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1.jpg" ContentType="image/png"/>
  <Override PartName="/ppt/media/image32.jpg" ContentType="image/png"/>
  <Override PartName="/ppt/media/image33.jpg" ContentType="image/png"/>
  <Override PartName="/ppt/media/image34.jpg" ContentType="image/png"/>
  <Override PartName="/ppt/media/image35.jpg" ContentType="image/png"/>
  <Override PartName="/ppt/media/image36.jpg" ContentType="image/png"/>
  <Override PartName="/ppt/media/image37.jpg" ContentType="image/png"/>
  <Override PartName="/ppt/media/image38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3" r:id="rId6"/>
    <p:sldId id="267" r:id="rId7"/>
    <p:sldId id="273" r:id="rId8"/>
    <p:sldId id="271" r:id="rId9"/>
    <p:sldId id="270" r:id="rId10"/>
    <p:sldId id="281" r:id="rId11"/>
    <p:sldId id="282" r:id="rId12"/>
    <p:sldId id="283" r:id="rId13"/>
    <p:sldId id="275" r:id="rId14"/>
    <p:sldId id="276" r:id="rId15"/>
    <p:sldId id="277" r:id="rId16"/>
    <p:sldId id="279" r:id="rId17"/>
    <p:sldId id="274" r:id="rId18"/>
    <p:sldId id="278" r:id="rId19"/>
    <p:sldId id="284" r:id="rId20"/>
    <p:sldId id="280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2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78D45-9EA2-E755-874E-087D56CE639D}" v="5" dt="2019-07-29T14:25:22.138"/>
    <p1510:client id="{F5D35388-14A1-A959-81D5-1732554C0199}" v="7" dt="2019-07-30T00:06:26.20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14" autoAdjust="0"/>
  </p:normalViewPr>
  <p:slideViewPr>
    <p:cSldViewPr>
      <p:cViewPr varScale="1">
        <p:scale>
          <a:sx n="67" d="100"/>
          <a:sy n="67" d="100"/>
        </p:scale>
        <p:origin x="62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9D478-5F57-4396-90FB-C15090B9742F}" type="datetimeFigureOut">
              <a:rPr lang="ko-KR" altLang="en-US" smtClean="0"/>
              <a:t>2019-08-20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B080A-0421-45FB-B6B5-CC174C60F5D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08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B080A-0421-45FB-B6B5-CC174C60F5D2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69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08서울남산체 B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097280" y="5672328"/>
            <a:ext cx="8033384" cy="250190"/>
          </a:xfrm>
          <a:custGeom>
            <a:avLst/>
            <a:gdLst/>
            <a:ahLst/>
            <a:cxnLst/>
            <a:rect l="l" t="t" r="r" b="b"/>
            <a:pathLst>
              <a:path w="8033384" h="250189">
                <a:moveTo>
                  <a:pt x="7908036" y="0"/>
                </a:moveTo>
                <a:lnTo>
                  <a:pt x="7908036" y="62484"/>
                </a:lnTo>
                <a:lnTo>
                  <a:pt x="0" y="62484"/>
                </a:lnTo>
                <a:lnTo>
                  <a:pt x="0" y="187452"/>
                </a:lnTo>
                <a:lnTo>
                  <a:pt x="7908036" y="187452"/>
                </a:lnTo>
                <a:lnTo>
                  <a:pt x="7908036" y="249936"/>
                </a:lnTo>
                <a:lnTo>
                  <a:pt x="8033004" y="124968"/>
                </a:lnTo>
                <a:lnTo>
                  <a:pt x="790803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097280" y="5672328"/>
            <a:ext cx="8033384" cy="250190"/>
          </a:xfrm>
          <a:custGeom>
            <a:avLst/>
            <a:gdLst/>
            <a:ahLst/>
            <a:cxnLst/>
            <a:rect l="l" t="t" r="r" b="b"/>
            <a:pathLst>
              <a:path w="8033384" h="250189">
                <a:moveTo>
                  <a:pt x="0" y="62484"/>
                </a:moveTo>
                <a:lnTo>
                  <a:pt x="7908036" y="62484"/>
                </a:lnTo>
                <a:lnTo>
                  <a:pt x="7908036" y="0"/>
                </a:lnTo>
                <a:lnTo>
                  <a:pt x="8033004" y="124968"/>
                </a:lnTo>
                <a:lnTo>
                  <a:pt x="7908036" y="249936"/>
                </a:lnTo>
                <a:lnTo>
                  <a:pt x="7908036" y="187452"/>
                </a:lnTo>
                <a:lnTo>
                  <a:pt x="0" y="187452"/>
                </a:lnTo>
                <a:lnTo>
                  <a:pt x="0" y="62484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08서울남산체 B" panose="02020603020101020101" pitchFamily="18" charset="-127"/>
                <a:cs typeface="08서울남산체 B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08서울남산체 B" panose="02020603020101020101" pitchFamily="18" charset="-127"/>
                <a:cs typeface="08서울남산체 B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343911" y="3550920"/>
            <a:ext cx="6728459" cy="276225"/>
          </a:xfrm>
          <a:custGeom>
            <a:avLst/>
            <a:gdLst/>
            <a:ahLst/>
            <a:cxnLst/>
            <a:rect l="l" t="t" r="r" b="b"/>
            <a:pathLst>
              <a:path w="6728459" h="276225">
                <a:moveTo>
                  <a:pt x="6590538" y="0"/>
                </a:moveTo>
                <a:lnTo>
                  <a:pt x="6590538" y="68960"/>
                </a:lnTo>
                <a:lnTo>
                  <a:pt x="0" y="68960"/>
                </a:lnTo>
                <a:lnTo>
                  <a:pt x="0" y="206882"/>
                </a:lnTo>
                <a:lnTo>
                  <a:pt x="6590538" y="206882"/>
                </a:lnTo>
                <a:lnTo>
                  <a:pt x="6590538" y="275843"/>
                </a:lnTo>
                <a:lnTo>
                  <a:pt x="6728459" y="137921"/>
                </a:lnTo>
                <a:lnTo>
                  <a:pt x="659053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2343911" y="3550920"/>
            <a:ext cx="6728459" cy="276225"/>
          </a:xfrm>
          <a:custGeom>
            <a:avLst/>
            <a:gdLst/>
            <a:ahLst/>
            <a:cxnLst/>
            <a:rect l="l" t="t" r="r" b="b"/>
            <a:pathLst>
              <a:path w="6728459" h="276225">
                <a:moveTo>
                  <a:pt x="0" y="68960"/>
                </a:moveTo>
                <a:lnTo>
                  <a:pt x="6590538" y="68960"/>
                </a:lnTo>
                <a:lnTo>
                  <a:pt x="6590538" y="0"/>
                </a:lnTo>
                <a:lnTo>
                  <a:pt x="6728459" y="137921"/>
                </a:lnTo>
                <a:lnTo>
                  <a:pt x="6590538" y="275843"/>
                </a:lnTo>
                <a:lnTo>
                  <a:pt x="6590538" y="206882"/>
                </a:lnTo>
                <a:lnTo>
                  <a:pt x="0" y="206882"/>
                </a:lnTo>
                <a:lnTo>
                  <a:pt x="0" y="68960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1040891" y="4757928"/>
            <a:ext cx="8031480" cy="250190"/>
          </a:xfrm>
          <a:custGeom>
            <a:avLst/>
            <a:gdLst/>
            <a:ahLst/>
            <a:cxnLst/>
            <a:rect l="l" t="t" r="r" b="b"/>
            <a:pathLst>
              <a:path w="8031480" h="250189">
                <a:moveTo>
                  <a:pt x="7906511" y="0"/>
                </a:moveTo>
                <a:lnTo>
                  <a:pt x="7906511" y="62484"/>
                </a:lnTo>
                <a:lnTo>
                  <a:pt x="0" y="62484"/>
                </a:lnTo>
                <a:lnTo>
                  <a:pt x="0" y="187452"/>
                </a:lnTo>
                <a:lnTo>
                  <a:pt x="7906511" y="187452"/>
                </a:lnTo>
                <a:lnTo>
                  <a:pt x="7906511" y="249936"/>
                </a:lnTo>
                <a:lnTo>
                  <a:pt x="8031480" y="124968"/>
                </a:lnTo>
                <a:lnTo>
                  <a:pt x="790651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040891" y="4757928"/>
            <a:ext cx="8031480" cy="250190"/>
          </a:xfrm>
          <a:custGeom>
            <a:avLst/>
            <a:gdLst/>
            <a:ahLst/>
            <a:cxnLst/>
            <a:rect l="l" t="t" r="r" b="b"/>
            <a:pathLst>
              <a:path w="8031480" h="250189">
                <a:moveTo>
                  <a:pt x="0" y="62484"/>
                </a:moveTo>
                <a:lnTo>
                  <a:pt x="7906511" y="62484"/>
                </a:lnTo>
                <a:lnTo>
                  <a:pt x="7906511" y="0"/>
                </a:lnTo>
                <a:lnTo>
                  <a:pt x="8031480" y="124968"/>
                </a:lnTo>
                <a:lnTo>
                  <a:pt x="7906511" y="249936"/>
                </a:lnTo>
                <a:lnTo>
                  <a:pt x="7906511" y="187452"/>
                </a:lnTo>
                <a:lnTo>
                  <a:pt x="0" y="187452"/>
                </a:lnTo>
                <a:lnTo>
                  <a:pt x="0" y="62484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040891" y="6012179"/>
            <a:ext cx="8031480" cy="250190"/>
          </a:xfrm>
          <a:custGeom>
            <a:avLst/>
            <a:gdLst/>
            <a:ahLst/>
            <a:cxnLst/>
            <a:rect l="l" t="t" r="r" b="b"/>
            <a:pathLst>
              <a:path w="8031480" h="250189">
                <a:moveTo>
                  <a:pt x="7906511" y="0"/>
                </a:moveTo>
                <a:lnTo>
                  <a:pt x="7906511" y="62484"/>
                </a:lnTo>
                <a:lnTo>
                  <a:pt x="0" y="62484"/>
                </a:lnTo>
                <a:lnTo>
                  <a:pt x="0" y="187452"/>
                </a:lnTo>
                <a:lnTo>
                  <a:pt x="7906511" y="187452"/>
                </a:lnTo>
                <a:lnTo>
                  <a:pt x="7906511" y="249936"/>
                </a:lnTo>
                <a:lnTo>
                  <a:pt x="8031480" y="124968"/>
                </a:lnTo>
                <a:lnTo>
                  <a:pt x="790651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1040891" y="6012179"/>
            <a:ext cx="8031480" cy="250190"/>
          </a:xfrm>
          <a:custGeom>
            <a:avLst/>
            <a:gdLst/>
            <a:ahLst/>
            <a:cxnLst/>
            <a:rect l="l" t="t" r="r" b="b"/>
            <a:pathLst>
              <a:path w="8031480" h="250189">
                <a:moveTo>
                  <a:pt x="0" y="62484"/>
                </a:moveTo>
                <a:lnTo>
                  <a:pt x="7906511" y="62484"/>
                </a:lnTo>
                <a:lnTo>
                  <a:pt x="7906511" y="0"/>
                </a:lnTo>
                <a:lnTo>
                  <a:pt x="8031480" y="124968"/>
                </a:lnTo>
                <a:lnTo>
                  <a:pt x="7906511" y="249936"/>
                </a:lnTo>
                <a:lnTo>
                  <a:pt x="7906511" y="187452"/>
                </a:lnTo>
                <a:lnTo>
                  <a:pt x="0" y="187452"/>
                </a:lnTo>
                <a:lnTo>
                  <a:pt x="0" y="62484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08서울남산체 B" panose="02020603020101020101" pitchFamily="18" charset="-127"/>
                <a:cs typeface="08서울남산체 B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4005" y="1848357"/>
            <a:ext cx="752398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08서울남산체 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08서울남산체 B" panose="02020603020101020101" pitchFamily="18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08서울남산체 B" panose="02020603020101020101" pitchFamily="18" charset="-127"/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08서울남산체 B" panose="02020603020101020101" pitchFamily="18" charset="-127"/>
          <a:ea typeface="+mj-ea"/>
          <a:cs typeface="+mj-cs"/>
        </a:defRPr>
      </a:lvl1pPr>
    </p:titleStyle>
    <p:bodyStyle>
      <a:lvl1pPr marL="0">
        <a:defRPr>
          <a:latin typeface="08서울남산체 B" panose="02020603020101020101" pitchFamily="18" charset="-127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jpg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17" Type="http://schemas.openxmlformats.org/officeDocument/2006/relationships/image" Target="../media/image24.jpg"/><Relationship Id="rId2" Type="http://schemas.openxmlformats.org/officeDocument/2006/relationships/image" Target="../media/image9.jp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jpg"/><Relationship Id="rId11" Type="http://schemas.openxmlformats.org/officeDocument/2006/relationships/image" Target="../media/image38.jpg"/><Relationship Id="rId5" Type="http://schemas.openxmlformats.org/officeDocument/2006/relationships/image" Target="../media/image32.jpg"/><Relationship Id="rId10" Type="http://schemas.openxmlformats.org/officeDocument/2006/relationships/image" Target="../media/image37.jpg"/><Relationship Id="rId4" Type="http://schemas.openxmlformats.org/officeDocument/2006/relationships/image" Target="../media/image31.jpg"/><Relationship Id="rId9" Type="http://schemas.openxmlformats.org/officeDocument/2006/relationships/image" Target="../media/image3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C2EA2">
            <a:alpha val="8588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867725-928A-47E8-9283-771C257E37A5}"/>
              </a:ext>
            </a:extLst>
          </p:cNvPr>
          <p:cNvSpPr txBox="1"/>
          <p:nvPr/>
        </p:nvSpPr>
        <p:spPr>
          <a:xfrm>
            <a:off x="2238375" y="1066800"/>
            <a:ext cx="7715250" cy="3348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8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관상 프로젝트</a:t>
            </a:r>
            <a:endParaRPr lang="en-US" altLang="ko-KR" sz="88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중간 점검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8A554-FFC0-4612-9B99-55B0D4E1E533}"/>
              </a:ext>
            </a:extLst>
          </p:cNvPr>
          <p:cNvSpPr txBox="1"/>
          <p:nvPr/>
        </p:nvSpPr>
        <p:spPr>
          <a:xfrm>
            <a:off x="8763000" y="5181600"/>
            <a:ext cx="2931673" cy="1310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5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조 투빅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(TwoBig)</a:t>
            </a:r>
          </a:p>
          <a:p>
            <a:pPr algn="r">
              <a:lnSpc>
                <a:spcPct val="150000"/>
              </a:lnSpc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안현지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황유연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27CB7E93-1394-4471-9782-B62394B5C861}"/>
              </a:ext>
            </a:extLst>
          </p:cNvPr>
          <p:cNvSpPr txBox="1">
            <a:spLocks/>
          </p:cNvSpPr>
          <p:nvPr/>
        </p:nvSpPr>
        <p:spPr>
          <a:xfrm>
            <a:off x="1066800" y="1204956"/>
            <a:ext cx="2397729" cy="62837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4000" b="1" kern="0" spc="-95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문제점</a:t>
            </a:r>
            <a:r>
              <a:rPr lang="en-US" altLang="ko-KR" sz="4000" kern="0" spc="-95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 </a:t>
            </a:r>
            <a:endParaRPr lang="en-US" altLang="ko-KR" sz="3200" kern="0" spc="-95" dirty="0">
              <a:latin typeface="08서울남산체 B" panose="02020603020101020101" pitchFamily="18" charset="-127"/>
              <a:ea typeface="08서울남산체 B" panose="02020603020101020101" pitchFamily="18" charset="-127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F2AF8-F56F-4836-990E-B609B8EEC402}"/>
              </a:ext>
            </a:extLst>
          </p:cNvPr>
          <p:cNvSpPr txBox="1"/>
          <p:nvPr/>
        </p:nvSpPr>
        <p:spPr>
          <a:xfrm>
            <a:off x="1943100" y="1913507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이미지 리사이즈 문제</a:t>
            </a:r>
            <a:endParaRPr lang="en-US" altLang="ko-KR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8" name="Picture 7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D5B8389F-9510-48C9-97AC-F5C5F7A4E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39963"/>
            <a:ext cx="2296811" cy="2776589"/>
          </a:xfrm>
          <a:prstGeom prst="rect">
            <a:avLst/>
          </a:prstGeom>
        </p:spPr>
      </p:pic>
      <p:pic>
        <p:nvPicPr>
          <p:cNvPr id="10" name="Picture 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6FA4904-C91F-4A5D-84D2-24B4BB526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39961"/>
            <a:ext cx="2776589" cy="277658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44303FA-5D76-4764-BD36-1D2F6DFA04CF}"/>
              </a:ext>
            </a:extLst>
          </p:cNvPr>
          <p:cNvSpPr/>
          <p:nvPr/>
        </p:nvSpPr>
        <p:spPr>
          <a:xfrm>
            <a:off x="5414582" y="3833469"/>
            <a:ext cx="916971" cy="3693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8968D-CF5A-458C-A28F-ACF3D7D796BB}"/>
              </a:ext>
            </a:extLst>
          </p:cNvPr>
          <p:cNvSpPr txBox="1"/>
          <p:nvPr/>
        </p:nvSpPr>
        <p:spPr>
          <a:xfrm>
            <a:off x="3200400" y="5559631"/>
            <a:ext cx="2600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( 450,544 ) </a:t>
            </a:r>
          </a:p>
          <a:p>
            <a:r>
              <a:rPr lang="ko-KR" altLang="en-US" sz="2800" b="1" dirty="0"/>
              <a:t>긴 얼굴형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FA9C4-6E08-44E2-A5FC-0BFB610209E5}"/>
              </a:ext>
            </a:extLst>
          </p:cNvPr>
          <p:cNvSpPr txBox="1"/>
          <p:nvPr/>
        </p:nvSpPr>
        <p:spPr>
          <a:xfrm>
            <a:off x="6950153" y="5548531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( 150, 150 )</a:t>
            </a:r>
            <a:endParaRPr lang="ko-KR" alt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75FB6F-209F-4C6D-9D63-5CB4D1D874F5}"/>
              </a:ext>
            </a:extLst>
          </p:cNvPr>
          <p:cNvSpPr txBox="1"/>
          <p:nvPr/>
        </p:nvSpPr>
        <p:spPr>
          <a:xfrm>
            <a:off x="5297187" y="421064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resize</a:t>
            </a:r>
            <a:endParaRPr lang="ko-KR" altLang="en-US" sz="3200" dirty="0"/>
          </a:p>
        </p:txBody>
      </p:sp>
      <p:sp>
        <p:nvSpPr>
          <p:cNvPr id="17" name="Explosion: 14 Points 16">
            <a:extLst>
              <a:ext uri="{FF2B5EF4-FFF2-40B4-BE49-F238E27FC236}">
                <a16:creationId xmlns:a16="http://schemas.microsoft.com/office/drawing/2014/main" id="{D75C96C4-CA99-4499-8009-AA600117C3EA}"/>
              </a:ext>
            </a:extLst>
          </p:cNvPr>
          <p:cNvSpPr/>
          <p:nvPr/>
        </p:nvSpPr>
        <p:spPr>
          <a:xfrm>
            <a:off x="6172200" y="840722"/>
            <a:ext cx="3305983" cy="1992552"/>
          </a:xfrm>
          <a:prstGeom prst="irregularSeal2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014D98-77BC-4B5E-8F8D-E256D0C80F44}"/>
              </a:ext>
            </a:extLst>
          </p:cNvPr>
          <p:cNvSpPr txBox="1"/>
          <p:nvPr/>
        </p:nvSpPr>
        <p:spPr>
          <a:xfrm>
            <a:off x="7074786" y="1461263"/>
            <a:ext cx="160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</a:rPr>
              <a:t>Feature </a:t>
            </a:r>
          </a:p>
          <a:p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손실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CDB5E9-5525-4BEF-B2C2-0C886C0227EE}"/>
              </a:ext>
            </a:extLst>
          </p:cNvPr>
          <p:cNvCxnSpPr>
            <a:cxnSpLocks/>
          </p:cNvCxnSpPr>
          <p:nvPr/>
        </p:nvCxnSpPr>
        <p:spPr>
          <a:xfrm>
            <a:off x="3464529" y="5181600"/>
            <a:ext cx="11074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D1F96D-2C49-4478-A552-459A95926A57}"/>
              </a:ext>
            </a:extLst>
          </p:cNvPr>
          <p:cNvCxnSpPr>
            <a:cxnSpLocks/>
          </p:cNvCxnSpPr>
          <p:nvPr/>
        </p:nvCxnSpPr>
        <p:spPr>
          <a:xfrm>
            <a:off x="4800600" y="3048000"/>
            <a:ext cx="0" cy="19950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DE9210-A546-4145-8ECD-5D03264CC22B}"/>
              </a:ext>
            </a:extLst>
          </p:cNvPr>
          <p:cNvCxnSpPr>
            <a:cxnSpLocks/>
          </p:cNvCxnSpPr>
          <p:nvPr/>
        </p:nvCxnSpPr>
        <p:spPr>
          <a:xfrm>
            <a:off x="7074786" y="5181600"/>
            <a:ext cx="16063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2C01DF-F5A7-494B-B8C6-D08E4CC23F0F}"/>
              </a:ext>
            </a:extLst>
          </p:cNvPr>
          <p:cNvCxnSpPr>
            <a:cxnSpLocks/>
          </p:cNvCxnSpPr>
          <p:nvPr/>
        </p:nvCxnSpPr>
        <p:spPr>
          <a:xfrm>
            <a:off x="8763000" y="3048000"/>
            <a:ext cx="0" cy="19950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ject 3">
            <a:extLst>
              <a:ext uri="{FF2B5EF4-FFF2-40B4-BE49-F238E27FC236}">
                <a16:creationId xmlns:a16="http://schemas.microsoft.com/office/drawing/2014/main" id="{350E2536-915A-46F6-B2DA-290F6439C2A1}"/>
              </a:ext>
            </a:extLst>
          </p:cNvPr>
          <p:cNvSpPr txBox="1">
            <a:spLocks/>
          </p:cNvSpPr>
          <p:nvPr/>
        </p:nvSpPr>
        <p:spPr>
          <a:xfrm>
            <a:off x="7565205" y="228092"/>
            <a:ext cx="4529189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z="3200" b="1" kern="0" spc="-95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이미지 사이즈 조절 </a:t>
            </a:r>
            <a:r>
              <a:rPr lang="en-US" altLang="ko-KR" sz="3200" kern="0" spc="-95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 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643FF68-000E-4329-A634-AD1E92CD44E9}"/>
              </a:ext>
            </a:extLst>
          </p:cNvPr>
          <p:cNvSpPr/>
          <p:nvPr/>
        </p:nvSpPr>
        <p:spPr>
          <a:xfrm>
            <a:off x="1314451" y="1911260"/>
            <a:ext cx="533400" cy="381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person&#10;&#10;Description automatically generated">
            <a:extLst>
              <a:ext uri="{FF2B5EF4-FFF2-40B4-BE49-F238E27FC236}">
                <a16:creationId xmlns:a16="http://schemas.microsoft.com/office/drawing/2014/main" id="{6E7957FE-6C88-497E-A4CD-585C9375B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057400"/>
            <a:ext cx="5921259" cy="3519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74E8AC-817A-4DE4-A709-81DFE6C59F10}"/>
              </a:ext>
            </a:extLst>
          </p:cNvPr>
          <p:cNvSpPr txBox="1"/>
          <p:nvPr/>
        </p:nvSpPr>
        <p:spPr>
          <a:xfrm>
            <a:off x="4865630" y="5881827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OpenCV</a:t>
            </a:r>
            <a:r>
              <a:rPr lang="ko-KR" altLang="en-US" sz="2400" b="1" dirty="0"/>
              <a:t> 사용</a:t>
            </a:r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6B986548-F882-4AC7-8EC4-B343FF7E1C0F}"/>
              </a:ext>
            </a:extLst>
          </p:cNvPr>
          <p:cNvSpPr/>
          <p:nvPr/>
        </p:nvSpPr>
        <p:spPr>
          <a:xfrm>
            <a:off x="7456430" y="852627"/>
            <a:ext cx="3305983" cy="1992552"/>
          </a:xfrm>
          <a:prstGeom prst="irregularSeal2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2AD2CB-05A3-4AC2-B8C3-212F83EFBACF}"/>
              </a:ext>
            </a:extLst>
          </p:cNvPr>
          <p:cNvSpPr txBox="1"/>
          <p:nvPr/>
        </p:nvSpPr>
        <p:spPr>
          <a:xfrm>
            <a:off x="8359016" y="1473168"/>
            <a:ext cx="160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</a:rPr>
              <a:t>Feature </a:t>
            </a:r>
          </a:p>
          <a:p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손실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7EBD1E-8589-4758-9BE8-47D96542BB0E}"/>
              </a:ext>
            </a:extLst>
          </p:cNvPr>
          <p:cNvSpPr/>
          <p:nvPr/>
        </p:nvSpPr>
        <p:spPr>
          <a:xfrm>
            <a:off x="6530216" y="4738589"/>
            <a:ext cx="1828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8EEE164-E4A9-4946-A3F8-0C58F110DFC1}"/>
              </a:ext>
            </a:extLst>
          </p:cNvPr>
          <p:cNvCxnSpPr>
            <a:cxnSpLocks/>
            <a:endCxn id="11" idx="2"/>
          </p:cNvCxnSpPr>
          <p:nvPr/>
        </p:nvCxnSpPr>
        <p:spPr>
          <a:xfrm rot="5400000" flipH="1" flipV="1">
            <a:off x="7621348" y="3354837"/>
            <a:ext cx="2376430" cy="848277"/>
          </a:xfrm>
          <a:prstGeom prst="bentConnector3">
            <a:avLst>
              <a:gd name="adj1" fmla="val -50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3">
            <a:extLst>
              <a:ext uri="{FF2B5EF4-FFF2-40B4-BE49-F238E27FC236}">
                <a16:creationId xmlns:a16="http://schemas.microsoft.com/office/drawing/2014/main" id="{76E8D9AD-4EED-4D25-946D-45CC4E96F591}"/>
              </a:ext>
            </a:extLst>
          </p:cNvPr>
          <p:cNvSpPr txBox="1">
            <a:spLocks/>
          </p:cNvSpPr>
          <p:nvPr/>
        </p:nvSpPr>
        <p:spPr>
          <a:xfrm>
            <a:off x="7565205" y="228092"/>
            <a:ext cx="4529189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z="3200" b="1" kern="0" spc="-95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이미지 사이즈 조절 </a:t>
            </a:r>
            <a:r>
              <a:rPr lang="en-US" altLang="ko-KR" sz="3200" kern="0" spc="-95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8958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B47E0DE8-DE85-4E5F-AF29-9C934A578661}"/>
              </a:ext>
            </a:extLst>
          </p:cNvPr>
          <p:cNvSpPr txBox="1">
            <a:spLocks/>
          </p:cNvSpPr>
          <p:nvPr/>
        </p:nvSpPr>
        <p:spPr>
          <a:xfrm>
            <a:off x="1066800" y="1364032"/>
            <a:ext cx="4267200" cy="62837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z="4000" kern="0" spc="-95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해결책</a:t>
            </a:r>
            <a:r>
              <a:rPr lang="en-US" altLang="ko-KR" sz="4000" kern="0" spc="-95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 </a:t>
            </a:r>
            <a:endParaRPr lang="en-US" altLang="ko-KR" sz="3200" kern="0" spc="-95" dirty="0">
              <a:latin typeface="08서울남산체 B" panose="02020603020101020101" pitchFamily="18" charset="-127"/>
              <a:ea typeface="08서울남산체 B" panose="02020603020101020101" pitchFamily="18" charset="-127"/>
              <a:cs typeface="Calibri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7DE4FE12-D1C7-42B0-BE6A-73DF769DABD0}"/>
              </a:ext>
            </a:extLst>
          </p:cNvPr>
          <p:cNvSpPr txBox="1">
            <a:spLocks/>
          </p:cNvSpPr>
          <p:nvPr/>
        </p:nvSpPr>
        <p:spPr>
          <a:xfrm>
            <a:off x="7565205" y="228092"/>
            <a:ext cx="4529189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z="3200" b="1" kern="0" spc="-95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이미지 사이즈 조절 </a:t>
            </a:r>
            <a:r>
              <a:rPr lang="en-US" altLang="ko-KR" sz="3200" kern="0" spc="-95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 </a:t>
            </a:r>
          </a:p>
        </p:txBody>
      </p:sp>
      <p:pic>
        <p:nvPicPr>
          <p:cNvPr id="3" name="Picture 2" descr="A person standing in front of a mirror posing for the camera&#10;&#10;Description automatically generated">
            <a:extLst>
              <a:ext uri="{FF2B5EF4-FFF2-40B4-BE49-F238E27FC236}">
                <a16:creationId xmlns:a16="http://schemas.microsoft.com/office/drawing/2014/main" id="{13B1D1A4-6803-4A07-8ED3-327A13B00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1678220"/>
            <a:ext cx="4686300" cy="4044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760996-71E5-4379-9218-246548D8BBFB}"/>
              </a:ext>
            </a:extLst>
          </p:cNvPr>
          <p:cNvSpPr txBox="1"/>
          <p:nvPr/>
        </p:nvSpPr>
        <p:spPr>
          <a:xfrm>
            <a:off x="3790950" y="5943600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이미지마다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대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일로 직접 </a:t>
            </a:r>
            <a:r>
              <a:rPr lang="en-US" altLang="ko-KR" sz="2400" b="1" dirty="0"/>
              <a:t>crop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665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 descr="스크린샷이(가) 표시된 사진&#10;&#10;자동 생성된 설명">
            <a:extLst>
              <a:ext uri="{FF2B5EF4-FFF2-40B4-BE49-F238E27FC236}">
                <a16:creationId xmlns:a16="http://schemas.microsoft.com/office/drawing/2014/main" id="{D157FAAD-9CC7-4F95-8D9D-400693AE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4" y="2101850"/>
            <a:ext cx="7219950" cy="265429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B6ADD48-8366-4627-89BD-1CF67C74FDDC}"/>
              </a:ext>
            </a:extLst>
          </p:cNvPr>
          <p:cNvSpPr txBox="1"/>
          <p:nvPr/>
        </p:nvSpPr>
        <p:spPr>
          <a:xfrm flipH="1">
            <a:off x="706645" y="1487815"/>
            <a:ext cx="4475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초기 모델 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– </a:t>
            </a:r>
            <a:r>
              <a:rPr lang="ko-KR" altLang="en-US" sz="2800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오버피팅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</a:p>
        </p:txBody>
      </p:sp>
      <p:pic>
        <p:nvPicPr>
          <p:cNvPr id="44" name="그림 4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1AB02604-EECB-4AA5-BD8C-5C04CACAE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39" y="1295400"/>
            <a:ext cx="3308350" cy="40259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9F438B9-2248-4B25-BB2D-1DB609907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0" y="3346450"/>
            <a:ext cx="2717800" cy="1651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3D4B0A0-87A6-4BC9-A4D0-DF3A2C950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0" y="3346450"/>
            <a:ext cx="2717800" cy="1651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E2F1E81-080D-46BB-B062-590DB210F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4" y="5556249"/>
            <a:ext cx="7317154" cy="444500"/>
          </a:xfrm>
          <a:prstGeom prst="rect">
            <a:avLst/>
          </a:prstGeom>
        </p:spPr>
      </p:pic>
      <p:sp>
        <p:nvSpPr>
          <p:cNvPr id="9" name="제목 83">
            <a:extLst>
              <a:ext uri="{FF2B5EF4-FFF2-40B4-BE49-F238E27FC236}">
                <a16:creationId xmlns:a16="http://schemas.microsoft.com/office/drawing/2014/main" id="{2C06BB1E-7636-4960-A222-37BEB160174C}"/>
              </a:ext>
            </a:extLst>
          </p:cNvPr>
          <p:cNvSpPr txBox="1">
            <a:spLocks/>
          </p:cNvSpPr>
          <p:nvPr/>
        </p:nvSpPr>
        <p:spPr>
          <a:xfrm>
            <a:off x="9144000" y="228600"/>
            <a:ext cx="2108200" cy="430887"/>
          </a:xfrm>
          <a:prstGeom prst="rect">
            <a:avLst/>
          </a:prstGeom>
        </p:spPr>
        <p:txBody>
          <a:bodyPr/>
          <a:lstStyle>
            <a:lvl1pPr>
              <a:defRPr>
                <a:latin typeface="08서울남산체 B" panose="02020603020101020101" pitchFamily="18" charset="-127"/>
                <a:ea typeface="+mj-ea"/>
                <a:cs typeface="+mj-cs"/>
              </a:defRPr>
            </a:lvl1pPr>
          </a:lstStyle>
          <a:p>
            <a:r>
              <a:rPr lang="ko-KR" altLang="en-US" sz="2800" b="1" kern="0" dirty="0">
                <a:solidFill>
                  <a:schemeClr val="bg1"/>
                </a:solidFill>
                <a:ea typeface="08서울남산체 B" panose="02020603020101020101" pitchFamily="18" charset="-127"/>
              </a:rPr>
              <a:t>얼굴형 분류</a:t>
            </a:r>
          </a:p>
        </p:txBody>
      </p:sp>
    </p:spTree>
    <p:extLst>
      <p:ext uri="{BB962C8B-B14F-4D97-AF65-F5344CB8AC3E}">
        <p14:creationId xmlns:p14="http://schemas.microsoft.com/office/powerpoint/2010/main" val="416601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6C90C54-8E0C-4C9F-8EAB-FE5CE36C3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10200"/>
            <a:ext cx="7332058" cy="549019"/>
          </a:xfrm>
          <a:prstGeom prst="rect">
            <a:avLst/>
          </a:prstGeom>
        </p:spPr>
      </p:pic>
      <p:pic>
        <p:nvPicPr>
          <p:cNvPr id="8" name="그림 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DF095D6-C150-480E-9D50-08B476380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786" y="1174750"/>
            <a:ext cx="3603814" cy="4387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066B51-895E-4C96-8B9A-9F343AD8B887}"/>
              </a:ext>
            </a:extLst>
          </p:cNvPr>
          <p:cNvSpPr txBox="1"/>
          <p:nvPr/>
        </p:nvSpPr>
        <p:spPr>
          <a:xfrm flipH="1">
            <a:off x="705816" y="1301750"/>
            <a:ext cx="508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수정 모델 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– Dropout 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사용  </a:t>
            </a: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B76BD6DA-6D49-4E01-BACB-736A4BB19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" y="1993900"/>
            <a:ext cx="7708507" cy="3111500"/>
          </a:xfrm>
          <a:prstGeom prst="rect">
            <a:avLst/>
          </a:prstGeom>
        </p:spPr>
      </p:pic>
      <p:sp>
        <p:nvSpPr>
          <p:cNvPr id="15" name="제목 83">
            <a:extLst>
              <a:ext uri="{FF2B5EF4-FFF2-40B4-BE49-F238E27FC236}">
                <a16:creationId xmlns:a16="http://schemas.microsoft.com/office/drawing/2014/main" id="{18AD4842-4BD1-44AD-9EAC-2A3DA8D2B74D}"/>
              </a:ext>
            </a:extLst>
          </p:cNvPr>
          <p:cNvSpPr txBox="1">
            <a:spLocks/>
          </p:cNvSpPr>
          <p:nvPr/>
        </p:nvSpPr>
        <p:spPr>
          <a:xfrm>
            <a:off x="9144000" y="228600"/>
            <a:ext cx="2108200" cy="430887"/>
          </a:xfrm>
          <a:prstGeom prst="rect">
            <a:avLst/>
          </a:prstGeom>
        </p:spPr>
        <p:txBody>
          <a:bodyPr/>
          <a:lstStyle>
            <a:lvl1pPr>
              <a:defRPr>
                <a:latin typeface="08서울남산체 B" panose="02020603020101020101" pitchFamily="18" charset="-127"/>
                <a:ea typeface="+mj-ea"/>
                <a:cs typeface="+mj-cs"/>
              </a:defRPr>
            </a:lvl1pPr>
          </a:lstStyle>
          <a:p>
            <a:r>
              <a:rPr lang="ko-KR" altLang="en-US" sz="2800" b="1" kern="0" dirty="0">
                <a:solidFill>
                  <a:schemeClr val="bg1"/>
                </a:solidFill>
                <a:ea typeface="08서울남산체 B" panose="02020603020101020101" pitchFamily="18" charset="-127"/>
              </a:rPr>
              <a:t>얼굴형 분류</a:t>
            </a:r>
          </a:p>
        </p:txBody>
      </p:sp>
    </p:spTree>
    <p:extLst>
      <p:ext uri="{BB962C8B-B14F-4D97-AF65-F5344CB8AC3E}">
        <p14:creationId xmlns:p14="http://schemas.microsoft.com/office/powerpoint/2010/main" val="360357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3">
            <a:extLst>
              <a:ext uri="{FF2B5EF4-FFF2-40B4-BE49-F238E27FC236}">
                <a16:creationId xmlns:a16="http://schemas.microsoft.com/office/drawing/2014/main" id="{5AEC719F-BB9D-4F66-A6E4-1B3906B38354}"/>
              </a:ext>
            </a:extLst>
          </p:cNvPr>
          <p:cNvSpPr txBox="1">
            <a:spLocks/>
          </p:cNvSpPr>
          <p:nvPr/>
        </p:nvSpPr>
        <p:spPr>
          <a:xfrm>
            <a:off x="9601200" y="228600"/>
            <a:ext cx="2364577" cy="430887"/>
          </a:xfrm>
          <a:prstGeom prst="rect">
            <a:avLst/>
          </a:prstGeom>
        </p:spPr>
        <p:txBody>
          <a:bodyPr/>
          <a:lstStyle>
            <a:lvl1pPr>
              <a:defRPr>
                <a:latin typeface="08서울남산체 B" panose="02020603020101020101" pitchFamily="18" charset="-127"/>
                <a:ea typeface="+mj-ea"/>
                <a:cs typeface="+mj-cs"/>
              </a:defRPr>
            </a:lvl1pPr>
          </a:lstStyle>
          <a:p>
            <a:r>
              <a:rPr lang="ko-KR" altLang="en-US" sz="2800" b="1" kern="0">
                <a:solidFill>
                  <a:schemeClr val="bg1"/>
                </a:solidFill>
                <a:ea typeface="08서울남산체 B" panose="02020603020101020101" pitchFamily="18" charset="-127"/>
              </a:rPr>
              <a:t>성별 분류</a:t>
            </a:r>
            <a:endParaRPr lang="ko-KR" altLang="en-US" sz="2800" b="1" kern="0" dirty="0">
              <a:solidFill>
                <a:schemeClr val="bg1"/>
              </a:solidFill>
              <a:ea typeface="08서울남산체 B" panose="02020603020101020101" pitchFamily="18" charset="-127"/>
            </a:endParaRP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E2DB04EF-EF36-4FFB-B455-77044FA9D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4" y="1143000"/>
            <a:ext cx="7297533" cy="3276600"/>
          </a:xfrm>
          <a:prstGeom prst="rect">
            <a:avLst/>
          </a:prstGeom>
        </p:spPr>
      </p:pic>
      <p:pic>
        <p:nvPicPr>
          <p:cNvPr id="15" name="그림 1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F0219AF-1EFB-4D0A-B779-B9E6B8E27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295400"/>
            <a:ext cx="3762325" cy="46609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F96350D-ED3B-422C-8BCE-70BD3C9CF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5" y="4572000"/>
            <a:ext cx="6750291" cy="1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7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2CBCC6B-B700-44C3-9E39-1F9E007D1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02" y="1018554"/>
            <a:ext cx="4714768" cy="3256309"/>
          </a:xfrm>
          <a:prstGeom prst="rect">
            <a:avLst/>
          </a:prstGeom>
        </p:spPr>
      </p:pic>
      <p:pic>
        <p:nvPicPr>
          <p:cNvPr id="8" name="그림 7" descr="사람, 착용, 의류, 넥타이이(가) 표시된 사진&#10;&#10;자동 생성된 설명">
            <a:extLst>
              <a:ext uri="{FF2B5EF4-FFF2-40B4-BE49-F238E27FC236}">
                <a16:creationId xmlns:a16="http://schemas.microsoft.com/office/drawing/2014/main" id="{BF4D0FED-41B6-4E5A-8907-71CDBDB8E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3" y="1018554"/>
            <a:ext cx="2607366" cy="2607366"/>
          </a:xfrm>
          <a:prstGeom prst="rect">
            <a:avLst/>
          </a:prstGeom>
        </p:spPr>
      </p:pic>
      <p:sp>
        <p:nvSpPr>
          <p:cNvPr id="9" name="제목 83">
            <a:extLst>
              <a:ext uri="{FF2B5EF4-FFF2-40B4-BE49-F238E27FC236}">
                <a16:creationId xmlns:a16="http://schemas.microsoft.com/office/drawing/2014/main" id="{5AEC719F-BB9D-4F66-A6E4-1B3906B38354}"/>
              </a:ext>
            </a:extLst>
          </p:cNvPr>
          <p:cNvSpPr txBox="1">
            <a:spLocks/>
          </p:cNvSpPr>
          <p:nvPr/>
        </p:nvSpPr>
        <p:spPr>
          <a:xfrm>
            <a:off x="9906000" y="123333"/>
            <a:ext cx="2135977" cy="430887"/>
          </a:xfrm>
          <a:prstGeom prst="rect">
            <a:avLst/>
          </a:prstGeom>
        </p:spPr>
        <p:txBody>
          <a:bodyPr/>
          <a:lstStyle>
            <a:lvl1pPr>
              <a:defRPr>
                <a:latin typeface="08서울남산체 B" panose="02020603020101020101" pitchFamily="18" charset="-127"/>
                <a:ea typeface="+mj-ea"/>
                <a:cs typeface="+mj-cs"/>
              </a:defRPr>
            </a:lvl1pPr>
          </a:lstStyle>
          <a:p>
            <a:r>
              <a:rPr lang="en-US" altLang="ko-KR" sz="3600" b="1" kern="0" dirty="0">
                <a:solidFill>
                  <a:schemeClr val="bg1"/>
                </a:solidFill>
                <a:ea typeface="08서울남산체 B" panose="02020603020101020101" pitchFamily="18" charset="-127"/>
              </a:rPr>
              <a:t>Demo</a:t>
            </a:r>
            <a:endParaRPr lang="ko-KR" altLang="en-US" sz="3600" b="1" kern="0" dirty="0">
              <a:solidFill>
                <a:schemeClr val="bg1"/>
              </a:solidFill>
              <a:ea typeface="08서울남산체 B" panose="0202060302010102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7FE62EF-0AFE-4AF6-BCD6-D910E8B6B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49" y="894109"/>
            <a:ext cx="4724013" cy="350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CAA4E6-B210-43F6-AD62-87ADDD467BD9}"/>
              </a:ext>
            </a:extLst>
          </p:cNvPr>
          <p:cNvSpPr txBox="1"/>
          <p:nvPr/>
        </p:nvSpPr>
        <p:spPr>
          <a:xfrm>
            <a:off x="812221" y="3750366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입력 이미지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B68356-5863-4FEA-9684-28D4D24F7E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88" y="4710250"/>
            <a:ext cx="3568974" cy="614017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4247E37-E504-4383-93E4-3C12B1BFE7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2" y="4523754"/>
            <a:ext cx="4978730" cy="19204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Arrow: Right 14">
            <a:extLst>
              <a:ext uri="{FF2B5EF4-FFF2-40B4-BE49-F238E27FC236}">
                <a16:creationId xmlns:a16="http://schemas.microsoft.com/office/drawing/2014/main" id="{ABD5B25B-C50A-4EDA-A7E1-43E0A762B594}"/>
              </a:ext>
            </a:extLst>
          </p:cNvPr>
          <p:cNvSpPr/>
          <p:nvPr/>
        </p:nvSpPr>
        <p:spPr>
          <a:xfrm>
            <a:off x="5661314" y="5900876"/>
            <a:ext cx="533400" cy="381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83735C-33B0-4C5E-BB29-AEF5351AEAE1}"/>
              </a:ext>
            </a:extLst>
          </p:cNvPr>
          <p:cNvSpPr txBox="1"/>
          <p:nvPr/>
        </p:nvSpPr>
        <p:spPr>
          <a:xfrm>
            <a:off x="4495800" y="59158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관상 풀이</a:t>
            </a:r>
          </a:p>
        </p:txBody>
      </p:sp>
    </p:spTree>
    <p:extLst>
      <p:ext uri="{BB962C8B-B14F-4D97-AF65-F5344CB8AC3E}">
        <p14:creationId xmlns:p14="http://schemas.microsoft.com/office/powerpoint/2010/main" val="329157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C1F00D-B76C-4EED-93B8-2B40C82F8565}"/>
              </a:ext>
            </a:extLst>
          </p:cNvPr>
          <p:cNvSpPr/>
          <p:nvPr/>
        </p:nvSpPr>
        <p:spPr>
          <a:xfrm>
            <a:off x="6400800" y="1152939"/>
            <a:ext cx="4830417" cy="53456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sz="2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sz="2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sz="2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sz="2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sz="2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해결책</a:t>
            </a:r>
            <a:endParaRPr lang="en-US" altLang="ko-KR" sz="2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sz="24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 Transfer Learning </a:t>
            </a:r>
            <a:r>
              <a:rPr lang="ko-KR" altLang="en-US" sz="24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사용</a:t>
            </a:r>
            <a:r>
              <a:rPr lang="en-US" altLang="ko-KR" sz="24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VGG Face </a:t>
            </a:r>
            <a:r>
              <a:rPr lang="ko-KR" altLang="en-US" sz="24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모델 사용</a:t>
            </a:r>
            <a:endParaRPr lang="en-US" altLang="ko-KR" sz="24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sz="24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 </a:t>
            </a:r>
            <a:r>
              <a:rPr lang="ko-KR" altLang="en-US" sz="24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이미지 데이터에 대한 라벨링 </a:t>
            </a:r>
            <a:r>
              <a:rPr lang="ko-KR" altLang="en-US" sz="2400" b="1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재조정</a:t>
            </a:r>
            <a:endParaRPr lang="en-US" altLang="ko-KR" sz="2400" b="1" dirty="0">
              <a:solidFill>
                <a:srgbClr val="FF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F8D2B05-409A-4E4F-A0F9-F0CDBDABC650}"/>
              </a:ext>
            </a:extLst>
          </p:cNvPr>
          <p:cNvSpPr/>
          <p:nvPr/>
        </p:nvSpPr>
        <p:spPr>
          <a:xfrm>
            <a:off x="998884" y="1181514"/>
            <a:ext cx="4830417" cy="53456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문제점</a:t>
            </a:r>
            <a:endParaRPr lang="en-US" altLang="ko-KR" sz="2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sz="20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얼굴형 분류의 정확도 낮음 </a:t>
            </a:r>
            <a:endParaRPr lang="en-US" altLang="ko-KR" sz="20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원인 </a:t>
            </a: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=&gt; </a:t>
            </a:r>
            <a: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분류 기준 모호 </a:t>
            </a:r>
            <a:endParaRPr lang="en-US" altLang="ko-KR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달걀형으로 분류했으나 긴얼굴형으로 인식</a:t>
            </a:r>
          </a:p>
          <a:p>
            <a:pPr algn="ctr"/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2" name="그림 11" descr="의류, 여자, 건물, 실외이(가) 표시된 사진&#10;&#10;자동 생성된 설명">
            <a:extLst>
              <a:ext uri="{FF2B5EF4-FFF2-40B4-BE49-F238E27FC236}">
                <a16:creationId xmlns:a16="http://schemas.microsoft.com/office/drawing/2014/main" id="{88F477AC-E186-41BB-9444-9CA0CDBA7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26468"/>
            <a:ext cx="2362200" cy="23622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963C155-5F0E-436F-A25B-51E3486AB708}"/>
              </a:ext>
            </a:extLst>
          </p:cNvPr>
          <p:cNvSpPr txBox="1">
            <a:spLocks/>
          </p:cNvSpPr>
          <p:nvPr/>
        </p:nvSpPr>
        <p:spPr>
          <a:xfrm>
            <a:off x="8382000" y="228600"/>
            <a:ext cx="3581400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z="3200" b="1" kern="0" spc="-95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앞으로의 계획</a:t>
            </a:r>
            <a:r>
              <a:rPr lang="en-US" altLang="ko-KR" sz="2800" kern="0" spc="-95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 </a:t>
            </a:r>
            <a:endParaRPr lang="en-US" altLang="ko-KR" sz="2000" kern="0" spc="-95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6117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BFFD179-DBD8-4379-98EA-B89D50F1F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7521592" cy="27434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049849-F280-4C03-8361-36B51C158DA7}"/>
              </a:ext>
            </a:extLst>
          </p:cNvPr>
          <p:cNvSpPr txBox="1"/>
          <p:nvPr/>
        </p:nvSpPr>
        <p:spPr>
          <a:xfrm>
            <a:off x="3265496" y="4800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VGG-Face Model &gt;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65211AE-CAAC-4C91-93E8-A634C3D856B1}"/>
              </a:ext>
            </a:extLst>
          </p:cNvPr>
          <p:cNvCxnSpPr>
            <a:cxnSpLocks/>
          </p:cNvCxnSpPr>
          <p:nvPr/>
        </p:nvCxnSpPr>
        <p:spPr>
          <a:xfrm flipV="1">
            <a:off x="7772400" y="3352800"/>
            <a:ext cx="0" cy="457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930ED04-D760-4161-B9AB-3A69C242B41A}"/>
              </a:ext>
            </a:extLst>
          </p:cNvPr>
          <p:cNvSpPr/>
          <p:nvPr/>
        </p:nvSpPr>
        <p:spPr>
          <a:xfrm>
            <a:off x="7543803" y="2667118"/>
            <a:ext cx="511189" cy="53352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F0CDC0-1402-4F9F-8235-09FD4CB3B88A}"/>
              </a:ext>
            </a:extLst>
          </p:cNvPr>
          <p:cNvSpPr txBox="1"/>
          <p:nvPr/>
        </p:nvSpPr>
        <p:spPr>
          <a:xfrm>
            <a:off x="7456498" y="3985354"/>
            <a:ext cx="685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삭제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6CD1A2-F268-45A1-A4A7-C1C1D7B73C34}"/>
              </a:ext>
            </a:extLst>
          </p:cNvPr>
          <p:cNvSpPr/>
          <p:nvPr/>
        </p:nvSpPr>
        <p:spPr>
          <a:xfrm>
            <a:off x="8294697" y="1828800"/>
            <a:ext cx="228600" cy="2895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919B7E-1642-453C-A551-31819D93FF53}"/>
              </a:ext>
            </a:extLst>
          </p:cNvPr>
          <p:cNvSpPr/>
          <p:nvPr/>
        </p:nvSpPr>
        <p:spPr>
          <a:xfrm>
            <a:off x="8763002" y="2189586"/>
            <a:ext cx="228600" cy="2133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7C67F9-669B-4BFA-BAEF-DDEA7C8262C1}"/>
              </a:ext>
            </a:extLst>
          </p:cNvPr>
          <p:cNvSpPr/>
          <p:nvPr/>
        </p:nvSpPr>
        <p:spPr>
          <a:xfrm>
            <a:off x="9254498" y="2716522"/>
            <a:ext cx="228600" cy="10438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2FE4114-6C38-4F8D-93AF-58647153BF15}"/>
              </a:ext>
            </a:extLst>
          </p:cNvPr>
          <p:cNvSpPr/>
          <p:nvPr/>
        </p:nvSpPr>
        <p:spPr>
          <a:xfrm>
            <a:off x="9862930" y="2806240"/>
            <a:ext cx="938571" cy="788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EBF82-C0CA-4F64-887D-182478A8D8F2}"/>
              </a:ext>
            </a:extLst>
          </p:cNvPr>
          <p:cNvSpPr txBox="1"/>
          <p:nvPr/>
        </p:nvSpPr>
        <p:spPr>
          <a:xfrm>
            <a:off x="9967968" y="2962989"/>
            <a:ext cx="93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pred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298BD46-2449-4D15-9976-D0DDA4F6BD06}"/>
              </a:ext>
            </a:extLst>
          </p:cNvPr>
          <p:cNvCxnSpPr/>
          <p:nvPr/>
        </p:nvCxnSpPr>
        <p:spPr>
          <a:xfrm>
            <a:off x="8142295" y="5015083"/>
            <a:ext cx="28416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095DD25-0CF9-42C4-A798-D7FCB3E77C5C}"/>
              </a:ext>
            </a:extLst>
          </p:cNvPr>
          <p:cNvCxnSpPr/>
          <p:nvPr/>
        </p:nvCxnSpPr>
        <p:spPr>
          <a:xfrm>
            <a:off x="10983903" y="4786483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835B228-0D49-4076-BE0C-09F889091503}"/>
              </a:ext>
            </a:extLst>
          </p:cNvPr>
          <p:cNvCxnSpPr/>
          <p:nvPr/>
        </p:nvCxnSpPr>
        <p:spPr>
          <a:xfrm>
            <a:off x="8148921" y="4786483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AAB0E2-079C-4805-9652-65875BD41D12}"/>
              </a:ext>
            </a:extLst>
          </p:cNvPr>
          <p:cNvSpPr txBox="1"/>
          <p:nvPr/>
        </p:nvSpPr>
        <p:spPr>
          <a:xfrm>
            <a:off x="9509602" y="2962989"/>
            <a:ext cx="45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94A6B9-01E5-400C-8A36-A7DE8F529D48}"/>
              </a:ext>
            </a:extLst>
          </p:cNvPr>
          <p:cNvSpPr txBox="1"/>
          <p:nvPr/>
        </p:nvSpPr>
        <p:spPr>
          <a:xfrm>
            <a:off x="8913255" y="5137346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MLP </a:t>
            </a:r>
            <a:r>
              <a:rPr lang="ko-KR" altLang="en-US" dirty="0"/>
              <a:t>추가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C9F46118-A064-48DB-BD48-49579D7503D4}"/>
              </a:ext>
            </a:extLst>
          </p:cNvPr>
          <p:cNvSpPr txBox="1">
            <a:spLocks/>
          </p:cNvSpPr>
          <p:nvPr/>
        </p:nvSpPr>
        <p:spPr>
          <a:xfrm>
            <a:off x="8045467" y="1209173"/>
            <a:ext cx="3581400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z="3200" b="1" kern="0" spc="-95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앞으로의 계획</a:t>
            </a:r>
            <a:r>
              <a:rPr lang="en-US" altLang="ko-KR" sz="2800" kern="0" spc="-95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 </a:t>
            </a:r>
            <a:endParaRPr lang="en-US" altLang="ko-KR" sz="2000" kern="0" spc="-95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Calibri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AF1857A4-48D9-48DE-A52B-960591A3C6AE}"/>
              </a:ext>
            </a:extLst>
          </p:cNvPr>
          <p:cNvSpPr txBox="1">
            <a:spLocks/>
          </p:cNvSpPr>
          <p:nvPr/>
        </p:nvSpPr>
        <p:spPr>
          <a:xfrm>
            <a:off x="5707303" y="202865"/>
            <a:ext cx="6411904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z="3200" b="1" kern="0" spc="-95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앞으로의 계획</a:t>
            </a:r>
            <a:r>
              <a:rPr lang="en-US" altLang="ko-KR" sz="2800" b="1" kern="0" spc="-95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 – Transfer Learning</a:t>
            </a:r>
            <a:endParaRPr lang="en-US" altLang="ko-KR" sz="2000" kern="0" spc="-95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741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E049849-F280-4C03-8361-36B51C158DA7}"/>
              </a:ext>
            </a:extLst>
          </p:cNvPr>
          <p:cNvSpPr txBox="1"/>
          <p:nvPr/>
        </p:nvSpPr>
        <p:spPr>
          <a:xfrm>
            <a:off x="1447800" y="9144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 VGG-Face Model &gt;</a:t>
            </a:r>
            <a:endParaRPr lang="ko-KR" alt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94A6B9-01E5-400C-8A36-A7DE8F529D48}"/>
              </a:ext>
            </a:extLst>
          </p:cNvPr>
          <p:cNvSpPr txBox="1"/>
          <p:nvPr/>
        </p:nvSpPr>
        <p:spPr>
          <a:xfrm>
            <a:off x="7696200" y="9144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 MLP </a:t>
            </a:r>
            <a:r>
              <a:rPr lang="ko-KR" altLang="en-US" sz="2400" b="1" dirty="0"/>
              <a:t>추가 </a:t>
            </a:r>
            <a:r>
              <a:rPr lang="en-US" altLang="ko-KR" sz="2400" b="1" dirty="0"/>
              <a:t>&gt;</a:t>
            </a:r>
            <a:endParaRPr lang="ko-KR" altLang="en-US" sz="2400" b="1" dirty="0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AF1857A4-48D9-48DE-A52B-960591A3C6AE}"/>
              </a:ext>
            </a:extLst>
          </p:cNvPr>
          <p:cNvSpPr txBox="1">
            <a:spLocks/>
          </p:cNvSpPr>
          <p:nvPr/>
        </p:nvSpPr>
        <p:spPr>
          <a:xfrm>
            <a:off x="5707303" y="202865"/>
            <a:ext cx="6411904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z="3200" b="1" kern="0" spc="-95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앞으로의 계획</a:t>
            </a:r>
            <a:r>
              <a:rPr lang="en-US" altLang="ko-KR" sz="2800" b="1" kern="0" spc="-95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 – Transfer Learning</a:t>
            </a:r>
            <a:endParaRPr lang="en-US" altLang="ko-KR" sz="2000" kern="0" spc="-95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Calibri"/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0A2C841-C163-4491-80A1-CC3A30F67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8" y="1447800"/>
            <a:ext cx="4406826" cy="509584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735E9F-5029-4532-80A3-45087FEE5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802320"/>
            <a:ext cx="5457497" cy="12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9108" y="5101334"/>
            <a:ext cx="511378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얼굴</a:t>
            </a:r>
            <a:r>
              <a:rPr sz="2800" spc="18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sz="2800" spc="-12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이미지</a:t>
            </a:r>
            <a:r>
              <a:rPr sz="2800" spc="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sz="2800" spc="-12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분석을</a:t>
            </a:r>
            <a:r>
              <a:rPr sz="2800" spc="185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sz="2800" spc="-12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통한</a:t>
            </a:r>
            <a:r>
              <a:rPr sz="2800" spc="185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sz="2800" spc="-12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관상</a:t>
            </a:r>
            <a:r>
              <a:rPr sz="2800" spc="19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sz="2800" spc="-12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풀이</a:t>
            </a:r>
            <a:endParaRPr sz="2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8290" y="2044994"/>
            <a:ext cx="2421636" cy="2423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15200" y="2041964"/>
            <a:ext cx="2342387" cy="234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66396" y="2831590"/>
            <a:ext cx="1259205" cy="965200"/>
          </a:xfrm>
          <a:custGeom>
            <a:avLst/>
            <a:gdLst/>
            <a:ahLst/>
            <a:cxnLst/>
            <a:rect l="l" t="t" r="r" b="b"/>
            <a:pathLst>
              <a:path w="1259204" h="965200">
                <a:moveTo>
                  <a:pt x="776477" y="0"/>
                </a:moveTo>
                <a:lnTo>
                  <a:pt x="776477" y="241173"/>
                </a:lnTo>
                <a:lnTo>
                  <a:pt x="0" y="241173"/>
                </a:lnTo>
                <a:lnTo>
                  <a:pt x="0" y="723519"/>
                </a:lnTo>
                <a:lnTo>
                  <a:pt x="776477" y="723519"/>
                </a:lnTo>
                <a:lnTo>
                  <a:pt x="776477" y="964692"/>
                </a:lnTo>
                <a:lnTo>
                  <a:pt x="1258824" y="482346"/>
                </a:lnTo>
                <a:lnTo>
                  <a:pt x="776477" y="0"/>
                </a:lnTo>
                <a:close/>
              </a:path>
            </a:pathLst>
          </a:custGeom>
          <a:solidFill>
            <a:srgbClr val="B00E0E"/>
          </a:solidFill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F3B7B05-FD44-4E72-906B-710471915F39}"/>
              </a:ext>
            </a:extLst>
          </p:cNvPr>
          <p:cNvSpPr txBox="1">
            <a:spLocks/>
          </p:cNvSpPr>
          <p:nvPr/>
        </p:nvSpPr>
        <p:spPr>
          <a:xfrm>
            <a:off x="8382000" y="228600"/>
            <a:ext cx="3581400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z="3200" b="1" kern="0" spc="-95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앞으로의 계획</a:t>
            </a:r>
            <a:r>
              <a:rPr lang="en-US" altLang="ko-KR" sz="2800" kern="0" spc="-95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 </a:t>
            </a:r>
            <a:endParaRPr lang="en-US" altLang="ko-KR" sz="2000" kern="0" spc="-95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7F4D1-8801-4A7D-9F35-3E653114D814}"/>
              </a:ext>
            </a:extLst>
          </p:cNvPr>
          <p:cNvSpPr txBox="1"/>
          <p:nvPr/>
        </p:nvSpPr>
        <p:spPr>
          <a:xfrm>
            <a:off x="1217129" y="1025932"/>
            <a:ext cx="59170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600" b="1" dirty="0"/>
              <a:t>Transfer learning </a:t>
            </a:r>
            <a:r>
              <a:rPr lang="ko-KR" altLang="en-US" sz="3600" b="1" dirty="0"/>
              <a:t>적용</a:t>
            </a:r>
            <a:endParaRPr lang="en-US" altLang="ko-KR" sz="3600" b="1" dirty="0"/>
          </a:p>
          <a:p>
            <a:pPr marL="342900" indent="-342900">
              <a:buAutoNum type="arabicPeriod"/>
            </a:pPr>
            <a:endParaRPr lang="en-US" altLang="ko-KR" sz="3600" b="1" dirty="0"/>
          </a:p>
          <a:p>
            <a:pPr marL="342900" indent="-342900">
              <a:buAutoNum type="arabicPeriod"/>
            </a:pPr>
            <a:r>
              <a:rPr lang="ko-KR" altLang="en-US" sz="3600" b="1" dirty="0"/>
              <a:t>정확도 높이기</a:t>
            </a:r>
            <a:endParaRPr lang="en-US" altLang="ko-KR" sz="3600" b="1" dirty="0"/>
          </a:p>
          <a:p>
            <a:pPr marL="342900" indent="-342900">
              <a:buAutoNum type="arabicPeriod"/>
            </a:pPr>
            <a:endParaRPr lang="en-US" altLang="ko-KR" sz="3600" b="1" dirty="0"/>
          </a:p>
          <a:p>
            <a:r>
              <a:rPr lang="en-US" altLang="ko-KR" sz="3600" b="1" dirty="0"/>
              <a:t>3. </a:t>
            </a:r>
            <a:r>
              <a:rPr lang="ko-KR" altLang="en-US" sz="3600" b="1" dirty="0"/>
              <a:t>데이터 조정</a:t>
            </a:r>
            <a:endParaRPr lang="en-US" altLang="ko-KR" sz="3600" b="1" dirty="0"/>
          </a:p>
          <a:p>
            <a:endParaRPr lang="ko-KR" altLang="en-US" dirty="0"/>
          </a:p>
        </p:txBody>
      </p:sp>
      <p:sp>
        <p:nvSpPr>
          <p:cNvPr id="19" name="Arrow: Right 14">
            <a:extLst>
              <a:ext uri="{FF2B5EF4-FFF2-40B4-BE49-F238E27FC236}">
                <a16:creationId xmlns:a16="http://schemas.microsoft.com/office/drawing/2014/main" id="{0CCEAAA1-B88F-46CB-91DB-4742CC97F2FD}"/>
              </a:ext>
            </a:extLst>
          </p:cNvPr>
          <p:cNvSpPr/>
          <p:nvPr/>
        </p:nvSpPr>
        <p:spPr>
          <a:xfrm>
            <a:off x="1236179" y="4114799"/>
            <a:ext cx="533400" cy="35525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8E335-6464-4F0E-A866-60A1A93A33C9}"/>
              </a:ext>
            </a:extLst>
          </p:cNvPr>
          <p:cNvSpPr txBox="1"/>
          <p:nvPr/>
        </p:nvSpPr>
        <p:spPr>
          <a:xfrm>
            <a:off x="1905000" y="4084156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예측 결과 정확성 높이기</a:t>
            </a:r>
          </a:p>
        </p:txBody>
      </p:sp>
      <p:sp>
        <p:nvSpPr>
          <p:cNvPr id="28" name="Arrow: Right 14">
            <a:extLst>
              <a:ext uri="{FF2B5EF4-FFF2-40B4-BE49-F238E27FC236}">
                <a16:creationId xmlns:a16="http://schemas.microsoft.com/office/drawing/2014/main" id="{44A89D6A-9C75-4AEB-81FF-17B9B8713F3F}"/>
              </a:ext>
            </a:extLst>
          </p:cNvPr>
          <p:cNvSpPr/>
          <p:nvPr/>
        </p:nvSpPr>
        <p:spPr>
          <a:xfrm>
            <a:off x="1236179" y="4874388"/>
            <a:ext cx="533400" cy="381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A35E0-ECA8-4683-93E7-ABDCFB856B3B}"/>
              </a:ext>
            </a:extLst>
          </p:cNvPr>
          <p:cNvSpPr txBox="1"/>
          <p:nvPr/>
        </p:nvSpPr>
        <p:spPr>
          <a:xfrm>
            <a:off x="1905000" y="4800600"/>
            <a:ext cx="937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정확도가 올라간 모델을 통해</a:t>
            </a:r>
            <a:r>
              <a:rPr lang="en-US" altLang="ko-KR" sz="2400" b="1" dirty="0"/>
              <a:t>, </a:t>
            </a:r>
          </a:p>
          <a:p>
            <a:r>
              <a:rPr lang="ko-KR" altLang="en-US" sz="2400" b="1" dirty="0"/>
              <a:t>각 인종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서양인</a:t>
            </a:r>
            <a:r>
              <a:rPr lang="en-US" altLang="ko-KR" sz="2400" b="1" dirty="0"/>
              <a:t>,</a:t>
            </a:r>
            <a:r>
              <a:rPr lang="ko-KR" altLang="en-US" sz="2400" b="1" dirty="0" err="1"/>
              <a:t>동양인등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얼굴 데이터를 모아</a:t>
            </a:r>
            <a:endParaRPr lang="en-US" altLang="ko-KR" sz="2400" b="1" dirty="0"/>
          </a:p>
          <a:p>
            <a:r>
              <a:rPr lang="ko-KR" altLang="en-US" sz="2400" b="1" dirty="0"/>
              <a:t>얼굴형 </a:t>
            </a:r>
            <a:r>
              <a:rPr lang="en-US" altLang="ko-KR" sz="2400" b="1" dirty="0"/>
              <a:t>+</a:t>
            </a:r>
            <a:r>
              <a:rPr lang="ko-KR" altLang="en-US" sz="2400" b="1" dirty="0"/>
              <a:t> 성별 분류를 통해 유의미한 데이터 분석 실행</a:t>
            </a:r>
          </a:p>
        </p:txBody>
      </p:sp>
    </p:spTree>
    <p:extLst>
      <p:ext uri="{BB962C8B-B14F-4D97-AF65-F5344CB8AC3E}">
        <p14:creationId xmlns:p14="http://schemas.microsoft.com/office/powerpoint/2010/main" val="75498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3144" y="1767135"/>
            <a:ext cx="8865712" cy="332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3200" b="1" spc="-65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1.</a:t>
            </a:r>
            <a:r>
              <a:rPr lang="en-US" altLang="ko-KR" sz="3200" b="1" spc="-65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 </a:t>
            </a:r>
            <a:r>
              <a:rPr sz="3200" b="1" spc="-65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얼굴</a:t>
            </a:r>
            <a:r>
              <a:rPr sz="3200" b="1" spc="17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 </a:t>
            </a:r>
            <a:r>
              <a:rPr sz="3200" b="1" spc="-1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사진에서</a:t>
            </a:r>
            <a:r>
              <a:rPr sz="3200" b="1" spc="165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 </a:t>
            </a:r>
            <a:r>
              <a:rPr lang="ko-KR" altLang="en-US" sz="3200" b="1" spc="-85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얼굴형 및 성별 정보를 기반으로 이미지를 학습한다</a:t>
            </a:r>
            <a:r>
              <a:rPr lang="en-US" altLang="ko-KR" sz="3200" b="1" spc="-85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.</a:t>
            </a:r>
          </a:p>
          <a:p>
            <a:pPr marL="12700">
              <a:spcBef>
                <a:spcPts val="100"/>
              </a:spcBef>
            </a:pPr>
            <a:endParaRPr sz="2800" dirty="0"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/>
            </a:endParaRPr>
          </a:p>
          <a:p>
            <a:pPr marL="58419">
              <a:lnSpc>
                <a:spcPct val="150000"/>
              </a:lnSpc>
            </a:pPr>
            <a:r>
              <a:rPr sz="3200" b="1" spc="-3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2. </a:t>
            </a:r>
            <a:r>
              <a:rPr sz="3200" b="1" spc="-1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새로운 이미지가 </a:t>
            </a:r>
            <a:r>
              <a:rPr sz="3200" b="1" spc="-95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들어왔을 </a:t>
            </a:r>
            <a:r>
              <a:rPr sz="3200" b="1" spc="-85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때, </a:t>
            </a:r>
            <a:r>
              <a:rPr sz="3200" b="1" spc="-1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모델에 적용시켜 </a:t>
            </a:r>
            <a:endParaRPr lang="en-US" altLang="ko-KR" sz="3200" b="1" spc="-100" dirty="0">
              <a:latin typeface="08서울남산체 EB" panose="02020603020101020101" pitchFamily="18" charset="-127"/>
              <a:ea typeface="08서울남산체 EB" panose="02020603020101020101" pitchFamily="18" charset="-127"/>
              <a:cs typeface="Noto Sans CJK JP Regular"/>
            </a:endParaRPr>
          </a:p>
          <a:p>
            <a:pPr marL="58419">
              <a:lnSpc>
                <a:spcPct val="150000"/>
              </a:lnSpc>
            </a:pPr>
            <a:r>
              <a:rPr sz="3200" b="1" spc="-1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관상 풀이를</a:t>
            </a:r>
            <a:r>
              <a:rPr sz="3200" b="1" spc="-4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 </a:t>
            </a:r>
            <a:r>
              <a:rPr sz="3200" b="1" spc="-95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제공한다.</a:t>
            </a:r>
            <a:endParaRPr lang="en-US" altLang="ko-KR" sz="3200" b="1" spc="-95" dirty="0">
              <a:latin typeface="08서울남산체 EB" panose="02020603020101020101" pitchFamily="18" charset="-127"/>
              <a:ea typeface="08서울남산체 EB" panose="02020603020101020101" pitchFamily="18" charset="-127"/>
              <a:cs typeface="Noto Sans CJK JP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525" y="-381000"/>
            <a:ext cx="12192000" cy="723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C861797-7D7A-4798-A3D6-43435953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260586"/>
            <a:ext cx="9144000" cy="43368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b="1" spc="-65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1.</a:t>
            </a:r>
            <a:r>
              <a:rPr lang="ko-KR" altLang="en-US" sz="3200" b="1" spc="-65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 얼굴 인식 모델을 기반으로 성별과 얼굴형을 분석하여 관상 풀이 제공 및 얼굴형에 따른 헤어스타일을 추천한다</a:t>
            </a:r>
            <a:r>
              <a:rPr lang="en-US" altLang="ko-KR" sz="3200" b="1" spc="-65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.</a:t>
            </a:r>
            <a:br>
              <a:rPr lang="en-US" altLang="ko-KR" sz="3200" b="1" spc="-65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</a:br>
            <a:br>
              <a:rPr lang="en-US" altLang="ko-KR" sz="3200" spc="-65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</a:br>
            <a:r>
              <a:rPr lang="en-US" altLang="ko-KR" sz="3200" b="1" spc="-65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2. </a:t>
            </a:r>
            <a:r>
              <a:rPr lang="ko-KR" altLang="en-US" sz="3200" b="1" spc="-65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성별</a:t>
            </a:r>
            <a:r>
              <a:rPr lang="en-US" altLang="ko-KR" sz="3200" b="1" spc="-65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 </a:t>
            </a:r>
            <a:r>
              <a:rPr lang="ko-KR" altLang="en-US" sz="3200" b="1" spc="-65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및 인종간의 얼굴형 분포를 시각화해볼 수 있다</a:t>
            </a:r>
            <a:r>
              <a:rPr lang="en-US" altLang="ko-KR" sz="3200" b="1" spc="-65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Noto Sans CJK JP Regular"/>
              </a:rPr>
              <a:t>.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E9102B5-2E4C-4464-B868-32B26C32E854}"/>
              </a:ext>
            </a:extLst>
          </p:cNvPr>
          <p:cNvSpPr txBox="1">
            <a:spLocks/>
          </p:cNvSpPr>
          <p:nvPr/>
        </p:nvSpPr>
        <p:spPr>
          <a:xfrm>
            <a:off x="1997125" y="2398203"/>
            <a:ext cx="8828232" cy="62837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3200" kern="0" spc="-95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 </a:t>
            </a:r>
            <a:r>
              <a:rPr lang="en-US" altLang="ko-KR" sz="4000" b="1" kern="0" spc="-95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face dataset</a:t>
            </a:r>
            <a:r>
              <a:rPr lang="ko-KR" altLang="en-US" sz="3200" kern="0" spc="-95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을 충분히 구할 수 있을것인가</a:t>
            </a:r>
            <a:r>
              <a:rPr lang="en-US" altLang="ko-KR" sz="3200" kern="0" spc="-95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?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EBD0559-9A27-4E88-8308-B46554DFD237}"/>
              </a:ext>
            </a:extLst>
          </p:cNvPr>
          <p:cNvSpPr txBox="1"/>
          <p:nvPr/>
        </p:nvSpPr>
        <p:spPr>
          <a:xfrm>
            <a:off x="1997124" y="4635673"/>
            <a:ext cx="7922795" cy="11208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3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rPr>
              <a:t> </a:t>
            </a:r>
            <a:r>
              <a:rPr lang="ko-KR" altLang="en-US" sz="4000" b="1" spc="-30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rPr>
              <a:t>특징</a:t>
            </a:r>
            <a:r>
              <a:rPr lang="ko-KR" altLang="en-US" sz="3200" spc="-3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rPr>
              <a:t>에 따라 정확하게</a:t>
            </a:r>
            <a:r>
              <a:rPr lang="en-US" sz="3200" spc="-3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rPr>
              <a:t> </a:t>
            </a:r>
            <a:r>
              <a:rPr lang="ko-KR" altLang="en-US" sz="3200" spc="-3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rPr>
              <a:t>라벨링</a:t>
            </a:r>
            <a:r>
              <a:rPr lang="en-US" altLang="ko-KR" sz="3200" spc="-3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rPr>
              <a:t> 할 수 있을것인가?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6C7968F-E568-40F4-8EF5-F6A33AAF6531}"/>
              </a:ext>
            </a:extLst>
          </p:cNvPr>
          <p:cNvSpPr txBox="1"/>
          <p:nvPr/>
        </p:nvSpPr>
        <p:spPr>
          <a:xfrm>
            <a:off x="1997125" y="3516938"/>
            <a:ext cx="8700720" cy="62837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3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rPr>
              <a:t> </a:t>
            </a:r>
            <a:r>
              <a:rPr lang="ko-KR" altLang="en-US" sz="4000" b="1" spc="-30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rPr>
              <a:t>어떤</a:t>
            </a:r>
            <a:r>
              <a:rPr lang="en-US" sz="4000" b="1" spc="-30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rPr>
              <a:t> </a:t>
            </a:r>
            <a:r>
              <a:rPr lang="ko-KR" altLang="en-US" sz="4000" b="1" spc="-30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rPr>
              <a:t>기준</a:t>
            </a:r>
            <a:r>
              <a:rPr lang="ko-KR" altLang="en-US" sz="3200" spc="-3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rPr>
              <a:t>으로</a:t>
            </a:r>
            <a:r>
              <a:rPr lang="en-US" sz="4000" spc="-30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rPr>
              <a:t> </a:t>
            </a:r>
            <a:r>
              <a:rPr lang="ko-KR" altLang="en-US" sz="3200" spc="-3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rPr>
              <a:t>이미지를 분류를</a:t>
            </a:r>
            <a:r>
              <a:rPr lang="en-US" sz="3200" spc="-3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rPr>
              <a:t> 할 것인가?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1BC81D1-3A15-4B7F-B35E-0CDE288D675C}"/>
              </a:ext>
            </a:extLst>
          </p:cNvPr>
          <p:cNvSpPr txBox="1">
            <a:spLocks/>
          </p:cNvSpPr>
          <p:nvPr/>
        </p:nvSpPr>
        <p:spPr>
          <a:xfrm>
            <a:off x="1143000" y="1143000"/>
            <a:ext cx="8242300" cy="68993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4400" b="1" kern="0" spc="-95" dirty="0">
                <a:latin typeface="08서울남산체 B" panose="02020603020101020101" pitchFamily="18" charset="-127"/>
                <a:ea typeface="맑은 고딕"/>
                <a:cs typeface="Calibri"/>
              </a:rPr>
              <a:t>Keyponit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C5D796-BE08-485E-B13A-4E4205CF7E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94300"/>
            <a:ext cx="609600" cy="7130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C39E06-EB6C-40A9-B258-30F2DCD762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13035"/>
            <a:ext cx="609600" cy="7130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83104C-2D6F-4D2C-9F77-19C17C0B02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531770"/>
            <a:ext cx="609600" cy="71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0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4">
            <a:extLst>
              <a:ext uri="{FF2B5EF4-FFF2-40B4-BE49-F238E27FC236}">
                <a16:creationId xmlns:a16="http://schemas.microsoft.com/office/drawing/2014/main" id="{9D9F5799-036E-4ED5-831A-72D1EBF82DDE}"/>
              </a:ext>
            </a:extLst>
          </p:cNvPr>
          <p:cNvSpPr txBox="1"/>
          <p:nvPr/>
        </p:nvSpPr>
        <p:spPr>
          <a:xfrm>
            <a:off x="2057400" y="1187581"/>
            <a:ext cx="8229600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3600" spc="-3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rPr>
              <a:t> </a:t>
            </a:r>
            <a:r>
              <a:rPr lang="en-US" altLang="ko-KR" sz="3600" b="1" spc="-3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rPr>
              <a:t>얼굴 분류기 ( Face Image Classifier )</a:t>
            </a:r>
            <a:r>
              <a:rPr lang="en-US" altLang="ko-KR" sz="4800" b="1" spc="-3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2712E8-7678-4971-80EE-0AFC14650A2D}"/>
              </a:ext>
            </a:extLst>
          </p:cNvPr>
          <p:cNvGrpSpPr/>
          <p:nvPr/>
        </p:nvGrpSpPr>
        <p:grpSpPr>
          <a:xfrm>
            <a:off x="1371600" y="2743200"/>
            <a:ext cx="9308124" cy="2927219"/>
            <a:chOff x="1040748" y="2581542"/>
            <a:chExt cx="9308124" cy="2927219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B6C7968F-E568-40F4-8EF5-F6A33AAF6531}"/>
                </a:ext>
              </a:extLst>
            </p:cNvPr>
            <p:cNvSpPr txBox="1"/>
            <p:nvPr/>
          </p:nvSpPr>
          <p:spPr>
            <a:xfrm>
              <a:off x="1679676" y="2762075"/>
              <a:ext cx="3802142" cy="1010533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lang="en-US" sz="3200" spc="-30" dirty="0">
                  <a:latin typeface="08서울남산체 B" panose="02020603020101020101" pitchFamily="18" charset="-127"/>
                  <a:ea typeface="08서울남산체 B" panose="02020603020101020101" pitchFamily="18" charset="-127"/>
                  <a:cs typeface="Noto Sans CJK JP Regular"/>
                </a:rPr>
                <a:t> </a:t>
              </a:r>
              <a:r>
                <a:rPr lang="ko-KR" altLang="en-US" sz="3200" spc="-30" dirty="0">
                  <a:latin typeface="08서울남산체 B" panose="02020603020101020101" pitchFamily="18" charset="-127"/>
                  <a:ea typeface="08서울남산체 B" panose="02020603020101020101" pitchFamily="18" charset="-127"/>
                  <a:cs typeface="Noto Sans CJK JP Regular"/>
                </a:rPr>
                <a:t>눈썹</a:t>
              </a:r>
              <a:r>
                <a:rPr lang="en-US" sz="3200" spc="-30" dirty="0">
                  <a:latin typeface="08서울남산체 B" panose="02020603020101020101" pitchFamily="18" charset="-127"/>
                  <a:ea typeface="08서울남산체 B" panose="02020603020101020101" pitchFamily="18" charset="-127"/>
                  <a:cs typeface="Noto Sans CJK JP Regular"/>
                </a:rPr>
                <a:t>, </a:t>
              </a:r>
              <a:r>
                <a:rPr lang="ko-KR" altLang="en-US" sz="3200" spc="-30" dirty="0">
                  <a:latin typeface="08서울남산체 B" panose="02020603020101020101" pitchFamily="18" charset="-127"/>
                  <a:ea typeface="08서울남산체 B" panose="02020603020101020101" pitchFamily="18" charset="-127"/>
                  <a:cs typeface="Noto Sans CJK JP Regular"/>
                </a:rPr>
                <a:t>눈</a:t>
              </a:r>
              <a:r>
                <a:rPr lang="en-US" sz="3200" spc="-30" dirty="0">
                  <a:latin typeface="08서울남산체 B" panose="02020603020101020101" pitchFamily="18" charset="-127"/>
                  <a:ea typeface="08서울남산체 B" panose="02020603020101020101" pitchFamily="18" charset="-127"/>
                  <a:cs typeface="Noto Sans CJK JP Regular"/>
                </a:rPr>
                <a:t>, </a:t>
              </a:r>
              <a:r>
                <a:rPr lang="ko-KR" altLang="en-US" sz="3200" spc="-30" dirty="0">
                  <a:latin typeface="08서울남산체 B" panose="02020603020101020101" pitchFamily="18" charset="-127"/>
                  <a:ea typeface="08서울남산체 B" panose="02020603020101020101" pitchFamily="18" charset="-127"/>
                  <a:cs typeface="Noto Sans CJK JP Regular"/>
                </a:rPr>
                <a:t>코</a:t>
              </a:r>
              <a:r>
                <a:rPr lang="en-US" altLang="ko-KR" sz="3200" spc="-30" dirty="0">
                  <a:latin typeface="08서울남산체 B" panose="02020603020101020101" pitchFamily="18" charset="-127"/>
                  <a:ea typeface="08서울남산체 B" panose="02020603020101020101" pitchFamily="18" charset="-127"/>
                  <a:cs typeface="Noto Sans CJK JP Regular"/>
                </a:rPr>
                <a:t>, </a:t>
              </a:r>
              <a:r>
                <a:rPr lang="ko-KR" altLang="en-US" sz="3200" spc="-30" dirty="0">
                  <a:latin typeface="08서울남산체 B" panose="02020603020101020101" pitchFamily="18" charset="-127"/>
                  <a:ea typeface="08서울남산체 B" panose="02020603020101020101" pitchFamily="18" charset="-127"/>
                  <a:cs typeface="Noto Sans CJK JP Regular"/>
                </a:rPr>
                <a:t>입</a:t>
              </a:r>
              <a:r>
                <a:rPr lang="en-US" altLang="ko-KR" sz="3200" spc="-30" dirty="0">
                  <a:latin typeface="08서울남산체 B" panose="02020603020101020101" pitchFamily="18" charset="-127"/>
                  <a:ea typeface="08서울남산체 B" panose="02020603020101020101" pitchFamily="18" charset="-127"/>
                  <a:cs typeface="Noto Sans CJK JP Regular"/>
                </a:rPr>
                <a:t> 2개씩</a:t>
              </a:r>
              <a:endParaRPr lang="ko-KR" altLang="en-US" sz="3200" spc="-3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endParaRPr>
            </a:p>
            <a:p>
              <a:pPr marL="12700" algn="ctr">
                <a:spcBef>
                  <a:spcPts val="100"/>
                </a:spcBef>
              </a:pPr>
              <a:r>
                <a:rPr lang="en-US" altLang="ko-KR" sz="3200" spc="-30" dirty="0">
                  <a:latin typeface="08서울남산체 B" panose="02020603020101020101" pitchFamily="18" charset="-127"/>
                  <a:ea typeface="08서울남산체 B" panose="02020603020101020101" pitchFamily="18" charset="-127"/>
                  <a:cs typeface="Noto Sans CJK JP Regular"/>
                </a:rPr>
                <a:t>   구분해서 분류</a:t>
              </a:r>
              <a:endParaRPr lang="ko-KR" altLang="en-US" sz="3200" spc="-3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endParaRPr>
            </a:p>
          </p:txBody>
        </p:sp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CBF0E6D5-A75B-492D-A406-9BEC484FA530}"/>
                </a:ext>
              </a:extLst>
            </p:cNvPr>
            <p:cNvSpPr txBox="1"/>
            <p:nvPr/>
          </p:nvSpPr>
          <p:spPr>
            <a:xfrm>
              <a:off x="1867885" y="4701007"/>
              <a:ext cx="3425724" cy="505267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ko-KR" altLang="en-US" sz="3200" spc="-30" dirty="0">
                  <a:latin typeface="08서울남산체 B" panose="02020603020101020101" pitchFamily="18" charset="-127"/>
                  <a:ea typeface="08서울남산체 B" panose="02020603020101020101" pitchFamily="18" charset="-127"/>
                  <a:cs typeface="Noto Sans CJK JP Regular"/>
                </a:rPr>
                <a:t>얼굴형</a:t>
              </a:r>
              <a:r>
                <a:rPr lang="en-US" altLang="ko-KR" sz="3200" spc="-30" dirty="0">
                  <a:latin typeface="08서울남산체 B" panose="02020603020101020101" pitchFamily="18" charset="-127"/>
                  <a:ea typeface="08서울남산체 B" panose="02020603020101020101" pitchFamily="18" charset="-127"/>
                  <a:cs typeface="Noto Sans CJK JP Regular"/>
                </a:rPr>
                <a:t> 4</a:t>
              </a:r>
              <a:r>
                <a:rPr lang="ko-KR" altLang="en-US" sz="3200" spc="-30" dirty="0">
                  <a:latin typeface="08서울남산체 B" panose="02020603020101020101" pitchFamily="18" charset="-127"/>
                  <a:ea typeface="08서울남산체 B" panose="02020603020101020101" pitchFamily="18" charset="-127"/>
                  <a:cs typeface="Noto Sans CJK JP Regular"/>
                </a:rPr>
                <a:t>가지</a:t>
              </a:r>
              <a:r>
                <a:rPr lang="en-US" altLang="ko-KR" sz="3200" spc="-30" dirty="0">
                  <a:latin typeface="08서울남산체 B" panose="02020603020101020101" pitchFamily="18" charset="-127"/>
                  <a:ea typeface="08서울남산체 B" panose="02020603020101020101" pitchFamily="18" charset="-127"/>
                  <a:cs typeface="Noto Sans CJK JP Regular"/>
                </a:rPr>
                <a:t>로 분류</a:t>
              </a:r>
              <a:endParaRPr lang="ko-KR" altLang="en-US" sz="3200" spc="-3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Noto Sans CJK JP Regular"/>
              </a:endParaRPr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6F9515B-B34B-47D1-AA10-585003E3DC81}"/>
                </a:ext>
              </a:extLst>
            </p:cNvPr>
            <p:cNvSpPr txBox="1"/>
            <p:nvPr/>
          </p:nvSpPr>
          <p:spPr>
            <a:xfrm>
              <a:off x="6412659" y="3457077"/>
              <a:ext cx="712420" cy="1243930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ko-KR" sz="8000" b="1" spc="-30" dirty="0">
                  <a:latin typeface="08서울남산체 B" panose="02020603020101020101" pitchFamily="18" charset="-127"/>
                  <a:ea typeface="맑은 고딕"/>
                  <a:cs typeface="Noto Sans CJK JP Regular"/>
                </a:rPr>
                <a:t>+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C5582CC-0E77-40B4-AB68-EE048FE33AB7}"/>
                </a:ext>
              </a:extLst>
            </p:cNvPr>
            <p:cNvSpPr/>
            <p:nvPr/>
          </p:nvSpPr>
          <p:spPr>
            <a:xfrm>
              <a:off x="1040748" y="2587761"/>
              <a:ext cx="5080000" cy="2921000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08서울남산체 B" panose="02020603020101020101" pitchFamily="18" charset="-127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0EEFB82-7681-4972-B004-E1EB90C3459A}"/>
                </a:ext>
              </a:extLst>
            </p:cNvPr>
            <p:cNvSpPr/>
            <p:nvPr/>
          </p:nvSpPr>
          <p:spPr>
            <a:xfrm>
              <a:off x="7389772" y="2581542"/>
              <a:ext cx="2959100" cy="2921000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08서울남산체 B" panose="02020603020101020101" pitchFamily="18" charset="-127"/>
              </a:endParaRPr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E36F5152-C075-4335-BF3E-AE78499B228D}"/>
                </a:ext>
              </a:extLst>
            </p:cNvPr>
            <p:cNvSpPr txBox="1"/>
            <p:nvPr/>
          </p:nvSpPr>
          <p:spPr>
            <a:xfrm>
              <a:off x="8153400" y="3789408"/>
              <a:ext cx="1600200" cy="505267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ko-KR" sz="3200" spc="-30" dirty="0">
                  <a:latin typeface="08서울남산체 B" panose="02020603020101020101" pitchFamily="18" charset="-127"/>
                  <a:ea typeface="08서울남산체 B" panose="02020603020101020101" pitchFamily="18" charset="-127"/>
                  <a:cs typeface="Noto Sans CJK JP Regular"/>
                </a:rPr>
                <a:t>성별 분류</a:t>
              </a:r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CBEC354E-E108-4E35-B61F-069CCBEAEE29}"/>
                </a:ext>
              </a:extLst>
            </p:cNvPr>
            <p:cNvSpPr txBox="1"/>
            <p:nvPr/>
          </p:nvSpPr>
          <p:spPr>
            <a:xfrm>
              <a:off x="3326748" y="4103597"/>
              <a:ext cx="513275" cy="382156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ko-KR" sz="2400" spc="-30" dirty="0">
                  <a:latin typeface="08서울남산체 B" panose="02020603020101020101" pitchFamily="18" charset="-127"/>
                  <a:ea typeface="08서울남산체 B" panose="02020603020101020101" pitchFamily="18" charset="-127"/>
                  <a:cs typeface="Noto Sans CJK JP Regular"/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998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83">
            <a:extLst>
              <a:ext uri="{FF2B5EF4-FFF2-40B4-BE49-F238E27FC236}">
                <a16:creationId xmlns:a16="http://schemas.microsoft.com/office/drawing/2014/main" id="{F8296558-9FC5-4380-A3D8-89A2F74F4171}"/>
              </a:ext>
            </a:extLst>
          </p:cNvPr>
          <p:cNvSpPr txBox="1">
            <a:spLocks/>
          </p:cNvSpPr>
          <p:nvPr/>
        </p:nvSpPr>
        <p:spPr>
          <a:xfrm>
            <a:off x="6934200" y="338844"/>
            <a:ext cx="5181600" cy="430887"/>
          </a:xfrm>
          <a:prstGeom prst="rect">
            <a:avLst/>
          </a:prstGeom>
        </p:spPr>
        <p:txBody>
          <a:bodyPr/>
          <a:lstStyle>
            <a:lvl1pPr>
              <a:defRPr>
                <a:latin typeface="08서울남산체 B" panose="02020603020101020101" pitchFamily="18" charset="-127"/>
                <a:ea typeface="+mj-ea"/>
                <a:cs typeface="+mj-cs"/>
              </a:defRPr>
            </a:lvl1pPr>
          </a:lstStyle>
          <a:p>
            <a:r>
              <a:rPr lang="ko-KR" altLang="en-US" sz="2800" kern="0" dirty="0">
                <a:solidFill>
                  <a:schemeClr val="bg1"/>
                </a:solidFill>
                <a:ea typeface="08서울남산체 B" panose="02020603020101020101" pitchFamily="18" charset="-127"/>
              </a:rPr>
              <a:t>데이터 변형 </a:t>
            </a:r>
            <a:r>
              <a:rPr lang="en-US" altLang="ko-KR" sz="2800" kern="0" dirty="0">
                <a:solidFill>
                  <a:schemeClr val="bg1"/>
                </a:solidFill>
                <a:ea typeface="08서울남산체 B" panose="02020603020101020101" pitchFamily="18" charset="-127"/>
              </a:rPr>
              <a:t>Data Augmentation </a:t>
            </a:r>
            <a:endParaRPr lang="ko-KR" altLang="en-US" sz="2800" kern="0" dirty="0">
              <a:solidFill>
                <a:schemeClr val="bg1"/>
              </a:solidFill>
              <a:ea typeface="08서울남산체 B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65E3CC-CE57-49B4-85B5-713FD3901DEF}"/>
              </a:ext>
            </a:extLst>
          </p:cNvPr>
          <p:cNvGrpSpPr/>
          <p:nvPr/>
        </p:nvGrpSpPr>
        <p:grpSpPr>
          <a:xfrm>
            <a:off x="762000" y="1143000"/>
            <a:ext cx="6328968" cy="4930631"/>
            <a:chOff x="2909227" y="1060851"/>
            <a:chExt cx="6328968" cy="493063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F7D36FD-9C83-42F6-A2C0-D518CAF9664E}"/>
                </a:ext>
              </a:extLst>
            </p:cNvPr>
            <p:cNvGrpSpPr/>
            <p:nvPr/>
          </p:nvGrpSpPr>
          <p:grpSpPr>
            <a:xfrm>
              <a:off x="2988647" y="1155587"/>
              <a:ext cx="6249548" cy="4721024"/>
              <a:chOff x="2337880" y="1828937"/>
              <a:chExt cx="7147319" cy="5790854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82037D6-18A1-458E-8D85-291B6B0393A5}"/>
                  </a:ext>
                </a:extLst>
              </p:cNvPr>
              <p:cNvGrpSpPr/>
              <p:nvPr/>
            </p:nvGrpSpPr>
            <p:grpSpPr>
              <a:xfrm>
                <a:off x="2341449" y="3264842"/>
                <a:ext cx="7143750" cy="1428751"/>
                <a:chOff x="3952875" y="2714624"/>
                <a:chExt cx="7143750" cy="1428751"/>
              </a:xfrm>
            </p:grpSpPr>
            <p:pic>
              <p:nvPicPr>
                <p:cNvPr id="27" name="그림 26" descr="벽, 남자, 사람, 미소이(가) 표시된 사진&#10;&#10;자동 생성된 설명">
                  <a:extLst>
                    <a:ext uri="{FF2B5EF4-FFF2-40B4-BE49-F238E27FC236}">
                      <a16:creationId xmlns:a16="http://schemas.microsoft.com/office/drawing/2014/main" id="{8A22E8A1-C9CA-4442-B7F7-EB6BC1D446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2875" y="2714624"/>
                  <a:ext cx="1428750" cy="1428750"/>
                </a:xfrm>
                <a:prstGeom prst="rect">
                  <a:avLst/>
                </a:prstGeom>
              </p:spPr>
            </p:pic>
            <p:pic>
              <p:nvPicPr>
                <p:cNvPr id="28" name="그림 27" descr="벽, 남자, 사람, 실내이(가) 표시된 사진&#10;&#10;자동 생성된 설명">
                  <a:extLst>
                    <a:ext uri="{FF2B5EF4-FFF2-40B4-BE49-F238E27FC236}">
                      <a16:creationId xmlns:a16="http://schemas.microsoft.com/office/drawing/2014/main" id="{A83874B2-40B2-40A1-A0C6-3F0A63B420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1625" y="2714625"/>
                  <a:ext cx="1428750" cy="1428750"/>
                </a:xfrm>
                <a:prstGeom prst="rect">
                  <a:avLst/>
                </a:prstGeom>
              </p:spPr>
            </p:pic>
            <p:pic>
              <p:nvPicPr>
                <p:cNvPr id="29" name="그림 28" descr="벽, 실내, 사람, 남자이(가) 표시된 사진&#10;&#10;자동 생성된 설명">
                  <a:extLst>
                    <a:ext uri="{FF2B5EF4-FFF2-40B4-BE49-F238E27FC236}">
                      <a16:creationId xmlns:a16="http://schemas.microsoft.com/office/drawing/2014/main" id="{79C0E6E8-D107-4CD2-831A-972AB17962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0375" y="2714624"/>
                  <a:ext cx="1428750" cy="1428750"/>
                </a:xfrm>
                <a:prstGeom prst="rect">
                  <a:avLst/>
                </a:prstGeom>
              </p:spPr>
            </p:pic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8447DDB1-311A-4386-A5AA-FB426D4AD4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39125" y="2714624"/>
                  <a:ext cx="1428750" cy="1428750"/>
                </a:xfrm>
                <a:prstGeom prst="rect">
                  <a:avLst/>
                </a:prstGeom>
              </p:spPr>
            </p:pic>
            <p:pic>
              <p:nvPicPr>
                <p:cNvPr id="31" name="그림 30" descr="남자이(가) 표시된 사진&#10;&#10;자동 생성된 설명">
                  <a:extLst>
                    <a:ext uri="{FF2B5EF4-FFF2-40B4-BE49-F238E27FC236}">
                      <a16:creationId xmlns:a16="http://schemas.microsoft.com/office/drawing/2014/main" id="{DC7EB3A0-4125-4F74-94FB-F676F8BCCB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67875" y="2714624"/>
                  <a:ext cx="1428750" cy="1428750"/>
                </a:xfrm>
                <a:prstGeom prst="rect">
                  <a:avLst/>
                </a:prstGeom>
              </p:spPr>
            </p:pic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6A6825A-9426-41FE-8AFE-28662E256AB8}"/>
                  </a:ext>
                </a:extLst>
              </p:cNvPr>
              <p:cNvGrpSpPr/>
              <p:nvPr/>
            </p:nvGrpSpPr>
            <p:grpSpPr>
              <a:xfrm>
                <a:off x="2355318" y="4709067"/>
                <a:ext cx="7116012" cy="1437519"/>
                <a:chOff x="1155443" y="1862614"/>
                <a:chExt cx="7116012" cy="1437519"/>
              </a:xfrm>
            </p:grpSpPr>
            <p:pic>
              <p:nvPicPr>
                <p:cNvPr id="22" name="그림 21" descr="여자, 의류, 사람, 벽이(가) 표시된 사진&#10;&#10;자동 생성된 설명">
                  <a:extLst>
                    <a:ext uri="{FF2B5EF4-FFF2-40B4-BE49-F238E27FC236}">
                      <a16:creationId xmlns:a16="http://schemas.microsoft.com/office/drawing/2014/main" id="{94A0B95A-10F9-41C6-BB73-10912AE03D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5443" y="1871383"/>
                  <a:ext cx="1428750" cy="1428750"/>
                </a:xfrm>
                <a:prstGeom prst="rect">
                  <a:avLst/>
                </a:prstGeom>
              </p:spPr>
            </p:pic>
            <p:pic>
              <p:nvPicPr>
                <p:cNvPr id="23" name="그림 22" descr="여자, 벽, 사람, 의류이(가) 표시된 사진&#10;&#10;자동 생성된 설명">
                  <a:extLst>
                    <a:ext uri="{FF2B5EF4-FFF2-40B4-BE49-F238E27FC236}">
                      <a16:creationId xmlns:a16="http://schemas.microsoft.com/office/drawing/2014/main" id="{984C1611-28E0-4939-A97B-261712F40E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7136" y="1871383"/>
                  <a:ext cx="1428750" cy="1428750"/>
                </a:xfrm>
                <a:prstGeom prst="rect">
                  <a:avLst/>
                </a:prstGeom>
              </p:spPr>
            </p:pic>
            <p:pic>
              <p:nvPicPr>
                <p:cNvPr id="24" name="그림 23" descr="의류이(가) 표시된 사진&#10;&#10;자동 생성된 설명">
                  <a:extLst>
                    <a:ext uri="{FF2B5EF4-FFF2-40B4-BE49-F238E27FC236}">
                      <a16:creationId xmlns:a16="http://schemas.microsoft.com/office/drawing/2014/main" id="{9582623C-B6F1-4F47-A15A-82BF0C8278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18788" y="1862614"/>
                  <a:ext cx="1428750" cy="1428750"/>
                </a:xfrm>
                <a:prstGeom prst="rect">
                  <a:avLst/>
                </a:prstGeom>
              </p:spPr>
            </p:pic>
            <p:pic>
              <p:nvPicPr>
                <p:cNvPr id="25" name="그림 24" descr="물이(가) 표시된 사진&#10;&#10;자동 생성된 설명">
                  <a:extLst>
                    <a:ext uri="{FF2B5EF4-FFF2-40B4-BE49-F238E27FC236}">
                      <a16:creationId xmlns:a16="http://schemas.microsoft.com/office/drawing/2014/main" id="{837F74B1-6E76-4025-A280-6E5160366E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3161" y="1871383"/>
                  <a:ext cx="1428750" cy="1428750"/>
                </a:xfrm>
                <a:prstGeom prst="rect">
                  <a:avLst/>
                </a:prstGeom>
              </p:spPr>
            </p:pic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175E06E0-9535-4D8F-85A8-E0F09A611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42705" y="1862614"/>
                  <a:ext cx="1428750" cy="1428750"/>
                </a:xfrm>
                <a:prstGeom prst="rect">
                  <a:avLst/>
                </a:prstGeom>
              </p:spPr>
            </p:pic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5A33DA6-C3F3-43E1-9209-FA76699DF888}"/>
                  </a:ext>
                </a:extLst>
              </p:cNvPr>
              <p:cNvGrpSpPr/>
              <p:nvPr/>
            </p:nvGrpSpPr>
            <p:grpSpPr>
              <a:xfrm>
                <a:off x="2337880" y="6171698"/>
                <a:ext cx="7143750" cy="1448093"/>
                <a:chOff x="742950" y="749819"/>
                <a:chExt cx="7143750" cy="1448093"/>
              </a:xfrm>
            </p:grpSpPr>
            <p:pic>
              <p:nvPicPr>
                <p:cNvPr id="17" name="그림 16" descr="벽, 사람, 의류, 미소이(가) 표시된 사진&#10;&#10;자동 생성된 설명">
                  <a:extLst>
                    <a:ext uri="{FF2B5EF4-FFF2-40B4-BE49-F238E27FC236}">
                      <a16:creationId xmlns:a16="http://schemas.microsoft.com/office/drawing/2014/main" id="{313C3514-F290-4A93-9702-F4FB0D348F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50" y="762000"/>
                  <a:ext cx="1428750" cy="1428750"/>
                </a:xfrm>
                <a:prstGeom prst="rect">
                  <a:avLst/>
                </a:prstGeom>
              </p:spPr>
            </p:pic>
            <p:pic>
              <p:nvPicPr>
                <p:cNvPr id="18" name="그림 17" descr="사람, 벽, 의류, 미소이(가) 표시된 사진&#10;&#10;자동 생성된 설명">
                  <a:extLst>
                    <a:ext uri="{FF2B5EF4-FFF2-40B4-BE49-F238E27FC236}">
                      <a16:creationId xmlns:a16="http://schemas.microsoft.com/office/drawing/2014/main" id="{BFFED9C6-AD74-459C-A451-56C5012BDC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1700" y="762000"/>
                  <a:ext cx="1428750" cy="1428750"/>
                </a:xfrm>
                <a:prstGeom prst="rect">
                  <a:avLst/>
                </a:prstGeom>
              </p:spPr>
            </p:pic>
            <p:pic>
              <p:nvPicPr>
                <p:cNvPr id="19" name="그림 18" descr="의류이(가) 표시된 사진&#10;&#10;자동 생성된 설명">
                  <a:extLst>
                    <a:ext uri="{FF2B5EF4-FFF2-40B4-BE49-F238E27FC236}">
                      <a16:creationId xmlns:a16="http://schemas.microsoft.com/office/drawing/2014/main" id="{438BE737-A0D8-4605-B6C1-7C7B7BB5AA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450" y="769162"/>
                  <a:ext cx="1428750" cy="1428750"/>
                </a:xfrm>
                <a:prstGeom prst="rect">
                  <a:avLst/>
                </a:prstGeom>
              </p:spPr>
            </p:pic>
            <p:pic>
              <p:nvPicPr>
                <p:cNvPr id="20" name="그림 19" descr="의류이(가) 표시된 사진&#10;&#10;자동 생성된 설명">
                  <a:extLst>
                    <a:ext uri="{FF2B5EF4-FFF2-40B4-BE49-F238E27FC236}">
                      <a16:creationId xmlns:a16="http://schemas.microsoft.com/office/drawing/2014/main" id="{BEFF82AA-1368-4B70-8332-FC1343297B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29200" y="769162"/>
                  <a:ext cx="1428750" cy="1428750"/>
                </a:xfrm>
                <a:prstGeom prst="rect">
                  <a:avLst/>
                </a:prstGeom>
              </p:spPr>
            </p:pic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DB243FBA-8BAA-4446-9795-0C20B1AF05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57950" y="749819"/>
                  <a:ext cx="1428750" cy="1428750"/>
                </a:xfrm>
                <a:prstGeom prst="rect">
                  <a:avLst/>
                </a:prstGeom>
              </p:spPr>
            </p:pic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2D27A801-2FB6-4555-BB76-08DEDDA3DA59}"/>
                  </a:ext>
                </a:extLst>
              </p:cNvPr>
              <p:cNvGrpSpPr/>
              <p:nvPr/>
            </p:nvGrpSpPr>
            <p:grpSpPr>
              <a:xfrm>
                <a:off x="2340718" y="1828937"/>
                <a:ext cx="7140912" cy="1435905"/>
                <a:chOff x="4351466" y="4778524"/>
                <a:chExt cx="7140912" cy="1435905"/>
              </a:xfrm>
            </p:grpSpPr>
            <p:pic>
              <p:nvPicPr>
                <p:cNvPr id="11" name="그림 10" descr="남자, 벽, 사람, 실내이(가) 표시된 사진&#10;&#10;자동 생성된 설명">
                  <a:extLst>
                    <a:ext uri="{FF2B5EF4-FFF2-40B4-BE49-F238E27FC236}">
                      <a16:creationId xmlns:a16="http://schemas.microsoft.com/office/drawing/2014/main" id="{5D3E75BA-4ED7-47E9-BAF9-AB25A7ABD8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51466" y="4785679"/>
                  <a:ext cx="1428750" cy="1428750"/>
                </a:xfrm>
                <a:prstGeom prst="rect">
                  <a:avLst/>
                </a:prstGeom>
              </p:spPr>
            </p:pic>
            <p:pic>
              <p:nvPicPr>
                <p:cNvPr id="13" name="그림 12" descr="남자, 벽, 사람, 실내이(가) 표시된 사진&#10;&#10;자동 생성된 설명">
                  <a:extLst>
                    <a:ext uri="{FF2B5EF4-FFF2-40B4-BE49-F238E27FC236}">
                      <a16:creationId xmlns:a16="http://schemas.microsoft.com/office/drawing/2014/main" id="{E7446D8C-AE57-490B-97E8-F5A5AAC6D1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77335" y="4785679"/>
                  <a:ext cx="1428750" cy="1428750"/>
                </a:xfrm>
                <a:prstGeom prst="rect">
                  <a:avLst/>
                </a:prstGeom>
              </p:spPr>
            </p:pic>
            <p:pic>
              <p:nvPicPr>
                <p:cNvPr id="14" name="그림 13" descr="의류이(가) 표시된 사진&#10;&#10;자동 생성된 설명">
                  <a:extLst>
                    <a:ext uri="{FF2B5EF4-FFF2-40B4-BE49-F238E27FC236}">
                      <a16:creationId xmlns:a16="http://schemas.microsoft.com/office/drawing/2014/main" id="{97B9C62C-B492-4D13-BA81-67D977F72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00324" y="4785679"/>
                  <a:ext cx="1428750" cy="1428750"/>
                </a:xfrm>
                <a:prstGeom prst="rect">
                  <a:avLst/>
                </a:prstGeom>
              </p:spPr>
            </p:pic>
            <p:pic>
              <p:nvPicPr>
                <p:cNvPr id="15" name="그림 14" descr="사람, 남자, 실내, 넥타이이(가) 표시된 사진&#10;&#10;자동 생성된 설명">
                  <a:extLst>
                    <a:ext uri="{FF2B5EF4-FFF2-40B4-BE49-F238E27FC236}">
                      <a16:creationId xmlns:a16="http://schemas.microsoft.com/office/drawing/2014/main" id="{CF2C6883-912F-497A-B6BA-0BBAFCB151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37759" y="4778524"/>
                  <a:ext cx="1428750" cy="1428750"/>
                </a:xfrm>
                <a:prstGeom prst="rect">
                  <a:avLst/>
                </a:prstGeom>
              </p:spPr>
            </p:pic>
            <p:pic>
              <p:nvPicPr>
                <p:cNvPr id="16" name="그림 15" descr="남자, 사람, 실내, 벽이(가) 표시된 사진&#10;&#10;자동 생성된 설명">
                  <a:extLst>
                    <a:ext uri="{FF2B5EF4-FFF2-40B4-BE49-F238E27FC236}">
                      <a16:creationId xmlns:a16="http://schemas.microsoft.com/office/drawing/2014/main" id="{CBF5D0A9-A6EF-4E1F-9D0A-60034B8A6D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63628" y="4778524"/>
                  <a:ext cx="1428750" cy="1428750"/>
                </a:xfrm>
                <a:prstGeom prst="rect">
                  <a:avLst/>
                </a:prstGeom>
              </p:spPr>
            </p:pic>
          </p:grpSp>
        </p:grpSp>
        <p:sp>
          <p:nvSpPr>
            <p:cNvPr id="32" name="Rectangle: Rounded Corners 11">
              <a:extLst>
                <a:ext uri="{FF2B5EF4-FFF2-40B4-BE49-F238E27FC236}">
                  <a16:creationId xmlns:a16="http://schemas.microsoft.com/office/drawing/2014/main" id="{DA4B1A99-7129-4996-8317-9A5F05C69EA2}"/>
                </a:ext>
              </a:extLst>
            </p:cNvPr>
            <p:cNvSpPr/>
            <p:nvPr/>
          </p:nvSpPr>
          <p:spPr>
            <a:xfrm>
              <a:off x="2909227" y="1060851"/>
              <a:ext cx="1361191" cy="493063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B6084C-D54E-461B-B72E-B031E8937712}"/>
              </a:ext>
            </a:extLst>
          </p:cNvPr>
          <p:cNvSpPr txBox="1"/>
          <p:nvPr/>
        </p:nvSpPr>
        <p:spPr>
          <a:xfrm>
            <a:off x="4557863" y="603471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270</a:t>
            </a:r>
            <a:r>
              <a:rPr lang="ko-KR" altLang="en-US" b="1" dirty="0"/>
              <a:t>도 회전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2987C6-470B-4E50-8584-7340A380DBAC}"/>
              </a:ext>
            </a:extLst>
          </p:cNvPr>
          <p:cNvSpPr txBox="1"/>
          <p:nvPr/>
        </p:nvSpPr>
        <p:spPr>
          <a:xfrm>
            <a:off x="3274291" y="6038225"/>
            <a:ext cx="116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상하반전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3B547D-DD44-422B-B77C-48FEEA802A0E}"/>
              </a:ext>
            </a:extLst>
          </p:cNvPr>
          <p:cNvSpPr txBox="1"/>
          <p:nvPr/>
        </p:nvSpPr>
        <p:spPr>
          <a:xfrm>
            <a:off x="5908362" y="603471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90</a:t>
            </a:r>
            <a:r>
              <a:rPr lang="ko-KR" altLang="en-US" b="1" i="1" dirty="0"/>
              <a:t>도 회전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59C1C7-828D-46DA-9306-C564608C0728}"/>
              </a:ext>
            </a:extLst>
          </p:cNvPr>
          <p:cNvSpPr txBox="1"/>
          <p:nvPr/>
        </p:nvSpPr>
        <p:spPr>
          <a:xfrm>
            <a:off x="2085632" y="6053491"/>
            <a:ext cx="12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좌우반전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22528-BC4C-4938-A870-67223BAA5ED5}"/>
              </a:ext>
            </a:extLst>
          </p:cNvPr>
          <p:cNvSpPr txBox="1"/>
          <p:nvPr/>
        </p:nvSpPr>
        <p:spPr>
          <a:xfrm>
            <a:off x="7559955" y="1443841"/>
            <a:ext cx="274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원본 이미지</a:t>
            </a:r>
            <a:endParaRPr lang="en-US" altLang="ko-KR" sz="3600" dirty="0"/>
          </a:p>
          <a:p>
            <a:pPr algn="ctr"/>
            <a:r>
              <a:rPr lang="en-US" altLang="ko-KR" sz="3600" dirty="0"/>
              <a:t>2000</a:t>
            </a:r>
            <a:r>
              <a:rPr lang="ko-KR" altLang="en-US" sz="3600" dirty="0"/>
              <a:t>장</a:t>
            </a:r>
            <a:endParaRPr lang="en-US" altLang="ko-KR" sz="3600" dirty="0"/>
          </a:p>
          <a:p>
            <a:pPr algn="ctr"/>
            <a:endParaRPr lang="en-US" altLang="ko-KR" sz="3600" dirty="0"/>
          </a:p>
          <a:p>
            <a:pPr algn="ctr"/>
            <a:endParaRPr lang="en-US" altLang="ko-KR" sz="3600" dirty="0"/>
          </a:p>
          <a:p>
            <a:pPr algn="ctr"/>
            <a:r>
              <a:rPr lang="ko-KR" altLang="en-US" sz="3600" dirty="0"/>
              <a:t>이미지</a:t>
            </a:r>
            <a:endParaRPr lang="en-US" altLang="ko-KR" sz="3600" dirty="0"/>
          </a:p>
          <a:p>
            <a:pPr algn="ctr"/>
            <a:r>
              <a:rPr lang="en-US" altLang="ko-KR" sz="3600" dirty="0"/>
              <a:t>10000</a:t>
            </a:r>
            <a:r>
              <a:rPr lang="ko-KR" altLang="en-US" sz="3600" dirty="0"/>
              <a:t>장으로 증강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F6676AD-A043-49A5-A498-179D95A960F2}"/>
              </a:ext>
            </a:extLst>
          </p:cNvPr>
          <p:cNvSpPr/>
          <p:nvPr/>
        </p:nvSpPr>
        <p:spPr>
          <a:xfrm>
            <a:off x="8770321" y="2913751"/>
            <a:ext cx="309810" cy="43088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200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82382C5-5D86-4592-84F6-EAC2C4BC5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0"/>
            <a:ext cx="3442063" cy="2362200"/>
          </a:xfrm>
          <a:prstGeom prst="rect">
            <a:avLst/>
          </a:prstGeom>
        </p:spPr>
      </p:pic>
      <p:pic>
        <p:nvPicPr>
          <p:cNvPr id="9" name="그림 8" descr="가구이(가) 표시된 사진&#10;&#10;자동 생성된 설명">
            <a:extLst>
              <a:ext uri="{FF2B5EF4-FFF2-40B4-BE49-F238E27FC236}">
                <a16:creationId xmlns:a16="http://schemas.microsoft.com/office/drawing/2014/main" id="{B3D7D42C-9FC9-4312-8CF7-4422D9232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91000"/>
            <a:ext cx="3442063" cy="23622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751F96-C703-4EA1-9430-8BE459A1C123}"/>
              </a:ext>
            </a:extLst>
          </p:cNvPr>
          <p:cNvSpPr/>
          <p:nvPr/>
        </p:nvSpPr>
        <p:spPr>
          <a:xfrm>
            <a:off x="3557588" y="1295400"/>
            <a:ext cx="760256" cy="5257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D6D909-F43C-4909-8151-0CF86615D128}"/>
              </a:ext>
            </a:extLst>
          </p:cNvPr>
          <p:cNvSpPr/>
          <p:nvPr/>
        </p:nvSpPr>
        <p:spPr>
          <a:xfrm>
            <a:off x="2438400" y="1295400"/>
            <a:ext cx="762000" cy="5257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9D9A07-701D-49A5-80DD-496976ACF6B9}"/>
              </a:ext>
            </a:extLst>
          </p:cNvPr>
          <p:cNvSpPr txBox="1"/>
          <p:nvPr/>
        </p:nvSpPr>
        <p:spPr>
          <a:xfrm>
            <a:off x="584278" y="3289194"/>
            <a:ext cx="370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	.	    .	       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0E85F5D-EF03-47ED-B473-49D2AF104E30}"/>
              </a:ext>
            </a:extLst>
          </p:cNvPr>
          <p:cNvGrpSpPr/>
          <p:nvPr/>
        </p:nvGrpSpPr>
        <p:grpSpPr>
          <a:xfrm>
            <a:off x="4374588" y="1366494"/>
            <a:ext cx="2611785" cy="5042095"/>
            <a:chOff x="5084415" y="1130105"/>
            <a:chExt cx="2863985" cy="5696100"/>
          </a:xfrm>
        </p:grpSpPr>
        <p:pic>
          <p:nvPicPr>
            <p:cNvPr id="11" name="그림 10" descr="사람, 실내, 벽, 미소이(가) 표시된 사진&#10;&#10;자동 생성된 설명">
              <a:extLst>
                <a:ext uri="{FF2B5EF4-FFF2-40B4-BE49-F238E27FC236}">
                  <a16:creationId xmlns:a16="http://schemas.microsoft.com/office/drawing/2014/main" id="{C8524A94-5155-445F-BABC-065116CA1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0900" y="1130105"/>
              <a:ext cx="1428750" cy="1428750"/>
            </a:xfrm>
            <a:prstGeom prst="rect">
              <a:avLst/>
            </a:prstGeom>
          </p:spPr>
        </p:pic>
        <p:pic>
          <p:nvPicPr>
            <p:cNvPr id="14" name="그림 13" descr="의류, 벽, 사람, 실내이(가) 표시된 사진&#10;&#10;자동 생성된 설명">
              <a:extLst>
                <a:ext uri="{FF2B5EF4-FFF2-40B4-BE49-F238E27FC236}">
                  <a16:creationId xmlns:a16="http://schemas.microsoft.com/office/drawing/2014/main" id="{945AA958-C71E-40E5-99A6-74CE8535D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650" y="1130105"/>
              <a:ext cx="1428750" cy="1428750"/>
            </a:xfrm>
            <a:prstGeom prst="rect">
              <a:avLst/>
            </a:prstGeom>
          </p:spPr>
        </p:pic>
        <p:pic>
          <p:nvPicPr>
            <p:cNvPr id="16" name="그림 15" descr="사람, 실내, 미소, 의류이(가) 표시된 사진&#10;&#10;자동 생성된 설명">
              <a:extLst>
                <a:ext uri="{FF2B5EF4-FFF2-40B4-BE49-F238E27FC236}">
                  <a16:creationId xmlns:a16="http://schemas.microsoft.com/office/drawing/2014/main" id="{ED57E800-57D8-483F-97F7-933BD1061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0900" y="2558855"/>
              <a:ext cx="1428750" cy="1428750"/>
            </a:xfrm>
            <a:prstGeom prst="rect">
              <a:avLst/>
            </a:prstGeom>
          </p:spPr>
        </p:pic>
        <p:pic>
          <p:nvPicPr>
            <p:cNvPr id="18" name="그림 17" descr="벽, 사람, 남자, 실내이(가) 표시된 사진&#10;&#10;자동 생성된 설명">
              <a:extLst>
                <a:ext uri="{FF2B5EF4-FFF2-40B4-BE49-F238E27FC236}">
                  <a16:creationId xmlns:a16="http://schemas.microsoft.com/office/drawing/2014/main" id="{49CDD989-CB6F-4D96-9ED9-982D9DDFF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650" y="2558855"/>
              <a:ext cx="1428750" cy="1428750"/>
            </a:xfrm>
            <a:prstGeom prst="rect">
              <a:avLst/>
            </a:prstGeom>
          </p:spPr>
        </p:pic>
        <p:pic>
          <p:nvPicPr>
            <p:cNvPr id="21" name="그림 20" descr="의류, 실내, 여자, 사람이(가) 표시된 사진&#10;&#10;자동 생성된 설명">
              <a:extLst>
                <a:ext uri="{FF2B5EF4-FFF2-40B4-BE49-F238E27FC236}">
                  <a16:creationId xmlns:a16="http://schemas.microsoft.com/office/drawing/2014/main" id="{0E9D2BE1-3F17-4773-8518-917BA624C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0900" y="3978155"/>
              <a:ext cx="1428750" cy="1428750"/>
            </a:xfrm>
            <a:prstGeom prst="rect">
              <a:avLst/>
            </a:prstGeom>
          </p:spPr>
        </p:pic>
        <p:pic>
          <p:nvPicPr>
            <p:cNvPr id="23" name="그림 22" descr="사람, 벽, 남자, 실내이(가) 표시된 사진&#10;&#10;자동 생성된 설명">
              <a:extLst>
                <a:ext uri="{FF2B5EF4-FFF2-40B4-BE49-F238E27FC236}">
                  <a16:creationId xmlns:a16="http://schemas.microsoft.com/office/drawing/2014/main" id="{A9C2DBE1-7FBC-4EA2-8546-73D62007D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650" y="3965110"/>
              <a:ext cx="1428750" cy="1428750"/>
            </a:xfrm>
            <a:prstGeom prst="rect">
              <a:avLst/>
            </a:prstGeom>
          </p:spPr>
        </p:pic>
        <p:pic>
          <p:nvPicPr>
            <p:cNvPr id="25" name="그림 24" descr="나무, 실외, 사람, 의류이(가) 표시된 사진&#10;&#10;자동 생성된 설명">
              <a:extLst>
                <a:ext uri="{FF2B5EF4-FFF2-40B4-BE49-F238E27FC236}">
                  <a16:creationId xmlns:a16="http://schemas.microsoft.com/office/drawing/2014/main" id="{AD9C5EFB-FF02-45D3-BE15-09EA72F4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4415" y="5389934"/>
              <a:ext cx="1428750" cy="1428750"/>
            </a:xfrm>
            <a:prstGeom prst="rect">
              <a:avLst/>
            </a:prstGeom>
          </p:spPr>
        </p:pic>
        <p:pic>
          <p:nvPicPr>
            <p:cNvPr id="29" name="그림 28" descr="사람, 벽, 실내, 미소이(가) 표시된 사진&#10;&#10;자동 생성된 설명">
              <a:extLst>
                <a:ext uri="{FF2B5EF4-FFF2-40B4-BE49-F238E27FC236}">
                  <a16:creationId xmlns:a16="http://schemas.microsoft.com/office/drawing/2014/main" id="{9DBF60DD-DB47-481B-86DD-47E2F92EC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3165" y="5397455"/>
              <a:ext cx="1428750" cy="1428750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4046E09-CF32-4A37-AA6E-0C40F42CF25B}"/>
              </a:ext>
            </a:extLst>
          </p:cNvPr>
          <p:cNvSpPr txBox="1"/>
          <p:nvPr/>
        </p:nvSpPr>
        <p:spPr>
          <a:xfrm>
            <a:off x="584278" y="3488982"/>
            <a:ext cx="370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	.	    .	       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446B03-C19B-45BF-AE5D-306FA35FF970}"/>
              </a:ext>
            </a:extLst>
          </p:cNvPr>
          <p:cNvSpPr txBox="1"/>
          <p:nvPr/>
        </p:nvSpPr>
        <p:spPr>
          <a:xfrm>
            <a:off x="584278" y="3719814"/>
            <a:ext cx="370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	.	    .	       .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2394F96D-C83D-4F9B-9A08-4FD60A088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999804"/>
              </p:ext>
            </p:extLst>
          </p:nvPr>
        </p:nvGraphicFramePr>
        <p:xfrm>
          <a:off x="7123474" y="1369047"/>
          <a:ext cx="2336800" cy="4999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957">
                  <a:extLst>
                    <a:ext uri="{9D8B030D-6E8A-4147-A177-3AD203B41FA5}">
                      <a16:colId xmlns:a16="http://schemas.microsoft.com/office/drawing/2014/main" val="1067658214"/>
                    </a:ext>
                  </a:extLst>
                </a:gridCol>
                <a:gridCol w="1098843">
                  <a:extLst>
                    <a:ext uri="{9D8B030D-6E8A-4147-A177-3AD203B41FA5}">
                      <a16:colId xmlns:a16="http://schemas.microsoft.com/office/drawing/2014/main" val="3184687798"/>
                    </a:ext>
                  </a:extLst>
                </a:gridCol>
              </a:tblGrid>
              <a:tr h="613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face_type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Label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875409"/>
                  </a:ext>
                </a:extLst>
              </a:tr>
              <a:tr h="1096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둥근형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592990"/>
                  </a:ext>
                </a:extLst>
              </a:tr>
              <a:tr h="1096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긴얼굴형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895123"/>
                  </a:ext>
                </a:extLst>
              </a:tr>
              <a:tr h="1096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달걀형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436036"/>
                  </a:ext>
                </a:extLst>
              </a:tr>
              <a:tr h="1096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각진형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592975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335DFE5E-4181-403A-A366-E4D3C9BC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69879"/>
              </p:ext>
            </p:extLst>
          </p:nvPr>
        </p:nvGraphicFramePr>
        <p:xfrm>
          <a:off x="9517018" y="1366494"/>
          <a:ext cx="2141582" cy="28064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234">
                  <a:extLst>
                    <a:ext uri="{9D8B030D-6E8A-4147-A177-3AD203B41FA5}">
                      <a16:colId xmlns:a16="http://schemas.microsoft.com/office/drawing/2014/main" val="1067658214"/>
                    </a:ext>
                  </a:extLst>
                </a:gridCol>
                <a:gridCol w="1117348">
                  <a:extLst>
                    <a:ext uri="{9D8B030D-6E8A-4147-A177-3AD203B41FA5}">
                      <a16:colId xmlns:a16="http://schemas.microsoft.com/office/drawing/2014/main" val="3184687798"/>
                    </a:ext>
                  </a:extLst>
                </a:gridCol>
              </a:tblGrid>
              <a:tr h="613677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sex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Label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875409"/>
                  </a:ext>
                </a:extLst>
              </a:tr>
              <a:tr h="1096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남성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592990"/>
                  </a:ext>
                </a:extLst>
              </a:tr>
              <a:tr h="1096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여성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895123"/>
                  </a:ext>
                </a:extLst>
              </a:tr>
            </a:tbl>
          </a:graphicData>
        </a:graphic>
      </p:graphicFrame>
      <p:sp>
        <p:nvSpPr>
          <p:cNvPr id="20" name="제목 83">
            <a:extLst>
              <a:ext uri="{FF2B5EF4-FFF2-40B4-BE49-F238E27FC236}">
                <a16:creationId xmlns:a16="http://schemas.microsoft.com/office/drawing/2014/main" id="{10FEF038-DAC9-49B9-A724-97370B2C51EC}"/>
              </a:ext>
            </a:extLst>
          </p:cNvPr>
          <p:cNvSpPr txBox="1">
            <a:spLocks/>
          </p:cNvSpPr>
          <p:nvPr/>
        </p:nvSpPr>
        <p:spPr>
          <a:xfrm>
            <a:off x="7123474" y="274272"/>
            <a:ext cx="4953000" cy="430887"/>
          </a:xfrm>
          <a:prstGeom prst="rect">
            <a:avLst/>
          </a:prstGeom>
        </p:spPr>
        <p:txBody>
          <a:bodyPr/>
          <a:lstStyle>
            <a:lvl1pPr>
              <a:defRPr>
                <a:latin typeface="08서울남산체 B" panose="02020603020101020101" pitchFamily="18" charset="-127"/>
                <a:ea typeface="+mj-ea"/>
                <a:cs typeface="+mj-cs"/>
              </a:defRPr>
            </a:lvl1pPr>
          </a:lstStyle>
          <a:p>
            <a:r>
              <a:rPr lang="ko-KR" altLang="en-US" sz="2800" kern="0" dirty="0">
                <a:solidFill>
                  <a:schemeClr val="bg1"/>
                </a:solidFill>
                <a:ea typeface="08서울남산체 B" panose="02020603020101020101" pitchFamily="18" charset="-127"/>
              </a:rPr>
              <a:t>데이터 레이블링 </a:t>
            </a:r>
            <a:r>
              <a:rPr lang="en-US" altLang="ko-KR" sz="2800" kern="0" dirty="0">
                <a:solidFill>
                  <a:schemeClr val="bg1"/>
                </a:solidFill>
                <a:ea typeface="08서울남산체 B" panose="02020603020101020101" pitchFamily="18" charset="-127"/>
              </a:rPr>
              <a:t>Data Labeling</a:t>
            </a:r>
            <a:endParaRPr lang="ko-KR" altLang="en-US" sz="2800" kern="0" dirty="0">
              <a:solidFill>
                <a:schemeClr val="bg1"/>
              </a:solidFill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13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3418CE-78C7-452A-BD7B-5005A88FE12B}"/>
              </a:ext>
            </a:extLst>
          </p:cNvPr>
          <p:cNvSpPr/>
          <p:nvPr/>
        </p:nvSpPr>
        <p:spPr>
          <a:xfrm>
            <a:off x="738192" y="2169765"/>
            <a:ext cx="1600201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F3A4E-5ECA-4F74-B0C3-C385368DB425}"/>
              </a:ext>
            </a:extLst>
          </p:cNvPr>
          <p:cNvSpPr txBox="1"/>
          <p:nvPr/>
        </p:nvSpPr>
        <p:spPr>
          <a:xfrm>
            <a:off x="823916" y="2724269"/>
            <a:ext cx="1600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Image</a:t>
            </a:r>
          </a:p>
          <a:p>
            <a:r>
              <a:rPr lang="en-US" altLang="ko-KR" sz="4000" b="1" dirty="0">
                <a:solidFill>
                  <a:schemeClr val="bg1"/>
                </a:solidFill>
              </a:rPr>
              <a:t> Data</a:t>
            </a:r>
          </a:p>
          <a:p>
            <a:r>
              <a:rPr lang="ko-KR" altLang="en-US" sz="4000" b="1" dirty="0">
                <a:solidFill>
                  <a:schemeClr val="bg1"/>
                </a:solidFill>
              </a:rPr>
              <a:t> 준비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6C268B-CF46-4DB2-8157-8F390EE4DFDB}"/>
              </a:ext>
            </a:extLst>
          </p:cNvPr>
          <p:cNvSpPr/>
          <p:nvPr/>
        </p:nvSpPr>
        <p:spPr>
          <a:xfrm>
            <a:off x="3095629" y="2169765"/>
            <a:ext cx="1600201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2ADFFE-C37E-45E3-ABDD-C7372E23B758}"/>
              </a:ext>
            </a:extLst>
          </p:cNvPr>
          <p:cNvSpPr txBox="1"/>
          <p:nvPr/>
        </p:nvSpPr>
        <p:spPr>
          <a:xfrm>
            <a:off x="3181353" y="2724269"/>
            <a:ext cx="1600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Image</a:t>
            </a:r>
          </a:p>
          <a:p>
            <a:r>
              <a:rPr lang="en-US" altLang="ko-KR" sz="4000" b="1" dirty="0">
                <a:solidFill>
                  <a:schemeClr val="bg1"/>
                </a:solidFill>
              </a:rPr>
              <a:t> Data</a:t>
            </a:r>
          </a:p>
          <a:p>
            <a:r>
              <a:rPr lang="ko-KR" altLang="en-US" sz="3200" b="1" dirty="0">
                <a:solidFill>
                  <a:schemeClr val="bg1"/>
                </a:solidFill>
              </a:rPr>
              <a:t>전처리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D5D0C1-6426-42DF-AE15-692549F9355D}"/>
              </a:ext>
            </a:extLst>
          </p:cNvPr>
          <p:cNvSpPr/>
          <p:nvPr/>
        </p:nvSpPr>
        <p:spPr>
          <a:xfrm>
            <a:off x="5481639" y="2093565"/>
            <a:ext cx="17526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F2DC0-A617-42E2-95B2-152743142648}"/>
              </a:ext>
            </a:extLst>
          </p:cNvPr>
          <p:cNvSpPr txBox="1"/>
          <p:nvPr/>
        </p:nvSpPr>
        <p:spPr>
          <a:xfrm>
            <a:off x="5567363" y="2640598"/>
            <a:ext cx="1828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   CNN</a:t>
            </a:r>
          </a:p>
          <a:p>
            <a:r>
              <a:rPr lang="ko-KR" altLang="en-US" sz="2800" b="1" dirty="0">
                <a:solidFill>
                  <a:schemeClr val="bg1"/>
                </a:solidFill>
              </a:rPr>
              <a:t>컨볼루션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en-US" altLang="ko-KR" sz="3200" b="1" dirty="0">
                <a:solidFill>
                  <a:schemeClr val="bg1"/>
                </a:solidFill>
              </a:rPr>
              <a:t>  </a:t>
            </a:r>
            <a:r>
              <a:rPr lang="ko-KR" altLang="en-US" sz="3200" b="1" dirty="0">
                <a:solidFill>
                  <a:schemeClr val="bg1"/>
                </a:solidFill>
              </a:rPr>
              <a:t>계층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3200" b="1" dirty="0">
                <a:solidFill>
                  <a:schemeClr val="bg1"/>
                </a:solidFill>
              </a:rPr>
              <a:t>  학습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AA0285C-259D-414C-A1F1-C543EE9EA9F5}"/>
              </a:ext>
            </a:extLst>
          </p:cNvPr>
          <p:cNvSpPr/>
          <p:nvPr/>
        </p:nvSpPr>
        <p:spPr>
          <a:xfrm>
            <a:off x="2450310" y="3398490"/>
            <a:ext cx="533400" cy="381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3E9D265-D20B-43B7-B24D-FBFBBC23F9ED}"/>
              </a:ext>
            </a:extLst>
          </p:cNvPr>
          <p:cNvSpPr/>
          <p:nvPr/>
        </p:nvSpPr>
        <p:spPr>
          <a:xfrm>
            <a:off x="4833940" y="3398490"/>
            <a:ext cx="533400" cy="381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F3CB40-A4E4-4F65-ADDC-FF4C6335EEC7}"/>
              </a:ext>
            </a:extLst>
          </p:cNvPr>
          <p:cNvSpPr/>
          <p:nvPr/>
        </p:nvSpPr>
        <p:spPr>
          <a:xfrm>
            <a:off x="7924800" y="1226790"/>
            <a:ext cx="1369222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5B0131-94AC-481B-B06B-3C254F0D139F}"/>
              </a:ext>
            </a:extLst>
          </p:cNvPr>
          <p:cNvSpPr txBox="1"/>
          <p:nvPr/>
        </p:nvSpPr>
        <p:spPr>
          <a:xfrm>
            <a:off x="7924800" y="1600200"/>
            <a:ext cx="142875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  MLP</a:t>
            </a:r>
          </a:p>
          <a:p>
            <a:r>
              <a:rPr lang="ko-KR" altLang="en-US" sz="2800" b="1" dirty="0">
                <a:solidFill>
                  <a:schemeClr val="bg1"/>
                </a:solidFill>
              </a:rPr>
              <a:t> 얼굴형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600" b="1" dirty="0">
                <a:solidFill>
                  <a:schemeClr val="bg1"/>
                </a:solidFill>
              </a:rPr>
              <a:t>classifier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042E4E-78D0-40C1-8F62-90254F20E0B7}"/>
              </a:ext>
            </a:extLst>
          </p:cNvPr>
          <p:cNvSpPr/>
          <p:nvPr/>
        </p:nvSpPr>
        <p:spPr>
          <a:xfrm>
            <a:off x="7874796" y="4082355"/>
            <a:ext cx="1369222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323D87-4304-4A32-8C4D-9BA4D069411F}"/>
              </a:ext>
            </a:extLst>
          </p:cNvPr>
          <p:cNvSpPr txBox="1"/>
          <p:nvPr/>
        </p:nvSpPr>
        <p:spPr>
          <a:xfrm>
            <a:off x="7903370" y="4441269"/>
            <a:ext cx="142875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  MLP</a:t>
            </a:r>
          </a:p>
          <a:p>
            <a:r>
              <a:rPr lang="ko-KR" altLang="en-US" sz="2400" b="1" dirty="0">
                <a:solidFill>
                  <a:schemeClr val="bg1"/>
                </a:solidFill>
              </a:rPr>
              <a:t>  </a:t>
            </a:r>
            <a:r>
              <a:rPr lang="ko-KR" altLang="en-US" sz="2800" b="1" dirty="0">
                <a:solidFill>
                  <a:schemeClr val="bg1"/>
                </a:solidFill>
              </a:rPr>
              <a:t>성별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600" b="1" dirty="0">
                <a:solidFill>
                  <a:schemeClr val="bg1"/>
                </a:solidFill>
              </a:rPr>
              <a:t>classifier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A195D7F-1760-49DB-8731-3BB8032D2208}"/>
              </a:ext>
            </a:extLst>
          </p:cNvPr>
          <p:cNvSpPr/>
          <p:nvPr/>
        </p:nvSpPr>
        <p:spPr>
          <a:xfrm rot="20024233">
            <a:off x="7305160" y="2419500"/>
            <a:ext cx="525275" cy="36578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584A090-4B90-4810-ABAD-84197EC06242}"/>
              </a:ext>
            </a:extLst>
          </p:cNvPr>
          <p:cNvSpPr/>
          <p:nvPr/>
        </p:nvSpPr>
        <p:spPr>
          <a:xfrm rot="2793033">
            <a:off x="7284998" y="4649813"/>
            <a:ext cx="525275" cy="36578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3CF1C68-F3F1-40AC-9BE8-6E8A697D4609}"/>
              </a:ext>
            </a:extLst>
          </p:cNvPr>
          <p:cNvSpPr/>
          <p:nvPr/>
        </p:nvSpPr>
        <p:spPr>
          <a:xfrm>
            <a:off x="9510714" y="2103090"/>
            <a:ext cx="533400" cy="381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D03BF8A-BD98-4E06-B438-57715E8D946E}"/>
              </a:ext>
            </a:extLst>
          </p:cNvPr>
          <p:cNvSpPr/>
          <p:nvPr/>
        </p:nvSpPr>
        <p:spPr>
          <a:xfrm>
            <a:off x="9510714" y="4912965"/>
            <a:ext cx="533400" cy="381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95B6DD-ED94-4C9B-9BFF-55710F8C5C91}"/>
              </a:ext>
            </a:extLst>
          </p:cNvPr>
          <p:cNvSpPr/>
          <p:nvPr/>
        </p:nvSpPr>
        <p:spPr>
          <a:xfrm>
            <a:off x="10220325" y="1731555"/>
            <a:ext cx="1204908" cy="112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D66791-5FF0-42C0-B8F8-AC69857860FB}"/>
              </a:ext>
            </a:extLst>
          </p:cNvPr>
          <p:cNvSpPr txBox="1"/>
          <p:nvPr/>
        </p:nvSpPr>
        <p:spPr>
          <a:xfrm>
            <a:off x="10367963" y="2062756"/>
            <a:ext cx="108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pred1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E021CC7-470E-4D8C-94E9-20812ACB1DCF}"/>
              </a:ext>
            </a:extLst>
          </p:cNvPr>
          <p:cNvSpPr/>
          <p:nvPr/>
        </p:nvSpPr>
        <p:spPr>
          <a:xfrm>
            <a:off x="10220325" y="4540151"/>
            <a:ext cx="1204908" cy="112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F882BC-91CD-4126-BA76-45FF817970BB}"/>
              </a:ext>
            </a:extLst>
          </p:cNvPr>
          <p:cNvSpPr txBox="1"/>
          <p:nvPr/>
        </p:nvSpPr>
        <p:spPr>
          <a:xfrm>
            <a:off x="10367963" y="4871352"/>
            <a:ext cx="108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pred2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제목 83">
            <a:extLst>
              <a:ext uri="{FF2B5EF4-FFF2-40B4-BE49-F238E27FC236}">
                <a16:creationId xmlns:a16="http://schemas.microsoft.com/office/drawing/2014/main" id="{6338BCDA-F504-4349-B15C-BBB5D0FE2B98}"/>
              </a:ext>
            </a:extLst>
          </p:cNvPr>
          <p:cNvSpPr txBox="1">
            <a:spLocks/>
          </p:cNvSpPr>
          <p:nvPr/>
        </p:nvSpPr>
        <p:spPr>
          <a:xfrm>
            <a:off x="5715000" y="306943"/>
            <a:ext cx="6398423" cy="430887"/>
          </a:xfrm>
          <a:prstGeom prst="rect">
            <a:avLst/>
          </a:prstGeom>
        </p:spPr>
        <p:txBody>
          <a:bodyPr/>
          <a:lstStyle>
            <a:lvl1pPr>
              <a:defRPr>
                <a:latin typeface="08서울남산체 B" panose="02020603020101020101" pitchFamily="18" charset="-127"/>
                <a:ea typeface="+mj-ea"/>
                <a:cs typeface="+mj-cs"/>
              </a:defRPr>
            </a:lvl1pPr>
          </a:lstStyle>
          <a:p>
            <a:r>
              <a:rPr lang="ko-KR" altLang="en-US" sz="2800" b="1" kern="0" dirty="0">
                <a:solidFill>
                  <a:schemeClr val="bg1"/>
                </a:solidFill>
                <a:ea typeface="08서울남산체 B" panose="02020603020101020101" pitchFamily="18" charset="-127"/>
              </a:rPr>
              <a:t>이미지 준비 및 학습</a:t>
            </a:r>
            <a:r>
              <a:rPr lang="en-US" altLang="ko-KR" sz="2800" b="1" kern="0" dirty="0">
                <a:solidFill>
                  <a:schemeClr val="bg1"/>
                </a:solidFill>
                <a:ea typeface="08서울남산체 B" panose="02020603020101020101" pitchFamily="18" charset="-127"/>
              </a:rPr>
              <a:t>, </a:t>
            </a:r>
            <a:r>
              <a:rPr lang="ko-KR" altLang="en-US" sz="2800" b="1" kern="0" dirty="0">
                <a:solidFill>
                  <a:schemeClr val="bg1"/>
                </a:solidFill>
                <a:ea typeface="08서울남산체 B" panose="02020603020101020101" pitchFamily="18" charset="-127"/>
              </a:rPr>
              <a:t>결과 도출 과정</a:t>
            </a:r>
          </a:p>
        </p:txBody>
      </p:sp>
    </p:spTree>
    <p:extLst>
      <p:ext uri="{BB962C8B-B14F-4D97-AF65-F5344CB8AC3E}">
        <p14:creationId xmlns:p14="http://schemas.microsoft.com/office/powerpoint/2010/main" val="380762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332</Words>
  <Application>Microsoft Office PowerPoint</Application>
  <PresentationFormat>Widescreen</PresentationFormat>
  <Paragraphs>153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08서울남산체 B</vt:lpstr>
      <vt:lpstr>08서울남산체 EB</vt:lpstr>
      <vt:lpstr>Noto Sans CJK JP Regular</vt:lpstr>
      <vt:lpstr>맑은 고딕</vt:lpstr>
      <vt:lpstr>Calibri</vt:lpstr>
      <vt:lpstr>Office Theme</vt:lpstr>
      <vt:lpstr>PowerPoint Presentation</vt:lpstr>
      <vt:lpstr>얼굴 이미지 분석을 통한 관상 풀이</vt:lpstr>
      <vt:lpstr>PowerPoint Presentation</vt:lpstr>
      <vt:lpstr>1. 얼굴 인식 모델을 기반으로 성별과 얼굴형을 분석하여 관상 풀이 제공 및 얼굴형에 따른 헤어스타일을 추천한다.  2. 성별 및 인종간의 얼굴형 분포를 시각화해볼 수 있다.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Hyun_Kyu</dc:creator>
  <cp:lastModifiedBy>anji2207@office.uos.ac.kr</cp:lastModifiedBy>
  <cp:revision>551</cp:revision>
  <dcterms:created xsi:type="dcterms:W3CDTF">2019-07-29T13:19:44Z</dcterms:created>
  <dcterms:modified xsi:type="dcterms:W3CDTF">2019-08-20T00:59:35Z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2019-07-29T00:00:00Z</vt:filetime>
  </property>
</Properties>
</file>