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0" r:id="rId3"/>
    <p:sldId id="287" r:id="rId4"/>
    <p:sldId id="288" r:id="rId5"/>
    <p:sldId id="321" r:id="rId6"/>
    <p:sldId id="290" r:id="rId7"/>
    <p:sldId id="291" r:id="rId8"/>
    <p:sldId id="292" r:id="rId9"/>
    <p:sldId id="293" r:id="rId10"/>
    <p:sldId id="296" r:id="rId11"/>
    <p:sldId id="297" r:id="rId12"/>
    <p:sldId id="295" r:id="rId13"/>
    <p:sldId id="298" r:id="rId14"/>
    <p:sldId id="299" r:id="rId15"/>
    <p:sldId id="278" r:id="rId16"/>
    <p:sldId id="329" r:id="rId17"/>
    <p:sldId id="301" r:id="rId18"/>
    <p:sldId id="328" r:id="rId19"/>
    <p:sldId id="302" r:id="rId20"/>
    <p:sldId id="303" r:id="rId21"/>
    <p:sldId id="304" r:id="rId22"/>
    <p:sldId id="306" r:id="rId23"/>
    <p:sldId id="307" r:id="rId24"/>
    <p:sldId id="308" r:id="rId25"/>
    <p:sldId id="309" r:id="rId26"/>
    <p:sldId id="305" r:id="rId27"/>
    <p:sldId id="310" r:id="rId28"/>
    <p:sldId id="320" r:id="rId29"/>
    <p:sldId id="319" r:id="rId30"/>
    <p:sldId id="311" r:id="rId31"/>
    <p:sldId id="312" r:id="rId32"/>
    <p:sldId id="316" r:id="rId33"/>
    <p:sldId id="326" r:id="rId34"/>
    <p:sldId id="327" r:id="rId35"/>
    <p:sldId id="313" r:id="rId36"/>
    <p:sldId id="269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32"/>
    <a:srgbClr val="105567"/>
    <a:srgbClr val="FF8000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7" autoAdjust="0"/>
    <p:restoredTop sz="98813" autoAdjust="0"/>
  </p:normalViewPr>
  <p:slideViewPr>
    <p:cSldViewPr showGuides="1">
      <p:cViewPr varScale="1">
        <p:scale>
          <a:sx n="116" d="100"/>
          <a:sy n="116" d="100"/>
        </p:scale>
        <p:origin x="-1488" y="-112"/>
      </p:cViewPr>
      <p:guideLst>
        <p:guide orient="horz" pos="28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-4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2A559-5CC3-0E4D-94F5-FD8DEFC725A8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2E8ED-C9BF-2D4D-A307-362390B4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952FFB-B93B-3541-AEF4-FEC6167C5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1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11356A-E6C0-5244-B2D1-39192D968FD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2362200"/>
            <a:ext cx="8839200" cy="1295400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" name="Picture 10" descr="openmpi_logo-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204788"/>
            <a:ext cx="202088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ompi logo watermark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828800"/>
            <a:ext cx="49815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2"/>
          <p:cNvGrpSpPr>
            <a:grpSpLocks/>
          </p:cNvGrpSpPr>
          <p:nvPr/>
        </p:nvGrpSpPr>
        <p:grpSpPr bwMode="auto">
          <a:xfrm>
            <a:off x="152400" y="304800"/>
            <a:ext cx="8839200" cy="129540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31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90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MPI Project</a:t>
            </a:r>
          </a:p>
          <a:p>
            <a:r>
              <a:rPr lang="en-US" dirty="0" smtClean="0"/>
              <a:t>June 2015</a:t>
            </a:r>
            <a:endParaRPr lang="en-US" dirty="0"/>
          </a:p>
        </p:txBody>
      </p:sp>
      <p:sp>
        <p:nvSpPr>
          <p:cNvPr id="409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52400" y="2438400"/>
            <a:ext cx="8839200" cy="1143000"/>
          </a:xfrm>
        </p:spPr>
        <p:txBody>
          <a:bodyPr/>
          <a:lstStyle/>
          <a:p>
            <a:r>
              <a:rPr lang="en-US" sz="3200" dirty="0" smtClean="0"/>
              <a:t>Updated Version Numbering Scheme</a:t>
            </a:r>
            <a:br>
              <a:rPr lang="en-US" sz="3200" dirty="0" smtClean="0"/>
            </a:br>
            <a:r>
              <a:rPr lang="en-US" sz="3200" dirty="0" smtClean="0"/>
              <a:t>and Release Planning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release: </a:t>
            </a:r>
            <a:r>
              <a:rPr lang="en-US" dirty="0" smtClean="0">
                <a:solidFill>
                  <a:srgbClr val="FF0000"/>
                </a:solidFill>
              </a:rPr>
              <a:t>v3.4.2</a:t>
            </a:r>
          </a:p>
          <a:p>
            <a:r>
              <a:rPr lang="en-US" dirty="0" smtClean="0"/>
              <a:t>Situation:</a:t>
            </a:r>
          </a:p>
          <a:p>
            <a:pPr lvl="1"/>
            <a:r>
              <a:rPr lang="en-US" dirty="0" smtClean="0"/>
              <a:t>Bugs are fixed</a:t>
            </a:r>
          </a:p>
          <a:p>
            <a:pPr lvl="1"/>
            <a:r>
              <a:rPr lang="en-US" dirty="0" smtClean="0"/>
              <a:t>No new features are added</a:t>
            </a:r>
          </a:p>
          <a:p>
            <a:pPr lvl="1"/>
            <a:r>
              <a:rPr lang="en-US" dirty="0" smtClean="0"/>
              <a:t>Backwards compatibility is preserved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Next release will be </a:t>
            </a:r>
            <a:r>
              <a:rPr lang="en-US" dirty="0" smtClean="0">
                <a:solidFill>
                  <a:srgbClr val="FF0000"/>
                </a:solidFill>
              </a:rPr>
              <a:t>v3.4.3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release: </a:t>
            </a:r>
            <a:r>
              <a:rPr lang="en-US" dirty="0" smtClean="0">
                <a:solidFill>
                  <a:srgbClr val="FF0000"/>
                </a:solidFill>
              </a:rPr>
              <a:t>v3.4.2</a:t>
            </a:r>
          </a:p>
          <a:p>
            <a:r>
              <a:rPr lang="en-US" dirty="0" smtClean="0"/>
              <a:t>Situation:</a:t>
            </a:r>
          </a:p>
          <a:p>
            <a:pPr lvl="1"/>
            <a:r>
              <a:rPr lang="en-US" dirty="0" smtClean="0"/>
              <a:t>Bugs are fixed</a:t>
            </a:r>
          </a:p>
          <a:p>
            <a:pPr lvl="1"/>
            <a:r>
              <a:rPr lang="en-US" dirty="0" smtClean="0"/>
              <a:t>User-noticeable new features are added</a:t>
            </a:r>
          </a:p>
          <a:p>
            <a:pPr lvl="1"/>
            <a:r>
              <a:rPr lang="en-US" dirty="0" smtClean="0"/>
              <a:t>Backwards compatibility is preserved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Next release will be </a:t>
            </a:r>
            <a:r>
              <a:rPr lang="en-US" dirty="0" smtClean="0">
                <a:solidFill>
                  <a:srgbClr val="FF0000"/>
                </a:solidFill>
              </a:rPr>
              <a:t>v3.5.0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release: </a:t>
            </a:r>
            <a:r>
              <a:rPr lang="en-US" dirty="0" smtClean="0">
                <a:solidFill>
                  <a:srgbClr val="FF0000"/>
                </a:solidFill>
              </a:rPr>
              <a:t>v3.4.2</a:t>
            </a:r>
          </a:p>
          <a:p>
            <a:r>
              <a:rPr lang="en-US" dirty="0" smtClean="0"/>
              <a:t>Situation:</a:t>
            </a:r>
          </a:p>
          <a:p>
            <a:pPr lvl="1"/>
            <a:r>
              <a:rPr lang="en-US" dirty="0" smtClean="0"/>
              <a:t>Major changes occur (new features, etc.)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ackwards compatibility is broken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Next release will be </a:t>
            </a:r>
            <a:r>
              <a:rPr lang="en-US" dirty="0" smtClean="0">
                <a:solidFill>
                  <a:srgbClr val="FF0000"/>
                </a:solidFill>
              </a:rPr>
              <a:t>v4.0.0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exactly are you defining the term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 smtClean="0"/>
              <a:t>“backwards compatibility”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Open MPI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is </a:t>
            </a:r>
            <a:r>
              <a:rPr lang="en-US" i="1" u="sng" dirty="0" smtClean="0"/>
              <a:t>backwards compatible</a:t>
            </a:r>
            <a:r>
              <a:rPr lang="en-US" dirty="0" smtClean="0"/>
              <a:t> with Open MPI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 (where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) if: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sers can compile a correct MPI / OSHMEM program with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un it with the same CLI options and MCA parameters using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endParaRPr lang="en-US" dirty="0"/>
          </a:p>
          <a:p>
            <a:pPr lvl="1"/>
            <a:r>
              <a:rPr lang="en-US" dirty="0" smtClean="0"/>
              <a:t>The job executes 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97019" y="364669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/>
          <a:lstStyle/>
          <a:p>
            <a:r>
              <a:rPr lang="en-US" dirty="0" smtClean="0"/>
              <a:t>What does that encompass?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“Backwards compatibility” covers several areas:</a:t>
            </a:r>
          </a:p>
          <a:p>
            <a:pPr lvl="1"/>
            <a:r>
              <a:rPr lang="en-US" dirty="0" smtClean="0"/>
              <a:t>Binary compatibility, specifically the MPI / OSHMEM API ABI</a:t>
            </a:r>
          </a:p>
          <a:p>
            <a:pPr lvl="1"/>
            <a:r>
              <a:rPr lang="en-US" dirty="0" smtClean="0"/>
              <a:t>MPI / OSHMEM run time system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mpirun</a:t>
            </a:r>
            <a:r>
              <a:rPr lang="en-US" dirty="0" smtClean="0"/>
              <a:t> / </a:t>
            </a:r>
            <a:r>
              <a:rPr lang="en-US" dirty="0" err="1" smtClean="0">
                <a:latin typeface="Courier"/>
                <a:cs typeface="Courier"/>
              </a:rPr>
              <a:t>oshrun</a:t>
            </a:r>
            <a:r>
              <a:rPr lang="en-US" dirty="0" smtClean="0"/>
              <a:t> CLI options</a:t>
            </a:r>
          </a:p>
          <a:p>
            <a:pPr lvl="1"/>
            <a:r>
              <a:rPr lang="en-US" dirty="0" smtClean="0"/>
              <a:t>MCA parameter names / values / meanings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I know when backwards compatibility breaks?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first </a:t>
            </a:r>
            <a:r>
              <a:rPr lang="en-US" dirty="0" smtClean="0"/>
              <a:t>digit of the Open MPI version number changes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NEWS </a:t>
            </a:r>
            <a:r>
              <a:rPr lang="en-US" dirty="0" smtClean="0"/>
              <a:t>file</a:t>
            </a:r>
          </a:p>
          <a:p>
            <a:pPr marL="1371600" lvl="2" indent="-514350"/>
            <a:r>
              <a:rPr lang="en-US" dirty="0" smtClean="0"/>
              <a:t>When the first digit of the version number changes, NEWS will contain a list of what issues broke backwards compatibility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MPI only supports running exactly the same version of the runtime and MPI / OSHMEM libraries in a single job</a:t>
            </a:r>
          </a:p>
          <a:p>
            <a:pPr lvl="1"/>
            <a:r>
              <a:rPr lang="en-US" dirty="0" smtClean="0"/>
              <a:t>If you mix-n-match different versions in a single job…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Explosion 1 4"/>
          <p:cNvSpPr/>
          <p:nvPr/>
        </p:nvSpPr>
        <p:spPr bwMode="auto">
          <a:xfrm>
            <a:off x="1828800" y="4343400"/>
            <a:ext cx="5562600" cy="243840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ERROR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535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Versioning:</a:t>
            </a:r>
            <a:br>
              <a:rPr lang="en-US" dirty="0" smtClean="0"/>
            </a:br>
            <a:r>
              <a:rPr lang="en-US" dirty="0" smtClean="0"/>
              <a:t>beware of static builds!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MPI app is statically linked, it is “locked” to a specific version of Open MPI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mpicc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myapp.c</a:t>
            </a:r>
            <a:r>
              <a:rPr lang="en-US" dirty="0" smtClean="0">
                <a:latin typeface="Courier"/>
                <a:cs typeface="Courier"/>
              </a:rPr>
              <a:t> –static –o </a:t>
            </a:r>
            <a:r>
              <a:rPr lang="en-US" dirty="0" err="1" smtClean="0">
                <a:latin typeface="Courier"/>
                <a:cs typeface="Courier"/>
              </a:rPr>
              <a:t>myapp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erroneous to </a:t>
            </a:r>
            <a:r>
              <a:rPr lang="en-US" dirty="0" err="1" smtClean="0"/>
              <a:t>mpirun</a:t>
            </a:r>
            <a:r>
              <a:rPr lang="en-US" dirty="0" smtClean="0"/>
              <a:t> with a different version (e.g., </a:t>
            </a:r>
            <a:r>
              <a:rPr lang="en-US" dirty="0" err="1" smtClean="0"/>
              <a:t>mpirun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971800" y="3581400"/>
            <a:ext cx="32766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myapp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4343400"/>
            <a:ext cx="2514600" cy="611187"/>
          </a:xfrm>
          <a:prstGeom prst="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Open MPI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v</a:t>
            </a:r>
            <a:r>
              <a:rPr lang="en-US" dirty="0" err="1" smtClean="0">
                <a:solidFill>
                  <a:srgbClr val="008000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788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Transition to the New</a:t>
            </a:r>
            <a:br>
              <a:rPr lang="en-US" dirty="0" smtClean="0"/>
            </a:br>
            <a:r>
              <a:rPr lang="en-US" dirty="0" smtClean="0"/>
              <a:t>Version Numbering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cover several related topics:</a:t>
            </a:r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MPI’s new version numbering scheme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Transition plan to the new version numbering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Release planning roadmap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bottom line (TL;DR)</a:t>
            </a:r>
          </a:p>
          <a:p>
            <a:pPr lvl="1"/>
            <a:endParaRPr lang="en-US" dirty="0"/>
          </a:p>
          <a:p>
            <a:r>
              <a:rPr lang="en-US" dirty="0" smtClean="0"/>
              <a:t>Let’s jump right 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85800" y="3505200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295400" y="333688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82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85800" y="3509020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92931" y="2209800"/>
            <a:ext cx="195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295400" y="333688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89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85800" y="3509020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295400" y="333688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592931" y="2209800"/>
            <a:ext cx="195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9310" y="4385608"/>
            <a:ext cx="55053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Note: it would be crazy confusing</a:t>
            </a:r>
          </a:p>
          <a:p>
            <a:pPr algn="ctr"/>
            <a:r>
              <a:rPr lang="en-US" dirty="0" smtClean="0"/>
              <a:t>to change the version number scheme</a:t>
            </a:r>
          </a:p>
          <a:p>
            <a:pPr algn="ctr"/>
            <a:r>
              <a:rPr lang="en-US" dirty="0" smtClean="0"/>
              <a:t>in the middle of the v1.8.x series.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We won’t be doing that.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7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85800" y="3509020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295400" y="333688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6261" y="2819400"/>
            <a:ext cx="121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v1.10.0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572000" y="333306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Left Brace 6"/>
          <p:cNvSpPr/>
          <p:nvPr/>
        </p:nvSpPr>
        <p:spPr bwMode="auto">
          <a:xfrm rot="5400000">
            <a:off x="4038070" y="1261970"/>
            <a:ext cx="1066800" cy="6467660"/>
          </a:xfrm>
          <a:prstGeom prst="leftBrace">
            <a:avLst>
              <a:gd name="adj1" fmla="val 8777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4291" y="4800600"/>
            <a:ext cx="579542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Will contain the usual bug fixes</a:t>
            </a:r>
          </a:p>
          <a:p>
            <a:pPr algn="ctr"/>
            <a:r>
              <a:rPr lang="en-US" dirty="0" smtClean="0"/>
              <a:t>And (a small number of) new features</a:t>
            </a:r>
          </a:p>
          <a:p>
            <a:pPr algn="ctr"/>
            <a:r>
              <a:rPr lang="en-US" dirty="0" smtClean="0"/>
              <a:t>Will be backwards compatible with v1.8.6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3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685800" y="3503613"/>
            <a:ext cx="7620000" cy="5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295400" y="333306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6261" y="2819400"/>
            <a:ext cx="121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v1.10.0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572000" y="332924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257800" y="3962400"/>
            <a:ext cx="3058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Starting with v1.10.0,</a:t>
            </a:r>
          </a:p>
          <a:p>
            <a:pPr algn="ctr"/>
            <a:r>
              <a:rPr lang="en-US" dirty="0" smtClean="0"/>
              <a:t>future releases</a:t>
            </a:r>
          </a:p>
          <a:p>
            <a:pPr algn="ctr"/>
            <a:r>
              <a:rPr lang="en-US" dirty="0" smtClean="0"/>
              <a:t>will abide by the</a:t>
            </a:r>
          </a:p>
          <a:p>
            <a:pPr algn="ctr"/>
            <a:r>
              <a:rPr lang="en-US" dirty="0" smtClean="0"/>
              <a:t>new versioning</a:t>
            </a:r>
          </a:p>
          <a:p>
            <a:pPr algn="ctr"/>
            <a:r>
              <a:rPr lang="en-US" dirty="0" smtClean="0"/>
              <a:t>scheme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572000" y="3505200"/>
            <a:ext cx="3886200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33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Release Planning </a:t>
            </a:r>
            <a:r>
              <a:rPr lang="en-US" dirty="0"/>
              <a:t>R</a:t>
            </a:r>
            <a:r>
              <a:rPr lang="en-US" dirty="0" smtClean="0"/>
              <a:t>oadmap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planning for </a:t>
            </a:r>
            <a:r>
              <a:rPr lang="en-US" dirty="0" smtClean="0">
                <a:solidFill>
                  <a:srgbClr val="FF0000"/>
                </a:solidFill>
              </a:rPr>
              <a:t>v1.10.0</a:t>
            </a:r>
          </a:p>
          <a:p>
            <a:pPr lvl="1"/>
            <a:r>
              <a:rPr lang="en-US" dirty="0" smtClean="0"/>
              <a:t>Within the next few months</a:t>
            </a:r>
          </a:p>
          <a:p>
            <a:pPr lvl="1"/>
            <a:r>
              <a:rPr lang="en-US" dirty="0" smtClean="0"/>
              <a:t>Contains the usual bug fixes and minor improvements (over v1.8.6)</a:t>
            </a:r>
          </a:p>
          <a:p>
            <a:pPr lvl="1"/>
            <a:r>
              <a:rPr lang="en-US" dirty="0" smtClean="0"/>
              <a:t>Also contains a small number of new features</a:t>
            </a:r>
          </a:p>
          <a:p>
            <a:pPr lvl="2"/>
            <a:r>
              <a:rPr lang="en-US" dirty="0" smtClean="0"/>
              <a:t>libfabric support</a:t>
            </a:r>
          </a:p>
          <a:p>
            <a:pPr lvl="2"/>
            <a:r>
              <a:rPr lang="en-US" dirty="0" smtClean="0"/>
              <a:t>Mellanox </a:t>
            </a:r>
            <a:r>
              <a:rPr lang="en-US" dirty="0" err="1" smtClean="0"/>
              <a:t>Yalla</a:t>
            </a:r>
            <a:r>
              <a:rPr lang="en-US" dirty="0" smtClean="0"/>
              <a:t> PML</a:t>
            </a:r>
          </a:p>
          <a:p>
            <a:pPr lvl="2"/>
            <a:r>
              <a:rPr lang="en-US" dirty="0" smtClean="0"/>
              <a:t>Intel PSM2 for </a:t>
            </a:r>
            <a:r>
              <a:rPr lang="en-US" dirty="0" err="1" smtClean="0"/>
              <a:t>OmniPath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85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anticipate </a:t>
            </a:r>
            <a:r>
              <a:rPr lang="en-US" dirty="0" smtClean="0">
                <a:solidFill>
                  <a:srgbClr val="FF0000"/>
                </a:solidFill>
              </a:rPr>
              <a:t>v2.0.0</a:t>
            </a:r>
          </a:p>
          <a:p>
            <a:pPr lvl="1"/>
            <a:r>
              <a:rPr lang="en-US" dirty="0" smtClean="0"/>
              <a:t>Later this year</a:t>
            </a:r>
          </a:p>
          <a:p>
            <a:pPr lvl="1"/>
            <a:r>
              <a:rPr lang="en-US" dirty="0" smtClean="0"/>
              <a:t>Will contain larger new features</a:t>
            </a:r>
          </a:p>
          <a:p>
            <a:pPr lvl="1"/>
            <a:r>
              <a:rPr lang="en-US" dirty="0" smtClean="0"/>
              <a:t>Will not be backwards compatible with v1.10.x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3DD1-C6E6-D549-AE98-0C27BF3C45B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Transition definition</a:t>
            </a:r>
            <a:br>
              <a:rPr lang="en-US" dirty="0" smtClean="0"/>
            </a:br>
            <a:r>
              <a:rPr lang="en-US" dirty="0" smtClean="0"/>
              <a:t>for the technically inclined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04800" y="3505200"/>
            <a:ext cx="8153400" cy="38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04800" y="3048000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master development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066800" y="3503613"/>
            <a:ext cx="685800" cy="1144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52600" y="4648200"/>
            <a:ext cx="3429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038600" y="4648200"/>
            <a:ext cx="685800" cy="1144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724400" y="5791200"/>
            <a:ext cx="3733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5410200" y="1905000"/>
            <a:ext cx="3048000" cy="1598613"/>
            <a:chOff x="4953000" y="1905000"/>
            <a:chExt cx="3048000" cy="1598613"/>
          </a:xfrm>
        </p:grpSpPr>
        <p:cxnSp>
          <p:nvCxnSpPr>
            <p:cNvPr id="19" name="Straight Connector 18"/>
            <p:cNvCxnSpPr/>
            <p:nvPr/>
          </p:nvCxnSpPr>
          <p:spPr bwMode="auto">
            <a:xfrm flipH="1">
              <a:off x="4953000" y="2359026"/>
              <a:ext cx="685800" cy="1144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638800" y="23622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5638800" y="1905000"/>
              <a:ext cx="1788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v2.x branch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52600" y="3810000"/>
            <a:ext cx="2045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v1.7.x /</a:t>
            </a:r>
          </a:p>
          <a:p>
            <a:r>
              <a:rPr lang="en-US" dirty="0" smtClean="0"/>
              <a:t>v1.8.x branch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5334000"/>
            <a:ext cx="221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v1.10.x branch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981200" y="45720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752600" y="4724400"/>
            <a:ext cx="45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v1.8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6378" y="4724400"/>
            <a:ext cx="568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v1.8.5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733800" y="45720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667000" y="4495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4724400"/>
            <a:ext cx="568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v1.8.6</a:t>
            </a:r>
            <a:endParaRPr lang="en-US" sz="11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4859422" y="45720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257800" y="3962400"/>
            <a:ext cx="24384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No further v1.8.x releases planned unless serious bugs are found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46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“v1.10.0” (vs. “v1.9.0”)?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Before June 2015, we referred to the next major release as the “v1.9 series”</a:t>
            </a:r>
          </a:p>
          <a:p>
            <a:pPr marL="971550" lvl="1" indent="-514350"/>
            <a:r>
              <a:rPr lang="en-US" dirty="0" smtClean="0"/>
              <a:t>“v1.10.0” clearly distinguishes from that idea</a:t>
            </a:r>
          </a:p>
          <a:p>
            <a:pPr marL="971550" lvl="1" indent="-514350"/>
            <a:r>
              <a:rPr lang="en-US" dirty="0" smtClean="0"/>
              <a:t>“v2.0.0” conveys a significant difference (i.e., a major new release series)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It will take a while for the new scheme to become common knowledge</a:t>
            </a:r>
          </a:p>
          <a:p>
            <a:pPr lvl="1"/>
            <a:r>
              <a:rPr lang="en-US" dirty="0" smtClean="0"/>
              <a:t>We didn’t want users to think “v1.9” = “odd” = “unstable”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July 2015…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MPI used an “odd / even” numbering scheme</a:t>
            </a:r>
          </a:p>
          <a:p>
            <a:pPr lvl="1"/>
            <a:r>
              <a:rPr lang="en-US" dirty="0" smtClean="0"/>
              <a:t>1.odd: “feature” series</a:t>
            </a:r>
          </a:p>
          <a:p>
            <a:pPr lvl="1"/>
            <a:r>
              <a:rPr lang="en-US" dirty="0" smtClean="0"/>
              <a:t>1.even: “stable” series</a:t>
            </a:r>
          </a:p>
          <a:p>
            <a:endParaRPr lang="en-US" dirty="0"/>
          </a:p>
          <a:p>
            <a:r>
              <a:rPr lang="en-US" dirty="0" smtClean="0"/>
              <a:t>But it’s not working out as well as we’d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plan over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4876800"/>
          </a:xfrm>
        </p:spPr>
        <p:txBody>
          <a:bodyPr/>
          <a:lstStyle/>
          <a:p>
            <a:r>
              <a:rPr lang="en-US" i="1" u="sng" dirty="0" smtClean="0"/>
              <a:t>Plan</a:t>
            </a:r>
            <a:r>
              <a:rPr lang="en-US" dirty="0" smtClean="0"/>
              <a:t> for a new release series once a year</a:t>
            </a:r>
          </a:p>
          <a:p>
            <a:pPr lvl="1"/>
            <a:r>
              <a:rPr lang="en-US" dirty="0" smtClean="0"/>
              <a:t>v2.x: release in mid / late 2015</a:t>
            </a:r>
          </a:p>
          <a:p>
            <a:pPr lvl="1"/>
            <a:r>
              <a:rPr lang="en-US" dirty="0" smtClean="0"/>
              <a:t>v3.x: release in mid / late 2016</a:t>
            </a:r>
          </a:p>
          <a:p>
            <a:pPr lvl="1"/>
            <a:r>
              <a:rPr lang="en-US" dirty="0" smtClean="0"/>
              <a:t>v4.x: release in mid / late 2017</a:t>
            </a:r>
          </a:p>
          <a:p>
            <a:pPr lvl="1"/>
            <a:r>
              <a:rPr lang="en-US" dirty="0" smtClean="0"/>
              <a:t>…etc.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828800" y="4953000"/>
            <a:ext cx="54864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</a:t>
            </a:r>
            <a:r>
              <a:rPr lang="en-US" sz="2000" dirty="0"/>
              <a:t> Scheduled releases is a new concept for the Open MPI developer </a:t>
            </a:r>
            <a:r>
              <a:rPr lang="en-US" sz="2000" dirty="0" smtClean="0"/>
              <a:t>community. We’ll </a:t>
            </a:r>
            <a:r>
              <a:rPr lang="en-US" sz="2000" dirty="0"/>
              <a:t>continue to evaluate this plan over </a:t>
            </a:r>
            <a:r>
              <a:rPr lang="en-US" sz="2000" dirty="0" smtClean="0"/>
              <a:t>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493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(Continue the) Support “current version and one prior” philosophy</a:t>
            </a:r>
          </a:p>
          <a:p>
            <a:pPr lvl="1"/>
            <a:r>
              <a:rPr lang="en-US" dirty="0" smtClean="0"/>
              <a:t>Mid 2015 – mid 2016</a:t>
            </a:r>
          </a:p>
          <a:p>
            <a:pPr lvl="2"/>
            <a:r>
              <a:rPr lang="en-US" dirty="0" smtClean="0"/>
              <a:t>Support v1.10.x, and v2.x</a:t>
            </a:r>
          </a:p>
          <a:p>
            <a:pPr lvl="2"/>
            <a:r>
              <a:rPr lang="en-US" dirty="0" smtClean="0"/>
              <a:t>Special case for the transition: </a:t>
            </a:r>
            <a:r>
              <a:rPr lang="en-US" dirty="0" smtClean="0">
                <a:solidFill>
                  <a:srgbClr val="FF0000"/>
                </a:solidFill>
              </a:rPr>
              <a:t>also support v1.8.x</a:t>
            </a:r>
          </a:p>
          <a:p>
            <a:pPr lvl="1"/>
            <a:r>
              <a:rPr lang="en-US" dirty="0" smtClean="0"/>
              <a:t>Mid 2016 – mid 2017</a:t>
            </a:r>
          </a:p>
          <a:p>
            <a:pPr lvl="2"/>
            <a:r>
              <a:rPr lang="en-US" dirty="0" smtClean="0"/>
              <a:t>Support v2.x and v3.x</a:t>
            </a:r>
          </a:p>
          <a:p>
            <a:pPr lvl="1"/>
            <a:r>
              <a:rPr lang="en-US" dirty="0" smtClean="0"/>
              <a:t>Mid 2017 – mid 2018</a:t>
            </a:r>
          </a:p>
          <a:p>
            <a:pPr lvl="2"/>
            <a:r>
              <a:rPr lang="en-US" dirty="0" smtClean="0"/>
              <a:t>Support v3.x and v4.x</a:t>
            </a:r>
          </a:p>
          <a:p>
            <a:pPr lvl="1"/>
            <a:r>
              <a:rPr lang="en-US" dirty="0" smtClean="0"/>
              <a:t>…etc.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52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Planned development and support cycle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95400" y="2426732"/>
            <a:ext cx="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415730" y="2426732"/>
            <a:ext cx="1327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7848600" y="2426732"/>
            <a:ext cx="124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638410" y="2426732"/>
            <a:ext cx="3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209800" y="2889646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676400" y="2889646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0" y="2889646"/>
            <a:ext cx="1676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438400" y="3273623"/>
            <a:ext cx="213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12375" y="2889646"/>
            <a:ext cx="176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1.8.x series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137325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465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572000" y="2813446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209800" y="3273623"/>
            <a:ext cx="228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572000" y="3197423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497620" y="3273623"/>
            <a:ext cx="186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1.10.x series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676400" y="6172199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962399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172198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59" idx="3"/>
          </p:cNvCxnSpPr>
          <p:nvPr/>
        </p:nvCxnSpPr>
        <p:spPr bwMode="auto">
          <a:xfrm flipV="1">
            <a:off x="2895599" y="6400800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V="1">
            <a:off x="51815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73913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761999" y="6172200"/>
            <a:ext cx="8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1309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76200" y="2590800"/>
            <a:ext cx="89916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Planned development and support cycle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2209800" y="2889646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676400" y="2889646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0" y="2889646"/>
            <a:ext cx="1676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438400" y="3273623"/>
            <a:ext cx="213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12375" y="2889646"/>
            <a:ext cx="176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1.8.x series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137325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465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572000" y="2813446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209800" y="3273623"/>
            <a:ext cx="228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572000" y="3197423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497620" y="3273623"/>
            <a:ext cx="186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1.10.x series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4572000" y="4096199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038600" y="4096199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676400" y="4096199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657600" y="4188023"/>
            <a:ext cx="161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Version 2.x series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6934200" y="4019999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676400" y="6172199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62399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172198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50" idx="3"/>
          </p:cNvCxnSpPr>
          <p:nvPr/>
        </p:nvCxnSpPr>
        <p:spPr bwMode="auto">
          <a:xfrm flipV="1">
            <a:off x="2895599" y="6400800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51815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73913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61999" y="6172200"/>
            <a:ext cx="8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01309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1295400" y="2426732"/>
            <a:ext cx="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3415730" y="2426732"/>
            <a:ext cx="1327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flipH="1">
            <a:off x="7848600" y="2426732"/>
            <a:ext cx="124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5638410" y="2426732"/>
            <a:ext cx="3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6200" y="2590800"/>
            <a:ext cx="89916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Planned development and support cycle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76400" y="6172199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962399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172198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30" idx="3"/>
          </p:cNvCxnSpPr>
          <p:nvPr/>
        </p:nvCxnSpPr>
        <p:spPr bwMode="auto">
          <a:xfrm flipV="1">
            <a:off x="2895599" y="6400800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51815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73913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209800" y="2889646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676400" y="2889646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0" y="2889646"/>
            <a:ext cx="1676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438400" y="3273623"/>
            <a:ext cx="213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12375" y="2889646"/>
            <a:ext cx="176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1.8.x series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01309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37325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465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572000" y="2813446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209800" y="3273623"/>
            <a:ext cx="228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572000" y="3197423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497620" y="3273623"/>
            <a:ext cx="186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1.10.x series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61999" y="6172200"/>
            <a:ext cx="8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6200" y="2590800"/>
            <a:ext cx="89916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572000" y="4096199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038600" y="4096199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657600" y="4188023"/>
            <a:ext cx="161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Version 2.x series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6934200" y="4019999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86600" y="5181600"/>
            <a:ext cx="2057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6477000" y="51816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4191000" y="5178623"/>
            <a:ext cx="2286000" cy="29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867400" y="5254823"/>
            <a:ext cx="161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Version </a:t>
            </a:r>
            <a:r>
              <a:rPr lang="en-US" sz="1400" dirty="0"/>
              <a:t>3</a:t>
            </a:r>
            <a:r>
              <a:rPr lang="en-US" sz="1400" dirty="0" smtClean="0"/>
              <a:t>.x series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1295400" y="2426732"/>
            <a:ext cx="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415730" y="2426732"/>
            <a:ext cx="1327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H="1">
            <a:off x="7848600" y="2426732"/>
            <a:ext cx="124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638410" y="2426732"/>
            <a:ext cx="3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1676400" y="4096199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6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The Bottom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bottom </a:t>
            </a:r>
            <a:r>
              <a:rPr lang="en-US" dirty="0"/>
              <a:t>l</a:t>
            </a:r>
            <a:r>
              <a:rPr lang="en-US" dirty="0" smtClean="0"/>
              <a:t>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with v1.10.0:</a:t>
            </a:r>
          </a:p>
          <a:p>
            <a:pPr lvl="1"/>
            <a:r>
              <a:rPr lang="en-US" dirty="0" smtClean="0"/>
              <a:t>No more odd/even series</a:t>
            </a:r>
          </a:p>
          <a:p>
            <a:pPr lvl="1"/>
            <a:r>
              <a:rPr lang="en-US" dirty="0" smtClean="0"/>
              <a:t>“A.B.C”: each number has a specific meaning</a:t>
            </a:r>
          </a:p>
          <a:p>
            <a:pPr lvl="2"/>
            <a:r>
              <a:rPr lang="en-US" dirty="0" smtClean="0"/>
              <a:t>Read the NEWS file when “A” changes</a:t>
            </a:r>
          </a:p>
          <a:p>
            <a:pPr lvl="1"/>
            <a:r>
              <a:rPr lang="en-US" dirty="0" smtClean="0"/>
              <a:t>Release new features faster</a:t>
            </a:r>
          </a:p>
          <a:p>
            <a:r>
              <a:rPr lang="en-US" dirty="0" smtClean="0"/>
              <a:t>Aim to limit life release series</a:t>
            </a:r>
          </a:p>
          <a:p>
            <a:pPr lvl="1"/>
            <a:r>
              <a:rPr lang="en-US" dirty="0" smtClean="0"/>
              <a:t>~1 year of </a:t>
            </a:r>
            <a:r>
              <a:rPr lang="en-US" dirty="0" err="1" smtClean="0"/>
              <a:t>devel</a:t>
            </a:r>
            <a:r>
              <a:rPr lang="en-US" dirty="0" smtClean="0"/>
              <a:t> + ~1 year of bug fixes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/>
          <a:lstStyle/>
          <a:p>
            <a:r>
              <a:rPr lang="en-US" dirty="0" smtClean="0"/>
              <a:t>One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few users actually use the “odd” versions</a:t>
            </a:r>
          </a:p>
          <a:p>
            <a:pPr lvl="1"/>
            <a:r>
              <a:rPr lang="en-US" dirty="0" smtClean="0"/>
              <a:t>Users equate “odd” with “unstable”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a direct result: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features don’t get real-world tested</a:t>
            </a:r>
          </a:p>
          <a:p>
            <a:pPr lvl="1"/>
            <a:r>
              <a:rPr lang="en-US" dirty="0" smtClean="0"/>
              <a:t>…until the “even”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want new features faster</a:t>
            </a:r>
          </a:p>
          <a:p>
            <a:pPr lvl="1"/>
            <a:r>
              <a:rPr lang="en-US" dirty="0" smtClean="0"/>
              <a:t>A “stable” series (intentionally) does not receive new features</a:t>
            </a:r>
          </a:p>
          <a:p>
            <a:pPr lvl="1"/>
            <a:endParaRPr lang="en-US" dirty="0"/>
          </a:p>
          <a:p>
            <a:r>
              <a:rPr lang="en-US" dirty="0" smtClean="0"/>
              <a:t>As a direct result:</a:t>
            </a:r>
          </a:p>
          <a:p>
            <a:pPr lvl="1"/>
            <a:r>
              <a:rPr lang="en-US" dirty="0" smtClean="0"/>
              <a:t>New features take a long time to get to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Let’s fix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Goodbye odd / even scheme!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/>
          <a:lstStyle/>
          <a:p>
            <a:r>
              <a:rPr lang="en-US" dirty="0" smtClean="0"/>
              <a:t>New version numbering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MPI will (continue to) use a “</a:t>
            </a:r>
            <a:r>
              <a:rPr lang="en-US" dirty="0" smtClean="0">
                <a:solidFill>
                  <a:srgbClr val="FF0000"/>
                </a:solidFill>
              </a:rPr>
              <a:t>A.B.C</a:t>
            </a:r>
            <a:r>
              <a:rPr lang="en-US" dirty="0" smtClean="0"/>
              <a:t>” version number triple</a:t>
            </a:r>
          </a:p>
          <a:p>
            <a:r>
              <a:rPr lang="en-US" dirty="0" smtClean="0"/>
              <a:t>Each number now has a specific meaning: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3581400"/>
            <a:ext cx="6858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lvl="1" indent="-3175"/>
            <a:r>
              <a:rPr lang="en-US" dirty="0" smtClean="0">
                <a:solidFill>
                  <a:srgbClr val="000090"/>
                </a:solidFill>
              </a:rPr>
              <a:t>This </a:t>
            </a:r>
            <a:r>
              <a:rPr lang="en-US" dirty="0">
                <a:solidFill>
                  <a:srgbClr val="000090"/>
                </a:solidFill>
              </a:rPr>
              <a:t>number changes when backwards compatibility breaks</a:t>
            </a:r>
          </a:p>
          <a:p>
            <a:pPr marL="3175" lvl="1" indent="-3175"/>
            <a:endParaRPr lang="en-US" dirty="0" smtClean="0">
              <a:solidFill>
                <a:srgbClr val="000090"/>
              </a:solidFill>
            </a:endParaRPr>
          </a:p>
          <a:p>
            <a:pPr marL="3175" lvl="1" indent="-3175"/>
            <a:r>
              <a:rPr lang="en-US" dirty="0" smtClean="0">
                <a:solidFill>
                  <a:srgbClr val="000090"/>
                </a:solidFill>
              </a:rPr>
              <a:t>This </a:t>
            </a:r>
            <a:r>
              <a:rPr lang="en-US" dirty="0">
                <a:solidFill>
                  <a:srgbClr val="000090"/>
                </a:solidFill>
              </a:rPr>
              <a:t>number changes when new features are added</a:t>
            </a:r>
          </a:p>
          <a:p>
            <a:pPr marL="3175" lvl="1" indent="-3175"/>
            <a:endParaRPr lang="en-US" dirty="0" smtClean="0">
              <a:solidFill>
                <a:srgbClr val="000090"/>
              </a:solidFill>
            </a:endParaRPr>
          </a:p>
          <a:p>
            <a:pPr marL="3175" lvl="1" indent="-3175"/>
            <a:r>
              <a:rPr lang="en-US" sz="1200" dirty="0" smtClean="0">
                <a:solidFill>
                  <a:srgbClr val="000090"/>
                </a:solidFill>
              </a:rPr>
              <a:t> </a:t>
            </a:r>
          </a:p>
          <a:p>
            <a:pPr marL="3175" lvl="1" indent="-3175"/>
            <a:r>
              <a:rPr lang="en-US" dirty="0" smtClean="0">
                <a:solidFill>
                  <a:srgbClr val="000090"/>
                </a:solidFill>
              </a:rPr>
              <a:t>This </a:t>
            </a:r>
            <a:r>
              <a:rPr lang="en-US" dirty="0">
                <a:solidFill>
                  <a:srgbClr val="000090"/>
                </a:solidFill>
              </a:rPr>
              <a:t>number changes for all other releases</a:t>
            </a:r>
          </a:p>
          <a:p>
            <a:pPr marL="3175" indent="-3175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365760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761131"/>
            <a:ext cx="5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5904131"/>
            <a:ext cx="5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Pretend we’re in the future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current Open MPI release is </a:t>
            </a:r>
            <a:r>
              <a:rPr lang="en-US" dirty="0" smtClean="0">
                <a:solidFill>
                  <a:srgbClr val="FF0000"/>
                </a:solidFill>
              </a:rPr>
              <a:t>v3.4.2</a:t>
            </a:r>
          </a:p>
          <a:p>
            <a:r>
              <a:rPr lang="en-US" dirty="0" smtClean="0"/>
              <a:t>What will be the next release number?</a:t>
            </a:r>
          </a:p>
          <a:p>
            <a:endParaRPr lang="en-US" dirty="0"/>
          </a:p>
          <a:p>
            <a:r>
              <a:rPr lang="en-US" dirty="0" smtClean="0"/>
              <a:t>Let’s look at a few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HD:Users:bbarrett:research:ompi:ompi-docs:2006:visits:04-cisco-workshop:ompi-workshop-template.pot</Template>
  <TotalTime>17598</TotalTime>
  <Words>1256</Words>
  <Application>Microsoft Macintosh PowerPoint</Application>
  <PresentationFormat>On-screen Show (4:3)</PresentationFormat>
  <Paragraphs>287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ompi-workshop-template</vt:lpstr>
      <vt:lpstr>Updated Version Numbering Scheme and Release Planning</vt:lpstr>
      <vt:lpstr>Table of contents</vt:lpstr>
      <vt:lpstr>Before July 2015…</vt:lpstr>
      <vt:lpstr>One problem</vt:lpstr>
      <vt:lpstr>Another problem</vt:lpstr>
      <vt:lpstr>Let’s fix that</vt:lpstr>
      <vt:lpstr>Goodbye odd / even scheme!</vt:lpstr>
      <vt:lpstr>New version numbering scheme</vt:lpstr>
      <vt:lpstr>Examples</vt:lpstr>
      <vt:lpstr>Example 1</vt:lpstr>
      <vt:lpstr>Example 2</vt:lpstr>
      <vt:lpstr>Example 3</vt:lpstr>
      <vt:lpstr>Wait…</vt:lpstr>
      <vt:lpstr>Definition</vt:lpstr>
      <vt:lpstr>What does that encompass?</vt:lpstr>
      <vt:lpstr>How will I know when backwards compatibility breaks?</vt:lpstr>
      <vt:lpstr>Versioning note</vt:lpstr>
      <vt:lpstr>Versioning: beware of static builds!</vt:lpstr>
      <vt:lpstr>Transition to the New Version Numbering Scheme</vt:lpstr>
      <vt:lpstr>How to move to the new numbering?</vt:lpstr>
      <vt:lpstr>How to move to the new numbering?</vt:lpstr>
      <vt:lpstr>How to move to the new numbering?</vt:lpstr>
      <vt:lpstr>How to move to the new numbering?</vt:lpstr>
      <vt:lpstr>How to move to the new numbering?</vt:lpstr>
      <vt:lpstr>Release Planning Roadmap</vt:lpstr>
      <vt:lpstr>What’s next?</vt:lpstr>
      <vt:lpstr>What’s next?</vt:lpstr>
      <vt:lpstr>Transition definition for the technically inclined</vt:lpstr>
      <vt:lpstr>Why “v1.10.0” (vs. “v1.9.0”)?</vt:lpstr>
      <vt:lpstr>What’s the plan over time?</vt:lpstr>
      <vt:lpstr>What will be supported?</vt:lpstr>
      <vt:lpstr>Planned development and support cycle</vt:lpstr>
      <vt:lpstr>Planned development and support cycle</vt:lpstr>
      <vt:lpstr>Planned development and support cycle</vt:lpstr>
      <vt:lpstr>The Bottom Line</vt:lpstr>
      <vt:lpstr>The bottom line</vt:lpstr>
    </vt:vector>
  </TitlesOfParts>
  <Company>Brian Barrett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Build Systems</dc:title>
  <dc:creator>Brian Barrett</dc:creator>
  <cp:lastModifiedBy>Jeff Squyres</cp:lastModifiedBy>
  <cp:revision>578</cp:revision>
  <cp:lastPrinted>2015-05-18T19:07:50Z</cp:lastPrinted>
  <dcterms:created xsi:type="dcterms:W3CDTF">2009-11-18T17:20:35Z</dcterms:created>
  <dcterms:modified xsi:type="dcterms:W3CDTF">2015-06-24T02:31:32Z</dcterms:modified>
</cp:coreProperties>
</file>