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0" r:id="rId2"/>
    <p:sldId id="444" r:id="rId3"/>
    <p:sldId id="365" r:id="rId4"/>
    <p:sldId id="445" r:id="rId5"/>
    <p:sldId id="446" r:id="rId6"/>
    <p:sldId id="447" r:id="rId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2007" autoAdjust="0"/>
  </p:normalViewPr>
  <p:slideViewPr>
    <p:cSldViewPr>
      <p:cViewPr varScale="1">
        <p:scale>
          <a:sx n="66" d="100"/>
          <a:sy n="66"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12/15/2017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12/15/2017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12/15/2017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12/15/2017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12/15/2017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12/15/2017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12/15/2017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12/15/2017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br>
              <a:rPr lang="en-US" sz="3600"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a:t>
            </a:r>
            <a:r>
              <a:rPr lang="en-US" sz="3600">
                <a:solidFill>
                  <a:schemeClr val="tx1"/>
                </a:solidFill>
                <a:effectLst/>
                <a:latin typeface="Arial" pitchFamily="34" charset="0"/>
                <a:cs typeface="Arial" pitchFamily="34" charset="0"/>
              </a:rPr>
              <a:t>Shafqat Ali Shad</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dirty="0">
                <a:solidFill>
                  <a:srgbClr val="000000"/>
                </a:solidFill>
              </a:rPr>
              <a:t>© 2015 Maharishi University of Management, Fairfield, Iowa</a:t>
            </a:r>
          </a:p>
          <a:p>
            <a:pPr eaLnBrk="1" hangingPunct="1">
              <a:spcBef>
                <a:spcPct val="0"/>
              </a:spcBef>
              <a:buClrTx/>
              <a:buSzTx/>
              <a:buFontTx/>
              <a:buNone/>
            </a:pPr>
            <a:endParaRPr lang="en-US" altLang="en-US" sz="1800" dirty="0">
              <a:solidFill>
                <a:srgbClr val="000000"/>
              </a:solidFill>
            </a:endParaRPr>
          </a:p>
          <a:p>
            <a:pPr eaLnBrk="1" hangingPunct="1">
              <a:spcBef>
                <a:spcPct val="0"/>
              </a:spcBef>
              <a:buClrTx/>
              <a:buSzTx/>
              <a:buFontTx/>
              <a:buNone/>
            </a:pPr>
            <a:r>
              <a:rPr lang="en-US" alt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dirty="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a:t>Lecture 10:</a:t>
            </a:r>
            <a:r>
              <a:rPr lang="en-US" sz="4400">
                <a:effectLst/>
              </a:rPr>
              <a:t>Best </a:t>
            </a:r>
            <a:r>
              <a:rPr lang="en-US" sz="4400" dirty="0">
                <a:effectLst/>
              </a:rPr>
              <a:t>Programming Practices with Java 8</a:t>
            </a:r>
            <a:br>
              <a:rPr lang="en-US" sz="4400" dirty="0">
                <a:effectLst/>
              </a:rPr>
            </a:br>
            <a:r>
              <a:rPr lang="en-US" sz="3600" i="1" dirty="0">
                <a:effectLst/>
              </a:rPr>
              <a:t>Living Life in Accord with </a:t>
            </a:r>
            <a:r>
              <a:rPr lang="en-US" sz="3600" i="1">
                <a:effectLst/>
              </a:rPr>
              <a:t>Natural Law</a:t>
            </a:r>
            <a:br>
              <a:rPr lang="en-US" sz="3600" i="1">
                <a:effectLst/>
              </a:rPr>
            </a:br>
            <a:r>
              <a:rPr lang="en-US" sz="3600" i="1">
                <a:effectLst/>
              </a:rPr>
              <a:t>OPTIONAL: Data Access and Frameworks</a:t>
            </a:r>
            <a:endParaRPr lang="en-US" sz="36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800" dirty="0"/>
              <a:t>Data Access and Frameworks</a:t>
            </a:r>
          </a:p>
        </p:txBody>
      </p:sp>
      <p:sp>
        <p:nvSpPr>
          <p:cNvPr id="3" name="Content Placeholder 2"/>
          <p:cNvSpPr>
            <a:spLocks noGrp="1"/>
          </p:cNvSpPr>
          <p:nvPr>
            <p:ph idx="1"/>
          </p:nvPr>
        </p:nvSpPr>
        <p:spPr>
          <a:xfrm>
            <a:off x="457200" y="1143001"/>
            <a:ext cx="8229600" cy="5181600"/>
          </a:xfrm>
        </p:spPr>
        <p:txBody>
          <a:bodyPr/>
          <a:lstStyle/>
          <a:p>
            <a:pPr marL="457200" lvl="0" indent="-457200">
              <a:buFont typeface="+mj-lt"/>
              <a:buAutoNum type="arabicPeriod"/>
            </a:pPr>
            <a:r>
              <a:rPr lang="en-US" sz="2000" dirty="0"/>
              <a:t>For real production code, a more systematic approach to accessing the data source is followed. These days, systems rely on framework support, which provides an interface that gives you access not only to the database, but to a robust context for working with data, including transactional support, security and access control, data visualization, and perhaps most importantly, a uniform way of reading and writing data that hides the details of creating connections and executing statements.</a:t>
            </a:r>
          </a:p>
          <a:p>
            <a:pPr marL="457200" lvl="0" indent="-457200">
              <a:buFont typeface="+mj-lt"/>
              <a:buAutoNum type="arabicPeriod"/>
            </a:pPr>
            <a:r>
              <a:rPr lang="en-US" sz="2000" dirty="0"/>
              <a:t>Typically, you gain access to a framework solution simply by adding one or more jar files to your project.</a:t>
            </a:r>
          </a:p>
          <a:p>
            <a:pPr marL="457200" lvl="0" indent="-457200">
              <a:buFont typeface="+mj-lt"/>
              <a:buAutoNum type="arabicPeriod"/>
            </a:pPr>
            <a:r>
              <a:rPr lang="en-US" sz="2000" i="1" dirty="0"/>
              <a:t>Two Approaches. </a:t>
            </a:r>
            <a:r>
              <a:rPr lang="en-US" sz="2000" dirty="0"/>
              <a:t>There are two styles of framework support these days</a:t>
            </a:r>
            <a:endParaRPr lang="en-US" sz="1800" dirty="0"/>
          </a:p>
          <a:p>
            <a:pPr marL="709613" lvl="1" indent="-342900">
              <a:buFont typeface="+mj-lt"/>
              <a:buAutoNum type="alphaLcPeriod"/>
            </a:pPr>
            <a:r>
              <a:rPr lang="en-US" sz="2000" i="1" dirty="0"/>
              <a:t>ORM (object-relational mapping) – JPA and Hibernate use this approach</a:t>
            </a:r>
          </a:p>
          <a:p>
            <a:pPr marL="709613" lvl="1" indent="-342900">
              <a:buFont typeface="+mj-lt"/>
              <a:buAutoNum type="alphaLcPeriod"/>
            </a:pPr>
            <a:r>
              <a:rPr lang="en-US" sz="2000" i="1" dirty="0"/>
              <a:t>DAOs </a:t>
            </a:r>
            <a:r>
              <a:rPr lang="en-US" sz="2000" dirty="0"/>
              <a:t>(data access objects) – Spring supports this approach with its JDBC templating</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270043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dirty="0"/>
              <a:t>Data Access and Frameworks (cont.)</a:t>
            </a:r>
          </a:p>
        </p:txBody>
      </p:sp>
      <p:sp>
        <p:nvSpPr>
          <p:cNvPr id="3" name="Content Placeholder 2"/>
          <p:cNvSpPr>
            <a:spLocks noGrp="1"/>
          </p:cNvSpPr>
          <p:nvPr>
            <p:ph idx="1"/>
          </p:nvPr>
        </p:nvSpPr>
        <p:spPr>
          <a:xfrm>
            <a:off x="457200" y="1143000"/>
            <a:ext cx="8229600" cy="5486399"/>
          </a:xfrm>
        </p:spPr>
        <p:txBody>
          <a:bodyPr/>
          <a:lstStyle/>
          <a:p>
            <a:pPr marL="514350" lvl="0" indent="-514350">
              <a:buAutoNum type="arabicPeriod" startAt="4"/>
            </a:pPr>
            <a:r>
              <a:rPr lang="en-US" sz="2000" dirty="0"/>
              <a:t>JPA sample.</a:t>
            </a:r>
          </a:p>
          <a:p>
            <a:pPr marL="823913" lvl="1" indent="-457200">
              <a:buFont typeface="+mj-lt"/>
              <a:buAutoNum type="alphaLcPeriod"/>
            </a:pPr>
            <a:r>
              <a:rPr lang="en-US" sz="2000" dirty="0"/>
              <a:t>Classes that need to be persisted (like Address, Customer, </a:t>
            </a:r>
            <a:r>
              <a:rPr lang="en-US" sz="2000" dirty="0" err="1"/>
              <a:t>etc</a:t>
            </a:r>
            <a:r>
              <a:rPr lang="en-US" sz="2000" dirty="0"/>
              <a:t>) are called </a:t>
            </a:r>
            <a:r>
              <a:rPr lang="en-US" sz="2000" i="1" dirty="0"/>
              <a:t>entities</a:t>
            </a:r>
            <a:endParaRPr lang="en-US" sz="2000" dirty="0"/>
          </a:p>
          <a:p>
            <a:pPr marL="823913" lvl="1" indent="-457200">
              <a:buFont typeface="+mj-lt"/>
              <a:buAutoNum type="alphaLcPeriod"/>
            </a:pPr>
            <a:r>
              <a:rPr lang="en-US" sz="2000" dirty="0"/>
              <a:t>In JPA, you insert annotations in an entity class to tell the framework information about reading and writing its data.</a:t>
            </a:r>
          </a:p>
          <a:p>
            <a:pPr marL="366713" lvl="1" indent="0">
              <a:buNone/>
            </a:pPr>
            <a:endParaRPr lang="en-US" sz="2000" dirty="0"/>
          </a:p>
          <a:p>
            <a:pPr marL="366713" lvl="1" indent="0">
              <a:buNone/>
            </a:pPr>
            <a:endParaRPr lang="en-US" sz="2000" dirty="0"/>
          </a:p>
          <a:p>
            <a:pPr marL="366713" lvl="1" indent="0">
              <a:buNone/>
            </a:pPr>
            <a:endParaRPr lang="en-US" sz="2000" dirty="0"/>
          </a:p>
          <a:p>
            <a:pPr marL="823913" lvl="1" indent="-457200">
              <a:buAutoNum type="alphaLcPeriod" startAt="3"/>
            </a:pPr>
            <a:r>
              <a:rPr lang="en-US" sz="2000" dirty="0"/>
              <a:t>An </a:t>
            </a:r>
            <a:r>
              <a:rPr lang="en-US" sz="2000" dirty="0" err="1"/>
              <a:t>EntityManager</a:t>
            </a:r>
            <a:r>
              <a:rPr lang="en-US" sz="2000" dirty="0"/>
              <a:t> is invoked to save entity classes to the database and also to read data from a table into one of the entity classes.</a:t>
            </a:r>
          </a:p>
          <a:p>
            <a:pPr marL="0" indent="0">
              <a:buNone/>
            </a:pPr>
            <a:endParaRPr lang="en-US" sz="22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01004"/>
            <a:ext cx="2667000" cy="1219200"/>
          </a:xfrm>
          <a:prstGeom prst="rect">
            <a:avLst/>
          </a:prstGeom>
          <a:noFill/>
          <a:ln>
            <a:noFill/>
          </a:ln>
          <a:extLst/>
        </p:spPr>
      </p:pic>
      <p:graphicFrame>
        <p:nvGraphicFramePr>
          <p:cNvPr id="6" name="Table 5"/>
          <p:cNvGraphicFramePr>
            <a:graphicFrameLocks noGrp="1"/>
          </p:cNvGraphicFramePr>
          <p:nvPr>
            <p:extLst>
              <p:ext uri="{D42A27DB-BD31-4B8C-83A1-F6EECF244321}">
                <p14:modId xmlns:p14="http://schemas.microsoft.com/office/powerpoint/2010/main" val="3995449014"/>
              </p:ext>
            </p:extLst>
          </p:nvPr>
        </p:nvGraphicFramePr>
        <p:xfrm>
          <a:off x="1439918" y="4724400"/>
          <a:ext cx="6778181" cy="1828799"/>
        </p:xfrm>
        <a:graphic>
          <a:graphicData uri="http://schemas.openxmlformats.org/drawingml/2006/table">
            <a:tbl>
              <a:tblPr firstRow="1" bandRow="1">
                <a:tableStyleId>{5940675A-B579-460E-94D1-54222C63F5DA}</a:tableStyleId>
              </a:tblPr>
              <a:tblGrid>
                <a:gridCol w="2510981">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114648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682315">
                <a:tc>
                  <a:txBody>
                    <a:bodyPr/>
                    <a:lstStyle/>
                    <a:p>
                      <a:r>
                        <a:rPr kumimoji="0" lang="en-US" sz="1800" b="1" kern="1200" dirty="0">
                          <a:solidFill>
                            <a:schemeClr val="tx1"/>
                          </a:solidFill>
                          <a:effectLst/>
                          <a:latin typeface="+mn-lt"/>
                          <a:ea typeface="+mn-ea"/>
                          <a:cs typeface="+mn-cs"/>
                        </a:rPr>
                        <a:t>Persisting/Removing</a:t>
                      </a:r>
                      <a:endParaRPr lang="en-US" dirty="0"/>
                    </a:p>
                  </a:txBody>
                  <a:tcPr/>
                </a:tc>
                <a:tc>
                  <a:txBody>
                    <a:bodyPr/>
                    <a:lstStyle/>
                    <a:p>
                      <a:r>
                        <a:rPr kumimoji="0" lang="en-US" sz="1800" b="1" kern="1200" dirty="0">
                          <a:solidFill>
                            <a:schemeClr val="tx1"/>
                          </a:solidFill>
                          <a:effectLst/>
                          <a:latin typeface="+mn-lt"/>
                          <a:ea typeface="+mn-ea"/>
                          <a:cs typeface="+mn-cs"/>
                        </a:rPr>
                        <a:t>Reading</a:t>
                      </a:r>
                      <a:endParaRPr lang="en-US" dirty="0"/>
                    </a:p>
                  </a:txBody>
                  <a:tcPr/>
                </a:tc>
                <a:extLst>
                  <a:ext uri="{0D108BD9-81ED-4DB2-BD59-A6C34878D82A}">
                    <a16:rowId xmlns:a16="http://schemas.microsoft.com/office/drawing/2014/main" val="10001"/>
                  </a:ext>
                </a:extLst>
              </a:tr>
            </a:tbl>
          </a:graphicData>
        </a:graphic>
      </p:graphicFrame>
      <p:pic>
        <p:nvPicPr>
          <p:cNvPr id="7" name="Picture 6"/>
          <p:cNvPicPr/>
          <p:nvPr/>
        </p:nvPicPr>
        <p:blipFill>
          <a:blip r:embed="rId3"/>
          <a:stretch>
            <a:fillRect/>
          </a:stretch>
        </p:blipFill>
        <p:spPr>
          <a:xfrm>
            <a:off x="1447801" y="4876800"/>
            <a:ext cx="2285999" cy="91440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24400"/>
            <a:ext cx="3771265" cy="961697"/>
          </a:xfrm>
          <a:prstGeom prst="rect">
            <a:avLst/>
          </a:prstGeom>
          <a:noFill/>
          <a:ln>
            <a:noFill/>
          </a:ln>
          <a:extLst/>
        </p:spPr>
      </p:pic>
    </p:spTree>
    <p:extLst>
      <p:ext uri="{BB962C8B-B14F-4D97-AF65-F5344CB8AC3E}">
        <p14:creationId xmlns:p14="http://schemas.microsoft.com/office/powerpoint/2010/main" val="150521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dirty="0"/>
              <a:t>Data Access and Frameworks (cont.)</a:t>
            </a:r>
          </a:p>
        </p:txBody>
      </p:sp>
      <p:sp>
        <p:nvSpPr>
          <p:cNvPr id="3" name="Content Placeholder 2"/>
          <p:cNvSpPr>
            <a:spLocks noGrp="1"/>
          </p:cNvSpPr>
          <p:nvPr>
            <p:ph idx="1"/>
          </p:nvPr>
        </p:nvSpPr>
        <p:spPr>
          <a:xfrm>
            <a:off x="457200" y="1143000"/>
            <a:ext cx="8229600" cy="5486399"/>
          </a:xfrm>
        </p:spPr>
        <p:txBody>
          <a:bodyPr/>
          <a:lstStyle/>
          <a:p>
            <a:pPr marL="457200" lvl="0" indent="-457200">
              <a:buAutoNum type="arabicPeriod" startAt="5"/>
            </a:pPr>
            <a:r>
              <a:rPr lang="en-US" sz="2000" dirty="0"/>
              <a:t>DAO Sample. In the DAO approach, classes that are persistent (Address, Customer, </a:t>
            </a:r>
            <a:r>
              <a:rPr lang="en-US" sz="2000" dirty="0" err="1"/>
              <a:t>etc</a:t>
            </a:r>
            <a:r>
              <a:rPr lang="en-US" sz="2000" dirty="0"/>
              <a:t>) are associated with corresponding DAO classes, which know how to interact with the data access layer. For instance, a Customer class would be associated with a </a:t>
            </a:r>
            <a:r>
              <a:rPr lang="en-US" sz="2000" dirty="0" err="1"/>
              <a:t>CustomerDao</a:t>
            </a:r>
            <a:r>
              <a:rPr lang="en-US" sz="2000" dirty="0"/>
              <a:t>. Reads and writes of Customer are then facilitated by </a:t>
            </a:r>
            <a:r>
              <a:rPr lang="en-US" sz="2000" dirty="0" err="1"/>
              <a:t>CustomerDao</a:t>
            </a:r>
            <a:r>
              <a:rPr lang="en-US" sz="2000" dirty="0"/>
              <a:t>. See demo: lesson10.lecture.jdbc.framework; your must add dataaccess.jar to the project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pic>
        <p:nvPicPr>
          <p:cNvPr id="9" name="Picture 8"/>
          <p:cNvPicPr/>
          <p:nvPr/>
        </p:nvPicPr>
        <p:blipFill>
          <a:blip r:embed="rId2"/>
          <a:stretch>
            <a:fillRect/>
          </a:stretch>
        </p:blipFill>
        <p:spPr>
          <a:xfrm>
            <a:off x="622738" y="3657600"/>
            <a:ext cx="3810000" cy="2622332"/>
          </a:xfrm>
          <a:prstGeom prst="rect">
            <a:avLst/>
          </a:prstGeom>
        </p:spPr>
      </p:pic>
      <p:pic>
        <p:nvPicPr>
          <p:cNvPr id="10" name="Picture 9"/>
          <p:cNvPicPr/>
          <p:nvPr/>
        </p:nvPicPr>
        <p:blipFill>
          <a:blip r:embed="rId3"/>
          <a:stretch>
            <a:fillRect/>
          </a:stretch>
        </p:blipFill>
        <p:spPr>
          <a:xfrm>
            <a:off x="4611422" y="3739056"/>
            <a:ext cx="4038600" cy="2153285"/>
          </a:xfrm>
          <a:prstGeom prst="rect">
            <a:avLst/>
          </a:prstGeom>
        </p:spPr>
      </p:pic>
    </p:spTree>
    <p:extLst>
      <p:ext uri="{BB962C8B-B14F-4D97-AF65-F5344CB8AC3E}">
        <p14:creationId xmlns:p14="http://schemas.microsoft.com/office/powerpoint/2010/main" val="257921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40818</TotalTime>
  <Words>414</Words>
  <Application>Microsoft Office PowerPoint</Application>
  <PresentationFormat>On-screen Show (4:3)</PresentationFormat>
  <Paragraphs>33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Constantia</vt:lpstr>
      <vt:lpstr>Times New Roman</vt:lpstr>
      <vt:lpstr>Wingdings 2</vt:lpstr>
      <vt:lpstr>Flow</vt:lpstr>
      <vt:lpstr>CS401 Modern Programming Practices (MPP) Dr. Shafqat Ali Shad</vt:lpstr>
      <vt:lpstr>PowerPoint Presentation</vt:lpstr>
      <vt:lpstr>Lecture 10:Best Programming Practices with Java 8 Living Life in Accord with Natural Law OPTIONAL: Data Access and Frameworks</vt:lpstr>
      <vt:lpstr>Data Access and Frameworks</vt:lpstr>
      <vt:lpstr>Data Access and Frameworks (cont.)</vt:lpstr>
      <vt:lpstr>Data Access and Frameworks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2738</cp:revision>
  <dcterms:created xsi:type="dcterms:W3CDTF">2010-06-08T15:14:26Z</dcterms:created>
  <dcterms:modified xsi:type="dcterms:W3CDTF">2017-12-15T19:58:12Z</dcterms:modified>
</cp:coreProperties>
</file>