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0" r:id="rId2"/>
    <p:sldId id="444" r:id="rId3"/>
    <p:sldId id="365" r:id="rId4"/>
    <p:sldId id="588" r:id="rId5"/>
    <p:sldId id="534" r:id="rId6"/>
    <p:sldId id="533" r:id="rId7"/>
    <p:sldId id="541" r:id="rId8"/>
    <p:sldId id="538" r:id="rId9"/>
    <p:sldId id="543" r:id="rId10"/>
    <p:sldId id="586" r:id="rId11"/>
    <p:sldId id="539" r:id="rId12"/>
    <p:sldId id="544" r:id="rId13"/>
    <p:sldId id="585" r:id="rId14"/>
    <p:sldId id="545" r:id="rId15"/>
    <p:sldId id="546" r:id="rId16"/>
    <p:sldId id="540" r:id="rId17"/>
    <p:sldId id="549" r:id="rId18"/>
    <p:sldId id="547" r:id="rId19"/>
    <p:sldId id="550" r:id="rId20"/>
    <p:sldId id="551" r:id="rId2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8" autoAdjust="0"/>
    <p:restoredTop sz="92007" autoAdjust="0"/>
  </p:normalViewPr>
  <p:slideViewPr>
    <p:cSldViewPr>
      <p:cViewPr varScale="1">
        <p:scale>
          <a:sx n="66" d="100"/>
          <a:sy n="66" d="100"/>
        </p:scale>
        <p:origin x="13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12/15/2017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C40F389A-BC69-4335-A064-20B30154211E}" type="slidenum">
              <a:rPr lang="en-US" altLang="en-US" sz="1300" smtClean="0">
                <a:cs typeface="Arial" charset="0"/>
              </a:rPr>
              <a:pPr eaLnBrk="1" fontAlgn="base" hangingPunct="1">
                <a:spcBef>
                  <a:spcPct val="0"/>
                </a:spcBef>
                <a:spcAft>
                  <a:spcPct val="0"/>
                </a:spcAft>
              </a:pPr>
              <a:t>1</a:t>
            </a:fld>
            <a:endParaRPr lang="en-US" altLang="en-US" sz="1300">
              <a:cs typeface="Arial"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12/15/2017</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12/15/2017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12/15/2017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12/15/2017</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12/15/2017</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12/15/2017</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12/15/2017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12/15/2017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12/15/2017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6"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ChangeArrowheads="1"/>
          </p:cNvSpPr>
          <p:nvPr/>
        </p:nvSpPr>
        <p:spPr bwMode="auto">
          <a:xfrm>
            <a:off x="152400" y="533400"/>
            <a:ext cx="883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lgn="ctr" eaLnBrk="1" hangingPunct="1">
              <a:buClrTx/>
              <a:buSzTx/>
              <a:buFontTx/>
              <a:buNone/>
            </a:pP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AHARISHI </a:t>
            </a:r>
            <a:r>
              <a:rPr lang="en-US" altLang="en-US" sz="3200" b="1">
                <a:solidFill>
                  <a:srgbClr val="010396"/>
                </a:solidFill>
                <a:latin typeface="Times New Roman" pitchFamily="18" charset="0"/>
              </a:rPr>
              <a:t>U</a:t>
            </a:r>
            <a:r>
              <a:rPr lang="en-US" altLang="en-US" sz="2400" b="1">
                <a:solidFill>
                  <a:srgbClr val="010396"/>
                </a:solidFill>
                <a:latin typeface="Times New Roman" pitchFamily="18" charset="0"/>
              </a:rPr>
              <a:t>NIVERSITY of </a:t>
            </a: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ANAGEMENT</a:t>
            </a:r>
          </a:p>
          <a:p>
            <a:pPr algn="ctr" eaLnBrk="1" hangingPunct="1">
              <a:spcBef>
                <a:spcPct val="0"/>
              </a:spcBef>
              <a:buClrTx/>
              <a:buSzTx/>
              <a:buFontTx/>
              <a:buNone/>
            </a:pPr>
            <a:r>
              <a:rPr lang="en-US" altLang="en-US" sz="2000" b="1" i="1">
                <a:solidFill>
                  <a:srgbClr val="99CCFF"/>
                </a:solidFill>
                <a:latin typeface="Times New Roman" pitchFamily="18" charset="0"/>
              </a:rPr>
              <a:t>Engaging the Managing Intelligence of Nature</a:t>
            </a:r>
            <a:r>
              <a:rPr lang="en-US" altLang="en-US" sz="2800" b="1">
                <a:solidFill>
                  <a:schemeClr val="bg1"/>
                </a:solidFill>
                <a:latin typeface="Times New Roman" pitchFamily="18" charset="0"/>
              </a:rPr>
              <a:t> </a:t>
            </a:r>
          </a:p>
          <a:p>
            <a:pPr algn="ctr" eaLnBrk="1" hangingPunct="1">
              <a:buClrTx/>
              <a:buSzTx/>
              <a:buFontTx/>
              <a:buNone/>
            </a:pPr>
            <a:r>
              <a:rPr lang="en-US" altLang="en-US" sz="3200" b="1">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extLst/>
        </p:spPr>
        <p:txBody>
          <a:bodyPr>
            <a:normAutofit fontScale="90000"/>
          </a:bodyPr>
          <a:lstStyle/>
          <a:p>
            <a:pPr algn="ctr" eaLnBrk="1" fontAlgn="auto" hangingPunct="1">
              <a:spcAft>
                <a:spcPts val="0"/>
              </a:spcAft>
              <a:defRPr/>
            </a:pPr>
            <a:r>
              <a:rPr lang="en-US" sz="3600" dirty="0">
                <a:solidFill>
                  <a:schemeClr val="tx1"/>
                </a:solidFill>
                <a:effectLst/>
                <a:latin typeface="Arial" pitchFamily="34" charset="0"/>
                <a:cs typeface="Arial" pitchFamily="34" charset="0"/>
              </a:rPr>
              <a:t>CS401 Modern Programming Practices (MPP)</a:t>
            </a:r>
            <a:br>
              <a:rPr lang="en-US" sz="3600"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Dr. </a:t>
            </a:r>
            <a:r>
              <a:rPr lang="en-US" sz="3600">
                <a:solidFill>
                  <a:schemeClr val="tx1"/>
                </a:solidFill>
                <a:effectLst/>
                <a:latin typeface="Arial" pitchFamily="34" charset="0"/>
                <a:cs typeface="Arial" pitchFamily="34" charset="0"/>
              </a:rPr>
              <a:t>Shafqat Ali Shad</a:t>
            </a:r>
            <a:endParaRPr lang="en-US" sz="3600"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pPr>
              <a:defRPr/>
            </a:pPr>
            <a:fld id="{1FBA4FA1-C241-40D8-B365-BAAA66EF4461}"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lstStyle/>
          <a:p>
            <a:r>
              <a:rPr lang="en-US" dirty="0"/>
              <a:t>Summary of Best Practices</a:t>
            </a:r>
            <a:br>
              <a:rPr lang="en-US" dirty="0"/>
            </a:br>
            <a:r>
              <a:rPr lang="en-US" sz="3200" dirty="0"/>
              <a:t>(Optional Module #2) (cont.)</a:t>
            </a:r>
          </a:p>
        </p:txBody>
      </p:sp>
      <p:sp>
        <p:nvSpPr>
          <p:cNvPr id="3" name="Content Placeholder 2"/>
          <p:cNvSpPr>
            <a:spLocks noGrp="1"/>
          </p:cNvSpPr>
          <p:nvPr>
            <p:ph idx="1"/>
          </p:nvPr>
        </p:nvSpPr>
        <p:spPr>
          <a:xfrm>
            <a:off x="457200" y="1828799"/>
            <a:ext cx="8229600" cy="4495801"/>
          </a:xfrm>
        </p:spPr>
        <p:txBody>
          <a:bodyPr/>
          <a:lstStyle/>
          <a:p>
            <a:pPr marL="514350" indent="-514350">
              <a:buAutoNum type="arabicPeriod" startAt="2"/>
            </a:pPr>
            <a:r>
              <a:rPr lang="en-US" i="1" u="sng" dirty="0"/>
              <a:t>Handler of exception should be chosen carefully</a:t>
            </a:r>
            <a:r>
              <a:rPr lang="en-US" i="1" dirty="0"/>
              <a:t>. </a:t>
            </a:r>
            <a:r>
              <a:rPr lang="en-US" dirty="0"/>
              <a:t>An exception should be handled by an object that “knows” what to do with the exception – typically, it should have the responsibility of communicating a message to the user. Therefore, when an exception is thrown, it should propagate up the call stack until it reaches an appropriate handler.</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10</a:t>
            </a:fld>
            <a:endParaRPr lang="en-US" dirty="0"/>
          </a:p>
        </p:txBody>
      </p:sp>
    </p:spTree>
    <p:extLst>
      <p:ext uri="{BB962C8B-B14F-4D97-AF65-F5344CB8AC3E}">
        <p14:creationId xmlns:p14="http://schemas.microsoft.com/office/powerpoint/2010/main" val="410675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dirty="0"/>
              <a:t>Summary of Best Practices</a:t>
            </a:r>
            <a:br>
              <a:rPr lang="en-US" dirty="0"/>
            </a:br>
            <a:r>
              <a:rPr lang="en-US" sz="3200" dirty="0"/>
              <a:t>(Optional Module #2) (cont.)</a:t>
            </a:r>
          </a:p>
        </p:txBody>
      </p:sp>
      <p:sp>
        <p:nvSpPr>
          <p:cNvPr id="3" name="Content Placeholder 2"/>
          <p:cNvSpPr>
            <a:spLocks noGrp="1"/>
          </p:cNvSpPr>
          <p:nvPr>
            <p:ph idx="1"/>
          </p:nvPr>
        </p:nvSpPr>
        <p:spPr>
          <a:xfrm>
            <a:off x="457200" y="1447801"/>
            <a:ext cx="8229600" cy="4876800"/>
          </a:xfrm>
        </p:spPr>
        <p:txBody>
          <a:bodyPr/>
          <a:lstStyle/>
          <a:p>
            <a:pPr marL="514350" indent="-514350">
              <a:buAutoNum type="arabicPeriod" startAt="3"/>
            </a:pPr>
            <a:r>
              <a:rPr lang="en-US" i="1" u="sng" dirty="0"/>
              <a:t>Never create an “empty” catch block</a:t>
            </a:r>
            <a:r>
              <a:rPr lang="en-US" i="1" dirty="0"/>
              <a:t>. </a:t>
            </a:r>
            <a:r>
              <a:rPr lang="en-US" dirty="0"/>
              <a:t>Exceptions should never be ignored, as in</a:t>
            </a:r>
          </a:p>
          <a:p>
            <a:pPr marL="366713" lvl="1" indent="0">
              <a:buNone/>
            </a:pPr>
            <a:r>
              <a:rPr lang="en-US" sz="1800" dirty="0">
                <a:latin typeface="Courier New" panose="02070309020205020404" pitchFamily="49" charset="0"/>
                <a:cs typeface="Courier New" panose="02070309020205020404" pitchFamily="49" charset="0"/>
              </a:rPr>
              <a:t>try { . . . </a:t>
            </a:r>
          </a:p>
          <a:p>
            <a:pPr marL="366713" lvl="1" indent="0">
              <a:buNone/>
            </a:pPr>
            <a:r>
              <a:rPr lang="en-US" sz="1800" dirty="0">
                <a:latin typeface="Courier New" panose="02070309020205020404" pitchFamily="49" charset="0"/>
                <a:cs typeface="Courier New" panose="02070309020205020404" pitchFamily="49" charset="0"/>
              </a:rPr>
              <a:t>} catch {} </a:t>
            </a:r>
          </a:p>
          <a:p>
            <a:pPr marL="366713" lvl="1" indent="0">
              <a:buNone/>
            </a:pPr>
            <a:endParaRPr lang="en-US" sz="1200" dirty="0"/>
          </a:p>
          <a:p>
            <a:pPr marL="366713" lvl="1" indent="0">
              <a:buNone/>
            </a:pPr>
            <a:r>
              <a:rPr lang="en-US" dirty="0"/>
              <a:t>If nothing needs to be done, there should at least be a comment stating this fact – and probably some message to the log – rather than dead silence.</a:t>
            </a:r>
          </a:p>
          <a:p>
            <a:pPr marL="366713" lvl="1" indent="0">
              <a:buNone/>
            </a:pPr>
            <a:endParaRPr lang="en-US" sz="1200" dirty="0">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try { . . . </a:t>
            </a:r>
          </a:p>
          <a:p>
            <a:pPr marL="366713" lvl="1" indent="0">
              <a:buNone/>
            </a:pPr>
            <a:r>
              <a:rPr lang="en-US" sz="1800" dirty="0">
                <a:latin typeface="Courier New" panose="02070309020205020404" pitchFamily="49" charset="0"/>
                <a:cs typeface="Courier New" panose="02070309020205020404" pitchFamily="49" charset="0"/>
              </a:rPr>
              <a:t>} catch {</a:t>
            </a:r>
          </a:p>
          <a:p>
            <a:pPr marL="366713" lvl="1" indent="0">
              <a:buNone/>
            </a:pPr>
            <a:r>
              <a:rPr lang="en-US" sz="1800" dirty="0">
                <a:latin typeface="Courier New" panose="02070309020205020404" pitchFamily="49" charset="0"/>
                <a:cs typeface="Courier New" panose="02070309020205020404" pitchFamily="49" charset="0"/>
              </a:rPr>
              <a:t>	//nothing needed here</a:t>
            </a:r>
          </a:p>
          <a:p>
            <a:pPr marL="366713" lvl="1" indent="0">
              <a:buNone/>
            </a:pPr>
            <a:r>
              <a:rPr lang="en-US" sz="1800" dirty="0">
                <a:latin typeface="Courier New" panose="02070309020205020404" pitchFamily="49" charset="0"/>
                <a:cs typeface="Courier New" panose="02070309020205020404" pitchFamily="49" charset="0"/>
              </a:rPr>
              <a:t>	LOG.info(“Exception thrown by . . .”);</a:t>
            </a:r>
          </a:p>
          <a:p>
            <a:pPr marL="366713" lvl="1" indent="0">
              <a:buNone/>
            </a:pPr>
            <a:r>
              <a:rPr lang="en-US" sz="18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11</a:t>
            </a:fld>
            <a:endParaRPr lang="en-US" dirty="0"/>
          </a:p>
        </p:txBody>
      </p:sp>
      <p:sp>
        <p:nvSpPr>
          <p:cNvPr id="9" name="Rectangle 8"/>
          <p:cNvSpPr/>
          <p:nvPr/>
        </p:nvSpPr>
        <p:spPr>
          <a:xfrm>
            <a:off x="4140488" y="2489049"/>
            <a:ext cx="2464969" cy="461665"/>
          </a:xfrm>
          <a:prstGeom prst="rect">
            <a:avLst/>
          </a:prstGeom>
          <a:noFill/>
        </p:spPr>
        <p:txBody>
          <a:bodyPr wrap="none" lIns="91440" tIns="45720" rIns="91440" bIns="45720">
            <a:spAutoFit/>
          </a:bodyPr>
          <a:lstStyle/>
          <a:p>
            <a:pPr algn="ctr"/>
            <a:r>
              <a:rPr lang="en-US" sz="2400" cap="none" spc="0" dirty="0">
                <a:ln w="10541" cmpd="sng">
                  <a:solidFill>
                    <a:srgbClr val="FF0000"/>
                  </a:solidFill>
                  <a:prstDash val="solid"/>
                </a:ln>
                <a:solidFill>
                  <a:srgbClr val="FF0000"/>
                </a:solidFill>
                <a:effectLst/>
                <a:sym typeface="Wingdings" panose="05000000000000000000" pitchFamily="2" charset="2"/>
              </a:rPr>
              <a:t> This is so bad</a:t>
            </a:r>
            <a:endParaRPr lang="en-US" sz="2400" cap="none" spc="0" dirty="0">
              <a:ln w="10541" cmpd="sng">
                <a:solidFill>
                  <a:srgbClr val="FF0000"/>
                </a:solidFill>
                <a:prstDash val="solid"/>
              </a:ln>
              <a:solidFill>
                <a:srgbClr val="FF0000"/>
              </a:solidFill>
              <a:effectLst/>
            </a:endParaRPr>
          </a:p>
        </p:txBody>
      </p:sp>
      <p:sp>
        <p:nvSpPr>
          <p:cNvPr id="11" name="Rectangle 10"/>
          <p:cNvSpPr/>
          <p:nvPr/>
        </p:nvSpPr>
        <p:spPr>
          <a:xfrm>
            <a:off x="4789304" y="4629807"/>
            <a:ext cx="3030830" cy="461665"/>
          </a:xfrm>
          <a:prstGeom prst="rect">
            <a:avLst/>
          </a:prstGeom>
          <a:noFill/>
        </p:spPr>
        <p:txBody>
          <a:bodyPr wrap="none" lIns="91440" tIns="45720" rIns="91440" bIns="45720">
            <a:spAutoFit/>
          </a:bodyPr>
          <a:lstStyle/>
          <a:p>
            <a:pPr algn="ctr"/>
            <a:r>
              <a:rPr lang="en-US" sz="2400" cap="none" spc="0" dirty="0">
                <a:ln w="10541" cmpd="sng">
                  <a:solidFill>
                    <a:srgbClr val="FF0000"/>
                  </a:solidFill>
                  <a:prstDash val="solid"/>
                </a:ln>
                <a:solidFill>
                  <a:srgbClr val="FF0000"/>
                </a:solidFill>
                <a:effectLst/>
                <a:sym typeface="Wingdings" panose="05000000000000000000" pitchFamily="2" charset="2"/>
              </a:rPr>
              <a:t> </a:t>
            </a:r>
            <a:r>
              <a:rPr lang="en-US" sz="2400" cap="none" spc="0" dirty="0">
                <a:ln w="10541" cmpd="sng">
                  <a:solidFill>
                    <a:srgbClr val="FF0000"/>
                  </a:solidFill>
                  <a:prstDash val="solid"/>
                </a:ln>
                <a:solidFill>
                  <a:srgbClr val="FF0000"/>
                </a:solidFill>
                <a:effectLst/>
              </a:rPr>
              <a:t>This is acceptable</a:t>
            </a:r>
          </a:p>
        </p:txBody>
      </p:sp>
    </p:spTree>
    <p:extLst>
      <p:ext uri="{BB962C8B-B14F-4D97-AF65-F5344CB8AC3E}">
        <p14:creationId xmlns:p14="http://schemas.microsoft.com/office/powerpoint/2010/main" val="388284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lstStyle/>
          <a:p>
            <a:r>
              <a:rPr lang="en-US" dirty="0"/>
              <a:t>Summary of Best Practices</a:t>
            </a:r>
            <a:br>
              <a:rPr lang="en-US" dirty="0"/>
            </a:br>
            <a:r>
              <a:rPr lang="en-US" sz="3200" dirty="0"/>
              <a:t>(Optional Module #2) (cont.)</a:t>
            </a:r>
          </a:p>
        </p:txBody>
      </p:sp>
      <p:sp>
        <p:nvSpPr>
          <p:cNvPr id="3" name="Content Placeholder 2"/>
          <p:cNvSpPr>
            <a:spLocks noGrp="1"/>
          </p:cNvSpPr>
          <p:nvPr>
            <p:ph idx="1"/>
          </p:nvPr>
        </p:nvSpPr>
        <p:spPr>
          <a:xfrm>
            <a:off x="457200" y="1752600"/>
            <a:ext cx="8229600" cy="4876800"/>
          </a:xfrm>
        </p:spPr>
        <p:txBody>
          <a:bodyPr/>
          <a:lstStyle/>
          <a:p>
            <a:pPr marL="342900" lvl="0" indent="-342900">
              <a:buAutoNum type="arabicPeriod" startAt="4"/>
            </a:pPr>
            <a:r>
              <a:rPr lang="en-US" sz="2400" i="1" u="sng" dirty="0"/>
              <a:t>Never catch Exception or </a:t>
            </a:r>
            <a:r>
              <a:rPr lang="en-US" sz="2400" i="1" u="sng" dirty="0" err="1"/>
              <a:t>Throwable</a:t>
            </a:r>
            <a:r>
              <a:rPr lang="en-US" sz="2400" i="1" dirty="0"/>
              <a:t>. </a:t>
            </a:r>
            <a:r>
              <a:rPr lang="en-US" sz="2400" dirty="0"/>
              <a:t>Your code should (almost) never catch Exception or </a:t>
            </a:r>
            <a:r>
              <a:rPr lang="en-US" sz="2400" dirty="0" err="1"/>
              <a:t>Throwable</a:t>
            </a:r>
            <a:r>
              <a:rPr lang="en-US" sz="2400" dirty="0"/>
              <a:t>. One reason is that doing so means that you will be handling any </a:t>
            </a:r>
            <a:r>
              <a:rPr lang="en-US" sz="2400" dirty="0" err="1"/>
              <a:t>RuntimeExceptions</a:t>
            </a:r>
            <a:r>
              <a:rPr lang="en-US" sz="2400" dirty="0"/>
              <a:t> that are thrown (like </a:t>
            </a:r>
            <a:r>
              <a:rPr lang="en-US" sz="2400" dirty="0" err="1"/>
              <a:t>NullPointerException</a:t>
            </a:r>
            <a:r>
              <a:rPr lang="en-US" sz="2400" dirty="0"/>
              <a:t>), and these should not be caught. [One exception to this rule arises sometimes when communicating with external APIs – it may not always be possible to anticipate which types of Exceptions will be thrown by API methods, and you may want to make sure your application does not shut down because of an uncaught exceptions coming from the outside.</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12</a:t>
            </a:fld>
            <a:endParaRPr lang="en-US" dirty="0"/>
          </a:p>
        </p:txBody>
      </p:sp>
    </p:spTree>
    <p:extLst>
      <p:ext uri="{BB962C8B-B14F-4D97-AF65-F5344CB8AC3E}">
        <p14:creationId xmlns:p14="http://schemas.microsoft.com/office/powerpoint/2010/main" val="348249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lstStyle/>
          <a:p>
            <a:r>
              <a:rPr lang="en-US" dirty="0"/>
              <a:t>Summary of Best Practices</a:t>
            </a:r>
            <a:br>
              <a:rPr lang="en-US" dirty="0"/>
            </a:br>
            <a:r>
              <a:rPr lang="en-US" sz="3200" dirty="0"/>
              <a:t>(Optional Module #2) (cont.)</a:t>
            </a:r>
          </a:p>
        </p:txBody>
      </p:sp>
      <p:sp>
        <p:nvSpPr>
          <p:cNvPr id="3" name="Content Placeholder 2"/>
          <p:cNvSpPr>
            <a:spLocks noGrp="1"/>
          </p:cNvSpPr>
          <p:nvPr>
            <p:ph idx="1"/>
          </p:nvPr>
        </p:nvSpPr>
        <p:spPr>
          <a:xfrm>
            <a:off x="457200" y="1752600"/>
            <a:ext cx="8229600" cy="4876800"/>
          </a:xfrm>
        </p:spPr>
        <p:txBody>
          <a:bodyPr/>
          <a:lstStyle/>
          <a:p>
            <a:pPr marL="342900" lvl="0" indent="-342900">
              <a:buAutoNum type="arabicPeriod" startAt="5"/>
            </a:pPr>
            <a:r>
              <a:rPr lang="en-US" sz="2400" i="1" u="sng" dirty="0"/>
              <a:t>Always validate input arguments.</a:t>
            </a:r>
            <a:r>
              <a:rPr lang="en-US" sz="2400" i="1" dirty="0"/>
              <a:t> </a:t>
            </a:r>
            <a:r>
              <a:rPr lang="en-US" sz="2400" dirty="0"/>
              <a:t>Important methods that take input arguments should validate</a:t>
            </a:r>
            <a:r>
              <a:rPr lang="en-US" sz="2400" u="sng" dirty="0"/>
              <a:t> </a:t>
            </a:r>
            <a:r>
              <a:rPr lang="en-US" sz="2400" dirty="0"/>
              <a:t>input values and throw an </a:t>
            </a:r>
            <a:r>
              <a:rPr lang="en-US" sz="2400" dirty="0" err="1"/>
              <a:t>IllegalArgumentException</a:t>
            </a:r>
            <a:r>
              <a:rPr lang="en-US" sz="2400" dirty="0"/>
              <a:t> in case of invalid inputs.</a:t>
            </a:r>
          </a:p>
          <a:p>
            <a:pPr marL="641350" lvl="2" indent="0">
              <a:buNone/>
            </a:pPr>
            <a:r>
              <a:rPr lang="en-US" sz="1800" dirty="0">
                <a:latin typeface="Courier New" panose="02070309020205020404" pitchFamily="49" charset="0"/>
                <a:cs typeface="Courier New" panose="02070309020205020404" pitchFamily="49" charset="0"/>
              </a:rPr>
              <a:t>void </a:t>
            </a:r>
            <a:r>
              <a:rPr lang="en-US" sz="1800" dirty="0" err="1">
                <a:latin typeface="Courier New" panose="02070309020205020404" pitchFamily="49" charset="0"/>
                <a:cs typeface="Courier New" panose="02070309020205020404" pitchFamily="49" charset="0"/>
              </a:rPr>
              <a:t>myMethod</a:t>
            </a:r>
            <a:r>
              <a:rPr lang="en-US" sz="1800" dirty="0">
                <a:latin typeface="Courier New" panose="02070309020205020404" pitchFamily="49" charset="0"/>
                <a:cs typeface="Courier New" panose="02070309020205020404" pitchFamily="49" charset="0"/>
              </a:rPr>
              <a:t>(String </a:t>
            </a:r>
            <a:r>
              <a:rPr lang="en-US" sz="1800" dirty="0" err="1">
                <a:latin typeface="Courier New" panose="02070309020205020404" pitchFamily="49" charset="0"/>
                <a:cs typeface="Courier New" panose="02070309020205020404" pitchFamily="49" charset="0"/>
              </a:rPr>
              <a:t>arg</a:t>
            </a:r>
            <a:r>
              <a:rPr lang="en-US" sz="1800" dirty="0">
                <a:latin typeface="Courier New" panose="02070309020205020404" pitchFamily="49" charset="0"/>
                <a:cs typeface="Courier New" panose="02070309020205020404" pitchFamily="49" charset="0"/>
              </a:rPr>
              <a:t>) {</a:t>
            </a:r>
          </a:p>
          <a:p>
            <a:pPr marL="914400" lvl="3" indent="0">
              <a:buNone/>
            </a:pPr>
            <a:r>
              <a:rPr lang="en-US" dirty="0">
                <a:latin typeface="Courier New" panose="02070309020205020404" pitchFamily="49" charset="0"/>
                <a:cs typeface="Courier New" panose="02070309020205020404" pitchFamily="49" charset="0"/>
              </a:rPr>
              <a:t>if(</a:t>
            </a:r>
            <a:r>
              <a:rPr lang="en-US" dirty="0" err="1">
                <a:latin typeface="Courier New" panose="02070309020205020404" pitchFamily="49" charset="0"/>
                <a:cs typeface="Courier New" panose="02070309020205020404" pitchFamily="49" charset="0"/>
              </a:rPr>
              <a:t>arg</a:t>
            </a:r>
            <a:r>
              <a:rPr lang="en-US" dirty="0">
                <a:latin typeface="Courier New" panose="02070309020205020404" pitchFamily="49" charset="0"/>
                <a:cs typeface="Courier New" panose="02070309020205020404" pitchFamily="49" charset="0"/>
              </a:rPr>
              <a:t> == null || </a:t>
            </a:r>
            <a:r>
              <a:rPr lang="en-US" dirty="0" err="1">
                <a:latin typeface="Courier New" panose="02070309020205020404" pitchFamily="49" charset="0"/>
                <a:cs typeface="Courier New" panose="02070309020205020404" pitchFamily="49" charset="0"/>
              </a:rPr>
              <a:t>arg.length</a:t>
            </a:r>
            <a:r>
              <a:rPr lang="en-US" dirty="0">
                <a:latin typeface="Courier New" panose="02070309020205020404" pitchFamily="49" charset="0"/>
                <a:cs typeface="Courier New" panose="02070309020205020404" pitchFamily="49" charset="0"/>
              </a:rPr>
              <a:t>() == 0) </a:t>
            </a:r>
          </a:p>
          <a:p>
            <a:pPr marL="914400" lvl="3" indent="0">
              <a:buNone/>
            </a:pPr>
            <a:r>
              <a:rPr lang="en-US" dirty="0">
                <a:latin typeface="Courier New" panose="02070309020205020404" pitchFamily="49" charset="0"/>
                <a:cs typeface="Courier New" panose="02070309020205020404" pitchFamily="49" charset="0"/>
              </a:rPr>
              <a:t>throw new </a:t>
            </a:r>
            <a:r>
              <a:rPr lang="en-US" dirty="0" err="1">
                <a:latin typeface="Courier New" panose="02070309020205020404" pitchFamily="49" charset="0"/>
                <a:cs typeface="Courier New" panose="02070309020205020404" pitchFamily="49" charset="0"/>
              </a:rPr>
              <a:t>IllegalArgumentException</a:t>
            </a:r>
            <a:r>
              <a:rPr lang="en-US" dirty="0">
                <a:latin typeface="Courier New" panose="02070309020205020404" pitchFamily="49" charset="0"/>
                <a:cs typeface="Courier New" panose="02070309020205020404" pitchFamily="49" charset="0"/>
              </a:rPr>
              <a:t>(“Input must be nonempty”);</a:t>
            </a:r>
          </a:p>
          <a:p>
            <a:pPr marL="914400" lvl="3" indent="0">
              <a:buNone/>
            </a:pPr>
            <a:r>
              <a:rPr lang="en-US" dirty="0">
                <a:latin typeface="Courier New" panose="02070309020205020404" pitchFamily="49" charset="0"/>
                <a:cs typeface="Courier New" panose="02070309020205020404" pitchFamily="49" charset="0"/>
              </a:rPr>
              <a:t>//more</a:t>
            </a:r>
          </a:p>
          <a:p>
            <a:pPr marL="641350" lvl="2" indent="0">
              <a:buNone/>
            </a:pPr>
            <a:r>
              <a:rPr lang="en-US" sz="1800" dirty="0">
                <a:latin typeface="Courier New" panose="02070309020205020404" pitchFamily="49" charset="0"/>
                <a:cs typeface="Courier New" panose="02070309020205020404" pitchFamily="49" charset="0"/>
              </a:rPr>
              <a:t>}</a:t>
            </a:r>
          </a:p>
          <a:p>
            <a:pPr marL="0" indent="0">
              <a:buNone/>
            </a:pPr>
            <a:r>
              <a:rPr lang="en-US" sz="2400"/>
              <a:t>   Note </a:t>
            </a:r>
            <a:r>
              <a:rPr lang="en-US" sz="2400" dirty="0"/>
              <a:t>that throwing any type of </a:t>
            </a:r>
            <a:r>
              <a:rPr lang="en-US" sz="2400" err="1"/>
              <a:t>RuntimeException</a:t>
            </a:r>
            <a:r>
              <a:rPr lang="en-US" sz="2400"/>
              <a:t> never</a:t>
            </a:r>
            <a:br>
              <a:rPr lang="en-US" sz="2400"/>
            </a:br>
            <a:r>
              <a:rPr lang="en-US" sz="2400"/>
              <a:t>   requires </a:t>
            </a:r>
            <a:r>
              <a:rPr lang="en-US" sz="2400" dirty="0"/>
              <a:t>a throws declaration.</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13</a:t>
            </a:fld>
            <a:endParaRPr lang="en-US" dirty="0"/>
          </a:p>
        </p:txBody>
      </p:sp>
    </p:spTree>
    <p:extLst>
      <p:ext uri="{BB962C8B-B14F-4D97-AF65-F5344CB8AC3E}">
        <p14:creationId xmlns:p14="http://schemas.microsoft.com/office/powerpoint/2010/main" val="224755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Summary of Best Practices</a:t>
            </a:r>
            <a:br>
              <a:rPr lang="en-US" dirty="0"/>
            </a:br>
            <a:r>
              <a:rPr lang="en-US" sz="3200" dirty="0"/>
              <a:t>(Optional Module #2) (cont.)</a:t>
            </a:r>
          </a:p>
        </p:txBody>
      </p:sp>
      <p:sp>
        <p:nvSpPr>
          <p:cNvPr id="3" name="Content Placeholder 2"/>
          <p:cNvSpPr>
            <a:spLocks noGrp="1"/>
          </p:cNvSpPr>
          <p:nvPr>
            <p:ph idx="1"/>
          </p:nvPr>
        </p:nvSpPr>
        <p:spPr>
          <a:xfrm>
            <a:off x="457200" y="1143000"/>
            <a:ext cx="8229600" cy="5486400"/>
          </a:xfrm>
        </p:spPr>
        <p:txBody>
          <a:bodyPr/>
          <a:lstStyle/>
          <a:p>
            <a:pPr marL="342900" indent="-342900">
              <a:buAutoNum type="arabicPeriod" startAt="6"/>
            </a:pPr>
            <a:r>
              <a:rPr lang="en-US" sz="1800" i="1" u="sng" dirty="0"/>
              <a:t>Don’t throw instances of </a:t>
            </a:r>
            <a:r>
              <a:rPr lang="en-US" sz="1800" i="1" u="sng" dirty="0" err="1"/>
              <a:t>RuntimeException</a:t>
            </a:r>
            <a:r>
              <a:rPr lang="en-US" sz="1800" i="1" dirty="0"/>
              <a:t>. </a:t>
            </a:r>
            <a:r>
              <a:rPr lang="en-US" sz="1800" dirty="0"/>
              <a:t>If you need to throw some kind of runtime exception, either use one of the specific subclasses of </a:t>
            </a:r>
            <a:r>
              <a:rPr lang="en-US" sz="1800" dirty="0" err="1"/>
              <a:t>RuntimeException</a:t>
            </a:r>
            <a:r>
              <a:rPr lang="en-US" sz="1800" dirty="0"/>
              <a:t> available in the Java libraries (as in the previous example: </a:t>
            </a:r>
            <a:r>
              <a:rPr lang="en-US" sz="1800" dirty="0" err="1"/>
              <a:t>IllegalArgumentException</a:t>
            </a:r>
            <a:r>
              <a:rPr lang="en-US" sz="1800" dirty="0"/>
              <a:t>, or others: </a:t>
            </a:r>
            <a:r>
              <a:rPr lang="en-US" sz="1800" dirty="0" err="1"/>
              <a:t>IllegalStateException</a:t>
            </a:r>
            <a:r>
              <a:rPr lang="en-US" sz="1800" dirty="0"/>
              <a:t>, </a:t>
            </a:r>
            <a:r>
              <a:rPr lang="en-US" sz="1800" dirty="0" err="1"/>
              <a:t>NumberFormatException</a:t>
            </a:r>
            <a:r>
              <a:rPr lang="en-US" sz="1800" dirty="0"/>
              <a:t>) or, if nothing fits, create your own subclass of </a:t>
            </a:r>
            <a:r>
              <a:rPr lang="en-US" sz="1800" dirty="0" err="1"/>
              <a:t>RuntimeException</a:t>
            </a:r>
            <a:r>
              <a:rPr lang="en-US" sz="1800" dirty="0"/>
              <a:t>. Never simply throw a </a:t>
            </a:r>
            <a:r>
              <a:rPr lang="en-US" sz="1800" dirty="0" err="1"/>
              <a:t>RuntimeException</a:t>
            </a:r>
            <a:r>
              <a:rPr lang="en-US" sz="1800" dirty="0"/>
              <a:t> – it is too general.</a:t>
            </a:r>
          </a:p>
          <a:p>
            <a:pPr marL="0" indent="0">
              <a:buNone/>
            </a:pPr>
            <a:endParaRPr lang="en-US" sz="1800" dirty="0"/>
          </a:p>
          <a:p>
            <a:pPr marL="0" lvl="0" indent="0">
              <a:buNone/>
            </a:pP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14</a:t>
            </a:fld>
            <a:endParaRPr lang="en-US" dirty="0"/>
          </a:p>
        </p:txBody>
      </p:sp>
      <p:pic>
        <p:nvPicPr>
          <p:cNvPr id="5" name="Picture 4"/>
          <p:cNvPicPr/>
          <p:nvPr/>
        </p:nvPicPr>
        <p:blipFill>
          <a:blip r:embed="rId2"/>
          <a:stretch>
            <a:fillRect/>
          </a:stretch>
        </p:blipFill>
        <p:spPr>
          <a:xfrm>
            <a:off x="990600" y="2914650"/>
            <a:ext cx="3543300" cy="1028700"/>
          </a:xfrm>
          <a:prstGeom prst="rect">
            <a:avLst/>
          </a:prstGeom>
        </p:spPr>
      </p:pic>
      <p:pic>
        <p:nvPicPr>
          <p:cNvPr id="6" name="Picture 5"/>
          <p:cNvPicPr/>
          <p:nvPr/>
        </p:nvPicPr>
        <p:blipFill>
          <a:blip r:embed="rId3"/>
          <a:stretch>
            <a:fillRect/>
          </a:stretch>
        </p:blipFill>
        <p:spPr>
          <a:xfrm>
            <a:off x="1016876" y="4038600"/>
            <a:ext cx="3609975" cy="942975"/>
          </a:xfrm>
          <a:prstGeom prst="rect">
            <a:avLst/>
          </a:prstGeom>
        </p:spPr>
      </p:pic>
      <p:pic>
        <p:nvPicPr>
          <p:cNvPr id="7" name="Picture 6"/>
          <p:cNvPicPr/>
          <p:nvPr/>
        </p:nvPicPr>
        <p:blipFill>
          <a:blip r:embed="rId4"/>
          <a:stretch>
            <a:fillRect/>
          </a:stretch>
        </p:blipFill>
        <p:spPr>
          <a:xfrm>
            <a:off x="990600" y="4981575"/>
            <a:ext cx="2971800" cy="1352550"/>
          </a:xfrm>
          <a:prstGeom prst="rect">
            <a:avLst/>
          </a:prstGeom>
        </p:spPr>
      </p:pic>
      <p:cxnSp>
        <p:nvCxnSpPr>
          <p:cNvPr id="9" name="Straight Connector 8"/>
          <p:cNvCxnSpPr/>
          <p:nvPr/>
        </p:nvCxnSpPr>
        <p:spPr>
          <a:xfrm>
            <a:off x="838200" y="3904596"/>
            <a:ext cx="7848600" cy="0"/>
          </a:xfrm>
          <a:prstGeom prst="line">
            <a:avLst/>
          </a:prstGeom>
        </p:spPr>
        <p:style>
          <a:lnRef idx="2">
            <a:schemeClr val="dk1"/>
          </a:lnRef>
          <a:fillRef idx="0">
            <a:schemeClr val="dk1"/>
          </a:fillRef>
          <a:effectRef idx="1">
            <a:schemeClr val="dk1"/>
          </a:effectRef>
          <a:fontRef idx="minor">
            <a:schemeClr val="tx1"/>
          </a:fontRef>
        </p:style>
      </p:cxnSp>
      <p:sp>
        <p:nvSpPr>
          <p:cNvPr id="11" name="Rectangle 10"/>
          <p:cNvSpPr/>
          <p:nvPr/>
        </p:nvSpPr>
        <p:spPr>
          <a:xfrm>
            <a:off x="5907339" y="3136612"/>
            <a:ext cx="2054601" cy="461665"/>
          </a:xfrm>
          <a:prstGeom prst="rect">
            <a:avLst/>
          </a:prstGeom>
          <a:noFill/>
        </p:spPr>
        <p:txBody>
          <a:bodyPr wrap="none" lIns="91440" tIns="45720" rIns="91440" bIns="45720">
            <a:spAutoFit/>
          </a:bodyPr>
          <a:lstStyle/>
          <a:p>
            <a:pPr algn="ctr"/>
            <a:r>
              <a:rPr lang="en-US" sz="2400" cap="none" spc="0" dirty="0">
                <a:ln w="10541" cmpd="sng">
                  <a:solidFill>
                    <a:srgbClr val="FF0000"/>
                  </a:solidFill>
                  <a:prstDash val="solid"/>
                </a:ln>
                <a:solidFill>
                  <a:srgbClr val="FF0000"/>
                </a:solidFill>
                <a:effectLst/>
                <a:sym typeface="Wingdings" panose="05000000000000000000" pitchFamily="2" charset="2"/>
              </a:rPr>
              <a:t> This is bad</a:t>
            </a:r>
            <a:endParaRPr lang="en-US" sz="2400" cap="none" spc="0" dirty="0">
              <a:ln w="10541" cmpd="sng">
                <a:solidFill>
                  <a:srgbClr val="FF0000"/>
                </a:solidFill>
                <a:prstDash val="solid"/>
              </a:ln>
              <a:solidFill>
                <a:srgbClr val="FF0000"/>
              </a:solidFill>
              <a:effectLst/>
            </a:endParaRPr>
          </a:p>
        </p:txBody>
      </p:sp>
      <p:sp>
        <p:nvSpPr>
          <p:cNvPr id="12" name="Rectangle 11"/>
          <p:cNvSpPr/>
          <p:nvPr/>
        </p:nvSpPr>
        <p:spPr>
          <a:xfrm>
            <a:off x="5908818" y="4689187"/>
            <a:ext cx="2226122" cy="461665"/>
          </a:xfrm>
          <a:prstGeom prst="rect">
            <a:avLst/>
          </a:prstGeom>
          <a:noFill/>
        </p:spPr>
        <p:txBody>
          <a:bodyPr wrap="none" lIns="91440" tIns="45720" rIns="91440" bIns="45720">
            <a:spAutoFit/>
          </a:bodyPr>
          <a:lstStyle/>
          <a:p>
            <a:pPr algn="ctr"/>
            <a:r>
              <a:rPr lang="en-US" sz="2400" cap="none" spc="0" dirty="0">
                <a:ln w="10541" cmpd="sng">
                  <a:solidFill>
                    <a:srgbClr val="FF0000"/>
                  </a:solidFill>
                  <a:prstDash val="solid"/>
                </a:ln>
                <a:solidFill>
                  <a:srgbClr val="FF0000"/>
                </a:solidFill>
                <a:effectLst/>
                <a:sym typeface="Wingdings" panose="05000000000000000000" pitchFamily="2" charset="2"/>
              </a:rPr>
              <a:t> </a:t>
            </a:r>
            <a:r>
              <a:rPr lang="en-US" sz="2400" cap="none" spc="0" dirty="0">
                <a:ln w="10541" cmpd="sng">
                  <a:solidFill>
                    <a:srgbClr val="FF0000"/>
                  </a:solidFill>
                  <a:prstDash val="solid"/>
                </a:ln>
                <a:solidFill>
                  <a:srgbClr val="FF0000"/>
                </a:solidFill>
                <a:effectLst/>
              </a:rPr>
              <a:t>This is good</a:t>
            </a:r>
          </a:p>
        </p:txBody>
      </p:sp>
    </p:spTree>
    <p:extLst>
      <p:ext uri="{BB962C8B-B14F-4D97-AF65-F5344CB8AC3E}">
        <p14:creationId xmlns:p14="http://schemas.microsoft.com/office/powerpoint/2010/main" val="125991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Summary of Best Practices</a:t>
            </a:r>
            <a:br>
              <a:rPr lang="en-US" dirty="0"/>
            </a:br>
            <a:r>
              <a:rPr lang="en-US" sz="3200" dirty="0"/>
              <a:t>(Optional Module #2) (cont.)</a:t>
            </a:r>
          </a:p>
        </p:txBody>
      </p:sp>
      <p:sp>
        <p:nvSpPr>
          <p:cNvPr id="3" name="Content Placeholder 2"/>
          <p:cNvSpPr>
            <a:spLocks noGrp="1"/>
          </p:cNvSpPr>
          <p:nvPr>
            <p:ph idx="1"/>
          </p:nvPr>
        </p:nvSpPr>
        <p:spPr>
          <a:xfrm>
            <a:off x="457200" y="1143000"/>
            <a:ext cx="8229600" cy="5486400"/>
          </a:xfrm>
        </p:spPr>
        <p:txBody>
          <a:bodyPr/>
          <a:lstStyle/>
          <a:p>
            <a:pPr marL="342900" indent="-342900">
              <a:buAutoNum type="arabicPeriod" startAt="7"/>
            </a:pPr>
            <a:r>
              <a:rPr lang="en-US" sz="2000" i="1" u="sng" dirty="0"/>
              <a:t>Using a finally block</a:t>
            </a:r>
            <a:r>
              <a:rPr lang="en-US" sz="2000" dirty="0"/>
              <a:t>. </a:t>
            </a:r>
          </a:p>
          <a:p>
            <a:pPr marL="709613" lvl="1" indent="-342900">
              <a:buFont typeface="+mj-lt"/>
              <a:buAutoNum type="alphaUcPeriod"/>
            </a:pPr>
            <a:r>
              <a:rPr lang="en-US" sz="1800" i="1" u="sng" dirty="0"/>
              <a:t>Always executes</a:t>
            </a:r>
            <a:r>
              <a:rPr lang="en-US" sz="1800" dirty="0"/>
              <a:t>. When finally is used, the code in the finally block is executed even if the try block succeeds and returns (finally block executes before performing the return) or an exception is thrown. When an exception is thrown and caught, before control is passed up the stack, finally clause executes; when it is not caught, before a stack trace is displayed, finally clause is executed. </a:t>
            </a:r>
          </a:p>
          <a:p>
            <a:pPr marL="709613" lvl="1" indent="-342900">
              <a:buFont typeface="+mj-lt"/>
              <a:buAutoNum type="alphaUcPeriod"/>
            </a:pPr>
            <a:r>
              <a:rPr lang="en-US" sz="1800" i="1" u="sng" dirty="0"/>
              <a:t>Used for cleanup</a:t>
            </a:r>
            <a:r>
              <a:rPr lang="en-US" sz="1800" i="1" dirty="0"/>
              <a:t>. </a:t>
            </a:r>
            <a:r>
              <a:rPr lang="en-US" sz="1800" dirty="0"/>
              <a:t>Traditionally, finally is used to clean up resources before exiting the application. Files are closed, database connections closed, etc.  Java 7/8 provides a new approach (</a:t>
            </a:r>
            <a:r>
              <a:rPr lang="en-US" sz="1800" i="1" dirty="0"/>
              <a:t>try with resources</a:t>
            </a:r>
            <a:r>
              <a:rPr lang="en-US" sz="1800" dirty="0"/>
              <a:t>) to handle this pattern – discussed below</a:t>
            </a:r>
          </a:p>
          <a:p>
            <a:pPr marL="709613" lvl="1" indent="-342900">
              <a:buFont typeface="+mj-lt"/>
              <a:buAutoNum type="alphaUcPeriod"/>
            </a:pPr>
            <a:r>
              <a:rPr lang="en-US" sz="1800" i="1" u="sng" dirty="0"/>
              <a:t>No return statement in a finally block.</a:t>
            </a:r>
            <a:r>
              <a:rPr lang="en-US" sz="1800" i="1" dirty="0"/>
              <a:t> </a:t>
            </a:r>
            <a:r>
              <a:rPr lang="en-US" sz="1800" dirty="0"/>
              <a:t>A return statement should not occur in a finally block – if the try block also has a return statement, then the finally block’s return statement will be the one that executes.</a:t>
            </a:r>
          </a:p>
          <a:p>
            <a:pPr marL="709613" lvl="1" indent="-342900">
              <a:buFont typeface="+mj-lt"/>
              <a:buAutoNum type="alphaUcPeriod"/>
            </a:pPr>
            <a:r>
              <a:rPr lang="en-US" sz="1800" i="1" u="sng" dirty="0"/>
              <a:t>Do not throw an exception within a finally block</a:t>
            </a:r>
            <a:r>
              <a:rPr lang="en-US" sz="1800" i="1" dirty="0"/>
              <a:t>. </a:t>
            </a:r>
            <a:r>
              <a:rPr lang="en-US" sz="1800" dirty="0"/>
              <a:t>An exception should not be thrown from within a finally block – if an exception is thrown during execution of the try block, and then in the finally block another exception is thrown, the exception from the finally block is the one that is actually thrown.</a:t>
            </a:r>
          </a:p>
          <a:p>
            <a:pPr marL="0" lvl="0" indent="0">
              <a:buNone/>
            </a:pP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15</a:t>
            </a:fld>
            <a:endParaRPr lang="en-US" dirty="0"/>
          </a:p>
        </p:txBody>
      </p:sp>
    </p:spTree>
    <p:extLst>
      <p:ext uri="{BB962C8B-B14F-4D97-AF65-F5344CB8AC3E}">
        <p14:creationId xmlns:p14="http://schemas.microsoft.com/office/powerpoint/2010/main" val="195568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lstStyle/>
          <a:p>
            <a:r>
              <a:rPr lang="en-US" dirty="0"/>
              <a:t>Setting up the JDK Logger</a:t>
            </a:r>
            <a:br>
              <a:rPr lang="en-US" dirty="0"/>
            </a:br>
            <a:r>
              <a:rPr lang="en-US" sz="3200" dirty="0"/>
              <a:t>(Optional Module #2)</a:t>
            </a:r>
          </a:p>
        </p:txBody>
      </p:sp>
      <p:sp>
        <p:nvSpPr>
          <p:cNvPr id="3" name="Content Placeholder 2"/>
          <p:cNvSpPr>
            <a:spLocks noGrp="1"/>
          </p:cNvSpPr>
          <p:nvPr>
            <p:ph idx="1"/>
          </p:nvPr>
        </p:nvSpPr>
        <p:spPr>
          <a:xfrm>
            <a:off x="457200" y="1524001"/>
            <a:ext cx="8229600" cy="4800600"/>
          </a:xfrm>
        </p:spPr>
        <p:txBody>
          <a:bodyPr/>
          <a:lstStyle/>
          <a:p>
            <a:pPr marL="457200" lvl="0" indent="-457200">
              <a:buFont typeface="+mj-lt"/>
              <a:buAutoNum type="arabicPeriod"/>
            </a:pPr>
            <a:r>
              <a:rPr lang="en-US" sz="2400" dirty="0"/>
              <a:t>The JDK Logger can always be accessed like this:</a:t>
            </a:r>
          </a:p>
          <a:p>
            <a:pPr marL="641350" lvl="2" indent="0">
              <a:buNone/>
            </a:pPr>
            <a:r>
              <a:rPr lang="en-US" sz="2000" dirty="0">
                <a:latin typeface="Courier New" panose="02070309020205020404" pitchFamily="49" charset="0"/>
                <a:cs typeface="Courier New" panose="02070309020205020404" pitchFamily="49" charset="0"/>
              </a:rPr>
              <a:t>private final static Logger LOG = </a:t>
            </a:r>
            <a:r>
              <a:rPr lang="en-US" sz="2000" dirty="0" err="1">
                <a:latin typeface="Courier New" panose="02070309020205020404" pitchFamily="49" charset="0"/>
                <a:cs typeface="Courier New" panose="02070309020205020404" pitchFamily="49" charset="0"/>
              </a:rPr>
              <a:t>Logger.getLogger</a:t>
            </a:r>
            <a:r>
              <a:rPr lang="en-US" sz="2000" dirty="0">
                <a:latin typeface="Courier New" panose="02070309020205020404" pitchFamily="49" charset="0"/>
                <a:cs typeface="Courier New" panose="02070309020205020404" pitchFamily="49" charset="0"/>
              </a:rPr>
              <a:t>(&lt;any string&gt;)</a:t>
            </a:r>
          </a:p>
          <a:p>
            <a:pPr marL="366713" lvl="1" indent="0">
              <a:buNone/>
            </a:pPr>
            <a:r>
              <a:rPr lang="en-US" sz="2200" dirty="0"/>
              <a:t>The string argument should be the current package name. Typical way of obtaining this string:</a:t>
            </a:r>
          </a:p>
          <a:p>
            <a:pPr marL="641350" lvl="2" indent="0">
              <a:buNone/>
            </a:pPr>
            <a:r>
              <a:rPr lang="en-US" sz="2000" dirty="0" err="1">
                <a:latin typeface="Courier New" panose="02070309020205020404" pitchFamily="49" charset="0"/>
                <a:cs typeface="Courier New" panose="02070309020205020404" pitchFamily="49" charset="0"/>
              </a:rPr>
              <a:t>MyClass.class.getPackage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getName</a:t>
            </a:r>
            <a:r>
              <a:rPr lang="en-US" sz="2000" dirty="0">
                <a:latin typeface="Courier New" panose="02070309020205020404" pitchFamily="49" charset="0"/>
                <a:cs typeface="Courier New" panose="02070309020205020404" pitchFamily="49" charset="0"/>
              </a:rPr>
              <a:t>();</a:t>
            </a:r>
          </a:p>
          <a:p>
            <a:pPr marL="366713" lvl="1" indent="0">
              <a:buNone/>
            </a:pPr>
            <a:endParaRPr lang="en-US" sz="2200" dirty="0"/>
          </a:p>
          <a:p>
            <a:pPr marL="366713" lvl="1" indent="0">
              <a:buNone/>
            </a:pPr>
            <a:r>
              <a:rPr lang="en-US" sz="2200" dirty="0"/>
              <a:t>The top-level logger is indicated by the empty string “”:</a:t>
            </a:r>
          </a:p>
          <a:p>
            <a:pPr marL="641350" lvl="2" indent="0">
              <a:buNone/>
            </a:pPr>
            <a:r>
              <a:rPr lang="en-US" sz="2000" dirty="0">
                <a:latin typeface="Courier New" panose="02070309020205020404" pitchFamily="49" charset="0"/>
                <a:cs typeface="Courier New" panose="02070309020205020404" pitchFamily="49" charset="0"/>
              </a:rPr>
              <a:t>Logger LOG = </a:t>
            </a:r>
            <a:r>
              <a:rPr lang="en-US" sz="2000" dirty="0" err="1">
                <a:latin typeface="Courier New" panose="02070309020205020404" pitchFamily="49" charset="0"/>
                <a:cs typeface="Courier New" panose="02070309020205020404" pitchFamily="49" charset="0"/>
              </a:rPr>
              <a:t>Logger.getLogger</a:t>
            </a:r>
            <a:r>
              <a:rPr lang="en-US" sz="2000" dirty="0">
                <a:latin typeface="Courier New" panose="02070309020205020404" pitchFamily="49" charset="0"/>
                <a:cs typeface="Courier New" panose="02070309020205020404" pitchFamily="49" charset="0"/>
              </a:rPr>
              <a:t>(“”);</a:t>
            </a:r>
          </a:p>
          <a:p>
            <a:pPr marL="366713" lvl="1" indent="0">
              <a:buNone/>
            </a:pPr>
            <a:endParaRPr lang="en-US" sz="2200" dirty="0">
              <a:latin typeface="Courier New" panose="02070309020205020404" pitchFamily="49" charset="0"/>
              <a:cs typeface="Courier New" panose="02070309020205020404" pitchFamily="49" charset="0"/>
            </a:endParaRPr>
          </a:p>
          <a:p>
            <a:pPr marL="366713" lvl="1" indent="0">
              <a:buNone/>
            </a:pPr>
            <a:r>
              <a:rPr lang="en-US" sz="2200" dirty="0"/>
              <a:t>There is also a global logger that can be obtained like this:</a:t>
            </a:r>
          </a:p>
          <a:p>
            <a:pPr marL="641350" lvl="2" indent="0">
              <a:buNone/>
            </a:pPr>
            <a:r>
              <a:rPr lang="en-US" sz="2000" dirty="0">
                <a:latin typeface="Courier New" panose="02070309020205020404" pitchFamily="49" charset="0"/>
                <a:cs typeface="Courier New" panose="02070309020205020404" pitchFamily="49" charset="0"/>
              </a:rPr>
              <a:t>Logger LOG = </a:t>
            </a:r>
            <a:r>
              <a:rPr lang="en-US" sz="2000" dirty="0" err="1">
                <a:latin typeface="Courier New" panose="02070309020205020404" pitchFamily="49" charset="0"/>
                <a:cs typeface="Courier New" panose="02070309020205020404" pitchFamily="49" charset="0"/>
              </a:rPr>
              <a:t>Logger.getGlobalLogger</a:t>
            </a:r>
            <a:r>
              <a:rPr lang="en-US" sz="2000" dirty="0">
                <a:latin typeface="Courier New" panose="02070309020205020404" pitchFamily="49" charset="0"/>
                <a:cs typeface="Courier New" panose="02070309020205020404" pitchFamily="49" charset="0"/>
              </a:rPr>
              <a:t>();</a:t>
            </a:r>
            <a:endParaRPr lang="en-US" sz="2000" dirty="0"/>
          </a:p>
          <a:p>
            <a:pPr marL="366713" lvl="1" indent="0">
              <a:buNone/>
            </a:pPr>
            <a:r>
              <a:rPr lang="en-US" sz="2200" dirty="0"/>
              <a:t>For smaller applications, this one is fine to use.</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16</a:t>
            </a:fld>
            <a:endParaRPr lang="en-US" dirty="0"/>
          </a:p>
        </p:txBody>
      </p:sp>
    </p:spTree>
    <p:extLst>
      <p:ext uri="{BB962C8B-B14F-4D97-AF65-F5344CB8AC3E}">
        <p14:creationId xmlns:p14="http://schemas.microsoft.com/office/powerpoint/2010/main" val="353894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a:t>Setting up the JDK Logger</a:t>
            </a:r>
            <a:br>
              <a:rPr lang="en-US" dirty="0"/>
            </a:br>
            <a:r>
              <a:rPr lang="en-US" sz="3200" dirty="0"/>
              <a:t>(Optional Module #2)</a:t>
            </a:r>
          </a:p>
        </p:txBody>
      </p:sp>
      <p:sp>
        <p:nvSpPr>
          <p:cNvPr id="3" name="Content Placeholder 2"/>
          <p:cNvSpPr>
            <a:spLocks noGrp="1"/>
          </p:cNvSpPr>
          <p:nvPr>
            <p:ph idx="1"/>
          </p:nvPr>
        </p:nvSpPr>
        <p:spPr>
          <a:xfrm>
            <a:off x="457200" y="1219200"/>
            <a:ext cx="8229600" cy="5334000"/>
          </a:xfrm>
        </p:spPr>
        <p:txBody>
          <a:bodyPr/>
          <a:lstStyle/>
          <a:p>
            <a:pPr marL="342900" lvl="0" indent="-342900">
              <a:buAutoNum type="arabicPeriod" startAt="2"/>
            </a:pPr>
            <a:r>
              <a:rPr lang="en-US" sz="2000" dirty="0"/>
              <a:t>Configuring the Logger</a:t>
            </a:r>
          </a:p>
          <a:p>
            <a:pPr marL="709613" lvl="1" indent="-342900">
              <a:buFont typeface="+mj-lt"/>
              <a:buAutoNum type="alphaLcPeriod"/>
            </a:pPr>
            <a:r>
              <a:rPr lang="en-US" sz="1800" dirty="0"/>
              <a:t>For production-quality logging, configuration should be done using the </a:t>
            </a:r>
            <a:r>
              <a:rPr lang="en-US" sz="1800" dirty="0" err="1"/>
              <a:t>logging.properties</a:t>
            </a:r>
            <a:r>
              <a:rPr lang="en-US" sz="1800" dirty="0"/>
              <a:t> file that comes with Java. Details about this are available in the setup folder for this course in the directory logging. (This is an FPP topic.)</a:t>
            </a:r>
          </a:p>
          <a:p>
            <a:pPr marL="709613" lvl="1" indent="-342900">
              <a:buFont typeface="+mj-lt"/>
              <a:buAutoNum type="alphaLcPeriod"/>
            </a:pPr>
            <a:r>
              <a:rPr lang="en-US" sz="1800" dirty="0"/>
              <a:t>Log configuration can also be done in code.  For this course, the logger can be configured using logsetup.jar. The global logger can be configured using this jar file with a call (in application startup):</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LogSetup.</a:t>
            </a:r>
            <a:r>
              <a:rPr lang="en-US" sz="1800" i="1" dirty="0" err="1">
                <a:latin typeface="Courier New" panose="02070309020205020404" pitchFamily="49" charset="0"/>
                <a:cs typeface="Courier New" panose="02070309020205020404" pitchFamily="49" charset="0"/>
              </a:rPr>
              <a:t>setup</a:t>
            </a:r>
            <a:r>
              <a:rPr lang="en-US" sz="1800" dirty="0">
                <a:latin typeface="Courier New" panose="02070309020205020404" pitchFamily="49" charset="0"/>
                <a:cs typeface="Courier New" panose="02070309020205020404" pitchFamily="49" charset="0"/>
              </a:rPr>
              <a:t>();</a:t>
            </a:r>
            <a:br>
              <a:rPr lang="en-US" sz="1800" dirty="0"/>
            </a:br>
            <a:r>
              <a:rPr lang="en-US" sz="1800" dirty="0"/>
              <a:t>The setup method does the following:</a:t>
            </a:r>
          </a:p>
          <a:p>
            <a:pPr marL="1041400" lvl="2" indent="-400050">
              <a:buFont typeface="+mj-lt"/>
              <a:buAutoNum type="romanLcPeriod"/>
            </a:pPr>
            <a:r>
              <a:rPr lang="en-US" sz="1600" dirty="0"/>
              <a:t>Provides simple output messages to the console. You can create one of these messages with these calls:</a:t>
            </a:r>
          </a:p>
          <a:p>
            <a:pPr marL="1189038" lvl="4" indent="0">
              <a:buNone/>
            </a:pPr>
            <a:r>
              <a:rPr lang="en-US" sz="1600" dirty="0" err="1">
                <a:latin typeface="Courier New" panose="02070309020205020404" pitchFamily="49" charset="0"/>
                <a:cs typeface="Courier New" panose="02070309020205020404" pitchFamily="49" charset="0"/>
              </a:rPr>
              <a:t>LOG.config</a:t>
            </a:r>
            <a:r>
              <a:rPr lang="en-US" sz="1600" dirty="0">
                <a:latin typeface="Courier New" panose="02070309020205020404" pitchFamily="49" charset="0"/>
                <a:cs typeface="Courier New" panose="02070309020205020404" pitchFamily="49" charset="0"/>
              </a:rPr>
              <a:t>(&lt;message&gt;), LOG.info(&lt;message&gt;),</a:t>
            </a:r>
          </a:p>
          <a:p>
            <a:pPr marL="1189038" lvl="4" indent="0">
              <a:buNone/>
            </a:pPr>
            <a:r>
              <a:rPr lang="en-US" sz="1600" dirty="0" err="1">
                <a:latin typeface="Courier New" panose="02070309020205020404" pitchFamily="49" charset="0"/>
                <a:cs typeface="Courier New" panose="02070309020205020404" pitchFamily="49" charset="0"/>
              </a:rPr>
              <a:t>LOG.warning</a:t>
            </a:r>
            <a:r>
              <a:rPr lang="en-US" sz="1600" dirty="0">
                <a:latin typeface="Courier New" panose="02070309020205020404" pitchFamily="49" charset="0"/>
                <a:cs typeface="Courier New" panose="02070309020205020404" pitchFamily="49" charset="0"/>
              </a:rPr>
              <a:t>(&lt;message&gt;), </a:t>
            </a:r>
            <a:r>
              <a:rPr lang="en-US" sz="1600" dirty="0" err="1">
                <a:latin typeface="Courier New" panose="02070309020205020404" pitchFamily="49" charset="0"/>
                <a:cs typeface="Courier New" panose="02070309020205020404" pitchFamily="49" charset="0"/>
              </a:rPr>
              <a:t>LOG.severe</a:t>
            </a:r>
            <a:r>
              <a:rPr lang="en-US" sz="1600" dirty="0">
                <a:latin typeface="Courier New" panose="02070309020205020404" pitchFamily="49" charset="0"/>
                <a:cs typeface="Courier New" panose="02070309020205020404" pitchFamily="49" charset="0"/>
              </a:rPr>
              <a:t>(&lt;message&gt;)</a:t>
            </a:r>
          </a:p>
          <a:p>
            <a:pPr marL="1041400" lvl="2" indent="-400050">
              <a:buAutoNum type="romanLcPeriod" startAt="2"/>
            </a:pPr>
            <a:r>
              <a:rPr lang="en-US" sz="1600" dirty="0"/>
              <a:t>Provides XML-formatted messages to a log file, placed at the top level of your </a:t>
            </a:r>
            <a:r>
              <a:rPr lang="en-US" sz="1600" dirty="0" err="1"/>
              <a:t>src</a:t>
            </a:r>
            <a:r>
              <a:rPr lang="en-US" sz="1600" dirty="0"/>
              <a:t> directory: </a:t>
            </a:r>
            <a:r>
              <a:rPr lang="en-US" sz="1600" dirty="0" err="1"/>
              <a:t>src</a:t>
            </a:r>
            <a:r>
              <a:rPr lang="en-US" sz="1600" dirty="0"/>
              <a:t>\logs</a:t>
            </a:r>
            <a:endParaRPr lang="en-US" sz="1400" dirty="0"/>
          </a:p>
          <a:p>
            <a:pPr marL="366713" lvl="1" indent="0">
              <a:buNone/>
            </a:pPr>
            <a:endParaRPr lang="en-US" sz="800" dirty="0"/>
          </a:p>
          <a:p>
            <a:pPr marL="366713" lvl="1" indent="0">
              <a:buNone/>
            </a:pPr>
            <a:r>
              <a:rPr lang="en-US" sz="1800" dirty="0"/>
              <a:t>Demos: lesson10.lecture.logging.defaultlogging, lesson10.lecture.logging.defaultlogging2</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17</a:t>
            </a:fld>
            <a:endParaRPr lang="en-US" dirty="0"/>
          </a:p>
        </p:txBody>
      </p:sp>
    </p:spTree>
    <p:extLst>
      <p:ext uri="{BB962C8B-B14F-4D97-AF65-F5344CB8AC3E}">
        <p14:creationId xmlns:p14="http://schemas.microsoft.com/office/powerpoint/2010/main" val="1081545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400" dirty="0"/>
              <a:t>Tricky try/catch/finally Situations</a:t>
            </a:r>
            <a:br>
              <a:rPr lang="en-US" sz="4400" dirty="0"/>
            </a:br>
            <a:r>
              <a:rPr lang="en-US" sz="3200" dirty="0"/>
              <a:t>(Optional Module #2)</a:t>
            </a:r>
          </a:p>
        </p:txBody>
      </p:sp>
      <p:sp>
        <p:nvSpPr>
          <p:cNvPr id="3" name="Content Placeholder 2"/>
          <p:cNvSpPr>
            <a:spLocks noGrp="1"/>
          </p:cNvSpPr>
          <p:nvPr>
            <p:ph idx="1"/>
          </p:nvPr>
        </p:nvSpPr>
        <p:spPr>
          <a:xfrm>
            <a:off x="457200" y="1524000"/>
            <a:ext cx="8229600" cy="5105399"/>
          </a:xfrm>
        </p:spPr>
        <p:txBody>
          <a:bodyPr/>
          <a:lstStyle/>
          <a:p>
            <a:pPr marL="457200" lvl="0" indent="-457200">
              <a:buFont typeface="+mj-lt"/>
              <a:buAutoNum type="arabicPeriod"/>
            </a:pPr>
            <a:r>
              <a:rPr lang="en-US" sz="2000" i="1" dirty="0"/>
              <a:t>Avoid memory leaks. </a:t>
            </a:r>
            <a:r>
              <a:rPr lang="en-US" sz="2000" dirty="0"/>
              <a:t>When your application uses external resources, like files or a database connection, it is important to close the connections after your application has finished using them. Typically, using these connections involves checked exceptions; but whether or not an exception is thrown, your application must disconnect from the resource, or there can be a memory leak,  causing memory to fill up.</a:t>
            </a:r>
          </a:p>
          <a:p>
            <a:pPr marL="457200" lvl="0" indent="-457200">
              <a:buFont typeface="+mj-lt"/>
              <a:buAutoNum type="arabicPeriod"/>
            </a:pPr>
            <a:endParaRPr lang="en-US" sz="2000" i="1" dirty="0"/>
          </a:p>
          <a:p>
            <a:pPr marL="457200" lvl="0" indent="-457200">
              <a:buFont typeface="+mj-lt"/>
              <a:buAutoNum type="arabicPeriod"/>
            </a:pPr>
            <a:r>
              <a:rPr lang="en-US" sz="2000" i="1" dirty="0"/>
              <a:t>Do clean-up in a finally block. </a:t>
            </a:r>
            <a:r>
              <a:rPr lang="en-US" sz="2000" dirty="0"/>
              <a:t>The usual way to clean up resources is in a finally block, which will execute whether or not an exception is thrown.</a:t>
            </a:r>
          </a:p>
          <a:p>
            <a:pPr marL="457200" lvl="0" indent="-457200">
              <a:buFont typeface="+mj-lt"/>
              <a:buAutoNum type="arabicPeriod"/>
            </a:pPr>
            <a:endParaRPr lang="en-US" sz="2000" dirty="0"/>
          </a:p>
          <a:p>
            <a:pPr marL="457200" lvl="0" indent="-457200">
              <a:buFont typeface="+mj-lt"/>
              <a:buAutoNum type="arabicPeriod"/>
            </a:pPr>
            <a:r>
              <a:rPr lang="en-US" sz="2000" dirty="0"/>
              <a:t>But, what if closing a resource is also capable of throwing a checked exception? How should this be handled?</a:t>
            </a:r>
          </a:p>
          <a:p>
            <a:pPr marL="0" lvl="0" indent="0">
              <a:buNone/>
            </a:pPr>
            <a:endParaRPr lang="en-US" sz="900" dirty="0"/>
          </a:p>
          <a:p>
            <a:pPr marL="366713" lvl="1" indent="0">
              <a:buNone/>
            </a:pPr>
            <a:r>
              <a:rPr lang="en-US" sz="2000" dirty="0"/>
              <a:t>Demo: lesson10.lecture.trickycatch1 </a:t>
            </a:r>
          </a:p>
          <a:p>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18</a:t>
            </a:fld>
            <a:endParaRPr lang="en-US" dirty="0"/>
          </a:p>
        </p:txBody>
      </p:sp>
    </p:spTree>
    <p:extLst>
      <p:ext uri="{BB962C8B-B14F-4D97-AF65-F5344CB8AC3E}">
        <p14:creationId xmlns:p14="http://schemas.microsoft.com/office/powerpoint/2010/main" val="1707795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400" dirty="0"/>
              <a:t>Tricky try/catch/finally Situations</a:t>
            </a:r>
            <a:br>
              <a:rPr lang="en-US" sz="4400" dirty="0"/>
            </a:br>
            <a:r>
              <a:rPr lang="en-US" sz="3200" dirty="0"/>
              <a:t>(Optional Module #2) (cont.)</a:t>
            </a:r>
          </a:p>
        </p:txBody>
      </p:sp>
      <p:sp>
        <p:nvSpPr>
          <p:cNvPr id="3" name="Content Placeholder 2"/>
          <p:cNvSpPr>
            <a:spLocks noGrp="1"/>
          </p:cNvSpPr>
          <p:nvPr>
            <p:ph idx="1"/>
          </p:nvPr>
        </p:nvSpPr>
        <p:spPr>
          <a:xfrm>
            <a:off x="457200" y="1524000"/>
            <a:ext cx="8229600" cy="5105399"/>
          </a:xfrm>
        </p:spPr>
        <p:txBody>
          <a:bodyPr/>
          <a:lstStyle/>
          <a:p>
            <a:pPr marL="0" indent="0">
              <a:buNone/>
            </a:pPr>
            <a:r>
              <a:rPr lang="en-US" sz="2400" b="1" dirty="0"/>
              <a:t>Problems with the lesson10.lecture.trickycatch1 Solution:</a:t>
            </a:r>
          </a:p>
          <a:p>
            <a:pPr marL="0" indent="0">
              <a:buNone/>
            </a:pPr>
            <a:endParaRPr lang="en-US" sz="800" dirty="0"/>
          </a:p>
          <a:p>
            <a:pPr marL="457200" lvl="0" indent="-457200">
              <a:buFont typeface="+mj-lt"/>
              <a:buAutoNum type="arabicPeriod"/>
            </a:pPr>
            <a:r>
              <a:rPr lang="en-US" sz="2400" dirty="0"/>
              <a:t>It’s messy</a:t>
            </a:r>
          </a:p>
          <a:p>
            <a:pPr marL="457200" lvl="0" indent="-457200">
              <a:buFont typeface="+mj-lt"/>
              <a:buAutoNum type="arabicPeriod"/>
            </a:pPr>
            <a:r>
              <a:rPr lang="en-US" sz="2400" dirty="0"/>
              <a:t>It is possible to make it more readable by separating the part that does interesting work (opening and reading a file) from the part that handles exceptions. </a:t>
            </a:r>
          </a:p>
          <a:p>
            <a:pPr marL="366713" lvl="1" indent="0">
              <a:buNone/>
            </a:pPr>
            <a:endParaRPr lang="en-US" sz="800" dirty="0"/>
          </a:p>
          <a:p>
            <a:pPr marL="366713" lvl="1" indent="0">
              <a:buNone/>
            </a:pPr>
            <a:r>
              <a:rPr lang="en-US" dirty="0"/>
              <a:t>See lesson10.lecture.trickycatch2 </a:t>
            </a:r>
          </a:p>
          <a:p>
            <a:pPr marL="366713" lvl="1" indent="0">
              <a:buNone/>
            </a:pPr>
            <a:endParaRPr lang="en-US" sz="900" dirty="0"/>
          </a:p>
          <a:p>
            <a:pPr marL="366713" lvl="1" indent="0">
              <a:buNone/>
            </a:pPr>
            <a:r>
              <a:rPr lang="en-US" dirty="0"/>
              <a:t>In this approach, the code is separated into inner and outer try blocks. Inner try/finally block does file processing and outer try/catch block takes care of exception-handling.</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19</a:t>
            </a:fld>
            <a:endParaRPr lang="en-US" dirty="0"/>
          </a:p>
        </p:txBody>
      </p:sp>
    </p:spTree>
    <p:extLst>
      <p:ext uri="{BB962C8B-B14F-4D97-AF65-F5344CB8AC3E}">
        <p14:creationId xmlns:p14="http://schemas.microsoft.com/office/powerpoint/2010/main" val="82233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914400" y="1828800"/>
            <a:ext cx="73914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dirty="0">
                <a:solidFill>
                  <a:srgbClr val="000000"/>
                </a:solidFill>
              </a:rPr>
              <a:t>© 2015 Maharishi University of Management, Fairfield, Iowa</a:t>
            </a:r>
          </a:p>
          <a:p>
            <a:pPr eaLnBrk="1" hangingPunct="1">
              <a:spcBef>
                <a:spcPct val="0"/>
              </a:spcBef>
              <a:buClrTx/>
              <a:buSzTx/>
              <a:buFontTx/>
              <a:buNone/>
            </a:pPr>
            <a:endParaRPr lang="en-US" altLang="en-US" sz="1800" dirty="0">
              <a:solidFill>
                <a:srgbClr val="000000"/>
              </a:solidFill>
            </a:endParaRPr>
          </a:p>
          <a:p>
            <a:pPr eaLnBrk="1" hangingPunct="1">
              <a:spcBef>
                <a:spcPct val="0"/>
              </a:spcBef>
              <a:buClrTx/>
              <a:buSzTx/>
              <a:buFontTx/>
              <a:buNone/>
            </a:pPr>
            <a:r>
              <a:rPr lang="en-US" alt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altLang="en-US" sz="1800" dirty="0"/>
          </a:p>
        </p:txBody>
      </p:sp>
      <p:sp>
        <p:nvSpPr>
          <p:cNvPr id="7" name="Slide Number Placeholder 6"/>
          <p:cNvSpPr>
            <a:spLocks noGrp="1"/>
          </p:cNvSpPr>
          <p:nvPr>
            <p:ph type="sldNum" sz="quarter" idx="12"/>
          </p:nvPr>
        </p:nvSpPr>
        <p:spPr/>
        <p:txBody>
          <a:bodyPr/>
          <a:lstStyle/>
          <a:p>
            <a:pPr>
              <a:defRPr/>
            </a:pPr>
            <a:fld id="{72F00D2C-FC87-473E-9590-F6DB04F628FE}"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400" dirty="0"/>
              <a:t>Tricky try/catch/finally Situations</a:t>
            </a:r>
            <a:br>
              <a:rPr lang="en-US" sz="4400" dirty="0"/>
            </a:br>
            <a:r>
              <a:rPr lang="en-US" sz="3200" dirty="0"/>
              <a:t>(Optional Module #2) (cont.)</a:t>
            </a:r>
          </a:p>
        </p:txBody>
      </p:sp>
      <p:sp>
        <p:nvSpPr>
          <p:cNvPr id="3" name="Content Placeholder 2"/>
          <p:cNvSpPr>
            <a:spLocks noGrp="1"/>
          </p:cNvSpPr>
          <p:nvPr>
            <p:ph idx="1"/>
          </p:nvPr>
        </p:nvSpPr>
        <p:spPr>
          <a:xfrm>
            <a:off x="457200" y="1524000"/>
            <a:ext cx="8229600" cy="5105399"/>
          </a:xfrm>
        </p:spPr>
        <p:txBody>
          <a:bodyPr/>
          <a:lstStyle/>
          <a:p>
            <a:pPr marL="0" indent="0">
              <a:buNone/>
            </a:pPr>
            <a:r>
              <a:rPr lang="en-US" sz="2400" b="1" dirty="0"/>
              <a:t>Problems with Both Solutions:</a:t>
            </a:r>
            <a:endParaRPr lang="en-US" sz="2400" dirty="0"/>
          </a:p>
          <a:p>
            <a:pPr marL="457200" indent="-457200">
              <a:buFont typeface="+mj-lt"/>
              <a:buAutoNum type="arabicPeriod"/>
            </a:pPr>
            <a:r>
              <a:rPr lang="en-US" sz="2400" dirty="0"/>
              <a:t>In both solutions, an </a:t>
            </a:r>
            <a:r>
              <a:rPr lang="en-US" sz="2400" dirty="0" err="1"/>
              <a:t>IOException</a:t>
            </a:r>
            <a:r>
              <a:rPr lang="en-US" sz="2400" dirty="0"/>
              <a:t> could be thrown for two different reasons. The first of these would indicate a difficulty in finding or reading the file; the second would arise because the readers could not be closed. Only the first is of any interest, but if both are triggered, only the second one is thrown.</a:t>
            </a:r>
          </a:p>
          <a:p>
            <a:pPr marL="457200" indent="-457200">
              <a:buFont typeface="+mj-lt"/>
              <a:buAutoNum type="arabicPeriod"/>
            </a:pPr>
            <a:endParaRPr lang="en-US" sz="800" dirty="0"/>
          </a:p>
          <a:p>
            <a:pPr marL="457200" indent="-457200">
              <a:buFont typeface="+mj-lt"/>
              <a:buAutoNum type="arabicPeriod"/>
            </a:pPr>
            <a:r>
              <a:rPr lang="en-US" sz="2400" dirty="0"/>
              <a:t>In Java 7, a new feature was added that allows you to add “suppressed” exceptions to a main exception, and then access them from the main exception as desired. The examples in lesson10.lecture.trickycatch3_suppressed show how this can be done here. Note that the code is rather complicated!</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20</a:t>
            </a:fld>
            <a:endParaRPr lang="en-US" dirty="0"/>
          </a:p>
        </p:txBody>
      </p:sp>
    </p:spTree>
    <p:extLst>
      <p:ext uri="{BB962C8B-B14F-4D97-AF65-F5344CB8AC3E}">
        <p14:creationId xmlns:p14="http://schemas.microsoft.com/office/powerpoint/2010/main" val="25984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p:spPr>
        <p:txBody>
          <a:bodyPr>
            <a:normAutofit fontScale="90000"/>
          </a:bodyPr>
          <a:lstStyle/>
          <a:p>
            <a:pPr eaLnBrk="1" fontAlgn="auto" hangingPunct="1">
              <a:spcAft>
                <a:spcPts val="0"/>
              </a:spcAft>
              <a:defRPr/>
            </a:pPr>
            <a:r>
              <a:rPr lang="en-US" sz="4400"/>
              <a:t>Lecture 10:</a:t>
            </a:r>
            <a:r>
              <a:rPr lang="en-US" sz="4400">
                <a:effectLst/>
              </a:rPr>
              <a:t>Best </a:t>
            </a:r>
            <a:r>
              <a:rPr lang="en-US" sz="4400" dirty="0">
                <a:effectLst/>
              </a:rPr>
              <a:t>Programming Practices with Java 8</a:t>
            </a:r>
            <a:br>
              <a:rPr lang="en-US" sz="4400" dirty="0">
                <a:effectLst/>
              </a:rPr>
            </a:br>
            <a:r>
              <a:rPr lang="en-US" sz="3600" i="1" dirty="0">
                <a:effectLst/>
              </a:rPr>
              <a:t>Living Life in Accord with </a:t>
            </a:r>
            <a:r>
              <a:rPr lang="en-US" sz="3600" i="1">
                <a:effectLst/>
              </a:rPr>
              <a:t>Natural Law</a:t>
            </a:r>
            <a:br>
              <a:rPr lang="en-US" sz="3600" i="1">
                <a:effectLst/>
              </a:rPr>
            </a:br>
            <a:r>
              <a:rPr lang="en-US" sz="3600" i="1">
                <a:effectLst/>
              </a:rPr>
              <a:t>REVIEW: Exception-Handling and Logging</a:t>
            </a:r>
            <a:endParaRPr lang="en-US" sz="3600"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1219200"/>
          </a:xfrm>
        </p:spPr>
        <p:txBody>
          <a:bodyPr/>
          <a:lstStyle/>
          <a:p>
            <a:pPr algn="ctr"/>
            <a:r>
              <a:rPr lang="en-US" sz="3600"/>
              <a:t>Exception-Handling in Java</a:t>
            </a:r>
            <a:br>
              <a:rPr lang="en-US" sz="4400" dirty="0"/>
            </a:br>
            <a:r>
              <a:rPr lang="en-US" sz="3200" i="1" dirty="0"/>
              <a:t>(Optional </a:t>
            </a:r>
            <a:r>
              <a:rPr lang="en-US" sz="3200" i="1"/>
              <a:t>Module #2)</a:t>
            </a:r>
            <a:endParaRPr lang="en-US" sz="3200" i="1" dirty="0"/>
          </a:p>
        </p:txBody>
      </p:sp>
      <p:sp>
        <p:nvSpPr>
          <p:cNvPr id="3" name="Content Placeholder 2"/>
          <p:cNvSpPr>
            <a:spLocks noGrp="1"/>
          </p:cNvSpPr>
          <p:nvPr>
            <p:ph idx="1"/>
          </p:nvPr>
        </p:nvSpPr>
        <p:spPr>
          <a:xfrm>
            <a:off x="457200" y="1523999"/>
            <a:ext cx="8229600" cy="4800601"/>
          </a:xfrm>
        </p:spPr>
        <p:txBody>
          <a:bodyPr/>
          <a:lstStyle/>
          <a:p>
            <a:pPr marL="0" indent="0" algn="ctr">
              <a:buNone/>
            </a:pPr>
            <a:r>
              <a:rPr lang="en-US" sz="3600" b="1">
                <a:solidFill>
                  <a:srgbClr val="002060"/>
                </a:solidFill>
              </a:rPr>
              <a:t>Executive Summary</a:t>
            </a:r>
          </a:p>
          <a:p>
            <a:pPr marL="0" indent="0">
              <a:buNone/>
            </a:pPr>
            <a:r>
              <a:rPr lang="en-US" sz="2800" u="sng"/>
              <a:t>Best practices for exception-handling:</a:t>
            </a:r>
            <a:endParaRPr lang="en-US" sz="2800"/>
          </a:p>
          <a:p>
            <a:pPr marL="457200" indent="-457200">
              <a:buFont typeface="+mj-lt"/>
              <a:buAutoNum type="arabicPeriod"/>
            </a:pPr>
            <a:r>
              <a:rPr lang="en-US" sz="2400"/>
              <a:t>An exception should be </a:t>
            </a:r>
            <a:r>
              <a:rPr lang="en-US" sz="2400" i="1"/>
              <a:t>thrown </a:t>
            </a:r>
            <a:r>
              <a:rPr lang="en-US" sz="2400"/>
              <a:t>by the first object in a call stack that encounters an error condition</a:t>
            </a:r>
          </a:p>
          <a:p>
            <a:pPr marL="457200" indent="-457200">
              <a:buFont typeface="+mj-lt"/>
              <a:buAutoNum type="arabicPeriod"/>
            </a:pPr>
            <a:r>
              <a:rPr lang="en-US" sz="2400"/>
              <a:t>An object should </a:t>
            </a:r>
            <a:r>
              <a:rPr lang="en-US" sz="2400" i="1"/>
              <a:t>handle </a:t>
            </a:r>
            <a:r>
              <a:rPr lang="en-US" sz="2400"/>
              <a:t>a thrown exception only if it is qualified to handle it; otherwise, it should propagate the thrown exception up the call stack</a:t>
            </a:r>
          </a:p>
          <a:p>
            <a:pPr marL="457200" indent="-457200">
              <a:buFont typeface="+mj-lt"/>
              <a:buAutoNum type="arabicPeriod"/>
            </a:pPr>
            <a:r>
              <a:rPr lang="en-US" sz="2400"/>
              <a:t>Information about the state of the application should be </a:t>
            </a:r>
            <a:r>
              <a:rPr lang="en-US" sz="2400" i="1"/>
              <a:t>logged </a:t>
            </a:r>
            <a:r>
              <a:rPr lang="en-US" sz="2400"/>
              <a:t>by objects in the call stack that have useful information for tracking down the error</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Tree>
    <p:extLst>
      <p:ext uri="{BB962C8B-B14F-4D97-AF65-F5344CB8AC3E}">
        <p14:creationId xmlns:p14="http://schemas.microsoft.com/office/powerpoint/2010/main" val="329174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Review of Exception-Handling in Java</a:t>
            </a:r>
            <a:br>
              <a:rPr lang="en-US" dirty="0"/>
            </a:br>
            <a:r>
              <a:rPr lang="en-US" sz="3200" dirty="0"/>
              <a:t>(Optional Module #2)</a:t>
            </a:r>
          </a:p>
        </p:txBody>
      </p:sp>
      <p:sp>
        <p:nvSpPr>
          <p:cNvPr id="3" name="Content Placeholder 2"/>
          <p:cNvSpPr>
            <a:spLocks noGrp="1"/>
          </p:cNvSpPr>
          <p:nvPr>
            <p:ph idx="1"/>
          </p:nvPr>
        </p:nvSpPr>
        <p:spPr/>
        <p:txBody>
          <a:bodyPr/>
          <a:lstStyle/>
          <a:p>
            <a:r>
              <a:rPr lang="en-US" dirty="0"/>
              <a:t>In Java, error conditions are represented by Java classes, all of which inherit from </a:t>
            </a:r>
            <a:r>
              <a:rPr lang="en-US" dirty="0" err="1"/>
              <a:t>Throwable</a:t>
            </a:r>
            <a:r>
              <a:rPr lang="en-US" dirty="0"/>
              <a:t>.</a:t>
            </a:r>
          </a:p>
          <a:p>
            <a:pPr marL="0" indent="0" algn="ctr">
              <a:buNone/>
            </a:pPr>
            <a:endParaRPr lang="en-US" sz="900" b="1" dirty="0"/>
          </a:p>
          <a:p>
            <a:pPr marL="0" indent="0" algn="ctr">
              <a:buNone/>
            </a:pPr>
            <a:r>
              <a:rPr lang="en-US" b="1" dirty="0"/>
              <a:t>The Hierarchy of Exception Classes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33600" y="3581400"/>
            <a:ext cx="4722495" cy="2524760"/>
          </a:xfrm>
          <a:prstGeom prst="rect">
            <a:avLst/>
          </a:prstGeom>
        </p:spPr>
      </p:pic>
    </p:spTree>
    <p:extLst>
      <p:ext uri="{BB962C8B-B14F-4D97-AF65-F5344CB8AC3E}">
        <p14:creationId xmlns:p14="http://schemas.microsoft.com/office/powerpoint/2010/main" val="390639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lgn="ctr"/>
            <a:r>
              <a:rPr lang="en-US" sz="3600" dirty="0"/>
              <a:t>Classification of Error-Condition Classes</a:t>
            </a:r>
            <a:br>
              <a:rPr lang="en-US" sz="3600" dirty="0"/>
            </a:br>
            <a:r>
              <a:rPr lang="en-US" sz="3200" dirty="0"/>
              <a:t>(Optional Module #2)</a:t>
            </a:r>
          </a:p>
        </p:txBody>
      </p:sp>
      <p:sp>
        <p:nvSpPr>
          <p:cNvPr id="3" name="Content Placeholder 2"/>
          <p:cNvSpPr>
            <a:spLocks noGrp="1"/>
          </p:cNvSpPr>
          <p:nvPr>
            <p:ph idx="1"/>
          </p:nvPr>
        </p:nvSpPr>
        <p:spPr>
          <a:xfrm>
            <a:off x="457200" y="1143001"/>
            <a:ext cx="8229600" cy="5181600"/>
          </a:xfrm>
        </p:spPr>
        <p:txBody>
          <a:bodyPr/>
          <a:lstStyle/>
          <a:p>
            <a:pPr marL="0" indent="0">
              <a:buNone/>
            </a:pPr>
            <a:r>
              <a:rPr lang="en-US" sz="2000" dirty="0"/>
              <a:t>In Java, error-condition classes belong to one of three categories:</a:t>
            </a:r>
          </a:p>
          <a:p>
            <a:pPr marL="0" lvl="0" indent="0">
              <a:buNone/>
            </a:pPr>
            <a:endParaRPr lang="en-US" sz="1600" i="1" dirty="0"/>
          </a:p>
          <a:p>
            <a:pPr lvl="0">
              <a:buFont typeface="Arial" panose="020B0604020202020204" pitchFamily="34" charset="0"/>
              <a:buChar char="•"/>
            </a:pPr>
            <a:r>
              <a:rPr lang="en-US" sz="2000" i="1" dirty="0"/>
              <a:t>Error</a:t>
            </a:r>
            <a:r>
              <a:rPr lang="en-US" sz="2000" dirty="0"/>
              <a:t> – Objects in this category belong to the inheritance hierarchy headed by the Error class. Examples include </a:t>
            </a:r>
            <a:r>
              <a:rPr lang="en-US" sz="2000" dirty="0" err="1"/>
              <a:t>OutOfMemoryError</a:t>
            </a:r>
            <a:r>
              <a:rPr lang="en-US" sz="2000" dirty="0"/>
              <a:t>, </a:t>
            </a:r>
            <a:r>
              <a:rPr lang="en-US" sz="2000" dirty="0" err="1"/>
              <a:t>StackOverflowError</a:t>
            </a:r>
            <a:r>
              <a:rPr lang="en-US" sz="2000" dirty="0"/>
              <a:t>, </a:t>
            </a:r>
            <a:r>
              <a:rPr lang="en-US" sz="2000" dirty="0" err="1"/>
              <a:t>VirtualMachineError</a:t>
            </a:r>
            <a:r>
              <a:rPr lang="en-US" sz="2000" dirty="0"/>
              <a:t>. If these are thrown, it indicates an unrecoverable error and the application should terminate. </a:t>
            </a:r>
            <a:br>
              <a:rPr lang="en-US" sz="2000" dirty="0"/>
            </a:br>
            <a:endParaRPr lang="en-US" sz="2000" dirty="0"/>
          </a:p>
          <a:p>
            <a:pPr>
              <a:buFont typeface="Arial" panose="020B0604020202020204" pitchFamily="34" charset="0"/>
              <a:buChar char="•"/>
            </a:pPr>
            <a:r>
              <a:rPr lang="en-US" sz="2000" i="1" dirty="0"/>
              <a:t>Other Unchecked Exceptions – </a:t>
            </a:r>
            <a:r>
              <a:rPr lang="en-US" sz="2000" dirty="0"/>
              <a:t>Besides Error objects, unchecked exceptions include all objects that belong to the inheritance hierarchy headed by the class </a:t>
            </a:r>
            <a:r>
              <a:rPr lang="en-US" sz="2000" dirty="0" err="1"/>
              <a:t>RuntimeException</a:t>
            </a:r>
            <a:r>
              <a:rPr lang="en-US" sz="2000" dirty="0"/>
              <a:t>. Examples include </a:t>
            </a:r>
            <a:r>
              <a:rPr lang="en-US" sz="2000" dirty="0" err="1"/>
              <a:t>NullPointerException</a:t>
            </a:r>
            <a:r>
              <a:rPr lang="en-US" sz="2000" dirty="0"/>
              <a:t>, </a:t>
            </a:r>
            <a:r>
              <a:rPr lang="en-US" sz="2000" dirty="0" err="1"/>
              <a:t>ArrayIndexOutOfBoundsException</a:t>
            </a:r>
            <a:r>
              <a:rPr lang="en-US" sz="2000" dirty="0"/>
              <a:t>, </a:t>
            </a:r>
            <a:r>
              <a:rPr lang="en-US" sz="2000" dirty="0" err="1"/>
              <a:t>NumberFormatException</a:t>
            </a:r>
            <a:r>
              <a:rPr lang="en-US" sz="2000" dirty="0"/>
              <a:t>. When these are thrown, it indicates that a programming error has occurred and needs to be fixed. Typically, these types of exceptions are not caught and handled – they simply indicate that some logic error needs to be corrected</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spTree>
    <p:extLst>
      <p:ext uri="{BB962C8B-B14F-4D97-AF65-F5344CB8AC3E}">
        <p14:creationId xmlns:p14="http://schemas.microsoft.com/office/powerpoint/2010/main" val="114355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pPr algn="ctr"/>
            <a:r>
              <a:rPr lang="en-US" sz="3600" dirty="0"/>
              <a:t>Classification </a:t>
            </a:r>
            <a:r>
              <a:rPr lang="en-US" sz="3600"/>
              <a:t>of Exception </a:t>
            </a:r>
            <a:r>
              <a:rPr lang="en-US" sz="3600" dirty="0"/>
              <a:t>Classes</a:t>
            </a:r>
            <a:br>
              <a:rPr lang="en-US" sz="3600" dirty="0"/>
            </a:br>
            <a:r>
              <a:rPr lang="en-US" sz="3200" dirty="0"/>
              <a:t>(Optional Module #2) (cont.)</a:t>
            </a:r>
          </a:p>
        </p:txBody>
      </p:sp>
      <p:sp>
        <p:nvSpPr>
          <p:cNvPr id="3" name="Content Placeholder 2"/>
          <p:cNvSpPr>
            <a:spLocks noGrp="1"/>
          </p:cNvSpPr>
          <p:nvPr>
            <p:ph idx="1"/>
          </p:nvPr>
        </p:nvSpPr>
        <p:spPr>
          <a:xfrm>
            <a:off x="457200" y="1371600"/>
            <a:ext cx="8229600" cy="5181600"/>
          </a:xfrm>
        </p:spPr>
        <p:txBody>
          <a:bodyPr/>
          <a:lstStyle/>
          <a:p>
            <a:pPr lvl="0"/>
            <a:r>
              <a:rPr lang="en-US" sz="2000" i="1" dirty="0"/>
              <a:t>Checked Exceptions</a:t>
            </a:r>
            <a:r>
              <a:rPr lang="en-US" sz="2000" dirty="0"/>
              <a:t> – Exceptions in this category are subclasses of Exception but not subclasses of </a:t>
            </a:r>
            <a:r>
              <a:rPr lang="en-US" sz="2000" dirty="0" err="1"/>
              <a:t>RuntimeException</a:t>
            </a:r>
            <a:r>
              <a:rPr lang="en-US" sz="2000" dirty="0"/>
              <a:t>.  Examples include </a:t>
            </a:r>
            <a:r>
              <a:rPr lang="en-US" sz="2000" dirty="0" err="1"/>
              <a:t>FileNotFoundException</a:t>
            </a:r>
            <a:r>
              <a:rPr lang="en-US" sz="2000" dirty="0"/>
              <a:t>, </a:t>
            </a:r>
            <a:r>
              <a:rPr lang="en-US" sz="2000" dirty="0" err="1"/>
              <a:t>IOException</a:t>
            </a:r>
            <a:r>
              <a:rPr lang="en-US" sz="2000" dirty="0"/>
              <a:t>, </a:t>
            </a:r>
            <a:r>
              <a:rPr lang="en-US" sz="2000" dirty="0" err="1"/>
              <a:t>SQLException</a:t>
            </a:r>
            <a:r>
              <a:rPr lang="en-US" sz="2000" dirty="0"/>
              <a:t>. The idea behind checked exceptions is that it should be possible to handle them in such a way that the application can continue; for example, if a database is unavailable, a </a:t>
            </a:r>
            <a:r>
              <a:rPr lang="en-US" sz="2000" dirty="0" err="1"/>
              <a:t>SQLException</a:t>
            </a:r>
            <a:r>
              <a:rPr lang="en-US" sz="2000" dirty="0"/>
              <a:t> would be thrown, and the user could be given the option to continue on to other features of the application even if the database is down for awhile.</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pic>
        <p:nvPicPr>
          <p:cNvPr id="5" name="Picture 4"/>
          <p:cNvPicPr/>
          <p:nvPr/>
        </p:nvPicPr>
        <p:blipFill>
          <a:blip r:embed="rId2"/>
          <a:stretch>
            <a:fillRect/>
          </a:stretch>
        </p:blipFill>
        <p:spPr>
          <a:xfrm>
            <a:off x="1995082" y="3962400"/>
            <a:ext cx="4452620" cy="2774315"/>
          </a:xfrm>
          <a:prstGeom prst="rect">
            <a:avLst/>
          </a:prstGeom>
        </p:spPr>
      </p:pic>
    </p:spTree>
    <p:extLst>
      <p:ext uri="{BB962C8B-B14F-4D97-AF65-F5344CB8AC3E}">
        <p14:creationId xmlns:p14="http://schemas.microsoft.com/office/powerpoint/2010/main" val="41491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lgn="ctr"/>
            <a:r>
              <a:rPr lang="en-US" sz="3200" dirty="0"/>
              <a:t>Four Ways to Deal with Checked Exceptions</a:t>
            </a:r>
            <a:br>
              <a:rPr lang="en-US" sz="3600" dirty="0"/>
            </a:br>
            <a:r>
              <a:rPr lang="en-US" sz="2800" dirty="0"/>
              <a:t>(Optional Module #2)</a:t>
            </a:r>
          </a:p>
        </p:txBody>
      </p:sp>
      <p:sp>
        <p:nvSpPr>
          <p:cNvPr id="3" name="Content Placeholder 2"/>
          <p:cNvSpPr>
            <a:spLocks noGrp="1"/>
          </p:cNvSpPr>
          <p:nvPr>
            <p:ph idx="1"/>
          </p:nvPr>
        </p:nvSpPr>
        <p:spPr>
          <a:xfrm>
            <a:off x="457200" y="1219200"/>
            <a:ext cx="8229600" cy="5257800"/>
          </a:xfrm>
        </p:spPr>
        <p:txBody>
          <a:bodyPr/>
          <a:lstStyle/>
          <a:p>
            <a:pPr marL="457200" lvl="0" indent="-457200">
              <a:buFont typeface="+mj-lt"/>
              <a:buAutoNum type="arabicPeriod"/>
            </a:pPr>
            <a:r>
              <a:rPr lang="en-US" sz="2400" dirty="0"/>
              <a:t>Declare that your method throws the same kind of exception (and do not handle the exception)</a:t>
            </a:r>
          </a:p>
          <a:p>
            <a:pPr marL="457200" lvl="0" indent="-457200">
              <a:buFont typeface="+mj-lt"/>
              <a:buAutoNum type="arabicPeriod"/>
            </a:pPr>
            <a:r>
              <a:rPr lang="en-US" sz="2400" dirty="0"/>
              <a:t>Put the exception-creating code in a try block, and write a catch block to handle the exception in case it is thrown – in other words, use try/catch blocks.</a:t>
            </a:r>
          </a:p>
          <a:p>
            <a:pPr marL="457200" lvl="0" indent="-457200">
              <a:buFont typeface="+mj-lt"/>
              <a:buAutoNum type="arabicPeriod"/>
            </a:pPr>
            <a:r>
              <a:rPr lang="en-US" sz="2400" dirty="0"/>
              <a:t>Use try/catch blocks – catch block can log information about the current state – and then re-throw the exception. In this case, as in (1), you must declare that the method throws this type of exception</a:t>
            </a:r>
          </a:p>
          <a:p>
            <a:pPr marL="457200" lvl="0" indent="-457200">
              <a:buFont typeface="+mj-lt"/>
              <a:buAutoNum type="arabicPeriod"/>
            </a:pPr>
            <a:r>
              <a:rPr lang="en-US" sz="2400" dirty="0"/>
              <a:t>Use try/catch blocks as in (3), but, when an exception is caught, wrap it in a new instance of another type of exception class and re-throw</a:t>
            </a:r>
          </a:p>
          <a:p>
            <a:pPr marL="0" lvl="0" indent="0">
              <a:buNone/>
            </a:pPr>
            <a:endParaRPr lang="en-US" sz="800" dirty="0"/>
          </a:p>
          <a:p>
            <a:pPr marL="0" indent="0">
              <a:buNone/>
            </a:pPr>
            <a:r>
              <a:rPr lang="en-US" sz="2400" dirty="0"/>
              <a:t> See Demo lesson10.lecture.checkedexceptions</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spTree>
    <p:extLst>
      <p:ext uri="{BB962C8B-B14F-4D97-AF65-F5344CB8AC3E}">
        <p14:creationId xmlns:p14="http://schemas.microsoft.com/office/powerpoint/2010/main" val="420436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dirty="0"/>
              <a:t>Summary of Best Practices</a:t>
            </a:r>
            <a:br>
              <a:rPr lang="en-US" dirty="0"/>
            </a:br>
            <a:r>
              <a:rPr lang="en-US" sz="3200" dirty="0"/>
              <a:t>(Optional Module #2)</a:t>
            </a:r>
          </a:p>
        </p:txBody>
      </p:sp>
      <p:sp>
        <p:nvSpPr>
          <p:cNvPr id="3" name="Content Placeholder 2"/>
          <p:cNvSpPr>
            <a:spLocks noGrp="1"/>
          </p:cNvSpPr>
          <p:nvPr>
            <p:ph idx="1"/>
          </p:nvPr>
        </p:nvSpPr>
        <p:spPr>
          <a:xfrm>
            <a:off x="457200" y="1447801"/>
            <a:ext cx="8229600" cy="4876800"/>
          </a:xfrm>
        </p:spPr>
        <p:txBody>
          <a:bodyPr/>
          <a:lstStyle/>
          <a:p>
            <a:pPr marL="514350" lvl="0" indent="-514350">
              <a:buFont typeface="+mj-lt"/>
              <a:buAutoNum type="arabicPeriod"/>
            </a:pPr>
            <a:r>
              <a:rPr lang="en-US" sz="2400" i="1" u="sng" dirty="0"/>
              <a:t>Log when exception first arises</a:t>
            </a:r>
            <a:r>
              <a:rPr lang="en-US" sz="2400" i="1" dirty="0"/>
              <a:t>. </a:t>
            </a:r>
            <a:r>
              <a:rPr lang="en-US" sz="2400" dirty="0"/>
              <a:t>When an exception is first caught, information about the state of the object should be logged – logging can be done in a catch block. However, if the try/catch are inside a loop that has many iterations or that could even possibly fail to terminate, logging should be done outside the loop.</a:t>
            </a:r>
          </a:p>
          <a:p>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10000"/>
            <a:ext cx="779145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6852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40832</TotalTime>
  <Words>1766</Words>
  <Application>Microsoft Office PowerPoint</Application>
  <PresentationFormat>On-screen Show (4:3)</PresentationFormat>
  <Paragraphs>135</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Constantia</vt:lpstr>
      <vt:lpstr>Courier New</vt:lpstr>
      <vt:lpstr>Times New Roman</vt:lpstr>
      <vt:lpstr>Wingdings</vt:lpstr>
      <vt:lpstr>Wingdings 2</vt:lpstr>
      <vt:lpstr>Flow</vt:lpstr>
      <vt:lpstr>CS401 Modern Programming Practices (MPP) Dr. Shafqat Ali Shad</vt:lpstr>
      <vt:lpstr>PowerPoint Presentation</vt:lpstr>
      <vt:lpstr>Lecture 10:Best Programming Practices with Java 8 Living Life in Accord with Natural Law REVIEW: Exception-Handling and Logging</vt:lpstr>
      <vt:lpstr>Exception-Handling in Java (Optional Module #2)</vt:lpstr>
      <vt:lpstr>Review of Exception-Handling in Java (Optional Module #2)</vt:lpstr>
      <vt:lpstr>Classification of Error-Condition Classes (Optional Module #2)</vt:lpstr>
      <vt:lpstr>Classification of Exception Classes (Optional Module #2) (cont.)</vt:lpstr>
      <vt:lpstr>Four Ways to Deal with Checked Exceptions (Optional Module #2)</vt:lpstr>
      <vt:lpstr>Summary of Best Practices (Optional Module #2)</vt:lpstr>
      <vt:lpstr>Summary of Best Practices (Optional Module #2) (cont.)</vt:lpstr>
      <vt:lpstr>Summary of Best Practices (Optional Module #2) (cont.)</vt:lpstr>
      <vt:lpstr>Summary of Best Practices (Optional Module #2) (cont.)</vt:lpstr>
      <vt:lpstr>Summary of Best Practices (Optional Module #2) (cont.)</vt:lpstr>
      <vt:lpstr>Summary of Best Practices (Optional Module #2) (cont.)</vt:lpstr>
      <vt:lpstr>Summary of Best Practices (Optional Module #2) (cont.)</vt:lpstr>
      <vt:lpstr>Setting up the JDK Logger (Optional Module #2)</vt:lpstr>
      <vt:lpstr>Setting up the JDK Logger (Optional Module #2)</vt:lpstr>
      <vt:lpstr>Tricky try/catch/finally Situations (Optional Module #2)</vt:lpstr>
      <vt:lpstr>Tricky try/catch/finally Situations (Optional Module #2) (cont.)</vt:lpstr>
      <vt:lpstr>Tricky try/catch/finally Situations (Optional Module #2)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Shafqat Ali Shad</cp:lastModifiedBy>
  <cp:revision>2738</cp:revision>
  <dcterms:created xsi:type="dcterms:W3CDTF">2010-06-08T15:14:26Z</dcterms:created>
  <dcterms:modified xsi:type="dcterms:W3CDTF">2017-12-15T19:58:33Z</dcterms:modified>
</cp:coreProperties>
</file>