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0" r:id="rId2"/>
    <p:sldId id="444" r:id="rId3"/>
    <p:sldId id="365" r:id="rId4"/>
    <p:sldId id="445" r:id="rId5"/>
    <p:sldId id="446" r:id="rId6"/>
    <p:sldId id="447" r:id="rId7"/>
    <p:sldId id="448" r:id="rId8"/>
    <p:sldId id="449" r:id="rId9"/>
    <p:sldId id="450" r:id="rId10"/>
    <p:sldId id="451" r:id="rId11"/>
    <p:sldId id="452" r:id="rId12"/>
    <p:sldId id="453" r:id="rId13"/>
    <p:sldId id="454"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2007" autoAdjust="0"/>
  </p:normalViewPr>
  <p:slideViewPr>
    <p:cSldViewPr>
      <p:cViewPr varScale="1">
        <p:scale>
          <a:sx n="66" d="100"/>
          <a:sy n="66"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12/15/2017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40F389A-BC69-4335-A064-20B30154211E}" type="slidenum">
              <a:rPr lang="en-US" altLang="en-US" sz="1300" smtClean="0">
                <a:cs typeface="Arial" charset="0"/>
              </a:rPr>
              <a:pPr eaLnBrk="1" fontAlgn="base" hangingPunct="1">
                <a:spcBef>
                  <a:spcPct val="0"/>
                </a:spcBef>
                <a:spcAft>
                  <a:spcPct val="0"/>
                </a:spcAft>
              </a:pPr>
              <a:t>1</a:t>
            </a:fld>
            <a:endParaRPr lang="en-US" altLang="en-US" sz="1300">
              <a:cs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12/15/2017</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12/15/2017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12/15/2017</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12/15/2017</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12/15/2017</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12/15/2017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12/15/2017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pd.kit.edu/KarHPFn/papers/edser03.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Java_EE" TargetMode="External"/><Relationship Id="rId2" Type="http://schemas.openxmlformats.org/officeDocument/2006/relationships/hyperlink" Target="http://en.wikipedia.org/wiki/JUn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152400" y="533400"/>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buClrTx/>
              <a:buSzTx/>
              <a:buFontTx/>
              <a:buNone/>
            </a:pP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AHARISHI </a:t>
            </a:r>
            <a:r>
              <a:rPr lang="en-US" altLang="en-US" sz="3200" b="1">
                <a:solidFill>
                  <a:srgbClr val="010396"/>
                </a:solidFill>
                <a:latin typeface="Times New Roman" pitchFamily="18" charset="0"/>
              </a:rPr>
              <a:t>U</a:t>
            </a:r>
            <a:r>
              <a:rPr lang="en-US" altLang="en-US" sz="2400" b="1">
                <a:solidFill>
                  <a:srgbClr val="010396"/>
                </a:solidFill>
                <a:latin typeface="Times New Roman" pitchFamily="18" charset="0"/>
              </a:rPr>
              <a:t>NIVERSITY of </a:t>
            </a: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ANAGEMENT</a:t>
            </a:r>
          </a:p>
          <a:p>
            <a:pPr algn="ctr" eaLnBrk="1" hangingPunct="1">
              <a:spcBef>
                <a:spcPct val="0"/>
              </a:spcBef>
              <a:buClrTx/>
              <a:buSzTx/>
              <a:buFontTx/>
              <a:buNone/>
            </a:pPr>
            <a:r>
              <a:rPr lang="en-US" altLang="en-US" sz="2000" b="1" i="1">
                <a:solidFill>
                  <a:srgbClr val="99CCFF"/>
                </a:solidFill>
                <a:latin typeface="Times New Roman" pitchFamily="18" charset="0"/>
              </a:rPr>
              <a:t>Engaging the Managing Intelligence of Nature</a:t>
            </a:r>
            <a:r>
              <a:rPr lang="en-US" altLang="en-US" sz="2800" b="1">
                <a:solidFill>
                  <a:schemeClr val="bg1"/>
                </a:solidFill>
                <a:latin typeface="Times New Roman" pitchFamily="18" charset="0"/>
              </a:rPr>
              <a:t> </a:t>
            </a:r>
          </a:p>
          <a:p>
            <a:pPr algn="ctr" eaLnBrk="1" hangingPunct="1">
              <a:buClrTx/>
              <a:buSzTx/>
              <a:buFontTx/>
              <a:buNone/>
            </a:pPr>
            <a:r>
              <a:rPr lang="en-US" altLang="en-US" sz="3200" b="1">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extLst/>
        </p:spPr>
        <p:txBody>
          <a:bodyPr>
            <a:normAutofit fontScale="90000"/>
          </a:bodyPr>
          <a:lstStyle/>
          <a:p>
            <a:pPr algn="ctr" eaLnBrk="1" fontAlgn="auto" hangingPunct="1">
              <a:spcAft>
                <a:spcPts val="0"/>
              </a:spcAft>
              <a:defRPr/>
            </a:pPr>
            <a:r>
              <a:rPr lang="en-US" sz="3600" dirty="0">
                <a:solidFill>
                  <a:schemeClr val="tx1"/>
                </a:solidFill>
                <a:effectLst/>
                <a:latin typeface="Arial" pitchFamily="34" charset="0"/>
                <a:cs typeface="Arial" pitchFamily="34" charset="0"/>
              </a:rPr>
              <a:t>CS401 Modern Programming Practices (MPP)</a:t>
            </a:r>
            <a:br>
              <a:rPr lang="en-US" sz="3600"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Dr. </a:t>
            </a:r>
            <a:r>
              <a:rPr lang="en-US" sz="3600">
                <a:solidFill>
                  <a:schemeClr val="tx1"/>
                </a:solidFill>
                <a:effectLst/>
                <a:latin typeface="Arial" pitchFamily="34" charset="0"/>
                <a:cs typeface="Arial" pitchFamily="34" charset="0"/>
              </a:rPr>
              <a:t>Shafqat Ali Shad</a:t>
            </a:r>
            <a:endParaRPr lang="en-US" sz="3600"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1FBA4FA1-C241-40D8-B365-BAAA66EF4461}"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066800"/>
          </a:xfrm>
        </p:spPr>
        <p:txBody>
          <a:bodyPr/>
          <a:lstStyle/>
          <a:p>
            <a:pPr algn="ctr"/>
            <a:r>
              <a:rPr lang="en-US" sz="4400" dirty="0"/>
              <a:t>Review: Setting Up JUnit 4.0</a:t>
            </a:r>
            <a:br>
              <a:rPr lang="en-US" sz="4400" dirty="0"/>
            </a:br>
            <a:r>
              <a:rPr lang="en-US" sz="3200" i="1" dirty="0"/>
              <a:t>(Optional Module #1)</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pic>
        <p:nvPicPr>
          <p:cNvPr id="6" name="Content Placeholder 5"/>
          <p:cNvPicPr>
            <a:picLocks noGrp="1"/>
          </p:cNvPicPr>
          <p:nvPr>
            <p:ph idx="1"/>
          </p:nvPr>
        </p:nvPicPr>
        <p:blipFill>
          <a:blip r:embed="rId2"/>
          <a:stretch>
            <a:fillRect/>
          </a:stretch>
        </p:blipFill>
        <p:spPr>
          <a:xfrm>
            <a:off x="1689632" y="1219200"/>
            <a:ext cx="5764736" cy="5105400"/>
          </a:xfrm>
          <a:prstGeom prst="rect">
            <a:avLst/>
          </a:prstGeom>
        </p:spPr>
      </p:pic>
    </p:spTree>
    <p:extLst>
      <p:ext uri="{BB962C8B-B14F-4D97-AF65-F5344CB8AC3E}">
        <p14:creationId xmlns:p14="http://schemas.microsoft.com/office/powerpoint/2010/main" val="173809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066800"/>
          </a:xfrm>
        </p:spPr>
        <p:txBody>
          <a:bodyPr/>
          <a:lstStyle/>
          <a:p>
            <a:pPr algn="ctr"/>
            <a:r>
              <a:rPr lang="en-US" sz="4400" dirty="0"/>
              <a:t>Review: Setting Up JUnit 4.0</a:t>
            </a:r>
            <a:br>
              <a:rPr lang="en-US" sz="4400" dirty="0"/>
            </a:br>
            <a:r>
              <a:rPr lang="en-US" sz="3200" i="1" dirty="0"/>
              <a:t>(Optional Module #1) (cont.)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pic>
        <p:nvPicPr>
          <p:cNvPr id="7" name="Picture 6"/>
          <p:cNvPicPr/>
          <p:nvPr/>
        </p:nvPicPr>
        <p:blipFill>
          <a:blip r:embed="rId2"/>
          <a:stretch>
            <a:fillRect/>
          </a:stretch>
        </p:blipFill>
        <p:spPr>
          <a:xfrm>
            <a:off x="1579179" y="1281014"/>
            <a:ext cx="5943600" cy="5545455"/>
          </a:xfrm>
          <a:prstGeom prst="rect">
            <a:avLst/>
          </a:prstGeom>
        </p:spPr>
      </p:pic>
    </p:spTree>
    <p:extLst>
      <p:ext uri="{BB962C8B-B14F-4D97-AF65-F5344CB8AC3E}">
        <p14:creationId xmlns:p14="http://schemas.microsoft.com/office/powerpoint/2010/main" val="335854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066800"/>
          </a:xfrm>
        </p:spPr>
        <p:txBody>
          <a:bodyPr/>
          <a:lstStyle/>
          <a:p>
            <a:pPr algn="ctr"/>
            <a:r>
              <a:rPr lang="en-US" sz="4400" dirty="0"/>
              <a:t>Review: Setting Up JUnit 4.0</a:t>
            </a:r>
            <a:br>
              <a:rPr lang="en-US" sz="4400" dirty="0"/>
            </a:br>
            <a:r>
              <a:rPr lang="en-US" sz="3200" i="1" dirty="0"/>
              <a:t>(Optional Module #1) (cont.)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12</a:t>
            </a:fld>
            <a:endParaRPr lang="en-US" dirty="0"/>
          </a:p>
        </p:txBody>
      </p:sp>
      <p:sp>
        <p:nvSpPr>
          <p:cNvPr id="3" name="Content Placeholder 2"/>
          <p:cNvSpPr>
            <a:spLocks noGrp="1"/>
          </p:cNvSpPr>
          <p:nvPr>
            <p:ph idx="1"/>
          </p:nvPr>
        </p:nvSpPr>
        <p:spPr>
          <a:xfrm>
            <a:off x="457200" y="1371601"/>
            <a:ext cx="8229600" cy="4953000"/>
          </a:xfrm>
        </p:spPr>
        <p:txBody>
          <a:bodyPr/>
          <a:lstStyle/>
          <a:p>
            <a:pPr lvl="0"/>
            <a:r>
              <a:rPr lang="en-US" dirty="0"/>
              <a:t>Methods that are annotated with @Test can be unit-tested with JUnit. </a:t>
            </a:r>
          </a:p>
          <a:p>
            <a:pPr lvl="0"/>
            <a:r>
              <a:rPr lang="en-US" dirty="0"/>
              <a:t>Three most commonly used methods:</a:t>
            </a:r>
            <a:br>
              <a:rPr lang="en-US" dirty="0"/>
            </a:br>
            <a:r>
              <a:rPr lang="en-US" dirty="0"/>
              <a:t>       </a:t>
            </a:r>
            <a:r>
              <a:rPr lang="en-US" sz="2400" dirty="0" err="1"/>
              <a:t>assertTrue</a:t>
            </a:r>
            <a:r>
              <a:rPr lang="en-US" sz="2400" dirty="0"/>
              <a:t>(String comment, </a:t>
            </a:r>
            <a:r>
              <a:rPr lang="en-US" sz="2400" dirty="0" err="1"/>
              <a:t>boolean</a:t>
            </a:r>
            <a:r>
              <a:rPr lang="en-US" sz="2400" dirty="0"/>
              <a:t> test)</a:t>
            </a:r>
            <a:br>
              <a:rPr lang="en-US" sz="2400" dirty="0"/>
            </a:br>
            <a:r>
              <a:rPr lang="en-US" sz="2400" dirty="0"/>
              <a:t>       </a:t>
            </a:r>
            <a:r>
              <a:rPr lang="en-US" sz="2400" dirty="0" err="1"/>
              <a:t>assertFalse</a:t>
            </a:r>
            <a:r>
              <a:rPr lang="en-US" sz="2400" dirty="0"/>
              <a:t>(String comment, </a:t>
            </a:r>
            <a:r>
              <a:rPr lang="en-US" sz="2400" dirty="0" err="1"/>
              <a:t>boolean</a:t>
            </a:r>
            <a:r>
              <a:rPr lang="en-US" sz="2400" dirty="0"/>
              <a:t> test)</a:t>
            </a:r>
            <a:br>
              <a:rPr lang="en-US" sz="2400" dirty="0"/>
            </a:br>
            <a:r>
              <a:rPr lang="en-US" sz="2400" dirty="0"/>
              <a:t>       </a:t>
            </a:r>
            <a:r>
              <a:rPr lang="en-US" sz="2400" dirty="0" err="1"/>
              <a:t>assertEquals</a:t>
            </a:r>
            <a:r>
              <a:rPr lang="en-US" sz="2400" dirty="0"/>
              <a:t>(String comment, Object ob1, Object ob2)</a:t>
            </a:r>
            <a:br>
              <a:rPr lang="en-US" sz="2400" dirty="0"/>
            </a:br>
            <a:r>
              <a:rPr lang="en-US" dirty="0"/>
              <a:t>In each case, when test fails, comment is displayed (so it should be used to say what the expected value was).</a:t>
            </a:r>
          </a:p>
          <a:p>
            <a:r>
              <a:rPr lang="en-US" u="sng" dirty="0"/>
              <a:t>Demo</a:t>
            </a:r>
            <a:r>
              <a:rPr lang="en-US" dirty="0"/>
              <a:t>: TDD Example Using JUnit 4.0 – see lesson10.lecture.tddxxx</a:t>
            </a:r>
            <a:endParaRPr lang="en-US" dirty="0">
              <a:solidFill>
                <a:srgbClr val="FF0000"/>
              </a:solidFill>
            </a:endParaRPr>
          </a:p>
        </p:txBody>
      </p:sp>
    </p:spTree>
    <p:extLst>
      <p:ext uri="{BB962C8B-B14F-4D97-AF65-F5344CB8AC3E}">
        <p14:creationId xmlns:p14="http://schemas.microsoft.com/office/powerpoint/2010/main" val="144482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800" dirty="0"/>
              <a:t>Unit testing, in conjunction with Test-Driven Development, make it possible to steer a mistake-free course as programming code is developed. The self-referral mechanism of anticipating </a:t>
            </a:r>
            <a:r>
              <a:rPr lang="en-US" sz="2800"/>
              <a:t>logic  errors </a:t>
            </a:r>
            <a:r>
              <a:rPr lang="en-US" sz="2800" dirty="0"/>
              <a:t>in unit tests, developed as the main code is developed, is analogous to the mechanism that leads awareness to be established in its self-referral basis; action from such an established awareness tends to make fewer mistakes.</a:t>
            </a:r>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13</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a:solidFill>
                  <a:srgbClr val="000099"/>
                </a:solidFill>
              </a:rPr>
              <a:t>Main Point 1</a:t>
            </a:r>
            <a:endParaRPr lang="en-US" altLang="en-US"/>
          </a:p>
        </p:txBody>
      </p:sp>
    </p:spTree>
    <p:extLst>
      <p:ext uri="{BB962C8B-B14F-4D97-AF65-F5344CB8AC3E}">
        <p14:creationId xmlns:p14="http://schemas.microsoft.com/office/powerpoint/2010/main" val="3014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828800"/>
            <a:ext cx="739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dirty="0">
                <a:solidFill>
                  <a:srgbClr val="000000"/>
                </a:solidFill>
              </a:rPr>
              <a:t>© 2015 Maharishi University of Management, Fairfield, Iowa</a:t>
            </a:r>
          </a:p>
          <a:p>
            <a:pPr eaLnBrk="1" hangingPunct="1">
              <a:spcBef>
                <a:spcPct val="0"/>
              </a:spcBef>
              <a:buClrTx/>
              <a:buSzTx/>
              <a:buFontTx/>
              <a:buNone/>
            </a:pPr>
            <a:endParaRPr lang="en-US" altLang="en-US" sz="1800" dirty="0">
              <a:solidFill>
                <a:srgbClr val="000000"/>
              </a:solidFill>
            </a:endParaRPr>
          </a:p>
          <a:p>
            <a:pPr eaLnBrk="1" hangingPunct="1">
              <a:spcBef>
                <a:spcPct val="0"/>
              </a:spcBef>
              <a:buClrTx/>
              <a:buSzTx/>
              <a:buFontTx/>
              <a:buNone/>
            </a:pPr>
            <a:r>
              <a:rPr lang="en-US" alt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altLang="en-US" sz="1800" dirty="0"/>
          </a:p>
        </p:txBody>
      </p:sp>
      <p:sp>
        <p:nvSpPr>
          <p:cNvPr id="7" name="Slide Number Placeholder 6"/>
          <p:cNvSpPr>
            <a:spLocks noGrp="1"/>
          </p:cNvSpPr>
          <p:nvPr>
            <p:ph type="sldNum" sz="quarter" idx="12"/>
          </p:nvPr>
        </p:nvSpPr>
        <p:spPr/>
        <p:txBody>
          <a:bodyPr/>
          <a:lstStyle/>
          <a:p>
            <a:pPr>
              <a:defRPr/>
            </a:pPr>
            <a:fld id="{72F00D2C-FC87-473E-9590-F6DB04F628FE}" type="slidenum">
              <a:rPr lang="en-US"/>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fontScale="90000"/>
          </a:bodyPr>
          <a:lstStyle/>
          <a:p>
            <a:pPr eaLnBrk="1" fontAlgn="auto" hangingPunct="1">
              <a:spcAft>
                <a:spcPts val="0"/>
              </a:spcAft>
              <a:defRPr/>
            </a:pPr>
            <a:r>
              <a:rPr lang="en-US" sz="4400"/>
              <a:t>Lecture 10:</a:t>
            </a:r>
            <a:r>
              <a:rPr lang="en-US" sz="4400">
                <a:effectLst/>
              </a:rPr>
              <a:t>Best </a:t>
            </a:r>
            <a:r>
              <a:rPr lang="en-US" sz="4400" dirty="0">
                <a:effectLst/>
              </a:rPr>
              <a:t>Programming Practices with Java 8</a:t>
            </a:r>
            <a:br>
              <a:rPr lang="en-US" sz="4400" dirty="0">
                <a:effectLst/>
              </a:rPr>
            </a:br>
            <a:r>
              <a:rPr lang="en-US" sz="3600" i="1" dirty="0">
                <a:effectLst/>
              </a:rPr>
              <a:t>Living Life in Accord with </a:t>
            </a:r>
            <a:r>
              <a:rPr lang="en-US" sz="3600" i="1">
                <a:effectLst/>
              </a:rPr>
              <a:t>Natural Law</a:t>
            </a:r>
            <a:br>
              <a:rPr lang="en-US" sz="3600" i="1">
                <a:effectLst/>
              </a:rPr>
            </a:br>
            <a:r>
              <a:rPr lang="en-US" sz="3600" i="1">
                <a:effectLst/>
              </a:rPr>
              <a:t>REVIEW: TDD and Unit Testing</a:t>
            </a:r>
            <a:endParaRPr lang="en-US" sz="36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219200"/>
          </a:xfrm>
        </p:spPr>
        <p:txBody>
          <a:bodyPr/>
          <a:lstStyle/>
          <a:p>
            <a:pPr algn="ctr"/>
            <a:r>
              <a:rPr lang="en-US" sz="3600" dirty="0"/>
              <a:t>The Test-Driven Development (TDD) Paradigm</a:t>
            </a:r>
            <a:br>
              <a:rPr lang="en-US" sz="4400" dirty="0"/>
            </a:br>
            <a:r>
              <a:rPr lang="en-US" sz="3200" i="1" dirty="0"/>
              <a:t>(Optional Module #1)</a:t>
            </a:r>
          </a:p>
        </p:txBody>
      </p:sp>
      <p:sp>
        <p:nvSpPr>
          <p:cNvPr id="3" name="Content Placeholder 2"/>
          <p:cNvSpPr>
            <a:spLocks noGrp="1"/>
          </p:cNvSpPr>
          <p:nvPr>
            <p:ph idx="1"/>
          </p:nvPr>
        </p:nvSpPr>
        <p:spPr>
          <a:xfrm>
            <a:off x="457200" y="1523999"/>
            <a:ext cx="8229600" cy="4800601"/>
          </a:xfrm>
        </p:spPr>
        <p:txBody>
          <a:bodyPr/>
          <a:lstStyle/>
          <a:p>
            <a:pPr marL="0" indent="0" algn="ctr">
              <a:buNone/>
            </a:pPr>
            <a:r>
              <a:rPr lang="en-US" sz="3600" b="1">
                <a:solidFill>
                  <a:srgbClr val="002060"/>
                </a:solidFill>
              </a:rPr>
              <a:t>Executive Summary</a:t>
            </a:r>
          </a:p>
          <a:p>
            <a:pPr marL="0" indent="0">
              <a:buNone/>
            </a:pPr>
            <a:endParaRPr lang="en-US" sz="2000" dirty="0"/>
          </a:p>
          <a:p>
            <a:pPr marL="0" indent="0">
              <a:buNone/>
            </a:pPr>
            <a:r>
              <a:rPr lang="en-US" sz="2800" u="sng"/>
              <a:t>Best practice during code development:</a:t>
            </a:r>
          </a:p>
          <a:p>
            <a:pPr marL="0" indent="0">
              <a:buNone/>
            </a:pPr>
            <a:endParaRPr lang="en-US" sz="2800"/>
          </a:p>
          <a:p>
            <a:pPr marL="457200" indent="-457200">
              <a:buFont typeface="+mj-lt"/>
              <a:buAutoNum type="arabicPeriod"/>
            </a:pPr>
            <a:r>
              <a:rPr lang="en-US" sz="2800"/>
              <a:t>Always unit test your code</a:t>
            </a:r>
          </a:p>
          <a:p>
            <a:pPr marL="457200" indent="-457200">
              <a:buFont typeface="+mj-lt"/>
              <a:buAutoNum type="arabicPeriod"/>
            </a:pPr>
            <a:r>
              <a:rPr lang="en-US" sz="2800"/>
              <a:t>Even better – as you develop your code, develop unit tests for the code</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370356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89437"/>
          </a:xfrm>
        </p:spPr>
        <p:txBody>
          <a:bodyPr/>
          <a:lstStyle/>
          <a:p>
            <a:pPr marL="457200" indent="-457200">
              <a:buFont typeface="+mj-lt"/>
              <a:buAutoNum type="arabicPeriod"/>
            </a:pPr>
            <a:r>
              <a:rPr lang="en-US" sz="2000"/>
              <a:t>The TDD paradigm says that the best testing strategy is to develop tests as part of the implementation process. Some even say that test code for a method or a class should be written before the actual code for the method or class is written. (TDD originated in the Extreme Programming development process, but is used these days regardless of the process used.)</a:t>
            </a:r>
          </a:p>
          <a:p>
            <a:pPr marL="457200" indent="-457200">
              <a:buFont typeface="+mj-lt"/>
              <a:buAutoNum type="arabicPeriod"/>
            </a:pPr>
            <a:endParaRPr lang="en-US" sz="2000"/>
          </a:p>
          <a:p>
            <a:pPr marL="457200" indent="-457200">
              <a:buFont typeface="+mj-lt"/>
              <a:buAutoNum type="arabicPeriod"/>
            </a:pPr>
            <a:r>
              <a:rPr lang="en-US" sz="2000"/>
              <a:t> TDD follows these steps</a:t>
            </a:r>
          </a:p>
          <a:p>
            <a:pPr marL="823913" lvl="1" indent="-457200">
              <a:buFont typeface="+mj-lt"/>
              <a:buAutoNum type="alphaLcPeriod"/>
            </a:pPr>
            <a:r>
              <a:rPr lang="en-US" sz="2000"/>
              <a:t>First the developer writes an (initially failing) automated test case that defines a desired improvement or new function</a:t>
            </a:r>
          </a:p>
          <a:p>
            <a:pPr marL="823913" lvl="1" indent="-457200">
              <a:buFont typeface="+mj-lt"/>
              <a:buAutoNum type="alphaLcPeriod"/>
            </a:pPr>
            <a:r>
              <a:rPr lang="en-US" sz="2000"/>
              <a:t>Next he produces the minimum amount of code to pass that test </a:t>
            </a:r>
          </a:p>
          <a:p>
            <a:pPr marL="823913" lvl="1" indent="-457200">
              <a:buFont typeface="+mj-lt"/>
              <a:buAutoNum type="alphaLcPeriod"/>
            </a:pPr>
            <a:r>
              <a:rPr lang="en-US" sz="2000"/>
              <a:t>Finally, he refactors the new code to acceptable standards.</a:t>
            </a:r>
          </a:p>
          <a:p>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
        <p:nvSpPr>
          <p:cNvPr id="5" name="Title 1"/>
          <p:cNvSpPr>
            <a:spLocks noGrp="1"/>
          </p:cNvSpPr>
          <p:nvPr>
            <p:ph type="title"/>
          </p:nvPr>
        </p:nvSpPr>
        <p:spPr>
          <a:xfrm>
            <a:off x="152400" y="457200"/>
            <a:ext cx="8763000" cy="1066800"/>
          </a:xfrm>
        </p:spPr>
        <p:txBody>
          <a:bodyPr/>
          <a:lstStyle/>
          <a:p>
            <a:pPr algn="ctr"/>
            <a:r>
              <a:rPr lang="en-US" sz="3600" dirty="0"/>
              <a:t>The Test-Driven Development (TDD) Paradigm</a:t>
            </a:r>
            <a:br>
              <a:rPr lang="en-US" sz="4400" dirty="0"/>
            </a:br>
            <a:r>
              <a:rPr lang="en-US" sz="3200" i="1" dirty="0"/>
              <a:t>(Optional Module #1) (cont.)</a:t>
            </a:r>
          </a:p>
        </p:txBody>
      </p:sp>
    </p:spTree>
    <p:extLst>
      <p:ext uri="{BB962C8B-B14F-4D97-AF65-F5344CB8AC3E}">
        <p14:creationId xmlns:p14="http://schemas.microsoft.com/office/powerpoint/2010/main" val="199896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066800"/>
          </a:xfrm>
        </p:spPr>
        <p:txBody>
          <a:bodyPr/>
          <a:lstStyle/>
          <a:p>
            <a:pPr algn="ctr"/>
            <a:r>
              <a:rPr lang="en-US" sz="3600" dirty="0"/>
              <a:t>The Test-Driven Development (TDD) Paradigm</a:t>
            </a:r>
            <a:br>
              <a:rPr lang="en-US" sz="4400" dirty="0"/>
            </a:br>
            <a:r>
              <a:rPr lang="en-US" sz="3200" i="1" dirty="0"/>
              <a:t>(Optional Module #1) (cont.)</a:t>
            </a:r>
          </a:p>
        </p:txBody>
      </p:sp>
      <p:sp>
        <p:nvSpPr>
          <p:cNvPr id="3" name="Content Placeholder 2"/>
          <p:cNvSpPr>
            <a:spLocks noGrp="1"/>
          </p:cNvSpPr>
          <p:nvPr>
            <p:ph idx="1"/>
          </p:nvPr>
        </p:nvSpPr>
        <p:spPr>
          <a:xfrm>
            <a:off x="457200" y="1066801"/>
            <a:ext cx="8229600" cy="5257800"/>
          </a:xfrm>
        </p:spPr>
        <p:txBody>
          <a:bodyPr/>
          <a:lstStyle/>
          <a:p>
            <a:pPr marL="342900" indent="-342900">
              <a:buAutoNum type="arabicPeriod" startAt="3"/>
            </a:pPr>
            <a:r>
              <a:rPr lang="en-US" sz="2400" dirty="0"/>
              <a:t>Benefits of TDD (See the Wikipedia article)</a:t>
            </a:r>
          </a:p>
          <a:p>
            <a:pPr marL="709613" lvl="1" indent="-342900">
              <a:buFont typeface="+mj-lt"/>
              <a:buAutoNum type="alphaUcPeriod"/>
            </a:pPr>
            <a:r>
              <a:rPr lang="en-US" sz="2000" dirty="0"/>
              <a:t>Studies</a:t>
            </a:r>
          </a:p>
          <a:p>
            <a:pPr marL="984250" lvl="2" indent="-342900">
              <a:buFont typeface="+mj-lt"/>
              <a:buAutoNum type="alphaLcPeriod"/>
            </a:pPr>
            <a:r>
              <a:rPr lang="en-US" sz="2000" dirty="0"/>
              <a:t>A 2005 study found that using TDD meant writing more tests and, in turn, programmers who wrote more tests tended to be more productive.</a:t>
            </a:r>
          </a:p>
          <a:p>
            <a:pPr marL="984250" lvl="2" indent="-342900">
              <a:buFont typeface="+mj-lt"/>
              <a:buAutoNum type="alphaLcPeriod"/>
            </a:pPr>
            <a:r>
              <a:rPr lang="en-US" sz="2000" dirty="0" err="1"/>
              <a:t>Madeyski</a:t>
            </a:r>
            <a:r>
              <a:rPr lang="en-US" sz="2000" dirty="0"/>
              <a:t> (Springer, 2010) provided an empirical evidence (involving 200 developers) that the TDD approach led to </a:t>
            </a:r>
            <a:r>
              <a:rPr lang="en-US" sz="2000" dirty="0" err="1"/>
              <a:t>bettter</a:t>
            </a:r>
            <a:r>
              <a:rPr lang="en-US" sz="2000" dirty="0"/>
              <a:t> OO design and more thorough and effective testing of a code base than the Test-Last approach. </a:t>
            </a:r>
          </a:p>
          <a:p>
            <a:pPr marL="984250" lvl="2" indent="-342900">
              <a:buFont typeface="+mj-lt"/>
              <a:buAutoNum type="alphaLcPeriod"/>
            </a:pPr>
            <a:r>
              <a:rPr lang="en-US" sz="2000" dirty="0"/>
              <a:t>Surveys of developers (many examples of this) reveal that developers find significantly less need to debug code when they use TDD.</a:t>
            </a:r>
          </a:p>
          <a:p>
            <a:pPr marL="984250" lvl="2" indent="-342900">
              <a:buFont typeface="+mj-lt"/>
              <a:buAutoNum type="alphaLcPeriod"/>
            </a:pPr>
            <a:r>
              <a:rPr lang="en-US" sz="2000" dirty="0"/>
              <a:t>Müller and </a:t>
            </a:r>
            <a:r>
              <a:rPr lang="en-US" sz="2000" dirty="0" err="1"/>
              <a:t>Padberg</a:t>
            </a:r>
            <a:r>
              <a:rPr lang="en-US" sz="2000" dirty="0"/>
              <a:t> ( </a:t>
            </a:r>
            <a:r>
              <a:rPr lang="en-US" sz="2000" u="sng" dirty="0">
                <a:hlinkClick r:id="rId2"/>
              </a:rPr>
              <a:t>"About the Return on Investment of Test-Driven Development"</a:t>
            </a:r>
            <a:r>
              <a:rPr lang="en-US" sz="2000" dirty="0"/>
              <a:t> – pdf available online) showed that, while it is true that more code is required with TDD, the total code implementation time is often shorter.</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Tree>
    <p:extLst>
      <p:ext uri="{BB962C8B-B14F-4D97-AF65-F5344CB8AC3E}">
        <p14:creationId xmlns:p14="http://schemas.microsoft.com/office/powerpoint/2010/main" val="417770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066800"/>
          </a:xfrm>
        </p:spPr>
        <p:txBody>
          <a:bodyPr/>
          <a:lstStyle/>
          <a:p>
            <a:pPr algn="ctr"/>
            <a:r>
              <a:rPr lang="en-US" sz="3600" dirty="0"/>
              <a:t>The Test-Driven Development (TDD) Paradigm</a:t>
            </a:r>
            <a:br>
              <a:rPr lang="en-US" sz="4400" dirty="0"/>
            </a:br>
            <a:r>
              <a:rPr lang="en-US" sz="3200" i="1" dirty="0"/>
              <a:t>(Optional Module #1) (cont.)</a:t>
            </a:r>
          </a:p>
        </p:txBody>
      </p:sp>
      <p:sp>
        <p:nvSpPr>
          <p:cNvPr id="3" name="Content Placeholder 2"/>
          <p:cNvSpPr>
            <a:spLocks noGrp="1"/>
          </p:cNvSpPr>
          <p:nvPr>
            <p:ph idx="1"/>
          </p:nvPr>
        </p:nvSpPr>
        <p:spPr>
          <a:xfrm>
            <a:off x="457200" y="1066800"/>
            <a:ext cx="8229600" cy="5410199"/>
          </a:xfrm>
        </p:spPr>
        <p:txBody>
          <a:bodyPr/>
          <a:lstStyle/>
          <a:p>
            <a:pPr marL="881063" lvl="1" indent="-514350">
              <a:buAutoNum type="alphaUcPeriod" startAt="2"/>
            </a:pPr>
            <a:r>
              <a:rPr lang="en-US" i="1" dirty="0"/>
              <a:t>Better handling of requirements. </a:t>
            </a:r>
            <a:r>
              <a:rPr lang="en-US" dirty="0"/>
              <a:t>Since coding is closely related to testing, developer tends to think more effectively about how the code will be used – the result is that requirements are met with at a higher success rate.</a:t>
            </a:r>
          </a:p>
          <a:p>
            <a:pPr marL="881063" lvl="1" indent="-514350">
              <a:buAutoNum type="alphaUcPeriod" startAt="2"/>
            </a:pPr>
            <a:r>
              <a:rPr lang="en-US" i="1" dirty="0"/>
              <a:t>Catch defects early </a:t>
            </a:r>
            <a:r>
              <a:rPr lang="en-US" dirty="0"/>
              <a:t>– this leads to a reduction in overall cost</a:t>
            </a:r>
          </a:p>
          <a:p>
            <a:pPr marL="881063" lvl="1" indent="-514350">
              <a:buAutoNum type="alphaUcPeriod" startAt="2"/>
            </a:pPr>
            <a:r>
              <a:rPr lang="en-US" i="1" dirty="0"/>
              <a:t>Modular, flexible, extensible code. </a:t>
            </a:r>
            <a:r>
              <a:rPr lang="en-US" dirty="0"/>
              <a:t>TDD leads to more modularized, flexible, and extensible code because developers think of the software in terms of small units that can be written and tested independently and integrated together later</a:t>
            </a:r>
          </a:p>
          <a:p>
            <a:pPr marL="881063" lvl="1" indent="-514350">
              <a:buAutoNum type="alphaUcPeriod" startAt="2"/>
            </a:pPr>
            <a:endParaRPr lang="en-US" sz="1000" dirty="0"/>
          </a:p>
          <a:p>
            <a:pPr marL="514350" indent="-514350">
              <a:buAutoNum type="arabicPeriod" startAt="4"/>
            </a:pPr>
            <a:r>
              <a:rPr lang="en-US" sz="2800" dirty="0"/>
              <a:t>Example (see package lesson10.lecture.tdd)</a:t>
            </a:r>
          </a:p>
          <a:p>
            <a:pPr marL="0" indent="0">
              <a:buNone/>
            </a:pPr>
            <a:endParaRPr lang="en-US" sz="2800" dirty="0"/>
          </a:p>
          <a:p>
            <a:pPr marL="366713" lvl="1" indent="0">
              <a:buNone/>
            </a:pP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spTree>
    <p:extLst>
      <p:ext uri="{BB962C8B-B14F-4D97-AF65-F5344CB8AC3E}">
        <p14:creationId xmlns:p14="http://schemas.microsoft.com/office/powerpoint/2010/main" val="383537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066800"/>
          </a:xfrm>
        </p:spPr>
        <p:txBody>
          <a:bodyPr/>
          <a:lstStyle/>
          <a:p>
            <a:pPr algn="ctr"/>
            <a:r>
              <a:rPr lang="en-US" sz="4400" dirty="0"/>
              <a:t>Best Practices When Unit-Testing</a:t>
            </a:r>
            <a:br>
              <a:rPr lang="en-US" sz="4400" b="1" dirty="0"/>
            </a:br>
            <a:r>
              <a:rPr lang="en-US" sz="3200" i="1" dirty="0"/>
              <a:t>(Optional Module #1)</a:t>
            </a:r>
          </a:p>
        </p:txBody>
      </p:sp>
      <p:sp>
        <p:nvSpPr>
          <p:cNvPr id="3" name="Content Placeholder 2"/>
          <p:cNvSpPr>
            <a:spLocks noGrp="1"/>
          </p:cNvSpPr>
          <p:nvPr>
            <p:ph idx="1"/>
          </p:nvPr>
        </p:nvSpPr>
        <p:spPr>
          <a:xfrm>
            <a:off x="457200" y="1066800"/>
            <a:ext cx="8229600" cy="5410199"/>
          </a:xfrm>
        </p:spPr>
        <p:txBody>
          <a:bodyPr/>
          <a:lstStyle/>
          <a:p>
            <a:pPr lvl="0"/>
            <a:r>
              <a:rPr lang="en-US" sz="1800" dirty="0"/>
              <a:t>Separate common set up logic into support methods.</a:t>
            </a:r>
          </a:p>
          <a:p>
            <a:pPr lvl="0"/>
            <a:r>
              <a:rPr lang="en-US" sz="1800" dirty="0"/>
              <a:t>Keep each test focused on only the results necessary to do the necessary validation..</a:t>
            </a:r>
          </a:p>
          <a:p>
            <a:pPr lvl="0"/>
            <a:r>
              <a:rPr lang="en-US" sz="1800" dirty="0"/>
              <a:t>Treat your test code with the same respect as your production code. It also must work correctly for both positive and negative cases, last a long time, and be readable and maintainable. In particular, tests should not depend on data or other aspects of the system that are likely to change (example: relying on the number of records in a table as part of a test)</a:t>
            </a:r>
          </a:p>
          <a:p>
            <a:pPr marL="0" indent="0">
              <a:buNone/>
            </a:pPr>
            <a:endParaRPr lang="en-US" sz="800" b="1" i="1" dirty="0"/>
          </a:p>
          <a:p>
            <a:pPr marL="0" indent="0">
              <a:buNone/>
            </a:pPr>
            <a:r>
              <a:rPr lang="en-US" sz="1800" b="1" i="1" dirty="0"/>
              <a:t>Things to avoid</a:t>
            </a:r>
          </a:p>
          <a:p>
            <a:pPr marL="0" indent="0">
              <a:buNone/>
            </a:pPr>
            <a:endParaRPr lang="en-US" sz="800" dirty="0"/>
          </a:p>
          <a:p>
            <a:pPr lvl="0"/>
            <a:r>
              <a:rPr lang="en-US" sz="1800" dirty="0"/>
              <a:t>Having test cases depend on system state manipulated from previously executed test cases.</a:t>
            </a:r>
          </a:p>
          <a:p>
            <a:pPr lvl="0"/>
            <a:r>
              <a:rPr lang="en-US" sz="1800" dirty="0"/>
              <a:t>Dependencies between test cases. A test suite where test cases are dependent upon each other is brittle and complex. Execution order should not be presumed. </a:t>
            </a:r>
          </a:p>
          <a:p>
            <a:pPr lvl="0"/>
            <a:r>
              <a:rPr lang="en-US" sz="1800" dirty="0"/>
              <a:t>Building “all-knowing oracles.” An oracle that inspects more than necessary is more expensive and brittle over time. </a:t>
            </a:r>
          </a:p>
          <a:p>
            <a:pPr lvl="0"/>
            <a:r>
              <a:rPr lang="en-US" sz="1800" dirty="0"/>
              <a:t>Slow running tests.</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Tree>
    <p:extLst>
      <p:ext uri="{BB962C8B-B14F-4D97-AF65-F5344CB8AC3E}">
        <p14:creationId xmlns:p14="http://schemas.microsoft.com/office/powerpoint/2010/main" val="240733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762000"/>
          </a:xfrm>
        </p:spPr>
        <p:txBody>
          <a:bodyPr/>
          <a:lstStyle/>
          <a:p>
            <a:pPr algn="ctr"/>
            <a:r>
              <a:rPr lang="en-US" sz="4400" dirty="0"/>
              <a:t>Unit-Testing Tools </a:t>
            </a:r>
            <a:r>
              <a:rPr lang="en-US" sz="3200" i="1" dirty="0"/>
              <a:t>(Optional Module #1)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7352790"/>
              </p:ext>
            </p:extLst>
          </p:nvPr>
        </p:nvGraphicFramePr>
        <p:xfrm>
          <a:off x="152400" y="990599"/>
          <a:ext cx="8839200" cy="5756618"/>
        </p:xfrm>
        <a:graphic>
          <a:graphicData uri="http://schemas.openxmlformats.org/drawingml/2006/table">
            <a:tbl>
              <a:tblPr firstRow="1" firstCol="1" bandRow="1">
                <a:tableStyleId>{0505E3EF-67EA-436B-97B2-0124C06EBD24}</a:tableStyleId>
              </a:tblPr>
              <a:tblGrid>
                <a:gridCol w="2033798">
                  <a:extLst>
                    <a:ext uri="{9D8B030D-6E8A-4147-A177-3AD203B41FA5}">
                      <a16:colId xmlns:a16="http://schemas.microsoft.com/office/drawing/2014/main" val="20000"/>
                    </a:ext>
                  </a:extLst>
                </a:gridCol>
                <a:gridCol w="6805402">
                  <a:extLst>
                    <a:ext uri="{9D8B030D-6E8A-4147-A177-3AD203B41FA5}">
                      <a16:colId xmlns:a16="http://schemas.microsoft.com/office/drawing/2014/main" val="20001"/>
                    </a:ext>
                  </a:extLst>
                </a:gridCol>
              </a:tblGrid>
              <a:tr h="336648">
                <a:tc>
                  <a:txBody>
                    <a:bodyPr/>
                    <a:lstStyle/>
                    <a:p>
                      <a:pPr marL="0" marR="0" algn="ctr">
                        <a:lnSpc>
                          <a:spcPct val="115000"/>
                        </a:lnSpc>
                        <a:spcBef>
                          <a:spcPts val="0"/>
                        </a:spcBef>
                        <a:spcAft>
                          <a:spcPts val="0"/>
                        </a:spcAft>
                      </a:pPr>
                      <a:r>
                        <a:rPr lang="en-US" sz="2000" dirty="0">
                          <a:effectLst/>
                        </a:rPr>
                        <a:t>Tool</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Description</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73295">
                <a:tc>
                  <a:txBody>
                    <a:bodyPr/>
                    <a:lstStyle/>
                    <a:p>
                      <a:pPr marL="0" marR="0">
                        <a:lnSpc>
                          <a:spcPct val="115000"/>
                        </a:lnSpc>
                        <a:spcBef>
                          <a:spcPts val="0"/>
                        </a:spcBef>
                        <a:spcAft>
                          <a:spcPts val="0"/>
                        </a:spcAft>
                      </a:pPr>
                      <a:r>
                        <a:rPr lang="en-US" sz="2000">
                          <a:effectLst/>
                        </a:rPr>
                        <a:t>Cactus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tx1"/>
                          </a:solidFill>
                          <a:effectLst/>
                        </a:rPr>
                        <a:t>A </a:t>
                      </a:r>
                      <a:r>
                        <a:rPr lang="en-US" sz="1800" u="none" strike="noStrike" dirty="0">
                          <a:solidFill>
                            <a:schemeClr val="tx1"/>
                          </a:solidFill>
                          <a:effectLst/>
                          <a:hlinkClick r:id="rId2" tooltip="JUnit"/>
                        </a:rPr>
                        <a:t>JUnit</a:t>
                      </a:r>
                      <a:r>
                        <a:rPr lang="en-US" sz="1800" u="none" strike="noStrike" baseline="0" dirty="0">
                          <a:solidFill>
                            <a:schemeClr val="tx1"/>
                          </a:solidFill>
                          <a:effectLst/>
                        </a:rPr>
                        <a:t> </a:t>
                      </a:r>
                      <a:r>
                        <a:rPr lang="en-US" sz="1800" dirty="0">
                          <a:solidFill>
                            <a:schemeClr val="tx1"/>
                          </a:solidFill>
                          <a:effectLst/>
                        </a:rPr>
                        <a:t>extension for testing </a:t>
                      </a:r>
                      <a:r>
                        <a:rPr lang="en-US" sz="1800" u="none" strike="noStrike" dirty="0">
                          <a:solidFill>
                            <a:schemeClr val="tx1"/>
                          </a:solidFill>
                          <a:effectLst/>
                          <a:hlinkClick r:id="rId3" tooltip="Java EE"/>
                        </a:rPr>
                        <a:t>Java EE</a:t>
                      </a:r>
                      <a:r>
                        <a:rPr lang="en-US" sz="1800" dirty="0">
                          <a:solidFill>
                            <a:schemeClr val="tx1"/>
                          </a:solidFill>
                          <a:effectLst/>
                        </a:rPr>
                        <a:t> and web applications. Cactus tests are executed inside the </a:t>
                      </a:r>
                      <a:r>
                        <a:rPr lang="en-US" sz="1800" u="none" strike="noStrike" dirty="0">
                          <a:solidFill>
                            <a:schemeClr val="tx1"/>
                          </a:solidFill>
                          <a:effectLst/>
                          <a:hlinkClick r:id="rId3" tooltip="Java EE"/>
                        </a:rPr>
                        <a:t>Java EE</a:t>
                      </a:r>
                      <a:r>
                        <a:rPr lang="en-US" sz="1800" dirty="0">
                          <a:solidFill>
                            <a:schemeClr val="tx1"/>
                          </a:solidFill>
                          <a:effectLst/>
                        </a:rPr>
                        <a:t>/web container.</a:t>
                      </a:r>
                      <a:endParaRPr lang="en-US" sz="18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73295">
                <a:tc>
                  <a:txBody>
                    <a:bodyPr/>
                    <a:lstStyle/>
                    <a:p>
                      <a:pPr marL="0" marR="0">
                        <a:lnSpc>
                          <a:spcPct val="115000"/>
                        </a:lnSpc>
                        <a:spcBef>
                          <a:spcPts val="0"/>
                        </a:spcBef>
                        <a:spcAft>
                          <a:spcPts val="0"/>
                        </a:spcAft>
                      </a:pPr>
                      <a:r>
                        <a:rPr lang="en-US" sz="2000">
                          <a:effectLst/>
                        </a:rPr>
                        <a:t>GrandTestAuto</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Comprehensive Java software test tool not related to xUnit series of tools</a:t>
                      </a:r>
                      <a:endParaRPr lang="en-US" sz="18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73295">
                <a:tc>
                  <a:txBody>
                    <a:bodyPr/>
                    <a:lstStyle/>
                    <a:p>
                      <a:pPr marL="0" marR="0">
                        <a:lnSpc>
                          <a:spcPct val="115000"/>
                        </a:lnSpc>
                        <a:spcBef>
                          <a:spcPts val="0"/>
                        </a:spcBef>
                        <a:spcAft>
                          <a:spcPts val="0"/>
                        </a:spcAft>
                      </a:pPr>
                      <a:r>
                        <a:rPr lang="en-US" sz="2000">
                          <a:effectLst/>
                        </a:rPr>
                        <a:t>Jtest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Commercial unit test tool that provides test generation and execution with code coverage and runtime error detection </a:t>
                      </a:r>
                      <a:endParaRPr lang="en-US" sz="18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73295">
                <a:tc>
                  <a:txBody>
                    <a:bodyPr/>
                    <a:lstStyle/>
                    <a:p>
                      <a:pPr marL="0" marR="0">
                        <a:lnSpc>
                          <a:spcPct val="115000"/>
                        </a:lnSpc>
                        <a:spcBef>
                          <a:spcPts val="0"/>
                        </a:spcBef>
                        <a:spcAft>
                          <a:spcPts val="0"/>
                        </a:spcAft>
                      </a:pPr>
                      <a:r>
                        <a:rPr lang="en-US" sz="2000" dirty="0">
                          <a:solidFill>
                            <a:srgbClr val="FF0000"/>
                          </a:solidFill>
                          <a:effectLst/>
                        </a:rPr>
                        <a:t>JUnit 4.0</a:t>
                      </a:r>
                      <a:endParaRPr lang="en-US" sz="1800" dirty="0">
                        <a:solidFill>
                          <a:srgbClr val="FF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rgbClr val="FF0000"/>
                          </a:solidFill>
                          <a:effectLst/>
                        </a:rPr>
                        <a:t>Standard unit test tool; more flexible with release of version 4.0</a:t>
                      </a:r>
                      <a:endParaRPr lang="en-US" sz="1800"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36648">
                <a:tc>
                  <a:txBody>
                    <a:bodyPr/>
                    <a:lstStyle/>
                    <a:p>
                      <a:pPr marL="0" marR="0">
                        <a:lnSpc>
                          <a:spcPct val="115000"/>
                        </a:lnSpc>
                        <a:spcBef>
                          <a:spcPts val="0"/>
                        </a:spcBef>
                        <a:spcAft>
                          <a:spcPts val="0"/>
                        </a:spcAft>
                      </a:pPr>
                      <a:r>
                        <a:rPr lang="en-US" sz="2000">
                          <a:effectLst/>
                        </a:rPr>
                        <a:t>JUnitEE</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A variant of JUnit that provides JEE testing</a:t>
                      </a:r>
                      <a:endParaRPr lang="en-US" sz="18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36648">
                <a:tc>
                  <a:txBody>
                    <a:bodyPr/>
                    <a:lstStyle/>
                    <a:p>
                      <a:pPr marL="0" marR="0">
                        <a:lnSpc>
                          <a:spcPct val="115000"/>
                        </a:lnSpc>
                        <a:spcBef>
                          <a:spcPts val="0"/>
                        </a:spcBef>
                        <a:spcAft>
                          <a:spcPts val="0"/>
                        </a:spcAft>
                      </a:pPr>
                      <a:r>
                        <a:rPr lang="en-US" sz="2000" dirty="0" err="1">
                          <a:effectLst/>
                        </a:rPr>
                        <a:t>Mockito</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Unit testing with mock objects</a:t>
                      </a:r>
                      <a:endParaRPr lang="en-US" sz="18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011878">
                <a:tc>
                  <a:txBody>
                    <a:bodyPr/>
                    <a:lstStyle/>
                    <a:p>
                      <a:pPr marL="0" marR="0">
                        <a:lnSpc>
                          <a:spcPct val="115000"/>
                        </a:lnSpc>
                        <a:spcBef>
                          <a:spcPts val="0"/>
                        </a:spcBef>
                        <a:spcAft>
                          <a:spcPts val="0"/>
                        </a:spcAft>
                      </a:pPr>
                      <a:r>
                        <a:rPr lang="en-US" sz="2000" dirty="0" err="1">
                          <a:effectLst/>
                        </a:rPr>
                        <a:t>TestNG</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tx1"/>
                          </a:solidFill>
                          <a:effectLst/>
                        </a:rPr>
                        <a:t>Actually a multi-purpose testing framework, which means its tests can include unit tests, functional tests, and integration tests. Further, it has facilities to create even no-functional tests (as loading tests, timed tests). It uses Annotations since first version and is a framework more powerful and easy to use than the most used testing tool in Java: JUnit</a:t>
                      </a:r>
                      <a:endParaRPr lang="en-US" sz="18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Tree>
    <p:extLst>
      <p:ext uri="{BB962C8B-B14F-4D97-AF65-F5344CB8AC3E}">
        <p14:creationId xmlns:p14="http://schemas.microsoft.com/office/powerpoint/2010/main" val="3308965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40819</TotalTime>
  <Words>714</Words>
  <Application>Microsoft Office PowerPoint</Application>
  <PresentationFormat>On-screen Show (4:3)</PresentationFormat>
  <Paragraphs>85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Constantia</vt:lpstr>
      <vt:lpstr>Times New Roman</vt:lpstr>
      <vt:lpstr>Wingdings 2</vt:lpstr>
      <vt:lpstr>Flow</vt:lpstr>
      <vt:lpstr>CS401 Modern Programming Practices (MPP) Dr. Shafqat Ali Shad</vt:lpstr>
      <vt:lpstr>PowerPoint Presentation</vt:lpstr>
      <vt:lpstr>Lecture 10:Best Programming Practices with Java 8 Living Life in Accord with Natural Law REVIEW: TDD and Unit Testing</vt:lpstr>
      <vt:lpstr>The Test-Driven Development (TDD) Paradigm (Optional Module #1)</vt:lpstr>
      <vt:lpstr>The Test-Driven Development (TDD) Paradigm (Optional Module #1) (cont.)</vt:lpstr>
      <vt:lpstr>The Test-Driven Development (TDD) Paradigm (Optional Module #1) (cont.)</vt:lpstr>
      <vt:lpstr>The Test-Driven Development (TDD) Paradigm (Optional Module #1) (cont.)</vt:lpstr>
      <vt:lpstr>Best Practices When Unit-Testing (Optional Module #1)</vt:lpstr>
      <vt:lpstr>Unit-Testing Tools (Optional Module #1)</vt:lpstr>
      <vt:lpstr>Review: Setting Up JUnit 4.0 (Optional Module #1)</vt:lpstr>
      <vt:lpstr>Review: Setting Up JUnit 4.0 (Optional Module #1) (cont.)</vt:lpstr>
      <vt:lpstr>Review: Setting Up JUnit 4.0 (Optional Module #1) (cont.)</vt:lpstr>
      <vt:lpstr>Main Point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Shafqat Ali Shad</cp:lastModifiedBy>
  <cp:revision>2736</cp:revision>
  <dcterms:created xsi:type="dcterms:W3CDTF">2010-06-08T15:14:26Z</dcterms:created>
  <dcterms:modified xsi:type="dcterms:W3CDTF">2017-12-15T19:58:57Z</dcterms:modified>
</cp:coreProperties>
</file>