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0" r:id="rId2"/>
    <p:sldId id="444" r:id="rId3"/>
    <p:sldId id="365" r:id="rId4"/>
    <p:sldId id="589" r:id="rId5"/>
    <p:sldId id="557" r:id="rId6"/>
    <p:sldId id="558" r:id="rId7"/>
    <p:sldId id="559" r:id="rId8"/>
    <p:sldId id="590" r:id="rId9"/>
    <p:sldId id="591" r:id="rId10"/>
    <p:sldId id="592" r:id="rId1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2007" autoAdjust="0"/>
  </p:normalViewPr>
  <p:slideViewPr>
    <p:cSldViewPr>
      <p:cViewPr varScale="1">
        <p:scale>
          <a:sx n="66" d="100"/>
          <a:sy n="66"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12/15/2017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12/15/2017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12/15/2017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12/15/2017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12/15/2017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12/15/2017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12/15/2017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12/15/2017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br>
              <a:rPr lang="en-US" sz="3600"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a:t>
            </a:r>
            <a:r>
              <a:rPr lang="en-US" sz="3600">
                <a:solidFill>
                  <a:schemeClr val="tx1"/>
                </a:solidFill>
                <a:effectLst/>
                <a:latin typeface="Arial" pitchFamily="34" charset="0"/>
                <a:cs typeface="Arial" pitchFamily="34" charset="0"/>
              </a:rPr>
              <a:t>Shafqat Ali Shad</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a:t>Handling Transactions and Auto-Generated Keys with JDBC (cont.)</a:t>
            </a:r>
          </a:p>
        </p:txBody>
      </p:sp>
      <p:sp>
        <p:nvSpPr>
          <p:cNvPr id="3" name="Content Placeholder 2"/>
          <p:cNvSpPr>
            <a:spLocks noGrp="1"/>
          </p:cNvSpPr>
          <p:nvPr>
            <p:ph idx="1"/>
          </p:nvPr>
        </p:nvSpPr>
        <p:spPr>
          <a:xfrm>
            <a:off x="457200" y="1295400"/>
            <a:ext cx="8229600" cy="5257799"/>
          </a:xfrm>
        </p:spPr>
        <p:txBody>
          <a:bodyPr/>
          <a:lstStyle/>
          <a:p>
            <a:pPr marL="0" indent="0">
              <a:buNone/>
            </a:pPr>
            <a:r>
              <a:rPr lang="en-US" sz="1800" b="1" dirty="0"/>
              <a:t>NOTES: </a:t>
            </a:r>
          </a:p>
          <a:p>
            <a:pPr marL="342900" lvl="0" indent="-342900">
              <a:buFont typeface="+mj-lt"/>
              <a:buAutoNum type="arabicPeriod"/>
            </a:pPr>
            <a:r>
              <a:rPr lang="en-US" sz="1800" dirty="0"/>
              <a:t>The demo illustrates the use of </a:t>
            </a:r>
            <a:r>
              <a:rPr lang="en-US" sz="1800" dirty="0" err="1"/>
              <a:t>PreparedStatements</a:t>
            </a:r>
            <a:r>
              <a:rPr lang="en-US" sz="1800" dirty="0"/>
              <a:t>. In a nutshell (for security reasons) whenever an SQL statement has parameters that need to be filled at runtime, the statement should be written using a </a:t>
            </a:r>
            <a:r>
              <a:rPr lang="en-US" sz="1800" dirty="0" err="1"/>
              <a:t>PreparedStatement</a:t>
            </a:r>
            <a:r>
              <a:rPr lang="en-US" sz="1800" dirty="0"/>
              <a:t>.</a:t>
            </a:r>
          </a:p>
          <a:p>
            <a:pPr marL="342900" lvl="0" indent="-342900">
              <a:buFont typeface="+mj-lt"/>
              <a:buAutoNum type="arabicPeriod"/>
            </a:pPr>
            <a:r>
              <a:rPr lang="en-US" sz="1800" dirty="0"/>
              <a:t>The Customer unique key field id is </a:t>
            </a:r>
            <a:r>
              <a:rPr lang="en-US" sz="1800" i="1" dirty="0"/>
              <a:t>auto-generated. </a:t>
            </a:r>
            <a:r>
              <a:rPr lang="en-US" sz="1800" dirty="0"/>
              <a:t>After you do an insert, you will often want to know what the value of the id that was generated by the database. The demo illustrates the technique for retrieving this value </a:t>
            </a:r>
          </a:p>
          <a:p>
            <a:pPr marL="0" indent="0">
              <a:buNone/>
            </a:pPr>
            <a:r>
              <a:rPr lang="en-US" sz="1800" dirty="0"/>
              <a:t> </a:t>
            </a:r>
          </a:p>
          <a:p>
            <a:pPr marL="0" indent="0">
              <a:buNone/>
            </a:pPr>
            <a:r>
              <a:rPr lang="en-US" sz="1800" b="1" dirty="0"/>
              <a:t>RESOURCES:</a:t>
            </a:r>
          </a:p>
          <a:p>
            <a:pPr marL="0" indent="0">
              <a:buNone/>
            </a:pPr>
            <a:r>
              <a:rPr lang="en-US" sz="1800" dirty="0"/>
              <a:t>JDBC and working with transactions are big topics. Here are two excellent follow-up resources:</a:t>
            </a:r>
          </a:p>
          <a:p>
            <a:pPr marL="400050" lvl="0" indent="-400050">
              <a:buFont typeface="+mj-lt"/>
              <a:buAutoNum type="romanUcPeriod"/>
            </a:pPr>
            <a:r>
              <a:rPr lang="en-US" sz="1800" u="sng" dirty="0">
                <a:solidFill>
                  <a:srgbClr val="0070C0"/>
                </a:solidFill>
              </a:rPr>
              <a:t>http://docs.oracle.com/javase/tutorial/jdbc/basics/transactions.html</a:t>
            </a:r>
            <a:endParaRPr lang="en-US" sz="1800" dirty="0">
              <a:solidFill>
                <a:srgbClr val="0070C0"/>
              </a:solidFill>
            </a:endParaRPr>
          </a:p>
          <a:p>
            <a:pPr marL="400050" lvl="0" indent="-400050">
              <a:buFont typeface="+mj-lt"/>
              <a:buAutoNum type="romanUcPeriod"/>
            </a:pPr>
            <a:r>
              <a:rPr lang="en-US" sz="1800" u="sng" dirty="0">
                <a:solidFill>
                  <a:srgbClr val="0070C0"/>
                </a:solidFill>
              </a:rPr>
              <a:t>http://www.tutorialspoint.com/jdbc/index.htm</a:t>
            </a:r>
            <a:endParaRPr lang="en-US" sz="1800" dirty="0">
              <a:solidFill>
                <a:srgbClr val="0070C0"/>
              </a:solidFill>
            </a:endParaRPr>
          </a:p>
          <a:p>
            <a:pPr marL="0" indent="0">
              <a:buNone/>
            </a:pPr>
            <a:endParaRPr lang="en-US" sz="1800" dirty="0"/>
          </a:p>
          <a:p>
            <a:pPr marL="0" indent="0">
              <a:buNone/>
            </a:pPr>
            <a:r>
              <a:rPr lang="en-US" sz="1800" dirty="0"/>
              <a:t>For practice with SQL, try:</a:t>
            </a:r>
          </a:p>
          <a:p>
            <a:pPr marL="400050" lvl="0" indent="-400050">
              <a:buFont typeface="+mj-lt"/>
              <a:buAutoNum type="romanUcPeriod"/>
            </a:pPr>
            <a:r>
              <a:rPr lang="en-US" sz="1800" u="sng" dirty="0">
                <a:solidFill>
                  <a:srgbClr val="0070C0"/>
                </a:solidFill>
              </a:rPr>
              <a:t>http://www.w3schools.com/sql/sql_intro.asp</a:t>
            </a:r>
            <a:endParaRPr lang="en-US" sz="1800" dirty="0">
              <a:solidFill>
                <a:srgbClr val="0070C0"/>
              </a:solidFill>
            </a:endParaRP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Tree>
    <p:extLst>
      <p:ext uri="{BB962C8B-B14F-4D97-AF65-F5344CB8AC3E}">
        <p14:creationId xmlns:p14="http://schemas.microsoft.com/office/powerpoint/2010/main" val="4442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dirty="0">
                <a:solidFill>
                  <a:srgbClr val="000000"/>
                </a:solidFill>
              </a:rPr>
              <a:t>© 2015 Maharishi University of Management, Fairfield, Iowa</a:t>
            </a:r>
          </a:p>
          <a:p>
            <a:pPr eaLnBrk="1" hangingPunct="1">
              <a:spcBef>
                <a:spcPct val="0"/>
              </a:spcBef>
              <a:buClrTx/>
              <a:buSzTx/>
              <a:buFontTx/>
              <a:buNone/>
            </a:pPr>
            <a:endParaRPr lang="en-US" altLang="en-US" sz="1800" dirty="0">
              <a:solidFill>
                <a:srgbClr val="000000"/>
              </a:solidFill>
            </a:endParaRPr>
          </a:p>
          <a:p>
            <a:pPr eaLnBrk="1" hangingPunct="1">
              <a:spcBef>
                <a:spcPct val="0"/>
              </a:spcBef>
              <a:buClrTx/>
              <a:buSzTx/>
              <a:buFontTx/>
              <a:buNone/>
            </a:pPr>
            <a:r>
              <a:rPr lang="en-US" alt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dirty="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a:t>Lecture 10:</a:t>
            </a:r>
            <a:r>
              <a:rPr lang="en-US" sz="4400">
                <a:effectLst/>
              </a:rPr>
              <a:t>Best </a:t>
            </a:r>
            <a:r>
              <a:rPr lang="en-US" sz="4400" dirty="0">
                <a:effectLst/>
              </a:rPr>
              <a:t>Programming Practices with Java 8</a:t>
            </a:r>
            <a:br>
              <a:rPr lang="en-US" sz="4400" dirty="0">
                <a:effectLst/>
              </a:rPr>
            </a:br>
            <a:r>
              <a:rPr lang="en-US" sz="3600" i="1" dirty="0">
                <a:effectLst/>
              </a:rPr>
              <a:t>Living Life in Accord with </a:t>
            </a:r>
            <a:r>
              <a:rPr lang="en-US" sz="3600" i="1">
                <a:effectLst/>
              </a:rPr>
              <a:t>Natural Law</a:t>
            </a:r>
            <a:br>
              <a:rPr lang="en-US" sz="3600" i="1">
                <a:effectLst/>
              </a:rPr>
            </a:br>
            <a:r>
              <a:rPr lang="en-US" sz="3600" i="1">
                <a:effectLst/>
              </a:rPr>
              <a:t>REVIEW: JDBC</a:t>
            </a:r>
            <a:endParaRPr lang="en-US" sz="36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219200"/>
          </a:xfrm>
        </p:spPr>
        <p:txBody>
          <a:bodyPr/>
          <a:lstStyle/>
          <a:p>
            <a:pPr algn="ctr"/>
            <a:r>
              <a:rPr lang="en-US" sz="3600"/>
              <a:t>JDBC</a:t>
            </a:r>
            <a:br>
              <a:rPr lang="en-US" sz="4400" dirty="0"/>
            </a:br>
            <a:r>
              <a:rPr lang="en-US" sz="3200" i="1" dirty="0"/>
              <a:t>(Optional </a:t>
            </a:r>
            <a:r>
              <a:rPr lang="en-US" sz="3200" i="1"/>
              <a:t>Module #3)</a:t>
            </a:r>
            <a:endParaRPr lang="en-US" sz="3200" i="1" dirty="0"/>
          </a:p>
        </p:txBody>
      </p:sp>
      <p:sp>
        <p:nvSpPr>
          <p:cNvPr id="3" name="Content Placeholder 2"/>
          <p:cNvSpPr>
            <a:spLocks noGrp="1"/>
          </p:cNvSpPr>
          <p:nvPr>
            <p:ph idx="1"/>
          </p:nvPr>
        </p:nvSpPr>
        <p:spPr>
          <a:xfrm>
            <a:off x="457200" y="1523999"/>
            <a:ext cx="8229600" cy="4800601"/>
          </a:xfrm>
        </p:spPr>
        <p:txBody>
          <a:bodyPr/>
          <a:lstStyle/>
          <a:p>
            <a:pPr marL="0" indent="0" algn="ctr">
              <a:buNone/>
            </a:pPr>
            <a:r>
              <a:rPr lang="en-US" sz="3600" b="1">
                <a:solidFill>
                  <a:srgbClr val="002060"/>
                </a:solidFill>
              </a:rPr>
              <a:t>Executive Summary</a:t>
            </a:r>
          </a:p>
          <a:p>
            <a:pPr marL="0" indent="0">
              <a:buNone/>
            </a:pPr>
            <a:r>
              <a:rPr lang="en-US" sz="2800" u="sng"/>
              <a:t>Intro to JDBC:</a:t>
            </a:r>
            <a:endParaRPr lang="en-US" sz="2800"/>
          </a:p>
          <a:p>
            <a:pPr marL="457200" indent="-457200">
              <a:buFont typeface="+mj-lt"/>
              <a:buAutoNum type="arabicPeriod"/>
            </a:pPr>
            <a:r>
              <a:rPr lang="en-US" sz="2400"/>
              <a:t>JDBC is the mechanism for a Java application to communicate with a database</a:t>
            </a:r>
          </a:p>
          <a:p>
            <a:pPr marL="457200" indent="-457200">
              <a:buFont typeface="+mj-lt"/>
              <a:buAutoNum type="arabicPeriod"/>
            </a:pPr>
            <a:r>
              <a:rPr lang="en-US" sz="2400"/>
              <a:t>Description of JDBC and the architecture of a Java application that uses JDBC</a:t>
            </a:r>
          </a:p>
          <a:p>
            <a:pPr marL="457200" indent="-457200">
              <a:buFont typeface="+mj-lt"/>
              <a:buAutoNum type="arabicPeriod"/>
            </a:pPr>
            <a:r>
              <a:rPr lang="en-US" sz="2400"/>
              <a:t>Sample code showing how to connect to a database by way of JDBC</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51254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a:t>Review of  JDBC</a:t>
            </a:r>
            <a:br>
              <a:rPr lang="en-US" dirty="0"/>
            </a:br>
            <a:r>
              <a:rPr lang="en-US" sz="3200" dirty="0"/>
              <a:t>(Optional Module #3)</a:t>
            </a:r>
          </a:p>
        </p:txBody>
      </p:sp>
      <p:sp>
        <p:nvSpPr>
          <p:cNvPr id="3" name="Content Placeholder 2"/>
          <p:cNvSpPr>
            <a:spLocks noGrp="1"/>
          </p:cNvSpPr>
          <p:nvPr>
            <p:ph idx="1"/>
          </p:nvPr>
        </p:nvSpPr>
        <p:spPr>
          <a:xfrm>
            <a:off x="304800" y="1676400"/>
            <a:ext cx="8229600" cy="4953000"/>
          </a:xfrm>
        </p:spPr>
        <p:txBody>
          <a:bodyPr/>
          <a:lstStyle/>
          <a:p>
            <a:pPr marL="0" indent="0">
              <a:buNone/>
            </a:pPr>
            <a:r>
              <a:rPr lang="en-US" sz="2000" dirty="0"/>
              <a:t>Another example of a resource that can be managed with </a:t>
            </a:r>
            <a:r>
              <a:rPr lang="en-US" sz="2000" dirty="0">
                <a:latin typeface="Courier New" panose="02070309020205020404" pitchFamily="49" charset="0"/>
                <a:cs typeface="Courier New" panose="02070309020205020404" pitchFamily="49" charset="0"/>
              </a:rPr>
              <a:t>try-with-resources</a:t>
            </a:r>
            <a:r>
              <a:rPr lang="en-US" sz="2000" dirty="0"/>
              <a:t> is the </a:t>
            </a:r>
            <a:r>
              <a:rPr lang="en-US" sz="2000" dirty="0">
                <a:latin typeface="Courier New" panose="02070309020205020404" pitchFamily="49" charset="0"/>
                <a:cs typeface="Courier New" panose="02070309020205020404" pitchFamily="49" charset="0"/>
              </a:rPr>
              <a:t>Connection</a:t>
            </a:r>
            <a:r>
              <a:rPr lang="en-US" sz="2000" dirty="0"/>
              <a:t> object, invoked in interacting with a database, using JDBC. Handling exceptions and closing the connection in the right way and in the right sequence has tended to be error-prone. Using </a:t>
            </a:r>
            <a:r>
              <a:rPr lang="en-US" sz="2000" dirty="0">
                <a:latin typeface="Courier New" panose="02070309020205020404" pitchFamily="49" charset="0"/>
                <a:cs typeface="Courier New" panose="02070309020205020404" pitchFamily="49" charset="0"/>
              </a:rPr>
              <a:t>try-with-resources</a:t>
            </a:r>
            <a:r>
              <a:rPr lang="en-US" sz="2000" dirty="0"/>
              <a:t>, it is straightforward to write code in the correct way. </a:t>
            </a:r>
          </a:p>
          <a:p>
            <a:pPr marL="457200" indent="-457200">
              <a:buFont typeface="+mj-lt"/>
              <a:buAutoNum type="arabicPeriod"/>
            </a:pPr>
            <a:r>
              <a:rPr lang="en-US" sz="2000" b="1" i="1" dirty="0"/>
              <a:t>Review of JDBC. </a:t>
            </a:r>
            <a:r>
              <a:rPr lang="en-US" sz="2000" dirty="0"/>
              <a:t>JDBC is a mechanism that makes it possible for a Java program to communicate with a database system (and other similar data sources) by way of SQL (structured query language) commands. </a:t>
            </a:r>
          </a:p>
          <a:p>
            <a:pPr marL="457200" lvl="0" indent="-457200">
              <a:buFont typeface="+mj-lt"/>
              <a:buAutoNum type="arabicPeriod"/>
            </a:pPr>
            <a:r>
              <a:rPr lang="en-US" sz="2000" dirty="0"/>
              <a:t>JDBC APIs facilitate</a:t>
            </a:r>
          </a:p>
          <a:p>
            <a:pPr lvl="1">
              <a:buFont typeface="Arial" panose="020B0604020202020204" pitchFamily="34" charset="0"/>
              <a:buChar char="•"/>
            </a:pPr>
            <a:r>
              <a:rPr lang="en-US" sz="1800" dirty="0"/>
              <a:t>Making a connection to a database.</a:t>
            </a:r>
          </a:p>
          <a:p>
            <a:pPr lvl="1">
              <a:buFont typeface="Arial" panose="020B0604020202020204" pitchFamily="34" charset="0"/>
              <a:buChar char="•"/>
            </a:pPr>
            <a:r>
              <a:rPr lang="en-US" sz="2000" dirty="0"/>
              <a:t>Creating SQL or MySQL statements.</a:t>
            </a:r>
          </a:p>
          <a:p>
            <a:pPr lvl="1">
              <a:buFont typeface="Arial" panose="020B0604020202020204" pitchFamily="34" charset="0"/>
              <a:buChar char="•"/>
            </a:pPr>
            <a:r>
              <a:rPr lang="en-US" sz="2000" dirty="0"/>
              <a:t>Executing SQL or MySQL queries in the database.</a:t>
            </a:r>
          </a:p>
          <a:p>
            <a:pPr lvl="1">
              <a:buFont typeface="Arial" panose="020B0604020202020204" pitchFamily="34" charset="0"/>
              <a:buChar char="•"/>
            </a:pPr>
            <a:r>
              <a:rPr lang="en-US" sz="2000" dirty="0"/>
              <a:t>Viewing and modifying the resulting records.</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Tree>
    <p:extLst>
      <p:ext uri="{BB962C8B-B14F-4D97-AF65-F5344CB8AC3E}">
        <p14:creationId xmlns:p14="http://schemas.microsoft.com/office/powerpoint/2010/main" val="376084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a:t>Review of  JDBC</a:t>
            </a:r>
            <a:br>
              <a:rPr lang="en-US" dirty="0"/>
            </a:br>
            <a:r>
              <a:rPr lang="en-US" sz="3200" dirty="0"/>
              <a:t>(Optional Module #3) (cont.)</a:t>
            </a:r>
          </a:p>
        </p:txBody>
      </p:sp>
      <p:sp>
        <p:nvSpPr>
          <p:cNvPr id="3" name="Content Placeholder 2"/>
          <p:cNvSpPr>
            <a:spLocks noGrp="1"/>
          </p:cNvSpPr>
          <p:nvPr>
            <p:ph idx="1"/>
          </p:nvPr>
        </p:nvSpPr>
        <p:spPr>
          <a:xfrm>
            <a:off x="457200" y="1371601"/>
            <a:ext cx="8229600" cy="4953000"/>
          </a:xfrm>
        </p:spPr>
        <p:txBody>
          <a:bodyPr/>
          <a:lstStyle/>
          <a:p>
            <a:pPr marL="457200" lvl="0" indent="-457200">
              <a:buAutoNum type="arabicPeriod" startAt="3"/>
            </a:pPr>
            <a:r>
              <a:rPr lang="en-US" sz="2000" dirty="0"/>
              <a:t>Simplified code sample (from Oracle tutorial)</a:t>
            </a:r>
          </a:p>
          <a:p>
            <a:pPr marL="0" lv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pic>
        <p:nvPicPr>
          <p:cNvPr id="5" name="Picture 4"/>
          <p:cNvPicPr/>
          <p:nvPr/>
        </p:nvPicPr>
        <p:blipFill>
          <a:blip r:embed="rId2"/>
          <a:stretch>
            <a:fillRect/>
          </a:stretch>
        </p:blipFill>
        <p:spPr>
          <a:xfrm>
            <a:off x="914400" y="1860330"/>
            <a:ext cx="7315200" cy="4921469"/>
          </a:xfrm>
          <a:prstGeom prst="rect">
            <a:avLst/>
          </a:prstGeom>
        </p:spPr>
      </p:pic>
    </p:spTree>
    <p:extLst>
      <p:ext uri="{BB962C8B-B14F-4D97-AF65-F5344CB8AC3E}">
        <p14:creationId xmlns:p14="http://schemas.microsoft.com/office/powerpoint/2010/main" val="280932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a:t>Review of  JDBC</a:t>
            </a:r>
            <a:br>
              <a:rPr lang="en-US" dirty="0"/>
            </a:br>
            <a:r>
              <a:rPr lang="en-US" sz="3200" dirty="0"/>
              <a:t>(Optional Module #3) (cont.)</a:t>
            </a:r>
          </a:p>
        </p:txBody>
      </p:sp>
      <p:sp>
        <p:nvSpPr>
          <p:cNvPr id="3" name="Content Placeholder 2"/>
          <p:cNvSpPr>
            <a:spLocks noGrp="1"/>
          </p:cNvSpPr>
          <p:nvPr>
            <p:ph idx="1"/>
          </p:nvPr>
        </p:nvSpPr>
        <p:spPr>
          <a:xfrm>
            <a:off x="457200" y="1447800"/>
            <a:ext cx="8229600" cy="4953000"/>
          </a:xfrm>
        </p:spPr>
        <p:txBody>
          <a:bodyPr/>
          <a:lstStyle/>
          <a:p>
            <a:pPr marL="457200" lvl="0" indent="-457200">
              <a:buAutoNum type="arabicPeriod" startAt="4"/>
            </a:pPr>
            <a:r>
              <a:rPr lang="en-US" sz="2000" dirty="0"/>
              <a:t>The JDBC Architecture</a:t>
            </a:r>
          </a:p>
          <a:p>
            <a:pPr marL="457200" lvl="0" indent="-457200">
              <a:buAutoNum type="arabicPeriod" startAt="4"/>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pic>
        <p:nvPicPr>
          <p:cNvPr id="6" name="Picture 5"/>
          <p:cNvPicPr/>
          <p:nvPr/>
        </p:nvPicPr>
        <p:blipFill>
          <a:blip r:embed="rId2"/>
          <a:stretch>
            <a:fillRect/>
          </a:stretch>
        </p:blipFill>
        <p:spPr>
          <a:xfrm>
            <a:off x="612228" y="1765737"/>
            <a:ext cx="6448108" cy="1219202"/>
          </a:xfrm>
          <a:prstGeom prst="rect">
            <a:avLst/>
          </a:prstGeom>
        </p:spPr>
      </p:pic>
      <p:pic>
        <p:nvPicPr>
          <p:cNvPr id="7" name="Picture 6"/>
          <p:cNvPicPr/>
          <p:nvPr/>
        </p:nvPicPr>
        <p:blipFill>
          <a:blip r:embed="rId3"/>
          <a:stretch>
            <a:fillRect/>
          </a:stretch>
        </p:blipFill>
        <p:spPr>
          <a:xfrm>
            <a:off x="1143000" y="3048000"/>
            <a:ext cx="5914708" cy="3664169"/>
          </a:xfrm>
          <a:prstGeom prst="rect">
            <a:avLst/>
          </a:prstGeom>
        </p:spPr>
      </p:pic>
    </p:spTree>
    <p:extLst>
      <p:ext uri="{BB962C8B-B14F-4D97-AF65-F5344CB8AC3E}">
        <p14:creationId xmlns:p14="http://schemas.microsoft.com/office/powerpoint/2010/main" val="387635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Advanced JDBC Programming</a:t>
            </a:r>
          </a:p>
        </p:txBody>
      </p:sp>
      <p:sp>
        <p:nvSpPr>
          <p:cNvPr id="3" name="Content Placeholder 2"/>
          <p:cNvSpPr>
            <a:spLocks noGrp="1"/>
          </p:cNvSpPr>
          <p:nvPr>
            <p:ph idx="1"/>
          </p:nvPr>
        </p:nvSpPr>
        <p:spPr>
          <a:xfrm>
            <a:off x="457200" y="1524001"/>
            <a:ext cx="8229600" cy="4800600"/>
          </a:xfrm>
        </p:spPr>
        <p:txBody>
          <a:bodyPr/>
          <a:lstStyle/>
          <a:p>
            <a:pPr marL="514350" lvl="0" indent="-514350">
              <a:buFont typeface="+mj-lt"/>
              <a:buAutoNum type="arabicPeriod"/>
            </a:pPr>
            <a:r>
              <a:rPr lang="en-US" dirty="0"/>
              <a:t>Begin with the example given in lesson10.lecture.jdbc.read_trywithres</a:t>
            </a:r>
          </a:p>
          <a:p>
            <a:pPr marL="514350" lvl="0" indent="-514350">
              <a:buFont typeface="+mj-lt"/>
              <a:buAutoNum type="arabicPeriod"/>
            </a:pPr>
            <a:endParaRPr lang="en-US" sz="800" dirty="0"/>
          </a:p>
          <a:p>
            <a:pPr marL="514350" lvl="0" indent="-514350">
              <a:buFont typeface="+mj-lt"/>
              <a:buAutoNum type="arabicPeriod"/>
            </a:pPr>
            <a:r>
              <a:rPr lang="en-US" dirty="0"/>
              <a:t>As in the case of closing a Reader, if a </a:t>
            </a:r>
            <a:r>
              <a:rPr lang="en-US" dirty="0" err="1"/>
              <a:t>SQLException</a:t>
            </a:r>
            <a:r>
              <a:rPr lang="en-US" dirty="0"/>
              <a:t> is thrown in reading the database and another is thrown in attempting to close the Connection, the close exception is appended to the database exception as a suppressed exception.</a:t>
            </a:r>
          </a:p>
          <a:p>
            <a:pPr marL="514350" lvl="0" indent="-514350">
              <a:buFont typeface="+mj-lt"/>
              <a:buAutoNum type="arabicPeriod"/>
            </a:pPr>
            <a:endParaRPr lang="en-US" sz="800" dirty="0"/>
          </a:p>
          <a:p>
            <a:pPr marL="514350" lvl="0" indent="-514350">
              <a:buFont typeface="+mj-lt"/>
              <a:buAutoNum type="arabicPeriod"/>
            </a:pPr>
            <a:r>
              <a:rPr lang="en-US" dirty="0"/>
              <a:t>The implementation style uses try-with-resources just to manage the Connection object; the steps of forming and executing a Statement are handled in an embedded try/catch block.</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92245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3600" dirty="0"/>
              <a:t>Handling Transactions and Auto-Generated Keys with JDBC</a:t>
            </a:r>
          </a:p>
        </p:txBody>
      </p:sp>
      <p:sp>
        <p:nvSpPr>
          <p:cNvPr id="3" name="Content Placeholder 2"/>
          <p:cNvSpPr>
            <a:spLocks noGrp="1"/>
          </p:cNvSpPr>
          <p:nvPr>
            <p:ph idx="1"/>
          </p:nvPr>
        </p:nvSpPr>
        <p:spPr>
          <a:xfrm>
            <a:off x="457200" y="1295400"/>
            <a:ext cx="8229600" cy="5257799"/>
          </a:xfrm>
        </p:spPr>
        <p:txBody>
          <a:bodyPr/>
          <a:lstStyle/>
          <a:p>
            <a:r>
              <a:rPr lang="en-US" sz="1800" dirty="0"/>
              <a:t>Transactions enable you to control if, and when, changes are applied to the database. It treats a single SQL statement or a group of SQL statements as one logical unit, and if any statement fails, the whole transaction fails.</a:t>
            </a:r>
          </a:p>
          <a:p>
            <a:r>
              <a:rPr lang="en-US" sz="1800" dirty="0"/>
              <a:t>To transaction support set the Connection object's </a:t>
            </a:r>
            <a:r>
              <a:rPr lang="en-US" sz="1800" dirty="0" err="1"/>
              <a:t>autoCommit</a:t>
            </a:r>
            <a:r>
              <a:rPr lang="en-US" sz="1800" dirty="0"/>
              <a:t> flag to false</a:t>
            </a:r>
            <a:r>
              <a:rPr lang="en-US" sz="1800" b="1" dirty="0"/>
              <a:t>.</a:t>
            </a:r>
            <a:r>
              <a:rPr lang="en-US" sz="1800" dirty="0"/>
              <a:t>  For example, if you have a Connection object named conn, code the following to turn off auto-commit −</a:t>
            </a:r>
          </a:p>
          <a:p>
            <a:pPr marL="366713" lvl="1" indent="0">
              <a:buNone/>
            </a:pPr>
            <a:r>
              <a:rPr lang="en-US" sz="18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conn.setAutoCommit</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(false);</a:t>
            </a:r>
          </a:p>
          <a:p>
            <a:r>
              <a:rPr lang="en-US" sz="1800" dirty="0"/>
              <a:t>Once you have executed your SQL code (for insertions, </a:t>
            </a:r>
            <a:r>
              <a:rPr lang="en-US" sz="1800" dirty="0" err="1"/>
              <a:t>deletions,etc</a:t>
            </a:r>
            <a:r>
              <a:rPr lang="en-US" sz="1800" dirty="0"/>
              <a:t>), you </a:t>
            </a:r>
            <a:r>
              <a:rPr lang="en-US" sz="1800" i="1" dirty="0"/>
              <a:t>commit</a:t>
            </a:r>
            <a:r>
              <a:rPr lang="en-US" sz="1800" dirty="0"/>
              <a:t> the changes with a call to the Connection object’s </a:t>
            </a:r>
            <a:r>
              <a:rPr lang="en-US" sz="1800" b="1" dirty="0"/>
              <a:t>commit()</a:t>
            </a:r>
            <a:r>
              <a:rPr lang="en-US" sz="1800" dirty="0"/>
              <a:t> method like this:</a:t>
            </a:r>
          </a:p>
          <a:p>
            <a:pPr marL="366713" lvl="1" indent="0">
              <a:buNone/>
            </a:pPr>
            <a:r>
              <a:rPr lang="en-US" sz="18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conn.commit</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1800" dirty="0"/>
              <a:t>If an exception is thrown, you can rollback your changes to the database with a call to </a:t>
            </a:r>
            <a:r>
              <a:rPr lang="en-US" sz="1800" b="1" dirty="0"/>
              <a:t>rollback</a:t>
            </a:r>
            <a:r>
              <a:rPr lang="en-US" sz="1800" dirty="0"/>
              <a:t>:</a:t>
            </a:r>
          </a:p>
          <a:p>
            <a:pPr marL="366713" lvl="1" indent="0">
              <a:buNone/>
            </a:pPr>
            <a:r>
              <a:rPr lang="en-US" sz="18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conn.rollback</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r>
              <a:rPr lang="en-US" sz="1800" dirty="0"/>
              <a:t>Exception-handling for transaction management can be tricky, but try-with-resources </a:t>
            </a:r>
            <a:r>
              <a:rPr lang="en-US" sz="1800" dirty="0" err="1"/>
              <a:t>simiplifies</a:t>
            </a:r>
            <a:r>
              <a:rPr lang="en-US" sz="1800" dirty="0"/>
              <a:t> the steps.</a:t>
            </a:r>
          </a:p>
          <a:p>
            <a:pPr marL="366713" lvl="1" indent="0">
              <a:buNone/>
            </a:pPr>
            <a:endParaRPr lang="en-US" sz="800" dirty="0"/>
          </a:p>
          <a:p>
            <a:pPr marL="366713" lvl="1" indent="0">
              <a:buNone/>
            </a:pPr>
            <a:r>
              <a:rPr lang="en-US" sz="1800" dirty="0"/>
              <a:t>DEMO: lesson10.lecture.jdbc.transact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160378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40911</TotalTime>
  <Words>544</Words>
  <Application>Microsoft Office PowerPoint</Application>
  <PresentationFormat>On-screen Show (4:3)</PresentationFormat>
  <Paragraphs>66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Constantia</vt:lpstr>
      <vt:lpstr>Courier New</vt:lpstr>
      <vt:lpstr>Times New Roman</vt:lpstr>
      <vt:lpstr>Wingdings 2</vt:lpstr>
      <vt:lpstr>Flow</vt:lpstr>
      <vt:lpstr>CS401 Modern Programming Practices (MPP) Dr. Shafqat Ali Shad</vt:lpstr>
      <vt:lpstr>PowerPoint Presentation</vt:lpstr>
      <vt:lpstr>Lecture 10:Best Programming Practices with Java 8 Living Life in Accord with Natural Law REVIEW: JDBC</vt:lpstr>
      <vt:lpstr>JDBC (Optional Module #3)</vt:lpstr>
      <vt:lpstr>Review of  JDBC (Optional Module #3)</vt:lpstr>
      <vt:lpstr>Review of  JDBC (Optional Module #3) (cont.)</vt:lpstr>
      <vt:lpstr>Review of  JDBC (Optional Module #3) (cont.)</vt:lpstr>
      <vt:lpstr>Advanced JDBC Programming</vt:lpstr>
      <vt:lpstr>Handling Transactions and Auto-Generated Keys with JDBC</vt:lpstr>
      <vt:lpstr>Handling Transactions and Auto-Generated Keys with JDBC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2739</cp:revision>
  <dcterms:created xsi:type="dcterms:W3CDTF">2010-06-08T15:14:26Z</dcterms:created>
  <dcterms:modified xsi:type="dcterms:W3CDTF">2017-12-15T19:58:47Z</dcterms:modified>
</cp:coreProperties>
</file>