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60" r:id="rId2"/>
    <p:sldId id="444" r:id="rId3"/>
    <p:sldId id="365" r:id="rId4"/>
    <p:sldId id="506" r:id="rId5"/>
    <p:sldId id="591" r:id="rId6"/>
    <p:sldId id="592" r:id="rId7"/>
    <p:sldId id="593" r:id="rId8"/>
    <p:sldId id="594" r:id="rId9"/>
    <p:sldId id="595" r:id="rId10"/>
    <p:sldId id="596" r:id="rId11"/>
    <p:sldId id="600" r:id="rId12"/>
    <p:sldId id="525" r:id="rId13"/>
    <p:sldId id="523" r:id="rId14"/>
    <p:sldId id="535" r:id="rId15"/>
    <p:sldId id="536" r:id="rId16"/>
    <p:sldId id="537" r:id="rId17"/>
    <p:sldId id="590" r:id="rId18"/>
    <p:sldId id="601" r:id="rId19"/>
    <p:sldId id="526" r:id="rId20"/>
    <p:sldId id="547" r:id="rId21"/>
    <p:sldId id="548" r:id="rId22"/>
    <p:sldId id="554" r:id="rId23"/>
    <p:sldId id="553" r:id="rId24"/>
    <p:sldId id="555" r:id="rId25"/>
    <p:sldId id="603" r:id="rId26"/>
    <p:sldId id="598" r:id="rId27"/>
    <p:sldId id="552" r:id="rId28"/>
    <p:sldId id="604" r:id="rId29"/>
    <p:sldId id="597" r:id="rId30"/>
    <p:sldId id="562" r:id="rId31"/>
    <p:sldId id="528" r:id="rId32"/>
    <p:sldId id="566" r:id="rId33"/>
    <p:sldId id="567" r:id="rId34"/>
    <p:sldId id="569" r:id="rId35"/>
    <p:sldId id="524" r:id="rId36"/>
    <p:sldId id="570" r:id="rId37"/>
    <p:sldId id="571" r:id="rId38"/>
    <p:sldId id="576" r:id="rId39"/>
    <p:sldId id="572" r:id="rId40"/>
    <p:sldId id="577" r:id="rId41"/>
    <p:sldId id="578" r:id="rId42"/>
    <p:sldId id="602" r:id="rId43"/>
    <p:sldId id="606" r:id="rId44"/>
    <p:sldId id="605" r:id="rId45"/>
    <p:sldId id="575" r:id="rId46"/>
    <p:sldId id="579" r:id="rId47"/>
    <p:sldId id="574" r:id="rId48"/>
    <p:sldId id="580" r:id="rId49"/>
    <p:sldId id="581" r:id="rId50"/>
    <p:sldId id="584" r:id="rId51"/>
    <p:sldId id="356" r:id="rId5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2007" autoAdjust="0"/>
  </p:normalViewPr>
  <p:slideViewPr>
    <p:cSldViewPr>
      <p:cViewPr varScale="1">
        <p:scale>
          <a:sx n="66" d="100"/>
          <a:sy n="66" d="100"/>
        </p:scale>
        <p:origin x="15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12/15/2017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C40F389A-BC69-4335-A064-20B30154211E}" type="slidenum">
              <a:rPr lang="en-US" altLang="en-US" sz="1300" smtClean="0">
                <a:cs typeface="Arial" charset="0"/>
              </a:rPr>
              <a:pPr eaLnBrk="1" fontAlgn="base" hangingPunct="1">
                <a:spcBef>
                  <a:spcPct val="0"/>
                </a:spcBef>
                <a:spcAft>
                  <a:spcPct val="0"/>
                </a:spcAft>
              </a:pPr>
              <a:t>1</a:t>
            </a:fld>
            <a:endParaRPr lang="en-US" altLang="en-US" sz="1300">
              <a:cs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4</a:t>
            </a:fld>
            <a:endParaRPr lang="en-US" altLang="en-US" sz="130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14</a:t>
            </a:fld>
            <a:endParaRPr lang="en-US"/>
          </a:p>
        </p:txBody>
      </p:sp>
    </p:spTree>
    <p:extLst>
      <p:ext uri="{BB962C8B-B14F-4D97-AF65-F5344CB8AC3E}">
        <p14:creationId xmlns:p14="http://schemas.microsoft.com/office/powerpoint/2010/main" val="393486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15</a:t>
            </a:fld>
            <a:endParaRPr lang="en-US"/>
          </a:p>
        </p:txBody>
      </p:sp>
    </p:spTree>
    <p:extLst>
      <p:ext uri="{BB962C8B-B14F-4D97-AF65-F5344CB8AC3E}">
        <p14:creationId xmlns:p14="http://schemas.microsoft.com/office/powerpoint/2010/main" val="393486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16</a:t>
            </a:fld>
            <a:endParaRPr lang="en-US"/>
          </a:p>
        </p:txBody>
      </p:sp>
    </p:spTree>
    <p:extLst>
      <p:ext uri="{BB962C8B-B14F-4D97-AF65-F5344CB8AC3E}">
        <p14:creationId xmlns:p14="http://schemas.microsoft.com/office/powerpoint/2010/main" val="393486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51</a:t>
            </a:fld>
            <a:endParaRPr lang="en-US" altLang="en-US" sz="130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12/15/2017</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12/15/2017</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12/15/2017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12/15/2017</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12/15/2017</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12/15/2017</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12/15/2017</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12/15/2017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12/15/2017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8/docs/api/java/lang/annotation/Target.html" TargetMode="External"/><Relationship Id="rId2" Type="http://schemas.openxmlformats.org/officeDocument/2006/relationships/hyperlink" Target="https://docs.oracle.com/javase/8/docs/api/java/lang/annotation/Reten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descr="G:\teach\MUM CS545 DCOMP Jun 2004\Lessons\McLaughlin_Building.jpg"/>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152400" y="533400"/>
            <a:ext cx="8839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buClrTx/>
              <a:buSzTx/>
              <a:buFontTx/>
              <a:buNone/>
            </a:pP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AHARISHI </a:t>
            </a:r>
            <a:r>
              <a:rPr lang="en-US" altLang="en-US" sz="3200" b="1">
                <a:solidFill>
                  <a:srgbClr val="010396"/>
                </a:solidFill>
                <a:latin typeface="Times New Roman" pitchFamily="18" charset="0"/>
              </a:rPr>
              <a:t>U</a:t>
            </a:r>
            <a:r>
              <a:rPr lang="en-US" altLang="en-US" sz="2400" b="1">
                <a:solidFill>
                  <a:srgbClr val="010396"/>
                </a:solidFill>
                <a:latin typeface="Times New Roman" pitchFamily="18" charset="0"/>
              </a:rPr>
              <a:t>NIVERSITY of </a:t>
            </a:r>
            <a:r>
              <a:rPr lang="en-US" altLang="en-US" sz="3200" b="1">
                <a:solidFill>
                  <a:srgbClr val="010396"/>
                </a:solidFill>
                <a:latin typeface="Times New Roman" pitchFamily="18" charset="0"/>
              </a:rPr>
              <a:t>M</a:t>
            </a:r>
            <a:r>
              <a:rPr lang="en-US" altLang="en-US" sz="2400" b="1">
                <a:solidFill>
                  <a:srgbClr val="010396"/>
                </a:solidFill>
                <a:latin typeface="Times New Roman" pitchFamily="18" charset="0"/>
              </a:rPr>
              <a:t>ANAGEMENT</a:t>
            </a:r>
          </a:p>
          <a:p>
            <a:pPr algn="ctr" eaLnBrk="1" hangingPunct="1">
              <a:spcBef>
                <a:spcPct val="0"/>
              </a:spcBef>
              <a:buClrTx/>
              <a:buSzTx/>
              <a:buFontTx/>
              <a:buNone/>
            </a:pPr>
            <a:r>
              <a:rPr lang="en-US" altLang="en-US" sz="2000" b="1" i="1">
                <a:solidFill>
                  <a:srgbClr val="99CCFF"/>
                </a:solidFill>
                <a:latin typeface="Times New Roman" pitchFamily="18" charset="0"/>
              </a:rPr>
              <a:t>Engaging the Managing Intelligence of Nature</a:t>
            </a:r>
            <a:r>
              <a:rPr lang="en-US" altLang="en-US" sz="2800" b="1">
                <a:solidFill>
                  <a:schemeClr val="bg1"/>
                </a:solidFill>
                <a:latin typeface="Times New Roman" pitchFamily="18" charset="0"/>
              </a:rPr>
              <a:t> </a:t>
            </a:r>
          </a:p>
          <a:p>
            <a:pPr algn="ctr" eaLnBrk="1" hangingPunct="1">
              <a:buClrTx/>
              <a:buSzTx/>
              <a:buFontTx/>
              <a:buNone/>
            </a:pPr>
            <a:r>
              <a:rPr lang="en-US" altLang="en-US" sz="3200" b="1">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extLst/>
        </p:spPr>
        <p:txBody>
          <a:bodyPr>
            <a:normAutofit fontScale="90000"/>
          </a:bodyPr>
          <a:lstStyle/>
          <a:p>
            <a:pPr algn="ctr" eaLnBrk="1" fontAlgn="auto" hangingPunct="1">
              <a:spcAft>
                <a:spcPts val="0"/>
              </a:spcAft>
              <a:defRPr/>
            </a:pPr>
            <a:r>
              <a:rPr lang="en-US" sz="3600" dirty="0">
                <a:solidFill>
                  <a:schemeClr val="tx1"/>
                </a:solidFill>
                <a:effectLst/>
                <a:latin typeface="Arial" pitchFamily="34" charset="0"/>
                <a:cs typeface="Arial" pitchFamily="34" charset="0"/>
              </a:rPr>
              <a:t>CS401 Modern Programming Practices (MPP)</a:t>
            </a:r>
            <a:br>
              <a:rPr lang="en-US" sz="3600" dirty="0">
                <a:solidFill>
                  <a:schemeClr val="tx1"/>
                </a:solidFill>
                <a:effectLst/>
                <a:latin typeface="Arial" pitchFamily="34" charset="0"/>
                <a:cs typeface="Arial" pitchFamily="34" charset="0"/>
              </a:rPr>
            </a:br>
            <a:r>
              <a:rPr lang="en-US" sz="3600" dirty="0">
                <a:solidFill>
                  <a:schemeClr val="tx1"/>
                </a:solidFill>
                <a:effectLst/>
                <a:latin typeface="Arial" pitchFamily="34" charset="0"/>
                <a:cs typeface="Arial" pitchFamily="34" charset="0"/>
              </a:rPr>
              <a:t>Dr. </a:t>
            </a:r>
            <a:r>
              <a:rPr lang="en-US" sz="3600">
                <a:solidFill>
                  <a:schemeClr val="tx1"/>
                </a:solidFill>
                <a:effectLst/>
                <a:latin typeface="Arial" pitchFamily="34" charset="0"/>
                <a:cs typeface="Arial" pitchFamily="34" charset="0"/>
              </a:rPr>
              <a:t>Shafqat Ali Shad</a:t>
            </a:r>
            <a:endParaRPr lang="en-US" sz="3600"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pPr>
              <a:defRPr/>
            </a:pPr>
            <a:fld id="{1FBA4FA1-C241-40D8-B365-BAAA66EF4461}"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example suggests a best practice for unit testing when lambdas are involved:</a:t>
            </a:r>
          </a:p>
          <a:p>
            <a:pPr marL="0" indent="0">
              <a:buNone/>
            </a:pPr>
            <a:endParaRPr lang="en-US" sz="1600" dirty="0"/>
          </a:p>
          <a:p>
            <a:pPr marL="514350" lvl="0" indent="-514350">
              <a:buFont typeface="+mj-lt"/>
              <a:buAutoNum type="arabicPeriod"/>
            </a:pPr>
            <a:r>
              <a:rPr lang="en-US" dirty="0"/>
              <a:t>Replace a lambda that needs to be tested with a method reference plus an auxiliary method</a:t>
            </a:r>
          </a:p>
          <a:p>
            <a:pPr marL="514350" lvl="0" indent="-514350">
              <a:buFont typeface="+mj-lt"/>
              <a:buAutoNum type="arabicPeriod"/>
            </a:pPr>
            <a:r>
              <a:rPr lang="en-US" dirty="0"/>
              <a:t>Then you can test the auxiliary method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
        <p:nvSpPr>
          <p:cNvPr id="6" name="Title 1"/>
          <p:cNvSpPr>
            <a:spLocks noGrp="1"/>
          </p:cNvSpPr>
          <p:nvPr>
            <p:ph type="title"/>
          </p:nvPr>
        </p:nvSpPr>
        <p:spPr>
          <a:xfrm>
            <a:off x="457200" y="609600"/>
            <a:ext cx="8229600" cy="1143000"/>
          </a:xfrm>
        </p:spPr>
        <p:txBody>
          <a:bodyPr/>
          <a:lstStyle/>
          <a:p>
            <a:pPr algn="ctr"/>
            <a:r>
              <a:rPr lang="en-US" dirty="0"/>
              <a:t>Unit-Testing Stream Pipelines: </a:t>
            </a:r>
            <a:br>
              <a:rPr lang="en-US"/>
            </a:br>
            <a:r>
              <a:rPr lang="en-US" sz="3200"/>
              <a:t>ComplexExpressions</a:t>
            </a:r>
            <a:endParaRPr lang="en-US" sz="3200" dirty="0"/>
          </a:p>
        </p:txBody>
      </p:sp>
    </p:spTree>
    <p:extLst>
      <p:ext uri="{BB962C8B-B14F-4D97-AF65-F5344CB8AC3E}">
        <p14:creationId xmlns:p14="http://schemas.microsoft.com/office/powerpoint/2010/main" val="39085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10.1</a:t>
            </a:r>
          </a:p>
        </p:txBody>
      </p:sp>
      <p:sp>
        <p:nvSpPr>
          <p:cNvPr id="3" name="Content Placeholder 2"/>
          <p:cNvSpPr>
            <a:spLocks noGrp="1"/>
          </p:cNvSpPr>
          <p:nvPr>
            <p:ph idx="1"/>
          </p:nvPr>
        </p:nvSpPr>
        <p:spPr>
          <a:xfrm>
            <a:off x="480274" y="1828800"/>
            <a:ext cx="8229600" cy="4389437"/>
          </a:xfrm>
        </p:spPr>
        <p:txBody>
          <a:bodyPr/>
          <a:lstStyle/>
          <a:p>
            <a:pPr marL="0" indent="0">
              <a:buNone/>
            </a:pPr>
            <a:r>
              <a:rPr lang="en-US"/>
              <a:t>You are developing unit tests and need to decide how to test the lambda expression shown below. Should you treat it as a simple expression or a complex expression? Create a unit test to test it. All necessary files are in package lesson10.exercise_1 in the InClassExercises project. Use the class TestLambda for your test.</a:t>
            </a:r>
          </a:p>
          <a:p>
            <a:pPr marL="0" indent="0">
              <a:buNone/>
            </a:pP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267200"/>
            <a:ext cx="6599349" cy="2514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926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a:t>Overview</a:t>
            </a:r>
          </a:p>
        </p:txBody>
      </p:sp>
      <p:sp>
        <p:nvSpPr>
          <p:cNvPr id="3" name="Content Placeholder 2"/>
          <p:cNvSpPr>
            <a:spLocks noGrp="1"/>
          </p:cNvSpPr>
          <p:nvPr>
            <p:ph idx="1"/>
          </p:nvPr>
        </p:nvSpPr>
        <p:spPr>
          <a:xfrm>
            <a:off x="457200" y="1143001"/>
            <a:ext cx="8686800" cy="5181600"/>
          </a:xfrm>
        </p:spPr>
        <p:txBody>
          <a:bodyPr/>
          <a:lstStyle/>
          <a:p>
            <a:pPr marL="457200" lvl="0" indent="-457200">
              <a:buFont typeface="+mj-lt"/>
              <a:buAutoNum type="arabicPeriod"/>
            </a:pPr>
            <a:r>
              <a:rPr lang="en-US" sz="2400"/>
              <a:t>Unit-testing Stream Pipelines</a:t>
            </a:r>
          </a:p>
          <a:p>
            <a:pPr marL="457200" lvl="0" indent="-457200">
              <a:buFont typeface="+mj-lt"/>
              <a:buAutoNum type="arabicPeriod"/>
            </a:pPr>
            <a:r>
              <a:rPr lang="en-US" sz="2400" b="1"/>
              <a:t>Introduction to Annotations</a:t>
            </a:r>
          </a:p>
          <a:p>
            <a:pPr marL="457200" lvl="0" indent="-457200">
              <a:buFont typeface="+mj-lt"/>
              <a:buAutoNum type="arabicPeriod"/>
            </a:pPr>
            <a:r>
              <a:rPr lang="en-US" sz="2400"/>
              <a:t>Using Java 8’s try-with-resources</a:t>
            </a:r>
          </a:p>
          <a:p>
            <a:pPr marL="457200" lvl="0" indent="-457200">
              <a:buFont typeface="+mj-lt"/>
              <a:buAutoNum type="arabicPeriod"/>
            </a:pPr>
            <a:r>
              <a:rPr lang="en-US" sz="2400"/>
              <a:t>Handling Exceptions Arising in Stream Pipelines</a:t>
            </a:r>
          </a:p>
          <a:p>
            <a:pPr marL="457200" lvl="0" indent="-457200">
              <a:buFont typeface="+mj-lt"/>
              <a:buAutoNum type="arabicPeriod"/>
            </a:pPr>
            <a:r>
              <a:rPr lang="en-US" sz="2400"/>
              <a:t>Concurrent Processing and Parallel Streams</a:t>
            </a:r>
          </a:p>
          <a:p>
            <a:pPr marL="0" lvl="0" indent="0">
              <a:buNone/>
            </a:pPr>
            <a:endParaRPr lang="en-US" sz="2400" dirty="0"/>
          </a:p>
          <a:p>
            <a:pPr marL="514350" indent="-514350">
              <a:buFont typeface="+mj-lt"/>
              <a:buAutoNum type="arabicPeriod"/>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spTree>
    <p:extLst>
      <p:ext uri="{BB962C8B-B14F-4D97-AF65-F5344CB8AC3E}">
        <p14:creationId xmlns:p14="http://schemas.microsoft.com/office/powerpoint/2010/main" val="173438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a:t>What Are Annotations?</a:t>
            </a:r>
          </a:p>
        </p:txBody>
      </p:sp>
      <p:sp>
        <p:nvSpPr>
          <p:cNvPr id="3" name="Content Placeholder 2"/>
          <p:cNvSpPr>
            <a:spLocks noGrp="1"/>
          </p:cNvSpPr>
          <p:nvPr>
            <p:ph idx="1"/>
          </p:nvPr>
        </p:nvSpPr>
        <p:spPr>
          <a:xfrm>
            <a:off x="457200" y="1219200"/>
            <a:ext cx="8229600" cy="5638800"/>
          </a:xfrm>
        </p:spPr>
        <p:txBody>
          <a:bodyPr/>
          <a:lstStyle/>
          <a:p>
            <a:pPr marL="0" lvl="0" indent="0">
              <a:buNone/>
            </a:pPr>
            <a:r>
              <a:rPr lang="en-US" sz="2800" dirty="0"/>
              <a:t>We have seen them in various contexts already:</a:t>
            </a:r>
          </a:p>
          <a:p>
            <a:pPr marL="823913" lvl="1" indent="-457200">
              <a:buFont typeface="+mj-lt"/>
              <a:buAutoNum type="alphaLcPeriod"/>
            </a:pPr>
            <a:r>
              <a:rPr lang="en-US" dirty="0"/>
              <a:t>@Test  -  JUnit 4</a:t>
            </a:r>
          </a:p>
          <a:p>
            <a:pPr marL="823913" lvl="1" indent="-457200">
              <a:buFont typeface="+mj-lt"/>
              <a:buAutoNum type="alphaLcPeriod"/>
            </a:pPr>
            <a:r>
              <a:rPr lang="en-US" dirty="0"/>
              <a:t>@Override – to </a:t>
            </a:r>
            <a:r>
              <a:rPr lang="en-US"/>
              <a:t>indicate that </a:t>
            </a:r>
            <a:r>
              <a:rPr lang="en-US" dirty="0"/>
              <a:t>a method is being overridden</a:t>
            </a:r>
          </a:p>
          <a:p>
            <a:pPr marL="823913" lvl="1" indent="-457200">
              <a:buFont typeface="+mj-lt"/>
              <a:buAutoNum type="alphaLcPeriod"/>
            </a:pPr>
            <a:r>
              <a:rPr lang="en-US" dirty="0"/>
              <a:t>@</a:t>
            </a:r>
            <a:r>
              <a:rPr lang="en-US" dirty="0" err="1"/>
              <a:t>FunctionalInterface</a:t>
            </a:r>
            <a:r>
              <a:rPr lang="en-US" dirty="0"/>
              <a:t> – to indicate that an interface is functional and may be used with lambdas</a:t>
            </a:r>
          </a:p>
          <a:p>
            <a:pPr marL="823913" lvl="1" indent="-457200">
              <a:buFont typeface="+mj-lt"/>
              <a:buAutoNum type="alphaLcPeriod"/>
            </a:pPr>
            <a:r>
              <a:rPr lang="en-US" dirty="0"/>
              <a:t>@Deprecated – to discourage use of a method or class</a:t>
            </a:r>
          </a:p>
          <a:p>
            <a:pPr marL="823913" lvl="1" indent="-457200">
              <a:buFont typeface="+mj-lt"/>
              <a:buAutoNum type="alphaLcPeriod"/>
            </a:pPr>
            <a:r>
              <a:rPr lang="en-US" dirty="0"/>
              <a:t>@</a:t>
            </a:r>
            <a:r>
              <a:rPr lang="en-US" dirty="0" err="1"/>
              <a:t>SuppressWarnings</a:t>
            </a:r>
            <a:r>
              <a:rPr lang="en-US" dirty="0"/>
              <a:t> – to hide warning messages of various kinds</a:t>
            </a:r>
          </a:p>
          <a:p>
            <a:pPr marL="823913" lvl="1" indent="-457200">
              <a:buFont typeface="+mj-lt"/>
              <a:buAutoNum type="alphaLcPeriod"/>
            </a:pPr>
            <a:r>
              <a:rPr lang="en-US" dirty="0"/>
              <a:t>Javadoc annotations:</a:t>
            </a:r>
          </a:p>
          <a:p>
            <a:pPr marL="1155700" lvl="2" indent="-514350">
              <a:buFont typeface="+mj-lt"/>
              <a:buAutoNum type="romanLcPeriod"/>
            </a:pPr>
            <a:r>
              <a:rPr lang="en-US" sz="2100" dirty="0"/>
              <a:t>@author</a:t>
            </a:r>
          </a:p>
          <a:p>
            <a:pPr marL="1155700" lvl="2" indent="-514350">
              <a:buFont typeface="+mj-lt"/>
              <a:buAutoNum type="romanLcPeriod"/>
            </a:pPr>
            <a:r>
              <a:rPr lang="en-US" sz="2400" dirty="0"/>
              <a:t>@since</a:t>
            </a:r>
          </a:p>
          <a:p>
            <a:pPr marL="1155700" lvl="2" indent="-514350">
              <a:buFont typeface="+mj-lt"/>
              <a:buAutoNum type="romanLcPeriod"/>
            </a:pPr>
            <a:r>
              <a:rPr lang="en-US" sz="2400" dirty="0"/>
              <a:t>@version</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spTree>
    <p:extLst>
      <p:ext uri="{BB962C8B-B14F-4D97-AF65-F5344CB8AC3E}">
        <p14:creationId xmlns:p14="http://schemas.microsoft.com/office/powerpoint/2010/main" val="127210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p>
            <a:r>
              <a:rPr lang="en-US" dirty="0"/>
              <a:t>What Are Annotations? (cont.)</a:t>
            </a:r>
          </a:p>
        </p:txBody>
      </p:sp>
      <p:sp>
        <p:nvSpPr>
          <p:cNvPr id="3" name="Content Placeholder 2"/>
          <p:cNvSpPr>
            <a:spLocks noGrp="1"/>
          </p:cNvSpPr>
          <p:nvPr>
            <p:ph idx="1"/>
          </p:nvPr>
        </p:nvSpPr>
        <p:spPr>
          <a:xfrm>
            <a:off x="457200" y="1295400"/>
            <a:ext cx="8229600" cy="5334000"/>
          </a:xfrm>
        </p:spPr>
        <p:txBody>
          <a:bodyPr/>
          <a:lstStyle/>
          <a:p>
            <a:pPr marL="457200" lvl="0" indent="-457200">
              <a:buAutoNum type="arabicPeriod" startAt="2"/>
            </a:pPr>
            <a:r>
              <a:rPr lang="en-US" sz="2400" dirty="0"/>
              <a:t>Annotations are tags that are inserted into source code so that some tool can process them. The tools can operate on the source level, or they can process class files into which the compiler has placed annotations.</a:t>
            </a:r>
          </a:p>
          <a:p>
            <a:pPr marL="457200" lvl="0" indent="-457200">
              <a:buAutoNum type="arabicPeriod" startAt="2"/>
            </a:pPr>
            <a:endParaRPr lang="en-US" sz="800" dirty="0"/>
          </a:p>
          <a:p>
            <a:pPr marL="457200" lvl="0" indent="-457200">
              <a:buAutoNum type="arabicPeriod" startAt="2"/>
            </a:pPr>
            <a:r>
              <a:rPr lang="en-US" sz="2400" dirty="0"/>
              <a:t>To benefit from annotations that you create, you need to select a </a:t>
            </a:r>
            <a:r>
              <a:rPr lang="en-US" sz="2400" i="1" dirty="0"/>
              <a:t>processing tool</a:t>
            </a:r>
            <a:r>
              <a:rPr lang="en-US" sz="2400" dirty="0"/>
              <a:t>. You need to use annotations that your processing tool understands, then apply the processing tool to your code.</a:t>
            </a:r>
          </a:p>
          <a:p>
            <a:pPr marL="641350" lvl="2" indent="0">
              <a:buNone/>
            </a:pPr>
            <a:r>
              <a:rPr lang="en-US" sz="1900" dirty="0"/>
              <a:t>- JUnit processes its @Test annotation</a:t>
            </a:r>
            <a:br>
              <a:rPr lang="en-US" sz="1900" dirty="0"/>
            </a:br>
            <a:r>
              <a:rPr lang="en-US" sz="1900" dirty="0"/>
              <a:t>- Java compiler processes the others shown</a:t>
            </a:r>
          </a:p>
          <a:p>
            <a:pPr marL="457200" lvl="0" indent="-457200">
              <a:buAutoNum type="arabicPeriod" startAt="2"/>
            </a:pPr>
            <a:endParaRPr lang="en-US" sz="800" dirty="0"/>
          </a:p>
          <a:p>
            <a:pPr marL="457200" lvl="0" indent="-457200">
              <a:buAutoNum type="arabicPeriod" startAt="2"/>
            </a:pPr>
            <a:r>
              <a:rPr lang="en-US" sz="2400" dirty="0"/>
              <a:t>Annotations can be applied to a class, a method, a variable – in fact, anywhere qualifiers like public and static may be used</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Tree>
    <p:extLst>
      <p:ext uri="{BB962C8B-B14F-4D97-AF65-F5344CB8AC3E}">
        <p14:creationId xmlns:p14="http://schemas.microsoft.com/office/powerpoint/2010/main" val="139727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dirty="0"/>
              <a:t>What Are Annotations? (cont.)</a:t>
            </a:r>
          </a:p>
        </p:txBody>
      </p:sp>
      <p:sp>
        <p:nvSpPr>
          <p:cNvPr id="3" name="Content Placeholder 2"/>
          <p:cNvSpPr>
            <a:spLocks noGrp="1"/>
          </p:cNvSpPr>
          <p:nvPr>
            <p:ph idx="1"/>
          </p:nvPr>
        </p:nvSpPr>
        <p:spPr>
          <a:xfrm>
            <a:off x="457200" y="1371600"/>
            <a:ext cx="8229600" cy="5334000"/>
          </a:xfrm>
        </p:spPr>
        <p:txBody>
          <a:bodyPr/>
          <a:lstStyle/>
          <a:p>
            <a:pPr marL="342900" lvl="0" indent="-342900">
              <a:buAutoNum type="arabicPeriod" startAt="5"/>
            </a:pPr>
            <a:r>
              <a:rPr lang="en-US" sz="2000" dirty="0"/>
              <a:t>Annotations may have zero or more </a:t>
            </a:r>
            <a:r>
              <a:rPr lang="en-US" sz="2000" i="1" dirty="0"/>
              <a:t>elements. </a:t>
            </a:r>
            <a:r>
              <a:rPr lang="en-US" sz="2000" dirty="0"/>
              <a:t>Here is an example of a user-defined annotation that has two elements, </a:t>
            </a:r>
            <a:r>
              <a:rPr lang="en-US" sz="2000" dirty="0" err="1">
                <a:latin typeface="Courier New" panose="02070309020205020404" pitchFamily="49" charset="0"/>
                <a:cs typeface="Courier New" panose="02070309020205020404" pitchFamily="49" charset="0"/>
              </a:rPr>
              <a:t>assignedTo</a:t>
            </a:r>
            <a:r>
              <a:rPr lang="en-US" sz="2000" dirty="0"/>
              <a:t> and </a:t>
            </a:r>
            <a:r>
              <a:rPr lang="en-US" sz="2000" dirty="0">
                <a:latin typeface="Courier New" panose="02070309020205020404" pitchFamily="49" charset="0"/>
                <a:cs typeface="Courier New" panose="02070309020205020404" pitchFamily="49" charset="0"/>
              </a:rPr>
              <a:t>severity</a:t>
            </a:r>
            <a:r>
              <a:rPr lang="en-US" sz="2000" dirty="0"/>
              <a:t>.</a:t>
            </a:r>
          </a:p>
          <a:p>
            <a:pPr marL="641350" lvl="2"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BugReport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assignedTo</a:t>
            </a:r>
            <a:r>
              <a:rPr lang="en-US" sz="1600" dirty="0">
                <a:latin typeface="Courier New" panose="02070309020205020404" pitchFamily="49" charset="0"/>
                <a:cs typeface="Courier New" panose="02070309020205020404" pitchFamily="49" charset="0"/>
              </a:rPr>
              <a:t>="Harry", severity=10)</a:t>
            </a:r>
            <a:br>
              <a:rPr lang="en-US" sz="1600" dirty="0"/>
            </a:br>
            <a:r>
              <a:rPr lang="en-US" sz="1600" dirty="0"/>
              <a:t>[This annotation could be applied at the class level. Like </a:t>
            </a:r>
            <a:r>
              <a:rPr lang="en-US" sz="1600"/>
              <a:t>any user-defined </a:t>
            </a:r>
            <a:r>
              <a:rPr lang="en-US" sz="1600" dirty="0"/>
              <a:t>annotation, it would require an external tool to process it.]</a:t>
            </a:r>
          </a:p>
          <a:p>
            <a:pPr marL="641350" lvl="2" indent="0">
              <a:buNone/>
            </a:pPr>
            <a:endParaRPr lang="en-US" sz="800" dirty="0"/>
          </a:p>
          <a:p>
            <a:pPr marL="342900" indent="-342900">
              <a:buAutoNum type="arabicPeriod" startAt="6"/>
            </a:pPr>
            <a:r>
              <a:rPr lang="en-US" sz="2000" dirty="0"/>
              <a:t>When an annotation has just one element and its name is “</a:t>
            </a:r>
            <a:r>
              <a:rPr lang="en-US" sz="2000" dirty="0">
                <a:latin typeface="Courier New" panose="02070309020205020404" pitchFamily="49" charset="0"/>
                <a:cs typeface="Courier New" panose="02070309020205020404" pitchFamily="49" charset="0"/>
              </a:rPr>
              <a:t>value</a:t>
            </a:r>
            <a:r>
              <a:rPr lang="en-US" sz="2000" dirty="0"/>
              <a:t>”, the following more compact form can be used:</a:t>
            </a:r>
            <a:endParaRPr lang="en-US" sz="1600" dirty="0"/>
          </a:p>
          <a:p>
            <a:pPr marL="641350" lvl="2"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SuppressWarnings</a:t>
            </a:r>
            <a:r>
              <a:rPr lang="en-US" sz="1600" dirty="0">
                <a:latin typeface="Courier New" panose="02070309020205020404" pitchFamily="49" charset="0"/>
                <a:cs typeface="Courier New" panose="02070309020205020404" pitchFamily="49" charset="0"/>
              </a:rPr>
              <a:t>("unchecked")</a:t>
            </a:r>
          </a:p>
          <a:p>
            <a:pPr marL="641350" lvl="2" indent="0">
              <a:buNone/>
            </a:pPr>
            <a:r>
              <a:rPr lang="en-US" sz="1600" dirty="0">
                <a:latin typeface="Courier New" panose="02070309020205020404" pitchFamily="49" charset="0"/>
                <a:cs typeface="Courier New" panose="02070309020205020404" pitchFamily="49" charset="0"/>
              </a:rPr>
              <a:t>[same as @</a:t>
            </a:r>
            <a:r>
              <a:rPr lang="en-US" sz="1600" dirty="0" err="1">
                <a:latin typeface="Courier New" panose="02070309020205020404" pitchFamily="49" charset="0"/>
                <a:cs typeface="Courier New" panose="02070309020205020404" pitchFamily="49" charset="0"/>
              </a:rPr>
              <a:t>SuppressWarnings</a:t>
            </a:r>
            <a:r>
              <a:rPr lang="en-US" sz="1600" dirty="0">
                <a:latin typeface="Courier New" panose="02070309020205020404" pitchFamily="49" charset="0"/>
                <a:cs typeface="Courier New" panose="02070309020205020404" pitchFamily="49" charset="0"/>
              </a:rPr>
              <a:t>(value = "unchecked")]</a:t>
            </a:r>
          </a:p>
          <a:p>
            <a:pPr marL="641350" lvl="2" indent="0">
              <a:buNone/>
            </a:pPr>
            <a:endParaRPr lang="en-US" sz="800" dirty="0">
              <a:latin typeface="Courier New" panose="02070309020205020404" pitchFamily="49" charset="0"/>
              <a:cs typeface="Courier New" panose="02070309020205020404" pitchFamily="49" charset="0"/>
            </a:endParaRPr>
          </a:p>
          <a:p>
            <a:pPr marL="342900" indent="-342900">
              <a:buAutoNum type="arabicPeriod" startAt="7"/>
            </a:pPr>
            <a:r>
              <a:rPr lang="en-US" sz="2000" dirty="0"/>
              <a:t>If the annotations have the same type, then this is called a </a:t>
            </a:r>
            <a:r>
              <a:rPr lang="en-US" sz="2000" u="sng" dirty="0"/>
              <a:t>repeating annotation</a:t>
            </a:r>
            <a:r>
              <a:rPr lang="en-US" sz="2000" dirty="0"/>
              <a:t>:</a:t>
            </a:r>
            <a:endParaRPr lang="en-US" sz="1600" dirty="0"/>
          </a:p>
          <a:p>
            <a:pPr marL="641350" lvl="2" indent="0">
              <a:buNone/>
            </a:pPr>
            <a:r>
              <a:rPr lang="en-US" sz="1600" dirty="0">
                <a:latin typeface="Courier New" panose="02070309020205020404" pitchFamily="49" charset="0"/>
                <a:cs typeface="Courier New" panose="02070309020205020404" pitchFamily="49" charset="0"/>
              </a:rPr>
              <a:t>@Author(name = "Jane Doe")</a:t>
            </a:r>
          </a:p>
          <a:p>
            <a:pPr marL="641350" lvl="2" indent="0">
              <a:buNone/>
            </a:pPr>
            <a:r>
              <a:rPr lang="en-US" sz="1600" dirty="0">
                <a:latin typeface="Courier New" panose="02070309020205020404" pitchFamily="49" charset="0"/>
                <a:cs typeface="Courier New" panose="02070309020205020404" pitchFamily="49" charset="0"/>
              </a:rPr>
              <a:t>@Author(name = "John Smith")</a:t>
            </a:r>
          </a:p>
          <a:p>
            <a:pPr marL="641350" lvl="2" indent="0">
              <a:buNone/>
            </a:pPr>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 { ... }</a:t>
            </a:r>
          </a:p>
          <a:p>
            <a:pPr marL="366713" lvl="1" indent="0">
              <a:buNone/>
            </a:pPr>
            <a:r>
              <a:rPr lang="en-US" sz="2000" dirty="0"/>
              <a:t>Repeating annotations are supported as of the Java SE 8 release</a:t>
            </a:r>
          </a:p>
          <a:p>
            <a:pPr marL="0" lvl="0" indent="0">
              <a:buNone/>
            </a:pP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spTree>
    <p:extLst>
      <p:ext uri="{BB962C8B-B14F-4D97-AF65-F5344CB8AC3E}">
        <p14:creationId xmlns:p14="http://schemas.microsoft.com/office/powerpoint/2010/main" val="35580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dirty="0"/>
              <a:t>What Are Annotations? (cont.)</a:t>
            </a:r>
          </a:p>
        </p:txBody>
      </p:sp>
      <p:sp>
        <p:nvSpPr>
          <p:cNvPr id="3" name="Content Placeholder 2"/>
          <p:cNvSpPr>
            <a:spLocks noGrp="1"/>
          </p:cNvSpPr>
          <p:nvPr>
            <p:ph idx="1"/>
          </p:nvPr>
        </p:nvSpPr>
        <p:spPr>
          <a:xfrm>
            <a:off x="381000" y="1143000"/>
            <a:ext cx="8229600" cy="5486400"/>
          </a:xfrm>
        </p:spPr>
        <p:txBody>
          <a:bodyPr/>
          <a:lstStyle/>
          <a:p>
            <a:pPr marL="342900" indent="-342900">
              <a:buFont typeface="Wingdings 2" pitchFamily="18" charset="2"/>
              <a:buAutoNum type="arabicPeriod" startAt="8"/>
            </a:pPr>
            <a:r>
              <a:rPr lang="en-US" sz="2000" i="1" dirty="0"/>
              <a:t>User-defined annotations</a:t>
            </a:r>
            <a:r>
              <a:rPr lang="en-US" sz="2000" dirty="0"/>
              <a:t>. The @interface keyword is the way the Java compiler knows you are creating an annotation; such “classes” extend the Annotation interface. See the demo lesson10.lecture.annotation</a:t>
            </a:r>
          </a:p>
          <a:p>
            <a:pPr marL="342900" indent="-342900">
              <a:buFont typeface="Wingdings 2" pitchFamily="18" charset="2"/>
              <a:buAutoNum type="arabicPeriod" startAt="8"/>
            </a:pPr>
            <a:endParaRPr lang="en-US" sz="2000" dirty="0"/>
          </a:p>
          <a:p>
            <a:pPr marL="342900" indent="-342900">
              <a:buFont typeface="Wingdings 2" pitchFamily="18" charset="2"/>
              <a:buAutoNum type="arabicPeriod" startAt="8"/>
            </a:pPr>
            <a:endParaRPr lang="en-US" sz="1800" dirty="0"/>
          </a:p>
          <a:p>
            <a:pPr marL="342900" indent="-342900">
              <a:buFont typeface="Wingdings 2" pitchFamily="18" charset="2"/>
              <a:buAutoNum type="arabicPeriod" startAt="8"/>
            </a:pPr>
            <a:endParaRPr lang="en-US" sz="1800" dirty="0"/>
          </a:p>
          <a:p>
            <a:pPr marL="0" indent="0">
              <a:buNone/>
            </a:pPr>
            <a:endParaRPr lang="en-US" sz="500" b="1" dirty="0"/>
          </a:p>
          <a:p>
            <a:pPr marL="342900" lvl="0" indent="-342900">
              <a:buAutoNum type="arabicPeriod" startAt="8"/>
            </a:pPr>
            <a:endParaRPr lang="en-US" sz="1800" dirty="0"/>
          </a:p>
          <a:p>
            <a:pPr marL="342900" lvl="0" indent="-342900">
              <a:buAutoNum type="arabicPeriod" startAt="8"/>
            </a:pPr>
            <a:endParaRPr lang="en-US" sz="1600"/>
          </a:p>
          <a:p>
            <a:pPr marL="342900" lvl="0" indent="-342900">
              <a:buAutoNum type="arabicPeriod" startAt="8"/>
            </a:pPr>
            <a:endParaRPr lang="en-US" sz="1600"/>
          </a:p>
          <a:p>
            <a:pPr marL="342900" lvl="0" indent="-342900">
              <a:buAutoNum type="arabicPeriod" startAt="8"/>
            </a:pPr>
            <a:endParaRPr lang="en-US" sz="1600"/>
          </a:p>
          <a:p>
            <a:pPr marL="342900" lvl="0" indent="-342900">
              <a:buAutoNum type="arabicPeriod" startAt="8"/>
            </a:pPr>
            <a:endParaRPr lang="en-US" sz="1600"/>
          </a:p>
          <a:p>
            <a:pPr marL="0" lvl="0" indent="0">
              <a:buNone/>
            </a:pPr>
            <a:r>
              <a:rPr lang="en-US" sz="2000"/>
              <a:t>      </a:t>
            </a:r>
            <a:r>
              <a:rPr lang="en-US" sz="2000" b="1" i="1"/>
              <a:t>Note</a:t>
            </a:r>
            <a:r>
              <a:rPr lang="en-US" sz="2000"/>
              <a:t>:  the code shows how the elements "assigned to" and "severity" </a:t>
            </a:r>
            <a:br>
              <a:rPr lang="en-US" sz="2000"/>
            </a:br>
            <a:r>
              <a:rPr lang="en-US" sz="2000"/>
              <a:t>      are defined</a:t>
            </a:r>
            <a:r>
              <a:rPr lang="en-US" sz="1600"/>
              <a:t>.</a:t>
            </a: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pic>
        <p:nvPicPr>
          <p:cNvPr id="5" name="Picture 4"/>
          <p:cNvPicPr/>
          <p:nvPr/>
        </p:nvPicPr>
        <p:blipFill>
          <a:blip r:embed="rId3"/>
          <a:stretch>
            <a:fillRect/>
          </a:stretch>
        </p:blipFill>
        <p:spPr>
          <a:xfrm>
            <a:off x="1143000" y="2514600"/>
            <a:ext cx="6604000" cy="1981200"/>
          </a:xfrm>
          <a:prstGeom prst="rect">
            <a:avLst/>
          </a:prstGeom>
        </p:spPr>
      </p:pic>
    </p:spTree>
    <p:extLst>
      <p:ext uri="{BB962C8B-B14F-4D97-AF65-F5344CB8AC3E}">
        <p14:creationId xmlns:p14="http://schemas.microsoft.com/office/powerpoint/2010/main" val="71553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a:t>Annotation Reference</a:t>
            </a:r>
          </a:p>
        </p:txBody>
      </p:sp>
      <p:sp>
        <p:nvSpPr>
          <p:cNvPr id="3" name="Content Placeholder 2"/>
          <p:cNvSpPr>
            <a:spLocks noGrp="1"/>
          </p:cNvSpPr>
          <p:nvPr>
            <p:ph idx="1"/>
          </p:nvPr>
        </p:nvSpPr>
        <p:spPr>
          <a:xfrm>
            <a:off x="457200" y="1600200"/>
            <a:ext cx="8305800" cy="5029200"/>
          </a:xfrm>
        </p:spPr>
        <p:txBody>
          <a:bodyPr/>
          <a:lstStyle/>
          <a:p>
            <a:pPr marL="0" indent="0">
              <a:buNone/>
            </a:pPr>
            <a:r>
              <a:rPr lang="en-US" sz="1600" b="1"/>
              <a:t>@Retention</a:t>
            </a:r>
            <a:r>
              <a:rPr lang="en-US" sz="1600"/>
              <a:t> </a:t>
            </a:r>
            <a:r>
              <a:rPr lang="en-US" sz="1600">
                <a:hlinkClick r:id="rId2"/>
              </a:rPr>
              <a:t>@Retention</a:t>
            </a:r>
            <a:r>
              <a:rPr lang="en-US" sz="1600"/>
              <a:t> annotation specifies how the marked annotation is stored:</a:t>
            </a:r>
          </a:p>
          <a:p>
            <a:pPr lvl="1"/>
            <a:r>
              <a:rPr lang="en-US" sz="1600"/>
              <a:t>RetentionPolicy.SOURCE – The marked annotation is retained only in the source level and is ignored by the compiler.</a:t>
            </a:r>
          </a:p>
          <a:p>
            <a:pPr lvl="1"/>
            <a:r>
              <a:rPr lang="en-US" sz="1600"/>
              <a:t>RetentionPolicy.CLASS – The marked annotation is retained by the compiler at compile time, but is ignored by the Java Virtual Machine (JVM).</a:t>
            </a:r>
          </a:p>
          <a:p>
            <a:pPr lvl="1"/>
            <a:r>
              <a:rPr lang="en-US" sz="1600"/>
              <a:t>RetentionPolicy.RUNTIME – The marked annotation is retained by the JVM so it can be used by the runtime environment.</a:t>
            </a:r>
          </a:p>
          <a:p>
            <a:pPr marL="0" indent="0">
              <a:buNone/>
            </a:pPr>
            <a:r>
              <a:rPr lang="en-US" sz="1600" b="1"/>
              <a:t>@Target</a:t>
            </a:r>
            <a:r>
              <a:rPr lang="en-US" sz="1600"/>
              <a:t> </a:t>
            </a:r>
            <a:r>
              <a:rPr lang="en-US" sz="1600">
                <a:hlinkClick r:id="rId3"/>
              </a:rPr>
              <a:t>@Target</a:t>
            </a:r>
            <a:r>
              <a:rPr lang="en-US" sz="1600"/>
              <a:t> annotation marks another annotation to restrict what kind of Java elements the annotation can be applied to. A target annotation specifies one of the following element types as its value:</a:t>
            </a:r>
          </a:p>
          <a:p>
            <a:pPr lvl="1"/>
            <a:r>
              <a:rPr lang="en-US" sz="1600"/>
              <a:t>ElementType.ANNOTATION_TYPE can be applied to an annotation type.</a:t>
            </a:r>
          </a:p>
          <a:p>
            <a:pPr lvl="1"/>
            <a:r>
              <a:rPr lang="en-US" sz="1600"/>
              <a:t>ElementType.CONSTRUCTOR can be applied to a constructor.</a:t>
            </a:r>
          </a:p>
          <a:p>
            <a:pPr lvl="1"/>
            <a:r>
              <a:rPr lang="en-US" sz="1600"/>
              <a:t>ElementType.FIELD can be applied to a field or property.</a:t>
            </a:r>
          </a:p>
          <a:p>
            <a:pPr lvl="1"/>
            <a:r>
              <a:rPr lang="en-US" sz="1600"/>
              <a:t>ElementType.LOCAL_VARIABLE can be applied to a local variable.</a:t>
            </a:r>
          </a:p>
          <a:p>
            <a:pPr lvl="1"/>
            <a:r>
              <a:rPr lang="en-US" sz="1600"/>
              <a:t>ElementType.METHOD can be applied to a method-level annotation.</a:t>
            </a:r>
          </a:p>
          <a:p>
            <a:pPr lvl="1"/>
            <a:r>
              <a:rPr lang="en-US" sz="1600"/>
              <a:t>ElementType.PACKAGE can be applied to a package declaration.</a:t>
            </a:r>
          </a:p>
          <a:p>
            <a:pPr lvl="1"/>
            <a:r>
              <a:rPr lang="en-US" sz="1600"/>
              <a:t>ElementType.PARAMETER can be applied to the parameters of a method.</a:t>
            </a:r>
          </a:p>
          <a:p>
            <a:pPr lvl="1"/>
            <a:r>
              <a:rPr lang="en-US" sz="1600"/>
              <a:t>ElementType.TYPE can be applied to any element of a class.</a:t>
            </a:r>
          </a:p>
          <a:p>
            <a:pPr marL="0" indent="0">
              <a:buNone/>
            </a:pPr>
            <a:endParaRPr lang="en-US" sz="1600"/>
          </a:p>
          <a:p>
            <a:pPr marL="0" indent="0">
              <a:buNone/>
            </a:pP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spTree>
    <p:extLst>
      <p:ext uri="{BB962C8B-B14F-4D97-AF65-F5344CB8AC3E}">
        <p14:creationId xmlns:p14="http://schemas.microsoft.com/office/powerpoint/2010/main" val="487110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10.2</a:t>
            </a:r>
          </a:p>
        </p:txBody>
      </p:sp>
      <p:sp>
        <p:nvSpPr>
          <p:cNvPr id="3" name="Content Placeholder 2"/>
          <p:cNvSpPr>
            <a:spLocks noGrp="1"/>
          </p:cNvSpPr>
          <p:nvPr>
            <p:ph idx="1"/>
          </p:nvPr>
        </p:nvSpPr>
        <p:spPr/>
        <p:txBody>
          <a:bodyPr/>
          <a:lstStyle/>
          <a:p>
            <a:pPr marL="0" indent="0">
              <a:buNone/>
            </a:pPr>
            <a:r>
              <a:rPr lang="en-US"/>
              <a:t>Work with the Buganizer code shown in class (available in package lesson10.exercise_2 in InClassExercises). A class StillMoreBadCode has been added. Add to this class annotation values for the elements "assigned to" and "severity". Then integrate this new class into the AnnotationInfo  class and run it. Info about StillMoreBadCode should be included in the output report.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spTree>
    <p:extLst>
      <p:ext uri="{BB962C8B-B14F-4D97-AF65-F5344CB8AC3E}">
        <p14:creationId xmlns:p14="http://schemas.microsoft.com/office/powerpoint/2010/main" val="429164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a:t>Overview</a:t>
            </a:r>
          </a:p>
        </p:txBody>
      </p:sp>
      <p:sp>
        <p:nvSpPr>
          <p:cNvPr id="3" name="Content Placeholder 2"/>
          <p:cNvSpPr>
            <a:spLocks noGrp="1"/>
          </p:cNvSpPr>
          <p:nvPr>
            <p:ph idx="1"/>
          </p:nvPr>
        </p:nvSpPr>
        <p:spPr>
          <a:xfrm>
            <a:off x="228600" y="1219200"/>
            <a:ext cx="8915400" cy="5181600"/>
          </a:xfrm>
        </p:spPr>
        <p:txBody>
          <a:bodyPr/>
          <a:lstStyle/>
          <a:p>
            <a:pPr marL="457200" lvl="0" indent="-457200">
              <a:buFont typeface="+mj-lt"/>
              <a:buAutoNum type="arabicPeriod"/>
            </a:pPr>
            <a:r>
              <a:rPr lang="en-US" sz="2400"/>
              <a:t>Unit-testing Stream Pipelines</a:t>
            </a:r>
          </a:p>
          <a:p>
            <a:pPr marL="457200" lvl="0" indent="-457200">
              <a:buFont typeface="+mj-lt"/>
              <a:buAutoNum type="arabicPeriod"/>
            </a:pPr>
            <a:r>
              <a:rPr lang="en-US" sz="2400"/>
              <a:t>Introduction to Annotations</a:t>
            </a:r>
          </a:p>
          <a:p>
            <a:pPr marL="457200" lvl="0" indent="-457200">
              <a:buFont typeface="+mj-lt"/>
              <a:buAutoNum type="arabicPeriod"/>
            </a:pPr>
            <a:r>
              <a:rPr lang="en-US" sz="2400" b="1"/>
              <a:t>Using Java 8’s try-with-resources</a:t>
            </a:r>
          </a:p>
          <a:p>
            <a:pPr marL="457200" lvl="0" indent="-457200">
              <a:buFont typeface="+mj-lt"/>
              <a:buAutoNum type="arabicPeriod"/>
            </a:pPr>
            <a:r>
              <a:rPr lang="en-US" sz="2400"/>
              <a:t>Handling Exceptions Arising in Stream Pipelines</a:t>
            </a:r>
          </a:p>
          <a:p>
            <a:pPr marL="457200" lvl="0" indent="-457200">
              <a:buFont typeface="+mj-lt"/>
              <a:buAutoNum type="arabicPeriod"/>
            </a:pPr>
            <a:r>
              <a:rPr lang="en-US" sz="2400"/>
              <a:t>Concurrent Processing and Parallel Streams</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Tree>
    <p:extLst>
      <p:ext uri="{BB962C8B-B14F-4D97-AF65-F5344CB8AC3E}">
        <p14:creationId xmlns:p14="http://schemas.microsoft.com/office/powerpoint/2010/main" val="319067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914400" y="18288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r>
              <a:rPr lang="en-US" altLang="en-US" sz="1800" dirty="0">
                <a:solidFill>
                  <a:srgbClr val="000000"/>
                </a:solidFill>
              </a:rPr>
              <a:t>© 2015 Maharishi University of Management, Fairfield, Iowa</a:t>
            </a:r>
          </a:p>
          <a:p>
            <a:pPr eaLnBrk="1" hangingPunct="1">
              <a:spcBef>
                <a:spcPct val="0"/>
              </a:spcBef>
              <a:buClrTx/>
              <a:buSzTx/>
              <a:buFontTx/>
              <a:buNone/>
            </a:pPr>
            <a:endParaRPr lang="en-US" altLang="en-US" sz="1800" dirty="0">
              <a:solidFill>
                <a:srgbClr val="000000"/>
              </a:solidFill>
            </a:endParaRPr>
          </a:p>
          <a:p>
            <a:pPr eaLnBrk="1" hangingPunct="1">
              <a:spcBef>
                <a:spcPct val="0"/>
              </a:spcBef>
              <a:buClrTx/>
              <a:buSzTx/>
              <a:buFontTx/>
              <a:buNone/>
            </a:pPr>
            <a:r>
              <a:rPr lang="en-US" alt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altLang="en-US" sz="1800" dirty="0"/>
          </a:p>
        </p:txBody>
      </p:sp>
      <p:sp>
        <p:nvSpPr>
          <p:cNvPr id="7" name="Slide Number Placeholder 6"/>
          <p:cNvSpPr>
            <a:spLocks noGrp="1"/>
          </p:cNvSpPr>
          <p:nvPr>
            <p:ph type="sldNum" sz="quarter" idx="12"/>
          </p:nvPr>
        </p:nvSpPr>
        <p:spPr/>
        <p:txBody>
          <a:bodyPr/>
          <a:lstStyle/>
          <a:p>
            <a:pPr>
              <a:defRPr/>
            </a:pPr>
            <a:fld id="{72F00D2C-FC87-473E-9590-F6DB04F628FE}"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a:t>Handling Exceptions with Try-with-Resources</a:t>
            </a:r>
            <a:endParaRPr lang="en-US" sz="3200" dirty="0"/>
          </a:p>
        </p:txBody>
      </p:sp>
      <p:sp>
        <p:nvSpPr>
          <p:cNvPr id="3" name="Content Placeholder 2"/>
          <p:cNvSpPr>
            <a:spLocks noGrp="1"/>
          </p:cNvSpPr>
          <p:nvPr>
            <p:ph idx="1"/>
          </p:nvPr>
        </p:nvSpPr>
        <p:spPr>
          <a:xfrm>
            <a:off x="457200" y="1524000"/>
            <a:ext cx="8229600" cy="5105399"/>
          </a:xfrm>
        </p:spPr>
        <p:txBody>
          <a:bodyPr/>
          <a:lstStyle/>
          <a:p>
            <a:pPr marL="457200" lvl="0" indent="-457200">
              <a:buFont typeface="+mj-lt"/>
              <a:buAutoNum type="arabicPeriod"/>
            </a:pPr>
            <a:r>
              <a:rPr lang="en-US" sz="2000" i="1"/>
              <a:t>You Wish to Use Resources Carefully. </a:t>
            </a:r>
            <a:r>
              <a:rPr lang="en-US" sz="2000" dirty="0"/>
              <a:t>When your application uses external resources, like files or a database connection, it is important to close the connections after your application has finished using them. Typically, using these connections involves checked exceptions; but whether or not an exception is thrown, your application must disconnect from the resource, or there can be a memory leak,  causing memory to fill up.</a:t>
            </a:r>
          </a:p>
          <a:p>
            <a:pPr marL="457200" lvl="0" indent="-457200">
              <a:buFont typeface="+mj-lt"/>
              <a:buAutoNum type="arabicPeriod"/>
            </a:pPr>
            <a:endParaRPr lang="en-US" sz="2000" i="1" dirty="0"/>
          </a:p>
          <a:p>
            <a:pPr marL="457200" lvl="0" indent="-457200">
              <a:buFont typeface="+mj-lt"/>
              <a:buAutoNum type="arabicPeriod"/>
            </a:pPr>
            <a:r>
              <a:rPr lang="en-US" sz="2000" i="1" dirty="0"/>
              <a:t>Do clean-up in a finally block. </a:t>
            </a:r>
            <a:r>
              <a:rPr lang="en-US" sz="2000" dirty="0"/>
              <a:t>The usual way to clean up resources is in a finally block, which will execute whether or not an exception is thrown.</a:t>
            </a:r>
          </a:p>
          <a:p>
            <a:pPr marL="457200" lvl="0" indent="-457200">
              <a:buFont typeface="+mj-lt"/>
              <a:buAutoNum type="arabicPeriod"/>
            </a:pPr>
            <a:endParaRPr lang="en-US" sz="2000" dirty="0"/>
          </a:p>
          <a:p>
            <a:pPr marL="457200" lvl="0" indent="-457200">
              <a:buFont typeface="+mj-lt"/>
              <a:buAutoNum type="arabicPeriod"/>
            </a:pPr>
            <a:r>
              <a:rPr lang="en-US" sz="2000" i="1"/>
              <a:t>Complication. </a:t>
            </a:r>
            <a:r>
              <a:rPr lang="en-US" sz="2000"/>
              <a:t>But</a:t>
            </a:r>
            <a:r>
              <a:rPr lang="en-US" sz="2000" dirty="0"/>
              <a:t>, what if closing a resource is also capable of throwing a checked exception? How should this be handled?</a:t>
            </a:r>
          </a:p>
          <a:p>
            <a:pPr marL="0" lvl="0" indent="0">
              <a:buNone/>
            </a:pPr>
            <a:endParaRPr lang="en-US" sz="900" dirty="0"/>
          </a:p>
          <a:p>
            <a:pPr marL="366713" lvl="1" indent="0">
              <a:buNone/>
            </a:pPr>
            <a:r>
              <a:rPr lang="en-US" sz="2000" dirty="0"/>
              <a:t>Demo: lesson10.lecture.trickycatch1 </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spTree>
    <p:extLst>
      <p:ext uri="{BB962C8B-B14F-4D97-AF65-F5344CB8AC3E}">
        <p14:creationId xmlns:p14="http://schemas.microsoft.com/office/powerpoint/2010/main" val="170779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533400"/>
            <a:ext cx="8229600" cy="1143000"/>
          </a:xfrm>
        </p:spPr>
        <p:txBody>
          <a:bodyPr/>
          <a:lstStyle/>
          <a:p>
            <a:r>
              <a:rPr lang="en-US"/>
              <a:t>The Closing Resources Problem</a:t>
            </a:r>
            <a:endParaRPr lang="en-US" dirty="0"/>
          </a:p>
        </p:txBody>
      </p:sp>
      <p:sp>
        <p:nvSpPr>
          <p:cNvPr id="3" name="Content Placeholder 2"/>
          <p:cNvSpPr>
            <a:spLocks noGrp="1"/>
          </p:cNvSpPr>
          <p:nvPr>
            <p:ph idx="1"/>
          </p:nvPr>
        </p:nvSpPr>
        <p:spPr/>
        <p:txBody>
          <a:bodyPr/>
          <a:lstStyle/>
          <a:p>
            <a:pPr marL="0" indent="0">
              <a:buNone/>
            </a:pPr>
            <a:r>
              <a:rPr lang="en-US" sz="2200" b="1" u="sng"/>
              <a:t>Example</a:t>
            </a:r>
            <a:r>
              <a:rPr lang="en-US" sz="2200"/>
              <a:t>: Consider this code (lesson10.lecture.trickycatch1):</a:t>
            </a:r>
            <a:endParaRPr lang="en-US" sz="2200" dirty="0"/>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21</a:t>
            </a:fld>
            <a:endParaRPr lang="en-US" dirty="0"/>
          </a:p>
        </p:txBody>
      </p:sp>
      <p:pic>
        <p:nvPicPr>
          <p:cNvPr id="5" name="Picture 4"/>
          <p:cNvPicPr/>
          <p:nvPr/>
        </p:nvPicPr>
        <p:blipFill>
          <a:blip r:embed="rId2"/>
          <a:stretch>
            <a:fillRect/>
          </a:stretch>
        </p:blipFill>
        <p:spPr>
          <a:xfrm>
            <a:off x="838200" y="2438400"/>
            <a:ext cx="7391400" cy="4343400"/>
          </a:xfrm>
          <a:prstGeom prst="rect">
            <a:avLst/>
          </a:prstGeom>
        </p:spPr>
      </p:pic>
    </p:spTree>
    <p:extLst>
      <p:ext uri="{BB962C8B-B14F-4D97-AF65-F5344CB8AC3E}">
        <p14:creationId xmlns:p14="http://schemas.microsoft.com/office/powerpoint/2010/main" val="1168719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Closing Resources Problem (continued)</a:t>
            </a:r>
            <a:endParaRPr lang="en-US" dirty="0"/>
          </a:p>
        </p:txBody>
      </p:sp>
      <p:sp>
        <p:nvSpPr>
          <p:cNvPr id="3" name="Content Placeholder 2"/>
          <p:cNvSpPr>
            <a:spLocks noGrp="1"/>
          </p:cNvSpPr>
          <p:nvPr>
            <p:ph idx="1"/>
          </p:nvPr>
        </p:nvSpPr>
        <p:spPr>
          <a:xfrm>
            <a:off x="457200" y="1935163"/>
            <a:ext cx="8229600" cy="4084637"/>
          </a:xfrm>
        </p:spPr>
        <p:txBody>
          <a:bodyPr/>
          <a:lstStyle/>
          <a:p>
            <a:pPr marL="0" indent="0">
              <a:buNone/>
            </a:pPr>
            <a:r>
              <a:rPr lang="en-US" sz="2000" b="1"/>
              <a:t>Some Problems with the Code.</a:t>
            </a:r>
          </a:p>
          <a:p>
            <a:pPr marL="457200" indent="-457200">
              <a:buAutoNum type="arabicPeriod"/>
            </a:pPr>
            <a:r>
              <a:rPr lang="en-US" sz="2000" b="1"/>
              <a:t>First problem. </a:t>
            </a:r>
            <a:r>
              <a:rPr lang="en-US" sz="2000"/>
              <a:t>It's messy and it's easy to implement it incorrectly.</a:t>
            </a:r>
          </a:p>
          <a:p>
            <a:pPr marL="457200" indent="-457200">
              <a:buAutoNum type="arabicPeriod"/>
            </a:pPr>
            <a:r>
              <a:rPr lang="en-US" sz="2000" b="1"/>
              <a:t>More serious problem. </a:t>
            </a:r>
            <a:r>
              <a:rPr lang="en-US" sz="2000"/>
              <a:t>Consider this scenario:</a:t>
            </a:r>
          </a:p>
          <a:p>
            <a:pPr marL="823913" lvl="1" indent="-457200"/>
            <a:r>
              <a:rPr lang="en-US" sz="1800"/>
              <a:t>After BufferedReader object is created, a call to readLine causes an IOException to be thrown.</a:t>
            </a:r>
          </a:p>
          <a:p>
            <a:pPr marL="823913" lvl="1" indent="-457200"/>
            <a:r>
              <a:rPr lang="en-US" sz="1800"/>
              <a:t>In the finally clause, an attempt is made to close the BufferedReader, but the close() operation also throws an IOException. </a:t>
            </a:r>
          </a:p>
          <a:p>
            <a:pPr marL="366713" lvl="1" indent="0">
              <a:buNone/>
            </a:pPr>
            <a:r>
              <a:rPr lang="en-US" sz="1800"/>
              <a:t>Only </a:t>
            </a:r>
            <a:r>
              <a:rPr lang="en-US" sz="1800" dirty="0"/>
              <a:t>one exception can </a:t>
            </a:r>
            <a:r>
              <a:rPr lang="en-US" sz="1800"/>
              <a:t>be thrown, and the way Java does it is to throw the close operation exception (the one that we don't care about).</a:t>
            </a:r>
          </a:p>
          <a:p>
            <a:pPr marL="366713" lvl="1" indent="0">
              <a:buNone/>
            </a:pPr>
            <a:endParaRPr lang="en-US" sz="1800"/>
          </a:p>
          <a:p>
            <a:pPr marL="366713" lvl="1" indent="0">
              <a:buNone/>
            </a:pPr>
            <a:r>
              <a:rPr lang="en-US" sz="1800"/>
              <a:t>In the demo code, the </a:t>
            </a:r>
            <a:r>
              <a:rPr lang="en-US" sz="1800" dirty="0"/>
              <a:t>message displayed will be “Caught 2</a:t>
            </a:r>
            <a:r>
              <a:rPr lang="en-US" sz="1800" baseline="30000" dirty="0"/>
              <a:t>nd</a:t>
            </a:r>
            <a:r>
              <a:rPr lang="en-US" sz="1800" dirty="0"/>
              <a:t> </a:t>
            </a:r>
            <a:r>
              <a:rPr lang="en-US" sz="1800" dirty="0" err="1"/>
              <a:t>IOException</a:t>
            </a:r>
            <a:r>
              <a:rPr lang="en-US" sz="1800" dirty="0"/>
              <a:t>: error closing reader.” The </a:t>
            </a:r>
            <a:r>
              <a:rPr lang="en-US" sz="1800" dirty="0" err="1"/>
              <a:t>IOException</a:t>
            </a:r>
            <a:r>
              <a:rPr lang="en-US" sz="1800" dirty="0"/>
              <a:t> indicating a failure to execute </a:t>
            </a:r>
            <a:r>
              <a:rPr lang="en-US" sz="1800" dirty="0" err="1"/>
              <a:t>readLine</a:t>
            </a:r>
            <a:r>
              <a:rPr lang="en-US" sz="1800" dirty="0"/>
              <a:t>() is lost. </a:t>
            </a:r>
            <a:br>
              <a:rPr lang="en-US" sz="1800"/>
            </a:br>
            <a:r>
              <a:rPr lang="en-US" sz="1800"/>
              <a:t>                                        </a:t>
            </a:r>
            <a:br>
              <a:rPr lang="en-US" sz="1800"/>
            </a:br>
            <a:endParaRPr lang="en-US" sz="1800" dirty="0"/>
          </a:p>
          <a:p>
            <a:pPr marL="0" indent="0">
              <a:buNone/>
            </a:pPr>
            <a:endParaRPr lang="en-US" sz="2000" dirty="0"/>
          </a:p>
          <a:p>
            <a:pPr marL="0" indent="0">
              <a:buNone/>
            </a:pPr>
            <a:r>
              <a:rPr lang="en-US" sz="2000" i="1"/>
              <a:t>. </a:t>
            </a: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22</a:t>
            </a:fld>
            <a:endParaRPr lang="en-US" dirty="0"/>
          </a:p>
        </p:txBody>
      </p:sp>
      <p:sp>
        <p:nvSpPr>
          <p:cNvPr id="5" name="TextBox 4"/>
          <p:cNvSpPr txBox="1"/>
          <p:nvPr/>
        </p:nvSpPr>
        <p:spPr>
          <a:xfrm>
            <a:off x="533400" y="6248400"/>
            <a:ext cx="8229600" cy="381000"/>
          </a:xfrm>
          <a:prstGeom prst="rect">
            <a:avLst/>
          </a:prstGeom>
          <a:noFill/>
        </p:spPr>
        <p:txBody>
          <a:bodyPr wrap="square" rtlCol="0">
            <a:spAutoFit/>
          </a:bodyPr>
          <a:lstStyle/>
          <a:p>
            <a:r>
              <a:rPr lang="en-US"/>
              <a:t>                                                </a:t>
            </a:r>
            <a:r>
              <a:rPr lang="en-US">
                <a:latin typeface="+mn-lt"/>
              </a:rPr>
              <a:t>Demo: lesson10.lecture.trickycatch1.MyClass2</a:t>
            </a:r>
          </a:p>
        </p:txBody>
      </p:sp>
    </p:spTree>
    <p:extLst>
      <p:ext uri="{BB962C8B-B14F-4D97-AF65-F5344CB8AC3E}">
        <p14:creationId xmlns:p14="http://schemas.microsoft.com/office/powerpoint/2010/main" val="22796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1143000"/>
          </a:xfrm>
        </p:spPr>
        <p:txBody>
          <a:bodyPr/>
          <a:lstStyle/>
          <a:p>
            <a:r>
              <a:rPr lang="en-US"/>
              <a:t>The Try-with-Resources </a:t>
            </a:r>
            <a:r>
              <a:rPr lang="en-US" dirty="0"/>
              <a:t>Solution</a:t>
            </a:r>
          </a:p>
        </p:txBody>
      </p:sp>
      <p:sp>
        <p:nvSpPr>
          <p:cNvPr id="3" name="Content Placeholder 2"/>
          <p:cNvSpPr>
            <a:spLocks noGrp="1"/>
          </p:cNvSpPr>
          <p:nvPr>
            <p:ph idx="1"/>
          </p:nvPr>
        </p:nvSpPr>
        <p:spPr>
          <a:xfrm>
            <a:off x="533400" y="1752600"/>
            <a:ext cx="8229600" cy="4389437"/>
          </a:xfrm>
        </p:spPr>
        <p:txBody>
          <a:bodyPr/>
          <a:lstStyle/>
          <a:p>
            <a:pPr marL="0" indent="0">
              <a:buNone/>
            </a:pPr>
            <a:r>
              <a:rPr lang="en-US" dirty="0"/>
              <a:t>Here is the Java 8 alternative to the previously displayed code: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Demo: lesson10.lecture.trickycatch4_trywithres.MyClass</a:t>
            </a: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23</a:t>
            </a:fld>
            <a:endParaRPr lang="en-US" dirty="0"/>
          </a:p>
        </p:txBody>
      </p:sp>
      <p:pic>
        <p:nvPicPr>
          <p:cNvPr id="5" name="Picture 4"/>
          <p:cNvPicPr/>
          <p:nvPr/>
        </p:nvPicPr>
        <p:blipFill>
          <a:blip r:embed="rId2"/>
          <a:stretch>
            <a:fillRect/>
          </a:stretch>
        </p:blipFill>
        <p:spPr>
          <a:xfrm>
            <a:off x="914400" y="2743200"/>
            <a:ext cx="6553200" cy="2971800"/>
          </a:xfrm>
          <a:prstGeom prst="rect">
            <a:avLst/>
          </a:prstGeom>
        </p:spPr>
      </p:pic>
    </p:spTree>
    <p:extLst>
      <p:ext uri="{BB962C8B-B14F-4D97-AF65-F5344CB8AC3E}">
        <p14:creationId xmlns:p14="http://schemas.microsoft.com/office/powerpoint/2010/main" val="2516471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try-with-resources Solution (cont.)</a:t>
            </a:r>
          </a:p>
        </p:txBody>
      </p:sp>
      <p:sp>
        <p:nvSpPr>
          <p:cNvPr id="3" name="Content Placeholder 2"/>
          <p:cNvSpPr>
            <a:spLocks noGrp="1"/>
          </p:cNvSpPr>
          <p:nvPr>
            <p:ph idx="1"/>
          </p:nvPr>
        </p:nvSpPr>
        <p:spPr/>
        <p:txBody>
          <a:bodyPr/>
          <a:lstStyle/>
          <a:p>
            <a:pPr marL="0" indent="0">
              <a:buNone/>
            </a:pPr>
            <a:r>
              <a:rPr lang="en-US" sz="2000" b="1" u="sng"/>
              <a:t>Notes</a:t>
            </a:r>
            <a:r>
              <a:rPr lang="en-US" sz="2000" b="1"/>
              <a:t> </a:t>
            </a:r>
          </a:p>
          <a:p>
            <a:pPr marL="457200" indent="-457200">
              <a:buFont typeface="+mj-lt"/>
              <a:buAutoNum type="arabicPeriod"/>
            </a:pPr>
            <a:r>
              <a:rPr lang="en-US" sz="2000"/>
              <a:t>The resources named in the "try" clause </a:t>
            </a:r>
            <a:r>
              <a:rPr lang="en-US" sz="2000" dirty="0"/>
              <a:t>– in this case, a </a:t>
            </a:r>
            <a:r>
              <a:rPr lang="en-US" sz="2000" dirty="0" err="1"/>
              <a:t>BufferedReader</a:t>
            </a:r>
            <a:r>
              <a:rPr lang="en-US" sz="2000" dirty="0"/>
              <a:t> – will  be closed at the completion of the try block</a:t>
            </a:r>
            <a:r>
              <a:rPr lang="en-US" sz="2000"/>
              <a:t>. </a:t>
            </a:r>
          </a:p>
          <a:p>
            <a:pPr marL="457200" indent="-457200">
              <a:buFont typeface="+mj-lt"/>
              <a:buAutoNum type="arabicPeriod"/>
            </a:pPr>
            <a:r>
              <a:rPr lang="en-US" sz="2000"/>
              <a:t>If </a:t>
            </a:r>
            <a:r>
              <a:rPr lang="en-US" sz="2000" dirty="0"/>
              <a:t>an exception is thrown during execution of try and an error occurs in closing these resources, the close exceptions will automatically be appended to the main exception as </a:t>
            </a:r>
            <a:r>
              <a:rPr lang="en-US" sz="2000" i="1" dirty="0"/>
              <a:t>suppressed exceptions</a:t>
            </a:r>
            <a:r>
              <a:rPr lang="en-US" sz="2000"/>
              <a:t>. </a:t>
            </a:r>
          </a:p>
          <a:p>
            <a:pPr marL="457200" indent="-457200">
              <a:buFont typeface="+mj-lt"/>
              <a:buAutoNum type="arabicPeriod"/>
            </a:pPr>
            <a:r>
              <a:rPr lang="en-US" sz="2000"/>
              <a:t>If no main </a:t>
            </a:r>
            <a:r>
              <a:rPr lang="en-US" sz="2000" dirty="0"/>
              <a:t>exception occurs, but a close exception occurs, the close exception is thrown in the usual way</a:t>
            </a:r>
            <a:r>
              <a:rPr lang="en-US" sz="2000"/>
              <a:t>. </a:t>
            </a:r>
          </a:p>
          <a:p>
            <a:pPr marL="457200" indent="-457200">
              <a:buFont typeface="+mj-lt"/>
              <a:buAutoNum type="arabicPeriod"/>
            </a:pPr>
            <a:r>
              <a:rPr lang="en-US" sz="2000"/>
              <a:t>It </a:t>
            </a:r>
            <a:r>
              <a:rPr lang="en-US" sz="2000" dirty="0"/>
              <a:t>is now possible to read the suppressed exceptions using the </a:t>
            </a:r>
            <a:r>
              <a:rPr lang="en-US" sz="2000" dirty="0" err="1"/>
              <a:t>getSuppressed</a:t>
            </a:r>
            <a:r>
              <a:rPr lang="en-US" sz="2000" dirty="0"/>
              <a:t>() method, which returns a list of </a:t>
            </a:r>
            <a:r>
              <a:rPr lang="en-US" sz="2000" dirty="0" err="1"/>
              <a:t>Throwables</a:t>
            </a:r>
            <a:r>
              <a:rPr lang="en-US" sz="2000" dirty="0"/>
              <a:t>. These can be read and handled if desired, but the main exception is the one that is thrown and caught.</a:t>
            </a:r>
          </a:p>
          <a:p>
            <a:pPr marL="0" indent="0">
              <a:buNone/>
            </a:pPr>
            <a:endParaRPr lang="en-US" sz="800" dirty="0"/>
          </a:p>
          <a:p>
            <a:pPr marL="0" indent="0">
              <a:buNone/>
            </a:pPr>
            <a:r>
              <a:rPr lang="en-US" sz="2000"/>
              <a:t> </a:t>
            </a: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24</a:t>
            </a:fld>
            <a:endParaRPr lang="en-US" dirty="0"/>
          </a:p>
        </p:txBody>
      </p:sp>
    </p:spTree>
    <p:extLst>
      <p:ext uri="{BB962C8B-B14F-4D97-AF65-F5344CB8AC3E}">
        <p14:creationId xmlns:p14="http://schemas.microsoft.com/office/powerpoint/2010/main" val="2030777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10.3</a:t>
            </a:r>
          </a:p>
        </p:txBody>
      </p:sp>
      <p:sp>
        <p:nvSpPr>
          <p:cNvPr id="3" name="Content Placeholder 2"/>
          <p:cNvSpPr>
            <a:spLocks noGrp="1"/>
          </p:cNvSpPr>
          <p:nvPr>
            <p:ph idx="1"/>
          </p:nvPr>
        </p:nvSpPr>
        <p:spPr>
          <a:xfrm>
            <a:off x="457200" y="1905000"/>
            <a:ext cx="8229600" cy="4389437"/>
          </a:xfrm>
        </p:spPr>
        <p:txBody>
          <a:bodyPr/>
          <a:lstStyle/>
          <a:p>
            <a:pPr marL="0" indent="0">
              <a:buNone/>
            </a:pPr>
            <a:r>
              <a:rPr lang="en-US" sz="2400"/>
              <a:t>Use the try-with-resources construct to rewrite the class OldFileIO, which reads a file word_test.txt using pre-Java 8 approach. The necessary files are in the InClassExercises project, in the lesson10.exercise_3 package. Do the following:</a:t>
            </a:r>
          </a:p>
          <a:p>
            <a:pPr marL="514350" indent="-514350">
              <a:buAutoNum type="arabicPeriod"/>
            </a:pPr>
            <a:r>
              <a:rPr lang="en-US" sz="2400"/>
              <a:t>Include a catch clause to catch the primary IOException if there is one. </a:t>
            </a:r>
          </a:p>
          <a:p>
            <a:pPr marL="514350" indent="-514350">
              <a:buAutoNum type="arabicPeriod"/>
            </a:pPr>
            <a:r>
              <a:rPr lang="en-US" sz="2400"/>
              <a:t>In your catch clause, loop through and print any suppressed exceptions that may be thrown (as in the slides)</a:t>
            </a:r>
          </a:p>
          <a:p>
            <a:pPr marL="514350" indent="-514350">
              <a:buAutoNum type="arabicPeriod"/>
            </a:pPr>
            <a:r>
              <a:rPr lang="en-US" sz="2400"/>
              <a:t>Notice how the file word_test.txt is accessed in OldFileIO (see FILE_LOCATION constant). Should this be improved? How?</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25</a:t>
            </a:fld>
            <a:endParaRPr lang="en-US" dirty="0"/>
          </a:p>
        </p:txBody>
      </p:sp>
    </p:spTree>
    <p:extLst>
      <p:ext uri="{BB962C8B-B14F-4D97-AF65-F5344CB8AC3E}">
        <p14:creationId xmlns:p14="http://schemas.microsoft.com/office/powerpoint/2010/main" val="119434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sz="4800"/>
              <a:t>More About Resources</a:t>
            </a:r>
            <a:endParaRPr lang="en-US" sz="4800" dirty="0"/>
          </a:p>
        </p:txBody>
      </p:sp>
      <p:sp>
        <p:nvSpPr>
          <p:cNvPr id="3" name="Content Placeholder 2"/>
          <p:cNvSpPr>
            <a:spLocks noGrp="1"/>
          </p:cNvSpPr>
          <p:nvPr>
            <p:ph idx="1"/>
          </p:nvPr>
        </p:nvSpPr>
        <p:spPr>
          <a:xfrm>
            <a:off x="304800" y="1676400"/>
            <a:ext cx="8229600" cy="3505200"/>
          </a:xfrm>
        </p:spPr>
        <p:txBody>
          <a:bodyPr/>
          <a:lstStyle/>
          <a:p>
            <a:pPr marL="0" indent="0">
              <a:buNone/>
            </a:pPr>
            <a:r>
              <a:rPr lang="en-US" sz="2000"/>
              <a:t>A </a:t>
            </a:r>
            <a:r>
              <a:rPr lang="en-US" sz="2000" i="1"/>
              <a:t>resource</a:t>
            </a:r>
            <a:r>
              <a:rPr lang="en-US" sz="2000"/>
              <a:t> is an object that must be closed after the program is finished with it. The try-with-resources statement ensures that each resource is closed at the end of the statement.</a:t>
            </a:r>
          </a:p>
          <a:p>
            <a:pPr marL="0" indent="0">
              <a:buNone/>
            </a:pPr>
            <a:endParaRPr lang="en-US" sz="2000"/>
          </a:p>
          <a:p>
            <a:pPr marL="0" indent="0">
              <a:buNone/>
            </a:pPr>
            <a:r>
              <a:rPr lang="en-US" sz="2000"/>
              <a:t>Another </a:t>
            </a:r>
            <a:r>
              <a:rPr lang="en-US" sz="2000" dirty="0"/>
              <a:t>example of a resource that can be managed with </a:t>
            </a:r>
            <a:r>
              <a:rPr lang="en-US" sz="2000" dirty="0">
                <a:latin typeface="Courier New" panose="02070309020205020404" pitchFamily="49" charset="0"/>
                <a:cs typeface="Courier New" panose="02070309020205020404" pitchFamily="49" charset="0"/>
              </a:rPr>
              <a:t>try-with-resources</a:t>
            </a:r>
            <a:r>
              <a:rPr lang="en-US" sz="2000" dirty="0"/>
              <a:t> is the </a:t>
            </a:r>
            <a:r>
              <a:rPr lang="en-US" sz="2000" dirty="0">
                <a:latin typeface="Courier New" panose="02070309020205020404" pitchFamily="49" charset="0"/>
                <a:cs typeface="Courier New" panose="02070309020205020404" pitchFamily="49" charset="0"/>
              </a:rPr>
              <a:t>Connection</a:t>
            </a:r>
            <a:r>
              <a:rPr lang="en-US" sz="2000" dirty="0"/>
              <a:t> object, invoked in interacting with a database, using JDBC. Handling exceptions and closing the connection in the right way and in the right sequence has tended to be error-prone. Using </a:t>
            </a:r>
            <a:r>
              <a:rPr lang="en-US" sz="2000" dirty="0">
                <a:latin typeface="Courier New" panose="02070309020205020404" pitchFamily="49" charset="0"/>
                <a:cs typeface="Courier New" panose="02070309020205020404" pitchFamily="49" charset="0"/>
              </a:rPr>
              <a:t>try-with-resources</a:t>
            </a:r>
            <a:r>
              <a:rPr lang="en-US" sz="2000" dirty="0"/>
              <a:t>, it is straightforward to write code in the correct way</a:t>
            </a:r>
            <a:r>
              <a:rPr lang="en-US" sz="2000"/>
              <a:t>. </a:t>
            </a:r>
          </a:p>
          <a:p>
            <a:pPr marL="0" indent="0">
              <a:buNone/>
            </a:pPr>
            <a:endParaRPr lang="en-US" sz="200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26</a:t>
            </a:fld>
            <a:endParaRPr lang="en-US" dirty="0"/>
          </a:p>
        </p:txBody>
      </p:sp>
      <p:sp>
        <p:nvSpPr>
          <p:cNvPr id="5" name="TextBox 4"/>
          <p:cNvSpPr txBox="1"/>
          <p:nvPr/>
        </p:nvSpPr>
        <p:spPr>
          <a:xfrm>
            <a:off x="457200" y="5638800"/>
            <a:ext cx="8001000" cy="923330"/>
          </a:xfrm>
          <a:prstGeom prst="rect">
            <a:avLst/>
          </a:prstGeom>
          <a:noFill/>
        </p:spPr>
        <p:txBody>
          <a:bodyPr wrap="square" rtlCol="0">
            <a:spAutoFit/>
          </a:bodyPr>
          <a:lstStyle/>
          <a:p>
            <a:r>
              <a:rPr lang="en-US">
                <a:latin typeface="+mn-lt"/>
              </a:rPr>
              <a:t>See Demo lesson10.lecture.jdbc.read_trywithres. To run the code, you need to set up JavaDB. To do this, see setup/setting-up-javadb </a:t>
            </a:r>
          </a:p>
          <a:p>
            <a:endParaRPr lang="en-US"/>
          </a:p>
        </p:txBody>
      </p:sp>
    </p:spTree>
    <p:extLst>
      <p:ext uri="{BB962C8B-B14F-4D97-AF65-F5344CB8AC3E}">
        <p14:creationId xmlns:p14="http://schemas.microsoft.com/office/powerpoint/2010/main" val="150370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Resources in Java 8 Which Can Be Used with try-with-resources</a:t>
            </a:r>
          </a:p>
        </p:txBody>
      </p:sp>
      <p:sp>
        <p:nvSpPr>
          <p:cNvPr id="3" name="Content Placeholder 2"/>
          <p:cNvSpPr>
            <a:spLocks noGrp="1"/>
          </p:cNvSpPr>
          <p:nvPr>
            <p:ph idx="1"/>
          </p:nvPr>
        </p:nvSpPr>
        <p:spPr/>
        <p:txBody>
          <a:bodyPr/>
          <a:lstStyle/>
          <a:p>
            <a:pPr marL="0" indent="0">
              <a:buNone/>
            </a:pPr>
            <a:r>
              <a:rPr lang="en-US" sz="2000" dirty="0"/>
              <a:t>Any object that implements </a:t>
            </a:r>
            <a:r>
              <a:rPr lang="en-US" sz="2000" dirty="0" err="1"/>
              <a:t>java.lang.AutoCloseable</a:t>
            </a:r>
            <a:r>
              <a:rPr lang="en-US" sz="2000" dirty="0"/>
              <a:t>, which includes all objects that  implement </a:t>
            </a:r>
            <a:r>
              <a:rPr lang="en-US" sz="2000" dirty="0" err="1"/>
              <a:t>java.io.Closeable</a:t>
            </a:r>
            <a:r>
              <a:rPr lang="en-US" sz="2000" dirty="0"/>
              <a:t>, can be used as a resource. The classes in Java 8 that implement </a:t>
            </a:r>
            <a:r>
              <a:rPr lang="en-US" sz="2000" dirty="0" err="1"/>
              <a:t>AutoCloseable</a:t>
            </a:r>
            <a:r>
              <a:rPr lang="en-US" sz="2000" dirty="0"/>
              <a:t> are listed here: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27</a:t>
            </a:fld>
            <a:endParaRPr lang="en-US" dirty="0"/>
          </a:p>
        </p:txBody>
      </p:sp>
      <p:pic>
        <p:nvPicPr>
          <p:cNvPr id="5" name="Picture 4"/>
          <p:cNvPicPr/>
          <p:nvPr/>
        </p:nvPicPr>
        <p:blipFill>
          <a:blip r:embed="rId2"/>
          <a:stretch>
            <a:fillRect/>
          </a:stretch>
        </p:blipFill>
        <p:spPr>
          <a:xfrm>
            <a:off x="1066800" y="3124200"/>
            <a:ext cx="6858000" cy="3733800"/>
          </a:xfrm>
          <a:prstGeom prst="rect">
            <a:avLst/>
          </a:prstGeom>
        </p:spPr>
      </p:pic>
    </p:spTree>
    <p:extLst>
      <p:ext uri="{BB962C8B-B14F-4D97-AF65-F5344CB8AC3E}">
        <p14:creationId xmlns:p14="http://schemas.microsoft.com/office/powerpoint/2010/main" val="3594015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a:t>Java's new try-with-resources construct handles the complex logic behind exception-handling when the process requires that a resource be "closed" after its use. Earlier versions of Java required developers to handle this situation with an error-prone imperative programming style; Java's new approach is declarative: The developer just tells the runtime which resources will be used and the runtime takes care of the close operations, including exception-handling. This effortless approach to handling code has a parallel in the domain of human life: When individual awareness is sufficiently attuned to this deeper levels of consciousness, very little effort is required to achieve significant success.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28</a:t>
            </a:fld>
            <a:endParaRPr lang="en-US" dirty="0"/>
          </a:p>
        </p:txBody>
      </p:sp>
      <p:sp>
        <p:nvSpPr>
          <p:cNvPr id="6" name="Rectangle 3"/>
          <p:cNvSpPr>
            <a:spLocks noGrp="1" noChangeArrowheads="1"/>
          </p:cNvSpPr>
          <p:nvPr>
            <p:ph type="title"/>
          </p:nvPr>
        </p:nvSpPr>
        <p:spPr>
          <a:xfrm>
            <a:off x="533400" y="5334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a:solidFill>
                  <a:srgbClr val="000099"/>
                </a:solidFill>
              </a:rPr>
              <a:t>Main </a:t>
            </a:r>
            <a:r>
              <a:rPr lang="en-US">
                <a:solidFill>
                  <a:srgbClr val="000099"/>
                </a:solidFill>
              </a:rPr>
              <a:t>Point 1</a:t>
            </a:r>
            <a:endParaRPr lang="en-US" dirty="0"/>
          </a:p>
        </p:txBody>
      </p:sp>
    </p:spTree>
    <p:extLst>
      <p:ext uri="{BB962C8B-B14F-4D97-AF65-F5344CB8AC3E}">
        <p14:creationId xmlns:p14="http://schemas.microsoft.com/office/powerpoint/2010/main" val="2563845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a:t>Overview</a:t>
            </a:r>
          </a:p>
        </p:txBody>
      </p:sp>
      <p:sp>
        <p:nvSpPr>
          <p:cNvPr id="3" name="Content Placeholder 2"/>
          <p:cNvSpPr>
            <a:spLocks noGrp="1"/>
          </p:cNvSpPr>
          <p:nvPr>
            <p:ph idx="1"/>
          </p:nvPr>
        </p:nvSpPr>
        <p:spPr>
          <a:xfrm>
            <a:off x="457200" y="1143001"/>
            <a:ext cx="8686800" cy="5181600"/>
          </a:xfrm>
        </p:spPr>
        <p:txBody>
          <a:bodyPr/>
          <a:lstStyle/>
          <a:p>
            <a:pPr marL="457200" lvl="0" indent="-457200">
              <a:buFont typeface="+mj-lt"/>
              <a:buAutoNum type="arabicPeriod"/>
            </a:pPr>
            <a:r>
              <a:rPr lang="en-US" sz="2400"/>
              <a:t>Unit-testing Stream Pipelines</a:t>
            </a:r>
          </a:p>
          <a:p>
            <a:pPr marL="457200" lvl="0" indent="-457200">
              <a:buFont typeface="+mj-lt"/>
              <a:buAutoNum type="arabicPeriod"/>
            </a:pPr>
            <a:r>
              <a:rPr lang="en-US" sz="2400"/>
              <a:t>Introduction to Annotations</a:t>
            </a:r>
          </a:p>
          <a:p>
            <a:pPr marL="457200" lvl="0" indent="-457200">
              <a:buFont typeface="+mj-lt"/>
              <a:buAutoNum type="arabicPeriod"/>
            </a:pPr>
            <a:r>
              <a:rPr lang="en-US" sz="2400"/>
              <a:t>Using Java 8’s try-with-resources</a:t>
            </a:r>
          </a:p>
          <a:p>
            <a:pPr marL="457200" lvl="0" indent="-457200">
              <a:buFont typeface="+mj-lt"/>
              <a:buAutoNum type="arabicPeriod"/>
            </a:pPr>
            <a:r>
              <a:rPr lang="en-US" sz="2400" b="1"/>
              <a:t>Handling Exceptions Arising in Stream Pipelines</a:t>
            </a:r>
          </a:p>
          <a:p>
            <a:pPr marL="457200" lvl="0" indent="-457200">
              <a:buFont typeface="+mj-lt"/>
              <a:buAutoNum type="arabicPeriod"/>
            </a:pPr>
            <a:r>
              <a:rPr lang="en-US" sz="2400"/>
              <a:t>Concurrent Processing and Parallel Streams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29</a:t>
            </a:fld>
            <a:endParaRPr lang="en-US" dirty="0"/>
          </a:p>
        </p:txBody>
      </p:sp>
    </p:spTree>
    <p:extLst>
      <p:ext uri="{BB962C8B-B14F-4D97-AF65-F5344CB8AC3E}">
        <p14:creationId xmlns:p14="http://schemas.microsoft.com/office/powerpoint/2010/main" val="230091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fontScale="90000"/>
          </a:bodyPr>
          <a:lstStyle/>
          <a:p>
            <a:pPr eaLnBrk="1" fontAlgn="auto" hangingPunct="1">
              <a:spcAft>
                <a:spcPts val="0"/>
              </a:spcAft>
              <a:defRPr/>
            </a:pPr>
            <a:r>
              <a:rPr lang="en-US" sz="4400"/>
              <a:t>Lecture 10:</a:t>
            </a:r>
            <a:r>
              <a:rPr lang="en-US" sz="4400">
                <a:effectLst/>
              </a:rPr>
              <a:t>Best </a:t>
            </a:r>
            <a:r>
              <a:rPr lang="en-US" sz="4400" dirty="0">
                <a:effectLst/>
              </a:rPr>
              <a:t>Programming Practices with Java 8</a:t>
            </a:r>
            <a:br>
              <a:rPr lang="en-US" sz="4400" dirty="0">
                <a:effectLst/>
              </a:rPr>
            </a:br>
            <a:r>
              <a:rPr lang="en-US" sz="3600" i="1" dirty="0">
                <a:effectLst/>
              </a:rPr>
              <a:t>Living Life in Accord with Natural Law</a:t>
            </a:r>
            <a:endParaRPr lang="en-US" sz="36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dirty="0"/>
              <a:t>Handling Exceptions Arising in Stream Pipelines</a:t>
            </a:r>
          </a:p>
        </p:txBody>
      </p:sp>
      <p:sp>
        <p:nvSpPr>
          <p:cNvPr id="3" name="Content Placeholder 2"/>
          <p:cNvSpPr>
            <a:spLocks noGrp="1"/>
          </p:cNvSpPr>
          <p:nvPr>
            <p:ph idx="1"/>
          </p:nvPr>
        </p:nvSpPr>
        <p:spPr>
          <a:xfrm>
            <a:off x="457200" y="1524001"/>
            <a:ext cx="8229600" cy="4800600"/>
          </a:xfrm>
        </p:spPr>
        <p:txBody>
          <a:bodyPr/>
          <a:lstStyle/>
          <a:p>
            <a:pPr marL="457200" lvl="0" indent="-457200">
              <a:buFont typeface="+mj-lt"/>
              <a:buAutoNum type="arabicPeriod"/>
            </a:pPr>
            <a:r>
              <a:rPr lang="en-US" sz="2000" dirty="0"/>
              <a:t>Ordinary functional expressions, composed in a pipeline, may throw exceptions, but very often exception-handling can be done in the usual way. See demo code in lesson10.lecture.exceptions.</a:t>
            </a:r>
          </a:p>
          <a:p>
            <a:pPr marL="457200" lvl="0" indent="-457200">
              <a:buFont typeface="+mj-lt"/>
              <a:buAutoNum type="arabicPeriod"/>
            </a:pPr>
            <a:endParaRPr lang="en-US" sz="800" dirty="0"/>
          </a:p>
          <a:p>
            <a:pPr marL="457200" lvl="0" indent="-457200">
              <a:buFont typeface="+mj-lt"/>
              <a:buAutoNum type="arabicPeriod"/>
            </a:pPr>
            <a:r>
              <a:rPr lang="en-US" sz="2000" dirty="0"/>
              <a:t>However, stream operations, like map and filter, that require a functional interface whose unique method </a:t>
            </a:r>
            <a:r>
              <a:rPr lang="en-US" sz="2000" i="1" dirty="0"/>
              <a:t>does not have a throws clause</a:t>
            </a:r>
            <a:r>
              <a:rPr lang="en-US" sz="2000" dirty="0"/>
              <a:t> (like Function and Predicate), make exception-handling more difficult. See demo code to see issues and best possible solutions.</a:t>
            </a:r>
            <a:br>
              <a:rPr lang="en-US" sz="2000" dirty="0"/>
            </a:br>
            <a:r>
              <a:rPr lang="en-US" sz="2000" dirty="0"/>
              <a:t>lesson10.lecture.exceptions2</a:t>
            </a:r>
          </a:p>
          <a:p>
            <a:pPr marL="457200" lvl="0" indent="-457200">
              <a:buFont typeface="+mj-lt"/>
              <a:buAutoNum type="arabicPeriod"/>
            </a:pPr>
            <a:endParaRPr lang="en-US" sz="800" dirty="0"/>
          </a:p>
          <a:p>
            <a:pPr marL="457200" lvl="0" indent="-457200">
              <a:buFont typeface="+mj-lt"/>
              <a:buAutoNum type="arabicPeriod"/>
            </a:pPr>
            <a:r>
              <a:rPr lang="en-US" sz="2000" dirty="0"/>
              <a:t>The best one can do in these situations is to convert checked exceptions to </a:t>
            </a:r>
            <a:r>
              <a:rPr lang="en-US" sz="2000" dirty="0" err="1"/>
              <a:t>RuntimeExceptions</a:t>
            </a:r>
            <a:r>
              <a:rPr lang="en-US" sz="2000" dirty="0"/>
              <a:t>. The code can be made more readable and compact if the try/catch clause that is needed can be tucked away in an auxiliary method. Examples are provided in lesson10.lecture.exceptions3, lesson10.lecture.exceptions.connectold, and lesson10.lecture.exceptions.connectnew </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30</a:t>
            </a:fld>
            <a:endParaRPr lang="en-US" dirty="0"/>
          </a:p>
        </p:txBody>
      </p:sp>
    </p:spTree>
    <p:extLst>
      <p:ext uri="{BB962C8B-B14F-4D97-AF65-F5344CB8AC3E}">
        <p14:creationId xmlns:p14="http://schemas.microsoft.com/office/powerpoint/2010/main" val="34675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a:t>Overview</a:t>
            </a:r>
          </a:p>
        </p:txBody>
      </p:sp>
      <p:sp>
        <p:nvSpPr>
          <p:cNvPr id="3" name="Content Placeholder 2"/>
          <p:cNvSpPr>
            <a:spLocks noGrp="1"/>
          </p:cNvSpPr>
          <p:nvPr>
            <p:ph idx="1"/>
          </p:nvPr>
        </p:nvSpPr>
        <p:spPr>
          <a:xfrm>
            <a:off x="457200" y="1143001"/>
            <a:ext cx="8686800" cy="5181600"/>
          </a:xfrm>
        </p:spPr>
        <p:txBody>
          <a:bodyPr/>
          <a:lstStyle/>
          <a:p>
            <a:pPr marL="457200" lvl="0" indent="-457200">
              <a:buFont typeface="+mj-lt"/>
              <a:buAutoNum type="arabicPeriod"/>
            </a:pPr>
            <a:r>
              <a:rPr lang="en-US" sz="2400"/>
              <a:t>Unit-testing Stream Pipelines</a:t>
            </a:r>
          </a:p>
          <a:p>
            <a:pPr marL="457200" lvl="0" indent="-457200">
              <a:buFont typeface="+mj-lt"/>
              <a:buAutoNum type="arabicPeriod"/>
            </a:pPr>
            <a:r>
              <a:rPr lang="en-US" sz="2400"/>
              <a:t>Introduction to Annotations</a:t>
            </a:r>
          </a:p>
          <a:p>
            <a:pPr marL="457200" lvl="0" indent="-457200">
              <a:buFont typeface="+mj-lt"/>
              <a:buAutoNum type="arabicPeriod"/>
            </a:pPr>
            <a:r>
              <a:rPr lang="en-US" sz="2400"/>
              <a:t>Using Java 8’s try-with-resources</a:t>
            </a:r>
          </a:p>
          <a:p>
            <a:pPr marL="457200" lvl="0" indent="-457200">
              <a:buFont typeface="+mj-lt"/>
              <a:buAutoNum type="arabicPeriod"/>
            </a:pPr>
            <a:r>
              <a:rPr lang="en-US" sz="2400"/>
              <a:t>Handling Exceptions Arising in Stream Pipelines</a:t>
            </a:r>
          </a:p>
          <a:p>
            <a:pPr marL="457200" lvl="0" indent="-457200">
              <a:buFont typeface="+mj-lt"/>
              <a:buAutoNum type="arabicPeriod"/>
            </a:pPr>
            <a:r>
              <a:rPr lang="en-US" sz="2400" b="1"/>
              <a:t>Concurrent Processing and Parallel Streams</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31</a:t>
            </a:fld>
            <a:endParaRPr lang="en-US" dirty="0"/>
          </a:p>
        </p:txBody>
      </p:sp>
    </p:spTree>
    <p:extLst>
      <p:ext uri="{BB962C8B-B14F-4D97-AF65-F5344CB8AC3E}">
        <p14:creationId xmlns:p14="http://schemas.microsoft.com/office/powerpoint/2010/main" val="2201063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Concurrent Processing and Parallel Streams - Overview</a:t>
            </a:r>
          </a:p>
        </p:txBody>
      </p:sp>
      <p:sp>
        <p:nvSpPr>
          <p:cNvPr id="3" name="Content Placeholder 2"/>
          <p:cNvSpPr>
            <a:spLocks noGrp="1"/>
          </p:cNvSpPr>
          <p:nvPr>
            <p:ph idx="1"/>
          </p:nvPr>
        </p:nvSpPr>
        <p:spPr/>
        <p:txBody>
          <a:bodyPr/>
          <a:lstStyle/>
          <a:p>
            <a:pPr marL="514350" lvl="0" indent="-514350">
              <a:buFont typeface="+mj-lt"/>
              <a:buAutoNum type="alphaUcPeriod"/>
            </a:pPr>
            <a:r>
              <a:rPr lang="en-US" dirty="0"/>
              <a:t>Introduction to threads</a:t>
            </a:r>
          </a:p>
          <a:p>
            <a:pPr marL="514350" lvl="0" indent="-514350">
              <a:buFont typeface="+mj-lt"/>
              <a:buAutoNum type="alphaUcPeriod"/>
            </a:pPr>
            <a:r>
              <a:rPr lang="en-US" dirty="0"/>
              <a:t>Working with threads: the Runnable interface</a:t>
            </a:r>
          </a:p>
          <a:p>
            <a:pPr marL="514350" lvl="0" indent="-514350">
              <a:buFont typeface="+mj-lt"/>
              <a:buAutoNum type="alphaUcPeriod"/>
            </a:pPr>
            <a:r>
              <a:rPr lang="en-US" dirty="0"/>
              <a:t>Thread safety and the synchronized keyword</a:t>
            </a:r>
          </a:p>
          <a:p>
            <a:pPr marL="514350" lvl="0" indent="-514350">
              <a:buFont typeface="+mj-lt"/>
              <a:buAutoNum type="alphaUcPeriod"/>
            </a:pPr>
            <a:r>
              <a:rPr lang="en-US" dirty="0"/>
              <a:t>Java 8 convenience class for invoking threads: the Executor class</a:t>
            </a:r>
          </a:p>
          <a:p>
            <a:pPr marL="514350" lvl="0" indent="-514350">
              <a:buFont typeface="+mj-lt"/>
              <a:buAutoNum type="alphaUcPeriod"/>
            </a:pPr>
            <a:r>
              <a:rPr lang="en-US" dirty="0"/>
              <a:t>When should you use parallel streams?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32</a:t>
            </a:fld>
            <a:endParaRPr lang="en-US" dirty="0"/>
          </a:p>
        </p:txBody>
      </p:sp>
    </p:spTree>
    <p:extLst>
      <p:ext uri="{BB962C8B-B14F-4D97-AF65-F5344CB8AC3E}">
        <p14:creationId xmlns:p14="http://schemas.microsoft.com/office/powerpoint/2010/main" val="306240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Introduction to Threads</a:t>
            </a:r>
          </a:p>
        </p:txBody>
      </p:sp>
      <p:sp>
        <p:nvSpPr>
          <p:cNvPr id="3" name="Content Placeholder 2"/>
          <p:cNvSpPr>
            <a:spLocks noGrp="1"/>
          </p:cNvSpPr>
          <p:nvPr>
            <p:ph idx="1"/>
          </p:nvPr>
        </p:nvSpPr>
        <p:spPr>
          <a:xfrm>
            <a:off x="457200" y="1219201"/>
            <a:ext cx="8229600" cy="5105400"/>
          </a:xfrm>
        </p:spPr>
        <p:txBody>
          <a:bodyPr/>
          <a:lstStyle/>
          <a:p>
            <a:pPr marL="457200" indent="-457200">
              <a:buFont typeface="+mj-lt"/>
              <a:buAutoNum type="arabicPeriod"/>
            </a:pPr>
            <a:r>
              <a:rPr lang="en-US" sz="2000" dirty="0"/>
              <a:t>A </a:t>
            </a:r>
            <a:r>
              <a:rPr lang="en-US" sz="2000" i="1" dirty="0"/>
              <a:t>process</a:t>
            </a:r>
            <a:r>
              <a:rPr lang="en-US" sz="2000" dirty="0"/>
              <a:t> in Java is an instance of a Java program that is being executed. It contains the program code and its current activity. A process has a self-contained execution environment. A process generally has a complete, private set of basic run-time resources; in particular, each process has its own memory space.</a:t>
            </a:r>
          </a:p>
          <a:p>
            <a:pPr marL="457200" indent="-457200">
              <a:buFont typeface="+mj-lt"/>
              <a:buAutoNum type="arabicPeriod"/>
            </a:pPr>
            <a:endParaRPr lang="en-US" sz="2000" dirty="0"/>
          </a:p>
          <a:p>
            <a:pPr marL="457200" indent="-457200">
              <a:buFont typeface="+mj-lt"/>
              <a:buAutoNum type="arabicPeriod"/>
            </a:pPr>
            <a:r>
              <a:rPr lang="en-US" sz="2000" dirty="0"/>
              <a:t>A </a:t>
            </a:r>
            <a:r>
              <a:rPr lang="en-US" sz="2000" i="1" dirty="0"/>
              <a:t>thread </a:t>
            </a:r>
            <a:r>
              <a:rPr lang="en-US" sz="2000" dirty="0"/>
              <a:t>is a component of a process. Multiple threads can exist within the same process, executing concurrently (one starting before others finish) and sharing memory (and other resources), while different processes do not share these resources. In particular, the threads of a process share the values of its variables at any given moment.</a:t>
            </a:r>
          </a:p>
          <a:p>
            <a:pPr marL="457200" indent="-457200">
              <a:buFont typeface="+mj-lt"/>
              <a:buAutoNum type="arabicPeriod"/>
            </a:pPr>
            <a:endParaRPr lang="en-US" sz="2000" dirty="0"/>
          </a:p>
          <a:p>
            <a:pPr marL="457200" indent="-457200">
              <a:buFont typeface="+mj-lt"/>
              <a:buAutoNum type="arabicPeriod"/>
            </a:pPr>
            <a:r>
              <a:rPr lang="en-US" sz="2000" dirty="0"/>
              <a:t>Every process has at least one thread, the </a:t>
            </a:r>
            <a:r>
              <a:rPr lang="en-US" sz="2000" i="1" dirty="0"/>
              <a:t>main thread </a:t>
            </a:r>
            <a:r>
              <a:rPr lang="en-US" sz="2000" dirty="0"/>
              <a:t>(the main method of a Java program starts up the main thread.) Other threads may be created from the main thread.</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33</a:t>
            </a:fld>
            <a:endParaRPr lang="en-US" dirty="0"/>
          </a:p>
        </p:txBody>
      </p:sp>
    </p:spTree>
    <p:extLst>
      <p:ext uri="{BB962C8B-B14F-4D97-AF65-F5344CB8AC3E}">
        <p14:creationId xmlns:p14="http://schemas.microsoft.com/office/powerpoint/2010/main" val="370717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Introduction to Threads (cont.)</a:t>
            </a:r>
          </a:p>
        </p:txBody>
      </p:sp>
      <p:sp>
        <p:nvSpPr>
          <p:cNvPr id="3" name="Content Placeholder 2"/>
          <p:cNvSpPr>
            <a:spLocks noGrp="1"/>
          </p:cNvSpPr>
          <p:nvPr>
            <p:ph idx="1"/>
          </p:nvPr>
        </p:nvSpPr>
        <p:spPr>
          <a:xfrm>
            <a:off x="457200" y="1219201"/>
            <a:ext cx="8229600" cy="5105400"/>
          </a:xfrm>
        </p:spPr>
        <p:txBody>
          <a:bodyPr/>
          <a:lstStyle/>
          <a:p>
            <a:pPr marL="457200" indent="-457200">
              <a:buAutoNum type="arabicPeriod" startAt="4"/>
            </a:pPr>
            <a:r>
              <a:rPr lang="en-US" sz="2000" dirty="0"/>
              <a:t>Multiple threads are typically invoked to perform multiple tasks simultaneously, or to simulate simultaneous execution of multiple tasks. In a multiprocessor environment, different threads can access different processors; in a single processor environment, multiple threads can appear to work simultaneously by virtue of </a:t>
            </a:r>
            <a:r>
              <a:rPr lang="en-US" sz="2000" i="1" dirty="0"/>
              <a:t>time-slicing </a:t>
            </a:r>
            <a:r>
              <a:rPr lang="en-US" sz="2000" dirty="0"/>
              <a:t>– the operating system allots portions of time to competing threads.</a:t>
            </a:r>
          </a:p>
          <a:p>
            <a:pPr marL="457200" indent="-457200">
              <a:buAutoNum type="arabicPeriod" startAt="4"/>
            </a:pPr>
            <a:endParaRPr lang="en-US" sz="2000" dirty="0"/>
          </a:p>
          <a:p>
            <a:pPr marL="457200" indent="-457200">
              <a:buAutoNum type="arabicPeriod" startAt="4"/>
            </a:pPr>
            <a:r>
              <a:rPr lang="en-US" sz="2000" dirty="0"/>
              <a:t>Examples of how multiple threads are used:</a:t>
            </a:r>
          </a:p>
          <a:p>
            <a:pPr marL="823913" lvl="1" indent="-457200">
              <a:buFont typeface="+mj-lt"/>
              <a:buAutoNum type="alphaLcPeriod"/>
            </a:pPr>
            <a:r>
              <a:rPr lang="en-US" sz="2000" dirty="0"/>
              <a:t>One thread keeps a UI active while another thread performs a computation or accesses a database</a:t>
            </a:r>
          </a:p>
          <a:p>
            <a:pPr marL="823913" lvl="1" indent="-457200">
              <a:buFont typeface="+mj-lt"/>
              <a:buAutoNum type="alphaLcPeriod"/>
            </a:pPr>
            <a:r>
              <a:rPr lang="en-US" sz="2000" dirty="0"/>
              <a:t>Divide up a long computation into pieces and let each thread compute values for one piece, then combine the results (computing in parallel)</a:t>
            </a:r>
          </a:p>
          <a:p>
            <a:pPr marL="823913" lvl="1" indent="-457200">
              <a:buFont typeface="+mj-lt"/>
              <a:buAutoNum type="alphaLcPeriod"/>
            </a:pPr>
            <a:r>
              <a:rPr lang="en-US" sz="2000" dirty="0"/>
              <a:t>Web servers typically handle client requests on separate threads; in this way, many clients can be served “simultaneously.”</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34</a:t>
            </a:fld>
            <a:endParaRPr lang="en-US" dirty="0"/>
          </a:p>
        </p:txBody>
      </p:sp>
    </p:spTree>
    <p:extLst>
      <p:ext uri="{BB962C8B-B14F-4D97-AF65-F5344CB8AC3E}">
        <p14:creationId xmlns:p14="http://schemas.microsoft.com/office/powerpoint/2010/main" val="179544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a:t>Creating Threads in Java</a:t>
            </a:r>
          </a:p>
        </p:txBody>
      </p:sp>
      <p:sp>
        <p:nvSpPr>
          <p:cNvPr id="3" name="Content Placeholder 2"/>
          <p:cNvSpPr>
            <a:spLocks noGrp="1"/>
          </p:cNvSpPr>
          <p:nvPr>
            <p:ph idx="1"/>
          </p:nvPr>
        </p:nvSpPr>
        <p:spPr>
          <a:xfrm>
            <a:off x="457200" y="1219201"/>
            <a:ext cx="8229600" cy="5105400"/>
          </a:xfrm>
        </p:spPr>
        <p:txBody>
          <a:bodyPr/>
          <a:lstStyle/>
          <a:p>
            <a:pPr marL="0" indent="0">
              <a:buNone/>
            </a:pPr>
            <a:r>
              <a:rPr lang="en-US" dirty="0"/>
              <a:t>Code that you wish to run in a new thread is contained in the run() method of a class that implements the Runnable interface. </a:t>
            </a:r>
          </a:p>
          <a:p>
            <a:pPr marL="366713" lvl="1" indent="0">
              <a:buNone/>
            </a:pPr>
            <a:r>
              <a:rPr lang="en-US" sz="2000" dirty="0">
                <a:latin typeface="Courier New" panose="02070309020205020404" pitchFamily="49" charset="0"/>
                <a:cs typeface="Courier New" panose="02070309020205020404" pitchFamily="49" charset="0"/>
              </a:rPr>
              <a:t>interface Runnable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void run()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MyRunnable</a:t>
            </a:r>
            <a:r>
              <a:rPr lang="en-US" sz="2000" dirty="0">
                <a:latin typeface="Courier New" panose="02070309020205020404" pitchFamily="49" charset="0"/>
                <a:cs typeface="Courier New" panose="02070309020205020404" pitchFamily="49" charset="0"/>
              </a:rPr>
              <a:t> implements Runnable {</a:t>
            </a:r>
          </a:p>
          <a:p>
            <a:pPr marL="641350" lvl="2" indent="0">
              <a:buNone/>
            </a:pPr>
            <a:r>
              <a:rPr lang="en-US" sz="2000" dirty="0">
                <a:latin typeface="Courier New" panose="02070309020205020404" pitchFamily="49" charset="0"/>
                <a:cs typeface="Courier New" panose="02070309020205020404" pitchFamily="49" charset="0"/>
              </a:rPr>
              <a:t>public void run() {</a:t>
            </a:r>
          </a:p>
          <a:p>
            <a:pPr marL="641350" lvl="2" indent="0">
              <a:buNone/>
            </a:pPr>
            <a:r>
              <a:rPr lang="en-US" sz="2000">
                <a:latin typeface="Courier New" panose="02070309020205020404" pitchFamily="49" charset="0"/>
                <a:cs typeface="Courier New" panose="02070309020205020404" pitchFamily="49" charset="0"/>
              </a:rPr>
              <a:t>  System.out.println("Running </a:t>
            </a:r>
            <a:r>
              <a:rPr lang="en-US" sz="2000" dirty="0">
                <a:latin typeface="Courier New" panose="02070309020205020404" pitchFamily="49" charset="0"/>
                <a:cs typeface="Courier New" panose="02070309020205020404" pitchFamily="49" charset="0"/>
              </a:rPr>
              <a:t>a </a:t>
            </a:r>
            <a:r>
              <a:rPr lang="en-US" sz="2000">
                <a:latin typeface="Courier New" panose="02070309020205020404" pitchFamily="49" charset="0"/>
                <a:cs typeface="Courier New" panose="02070309020205020404" pitchFamily="49" charset="0"/>
              </a:rPr>
              <a:t>thread!");</a:t>
            </a:r>
            <a:endParaRPr lang="en-US" sz="2000" dirty="0">
              <a:latin typeface="Courier New" panose="02070309020205020404" pitchFamily="49" charset="0"/>
              <a:cs typeface="Courier New" panose="02070309020205020404" pitchFamily="49" charset="0"/>
            </a:endParaRPr>
          </a:p>
          <a:p>
            <a:pPr marL="641350" lvl="2" indent="0">
              <a:buNone/>
            </a:pPr>
            <a:r>
              <a:rPr lang="en-US" sz="2000" dirty="0">
                <a:latin typeface="Courier New" panose="02070309020205020404" pitchFamily="49" charset="0"/>
                <a:cs typeface="Courier New" panose="02070309020205020404" pitchFamily="49" charset="0"/>
              </a:rPr>
              <a:t>}</a:t>
            </a:r>
          </a:p>
          <a:p>
            <a:pPr marL="366713" lvl="1" indent="0">
              <a:buNone/>
            </a:pPr>
            <a:r>
              <a:rPr lang="en-US" sz="2000"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35</a:t>
            </a:fld>
            <a:endParaRPr lang="en-US" dirty="0"/>
          </a:p>
        </p:txBody>
      </p:sp>
    </p:spTree>
    <p:extLst>
      <p:ext uri="{BB962C8B-B14F-4D97-AF65-F5344CB8AC3E}">
        <p14:creationId xmlns:p14="http://schemas.microsoft.com/office/powerpoint/2010/main" val="1152841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a:t>Creating Threads in Java (cont.)</a:t>
            </a:r>
          </a:p>
        </p:txBody>
      </p:sp>
      <p:sp>
        <p:nvSpPr>
          <p:cNvPr id="3" name="Content Placeholder 2"/>
          <p:cNvSpPr>
            <a:spLocks noGrp="1"/>
          </p:cNvSpPr>
          <p:nvPr>
            <p:ph idx="1"/>
          </p:nvPr>
        </p:nvSpPr>
        <p:spPr>
          <a:xfrm>
            <a:off x="457200" y="1219200"/>
            <a:ext cx="8229600" cy="5257799"/>
          </a:xfrm>
        </p:spPr>
        <p:txBody>
          <a:bodyPr/>
          <a:lstStyle/>
          <a:p>
            <a:pPr marL="0" indent="0">
              <a:buNone/>
            </a:pPr>
            <a:r>
              <a:rPr lang="en-US" sz="2400" dirty="0"/>
              <a:t>The thread is then </a:t>
            </a:r>
            <a:r>
              <a:rPr lang="en-US" sz="2400" i="1" dirty="0"/>
              <a:t>spawned </a:t>
            </a:r>
            <a:r>
              <a:rPr lang="en-US" sz="2400" dirty="0"/>
              <a:t>when an instance of your class is used as an argument to the Thread constructor, and the start() method is called on the Thread instance.</a:t>
            </a:r>
          </a:p>
          <a:p>
            <a:pPr marL="0" indent="0">
              <a:buNone/>
            </a:pPr>
            <a:r>
              <a:rPr lang="en-US" sz="2400" dirty="0"/>
              <a:t>The following code creates a thread and starts it:</a:t>
            </a:r>
          </a:p>
          <a:p>
            <a:pPr marL="0" indent="0">
              <a:buNone/>
            </a:pPr>
            <a:endParaRPr lang="en-US" sz="1000" dirty="0"/>
          </a:p>
          <a:p>
            <a:pPr marL="366713" lvl="1" indent="0">
              <a:buNone/>
            </a:pPr>
            <a:r>
              <a:rPr lang="en-US" sz="2200" dirty="0" err="1">
                <a:latin typeface="Courier New" panose="02070309020205020404" pitchFamily="49" charset="0"/>
                <a:cs typeface="Courier New" panose="02070309020205020404" pitchFamily="49" charset="0"/>
              </a:rPr>
              <a:t>MyRunnable</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myRunnable</a:t>
            </a:r>
            <a:r>
              <a:rPr lang="en-US" sz="2200" dirty="0">
                <a:latin typeface="Courier New" panose="02070309020205020404" pitchFamily="49" charset="0"/>
                <a:cs typeface="Courier New" panose="02070309020205020404" pitchFamily="49" charset="0"/>
              </a:rPr>
              <a:t> = new </a:t>
            </a:r>
            <a:r>
              <a:rPr lang="en-US" sz="2200" dirty="0" err="1">
                <a:latin typeface="Courier New" panose="02070309020205020404" pitchFamily="49" charset="0"/>
                <a:cs typeface="Courier New" panose="02070309020205020404" pitchFamily="49" charset="0"/>
              </a:rPr>
              <a:t>MyRunnable</a:t>
            </a:r>
            <a:r>
              <a:rPr lang="en-US" sz="2200" dirty="0">
                <a:latin typeface="Courier New" panose="02070309020205020404" pitchFamily="49" charset="0"/>
                <a:cs typeface="Courier New" panose="02070309020205020404" pitchFamily="49" charset="0"/>
              </a:rPr>
              <a:t>();</a:t>
            </a:r>
          </a:p>
          <a:p>
            <a:pPr marL="366713" lvl="1" indent="0">
              <a:buNone/>
            </a:pPr>
            <a:r>
              <a:rPr lang="en-US" sz="2200" dirty="0">
                <a:latin typeface="Courier New" panose="02070309020205020404" pitchFamily="49" charset="0"/>
                <a:cs typeface="Courier New" panose="02070309020205020404" pitchFamily="49" charset="0"/>
              </a:rPr>
              <a:t>Thread t = new Thread(</a:t>
            </a:r>
            <a:r>
              <a:rPr lang="en-US" sz="2200" dirty="0" err="1">
                <a:latin typeface="Courier New" panose="02070309020205020404" pitchFamily="49" charset="0"/>
                <a:cs typeface="Courier New" panose="02070309020205020404" pitchFamily="49" charset="0"/>
              </a:rPr>
              <a:t>myRunnable</a:t>
            </a:r>
            <a:r>
              <a:rPr lang="en-US" sz="2200" dirty="0">
                <a:latin typeface="Courier New" panose="02070309020205020404" pitchFamily="49" charset="0"/>
                <a:cs typeface="Courier New" panose="02070309020205020404" pitchFamily="49" charset="0"/>
              </a:rPr>
              <a:t>);</a:t>
            </a:r>
          </a:p>
          <a:p>
            <a:pPr marL="366713" lvl="1" indent="0">
              <a:buNone/>
            </a:pPr>
            <a:r>
              <a:rPr lang="en-US" sz="2200" dirty="0" err="1">
                <a:latin typeface="Courier New" panose="02070309020205020404" pitchFamily="49" charset="0"/>
                <a:cs typeface="Courier New" panose="02070309020205020404" pitchFamily="49" charset="0"/>
              </a:rPr>
              <a:t>t.start</a:t>
            </a:r>
            <a:r>
              <a:rPr lang="en-US" sz="2200" dirty="0">
                <a:latin typeface="Courier New" panose="02070309020205020404" pitchFamily="49" charset="0"/>
                <a:cs typeface="Courier New" panose="02070309020205020404" pitchFamily="49" charset="0"/>
              </a:rPr>
              <a:t>();</a:t>
            </a:r>
          </a:p>
          <a:p>
            <a:pPr marL="0" indent="0">
              <a:buNone/>
            </a:pPr>
            <a:endParaRPr lang="en-US" sz="8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36</a:t>
            </a:fld>
            <a:endParaRPr lang="en-US" dirty="0"/>
          </a:p>
        </p:txBody>
      </p:sp>
    </p:spTree>
    <p:extLst>
      <p:ext uri="{BB962C8B-B14F-4D97-AF65-F5344CB8AC3E}">
        <p14:creationId xmlns:p14="http://schemas.microsoft.com/office/powerpoint/2010/main" val="350309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7" y="304800"/>
            <a:ext cx="8229600" cy="685800"/>
          </a:xfrm>
        </p:spPr>
        <p:txBody>
          <a:bodyPr/>
          <a:lstStyle/>
          <a:p>
            <a:r>
              <a:rPr lang="en-US" sz="4000" dirty="0"/>
              <a:t>Testing Singleton Using a Single Thread</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37</a:t>
            </a:fld>
            <a:endParaRPr lang="en-US" dirty="0"/>
          </a:p>
        </p:txBody>
      </p:sp>
      <p:pic>
        <p:nvPicPr>
          <p:cNvPr id="5" name="Content Placeholder 4"/>
          <p:cNvPicPr>
            <a:picLocks noGrp="1"/>
          </p:cNvPicPr>
          <p:nvPr>
            <p:ph idx="1"/>
          </p:nvPr>
        </p:nvPicPr>
        <p:blipFill>
          <a:blip r:embed="rId2"/>
          <a:stretch>
            <a:fillRect/>
          </a:stretch>
        </p:blipFill>
        <p:spPr>
          <a:xfrm>
            <a:off x="309727" y="1466849"/>
            <a:ext cx="3552825" cy="2733675"/>
          </a:xfrm>
          <a:prstGeom prst="rect">
            <a:avLst/>
          </a:prstGeom>
        </p:spPr>
      </p:pic>
      <p:pic>
        <p:nvPicPr>
          <p:cNvPr id="6" name="Picture 5"/>
          <p:cNvPicPr/>
          <p:nvPr/>
        </p:nvPicPr>
        <p:blipFill>
          <a:blip r:embed="rId3"/>
          <a:stretch>
            <a:fillRect/>
          </a:stretch>
        </p:blipFill>
        <p:spPr>
          <a:xfrm>
            <a:off x="3862552" y="1171575"/>
            <a:ext cx="5105400" cy="3324225"/>
          </a:xfrm>
          <a:prstGeom prst="rect">
            <a:avLst/>
          </a:prstGeom>
        </p:spPr>
      </p:pic>
      <p:sp>
        <p:nvSpPr>
          <p:cNvPr id="7" name="TextBox 6"/>
          <p:cNvSpPr txBox="1"/>
          <p:nvPr/>
        </p:nvSpPr>
        <p:spPr>
          <a:xfrm>
            <a:off x="570186" y="4876800"/>
            <a:ext cx="6934200" cy="1754326"/>
          </a:xfrm>
          <a:prstGeom prst="rect">
            <a:avLst/>
          </a:prstGeom>
          <a:noFill/>
        </p:spPr>
        <p:txBody>
          <a:bodyPr wrap="square" rtlCol="0">
            <a:spAutoFit/>
          </a:bodyPr>
          <a:lstStyle/>
          <a:p>
            <a:r>
              <a:rPr lang="en-US" b="1" u="sng" dirty="0">
                <a:latin typeface="Calibri" panose="020F0502020204030204" pitchFamily="34" charset="0"/>
              </a:rPr>
              <a:t>Note</a:t>
            </a:r>
            <a:r>
              <a:rPr lang="en-US" b="1" dirty="0">
                <a:latin typeface="Calibri" panose="020F0502020204030204" pitchFamily="34" charset="0"/>
              </a:rPr>
              <a:t>:  </a:t>
            </a:r>
            <a:r>
              <a:rPr lang="en-US" dirty="0">
                <a:latin typeface="Calibri" panose="020F0502020204030204" pitchFamily="34" charset="0"/>
              </a:rPr>
              <a:t>We have put each thread to sleep for 10 milliseconds before allowing the next one to start. If we do not do this, then the first 1 or 2 calls of </a:t>
            </a:r>
            <a:r>
              <a:rPr lang="en-US" dirty="0" err="1">
                <a:latin typeface="Calibri" panose="020F0502020204030204" pitchFamily="34" charset="0"/>
              </a:rPr>
              <a:t>createAndStart</a:t>
            </a:r>
            <a:r>
              <a:rPr lang="en-US" dirty="0">
                <a:latin typeface="Calibri" panose="020F0502020204030204" pitchFamily="34" charset="0"/>
              </a:rPr>
              <a:t> will record </a:t>
            </a:r>
            <a:r>
              <a:rPr lang="en-US" i="1" dirty="0">
                <a:latin typeface="Calibri" panose="020F0502020204030204" pitchFamily="34" charset="0"/>
              </a:rPr>
              <a:t>0 instances. </a:t>
            </a:r>
            <a:r>
              <a:rPr lang="en-US" dirty="0">
                <a:latin typeface="Calibri" panose="020F0502020204030204" pitchFamily="34" charset="0"/>
              </a:rPr>
              <a:t>This is because the change made by each thread may not be visible to the main thread immediately (this is most likely because processor memory is much faster than the RAM where the counter data is stored). </a:t>
            </a:r>
          </a:p>
        </p:txBody>
      </p:sp>
      <p:sp>
        <p:nvSpPr>
          <p:cNvPr id="8" name="TextBox 7"/>
          <p:cNvSpPr txBox="1"/>
          <p:nvPr/>
        </p:nvSpPr>
        <p:spPr>
          <a:xfrm>
            <a:off x="570186" y="4495800"/>
            <a:ext cx="4315669" cy="369332"/>
          </a:xfrm>
          <a:prstGeom prst="rect">
            <a:avLst/>
          </a:prstGeom>
          <a:noFill/>
        </p:spPr>
        <p:txBody>
          <a:bodyPr wrap="none" rtlCol="0">
            <a:spAutoFit/>
          </a:bodyPr>
          <a:lstStyle/>
          <a:p>
            <a:r>
              <a:rPr lang="en-US" dirty="0">
                <a:latin typeface="Calibri" panose="020F0502020204030204" pitchFamily="34" charset="0"/>
              </a:rPr>
              <a:t>As expected, only 1 instance is ever created.</a:t>
            </a:r>
          </a:p>
        </p:txBody>
      </p:sp>
    </p:spTree>
    <p:extLst>
      <p:ext uri="{BB962C8B-B14F-4D97-AF65-F5344CB8AC3E}">
        <p14:creationId xmlns:p14="http://schemas.microsoft.com/office/powerpoint/2010/main" val="1759657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26" y="533400"/>
            <a:ext cx="8663151" cy="685800"/>
          </a:xfrm>
        </p:spPr>
        <p:txBody>
          <a:bodyPr/>
          <a:lstStyle/>
          <a:p>
            <a:r>
              <a:rPr lang="en-US" sz="4000" dirty="0"/>
              <a:t>Testing Singleton Using Multiple Threads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38</a:t>
            </a:fld>
            <a:endParaRPr lang="en-US" dirty="0"/>
          </a:p>
        </p:txBody>
      </p:sp>
      <p:sp>
        <p:nvSpPr>
          <p:cNvPr id="3" name="Content Placeholder 2"/>
          <p:cNvSpPr>
            <a:spLocks noGrp="1"/>
          </p:cNvSpPr>
          <p:nvPr>
            <p:ph idx="1"/>
          </p:nvPr>
        </p:nvSpPr>
        <p:spPr>
          <a:xfrm>
            <a:off x="457200" y="4343400"/>
            <a:ext cx="8229600" cy="2209800"/>
          </a:xfrm>
        </p:spPr>
        <p:txBody>
          <a:bodyPr/>
          <a:lstStyle/>
          <a:p>
            <a:pPr marL="0" indent="0">
              <a:buNone/>
            </a:pPr>
            <a:r>
              <a:rPr lang="en-US" dirty="0"/>
              <a:t>The test shows that competing threads are creating multiple instances of the Singleton class. The test “instance == null” is being interrupted so that it appears to be true to more than one thread, and so the constructor is called multiple times.</a:t>
            </a:r>
          </a:p>
        </p:txBody>
      </p:sp>
      <p:pic>
        <p:nvPicPr>
          <p:cNvPr id="10" name="Picture 9"/>
          <p:cNvPicPr/>
          <p:nvPr/>
        </p:nvPicPr>
        <p:blipFill>
          <a:blip r:embed="rId2"/>
          <a:stretch>
            <a:fillRect/>
          </a:stretch>
        </p:blipFill>
        <p:spPr>
          <a:xfrm>
            <a:off x="405392" y="1704657"/>
            <a:ext cx="3233420" cy="2487930"/>
          </a:xfrm>
          <a:prstGeom prst="rect">
            <a:avLst/>
          </a:prstGeom>
        </p:spPr>
      </p:pic>
      <p:pic>
        <p:nvPicPr>
          <p:cNvPr id="11" name="Picture 10"/>
          <p:cNvPicPr/>
          <p:nvPr/>
        </p:nvPicPr>
        <p:blipFill>
          <a:blip r:embed="rId3"/>
          <a:stretch>
            <a:fillRect/>
          </a:stretch>
        </p:blipFill>
        <p:spPr>
          <a:xfrm>
            <a:off x="4296102" y="1495742"/>
            <a:ext cx="4651375" cy="2696845"/>
          </a:xfrm>
          <a:prstGeom prst="rect">
            <a:avLst/>
          </a:prstGeom>
        </p:spPr>
      </p:pic>
    </p:spTree>
    <p:extLst>
      <p:ext uri="{BB962C8B-B14F-4D97-AF65-F5344CB8AC3E}">
        <p14:creationId xmlns:p14="http://schemas.microsoft.com/office/powerpoint/2010/main" val="423808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Conditions and Thread Safety</a:t>
            </a:r>
          </a:p>
        </p:txBody>
      </p:sp>
      <p:sp>
        <p:nvSpPr>
          <p:cNvPr id="3" name="Content Placeholder 2"/>
          <p:cNvSpPr>
            <a:spLocks noGrp="1"/>
          </p:cNvSpPr>
          <p:nvPr>
            <p:ph idx="1"/>
          </p:nvPr>
        </p:nvSpPr>
        <p:spPr>
          <a:xfrm>
            <a:off x="457200" y="1935163"/>
            <a:ext cx="8229600" cy="4694237"/>
          </a:xfrm>
        </p:spPr>
        <p:txBody>
          <a:bodyPr/>
          <a:lstStyle/>
          <a:p>
            <a:pPr marL="514350" indent="-514350">
              <a:buFont typeface="+mj-lt"/>
              <a:buAutoNum type="arabicPeriod"/>
            </a:pPr>
            <a:r>
              <a:rPr lang="en-US" dirty="0"/>
              <a:t>When two or more threads have access to the same object and each modifies the state of the object, this situation is called a </a:t>
            </a:r>
            <a:r>
              <a:rPr lang="en-US" i="1" dirty="0"/>
              <a:t>race condition, </a:t>
            </a:r>
            <a:r>
              <a:rPr lang="en-US" dirty="0"/>
              <a:t>which arises when threads </a:t>
            </a:r>
            <a:r>
              <a:rPr lang="en-US" i="1" dirty="0"/>
              <a:t>interfere</a:t>
            </a:r>
            <a:r>
              <a:rPr lang="en-US" dirty="0"/>
              <a:t> with each other (the sequence of steps being executed by one thread is interrupted by another thread).</a:t>
            </a:r>
          </a:p>
          <a:p>
            <a:pPr marL="514350" indent="-514350">
              <a:buFont typeface="+mj-lt"/>
              <a:buAutoNum type="arabicPeriod"/>
            </a:pPr>
            <a:r>
              <a:rPr lang="en-US" dirty="0"/>
              <a:t>Code is said to be </a:t>
            </a:r>
            <a:r>
              <a:rPr lang="en-US" i="1" dirty="0"/>
              <a:t>thread-safe </a:t>
            </a:r>
            <a:r>
              <a:rPr lang="en-US" dirty="0"/>
              <a:t>if it is guaranteed to be free of race conditions when accessed by multiple threads simultaneously.</a:t>
            </a:r>
          </a:p>
          <a:p>
            <a:pPr marL="514350" indent="-514350">
              <a:buFont typeface="+mj-lt"/>
              <a:buAutoNum type="arabicPeriod"/>
            </a:pPr>
            <a:r>
              <a:rPr lang="en-US" dirty="0"/>
              <a:t>We can say therefore that this Singleton implementation is </a:t>
            </a:r>
            <a:r>
              <a:rPr lang="en-US" i="1" dirty="0"/>
              <a:t>not thread-safe.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39</a:t>
            </a:fld>
            <a:endParaRPr lang="en-US" dirty="0"/>
          </a:p>
        </p:txBody>
      </p:sp>
    </p:spTree>
    <p:extLst>
      <p:ext uri="{BB962C8B-B14F-4D97-AF65-F5344CB8AC3E}">
        <p14:creationId xmlns:p14="http://schemas.microsoft.com/office/powerpoint/2010/main" val="11235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600200"/>
            <a:ext cx="7772400" cy="4375150"/>
          </a:xfrm>
        </p:spPr>
        <p:txBody>
          <a:bodyPr lIns="90488" tIns="44450" rIns="90488" bIns="44450">
            <a:noAutofit/>
          </a:bodyPr>
          <a:lstStyle/>
          <a:p>
            <a:pPr marL="0" indent="0" eaLnBrk="1" fontAlgn="auto" hangingPunct="1">
              <a:lnSpc>
                <a:spcPct val="90000"/>
              </a:lnSpc>
              <a:spcAft>
                <a:spcPts val="0"/>
              </a:spcAft>
              <a:buClr>
                <a:schemeClr val="accent3"/>
              </a:buClr>
              <a:buFont typeface="Wingdings 2"/>
              <a:buNone/>
              <a:defRPr/>
            </a:pPr>
            <a:r>
              <a:rPr lang="en-US" sz="2400" dirty="0">
                <a:solidFill>
                  <a:srgbClr val="000000"/>
                </a:solidFill>
                <a:latin typeface="Constantia" pitchFamily="18" charset="0"/>
                <a:cs typeface="Arial" charset="0"/>
              </a:rPr>
              <a:t>Best practices in the world of OO programming are a way of ensuring quality in code. Code that adheres to best practices tends to be easier to understand, easier to maintain, more capable </a:t>
            </a:r>
            <a:r>
              <a:rPr lang="en-US" sz="2400">
                <a:solidFill>
                  <a:srgbClr val="000000"/>
                </a:solidFill>
                <a:latin typeface="Constantia" pitchFamily="18" charset="0"/>
                <a:cs typeface="Arial" charset="0"/>
              </a:rPr>
              <a:t>of adapting in </a:t>
            </a:r>
            <a:r>
              <a:rPr lang="en-US" sz="2400" dirty="0">
                <a:solidFill>
                  <a:srgbClr val="000000"/>
                </a:solidFill>
                <a:latin typeface="Constantia" pitchFamily="18" charset="0"/>
                <a:cs typeface="Arial" charset="0"/>
              </a:rPr>
              <a:t>the face of changing requirements and new feature requests, and more reusable for other projects. This simple theme is reflected in individual life. There are laws governing life, both physical laws and laws pertaining to all kinds of relationships and interactions. When life flows in accordance with the laws of nature, life is supported for success and fulfillment. When awareness becomes established at its deepest level, actions and behavior springing from this profound quality of awareness spontaneously are in accord with the laws of nature.</a:t>
            </a:r>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a:solidFill>
                  <a:srgbClr val="000099"/>
                </a:solidFill>
              </a:rPr>
              <a:t>Wholeness Statement</a:t>
            </a:r>
            <a:endParaRPr lang="en-US" altLang="en-US"/>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sz="4000" dirty="0"/>
              <a:t>Forcing Serialized Access with synchronized</a:t>
            </a:r>
          </a:p>
        </p:txBody>
      </p:sp>
      <p:sp>
        <p:nvSpPr>
          <p:cNvPr id="3" name="Content Placeholder 2"/>
          <p:cNvSpPr>
            <a:spLocks noGrp="1"/>
          </p:cNvSpPr>
          <p:nvPr>
            <p:ph idx="1"/>
          </p:nvPr>
        </p:nvSpPr>
        <p:spPr>
          <a:xfrm>
            <a:off x="457200" y="1371601"/>
            <a:ext cx="8229600" cy="5105400"/>
          </a:xfrm>
        </p:spPr>
        <p:txBody>
          <a:bodyPr/>
          <a:lstStyle/>
          <a:p>
            <a:pPr marL="457200" indent="-457200">
              <a:buFont typeface="+mj-lt"/>
              <a:buAutoNum type="arabicPeriod"/>
            </a:pPr>
            <a:r>
              <a:rPr lang="en-US" sz="2400" dirty="0"/>
              <a:t>We can force threads to access the </a:t>
            </a:r>
            <a:r>
              <a:rPr lang="en-US" sz="2400" dirty="0" err="1"/>
              <a:t>getInstance</a:t>
            </a:r>
            <a:r>
              <a:rPr lang="en-US" sz="2400" dirty="0"/>
              <a:t> method of Singleton </a:t>
            </a:r>
            <a:r>
              <a:rPr lang="en-US" sz="2400" i="1" dirty="0"/>
              <a:t>one at a time </a:t>
            </a:r>
            <a:r>
              <a:rPr lang="en-US" sz="2400" dirty="0"/>
              <a:t>(this is called </a:t>
            </a:r>
            <a:r>
              <a:rPr lang="en-US" sz="2400" i="1" dirty="0"/>
              <a:t>serialized access</a:t>
            </a:r>
            <a:r>
              <a:rPr lang="en-US" sz="2400" dirty="0"/>
              <a:t>) by labeling </a:t>
            </a:r>
            <a:r>
              <a:rPr lang="en-US" sz="2400" dirty="0" err="1"/>
              <a:t>getInstance</a:t>
            </a:r>
            <a:r>
              <a:rPr lang="en-US" sz="2400" dirty="0"/>
              <a:t> with the keyword synchronized.</a:t>
            </a:r>
          </a:p>
          <a:p>
            <a:pPr marL="457200" indent="-457200">
              <a:buFont typeface="+mj-lt"/>
              <a:buAutoNum type="arabicPeriod"/>
            </a:pPr>
            <a:endParaRPr lang="en-US" sz="2400" dirty="0"/>
          </a:p>
          <a:p>
            <a:pPr marL="457200" indent="-457200">
              <a:buFont typeface="+mj-lt"/>
              <a:buAutoNum type="arabicPeriod"/>
            </a:pPr>
            <a:r>
              <a:rPr lang="en-US" sz="2400"/>
              <a:t>When </a:t>
            </a:r>
            <a:r>
              <a:rPr lang="en-US" sz="2400" dirty="0"/>
              <a:t>a method is synchronized, in order for a thread to execute the method, it must </a:t>
            </a:r>
            <a:r>
              <a:rPr lang="en-US" sz="2400" i="1" dirty="0"/>
              <a:t>acquire the lock </a:t>
            </a:r>
            <a:r>
              <a:rPr lang="en-US" sz="2400" dirty="0"/>
              <a:t>for the instance of the object that the method is running on. Each object has an </a:t>
            </a:r>
            <a:r>
              <a:rPr lang="en-US" sz="2400" i="1" dirty="0" err="1"/>
              <a:t>instrinsic</a:t>
            </a:r>
            <a:r>
              <a:rPr lang="en-US" sz="2400" dirty="0"/>
              <a:t> lock, and a thread gains access to this lock when it calls the method, as long as no other thread has the lock. Once a thread executes the </a:t>
            </a:r>
            <a:r>
              <a:rPr lang="en-US" sz="2400" dirty="0" err="1"/>
              <a:t>synchronzied</a:t>
            </a:r>
            <a:r>
              <a:rPr lang="en-US" sz="2400" dirty="0"/>
              <a:t> method, the lock becomes available again and the next eligible thread (determined by the OS using thread priorities and other factors) then acquires the lock.</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40</a:t>
            </a:fld>
            <a:endParaRPr lang="en-US" dirty="0"/>
          </a:p>
        </p:txBody>
      </p:sp>
    </p:spTree>
    <p:extLst>
      <p:ext uri="{BB962C8B-B14F-4D97-AF65-F5344CB8AC3E}">
        <p14:creationId xmlns:p14="http://schemas.microsoft.com/office/powerpoint/2010/main" val="281427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sz="4000" dirty="0"/>
              <a:t>Forcing Serialized Access with synchronized (cont.)</a:t>
            </a:r>
          </a:p>
        </p:txBody>
      </p:sp>
      <p:sp>
        <p:nvSpPr>
          <p:cNvPr id="3" name="Content Placeholder 2"/>
          <p:cNvSpPr>
            <a:spLocks noGrp="1"/>
          </p:cNvSpPr>
          <p:nvPr>
            <p:ph idx="1"/>
          </p:nvPr>
        </p:nvSpPr>
        <p:spPr>
          <a:xfrm>
            <a:off x="457200" y="1371601"/>
            <a:ext cx="8229600" cy="5105400"/>
          </a:xfrm>
        </p:spPr>
        <p:txBody>
          <a:bodyPr/>
          <a:lstStyle/>
          <a:p>
            <a:pPr marL="0" indent="0">
              <a:buNone/>
            </a:pPr>
            <a:r>
              <a:rPr lang="en-US" sz="1800" b="1" i="1" u="sng" dirty="0"/>
              <a:t>Note</a:t>
            </a:r>
            <a:r>
              <a:rPr lang="en-US" sz="1800" b="1" dirty="0"/>
              <a:t>: </a:t>
            </a:r>
            <a:r>
              <a:rPr lang="en-US" sz="1800" dirty="0"/>
              <a:t>This use of the word “serialized” has nothing to do with the Serializable interface that we examined earlier in the course</a:t>
            </a:r>
          </a:p>
          <a:p>
            <a:pPr marL="0" indent="0">
              <a:buNone/>
            </a:pPr>
            <a:r>
              <a:rPr lang="en-US" sz="1800" b="1" i="1" u="sng" dirty="0"/>
              <a:t>Note: </a:t>
            </a:r>
            <a:r>
              <a:rPr lang="en-US" sz="1800" dirty="0"/>
              <a:t>We have seen that competing threads could corrupt the “== null” test. However, competing threads could also corrupt the counter since the increment operation counter++ is not atomic (it is in fact the assignment  counter = counter + 1). Therefore, to be sure that the </a:t>
            </a:r>
            <a:r>
              <a:rPr lang="en-US" sz="1800" dirty="0" err="1"/>
              <a:t>MultiThreadedTest</a:t>
            </a:r>
            <a:r>
              <a:rPr lang="en-US" sz="1800" dirty="0"/>
              <a:t> is really producing multiple instances of Singleton, we must make the </a:t>
            </a:r>
            <a:r>
              <a:rPr lang="en-US" sz="1800" dirty="0" err="1"/>
              <a:t>incrementCounter</a:t>
            </a:r>
            <a:r>
              <a:rPr lang="en-US" sz="1800" dirty="0"/>
              <a:t> method synchronized, as in the code below. Running this test, and witnessing multiple calls to the Singleton constructor once again convinces us that multiple instances are being created.</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41</a:t>
            </a:fld>
            <a:endParaRPr lang="en-US" dirty="0"/>
          </a:p>
        </p:txBody>
      </p:sp>
      <p:pic>
        <p:nvPicPr>
          <p:cNvPr id="5" name="Picture 4"/>
          <p:cNvPicPr/>
          <p:nvPr/>
        </p:nvPicPr>
        <p:blipFill>
          <a:blip r:embed="rId2"/>
          <a:stretch>
            <a:fillRect/>
          </a:stretch>
        </p:blipFill>
        <p:spPr>
          <a:xfrm>
            <a:off x="2585642" y="4123055"/>
            <a:ext cx="4025265" cy="2734945"/>
          </a:xfrm>
          <a:prstGeom prst="rect">
            <a:avLst/>
          </a:prstGeom>
        </p:spPr>
      </p:pic>
    </p:spTree>
    <p:extLst>
      <p:ext uri="{BB962C8B-B14F-4D97-AF65-F5344CB8AC3E}">
        <p14:creationId xmlns:p14="http://schemas.microsoft.com/office/powerpoint/2010/main" val="26257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10.4</a:t>
            </a:r>
          </a:p>
        </p:txBody>
      </p:sp>
      <p:sp>
        <p:nvSpPr>
          <p:cNvPr id="3" name="Content Placeholder 2"/>
          <p:cNvSpPr>
            <a:spLocks noGrp="1"/>
          </p:cNvSpPr>
          <p:nvPr>
            <p:ph idx="1"/>
          </p:nvPr>
        </p:nvSpPr>
        <p:spPr>
          <a:xfrm>
            <a:off x="457200" y="1935163"/>
            <a:ext cx="3810000" cy="4389437"/>
          </a:xfrm>
        </p:spPr>
        <p:txBody>
          <a:bodyPr/>
          <a:lstStyle/>
          <a:p>
            <a:pPr marL="0" indent="0">
              <a:buNone/>
            </a:pPr>
            <a:r>
              <a:rPr lang="en-US" sz="2000"/>
              <a:t>The code to the right is an implementation of the Queue data type. Are its operations threadsafe? If not, think of a test you could do, involving multiple threads, that would prove that it is not. (You do not need to write any code, but you will in the lab, so you will be able to use the ideas you come up with now.)</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76400"/>
            <a:ext cx="4114800" cy="4975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612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10.4 Solution</a:t>
            </a:r>
          </a:p>
        </p:txBody>
      </p:sp>
      <p:sp>
        <p:nvSpPr>
          <p:cNvPr id="3" name="Content Placeholder 2"/>
          <p:cNvSpPr>
            <a:spLocks noGrp="1"/>
          </p:cNvSpPr>
          <p:nvPr>
            <p:ph idx="1"/>
          </p:nvPr>
        </p:nvSpPr>
        <p:spPr/>
        <p:txBody>
          <a:bodyPr/>
          <a:lstStyle/>
          <a:p>
            <a:pPr marL="0" indent="0">
              <a:buNone/>
            </a:pPr>
            <a:r>
              <a:rPr lang="en-US"/>
              <a:t>Multi-threaded access of Queue can lead to any of the following inconsistent states:</a:t>
            </a:r>
          </a:p>
          <a:p>
            <a:pPr marL="514350" indent="-514350">
              <a:buAutoNum type="arabicPeriod"/>
            </a:pPr>
            <a:r>
              <a:rPr lang="en-US"/>
              <a:t>Can force the queue to have fewer than the net number of adds</a:t>
            </a:r>
          </a:p>
          <a:p>
            <a:pPr marL="514350" indent="-514350">
              <a:buAutoNum type="arabicPeriod"/>
            </a:pPr>
            <a:r>
              <a:rPr lang="en-US"/>
              <a:t>Can for the queue to have more than the net number of adds</a:t>
            </a:r>
          </a:p>
          <a:p>
            <a:pPr marL="514350" indent="-514350">
              <a:buAutoNum type="arabicPeriod"/>
            </a:pPr>
            <a:r>
              <a:rPr lang="en-US"/>
              <a:t>Can for the remove operation to generate a NullPointerException by trying to access a next node from a node that is already null.</a:t>
            </a:r>
          </a:p>
          <a:p>
            <a:pPr marL="0" indent="0">
              <a:buNone/>
            </a:pPr>
            <a:r>
              <a:rPr lang="en-US"/>
              <a:t>See the document Lesson 10 - Vulnerabilities in the Queue Implementation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43</a:t>
            </a:fld>
            <a:endParaRPr lang="en-US" dirty="0"/>
          </a:p>
        </p:txBody>
      </p:sp>
    </p:spTree>
    <p:extLst>
      <p:ext uri="{BB962C8B-B14F-4D97-AF65-F5344CB8AC3E}">
        <p14:creationId xmlns:p14="http://schemas.microsoft.com/office/powerpoint/2010/main" val="3618924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000"/>
              <a:t>Code that will perform flawlessly in a single-threaded environment may bring disastrous consequences in a multi-threaded environment if shared data is not managed properly.</a:t>
            </a:r>
            <a:br>
              <a:rPr lang="en-US" sz="2000"/>
            </a:br>
            <a:endParaRPr lang="en-US" sz="2000"/>
          </a:p>
          <a:p>
            <a:pPr marL="0" indent="0">
              <a:buNone/>
            </a:pPr>
            <a:r>
              <a:rPr lang="en-US" sz="2000"/>
              <a:t>In life, a similar situation exists because the particulars of life are always changing. In any domain of life – work, family, health, society – a situation that appears favorable today may become unfavorable tomorrow. How does one prepare for change that cannot be predicted? The only way is to be established in a part of oneself that does not change, no matter how the world changes. That part is first experienced as simple silence in the practice of TM. In time, with regular practice, it becomes firmly established. </a:t>
            </a:r>
            <a:endParaRPr lang="en-US" sz="2000" dirty="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44</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dirty="0">
                <a:solidFill>
                  <a:srgbClr val="000099"/>
                </a:solidFill>
              </a:rPr>
              <a:t>Main Point 2</a:t>
            </a:r>
            <a:endParaRPr lang="en-US" altLang="en-US" dirty="0"/>
          </a:p>
        </p:txBody>
      </p:sp>
    </p:spTree>
    <p:extLst>
      <p:ext uri="{BB962C8B-B14F-4D97-AF65-F5344CB8AC3E}">
        <p14:creationId xmlns:p14="http://schemas.microsoft.com/office/powerpoint/2010/main" val="3878195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sz="4400" dirty="0"/>
              <a:t>Starting and Managing Threads with Executor</a:t>
            </a:r>
          </a:p>
        </p:txBody>
      </p:sp>
      <p:sp>
        <p:nvSpPr>
          <p:cNvPr id="3" name="Content Placeholder 2"/>
          <p:cNvSpPr>
            <a:spLocks noGrp="1"/>
          </p:cNvSpPr>
          <p:nvPr>
            <p:ph idx="1"/>
          </p:nvPr>
        </p:nvSpPr>
        <p:spPr>
          <a:xfrm>
            <a:off x="457200" y="1371601"/>
            <a:ext cx="8229600" cy="4953000"/>
          </a:xfrm>
        </p:spPr>
        <p:txBody>
          <a:bodyPr/>
          <a:lstStyle/>
          <a:p>
            <a:pPr marL="457200" indent="-457200">
              <a:buFont typeface="+mj-lt"/>
              <a:buAutoNum type="arabicPeriod"/>
            </a:pPr>
            <a:r>
              <a:rPr lang="en-US" sz="2400"/>
              <a:t>When many threads need to be managed, starting threads in the way </a:t>
            </a:r>
            <a:r>
              <a:rPr lang="en-US" sz="2400" dirty="0"/>
              <a:t>shown above is not optimal. To create and manage threads properly, Java has an </a:t>
            </a:r>
            <a:r>
              <a:rPr lang="en-US" sz="2400" dirty="0">
                <a:latin typeface="Courier New" panose="02070309020205020404" pitchFamily="49" charset="0"/>
                <a:cs typeface="Courier New" panose="02070309020205020404" pitchFamily="49" charset="0"/>
              </a:rPr>
              <a:t>Executor</a:t>
            </a:r>
            <a:r>
              <a:rPr lang="en-US" sz="2400" dirty="0"/>
              <a:t> class.</a:t>
            </a:r>
          </a:p>
          <a:p>
            <a:pPr marL="457200" indent="-457200">
              <a:buFont typeface="+mj-lt"/>
              <a:buAutoNum type="arabicPeriod"/>
            </a:pPr>
            <a:endParaRPr lang="en-US" sz="800" dirty="0"/>
          </a:p>
          <a:p>
            <a:pPr marL="457200" indent="-457200">
              <a:buFont typeface="+mj-lt"/>
              <a:buAutoNum type="arabicPeriod"/>
            </a:pPr>
            <a:r>
              <a:rPr lang="en-US" sz="2400"/>
              <a:t>Two </a:t>
            </a:r>
            <a:r>
              <a:rPr lang="en-US" sz="2400" dirty="0"/>
              <a:t>examples of specialized </a:t>
            </a:r>
            <a:r>
              <a:rPr lang="en-US" sz="2400">
                <a:latin typeface="Courier New" panose="02070309020205020404" pitchFamily="49" charset="0"/>
                <a:cs typeface="Courier New" panose="02070309020205020404" pitchFamily="49" charset="0"/>
              </a:rPr>
              <a:t>Executor</a:t>
            </a:r>
            <a:r>
              <a:rPr lang="en-US" sz="2400"/>
              <a:t> classes:</a:t>
            </a:r>
          </a:p>
          <a:p>
            <a:pPr lvl="1"/>
            <a:r>
              <a:rPr lang="en-US" sz="2200">
                <a:latin typeface="Courier New" panose="02070309020205020404" pitchFamily="49" charset="0"/>
                <a:cs typeface="Courier New" panose="02070309020205020404" pitchFamily="49" charset="0"/>
              </a:rPr>
              <a:t>Executors.newCachedThreadPool()</a:t>
            </a:r>
            <a:r>
              <a:rPr lang="en-US" sz="2200"/>
              <a:t> - optimized for creation of threads for performing many small tasks or for tasks which involve long wait periods.</a:t>
            </a:r>
          </a:p>
          <a:p>
            <a:pPr lvl="1"/>
            <a:r>
              <a:rPr lang="en-US" sz="2200">
                <a:latin typeface="Courier New" panose="02070309020205020404" pitchFamily="49" charset="0"/>
                <a:cs typeface="Courier New" panose="02070309020205020404" pitchFamily="49" charset="0"/>
              </a:rPr>
              <a:t>Executors.newFixedThreadPool(numThreads)</a:t>
            </a:r>
            <a:r>
              <a:rPr lang="en-US" sz="2200"/>
              <a:t> – for computationally intensive tasks</a:t>
            </a:r>
            <a:endParaRPr lang="en-US" sz="22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45</a:t>
            </a:fld>
            <a:endParaRPr lang="en-US" dirty="0"/>
          </a:p>
        </p:txBody>
      </p:sp>
    </p:spTree>
    <p:extLst>
      <p:ext uri="{BB962C8B-B14F-4D97-AF65-F5344CB8AC3E}">
        <p14:creationId xmlns:p14="http://schemas.microsoft.com/office/powerpoint/2010/main" val="124033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sz="4400" dirty="0"/>
              <a:t>Starting and Managing Threads with Executor (cont.)</a:t>
            </a:r>
          </a:p>
        </p:txBody>
      </p:sp>
      <p:sp>
        <p:nvSpPr>
          <p:cNvPr id="3" name="Content Placeholder 2"/>
          <p:cNvSpPr>
            <a:spLocks noGrp="1"/>
          </p:cNvSpPr>
          <p:nvPr>
            <p:ph idx="1"/>
          </p:nvPr>
        </p:nvSpPr>
        <p:spPr>
          <a:xfrm>
            <a:off x="457200" y="1371600"/>
            <a:ext cx="8229600" cy="5181599"/>
          </a:xfrm>
        </p:spPr>
        <p:txBody>
          <a:bodyPr/>
          <a:lstStyle/>
          <a:p>
            <a:pPr marL="457200" indent="-457200">
              <a:buAutoNum type="arabicPeriod" startAt="3"/>
            </a:pPr>
            <a:r>
              <a:rPr lang="en-US" sz="2400" dirty="0"/>
              <a:t>We modify our earlier code to make use of this the Executor class. We synchronize the </a:t>
            </a:r>
            <a:r>
              <a:rPr lang="en-US" sz="2400" dirty="0" err="1"/>
              <a:t>getInstance</a:t>
            </a:r>
            <a:r>
              <a:rPr lang="en-US" sz="2400" dirty="0"/>
              <a:t> method in </a:t>
            </a:r>
            <a:r>
              <a:rPr lang="en-US" sz="2400" dirty="0" err="1"/>
              <a:t>SynchronizedSingleton</a:t>
            </a:r>
            <a:r>
              <a:rPr lang="en-US" sz="2400" dirty="0"/>
              <a:t>.</a:t>
            </a:r>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endParaRPr lang="en-US" sz="2400" dirty="0"/>
          </a:p>
          <a:p>
            <a:pPr marL="457200" indent="-457200">
              <a:buAutoNum type="arabicPeriod" startAt="3"/>
            </a:pPr>
            <a:endParaRPr lang="en-US" sz="2400" dirty="0"/>
          </a:p>
          <a:p>
            <a:pPr marL="0" indent="0">
              <a:buNone/>
            </a:pPr>
            <a:endParaRPr lang="en-US" sz="2400" dirty="0"/>
          </a:p>
          <a:p>
            <a:pPr marL="0" indent="0">
              <a:buNone/>
            </a:pPr>
            <a:endParaRPr lang="en-US" sz="2400" dirty="0"/>
          </a:p>
          <a:p>
            <a:pPr marL="0" indent="0">
              <a:buNone/>
            </a:pPr>
            <a:r>
              <a:rPr lang="en-US" sz="2000" dirty="0"/>
              <a:t>Note: You may notice that the program waits a bit after the last printout. It terminates when the pooled threads have been idle for a while; after some time, the executor terminates them.</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46</a:t>
            </a:fld>
            <a:endParaRPr lang="en-US" dirty="0"/>
          </a:p>
        </p:txBody>
      </p:sp>
      <p:pic>
        <p:nvPicPr>
          <p:cNvPr id="5" name="Picture 4"/>
          <p:cNvPicPr/>
          <p:nvPr/>
        </p:nvPicPr>
        <p:blipFill>
          <a:blip r:embed="rId2"/>
          <a:stretch>
            <a:fillRect/>
          </a:stretch>
        </p:blipFill>
        <p:spPr>
          <a:xfrm>
            <a:off x="914400" y="2743200"/>
            <a:ext cx="4086860" cy="2098675"/>
          </a:xfrm>
          <a:prstGeom prst="rect">
            <a:avLst/>
          </a:prstGeom>
        </p:spPr>
      </p:pic>
      <p:pic>
        <p:nvPicPr>
          <p:cNvPr id="6" name="Picture 5"/>
          <p:cNvPicPr/>
          <p:nvPr/>
        </p:nvPicPr>
        <p:blipFill>
          <a:blip r:embed="rId3"/>
          <a:stretch>
            <a:fillRect/>
          </a:stretch>
        </p:blipFill>
        <p:spPr>
          <a:xfrm>
            <a:off x="5266120" y="2438400"/>
            <a:ext cx="2870200" cy="2937510"/>
          </a:xfrm>
          <a:prstGeom prst="rect">
            <a:avLst/>
          </a:prstGeom>
        </p:spPr>
      </p:pic>
    </p:spTree>
    <p:extLst>
      <p:ext uri="{BB962C8B-B14F-4D97-AF65-F5344CB8AC3E}">
        <p14:creationId xmlns:p14="http://schemas.microsoft.com/office/powerpoint/2010/main" val="12735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Using Parallel Streams</a:t>
            </a:r>
          </a:p>
        </p:txBody>
      </p:sp>
      <p:sp>
        <p:nvSpPr>
          <p:cNvPr id="3" name="Content Placeholder 2"/>
          <p:cNvSpPr>
            <a:spLocks noGrp="1"/>
          </p:cNvSpPr>
          <p:nvPr>
            <p:ph idx="1"/>
          </p:nvPr>
        </p:nvSpPr>
        <p:spPr/>
        <p:txBody>
          <a:bodyPr/>
          <a:lstStyle/>
          <a:p>
            <a:pPr marL="514350" indent="-514350">
              <a:buFont typeface="+mj-lt"/>
              <a:buAutoNum type="arabicPeriod"/>
            </a:pPr>
            <a:r>
              <a:rPr lang="en-US" dirty="0"/>
              <a:t>When you create a parallel stream from a Collection class in order to process elements in parallel, Java handles this request by partitioning the collection and processing each piece with a separate thread</a:t>
            </a:r>
            <a:r>
              <a:rPr lang="en-US"/>
              <a:t>. </a:t>
            </a:r>
            <a:br>
              <a:rPr lang="en-US"/>
            </a:br>
            <a:br>
              <a:rPr lang="en-US"/>
            </a:br>
            <a:r>
              <a:rPr lang="en-US"/>
              <a:t>Not </a:t>
            </a:r>
            <a:r>
              <a:rPr lang="en-US" dirty="0"/>
              <a:t>every Stream operation, nor every underlying collection type</a:t>
            </a:r>
            <a:r>
              <a:rPr lang="en-US"/>
              <a:t>, works well with </a:t>
            </a:r>
            <a:r>
              <a:rPr lang="en-US" dirty="0"/>
              <a:t>parallel processing. We give general guidelines for choosing between sequential and parallel streams.</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47</a:t>
            </a:fld>
            <a:endParaRPr lang="en-US" dirty="0"/>
          </a:p>
        </p:txBody>
      </p:sp>
    </p:spTree>
    <p:extLst>
      <p:ext uri="{BB962C8B-B14F-4D97-AF65-F5344CB8AC3E}">
        <p14:creationId xmlns:p14="http://schemas.microsoft.com/office/powerpoint/2010/main" val="1407391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sz="4400" dirty="0"/>
              <a:t>Guidelines for Using Parallel Streams (cont.)</a:t>
            </a:r>
          </a:p>
        </p:txBody>
      </p:sp>
      <p:sp>
        <p:nvSpPr>
          <p:cNvPr id="3" name="Content Placeholder 2"/>
          <p:cNvSpPr>
            <a:spLocks noGrp="1"/>
          </p:cNvSpPr>
          <p:nvPr>
            <p:ph idx="1"/>
          </p:nvPr>
        </p:nvSpPr>
        <p:spPr>
          <a:xfrm>
            <a:off x="457200" y="1524000"/>
            <a:ext cx="8229600" cy="5181600"/>
          </a:xfrm>
        </p:spPr>
        <p:txBody>
          <a:bodyPr/>
          <a:lstStyle/>
          <a:p>
            <a:pPr marL="342900" indent="-342900">
              <a:buAutoNum type="arabicPeriod" startAt="2"/>
            </a:pPr>
            <a:r>
              <a:rPr lang="en-US" sz="1600" dirty="0"/>
              <a:t>Some Guidelines</a:t>
            </a:r>
          </a:p>
          <a:p>
            <a:pPr marL="709613" lvl="1" indent="-342900">
              <a:buFont typeface="+mj-lt"/>
              <a:buAutoNum type="alphaUcPeriod"/>
            </a:pPr>
            <a:r>
              <a:rPr lang="en-US" sz="1600" dirty="0"/>
              <a:t>Don’t use parallel streams if the number of elements is small – the improved performance (if any) will not in this case outweigh the overhead  cost of working with parallel streams.</a:t>
            </a:r>
          </a:p>
          <a:p>
            <a:pPr marL="709613" lvl="1" indent="-342900">
              <a:buFont typeface="+mj-lt"/>
              <a:buAutoNum type="alphaUcPeriod"/>
            </a:pPr>
            <a:r>
              <a:rPr lang="en-US" sz="1600" dirty="0"/>
              <a:t>Operations that depend on the order of elements in the underlying collection should not be done in parallel. Example:  </a:t>
            </a:r>
            <a:r>
              <a:rPr lang="en-US" sz="1600" dirty="0" err="1"/>
              <a:t>findFirst</a:t>
            </a:r>
            <a:r>
              <a:rPr lang="en-US" sz="1600" dirty="0"/>
              <a:t>, limit.</a:t>
            </a:r>
          </a:p>
          <a:p>
            <a:pPr marL="709613" lvl="1" indent="-342900">
              <a:buFont typeface="+mj-lt"/>
              <a:buAutoNum type="alphaUcPeriod"/>
            </a:pPr>
            <a:r>
              <a:rPr lang="en-US" sz="1600" dirty="0"/>
              <a:t>If the terminal operation of the stream is expensive (example: collect(</a:t>
            </a:r>
            <a:r>
              <a:rPr lang="en-US" sz="1600" dirty="0" err="1"/>
              <a:t>Collectors.joining</a:t>
            </a:r>
            <a:r>
              <a:rPr lang="en-US" sz="1600" dirty="0"/>
              <a:t>)), you must remember that it will be executed repeatedly in a parallel computation – this could be a good reason to avoid parallel streams in this case.</a:t>
            </a:r>
          </a:p>
          <a:p>
            <a:pPr marL="709613" lvl="1" indent="-342900">
              <a:buFont typeface="+mj-lt"/>
              <a:buAutoNum type="alphaUcPeriod"/>
            </a:pPr>
            <a:r>
              <a:rPr lang="en-US" sz="1600" dirty="0"/>
              <a:t>Translation between primitives and their object wrappers becomes very expensive when done in parallel. If you are working with primitives, use the primitive streams, like </a:t>
            </a:r>
            <a:r>
              <a:rPr lang="en-US" sz="1600" dirty="0" err="1"/>
              <a:t>IntStream</a:t>
            </a:r>
            <a:r>
              <a:rPr lang="en-US" sz="1600" dirty="0"/>
              <a:t> and </a:t>
            </a:r>
            <a:r>
              <a:rPr lang="en-US" sz="1600" dirty="0" err="1"/>
              <a:t>DoubleStream</a:t>
            </a:r>
            <a:r>
              <a:rPr lang="en-US" sz="1600" dirty="0"/>
              <a:t>.</a:t>
            </a:r>
          </a:p>
          <a:p>
            <a:pPr marL="709613" lvl="1" indent="-342900">
              <a:buFont typeface="+mj-lt"/>
              <a:buAutoNum type="alphaUcPeriod"/>
            </a:pPr>
            <a:r>
              <a:rPr lang="en-US" sz="1600" dirty="0"/>
              <a:t>Certain data structures can be divided up more efficiently than others – </a:t>
            </a:r>
            <a:r>
              <a:rPr lang="en-US" sz="1600" dirty="0" err="1"/>
              <a:t>ArrayList</a:t>
            </a:r>
            <a:r>
              <a:rPr lang="en-US" sz="1600" dirty="0"/>
              <a:t>, </a:t>
            </a:r>
            <a:r>
              <a:rPr lang="en-US" sz="1600" dirty="0" err="1"/>
              <a:t>HashSet</a:t>
            </a:r>
            <a:r>
              <a:rPr lang="en-US" sz="1600" dirty="0"/>
              <a:t> and </a:t>
            </a:r>
            <a:r>
              <a:rPr lang="en-US" sz="1600" dirty="0" err="1"/>
              <a:t>TreeSet</a:t>
            </a:r>
            <a:r>
              <a:rPr lang="en-US" sz="1600" dirty="0"/>
              <a:t> can be partitioned efficiently, but </a:t>
            </a:r>
            <a:r>
              <a:rPr lang="en-US" sz="1600" dirty="0" err="1"/>
              <a:t>LinkedLists</a:t>
            </a:r>
            <a:r>
              <a:rPr lang="en-US" sz="1600" dirty="0"/>
              <a:t> </a:t>
            </a:r>
            <a:r>
              <a:rPr lang="en-US" sz="1600"/>
              <a:t>cannot. (In a LinkedList, how can a section of the list be extracted and processed separately?)</a:t>
            </a:r>
            <a:endParaRPr lang="en-US" sz="1600" dirty="0"/>
          </a:p>
          <a:p>
            <a:pPr marL="709613" lvl="1" indent="-342900">
              <a:buFont typeface="+mj-lt"/>
              <a:buAutoNum type="alphaUcPeriod"/>
            </a:pPr>
            <a:r>
              <a:rPr lang="en-US" sz="1600" dirty="0"/>
              <a:t>Until you develop a degree of expertise in working with parallel computations, it is a good idea to benchmark the performance of a pipeline executed in parallel and compare with the performance of the sequential version. </a:t>
            </a:r>
          </a:p>
          <a:p>
            <a:pPr marL="0" indent="0">
              <a:buNone/>
            </a:pP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48</a:t>
            </a:fld>
            <a:endParaRPr lang="en-US" dirty="0"/>
          </a:p>
        </p:txBody>
      </p:sp>
    </p:spTree>
    <p:extLst>
      <p:ext uri="{BB962C8B-B14F-4D97-AF65-F5344CB8AC3E}">
        <p14:creationId xmlns:p14="http://schemas.microsoft.com/office/powerpoint/2010/main" val="22340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Sample Benchmarks for Sequential vs Parallel Processing</a:t>
            </a:r>
          </a:p>
        </p:txBody>
      </p:sp>
      <p:sp>
        <p:nvSpPr>
          <p:cNvPr id="3" name="Content Placeholder 2"/>
          <p:cNvSpPr>
            <a:spLocks noGrp="1"/>
          </p:cNvSpPr>
          <p:nvPr>
            <p:ph idx="1"/>
          </p:nvPr>
        </p:nvSpPr>
        <p:spPr/>
        <p:txBody>
          <a:bodyPr/>
          <a:lstStyle/>
          <a:p>
            <a:pPr marL="0" indent="0">
              <a:buNone/>
            </a:pPr>
            <a:r>
              <a:rPr lang="en-US" sz="2400" dirty="0"/>
              <a:t>Warburton, </a:t>
            </a:r>
            <a:r>
              <a:rPr lang="en-US" sz="2400" i="1" dirty="0"/>
              <a:t>Java  8 Lambdas</a:t>
            </a:r>
            <a:r>
              <a:rPr lang="en-US" sz="2400" dirty="0"/>
              <a:t> (p. 84) gives an example of a benchmark test that makes a convincing case for choosing parallel processing over sequential processing for a particular task.</a:t>
            </a:r>
          </a:p>
          <a:p>
            <a:pPr marL="0" indent="0">
              <a:buNone/>
            </a:pPr>
            <a:r>
              <a:rPr lang="en-US" sz="2400" u="sng" dirty="0"/>
              <a:t>Sequential Version of Code</a:t>
            </a: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49</a:t>
            </a:fld>
            <a:endParaRPr lang="en-US" dirty="0"/>
          </a:p>
        </p:txBody>
      </p:sp>
      <p:pic>
        <p:nvPicPr>
          <p:cNvPr id="5" name="Picture 4"/>
          <p:cNvPicPr/>
          <p:nvPr/>
        </p:nvPicPr>
        <p:blipFill>
          <a:blip r:embed="rId2"/>
          <a:stretch>
            <a:fillRect/>
          </a:stretch>
        </p:blipFill>
        <p:spPr>
          <a:xfrm>
            <a:off x="838200" y="4343400"/>
            <a:ext cx="4495800" cy="1552575"/>
          </a:xfrm>
          <a:prstGeom prst="rect">
            <a:avLst/>
          </a:prstGeom>
        </p:spPr>
      </p:pic>
      <p:sp>
        <p:nvSpPr>
          <p:cNvPr id="6" name="TextBox 5"/>
          <p:cNvSpPr txBox="1"/>
          <p:nvPr/>
        </p:nvSpPr>
        <p:spPr>
          <a:xfrm>
            <a:off x="5410200" y="4495800"/>
            <a:ext cx="2590800" cy="523220"/>
          </a:xfrm>
          <a:prstGeom prst="rect">
            <a:avLst/>
          </a:prstGeom>
          <a:noFill/>
        </p:spPr>
        <p:txBody>
          <a:bodyPr wrap="square" rtlCol="0">
            <a:spAutoFit/>
          </a:bodyPr>
          <a:lstStyle/>
          <a:p>
            <a:r>
              <a:rPr lang="en-US" sz="1400" b="1">
                <a:solidFill>
                  <a:schemeClr val="accent4">
                    <a:lumMod val="50000"/>
                  </a:schemeClr>
                </a:solidFill>
                <a:latin typeface="+mn-lt"/>
              </a:rPr>
              <a:t>//counts the total number of //tracks on all albums</a:t>
            </a:r>
          </a:p>
        </p:txBody>
      </p:sp>
    </p:spTree>
    <p:extLst>
      <p:ext uri="{BB962C8B-B14F-4D97-AF65-F5344CB8AC3E}">
        <p14:creationId xmlns:p14="http://schemas.microsoft.com/office/powerpoint/2010/main" val="407040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dirty="0"/>
              <a:t>Overview</a:t>
            </a:r>
          </a:p>
        </p:txBody>
      </p:sp>
      <p:sp>
        <p:nvSpPr>
          <p:cNvPr id="3" name="Content Placeholder 2"/>
          <p:cNvSpPr>
            <a:spLocks noGrp="1"/>
          </p:cNvSpPr>
          <p:nvPr>
            <p:ph idx="1"/>
          </p:nvPr>
        </p:nvSpPr>
        <p:spPr>
          <a:xfrm>
            <a:off x="457200" y="1447800"/>
            <a:ext cx="8686800" cy="4953000"/>
          </a:xfrm>
        </p:spPr>
        <p:txBody>
          <a:bodyPr/>
          <a:lstStyle/>
          <a:p>
            <a:pPr marL="457200" lvl="0" indent="-457200">
              <a:buFont typeface="+mj-lt"/>
              <a:buAutoNum type="arabicPeriod"/>
            </a:pPr>
            <a:r>
              <a:rPr lang="en-US" sz="2400" b="1"/>
              <a:t>Unit-testing Stream Pipelines</a:t>
            </a:r>
          </a:p>
          <a:p>
            <a:pPr marL="457200" lvl="0" indent="-457200">
              <a:buFont typeface="+mj-lt"/>
              <a:buAutoNum type="arabicPeriod"/>
            </a:pPr>
            <a:r>
              <a:rPr lang="en-US" sz="2400"/>
              <a:t>Introduction to Annotations</a:t>
            </a:r>
          </a:p>
          <a:p>
            <a:pPr marL="457200" lvl="0" indent="-457200">
              <a:buFont typeface="+mj-lt"/>
              <a:buAutoNum type="arabicPeriod"/>
            </a:pPr>
            <a:r>
              <a:rPr lang="en-US" sz="2400"/>
              <a:t>Using Java 8’s try-with-resources</a:t>
            </a:r>
          </a:p>
          <a:p>
            <a:pPr marL="457200" lvl="0" indent="-457200">
              <a:buFont typeface="+mj-lt"/>
              <a:buAutoNum type="arabicPeriod"/>
            </a:pPr>
            <a:r>
              <a:rPr lang="en-US" sz="2400"/>
              <a:t>Handling Exceptions Arising in Stream Pipelines</a:t>
            </a:r>
          </a:p>
          <a:p>
            <a:pPr marL="457200" lvl="0" indent="-457200">
              <a:buFont typeface="+mj-lt"/>
              <a:buAutoNum type="arabicPeriod"/>
            </a:pPr>
            <a:r>
              <a:rPr lang="en-US" sz="2400"/>
              <a:t>Concurrent Processing and Parallel Streams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Tree>
    <p:extLst>
      <p:ext uri="{BB962C8B-B14F-4D97-AF65-F5344CB8AC3E}">
        <p14:creationId xmlns:p14="http://schemas.microsoft.com/office/powerpoint/2010/main" val="2143403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Sample Benchmarks for Sequential vs Parallel Processing (cont.)</a:t>
            </a:r>
          </a:p>
        </p:txBody>
      </p:sp>
      <p:sp>
        <p:nvSpPr>
          <p:cNvPr id="3" name="Content Placeholder 2"/>
          <p:cNvSpPr>
            <a:spLocks noGrp="1"/>
          </p:cNvSpPr>
          <p:nvPr>
            <p:ph idx="1"/>
          </p:nvPr>
        </p:nvSpPr>
        <p:spPr/>
        <p:txBody>
          <a:bodyPr/>
          <a:lstStyle/>
          <a:p>
            <a:pPr marL="0" indent="0">
              <a:buNone/>
            </a:pPr>
            <a:r>
              <a:rPr lang="en-US" sz="2400" u="sng" dirty="0"/>
              <a:t>Parallel Version of Code</a:t>
            </a:r>
          </a:p>
          <a:p>
            <a:pPr marL="0" indent="0">
              <a:buNone/>
            </a:pPr>
            <a:endParaRPr lang="en-US" sz="2400" u="sng" dirty="0"/>
          </a:p>
          <a:p>
            <a:pPr marL="0" indent="0">
              <a:buNone/>
            </a:pPr>
            <a:endParaRPr lang="en-US" sz="2400" u="sng" dirty="0"/>
          </a:p>
          <a:p>
            <a:pPr marL="0" indent="0">
              <a:buNone/>
            </a:pPr>
            <a:endParaRPr lang="en-US" sz="2400" u="sng" dirty="0"/>
          </a:p>
          <a:p>
            <a:pPr marL="0" indent="0">
              <a:buNone/>
            </a:pPr>
            <a:endParaRPr lang="en-US" sz="2400" dirty="0"/>
          </a:p>
          <a:p>
            <a:pPr marL="0" indent="0">
              <a:buNone/>
            </a:pPr>
            <a:r>
              <a:rPr lang="en-US" sz="2400" dirty="0"/>
              <a:t>Warburton reports that, when running on a quad core Windows machine, when the number of albums was just 10, the sequential version was 8x faster; when number of albums was 100, the two versions were equally fast; when the number of albums was 10,000, the parallel version was 2.5x faster.</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50</a:t>
            </a:fld>
            <a:endParaRPr lang="en-US" dirty="0"/>
          </a:p>
        </p:txBody>
      </p:sp>
      <p:pic>
        <p:nvPicPr>
          <p:cNvPr id="6" name="Picture 5"/>
          <p:cNvPicPr/>
          <p:nvPr/>
        </p:nvPicPr>
        <p:blipFill>
          <a:blip r:embed="rId2"/>
          <a:stretch>
            <a:fillRect/>
          </a:stretch>
        </p:blipFill>
        <p:spPr>
          <a:xfrm>
            <a:off x="838200" y="2546132"/>
            <a:ext cx="3810000" cy="1644868"/>
          </a:xfrm>
          <a:prstGeom prst="rect">
            <a:avLst/>
          </a:prstGeom>
        </p:spPr>
      </p:pic>
    </p:spTree>
    <p:extLst>
      <p:ext uri="{BB962C8B-B14F-4D97-AF65-F5344CB8AC3E}">
        <p14:creationId xmlns:p14="http://schemas.microsoft.com/office/powerpoint/2010/main" val="4163087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676400"/>
            <a:ext cx="7772400" cy="4648200"/>
          </a:xfrm>
        </p:spPr>
        <p:txBody>
          <a:bodyPr lIns="90488" tIns="44450" rIns="90488" bIns="44450">
            <a:noAutofit/>
          </a:bodyPr>
          <a:lstStyle/>
          <a:p>
            <a:pPr marL="342900" lvl="0" indent="-342900">
              <a:buFont typeface="+mj-lt"/>
              <a:buAutoNum type="arabicPeriod"/>
            </a:pPr>
            <a:r>
              <a:rPr lang="en-US" sz="2000" dirty="0"/>
              <a:t>Executing a Java program results in algorithmic, predictable, concrete, testable behavior.</a:t>
            </a:r>
          </a:p>
          <a:p>
            <a:pPr marL="342900" lvl="0" indent="-342900">
              <a:buFont typeface="+mj-lt"/>
              <a:buAutoNum type="arabicPeriod"/>
            </a:pPr>
            <a:r>
              <a:rPr lang="en-US" sz="2000" dirty="0"/>
              <a:t> Using annotations, it is possible for a Java program to modify itself and interact with itself. </a:t>
            </a:r>
          </a:p>
          <a:p>
            <a:pPr marL="342900" lvl="0" indent="-342900">
              <a:buFont typeface="+mj-lt"/>
              <a:buAutoNum type="arabicPeriod"/>
            </a:pPr>
            <a:r>
              <a:rPr lang="en-US" sz="2000" i="1" dirty="0"/>
              <a:t>Transcendental Consciousness </a:t>
            </a:r>
            <a:r>
              <a:rPr lang="en-US" sz="2000" dirty="0"/>
              <a:t>is the field self-referral pure consciousness. At this level, only one field is present, continuously in the state of knowing itself.</a:t>
            </a:r>
          </a:p>
          <a:p>
            <a:pPr marL="342900" lvl="0" indent="-342900">
              <a:buFont typeface="+mj-lt"/>
              <a:buAutoNum type="arabicPeriod"/>
            </a:pPr>
            <a:r>
              <a:rPr lang="en-US" sz="2000" i="1" dirty="0"/>
              <a:t>Impulses Within the Transcendental Field</a:t>
            </a:r>
            <a:r>
              <a:rPr lang="en-US" sz="2000" dirty="0"/>
              <a:t>. What appears as manifest existence is the result of fundamental impulses of intelligence within the field of pure consciousness. These impulses are ways that pure consciousness acts on itself, interacts with itself.</a:t>
            </a:r>
          </a:p>
          <a:p>
            <a:pPr marL="342900" lvl="0" indent="-342900">
              <a:buFont typeface="+mj-lt"/>
              <a:buAutoNum type="arabicPeriod"/>
            </a:pPr>
            <a:r>
              <a:rPr lang="en-US" sz="2000" i="1" dirty="0"/>
              <a:t>Wholeness Moving Within Itself. </a:t>
            </a:r>
            <a:r>
              <a:rPr lang="en-US" sz="2000" dirty="0"/>
              <a:t>In Unity Consciousness, the diversity of creation is appreciated as the play of fundamental impulses of one’s own nature, one’s own Self.</a:t>
            </a:r>
          </a:p>
        </p:txBody>
      </p:sp>
      <p:sp>
        <p:nvSpPr>
          <p:cNvPr id="591875" name="Rectangle 3"/>
          <p:cNvSpPr>
            <a:spLocks noGrp="1" noChangeArrowheads="1"/>
          </p:cNvSpPr>
          <p:nvPr>
            <p:ph type="title"/>
          </p:nvPr>
        </p:nvSpPr>
        <p:spPr>
          <a:xfrm>
            <a:off x="609600" y="228600"/>
            <a:ext cx="7759700" cy="12954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a:solidFill>
                  <a:srgbClr val="000099"/>
                </a:solidFill>
              </a:rPr>
              <a:t>Connecting the Parts of Knowledge With the Wholeness of Knowledge</a:t>
            </a:r>
            <a:br>
              <a:rPr lang="en-US" sz="3600" dirty="0">
                <a:solidFill>
                  <a:srgbClr val="000099"/>
                </a:solidFill>
              </a:rPr>
            </a:br>
            <a:r>
              <a:rPr lang="en-US" sz="2200" b="1" i="1" dirty="0"/>
              <a:t>Annotations</a:t>
            </a:r>
            <a:endParaRPr lang="en-US" sz="4400" dirty="0"/>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51</a:t>
            </a:fld>
            <a:endParaRPr lang="en-US"/>
          </a:p>
        </p:txBody>
      </p:sp>
      <p:cxnSp>
        <p:nvCxnSpPr>
          <p:cNvPr id="3" name="Straight Connector 2"/>
          <p:cNvCxnSpPr/>
          <p:nvPr/>
        </p:nvCxnSpPr>
        <p:spPr>
          <a:xfrm>
            <a:off x="609600" y="3019098"/>
            <a:ext cx="7824788"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Unit Test Stream Pipelines?</a:t>
            </a:r>
          </a:p>
        </p:txBody>
      </p:sp>
      <p:sp>
        <p:nvSpPr>
          <p:cNvPr id="3" name="Content Placeholder 2"/>
          <p:cNvSpPr>
            <a:spLocks noGrp="1"/>
          </p:cNvSpPr>
          <p:nvPr>
            <p:ph idx="1"/>
          </p:nvPr>
        </p:nvSpPr>
        <p:spPr/>
        <p:txBody>
          <a:bodyPr/>
          <a:lstStyle/>
          <a:p>
            <a:pPr marL="514350" lvl="0" indent="-514350">
              <a:buFont typeface="+mj-lt"/>
              <a:buAutoNum type="alphaUcPeriod"/>
            </a:pPr>
            <a:r>
              <a:rPr lang="en-US" sz="2800" u="sng" dirty="0"/>
              <a:t>The Problem</a:t>
            </a:r>
            <a:r>
              <a:rPr lang="en-US" sz="2800" dirty="0"/>
              <a:t>. Stream pipelines, with lambdas mixed in, form a single unit; it is not obvious how to effectively unit test the pieces of the pipeline.</a:t>
            </a:r>
          </a:p>
          <a:p>
            <a:pPr marL="514350" lvl="0" indent="-514350">
              <a:buFont typeface="+mj-lt"/>
              <a:buAutoNum type="alphaUcPeriod"/>
            </a:pPr>
            <a:endParaRPr lang="en-US" sz="2800" u="sng" dirty="0"/>
          </a:p>
          <a:p>
            <a:pPr marL="514350" lvl="0" indent="-514350">
              <a:buFont typeface="+mj-lt"/>
              <a:buAutoNum type="alphaUcPeriod"/>
            </a:pPr>
            <a:r>
              <a:rPr lang="en-US" sz="2800" u="sng" dirty="0"/>
              <a:t>Two Guidelines</a:t>
            </a:r>
            <a:r>
              <a:rPr lang="en-US" sz="2800" dirty="0"/>
              <a:t>:</a:t>
            </a:r>
          </a:p>
          <a:p>
            <a:pPr marL="850900" lvl="1" indent="-457200">
              <a:buFont typeface="+mj-lt"/>
              <a:buAutoNum type="alphaLcPeriod"/>
            </a:pPr>
            <a:r>
              <a:rPr lang="en-US" dirty="0"/>
              <a:t>If the pipeline is simple enough, we can name it as an expression and unit test it directly.</a:t>
            </a:r>
          </a:p>
          <a:p>
            <a:pPr marL="850900" lvl="1" indent="-457200">
              <a:buFont typeface="+mj-lt"/>
              <a:buAutoNum type="alphaLcPeriod"/>
            </a:pPr>
            <a:r>
              <a:rPr lang="en-US" dirty="0"/>
              <a:t>If the pipeline is more complex, pieces of pipeline can be called from support methods, and the support methods can be unit-tested.</a:t>
            </a:r>
          </a:p>
          <a:p>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val="315588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Unit-Testing Stream Pipelines: </a:t>
            </a:r>
            <a:br>
              <a:rPr lang="en-US" dirty="0"/>
            </a:br>
            <a:r>
              <a:rPr lang="en-US" sz="3200" dirty="0"/>
              <a:t>Simple Expressions</a:t>
            </a:r>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sz="2000" dirty="0"/>
              <a:t>Example</a:t>
            </a:r>
            <a:r>
              <a:rPr lang="en-US" sz="2000"/>
              <a:t>:  Perform a unit test on the following pipeline:</a:t>
            </a:r>
            <a:endParaRPr lang="en-US" sz="2000" dirty="0"/>
          </a:p>
          <a:p>
            <a:pPr marL="366713" lvl="1" indent="0">
              <a:buNone/>
            </a:pPr>
            <a:r>
              <a:rPr lang="en-US" sz="1800" dirty="0">
                <a:latin typeface="Courier New" panose="02070309020205020404" pitchFamily="49" charset="0"/>
                <a:cs typeface="Courier New" panose="02070309020205020404" pitchFamily="49" charset="0"/>
              </a:rPr>
              <a:t>Function&lt;List&lt;String&gt;, List&lt;String&gt;&gt; </a:t>
            </a:r>
            <a:r>
              <a:rPr lang="en-US" sz="1800" dirty="0" err="1">
                <a:latin typeface="Courier New" panose="02070309020205020404" pitchFamily="49" charset="0"/>
                <a:cs typeface="Courier New" panose="02070309020205020404" pitchFamily="49" charset="0"/>
              </a:rPr>
              <a:t>allToUpperCase</a:t>
            </a:r>
            <a:r>
              <a:rPr lang="en-US" sz="1800" dirty="0">
                <a:latin typeface="Courier New" panose="02070309020205020404" pitchFamily="49" charset="0"/>
                <a:cs typeface="Courier New" panose="02070309020205020404" pitchFamily="49" charset="0"/>
              </a:rPr>
              <a:t> = </a:t>
            </a:r>
          </a:p>
          <a:p>
            <a:pPr marL="366713" lvl="1" indent="0">
              <a:buNone/>
            </a:pPr>
            <a:r>
              <a:rPr lang="en-US" sz="1800" dirty="0">
                <a:latin typeface="Courier New" panose="02070309020205020404" pitchFamily="49" charset="0"/>
                <a:cs typeface="Courier New" panose="02070309020205020404" pitchFamily="49" charset="0"/>
              </a:rPr>
              <a:t>	words -&gt; </a:t>
            </a:r>
            <a:r>
              <a:rPr lang="en-US" sz="1800" dirty="0" err="1">
                <a:latin typeface="Courier New" panose="02070309020205020404" pitchFamily="49" charset="0"/>
                <a:cs typeface="Courier New" panose="02070309020205020404" pitchFamily="49" charset="0"/>
              </a:rPr>
              <a:t>words.stream</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.map(word -&gt;  </a:t>
            </a:r>
            <a:r>
              <a:rPr lang="en-US" sz="1800" dirty="0" err="1">
                <a:latin typeface="Courier New" panose="02070309020205020404" pitchFamily="49" charset="0"/>
                <a:cs typeface="Courier New" panose="02070309020205020404" pitchFamily="49" charset="0"/>
              </a:rPr>
              <a:t>word.toUpperCase</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.collect(</a:t>
            </a:r>
            <a:r>
              <a:rPr lang="en-US" sz="1800" dirty="0" err="1">
                <a:latin typeface="Courier New" panose="02070309020205020404" pitchFamily="49" charset="0"/>
                <a:cs typeface="Courier New" panose="02070309020205020404" pitchFamily="49" charset="0"/>
              </a:rPr>
              <a:t>Collectors.toList</a:t>
            </a:r>
            <a:r>
              <a:rPr lang="en-US" sz="1800" dirty="0">
                <a:latin typeface="Courier New" panose="02070309020205020404" pitchFamily="49" charset="0"/>
                <a:cs typeface="Courier New" panose="02070309020205020404" pitchFamily="49" charset="0"/>
              </a:rPr>
              <a:t>());</a:t>
            </a:r>
          </a:p>
          <a:p>
            <a:pPr marL="366713" lvl="1" indent="0">
              <a:buNone/>
            </a:pPr>
            <a:endParaRPr lang="en-US" sz="1000" dirty="0"/>
          </a:p>
          <a:p>
            <a:pPr lvl="0">
              <a:buFont typeface="Arial" panose="020B0604020202020204" pitchFamily="34" charset="0"/>
              <a:buChar char="•"/>
            </a:pPr>
            <a:r>
              <a:rPr lang="en-US" sz="2000" dirty="0"/>
              <a:t>Can do ordinary unit testing </a:t>
            </a:r>
            <a:r>
              <a:rPr lang="en-US" sz="2000"/>
              <a:t>of </a:t>
            </a:r>
            <a:r>
              <a:rPr lang="en-US" sz="2000">
                <a:latin typeface="Courier New" panose="02070309020205020404" pitchFamily="49" charset="0"/>
                <a:cs typeface="Courier New" panose="02070309020205020404" pitchFamily="49" charset="0"/>
              </a:rPr>
              <a:t>allToUpperCase</a:t>
            </a:r>
            <a:r>
              <a:rPr lang="en-US" sz="2000"/>
              <a:t>.</a:t>
            </a:r>
            <a:endParaRPr lang="en-US" sz="2000" dirty="0"/>
          </a:p>
          <a:p>
            <a:pPr marL="366713" lvl="1" indent="0">
              <a:buNone/>
            </a:pPr>
            <a:r>
              <a:rPr lang="en-US" sz="1800" dirty="0">
                <a:latin typeface="Courier New" panose="02070309020205020404" pitchFamily="49" charset="0"/>
                <a:cs typeface="Courier New" panose="02070309020205020404" pitchFamily="49" charset="0"/>
              </a:rPr>
              <a:t>@Test</a:t>
            </a:r>
          </a:p>
          <a:p>
            <a:pPr marL="366713" lvl="1" indent="0">
              <a:buNone/>
            </a:pP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multipleWordsToUppercase</a:t>
            </a:r>
            <a:r>
              <a:rPr lang="en-US" sz="1800" dirty="0">
                <a:latin typeface="Courier New" panose="02070309020205020404" pitchFamily="49" charset="0"/>
                <a:cs typeface="Courier New" panose="02070309020205020404" pitchFamily="49" charset="0"/>
              </a:rPr>
              <a:t>() {</a:t>
            </a:r>
          </a:p>
          <a:p>
            <a:pPr marL="641350" lvl="2" indent="0">
              <a:buNone/>
            </a:pPr>
            <a:r>
              <a:rPr lang="en-US" sz="1600" dirty="0">
                <a:latin typeface="Courier New" panose="02070309020205020404" pitchFamily="49" charset="0"/>
                <a:cs typeface="Courier New" panose="02070309020205020404" pitchFamily="49" charset="0"/>
              </a:rPr>
              <a:t>List&lt;String&gt; input = </a:t>
            </a:r>
            <a:r>
              <a:rPr lang="en-US" sz="1600" dirty="0" err="1">
                <a:latin typeface="Courier New" panose="02070309020205020404" pitchFamily="49" charset="0"/>
                <a:cs typeface="Courier New" panose="02070309020205020404" pitchFamily="49" charset="0"/>
              </a:rPr>
              <a:t>Arrays.asList</a:t>
            </a:r>
            <a:r>
              <a:rPr lang="en-US" sz="1600" dirty="0">
                <a:latin typeface="Courier New" panose="02070309020205020404" pitchFamily="49" charset="0"/>
                <a:cs typeface="Courier New" panose="02070309020205020404" pitchFamily="49" charset="0"/>
              </a:rPr>
              <a:t>("a", "b", "hello");</a:t>
            </a:r>
          </a:p>
          <a:p>
            <a:pPr marL="641350" lvl="2" indent="0">
              <a:buNone/>
            </a:pPr>
            <a:r>
              <a:rPr lang="en-US" sz="1600" dirty="0">
                <a:latin typeface="Courier New" panose="02070309020205020404" pitchFamily="49" charset="0"/>
                <a:cs typeface="Courier New" panose="02070309020205020404" pitchFamily="49" charset="0"/>
              </a:rPr>
              <a:t>List&lt;String&gt; result = </a:t>
            </a:r>
            <a:r>
              <a:rPr lang="en-US" sz="1600" dirty="0" err="1">
                <a:latin typeface="Courier New" panose="02070309020205020404" pitchFamily="49" charset="0"/>
                <a:cs typeface="Courier New" panose="02070309020205020404" pitchFamily="49" charset="0"/>
              </a:rPr>
              <a:t>Testing.allToUpperCase.apply</a:t>
            </a:r>
            <a:r>
              <a:rPr lang="en-US" sz="1600" dirty="0">
                <a:latin typeface="Courier New" panose="02070309020205020404" pitchFamily="49" charset="0"/>
                <a:cs typeface="Courier New" panose="02070309020205020404" pitchFamily="49" charset="0"/>
              </a:rPr>
              <a:t>(input);</a:t>
            </a:r>
          </a:p>
          <a:p>
            <a:pPr marL="641350" lvl="2" indent="0">
              <a:buNone/>
            </a:pPr>
            <a:r>
              <a:rPr lang="en-US" sz="1600">
                <a:latin typeface="Courier New" panose="02070309020205020404" pitchFamily="49" charset="0"/>
                <a:cs typeface="Courier New" panose="02070309020205020404" pitchFamily="49" charset="0"/>
              </a:rPr>
              <a:t>assertEquals(Arrays.asList</a:t>
            </a:r>
            <a:r>
              <a:rPr lang="en-US" sz="1600" dirty="0">
                <a:latin typeface="Courier New" panose="02070309020205020404" pitchFamily="49" charset="0"/>
                <a:cs typeface="Courier New" panose="02070309020205020404" pitchFamily="49" charset="0"/>
              </a:rPr>
              <a:t>("A", "B", "HELLO"), result);</a:t>
            </a:r>
          </a:p>
          <a:p>
            <a:pPr marL="366713" lvl="1" indent="0">
              <a:buNone/>
            </a:pPr>
            <a:r>
              <a:rPr lang="en-US" sz="1800" dirty="0">
                <a:latin typeface="Courier New" panose="02070309020205020404" pitchFamily="49" charset="0"/>
                <a:cs typeface="Courier New" panose="02070309020205020404" pitchFamily="49" charset="0"/>
              </a:rPr>
              <a:t>}</a:t>
            </a:r>
          </a:p>
          <a:p>
            <a:pPr marL="0" indent="0">
              <a:buNone/>
            </a:pP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spTree>
    <p:extLst>
      <p:ext uri="{BB962C8B-B14F-4D97-AF65-F5344CB8AC3E}">
        <p14:creationId xmlns:p14="http://schemas.microsoft.com/office/powerpoint/2010/main" val="293019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915400" cy="5181600"/>
          </a:xfrm>
        </p:spPr>
        <p:txBody>
          <a:bodyPr/>
          <a:lstStyle/>
          <a:p>
            <a:r>
              <a:rPr lang="en-US" sz="2000" b="1"/>
              <a:t>Example</a:t>
            </a:r>
            <a:r>
              <a:rPr lang="en-US" sz="1800"/>
              <a:t>: </a:t>
            </a:r>
            <a:r>
              <a:rPr lang="en-US" sz="1600"/>
              <a:t>Sorts Employees first by name (ascending), then by salary in descending order</a:t>
            </a:r>
            <a:endParaRPr lang="en-US" sz="1600" dirty="0"/>
          </a:p>
          <a:p>
            <a:pPr marL="0" lvl="0" indent="0">
              <a:buNone/>
            </a:pPr>
            <a:r>
              <a:rPr lang="en-US" sz="1600">
                <a:latin typeface="Courier New" panose="02070309020205020404" pitchFamily="49" charset="0"/>
                <a:cs typeface="Courier New" panose="02070309020205020404" pitchFamily="49" charset="0"/>
              </a:rPr>
              <a:t>     </a:t>
            </a:r>
            <a:r>
              <a:rPr lang="en-US" sz="1800">
                <a:latin typeface="Courier New" panose="02070309020205020404" pitchFamily="49" charset="0"/>
                <a:cs typeface="Courier New" panose="02070309020205020404" pitchFamily="49" charset="0"/>
              </a:rPr>
              <a:t>  </a:t>
            </a:r>
            <a:br>
              <a:rPr lang="en-US" sz="1800">
                <a:latin typeface="Courier New" panose="02070309020205020404" pitchFamily="49" charset="0"/>
                <a:cs typeface="Courier New" panose="02070309020205020404" pitchFamily="49" charset="0"/>
              </a:rPr>
            </a:br>
            <a:br>
              <a:rPr lang="en-US" sz="1800">
                <a:latin typeface="Courier New" panose="02070309020205020404" pitchFamily="49" charset="0"/>
                <a:cs typeface="Courier New" panose="02070309020205020404" pitchFamily="49" charset="0"/>
              </a:rPr>
            </a:br>
            <a:br>
              <a:rPr lang="en-US" sz="1800">
                <a:latin typeface="Courier New" panose="02070309020205020404" pitchFamily="49" charset="0"/>
                <a:cs typeface="Courier New" panose="02070309020205020404" pitchFamily="49" charset="0"/>
              </a:rPr>
            </a:br>
            <a:br>
              <a:rPr lang="en-US" sz="1800">
                <a:latin typeface="Courier New" panose="02070309020205020404" pitchFamily="49" charset="0"/>
                <a:cs typeface="Courier New" panose="02070309020205020404" pitchFamily="49" charset="0"/>
              </a:rPr>
            </a:br>
            <a:br>
              <a:rPr lang="en-US" sz="1800">
                <a:latin typeface="Courier New" panose="02070309020205020404" pitchFamily="49" charset="0"/>
                <a:cs typeface="Courier New" panose="02070309020205020404" pitchFamily="49" charset="0"/>
              </a:rPr>
            </a:br>
            <a:br>
              <a:rPr lang="en-US" sz="1800">
                <a:latin typeface="Courier New" panose="02070309020205020404" pitchFamily="49" charset="0"/>
                <a:cs typeface="Courier New" panose="02070309020205020404" pitchFamily="49" charset="0"/>
              </a:rPr>
            </a:br>
            <a:br>
              <a:rPr lang="en-US" sz="180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sz="2000" dirty="0"/>
              <a:t>The key point to test is </a:t>
            </a:r>
            <a:r>
              <a:rPr lang="en-US" sz="2000"/>
              <a:t>whether any two Employees are being compared in the correct way.</a:t>
            </a:r>
            <a:endParaRPr lang="en-US" sz="2000" dirty="0"/>
          </a:p>
          <a:p>
            <a:pPr>
              <a:buFont typeface="Arial" panose="020B0604020202020204" pitchFamily="34" charset="0"/>
              <a:buChar char="•"/>
            </a:pPr>
            <a:endParaRPr lang="en-US" sz="800" dirty="0"/>
          </a:p>
          <a:p>
            <a:pPr lvl="0">
              <a:buFont typeface="Arial" panose="020B0604020202020204" pitchFamily="34" charset="0"/>
              <a:buChar char="•"/>
            </a:pPr>
            <a:r>
              <a:rPr lang="en-US" sz="2000" dirty="0"/>
              <a:t>This can be done by replacing the </a:t>
            </a:r>
            <a:r>
              <a:rPr lang="en-US" sz="2000"/>
              <a:t>lambda expression that defines the Comparator </a:t>
            </a:r>
            <a:r>
              <a:rPr lang="en-US" sz="2000" dirty="0"/>
              <a:t>with a </a:t>
            </a:r>
            <a:r>
              <a:rPr lang="en-US" sz="2000"/>
              <a:t>method reference, </a:t>
            </a:r>
            <a:r>
              <a:rPr lang="en-US" sz="2000" dirty="0"/>
              <a:t>together with an auxiliary </a:t>
            </a:r>
            <a:r>
              <a:rPr lang="en-US" sz="2000"/>
              <a:t>method that can </a:t>
            </a:r>
            <a:r>
              <a:rPr lang="en-US" sz="2000" dirty="0"/>
              <a:t>be placed in a companion class </a:t>
            </a:r>
            <a:r>
              <a:rPr lang="en-US" sz="2000" err="1">
                <a:latin typeface="Courier New" panose="02070309020205020404" pitchFamily="49" charset="0"/>
                <a:cs typeface="Courier New" panose="02070309020205020404" pitchFamily="49" charset="0"/>
              </a:rPr>
              <a:t>LibraryCompanion</a:t>
            </a:r>
            <a:r>
              <a:rPr lang="en-US" sz="2000"/>
              <a:t>.</a:t>
            </a:r>
          </a:p>
          <a:p>
            <a:pPr lvl="0">
              <a:buFont typeface="Arial" panose="020B0604020202020204" pitchFamily="34" charset="0"/>
              <a:buChar char="•"/>
            </a:pPr>
            <a:r>
              <a:rPr lang="en-US" sz="2000">
                <a:cs typeface="Courier New" panose="02070309020205020404" pitchFamily="49" charset="0"/>
              </a:rPr>
              <a:t>Demo: lesson10.lecture.libcompanion</a:t>
            </a:r>
            <a:br>
              <a:rPr lang="en-US" sz="2000">
                <a:latin typeface="Courier New" panose="02070309020205020404" pitchFamily="49" charset="0"/>
                <a:cs typeface="Courier New" panose="02070309020205020404" pitchFamily="49" charset="0"/>
              </a:rPr>
            </a:br>
            <a:r>
              <a:rPr lang="en-US" sz="200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
        <p:nvSpPr>
          <p:cNvPr id="6" name="Title 1"/>
          <p:cNvSpPr>
            <a:spLocks noGrp="1"/>
          </p:cNvSpPr>
          <p:nvPr>
            <p:ph type="title"/>
          </p:nvPr>
        </p:nvSpPr>
        <p:spPr>
          <a:xfrm>
            <a:off x="457200" y="381000"/>
            <a:ext cx="8229600" cy="1143000"/>
          </a:xfrm>
        </p:spPr>
        <p:txBody>
          <a:bodyPr/>
          <a:lstStyle/>
          <a:p>
            <a:pPr algn="ctr"/>
            <a:r>
              <a:rPr lang="en-US" dirty="0"/>
              <a:t>Unit-Testing Stream Pipelines: </a:t>
            </a:r>
            <a:br>
              <a:rPr lang="en-US"/>
            </a:br>
            <a:r>
              <a:rPr lang="en-US" sz="3200"/>
              <a:t>ComplexExpressions</a:t>
            </a:r>
            <a:endParaRPr lang="en-US" sz="32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8232322"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539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3733800"/>
          </a:xfrm>
        </p:spPr>
        <p:txBody>
          <a:bodyPr/>
          <a:lstStyle/>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endParaRPr lang="en-US" sz="1600" dirty="0"/>
          </a:p>
          <a:p>
            <a:pPr marL="0" indent="0">
              <a:buNone/>
            </a:pPr>
            <a:r>
              <a:rPr lang="en-US" sz="1600"/>
              <a:t>       </a:t>
            </a:r>
            <a:br>
              <a:rPr lang="en-US" sz="1600"/>
            </a:br>
            <a:r>
              <a:rPr lang="en-US" sz="1600"/>
              <a:t>      </a:t>
            </a:r>
            <a:r>
              <a:rPr lang="en-US" sz="1600" b="1">
                <a:solidFill>
                  <a:schemeClr val="accent4">
                    <a:lumMod val="75000"/>
                  </a:schemeClr>
                </a:solidFill>
              </a:rPr>
              <a:t>//</a:t>
            </a:r>
            <a:r>
              <a:rPr lang="en-US" sz="1600" b="1" dirty="0">
                <a:solidFill>
                  <a:schemeClr val="accent4">
                    <a:lumMod val="75000"/>
                  </a:schemeClr>
                </a:solidFill>
              </a:rPr>
              <a:t>auxiliary method, used in method reference, in the class </a:t>
            </a:r>
            <a:r>
              <a:rPr lang="en-US" sz="1600" b="1" dirty="0" err="1">
                <a:solidFill>
                  <a:schemeClr val="accent4">
                    <a:lumMod val="75000"/>
                  </a:schemeClr>
                </a:solidFill>
              </a:rPr>
              <a:t>LibraryCompanion</a:t>
            </a:r>
            <a:endParaRPr lang="en-US" sz="1600" b="1" dirty="0">
              <a:solidFill>
                <a:schemeClr val="accent4">
                  <a:lumMod val="75000"/>
                </a:schemeClr>
              </a:solidFill>
            </a:endParaRPr>
          </a:p>
          <a:p>
            <a:pPr marL="0" indent="0">
              <a:buNone/>
            </a:pPr>
            <a:r>
              <a:rPr lang="en-US" sz="160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
        <p:nvSpPr>
          <p:cNvPr id="6" name="TextBox 5"/>
          <p:cNvSpPr txBox="1"/>
          <p:nvPr/>
        </p:nvSpPr>
        <p:spPr>
          <a:xfrm>
            <a:off x="409903" y="4495800"/>
            <a:ext cx="8458200" cy="1292662"/>
          </a:xfrm>
          <a:prstGeom prst="rect">
            <a:avLst/>
          </a:prstGeom>
          <a:noFill/>
        </p:spPr>
        <p:txBody>
          <a:bodyPr wrap="square" rtlCol="0">
            <a:spAutoFit/>
          </a:bodyPr>
          <a:lstStyle/>
          <a:p>
            <a:pPr marL="0" lvl="0" indent="0">
              <a:buNone/>
            </a:pPr>
            <a:br>
              <a:rPr lang="en-US" sz="2000">
                <a:latin typeface="+mn-lt"/>
              </a:rPr>
            </a:br>
            <a:r>
              <a:rPr lang="en-US" sz="2000">
                <a:latin typeface="+mn-lt"/>
              </a:rPr>
              <a:t>Now the key element of the original lambda can be tested directly:</a:t>
            </a:r>
            <a:br>
              <a:rPr lang="en-US" sz="2000">
                <a:latin typeface="+mn-lt"/>
              </a:rPr>
            </a:br>
            <a:endParaRPr lang="en-US" sz="2000">
              <a:latin typeface="+mn-lt"/>
            </a:endParaRPr>
          </a:p>
          <a:p>
            <a:pPr marL="0" indent="0">
              <a:buNone/>
            </a:pPr>
            <a:r>
              <a:rPr lang="en-US">
                <a:latin typeface="Courier New" panose="02070309020205020404" pitchFamily="49" charset="0"/>
                <a:cs typeface="Courier New" panose="02070309020205020404" pitchFamily="49" charset="0"/>
              </a:rPr>
              <a:t>   </a:t>
            </a:r>
            <a:endParaRPr lang="en-US"/>
          </a:p>
        </p:txBody>
      </p:sp>
      <p:sp>
        <p:nvSpPr>
          <p:cNvPr id="2" name="TextBox 1"/>
          <p:cNvSpPr txBox="1"/>
          <p:nvPr/>
        </p:nvSpPr>
        <p:spPr>
          <a:xfrm>
            <a:off x="442560" y="801469"/>
            <a:ext cx="7895897" cy="646331"/>
          </a:xfrm>
          <a:prstGeom prst="rect">
            <a:avLst/>
          </a:prstGeom>
          <a:noFill/>
        </p:spPr>
        <p:txBody>
          <a:bodyPr wrap="square" rtlCol="0">
            <a:spAutoFit/>
          </a:bodyPr>
          <a:lstStyle/>
          <a:p>
            <a:r>
              <a:rPr lang="en-US" b="1" i="1">
                <a:latin typeface="+mn-lt"/>
              </a:rPr>
              <a:t>Strategy</a:t>
            </a:r>
            <a:r>
              <a:rPr lang="en-US" i="1">
                <a:latin typeface="+mn-lt"/>
              </a:rPr>
              <a:t>:</a:t>
            </a:r>
            <a:r>
              <a:rPr lang="en-US">
                <a:latin typeface="+mn-lt"/>
              </a:rPr>
              <a:t> Refactor the pipeline using auxiliary methods that can be tested separately.</a:t>
            </a:r>
          </a:p>
        </p:txBody>
      </p:sp>
      <p:sp>
        <p:nvSpPr>
          <p:cNvPr id="7" name="TextBox 6"/>
          <p:cNvSpPr txBox="1"/>
          <p:nvPr/>
        </p:nvSpPr>
        <p:spPr>
          <a:xfrm>
            <a:off x="790901" y="1447800"/>
            <a:ext cx="8353099" cy="954107"/>
          </a:xfrm>
          <a:prstGeom prst="rect">
            <a:avLst/>
          </a:prstGeom>
          <a:noFill/>
        </p:spPr>
        <p:txBody>
          <a:bodyPr wrap="square" rtlCol="0">
            <a:spAutoFit/>
          </a:bodyPr>
          <a:lstStyle/>
          <a:p>
            <a:r>
              <a:rPr lang="en-US" sz="1400" b="1">
                <a:latin typeface="Courier New" panose="02070309020205020404" pitchFamily="49" charset="0"/>
                <a:cs typeface="Courier New" panose="02070309020205020404" pitchFamily="49" charset="0"/>
              </a:rPr>
              <a:t>static Function&lt;List&lt;Employee&gt;, List&lt;Employee&gt;&gt; </a:t>
            </a:r>
            <a:r>
              <a:rPr lang="en-US" sz="1400" b="1" i="1">
                <a:latin typeface="Courier New" panose="02070309020205020404" pitchFamily="49" charset="0"/>
                <a:cs typeface="Courier New" panose="02070309020205020404" pitchFamily="49" charset="0"/>
              </a:rPr>
              <a:t>employeeSorter =</a:t>
            </a:r>
          </a:p>
          <a:p>
            <a:r>
              <a:rPr lang="en-US" sz="1400">
                <a:latin typeface="Courier New" panose="02070309020205020404" pitchFamily="49" charset="0"/>
                <a:cs typeface="Courier New" panose="02070309020205020404" pitchFamily="49" charset="0"/>
              </a:rPr>
              <a:t>list -&gt; list.stream()</a:t>
            </a:r>
          </a:p>
          <a:p>
            <a:r>
              <a:rPr lang="en-US" sz="1400">
                <a:latin typeface="Courier New" panose="02070309020205020404" pitchFamily="49" charset="0"/>
                <a:cs typeface="Courier New" panose="02070309020205020404" pitchFamily="49" charset="0"/>
              </a:rPr>
              <a:t>        .sorted(LibraryCompanion::</a:t>
            </a:r>
            <a:r>
              <a:rPr lang="en-US" sz="1400" i="1">
                <a:latin typeface="Courier New" panose="02070309020205020404" pitchFamily="49" charset="0"/>
                <a:cs typeface="Courier New" panose="02070309020205020404" pitchFamily="49" charset="0"/>
              </a:rPr>
              <a:t>compareEmps)</a:t>
            </a:r>
          </a:p>
          <a:p>
            <a:r>
              <a:rPr lang="en-US" sz="1400">
                <a:latin typeface="Courier New" panose="02070309020205020404" pitchFamily="49" charset="0"/>
                <a:cs typeface="Courier New" panose="02070309020205020404" pitchFamily="49" charset="0"/>
              </a:rPr>
              <a:t>        .collect(Collectors.</a:t>
            </a:r>
            <a:r>
              <a:rPr lang="en-US" sz="1400" i="1">
                <a:latin typeface="Courier New" panose="02070309020205020404" pitchFamily="49" charset="0"/>
                <a:cs typeface="Courier New" panose="02070309020205020404" pitchFamily="49" charset="0"/>
              </a:rPr>
              <a:t>toList()); </a:t>
            </a:r>
            <a:endParaRPr lang="en-US" sz="1400">
              <a:latin typeface="Courier New" panose="02070309020205020404" pitchFamily="49" charset="0"/>
              <a:cs typeface="Courier New" panose="02070309020205020404"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901" y="2822120"/>
            <a:ext cx="5941950" cy="1902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88" y="5245537"/>
            <a:ext cx="6675311" cy="1578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34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41820</TotalTime>
  <Words>3499</Words>
  <Application>Microsoft Office PowerPoint</Application>
  <PresentationFormat>On-screen Show (4:3)</PresentationFormat>
  <Paragraphs>369</Paragraphs>
  <Slides>51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Constantia</vt:lpstr>
      <vt:lpstr>Courier New</vt:lpstr>
      <vt:lpstr>Times New Roman</vt:lpstr>
      <vt:lpstr>Wingdings 2</vt:lpstr>
      <vt:lpstr>Flow</vt:lpstr>
      <vt:lpstr>CS401 Modern Programming Practices (MPP) Dr. Shafqat Ali Shad</vt:lpstr>
      <vt:lpstr>PowerPoint Presentation</vt:lpstr>
      <vt:lpstr>Lecture 10:Best Programming Practices with Java 8 Living Life in Accord with Natural Law</vt:lpstr>
      <vt:lpstr>Wholeness Statement</vt:lpstr>
      <vt:lpstr>Overview</vt:lpstr>
      <vt:lpstr>How to Unit Test Stream Pipelines?</vt:lpstr>
      <vt:lpstr>Unit-Testing Stream Pipelines:  Simple Expressions</vt:lpstr>
      <vt:lpstr>Unit-Testing Stream Pipelines:  ComplexExpressions</vt:lpstr>
      <vt:lpstr>PowerPoint Presentation</vt:lpstr>
      <vt:lpstr>Unit-Testing Stream Pipelines:  ComplexExpressions</vt:lpstr>
      <vt:lpstr>Exercise 10.1</vt:lpstr>
      <vt:lpstr>Overview</vt:lpstr>
      <vt:lpstr>What Are Annotations?</vt:lpstr>
      <vt:lpstr>What Are Annotations? (cont.)</vt:lpstr>
      <vt:lpstr>What Are Annotations? (cont.)</vt:lpstr>
      <vt:lpstr>What Are Annotations? (cont.)</vt:lpstr>
      <vt:lpstr>Annotation Reference</vt:lpstr>
      <vt:lpstr>Exercise 10.2</vt:lpstr>
      <vt:lpstr>Overview</vt:lpstr>
      <vt:lpstr>Handling Exceptions with Try-with-Resources</vt:lpstr>
      <vt:lpstr>The Closing Resources Problem</vt:lpstr>
      <vt:lpstr>The Closing Resources Problem (continued)</vt:lpstr>
      <vt:lpstr>The Try-with-Resources Solution</vt:lpstr>
      <vt:lpstr>The try-with-resources Solution (cont.)</vt:lpstr>
      <vt:lpstr>Exercise 10.3</vt:lpstr>
      <vt:lpstr>More About Resources</vt:lpstr>
      <vt:lpstr>Resources in Java 8 Which Can Be Used with try-with-resources</vt:lpstr>
      <vt:lpstr>Main Point 1</vt:lpstr>
      <vt:lpstr>Overview</vt:lpstr>
      <vt:lpstr>Handling Exceptions Arising in Stream Pipelines</vt:lpstr>
      <vt:lpstr>Overview</vt:lpstr>
      <vt:lpstr>Concurrent Processing and Parallel Streams - Overview</vt:lpstr>
      <vt:lpstr>Introduction to Threads</vt:lpstr>
      <vt:lpstr>Introduction to Threads (cont.)</vt:lpstr>
      <vt:lpstr>Creating Threads in Java</vt:lpstr>
      <vt:lpstr>Creating Threads in Java (cont.)</vt:lpstr>
      <vt:lpstr>Testing Singleton Using a Single Thread</vt:lpstr>
      <vt:lpstr>Testing Singleton Using Multiple Threads</vt:lpstr>
      <vt:lpstr>Race Conditions and Thread Safety</vt:lpstr>
      <vt:lpstr>Forcing Serialized Access with synchronized</vt:lpstr>
      <vt:lpstr>Forcing Serialized Access with synchronized (cont.)</vt:lpstr>
      <vt:lpstr>Exercise 10.4</vt:lpstr>
      <vt:lpstr>Exercise 10.4 Solution</vt:lpstr>
      <vt:lpstr>Main Point 2</vt:lpstr>
      <vt:lpstr>Starting and Managing Threads with Executor</vt:lpstr>
      <vt:lpstr>Starting and Managing Threads with Executor (cont.)</vt:lpstr>
      <vt:lpstr>Guidelines for Using Parallel Streams</vt:lpstr>
      <vt:lpstr>Guidelines for Using Parallel Streams (cont.)</vt:lpstr>
      <vt:lpstr>Sample Benchmarks for Sequential vs Parallel Processing</vt:lpstr>
      <vt:lpstr>Sample Benchmarks for Sequential vs Parallel Processing (cont.)</vt:lpstr>
      <vt:lpstr>Connecting the Parts of Knowledge With the Wholeness of Knowledge Annotations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Shafqat Ali Shad</cp:lastModifiedBy>
  <cp:revision>2769</cp:revision>
  <dcterms:created xsi:type="dcterms:W3CDTF">2010-06-08T15:14:26Z</dcterms:created>
  <dcterms:modified xsi:type="dcterms:W3CDTF">2017-12-15T19:57:34Z</dcterms:modified>
</cp:coreProperties>
</file>