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365" r:id="rId2"/>
    <p:sldId id="506" r:id="rId3"/>
    <p:sldId id="601" r:id="rId4"/>
    <p:sldId id="555" r:id="rId5"/>
    <p:sldId id="557" r:id="rId6"/>
    <p:sldId id="561" r:id="rId7"/>
    <p:sldId id="562" r:id="rId8"/>
    <p:sldId id="558" r:id="rId9"/>
    <p:sldId id="564" r:id="rId10"/>
    <p:sldId id="563" r:id="rId11"/>
    <p:sldId id="559" r:id="rId12"/>
    <p:sldId id="569" r:id="rId13"/>
    <p:sldId id="600" r:id="rId14"/>
    <p:sldId id="560" r:id="rId15"/>
    <p:sldId id="570" r:id="rId16"/>
    <p:sldId id="614" r:id="rId17"/>
    <p:sldId id="568" r:id="rId18"/>
    <p:sldId id="622" r:id="rId19"/>
    <p:sldId id="615" r:id="rId20"/>
    <p:sldId id="571" r:id="rId21"/>
    <p:sldId id="606" r:id="rId22"/>
    <p:sldId id="572" r:id="rId23"/>
    <p:sldId id="573" r:id="rId24"/>
    <p:sldId id="607" r:id="rId25"/>
    <p:sldId id="602" r:id="rId26"/>
    <p:sldId id="567" r:id="rId27"/>
    <p:sldId id="616" r:id="rId28"/>
    <p:sldId id="617" r:id="rId29"/>
    <p:sldId id="623" r:id="rId30"/>
    <p:sldId id="618" r:id="rId31"/>
    <p:sldId id="565" r:id="rId32"/>
    <p:sldId id="619" r:id="rId33"/>
    <p:sldId id="574" r:id="rId34"/>
    <p:sldId id="580" r:id="rId35"/>
    <p:sldId id="603" r:id="rId36"/>
    <p:sldId id="579" r:id="rId37"/>
    <p:sldId id="581" r:id="rId38"/>
    <p:sldId id="624" r:id="rId39"/>
    <p:sldId id="628" r:id="rId40"/>
    <p:sldId id="578" r:id="rId41"/>
    <p:sldId id="609" r:id="rId42"/>
    <p:sldId id="577" r:id="rId43"/>
    <p:sldId id="576" r:id="rId44"/>
    <p:sldId id="584" r:id="rId45"/>
    <p:sldId id="575" r:id="rId46"/>
    <p:sldId id="585" r:id="rId47"/>
    <p:sldId id="586" r:id="rId48"/>
    <p:sldId id="592" r:id="rId49"/>
    <p:sldId id="593" r:id="rId50"/>
    <p:sldId id="611" r:id="rId51"/>
    <p:sldId id="594" r:id="rId52"/>
    <p:sldId id="620" r:id="rId53"/>
    <p:sldId id="591" r:id="rId54"/>
    <p:sldId id="590" r:id="rId55"/>
    <p:sldId id="595" r:id="rId56"/>
    <p:sldId id="589" r:id="rId57"/>
    <p:sldId id="625" r:id="rId58"/>
    <p:sldId id="596" r:id="rId59"/>
    <p:sldId id="626" r:id="rId60"/>
    <p:sldId id="604" r:id="rId61"/>
    <p:sldId id="612" r:id="rId62"/>
    <p:sldId id="631" r:id="rId63"/>
    <p:sldId id="613" r:id="rId64"/>
    <p:sldId id="587" r:id="rId65"/>
    <p:sldId id="627" r:id="rId66"/>
    <p:sldId id="621" r:id="rId67"/>
    <p:sldId id="599" r:id="rId68"/>
    <p:sldId id="629" r:id="rId69"/>
    <p:sldId id="630" r:id="rId70"/>
    <p:sldId id="605" r:id="rId71"/>
    <p:sldId id="598" r:id="rId72"/>
    <p:sldId id="356" r:id="rId7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120DE69-66BB-4149-AD4F-68324505B64F}">
          <p14:sldIdLst>
            <p14:sldId id="365"/>
            <p14:sldId id="506"/>
            <p14:sldId id="601"/>
            <p14:sldId id="555"/>
            <p14:sldId id="557"/>
            <p14:sldId id="561"/>
            <p14:sldId id="562"/>
            <p14:sldId id="558"/>
            <p14:sldId id="564"/>
            <p14:sldId id="563"/>
            <p14:sldId id="559"/>
            <p14:sldId id="569"/>
          </p14:sldIdLst>
        </p14:section>
        <p14:section name="Untitled Section" id="{D01EDB67-E6AC-4F71-92A1-C19F19EB8228}">
          <p14:sldIdLst>
            <p14:sldId id="600"/>
            <p14:sldId id="560"/>
            <p14:sldId id="570"/>
            <p14:sldId id="614"/>
            <p14:sldId id="568"/>
            <p14:sldId id="622"/>
            <p14:sldId id="615"/>
            <p14:sldId id="571"/>
            <p14:sldId id="606"/>
          </p14:sldIdLst>
        </p14:section>
        <p14:section name="Untitled Section" id="{6B26EAB2-DCD5-4523-A2F9-EB7C5CAFD0B4}">
          <p14:sldIdLst>
            <p14:sldId id="572"/>
            <p14:sldId id="573"/>
            <p14:sldId id="607"/>
            <p14:sldId id="602"/>
            <p14:sldId id="567"/>
            <p14:sldId id="616"/>
            <p14:sldId id="617"/>
            <p14:sldId id="623"/>
            <p14:sldId id="618"/>
            <p14:sldId id="565"/>
            <p14:sldId id="619"/>
            <p14:sldId id="574"/>
            <p14:sldId id="580"/>
            <p14:sldId id="603"/>
            <p14:sldId id="579"/>
            <p14:sldId id="581"/>
            <p14:sldId id="624"/>
            <p14:sldId id="628"/>
            <p14:sldId id="578"/>
            <p14:sldId id="609"/>
            <p14:sldId id="577"/>
            <p14:sldId id="576"/>
            <p14:sldId id="584"/>
            <p14:sldId id="575"/>
            <p14:sldId id="585"/>
            <p14:sldId id="586"/>
            <p14:sldId id="592"/>
            <p14:sldId id="593"/>
            <p14:sldId id="611"/>
            <p14:sldId id="594"/>
            <p14:sldId id="620"/>
          </p14:sldIdLst>
        </p14:section>
        <p14:section name="Untitled Section" id="{344A3601-6ED8-4ECD-92B0-EB2C8D3AA659}">
          <p14:sldIdLst>
            <p14:sldId id="591"/>
            <p14:sldId id="590"/>
            <p14:sldId id="595"/>
            <p14:sldId id="589"/>
            <p14:sldId id="625"/>
            <p14:sldId id="596"/>
            <p14:sldId id="626"/>
            <p14:sldId id="604"/>
            <p14:sldId id="612"/>
            <p14:sldId id="631"/>
            <p14:sldId id="613"/>
            <p14:sldId id="587"/>
            <p14:sldId id="627"/>
            <p14:sldId id="621"/>
            <p14:sldId id="599"/>
            <p14:sldId id="629"/>
            <p14:sldId id="630"/>
            <p14:sldId id="605"/>
            <p14:sldId id="598"/>
            <p14:sldId id="3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FBD"/>
    <a:srgbClr val="DBCE25"/>
    <a:srgbClr val="C9BF37"/>
    <a:srgbClr val="C4B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99788" autoAdjust="0"/>
  </p:normalViewPr>
  <p:slideViewPr>
    <p:cSldViewPr>
      <p:cViewPr>
        <p:scale>
          <a:sx n="80" d="100"/>
          <a:sy n="80" d="100"/>
        </p:scale>
        <p:origin x="-1068"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9/27/2017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D7A2B7B0-2BFA-4828-8C59-09A4940731D9}" type="slidenum">
              <a:rPr lang="en-US" altLang="en-US" sz="1300" smtClean="0">
                <a:latin typeface="Arial" charset="0"/>
                <a:cs typeface="Arial" charset="0"/>
              </a:rPr>
              <a:pPr eaLnBrk="1" fontAlgn="base" hangingPunct="1">
                <a:spcBef>
                  <a:spcPct val="0"/>
                </a:spcBef>
                <a:spcAft>
                  <a:spcPct val="0"/>
                </a:spcAft>
              </a:pPr>
              <a:t>2</a:t>
            </a:fld>
            <a:endParaRPr lang="en-US" altLang="en-US" sz="1300" smtClean="0">
              <a:latin typeface="Arial" charset="0"/>
              <a:cs typeface="Arial" charset="0"/>
            </a:endParaRPr>
          </a:p>
        </p:txBody>
      </p:sp>
      <p:sp>
        <p:nvSpPr>
          <p:cNvPr id="51203"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1204"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same points apply for extending a generic class: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MyList</a:t>
            </a:r>
            <a:r>
              <a:rPr lang="en-US" sz="1200" kern="1200" dirty="0" smtClean="0">
                <a:solidFill>
                  <a:schemeClr val="tx1"/>
                </a:solidFill>
                <a:effectLst/>
                <a:latin typeface="+mn-lt"/>
                <a:ea typeface="+mn-ea"/>
                <a:cs typeface="+mn-cs"/>
              </a:rPr>
              <a:t>&lt;T&gt;</a:t>
            </a:r>
            <a:r>
              <a:rPr lang="en-US" sz="1200" kern="1200" baseline="0" dirty="0" smtClean="0">
                <a:solidFill>
                  <a:schemeClr val="tx1"/>
                </a:solidFill>
                <a:effectLst/>
                <a:latin typeface="+mn-lt"/>
                <a:ea typeface="+mn-ea"/>
                <a:cs typeface="+mn-cs"/>
              </a:rPr>
              <a:t> extends List&lt;T&gt;{}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effectLst/>
                <a:latin typeface="+mn-lt"/>
                <a:ea typeface="+mn-ea"/>
                <a:cs typeface="+mn-cs"/>
              </a:rPr>
              <a: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MyList</a:t>
            </a:r>
            <a:r>
              <a:rPr lang="en-US" sz="1200" kern="1200" baseline="0" dirty="0" smtClean="0">
                <a:solidFill>
                  <a:schemeClr val="tx1"/>
                </a:solidFill>
                <a:effectLst/>
                <a:latin typeface="+mn-lt"/>
                <a:ea typeface="+mn-ea"/>
                <a:cs typeface="+mn-cs"/>
              </a:rPr>
              <a:t> extends </a:t>
            </a:r>
            <a:r>
              <a:rPr lang="en-US" sz="1200" kern="1200" baseline="0" dirty="0" err="1" smtClean="0">
                <a:solidFill>
                  <a:schemeClr val="tx1"/>
                </a:solidFill>
                <a:effectLst/>
                <a:latin typeface="+mn-lt"/>
                <a:ea typeface="+mn-ea"/>
                <a:cs typeface="+mn-cs"/>
              </a:rPr>
              <a:t>ArrayList</a:t>
            </a:r>
            <a:r>
              <a:rPr lang="en-US" sz="1200" kern="1200" baseline="0" dirty="0" smtClean="0">
                <a:solidFill>
                  <a:schemeClr val="tx1"/>
                </a:solidFill>
                <a:effectLst/>
                <a:latin typeface="+mn-lt"/>
                <a:ea typeface="+mn-ea"/>
                <a:cs typeface="+mn-cs"/>
              </a:rPr>
              <a:t>&lt;String&gt;{}</a:t>
            </a: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12</a:t>
            </a:fld>
            <a:endParaRPr lang="en-US"/>
          </a:p>
        </p:txBody>
      </p:sp>
    </p:spTree>
    <p:extLst>
      <p:ext uri="{BB962C8B-B14F-4D97-AF65-F5344CB8AC3E}">
        <p14:creationId xmlns:p14="http://schemas.microsoft.com/office/powerpoint/2010/main" val="31125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effectLst/>
                <a:latin typeface="+mn-lt"/>
                <a:ea typeface="+mn-ea"/>
                <a:cs typeface="+mn-cs"/>
              </a:rPr>
              <a:t>Optional: </a:t>
            </a:r>
            <a:r>
              <a:rPr lang="en-US" sz="1200" kern="1200" dirty="0" smtClean="0">
                <a:solidFill>
                  <a:schemeClr val="tx1"/>
                </a:solidFill>
                <a:effectLst/>
                <a:latin typeface="+mn-lt"/>
                <a:ea typeface="+mn-ea"/>
                <a:cs typeface="+mn-cs"/>
              </a:rPr>
              <a:t>(Requires strong mathematical background) The real meaning of “covariant”.  A mathematical </a:t>
            </a:r>
            <a:r>
              <a:rPr lang="en-US" sz="1200" i="1" kern="1200" dirty="0" smtClean="0">
                <a:solidFill>
                  <a:schemeClr val="tx1"/>
                </a:solidFill>
                <a:effectLst/>
                <a:latin typeface="+mn-lt"/>
                <a:ea typeface="+mn-ea"/>
                <a:cs typeface="+mn-cs"/>
              </a:rPr>
              <a:t>category </a:t>
            </a:r>
            <a:r>
              <a:rPr lang="en-US" sz="1200" kern="1200" dirty="0" smtClean="0">
                <a:solidFill>
                  <a:schemeClr val="tx1"/>
                </a:solidFill>
                <a:effectLst/>
                <a:latin typeface="+mn-lt"/>
                <a:ea typeface="+mn-ea"/>
                <a:cs typeface="+mn-cs"/>
              </a:rPr>
              <a:t>is a collection of objects of the same type together with structure-preserving maps that map one object in the category to another. The </a:t>
            </a:r>
            <a:r>
              <a:rPr lang="en-US" sz="1200" i="1" kern="1200" dirty="0" smtClean="0">
                <a:solidFill>
                  <a:schemeClr val="tx1"/>
                </a:solidFill>
                <a:effectLst/>
                <a:latin typeface="+mn-lt"/>
                <a:ea typeface="+mn-ea"/>
                <a:cs typeface="+mn-cs"/>
              </a:rPr>
              <a:t>category of set</a:t>
            </a:r>
            <a:r>
              <a:rPr lang="en-US" sz="1200" kern="1200" dirty="0" smtClean="0">
                <a:solidFill>
                  <a:schemeClr val="tx1"/>
                </a:solidFill>
                <a:effectLst/>
                <a:latin typeface="+mn-lt"/>
                <a:ea typeface="+mn-ea"/>
                <a:cs typeface="+mn-cs"/>
              </a:rPr>
              <a:t>s has as its objects sets together with functions from one set to another. The collection Class of all classes (say Java classes) also forms a category; in this case, the “maps” between objects of this category are the arrows given by the subclass relation. Another category </a:t>
            </a:r>
            <a:r>
              <a:rPr lang="en-US" sz="1200" kern="1200" dirty="0" err="1" smtClean="0">
                <a:solidFill>
                  <a:schemeClr val="tx1"/>
                </a:solidFill>
                <a:effectLst/>
                <a:latin typeface="+mn-lt"/>
                <a:ea typeface="+mn-ea"/>
                <a:cs typeface="+mn-cs"/>
              </a:rPr>
              <a:t>ClassArray</a:t>
            </a:r>
            <a:r>
              <a:rPr lang="en-US" sz="1200" kern="1200" dirty="0" smtClean="0">
                <a:solidFill>
                  <a:schemeClr val="tx1"/>
                </a:solidFill>
                <a:effectLst/>
                <a:latin typeface="+mn-lt"/>
                <a:ea typeface="+mn-ea"/>
                <a:cs typeface="+mn-cs"/>
              </a:rPr>
              <a:t> is the collection of arrays having component type a Java class, like Employee[], Manager[], etc. Again the “maps” between these objects can be taken to be the subclass relation. The statement “array subtyping is covariant” means, technically speaking, that the transformation F: Class -&gt; </a:t>
            </a:r>
            <a:r>
              <a:rPr lang="en-US" sz="1200" kern="1200" dirty="0" err="1" smtClean="0">
                <a:solidFill>
                  <a:schemeClr val="tx1"/>
                </a:solidFill>
                <a:effectLst/>
                <a:latin typeface="+mn-lt"/>
                <a:ea typeface="+mn-ea"/>
                <a:cs typeface="+mn-cs"/>
              </a:rPr>
              <a:t>ClassArr</a:t>
            </a:r>
            <a:r>
              <a:rPr lang="en-US" sz="1200" kern="1200" dirty="0" smtClean="0">
                <a:solidFill>
                  <a:schemeClr val="tx1"/>
                </a:solidFill>
                <a:effectLst/>
                <a:latin typeface="+mn-lt"/>
                <a:ea typeface="+mn-ea"/>
                <a:cs typeface="+mn-cs"/>
              </a:rPr>
              <a:t> defined by F(C) = C[ ] is </a:t>
            </a:r>
            <a:r>
              <a:rPr lang="en-US" sz="1200" i="1" kern="1200" dirty="0" err="1" smtClean="0">
                <a:solidFill>
                  <a:schemeClr val="tx1"/>
                </a:solidFill>
                <a:effectLst/>
                <a:latin typeface="+mn-lt"/>
                <a:ea typeface="+mn-ea"/>
                <a:cs typeface="+mn-cs"/>
              </a:rPr>
              <a:t>functorial</a:t>
            </a:r>
            <a:r>
              <a:rPr lang="en-US" sz="1200" kern="1200" dirty="0" smtClean="0">
                <a:solidFill>
                  <a:schemeClr val="tx1"/>
                </a:solidFill>
                <a:effectLst/>
                <a:latin typeface="+mn-lt"/>
                <a:ea typeface="+mn-ea"/>
                <a:cs typeface="+mn-cs"/>
              </a:rPr>
              <a:t>: If C is a subclass of D, then F(C) is a subclass of F(D). The transformation G: Class -&gt; </a:t>
            </a:r>
            <a:r>
              <a:rPr lang="en-US" sz="1200" kern="1200" dirty="0" err="1" smtClean="0">
                <a:solidFill>
                  <a:schemeClr val="tx1"/>
                </a:solidFill>
                <a:effectLst/>
                <a:latin typeface="+mn-lt"/>
                <a:ea typeface="+mn-ea"/>
                <a:cs typeface="+mn-cs"/>
              </a:rPr>
              <a:t>ParamList</a:t>
            </a:r>
            <a:r>
              <a:rPr lang="en-US" sz="1200" kern="1200" dirty="0" smtClean="0">
                <a:solidFill>
                  <a:schemeClr val="tx1"/>
                </a:solidFill>
                <a:effectLst/>
                <a:latin typeface="+mn-lt"/>
                <a:ea typeface="+mn-ea"/>
                <a:cs typeface="+mn-cs"/>
              </a:rPr>
              <a:t>, given by G(C) = List&lt;C&gt; is </a:t>
            </a:r>
            <a:r>
              <a:rPr lang="en-US" sz="1200" i="1" kern="1200" dirty="0" smtClean="0">
                <a:solidFill>
                  <a:schemeClr val="tx1"/>
                </a:solidFill>
                <a:effectLst/>
                <a:latin typeface="+mn-lt"/>
                <a:ea typeface="+mn-ea"/>
                <a:cs typeface="+mn-cs"/>
              </a:rPr>
              <a:t>not </a:t>
            </a:r>
            <a:r>
              <a:rPr lang="en-US" sz="1200" kern="1200" dirty="0" err="1" smtClean="0">
                <a:solidFill>
                  <a:schemeClr val="tx1"/>
                </a:solidFill>
                <a:effectLst/>
                <a:latin typeface="+mn-lt"/>
                <a:ea typeface="+mn-ea"/>
                <a:cs typeface="+mn-cs"/>
              </a:rPr>
              <a:t>functorial</a:t>
            </a:r>
            <a:r>
              <a:rPr lang="en-US" sz="1200" kern="1200" dirty="0" smtClean="0">
                <a:solidFill>
                  <a:schemeClr val="tx1"/>
                </a:solidFill>
                <a:effectLst/>
                <a:latin typeface="+mn-lt"/>
                <a:ea typeface="+mn-ea"/>
                <a:cs typeface="+mn-cs"/>
              </a:rPr>
              <a:t> according to the rules of Java generics.</a:t>
            </a:r>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17</a:t>
            </a:fld>
            <a:endParaRPr lang="en-US"/>
          </a:p>
        </p:txBody>
      </p:sp>
    </p:spTree>
    <p:extLst>
      <p:ext uri="{BB962C8B-B14F-4D97-AF65-F5344CB8AC3E}">
        <p14:creationId xmlns:p14="http://schemas.microsoft.com/office/powerpoint/2010/main" val="376702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22</a:t>
            </a:fld>
            <a:endParaRPr lang="en-US"/>
          </a:p>
        </p:txBody>
      </p:sp>
    </p:spTree>
    <p:extLst>
      <p:ext uri="{BB962C8B-B14F-4D97-AF65-F5344CB8AC3E}">
        <p14:creationId xmlns:p14="http://schemas.microsoft.com/office/powerpoint/2010/main" val="363006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[Optional]</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Reifiable</a:t>
            </a:r>
            <a:r>
              <a:rPr lang="en-US" sz="1200" b="1" kern="1200" dirty="0" smtClean="0">
                <a:solidFill>
                  <a:schemeClr val="tx1"/>
                </a:solidFill>
                <a:effectLst/>
                <a:latin typeface="+mn-lt"/>
                <a:ea typeface="+mn-ea"/>
                <a:cs typeface="+mn-cs"/>
              </a:rPr>
              <a:t> Types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for rules (2) and (3) is that the component type of an array must be a </a:t>
            </a:r>
            <a:r>
              <a:rPr lang="en-US" sz="1200" kern="1200" dirty="0" err="1" smtClean="0">
                <a:solidFill>
                  <a:schemeClr val="tx1"/>
                </a:solidFill>
                <a:effectLst/>
                <a:latin typeface="+mn-lt"/>
                <a:ea typeface="+mn-ea"/>
                <a:cs typeface="+mn-cs"/>
              </a:rPr>
              <a:t>reifiable</a:t>
            </a:r>
            <a:r>
              <a:rPr lang="en-US" sz="1200" kern="1200" dirty="0" smtClean="0">
                <a:solidFill>
                  <a:schemeClr val="tx1"/>
                </a:solidFill>
                <a:effectLst/>
                <a:latin typeface="+mn-lt"/>
                <a:ea typeface="+mn-ea"/>
                <a:cs typeface="+mn-cs"/>
              </a:rPr>
              <a:t> type.</a:t>
            </a:r>
          </a:p>
          <a:p>
            <a:r>
              <a:rPr lang="en-US" sz="1200" kern="1200" dirty="0" smtClean="0">
                <a:solidFill>
                  <a:schemeClr val="tx1"/>
                </a:solidFill>
                <a:effectLst/>
                <a:latin typeface="+mn-lt"/>
                <a:ea typeface="+mn-ea"/>
                <a:cs typeface="+mn-cs"/>
              </a:rPr>
              <a:t>Precise definition: A type is </a:t>
            </a:r>
            <a:r>
              <a:rPr lang="en-US" sz="1200" kern="1200" dirty="0" err="1" smtClean="0">
                <a:solidFill>
                  <a:schemeClr val="tx1"/>
                </a:solidFill>
                <a:effectLst/>
                <a:latin typeface="+mn-lt"/>
                <a:ea typeface="+mn-ea"/>
                <a:cs typeface="+mn-cs"/>
              </a:rPr>
              <a:t>reifiable</a:t>
            </a:r>
            <a:r>
              <a:rPr lang="en-US" sz="1200" kern="1200" dirty="0" smtClean="0">
                <a:solidFill>
                  <a:schemeClr val="tx1"/>
                </a:solidFill>
                <a:effectLst/>
                <a:latin typeface="+mn-lt"/>
                <a:ea typeface="+mn-ea"/>
                <a:cs typeface="+mn-cs"/>
              </a:rPr>
              <a:t> if the type is completely represented at run time</a:t>
            </a:r>
          </a:p>
          <a:p>
            <a:r>
              <a:rPr lang="en-US" sz="1200" kern="1200" dirty="0" smtClean="0">
                <a:solidFill>
                  <a:schemeClr val="tx1"/>
                </a:solidFill>
                <a:effectLst/>
                <a:latin typeface="+mn-lt"/>
                <a:ea typeface="+mn-ea"/>
                <a:cs typeface="+mn-cs"/>
              </a:rPr>
              <a:t>— that is, if erasure does not remove any useful information.</a:t>
            </a:r>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23</a:t>
            </a:fld>
            <a:endParaRPr lang="en-US"/>
          </a:p>
        </p:txBody>
      </p:sp>
    </p:spTree>
    <p:extLst>
      <p:ext uri="{BB962C8B-B14F-4D97-AF65-F5344CB8AC3E}">
        <p14:creationId xmlns:p14="http://schemas.microsoft.com/office/powerpoint/2010/main" val="1872138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[Optional]</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Reifiable</a:t>
            </a:r>
            <a:r>
              <a:rPr lang="en-US" sz="1200" b="1" kern="1200" dirty="0" smtClean="0">
                <a:solidFill>
                  <a:schemeClr val="tx1"/>
                </a:solidFill>
                <a:effectLst/>
                <a:latin typeface="+mn-lt"/>
                <a:ea typeface="+mn-ea"/>
                <a:cs typeface="+mn-cs"/>
              </a:rPr>
              <a:t> Types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for rules (2) and (3) is that the component type of an array must be a </a:t>
            </a:r>
            <a:r>
              <a:rPr lang="en-US" sz="1200" kern="1200" dirty="0" err="1" smtClean="0">
                <a:solidFill>
                  <a:schemeClr val="tx1"/>
                </a:solidFill>
                <a:effectLst/>
                <a:latin typeface="+mn-lt"/>
                <a:ea typeface="+mn-ea"/>
                <a:cs typeface="+mn-cs"/>
              </a:rPr>
              <a:t>reifiable</a:t>
            </a:r>
            <a:r>
              <a:rPr lang="en-US" sz="1200" kern="1200" dirty="0" smtClean="0">
                <a:solidFill>
                  <a:schemeClr val="tx1"/>
                </a:solidFill>
                <a:effectLst/>
                <a:latin typeface="+mn-lt"/>
                <a:ea typeface="+mn-ea"/>
                <a:cs typeface="+mn-cs"/>
              </a:rPr>
              <a:t> type.</a:t>
            </a:r>
          </a:p>
          <a:p>
            <a:r>
              <a:rPr lang="en-US" sz="1200" kern="1200" dirty="0" smtClean="0">
                <a:solidFill>
                  <a:schemeClr val="tx1"/>
                </a:solidFill>
                <a:effectLst/>
                <a:latin typeface="+mn-lt"/>
                <a:ea typeface="+mn-ea"/>
                <a:cs typeface="+mn-cs"/>
              </a:rPr>
              <a:t>Precise definition: A type is </a:t>
            </a:r>
            <a:r>
              <a:rPr lang="en-US" sz="1200" kern="1200" dirty="0" err="1" smtClean="0">
                <a:solidFill>
                  <a:schemeClr val="tx1"/>
                </a:solidFill>
                <a:effectLst/>
                <a:latin typeface="+mn-lt"/>
                <a:ea typeface="+mn-ea"/>
                <a:cs typeface="+mn-cs"/>
              </a:rPr>
              <a:t>reifiable</a:t>
            </a:r>
            <a:r>
              <a:rPr lang="en-US" sz="1200" kern="1200" dirty="0" smtClean="0">
                <a:solidFill>
                  <a:schemeClr val="tx1"/>
                </a:solidFill>
                <a:effectLst/>
                <a:latin typeface="+mn-lt"/>
                <a:ea typeface="+mn-ea"/>
                <a:cs typeface="+mn-cs"/>
              </a:rPr>
              <a:t> if the type is completely represented at run time</a:t>
            </a:r>
          </a:p>
          <a:p>
            <a:r>
              <a:rPr lang="en-US" sz="1200" kern="1200" dirty="0" smtClean="0">
                <a:solidFill>
                  <a:schemeClr val="tx1"/>
                </a:solidFill>
                <a:effectLst/>
                <a:latin typeface="+mn-lt"/>
                <a:ea typeface="+mn-ea"/>
                <a:cs typeface="+mn-cs"/>
              </a:rPr>
              <a:t>— that is, if erasure does not remove any useful information.</a:t>
            </a:r>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24</a:t>
            </a:fld>
            <a:endParaRPr lang="en-US"/>
          </a:p>
        </p:txBody>
      </p:sp>
    </p:spTree>
    <p:extLst>
      <p:ext uri="{BB962C8B-B14F-4D97-AF65-F5344CB8AC3E}">
        <p14:creationId xmlns:p14="http://schemas.microsoft.com/office/powerpoint/2010/main" val="1872138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A361D9EB-2EA6-46F6-A5DB-CE5A1D31740A}" type="slidenum">
              <a:rPr lang="en-US" altLang="en-US" sz="1300" smtClean="0">
                <a:latin typeface="Arial" charset="0"/>
                <a:cs typeface="Arial" charset="0"/>
              </a:rPr>
              <a:pPr eaLnBrk="1" fontAlgn="base" hangingPunct="1">
                <a:spcBef>
                  <a:spcPct val="0"/>
                </a:spcBef>
                <a:spcAft>
                  <a:spcPct val="0"/>
                </a:spcAft>
              </a:pPr>
              <a:t>72</a:t>
            </a:fld>
            <a:endParaRPr lang="en-US" altLang="en-US" sz="1300" smtClean="0">
              <a:latin typeface="Arial" charset="0"/>
              <a:cs typeface="Arial" charset="0"/>
            </a:endParaRPr>
          </a:p>
        </p:txBody>
      </p:sp>
      <p:sp>
        <p:nvSpPr>
          <p:cNvPr id="54275"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4276"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9/27/2017</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9/27/2017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9/27/2017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9/27/2017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9/27/2017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9/27/2017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9/27/2017</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9/27/2017</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9/27/2017</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9/27/2017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9/27/2017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9/27/2017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p:spPr>
        <p:txBody>
          <a:bodyPr>
            <a:normAutofit/>
          </a:bodyPr>
          <a:lstStyle/>
          <a:p>
            <a:pPr eaLnBrk="1" fontAlgn="auto" hangingPunct="1">
              <a:spcAft>
                <a:spcPts val="0"/>
              </a:spcAft>
              <a:defRPr/>
            </a:pPr>
            <a:r>
              <a:rPr lang="en-US" sz="4400" smtClean="0"/>
              <a:t>Lecture 11: </a:t>
            </a:r>
            <a:r>
              <a:rPr lang="en-US" sz="4400" dirty="0">
                <a:effectLst/>
              </a:rPr>
              <a:t>Java Generics</a:t>
            </a:r>
            <a:r>
              <a:rPr lang="en-US" sz="4400" dirty="0" smtClean="0">
                <a:effectLst/>
              </a:rPr>
              <a:t>:</a:t>
            </a:r>
            <a:br>
              <a:rPr lang="en-US" sz="4400" dirty="0" smtClean="0">
                <a:effectLst/>
              </a:rPr>
            </a:br>
            <a:r>
              <a:rPr lang="en-US" sz="3200" i="1" dirty="0">
                <a:effectLst/>
              </a:rPr>
              <a:t>Weaving the Universal into the Fabric of the </a:t>
            </a:r>
            <a:r>
              <a:rPr lang="en-US" sz="3200" i="1" dirty="0" smtClean="0">
                <a:effectLst/>
              </a:rPr>
              <a:t>Particular</a:t>
            </a:r>
            <a:endParaRPr lang="en-US" sz="4400"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389437"/>
          </a:xfrm>
        </p:spPr>
        <p:txBody>
          <a:bodyPr/>
          <a:lstStyle/>
          <a:p>
            <a:pPr marL="514350" lvl="0" indent="-514350">
              <a:buAutoNum type="arabicPeriod" startAt="3"/>
            </a:pPr>
            <a:r>
              <a:rPr lang="en-US" dirty="0" smtClean="0"/>
              <a:t>Commonly </a:t>
            </a:r>
            <a:r>
              <a:rPr lang="en-US" dirty="0"/>
              <a:t>used type variables</a:t>
            </a:r>
            <a:r>
              <a:rPr lang="en-US" dirty="0" smtClean="0"/>
              <a:t>:</a:t>
            </a:r>
          </a:p>
          <a:p>
            <a:pPr marL="0" lvl="0" indent="0">
              <a:buNone/>
            </a:pPr>
            <a:endParaRPr lang="en-US" dirty="0"/>
          </a:p>
          <a:p>
            <a:pPr marL="0" lv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10</a:t>
            </a:fld>
            <a:endParaRPr lang="en-US" dirty="0"/>
          </a:p>
        </p:txBody>
      </p:sp>
      <p:pic>
        <p:nvPicPr>
          <p:cNvPr id="5" name="Picture 4"/>
          <p:cNvPicPr/>
          <p:nvPr/>
        </p:nvPicPr>
        <p:blipFill>
          <a:blip r:embed="rId2"/>
          <a:stretch>
            <a:fillRect/>
          </a:stretch>
        </p:blipFill>
        <p:spPr>
          <a:xfrm>
            <a:off x="685800" y="1828800"/>
            <a:ext cx="6553200" cy="2123291"/>
          </a:xfrm>
          <a:prstGeom prst="rect">
            <a:avLst/>
          </a:prstGeom>
        </p:spPr>
      </p:pic>
    </p:spTree>
    <p:extLst>
      <p:ext uri="{BB962C8B-B14F-4D97-AF65-F5344CB8AC3E}">
        <p14:creationId xmlns:p14="http://schemas.microsoft.com/office/powerpoint/2010/main" val="1892692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dirty="0"/>
              <a:t>Creating Your Own </a:t>
            </a:r>
            <a:r>
              <a:rPr lang="en-US" sz="4000"/>
              <a:t>Generic </a:t>
            </a:r>
            <a:r>
              <a:rPr lang="en-US" sz="4000" smtClean="0"/>
              <a:t>Class or Interface</a:t>
            </a:r>
            <a:endParaRPr lang="en-US" sz="4000" dirty="0"/>
          </a:p>
        </p:txBody>
      </p:sp>
      <p:sp>
        <p:nvSpPr>
          <p:cNvPr id="3" name="Content Placeholder 2"/>
          <p:cNvSpPr>
            <a:spLocks noGrp="1"/>
          </p:cNvSpPr>
          <p:nvPr>
            <p:ph idx="1"/>
          </p:nvPr>
        </p:nvSpPr>
        <p:spPr>
          <a:xfrm>
            <a:off x="457200" y="1935163"/>
            <a:ext cx="8458200" cy="4694237"/>
          </a:xfrm>
        </p:spPr>
        <p:txBody>
          <a:bodyPr/>
          <a:lstStyle/>
          <a:p>
            <a:pPr marL="0" indent="0">
              <a:buNone/>
            </a:pPr>
            <a:endParaRPr lang="en-US" sz="1800" u="sng" dirty="0" smtClean="0"/>
          </a:p>
          <a:p>
            <a:pPr marL="0" indent="0">
              <a:buNone/>
            </a:pPr>
            <a:endParaRPr lang="en-US" sz="1800" u="sng" dirty="0"/>
          </a:p>
          <a:p>
            <a:pPr marL="0" indent="0">
              <a:buNone/>
            </a:pPr>
            <a:endParaRPr lang="en-US" sz="1800" u="sng" dirty="0" smtClean="0"/>
          </a:p>
          <a:p>
            <a:pPr marL="0" indent="0">
              <a:buNone/>
            </a:pPr>
            <a:endParaRPr lang="en-US" sz="1800" u="sng" dirty="0"/>
          </a:p>
          <a:p>
            <a:pPr marL="0" indent="0">
              <a:buNone/>
            </a:pPr>
            <a:endParaRPr lang="en-US" sz="1800" u="sng" dirty="0" smtClean="0"/>
          </a:p>
          <a:p>
            <a:pPr marL="0" indent="0">
              <a:buNone/>
            </a:pPr>
            <a:r>
              <a:rPr lang="en-US" sz="1800" u="sng" dirty="0" smtClean="0"/>
              <a:t>Notes</a:t>
            </a:r>
            <a:r>
              <a:rPr lang="en-US" sz="1800" dirty="0"/>
              <a:t>:</a:t>
            </a:r>
          </a:p>
          <a:p>
            <a:pPr marL="342900" lvl="0" indent="-342900">
              <a:buFont typeface="+mj-lt"/>
              <a:buAutoNum type="arabicPeriod"/>
            </a:pPr>
            <a:r>
              <a:rPr lang="en-US" sz="1800" dirty="0" smtClean="0"/>
              <a:t>The </a:t>
            </a:r>
            <a:r>
              <a:rPr lang="en-US" sz="1800" dirty="0"/>
              <a:t>class declaration introduces type variables K, V. These can then be used in the body of the class as types of variables and method arguments and return </a:t>
            </a:r>
            <a:r>
              <a:rPr lang="en-US" sz="1800"/>
              <a:t>types</a:t>
            </a:r>
            <a:r>
              <a:rPr lang="en-US" sz="1800" smtClean="0"/>
              <a:t>. The same principle applies when defining a generic interface. </a:t>
            </a:r>
            <a:endParaRPr lang="en-US" sz="1800" dirty="0" smtClean="0"/>
          </a:p>
          <a:p>
            <a:pPr marL="342900" lvl="0" indent="-342900">
              <a:buFont typeface="+mj-lt"/>
              <a:buAutoNum type="arabicPeriod"/>
            </a:pPr>
            <a:r>
              <a:rPr lang="en-US" sz="1800" dirty="0" smtClean="0"/>
              <a:t>The </a:t>
            </a:r>
            <a:r>
              <a:rPr lang="en-US" sz="1800" dirty="0"/>
              <a:t>type variables may be realized as any Java object type (even user-defined), but not as a primitive type.</a:t>
            </a:r>
          </a:p>
          <a:p>
            <a:pPr marL="0" indent="0">
              <a:buNone/>
            </a:pPr>
            <a:r>
              <a:rPr lang="en-US" sz="1800" u="sng" dirty="0"/>
              <a:t>Usage Example</a:t>
            </a:r>
            <a:r>
              <a:rPr lang="en-US" sz="1800" dirty="0"/>
              <a:t>:</a:t>
            </a:r>
          </a:p>
          <a:p>
            <a:pPr marL="366713" lvl="1" indent="0">
              <a:buNone/>
            </a:pPr>
            <a:r>
              <a:rPr lang="en-US" sz="1600" smtClean="0">
                <a:latin typeface="Courier New" panose="02070309020205020404" pitchFamily="49" charset="0"/>
                <a:cs typeface="Courier New" panose="02070309020205020404" pitchFamily="49" charset="0"/>
              </a:rPr>
              <a:t>SimplePair&lt;Integer,String</a:t>
            </a:r>
            <a:r>
              <a:rPr lang="en-US" sz="1600" dirty="0">
                <a:latin typeface="Courier New" panose="02070309020205020404" pitchFamily="49" charset="0"/>
                <a:cs typeface="Courier New" panose="02070309020205020404" pitchFamily="49" charset="0"/>
              </a:rPr>
              <a:t>&gt; pair </a:t>
            </a:r>
            <a:endParaRPr lang="en-US" sz="1600" dirty="0" smtClean="0">
              <a:latin typeface="Courier New" panose="02070309020205020404" pitchFamily="49" charset="0"/>
              <a:cs typeface="Courier New" panose="02070309020205020404" pitchFamily="49" charset="0"/>
            </a:endParaRP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new </a:t>
            </a:r>
            <a:r>
              <a:rPr lang="en-US" sz="1600" err="1" smtClean="0">
                <a:latin typeface="Courier New" panose="02070309020205020404" pitchFamily="49" charset="0"/>
                <a:cs typeface="Courier New" panose="02070309020205020404" pitchFamily="49" charset="0"/>
              </a:rPr>
              <a:t>SimplePair</a:t>
            </a:r>
            <a:r>
              <a:rPr lang="en-US" sz="1600" smtClean="0">
                <a:latin typeface="Courier New" panose="02070309020205020404" pitchFamily="49" charset="0"/>
                <a:cs typeface="Courier New" panose="02070309020205020404" pitchFamily="49" charset="0"/>
              </a:rPr>
              <a:t>&lt;&gt;(10123, "Jim");</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a:latin typeface="Courier New" panose="02070309020205020404" pitchFamily="49" charset="0"/>
                <a:cs typeface="Courier New" panose="02070309020205020404" pitchFamily="49" charset="0"/>
              </a:rPr>
              <a:t>String </a:t>
            </a:r>
            <a:r>
              <a:rPr lang="en-US" sz="1600" smtClean="0">
                <a:latin typeface="Courier New" panose="02070309020205020404" pitchFamily="49" charset="0"/>
                <a:cs typeface="Courier New" panose="02070309020205020404" pitchFamily="49" charset="0"/>
              </a:rPr>
              <a:t>employeeId = </a:t>
            </a:r>
            <a:r>
              <a:rPr lang="en-US" sz="1600" dirty="0" err="1">
                <a:latin typeface="Courier New" panose="02070309020205020404" pitchFamily="49" charset="0"/>
                <a:cs typeface="Courier New" panose="02070309020205020404" pitchFamily="49" charset="0"/>
              </a:rPr>
              <a:t>pair.getKey</a:t>
            </a:r>
            <a:r>
              <a:rPr lang="en-US" sz="1600">
                <a:latin typeface="Courier New" panose="02070309020205020404" pitchFamily="49" charset="0"/>
                <a:cs typeface="Courier New" panose="02070309020205020404" pitchFamily="49" charset="0"/>
              </a:rPr>
              <a:t>(); </a:t>
            </a:r>
            <a:r>
              <a:rPr lang="en-US" sz="1600" b="1" smtClean="0">
                <a:solidFill>
                  <a:srgbClr val="00B050"/>
                </a:solidFill>
              </a:rPr>
              <a:t>//returns Jim's ID</a:t>
            </a: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11</a:t>
            </a:fld>
            <a:endParaRPr lang="en-US" dirty="0"/>
          </a:p>
        </p:txBody>
      </p:sp>
      <p:pic>
        <p:nvPicPr>
          <p:cNvPr id="5" name="Picture 4"/>
          <p:cNvPicPr/>
          <p:nvPr/>
        </p:nvPicPr>
        <p:blipFill>
          <a:blip r:embed="rId2"/>
          <a:stretch>
            <a:fillRect/>
          </a:stretch>
        </p:blipFill>
        <p:spPr>
          <a:xfrm>
            <a:off x="2362200" y="1371600"/>
            <a:ext cx="4419600" cy="2514600"/>
          </a:xfrm>
          <a:prstGeom prst="rect">
            <a:avLst/>
          </a:prstGeom>
        </p:spPr>
      </p:pic>
    </p:spTree>
    <p:extLst>
      <p:ext uri="{BB962C8B-B14F-4D97-AF65-F5344CB8AC3E}">
        <p14:creationId xmlns:p14="http://schemas.microsoft.com/office/powerpoint/2010/main" val="407149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1097616"/>
          </a:xfrm>
        </p:spPr>
        <p:txBody>
          <a:bodyPr/>
          <a:lstStyle/>
          <a:p>
            <a:r>
              <a:rPr lang="en-US" sz="3600" dirty="0"/>
              <a:t>Implementing a Generic </a:t>
            </a:r>
            <a:r>
              <a:rPr lang="en-US" sz="3600" dirty="0" smtClean="0"/>
              <a:t>Interface</a:t>
            </a:r>
            <a:endParaRPr lang="en-US" sz="3600" dirty="0"/>
          </a:p>
        </p:txBody>
      </p:sp>
      <p:sp>
        <p:nvSpPr>
          <p:cNvPr id="3" name="Content Placeholder 2"/>
          <p:cNvSpPr>
            <a:spLocks noGrp="1"/>
          </p:cNvSpPr>
          <p:nvPr>
            <p:ph idx="1"/>
          </p:nvPr>
        </p:nvSpPr>
        <p:spPr>
          <a:xfrm>
            <a:off x="1981200" y="5943600"/>
            <a:ext cx="6410325" cy="533400"/>
          </a:xfrm>
        </p:spPr>
        <p:txBody>
          <a:bodyPr/>
          <a:lstStyle/>
          <a:p>
            <a:pPr marL="0" indent="0">
              <a:buNone/>
            </a:pPr>
            <a:r>
              <a:rPr lang="en-US" sz="2000" dirty="0"/>
              <a:t>See Demo: </a:t>
            </a:r>
            <a:r>
              <a:rPr lang="en-US" sz="2000" dirty="0" smtClean="0"/>
              <a:t>lesson10.lecture.generics.pairexamples</a:t>
            </a: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12</a:t>
            </a:fld>
            <a:endParaRPr lang="en-US" dirty="0"/>
          </a:p>
        </p:txBody>
      </p:sp>
      <p:pic>
        <p:nvPicPr>
          <p:cNvPr id="6" name="Picture 5"/>
          <p:cNvPicPr/>
          <p:nvPr/>
        </p:nvPicPr>
        <p:blipFill>
          <a:blip r:embed="rId3"/>
          <a:stretch>
            <a:fillRect/>
          </a:stretch>
        </p:blipFill>
        <p:spPr>
          <a:xfrm>
            <a:off x="2743200" y="1250016"/>
            <a:ext cx="2590800" cy="882694"/>
          </a:xfrm>
          <a:prstGeom prst="rect">
            <a:avLst/>
          </a:prstGeom>
        </p:spPr>
      </p:pic>
      <p:pic>
        <p:nvPicPr>
          <p:cNvPr id="7" name="Picture 6"/>
          <p:cNvPicPr/>
          <p:nvPr/>
        </p:nvPicPr>
        <p:blipFill>
          <a:blip r:embed="rId4"/>
          <a:stretch>
            <a:fillRect/>
          </a:stretch>
        </p:blipFill>
        <p:spPr>
          <a:xfrm>
            <a:off x="412376" y="3048000"/>
            <a:ext cx="3931024" cy="2895600"/>
          </a:xfrm>
          <a:prstGeom prst="rect">
            <a:avLst/>
          </a:prstGeom>
        </p:spPr>
      </p:pic>
      <p:pic>
        <p:nvPicPr>
          <p:cNvPr id="8" name="Picture 7"/>
          <p:cNvPicPr/>
          <p:nvPr/>
        </p:nvPicPr>
        <p:blipFill>
          <a:blip r:embed="rId5"/>
          <a:stretch>
            <a:fillRect/>
          </a:stretch>
        </p:blipFill>
        <p:spPr>
          <a:xfrm>
            <a:off x="4343400" y="3048000"/>
            <a:ext cx="4648200" cy="2209800"/>
          </a:xfrm>
          <a:prstGeom prst="rect">
            <a:avLst/>
          </a:prstGeom>
        </p:spPr>
      </p:pic>
      <p:sp>
        <p:nvSpPr>
          <p:cNvPr id="9" name="TextBox 8"/>
          <p:cNvSpPr txBox="1"/>
          <p:nvPr/>
        </p:nvSpPr>
        <p:spPr>
          <a:xfrm>
            <a:off x="540598" y="2132710"/>
            <a:ext cx="3879002" cy="646331"/>
          </a:xfrm>
          <a:prstGeom prst="rect">
            <a:avLst/>
          </a:prstGeom>
          <a:noFill/>
        </p:spPr>
        <p:txBody>
          <a:bodyPr wrap="square" rtlCol="0">
            <a:spAutoFit/>
          </a:bodyPr>
          <a:lstStyle/>
          <a:p>
            <a:pPr marL="285750" indent="-285750" eaLnBrk="0" hangingPunct="0">
              <a:spcBef>
                <a:spcPct val="20000"/>
              </a:spcBef>
              <a:buClr>
                <a:srgbClr val="0BD0D9"/>
              </a:buClr>
              <a:buSzPct val="95000"/>
              <a:buFont typeface="Arial" panose="020B0604020202020204" pitchFamily="34" charset="0"/>
              <a:buChar char="•"/>
            </a:pPr>
            <a:r>
              <a:rPr lang="en-US" dirty="0">
                <a:latin typeface="+mn-lt"/>
                <a:cs typeface="+mn-cs"/>
              </a:rPr>
              <a:t>One way: Create a parametrized type implementation </a:t>
            </a:r>
          </a:p>
        </p:txBody>
      </p:sp>
      <p:sp>
        <p:nvSpPr>
          <p:cNvPr id="10" name="TextBox 9"/>
          <p:cNvSpPr txBox="1"/>
          <p:nvPr/>
        </p:nvSpPr>
        <p:spPr>
          <a:xfrm>
            <a:off x="4562475" y="2132710"/>
            <a:ext cx="3962400" cy="923330"/>
          </a:xfrm>
          <a:prstGeom prst="rect">
            <a:avLst/>
          </a:prstGeom>
          <a:noFill/>
        </p:spPr>
        <p:txBody>
          <a:bodyPr wrap="square" rtlCol="0">
            <a:spAutoFit/>
          </a:bodyPr>
          <a:lstStyle/>
          <a:p>
            <a:pPr marL="285750" indent="-285750" eaLnBrk="0" hangingPunct="0">
              <a:spcBef>
                <a:spcPct val="20000"/>
              </a:spcBef>
              <a:buClr>
                <a:srgbClr val="0BD0D9"/>
              </a:buClr>
              <a:buSzPct val="95000"/>
              <a:buFont typeface="Arial" panose="020B0604020202020204" pitchFamily="34" charset="0"/>
              <a:buChar char="•"/>
            </a:pPr>
            <a:r>
              <a:rPr lang="en-US" dirty="0">
                <a:latin typeface="+mn-lt"/>
                <a:cs typeface="+mn-cs"/>
              </a:rPr>
              <a:t>Another way: Create a generic class implementation</a:t>
            </a:r>
          </a:p>
          <a:p>
            <a:endParaRPr lang="en-US" dirty="0"/>
          </a:p>
        </p:txBody>
      </p:sp>
    </p:spTree>
    <p:extLst>
      <p:ext uri="{BB962C8B-B14F-4D97-AF65-F5344CB8AC3E}">
        <p14:creationId xmlns:p14="http://schemas.microsoft.com/office/powerpoint/2010/main" val="55128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000" dirty="0"/>
              <a:t>Extending a Generic Class</a:t>
            </a:r>
          </a:p>
        </p:txBody>
      </p:sp>
      <p:sp>
        <p:nvSpPr>
          <p:cNvPr id="3" name="Content Placeholder 2"/>
          <p:cNvSpPr>
            <a:spLocks noGrp="1"/>
          </p:cNvSpPr>
          <p:nvPr>
            <p:ph idx="1"/>
          </p:nvPr>
        </p:nvSpPr>
        <p:spPr>
          <a:xfrm>
            <a:off x="457200" y="1524000"/>
            <a:ext cx="8229600" cy="4389437"/>
          </a:xfrm>
        </p:spPr>
        <p:txBody>
          <a:bodyPr/>
          <a:lstStyle/>
          <a:p>
            <a:pPr marL="0" indent="0">
              <a:buNone/>
            </a:pPr>
            <a:r>
              <a:rPr lang="en-US" dirty="0"/>
              <a:t>The same points apply for extending a generic </a:t>
            </a:r>
            <a:r>
              <a:rPr lang="en-US" dirty="0" smtClean="0"/>
              <a:t>class.</a:t>
            </a:r>
            <a:endParaRPr lang="en-US" dirty="0"/>
          </a:p>
          <a:p>
            <a:pPr marL="0" indent="0">
              <a:buNone/>
            </a:pPr>
            <a:r>
              <a:rPr lang="en-US" dirty="0"/>
              <a:t>Either</a:t>
            </a:r>
            <a:r>
              <a:rPr lang="en-US" b="1" dirty="0"/>
              <a:t>:</a:t>
            </a:r>
            <a:r>
              <a:rPr lang="en-US" dirty="0"/>
              <a:t> Create a </a:t>
            </a:r>
            <a:r>
              <a:rPr lang="en-US"/>
              <a:t>generic </a:t>
            </a:r>
            <a:r>
              <a:rPr lang="en-US" smtClean="0"/>
              <a:t>subclass</a:t>
            </a:r>
            <a:endParaRPr lang="en-US" dirty="0" smtClean="0"/>
          </a:p>
          <a:p>
            <a:pPr marL="641350" lvl="2" indent="0">
              <a:buNone/>
            </a:pPr>
            <a:r>
              <a:rPr lang="en-US" sz="1800" dirty="0">
                <a:latin typeface="Courier New" pitchFamily="49" charset="0"/>
                <a:cs typeface="Courier New" pitchFamily="49" charset="0"/>
              </a:rPr>
              <a:t>p</a:t>
            </a:r>
            <a:r>
              <a:rPr lang="en-US" sz="1800" dirty="0" smtClean="0">
                <a:latin typeface="Courier New" pitchFamily="49" charset="0"/>
                <a:cs typeface="Courier New" pitchFamily="49" charset="0"/>
              </a:rPr>
              <a:t>ublic class </a:t>
            </a:r>
            <a:r>
              <a:rPr lang="en-US" sz="1800" dirty="0" err="1" smtClean="0">
                <a:latin typeface="Courier New" pitchFamily="49" charset="0"/>
                <a:cs typeface="Courier New" pitchFamily="49" charset="0"/>
              </a:rPr>
              <a:t>MyList</a:t>
            </a:r>
            <a:r>
              <a:rPr lang="en-US" sz="1800" dirty="0" smtClean="0">
                <a:latin typeface="Courier New" pitchFamily="49" charset="0"/>
                <a:cs typeface="Courier New" pitchFamily="49" charset="0"/>
              </a:rPr>
              <a:t>&lt;T&gt; extends </a:t>
            </a:r>
            <a:r>
              <a:rPr lang="en-US" sz="1800" dirty="0" err="1" smtClean="0">
                <a:latin typeface="Courier New" pitchFamily="49" charset="0"/>
                <a:cs typeface="Courier New" pitchFamily="49" charset="0"/>
              </a:rPr>
              <a:t>ArrayList</a:t>
            </a:r>
            <a:r>
              <a:rPr lang="en-US" sz="1800" dirty="0" smtClean="0">
                <a:latin typeface="Courier New" pitchFamily="49" charset="0"/>
                <a:cs typeface="Courier New" pitchFamily="49" charset="0"/>
              </a:rPr>
              <a:t>&lt;T&gt;{</a:t>
            </a:r>
          </a:p>
          <a:p>
            <a:pPr marL="641350" lvl="2"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p>
          <a:p>
            <a:pPr marL="641350" lvl="2" indent="0">
              <a:buNone/>
            </a:pP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marL="0" indent="0">
              <a:buNone/>
            </a:pPr>
            <a:endParaRPr lang="en-US" dirty="0"/>
          </a:p>
          <a:p>
            <a:pPr marL="0" indent="0">
              <a:buNone/>
            </a:pPr>
            <a:r>
              <a:rPr lang="en-US" dirty="0"/>
              <a:t>Or</a:t>
            </a:r>
            <a:r>
              <a:rPr lang="en-US" b="1" dirty="0"/>
              <a:t>: </a:t>
            </a:r>
            <a:r>
              <a:rPr lang="en-US" dirty="0"/>
              <a:t>Create a </a:t>
            </a:r>
            <a:r>
              <a:rPr lang="en-US" dirty="0" err="1"/>
              <a:t>parametrized</a:t>
            </a:r>
            <a:r>
              <a:rPr lang="en-US" dirty="0"/>
              <a:t> </a:t>
            </a:r>
            <a:r>
              <a:rPr lang="en-US"/>
              <a:t>type </a:t>
            </a:r>
            <a:r>
              <a:rPr lang="en-US" smtClean="0"/>
              <a:t>subclass</a:t>
            </a:r>
            <a:endParaRPr lang="en-US" dirty="0" smtClean="0"/>
          </a:p>
          <a:p>
            <a:pPr marL="641350" lvl="2" indent="0">
              <a:buNone/>
            </a:pPr>
            <a:r>
              <a:rPr lang="en-US" sz="1800" dirty="0" smtClean="0">
                <a:latin typeface="Courier New" pitchFamily="49" charset="0"/>
                <a:cs typeface="Courier New" pitchFamily="49" charset="0"/>
              </a:rPr>
              <a:t>public class </a:t>
            </a:r>
            <a:r>
              <a:rPr lang="en-US" sz="1800" dirty="0" err="1" smtClean="0">
                <a:latin typeface="Courier New" pitchFamily="49" charset="0"/>
                <a:cs typeface="Courier New" pitchFamily="49" charset="0"/>
              </a:rPr>
              <a:t>MyList</a:t>
            </a:r>
            <a:r>
              <a:rPr lang="en-US" sz="1800" dirty="0" smtClean="0">
                <a:latin typeface="Courier New" pitchFamily="49" charset="0"/>
                <a:cs typeface="Courier New" pitchFamily="49" charset="0"/>
              </a:rPr>
              <a:t> extends </a:t>
            </a:r>
            <a:r>
              <a:rPr lang="en-US" sz="1800" dirty="0" err="1" smtClean="0">
                <a:latin typeface="Courier New" pitchFamily="49" charset="0"/>
                <a:cs typeface="Courier New" pitchFamily="49" charset="0"/>
              </a:rPr>
              <a:t>ArrayList</a:t>
            </a:r>
            <a:r>
              <a:rPr lang="en-US" sz="1800" dirty="0" smtClean="0">
                <a:latin typeface="Courier New" pitchFamily="49" charset="0"/>
                <a:cs typeface="Courier New" pitchFamily="49" charset="0"/>
              </a:rPr>
              <a:t>&lt;String&gt;{</a:t>
            </a:r>
          </a:p>
          <a:p>
            <a:pPr marL="641350" lvl="2" indent="0">
              <a:buNone/>
            </a:pPr>
            <a:r>
              <a:rPr lang="en-US" sz="1800" smtClean="0">
                <a:latin typeface="Courier New" pitchFamily="49" charset="0"/>
                <a:cs typeface="Courier New" pitchFamily="49" charset="0"/>
              </a:rPr>
              <a:t>	…</a:t>
            </a:r>
            <a:endParaRPr lang="en-US" sz="1800" dirty="0" smtClean="0">
              <a:latin typeface="Courier New" pitchFamily="49" charset="0"/>
              <a:cs typeface="Courier New" pitchFamily="49" charset="0"/>
            </a:endParaRPr>
          </a:p>
          <a:p>
            <a:pPr marL="641350" lvl="2" indent="0">
              <a:buNone/>
            </a:pP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marL="0" indent="0">
              <a:buNone/>
            </a:pPr>
            <a:endParaRPr lang="en-US" dirty="0"/>
          </a:p>
          <a:p>
            <a:pPr marL="0" indent="0">
              <a:buNone/>
            </a:pPr>
            <a:r>
              <a:rPr lang="en-US" b="1" dirty="0"/>
              <a:t>	</a:t>
            </a: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13</a:t>
            </a:fld>
            <a:endParaRPr lang="en-US" dirty="0"/>
          </a:p>
        </p:txBody>
      </p:sp>
    </p:spTree>
    <p:extLst>
      <p:ext uri="{BB962C8B-B14F-4D97-AF65-F5344CB8AC3E}">
        <p14:creationId xmlns:p14="http://schemas.microsoft.com/office/powerpoint/2010/main" val="1553520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0"/>
          </a:xfrm>
        </p:spPr>
        <p:txBody>
          <a:bodyPr/>
          <a:lstStyle/>
          <a:p>
            <a:r>
              <a:rPr lang="en-US" sz="3600" dirty="0"/>
              <a:t>How Java Implements Generics: </a:t>
            </a:r>
            <a:r>
              <a:rPr lang="en-US" sz="3600" i="1" dirty="0"/>
              <a:t>Type </a:t>
            </a:r>
            <a:r>
              <a:rPr lang="en-US" sz="3600" i="1" dirty="0" smtClean="0"/>
              <a:t>Erasure</a:t>
            </a:r>
            <a:endParaRPr lang="en-US" sz="3600" dirty="0"/>
          </a:p>
        </p:txBody>
      </p:sp>
      <p:sp>
        <p:nvSpPr>
          <p:cNvPr id="3" name="Content Placeholder 2"/>
          <p:cNvSpPr>
            <a:spLocks noGrp="1"/>
          </p:cNvSpPr>
          <p:nvPr>
            <p:ph idx="1"/>
          </p:nvPr>
        </p:nvSpPr>
        <p:spPr>
          <a:xfrm>
            <a:off x="457200" y="1752599"/>
            <a:ext cx="8229600" cy="4572001"/>
          </a:xfrm>
        </p:spPr>
        <p:txBody>
          <a:bodyPr/>
          <a:lstStyle/>
          <a:p>
            <a:pPr marL="0" indent="0">
              <a:buNone/>
            </a:pPr>
            <a:r>
              <a:rPr lang="en-US" sz="2000" dirty="0"/>
              <a:t>The compiler transforms the following generic </a:t>
            </a:r>
            <a:r>
              <a:rPr lang="en-US" sz="2000" dirty="0" smtClean="0"/>
              <a:t>code</a:t>
            </a:r>
          </a:p>
          <a:p>
            <a:pPr marL="366713" lvl="1" indent="0">
              <a:buNone/>
            </a:pPr>
            <a:r>
              <a:rPr lang="en-US" sz="2000" dirty="0">
                <a:latin typeface="Courier New" panose="02070309020205020404" pitchFamily="49" charset="0"/>
                <a:cs typeface="Courier New" panose="02070309020205020404" pitchFamily="49" charset="0"/>
              </a:rPr>
              <a:t>List&lt;String&gt; words = new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&lt;String&gt;();</a:t>
            </a:r>
            <a:br>
              <a:rPr lang="en-US" sz="2000" dirty="0">
                <a:latin typeface="Courier New" panose="02070309020205020404" pitchFamily="49" charset="0"/>
                <a:cs typeface="Courier New" panose="02070309020205020404" pitchFamily="49" charset="0"/>
              </a:rPr>
            </a:br>
            <a:r>
              <a:rPr lang="en-US" sz="2000" err="1">
                <a:latin typeface="Courier New" panose="02070309020205020404" pitchFamily="49" charset="0"/>
                <a:cs typeface="Courier New" panose="02070309020205020404" pitchFamily="49" charset="0"/>
              </a:rPr>
              <a:t>words.add</a:t>
            </a:r>
            <a:r>
              <a:rPr lang="en-US" sz="2000" smtClean="0">
                <a:latin typeface="Courier New" panose="02070309020205020404" pitchFamily="49" charset="0"/>
                <a:cs typeface="Courier New" panose="02070309020205020404" pitchFamily="49" charset="0"/>
              </a:rPr>
              <a:t>("Hello");</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err="1">
                <a:latin typeface="Courier New" panose="02070309020205020404" pitchFamily="49" charset="0"/>
                <a:cs typeface="Courier New" panose="02070309020205020404" pitchFamily="49" charset="0"/>
              </a:rPr>
              <a:t>words.add</a:t>
            </a:r>
            <a:r>
              <a:rPr lang="en-US" sz="2000" smtClean="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world</a:t>
            </a:r>
            <a:r>
              <a:rPr lang="en-US" sz="200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String s = </a:t>
            </a:r>
            <a:r>
              <a:rPr lang="en-US" sz="2000" dirty="0" err="1">
                <a:latin typeface="Courier New" panose="02070309020205020404" pitchFamily="49" charset="0"/>
                <a:cs typeface="Courier New" panose="02070309020205020404" pitchFamily="49" charset="0"/>
              </a:rPr>
              <a:t>words.get</a:t>
            </a:r>
            <a:r>
              <a:rPr lang="en-US" sz="2000" dirty="0">
                <a:latin typeface="Courier New" panose="02070309020205020404" pitchFamily="49" charset="0"/>
                <a:cs typeface="Courier New" panose="02070309020205020404" pitchFamily="49" charset="0"/>
              </a:rPr>
              <a:t>(0) + </a:t>
            </a:r>
            <a:r>
              <a:rPr lang="en-US" sz="2000" dirty="0" err="1">
                <a:latin typeface="Courier New" panose="02070309020205020404" pitchFamily="49" charset="0"/>
                <a:cs typeface="Courier New" panose="02070309020205020404" pitchFamily="49" charset="0"/>
              </a:rPr>
              <a:t>words.get</a:t>
            </a:r>
            <a:r>
              <a:rPr lang="en-US" sz="2000" dirty="0">
                <a:latin typeface="Courier New" panose="02070309020205020404" pitchFamily="49" charset="0"/>
                <a:cs typeface="Courier New" panose="02070309020205020404" pitchFamily="49" charset="0"/>
              </a:rPr>
              <a:t>(1);</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System.out.print</a:t>
            </a:r>
            <a:r>
              <a:rPr lang="en-US" sz="2000" dirty="0">
                <a:latin typeface="Courier New" panose="02070309020205020404" pitchFamily="49" charset="0"/>
                <a:cs typeface="Courier New" panose="02070309020205020404" pitchFamily="49" charset="0"/>
              </a:rPr>
              <a:t>(s);  //output: Hello world!</a:t>
            </a:r>
          </a:p>
          <a:p>
            <a:pPr marL="0" indent="0">
              <a:buNone/>
            </a:pPr>
            <a:endParaRPr lang="en-US" sz="2000" dirty="0" smtClean="0"/>
          </a:p>
          <a:p>
            <a:pPr marL="0" indent="0">
              <a:buNone/>
            </a:pPr>
            <a:r>
              <a:rPr lang="en-US" sz="2000" dirty="0" smtClean="0"/>
              <a:t>into </a:t>
            </a:r>
            <a:r>
              <a:rPr lang="en-US" sz="2000" dirty="0"/>
              <a:t>the following non-generic code</a:t>
            </a:r>
            <a:r>
              <a:rPr lang="en-US" sz="2000" dirty="0" smtClean="0"/>
              <a:t>:</a:t>
            </a:r>
          </a:p>
          <a:p>
            <a:pPr marL="366713" lvl="1" indent="0">
              <a:buNone/>
            </a:pPr>
            <a:r>
              <a:rPr lang="en-US" sz="2000" dirty="0">
                <a:latin typeface="Courier New" panose="02070309020205020404" pitchFamily="49" charset="0"/>
                <a:cs typeface="Courier New" panose="02070309020205020404" pitchFamily="49" charset="0"/>
              </a:rPr>
              <a:t>List words = new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a:t>
            </a:r>
            <a:r>
              <a:rPr lang="en-US" sz="2000">
                <a:latin typeface="Courier New" panose="02070309020205020404" pitchFamily="49" charset="0"/>
                <a:cs typeface="Courier New" panose="02070309020205020404" pitchFamily="49" charset="0"/>
              </a:rPr>
              <a:t/>
            </a:r>
            <a:br>
              <a:rPr lang="en-US" sz="2000">
                <a:latin typeface="Courier New" panose="02070309020205020404" pitchFamily="49" charset="0"/>
                <a:cs typeface="Courier New" panose="02070309020205020404" pitchFamily="49" charset="0"/>
              </a:rPr>
            </a:br>
            <a:r>
              <a:rPr lang="en-US" sz="2000" smtClean="0">
                <a:latin typeface="Courier New" panose="02070309020205020404" pitchFamily="49" charset="0"/>
                <a:cs typeface="Courier New" panose="02070309020205020404" pitchFamily="49" charset="0"/>
              </a:rPr>
              <a:t>words.add("Hello");</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err="1">
                <a:latin typeface="Courier New" panose="02070309020205020404" pitchFamily="49" charset="0"/>
                <a:cs typeface="Courier New" panose="02070309020205020404" pitchFamily="49" charset="0"/>
              </a:rPr>
              <a:t>words.add</a:t>
            </a:r>
            <a:r>
              <a:rPr lang="en-US" sz="2000" smtClean="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world</a:t>
            </a:r>
            <a:r>
              <a:rPr lang="en-US" sz="200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String s = ((String)</a:t>
            </a:r>
            <a:r>
              <a:rPr lang="en-US" sz="2000" dirty="0" err="1">
                <a:latin typeface="Courier New" panose="02070309020205020404" pitchFamily="49" charset="0"/>
                <a:cs typeface="Courier New" panose="02070309020205020404" pitchFamily="49" charset="0"/>
              </a:rPr>
              <a:t>words.get</a:t>
            </a:r>
            <a:r>
              <a:rPr lang="en-US" sz="2000" dirty="0">
                <a:latin typeface="Courier New" panose="02070309020205020404" pitchFamily="49" charset="0"/>
                <a:cs typeface="Courier New" panose="02070309020205020404" pitchFamily="49" charset="0"/>
              </a:rPr>
              <a:t>(0)) + ((String)</a:t>
            </a:r>
            <a:r>
              <a:rPr lang="en-US" sz="2000" dirty="0" err="1">
                <a:latin typeface="Courier New" panose="02070309020205020404" pitchFamily="49" charset="0"/>
                <a:cs typeface="Courier New" panose="02070309020205020404" pitchFamily="49" charset="0"/>
              </a:rPr>
              <a:t>words.get</a:t>
            </a:r>
            <a:r>
              <a:rPr lang="en-US" sz="2000" dirty="0">
                <a:latin typeface="Courier New" panose="02070309020205020404" pitchFamily="49" charset="0"/>
                <a:cs typeface="Courier New" panose="02070309020205020404" pitchFamily="49" charset="0"/>
              </a:rPr>
              <a:t>(1));</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System.out.print</a:t>
            </a:r>
            <a:r>
              <a:rPr lang="en-US" sz="2000" dirty="0">
                <a:latin typeface="Courier New" panose="02070309020205020404" pitchFamily="49" charset="0"/>
                <a:cs typeface="Courier New" panose="02070309020205020404" pitchFamily="49" charset="0"/>
              </a:rPr>
              <a:t>(s);  //output: Hello world</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14</a:t>
            </a:fld>
            <a:endParaRPr lang="en-US" dirty="0"/>
          </a:p>
        </p:txBody>
      </p:sp>
    </p:spTree>
    <p:extLst>
      <p:ext uri="{BB962C8B-B14F-4D97-AF65-F5344CB8AC3E}">
        <p14:creationId xmlns:p14="http://schemas.microsoft.com/office/powerpoint/2010/main" val="1713426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sz="3600" dirty="0"/>
              <a:t>How Java Implements Generics: </a:t>
            </a:r>
            <a:r>
              <a:rPr lang="en-US" sz="3600" i="1" dirty="0"/>
              <a:t>Type </a:t>
            </a:r>
            <a:r>
              <a:rPr lang="en-US" sz="3600" i="1" dirty="0" smtClean="0"/>
              <a:t>Erasure (cont.)</a:t>
            </a:r>
            <a:endParaRPr lang="en-US" sz="3600" dirty="0"/>
          </a:p>
        </p:txBody>
      </p:sp>
      <p:sp>
        <p:nvSpPr>
          <p:cNvPr id="3" name="Content Placeholder 2"/>
          <p:cNvSpPr>
            <a:spLocks noGrp="1"/>
          </p:cNvSpPr>
          <p:nvPr>
            <p:ph idx="1"/>
          </p:nvPr>
        </p:nvSpPr>
        <p:spPr>
          <a:xfrm>
            <a:off x="457200" y="1752600"/>
            <a:ext cx="8229600" cy="4953000"/>
          </a:xfrm>
        </p:spPr>
        <p:txBody>
          <a:bodyPr/>
          <a:lstStyle/>
          <a:p>
            <a:pPr marL="457200" lvl="0" indent="-457200">
              <a:buFont typeface="+mj-lt"/>
              <a:buAutoNum type="arabicPeriod"/>
            </a:pPr>
            <a:r>
              <a:rPr lang="en-US" sz="2200" dirty="0" smtClean="0"/>
              <a:t>Java </a:t>
            </a:r>
            <a:r>
              <a:rPr lang="en-US" sz="2200" dirty="0"/>
              <a:t>is said to implement  generics </a:t>
            </a:r>
            <a:r>
              <a:rPr lang="en-US" sz="2200" i="1" dirty="0"/>
              <a:t>by erasure </a:t>
            </a:r>
            <a:r>
              <a:rPr lang="en-US" sz="2200" dirty="0"/>
              <a:t>because the parametrized types like </a:t>
            </a:r>
            <a:r>
              <a:rPr lang="en-US" sz="2200" dirty="0">
                <a:latin typeface="Courier New" panose="02070309020205020404" pitchFamily="49" charset="0"/>
                <a:cs typeface="Courier New" panose="02070309020205020404" pitchFamily="49" charset="0"/>
              </a:rPr>
              <a:t>List&lt;String&gt;</a:t>
            </a:r>
            <a:r>
              <a:rPr lang="en-US" sz="2200" dirty="0"/>
              <a:t>,  </a:t>
            </a:r>
            <a:r>
              <a:rPr lang="en-US" sz="2200" dirty="0">
                <a:latin typeface="Courier New" panose="02070309020205020404" pitchFamily="49" charset="0"/>
                <a:cs typeface="Courier New" panose="02070309020205020404" pitchFamily="49" charset="0"/>
              </a:rPr>
              <a:t>List&lt;Integer&gt;</a:t>
            </a:r>
            <a:r>
              <a:rPr lang="en-US" sz="2200" dirty="0"/>
              <a:t> </a:t>
            </a:r>
            <a:r>
              <a:rPr lang="en-US" sz="2200" dirty="0" smtClean="0"/>
              <a:t>and  </a:t>
            </a:r>
            <a:r>
              <a:rPr lang="en-US" sz="2200" dirty="0">
                <a:latin typeface="Courier New" panose="02070309020205020404" pitchFamily="49" charset="0"/>
                <a:cs typeface="Courier New" panose="02070309020205020404" pitchFamily="49" charset="0"/>
              </a:rPr>
              <a:t>List&lt;List&lt;Integer&gt;&gt;</a:t>
            </a:r>
            <a:r>
              <a:rPr lang="en-US" sz="2200" dirty="0"/>
              <a:t> are all represented at runtime by the single </a:t>
            </a:r>
            <a:r>
              <a:rPr lang="en-US" sz="2200"/>
              <a:t>type </a:t>
            </a:r>
            <a:r>
              <a:rPr lang="en-US" sz="2200">
                <a:latin typeface="Courier New" panose="02070309020205020404" pitchFamily="49" charset="0"/>
                <a:cs typeface="Courier New" panose="02070309020205020404" pitchFamily="49" charset="0"/>
              </a:rPr>
              <a:t>List</a:t>
            </a:r>
            <a:r>
              <a:rPr lang="en-US" sz="2200" smtClean="0"/>
              <a:t>.</a:t>
            </a:r>
            <a:br>
              <a:rPr lang="en-US" sz="2200" smtClean="0"/>
            </a:br>
            <a:endParaRPr lang="en-US" sz="2200" dirty="0" smtClean="0"/>
          </a:p>
          <a:p>
            <a:pPr marL="457200" lvl="0" indent="-457200">
              <a:buFont typeface="+mj-lt"/>
              <a:buAutoNum type="arabicPeriod"/>
            </a:pPr>
            <a:r>
              <a:rPr lang="en-US" sz="2200" dirty="0" smtClean="0"/>
              <a:t>Also </a:t>
            </a:r>
            <a:r>
              <a:rPr lang="en-US" sz="2200" i="1" dirty="0"/>
              <a:t>erasure </a:t>
            </a:r>
            <a:r>
              <a:rPr lang="en-US" sz="2200" dirty="0"/>
              <a:t>is the process of converting the first piece of code to </a:t>
            </a:r>
            <a:r>
              <a:rPr lang="en-US" sz="2200"/>
              <a:t>the </a:t>
            </a:r>
            <a:r>
              <a:rPr lang="en-US" sz="2200" smtClean="0"/>
              <a:t>second.</a:t>
            </a:r>
            <a:br>
              <a:rPr lang="en-US" sz="2200" smtClean="0"/>
            </a:br>
            <a:endParaRPr lang="en-US" sz="2200" dirty="0" smtClean="0"/>
          </a:p>
          <a:p>
            <a:pPr marL="457200" lvl="0" indent="-457200">
              <a:buFont typeface="+mj-lt"/>
              <a:buAutoNum type="arabicPeriod"/>
            </a:pPr>
            <a:r>
              <a:rPr lang="en-US" sz="2200" dirty="0" smtClean="0"/>
              <a:t>The </a:t>
            </a:r>
            <a:r>
              <a:rPr lang="en-US" sz="2200" dirty="0"/>
              <a:t>compiled code for generics will carry out the same </a:t>
            </a:r>
            <a:r>
              <a:rPr lang="en-US" sz="2200" dirty="0" err="1"/>
              <a:t>downcasting</a:t>
            </a:r>
            <a:r>
              <a:rPr lang="en-US" sz="2200" dirty="0"/>
              <a:t> as was required in pre-generics Java</a:t>
            </a:r>
            <a:r>
              <a:rPr lang="en-US" sz="2200" dirty="0" smtClean="0"/>
              <a:t>.</a:t>
            </a:r>
          </a:p>
          <a:p>
            <a:pPr marL="457200" lvl="0" indent="-457200">
              <a:buFont typeface="+mj-lt"/>
              <a:buAutoNum type="arabicPeriod"/>
            </a:pPr>
            <a:endParaRPr lang="en-US" sz="8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15</a:t>
            </a:fld>
            <a:endParaRPr lang="en-US" dirty="0"/>
          </a:p>
        </p:txBody>
      </p:sp>
    </p:spTree>
    <p:extLst>
      <p:ext uri="{BB962C8B-B14F-4D97-AF65-F5344CB8AC3E}">
        <p14:creationId xmlns:p14="http://schemas.microsoft.com/office/powerpoint/2010/main" val="42463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800"/>
              <a:t>Benefits of this implementation approach:</a:t>
            </a:r>
          </a:p>
          <a:p>
            <a:pPr marL="457200" lvl="0" indent="-457200">
              <a:buFont typeface="+mj-lt"/>
              <a:buAutoNum type="alphaUcPeriod"/>
            </a:pPr>
            <a:r>
              <a:rPr lang="en-US" sz="2800"/>
              <a:t>No increase in the number of types in the language (in C++, each parametrized type is a genuinely different type)</a:t>
            </a:r>
          </a:p>
          <a:p>
            <a:pPr marL="457200" lvl="0" indent="-457200">
              <a:buFont typeface="+mj-lt"/>
              <a:buAutoNum type="alphaUcPeriod"/>
            </a:pPr>
            <a:r>
              <a:rPr lang="en-US" sz="2800"/>
              <a:t>Backwards compatibilty with non-generic code – for instance, in both generic and non-generic code, there is, at runtime, only one type List, so legacy code and generic code can intermingle without much difficulty.</a:t>
            </a:r>
          </a:p>
          <a:p>
            <a:pPr marL="0" indent="0">
              <a:buNone/>
            </a:pP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16</a:t>
            </a:fld>
            <a:endParaRPr lang="en-US" dirty="0"/>
          </a:p>
        </p:txBody>
      </p:sp>
      <p:sp>
        <p:nvSpPr>
          <p:cNvPr id="5" name="Title 1"/>
          <p:cNvSpPr>
            <a:spLocks noGrp="1"/>
          </p:cNvSpPr>
          <p:nvPr>
            <p:ph type="title"/>
          </p:nvPr>
        </p:nvSpPr>
        <p:spPr>
          <a:xfrm>
            <a:off x="457200" y="381000"/>
            <a:ext cx="8229600" cy="1371600"/>
          </a:xfrm>
        </p:spPr>
        <p:txBody>
          <a:bodyPr/>
          <a:lstStyle/>
          <a:p>
            <a:r>
              <a:rPr lang="en-US" sz="3600" dirty="0"/>
              <a:t>How Java Implements Generics: </a:t>
            </a:r>
            <a:r>
              <a:rPr lang="en-US" sz="3600" i="1" dirty="0"/>
              <a:t>Type </a:t>
            </a:r>
            <a:r>
              <a:rPr lang="en-US" sz="3600" i="1" dirty="0" smtClean="0"/>
              <a:t>Erasure (cont.)</a:t>
            </a:r>
            <a:endParaRPr lang="en-US" sz="3600" dirty="0"/>
          </a:p>
        </p:txBody>
      </p:sp>
    </p:spTree>
    <p:extLst>
      <p:ext uri="{BB962C8B-B14F-4D97-AF65-F5344CB8AC3E}">
        <p14:creationId xmlns:p14="http://schemas.microsoft.com/office/powerpoint/2010/main" val="354675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lstStyle/>
          <a:p>
            <a:r>
              <a:rPr lang="en-US" sz="3600" smtClean="0"/>
              <a:t>Ways That Java’s </a:t>
            </a:r>
            <a:r>
              <a:rPr lang="en-US" sz="3600" dirty="0"/>
              <a:t>Implementation </a:t>
            </a:r>
            <a:r>
              <a:rPr lang="en-US" sz="3600"/>
              <a:t>of </a:t>
            </a:r>
            <a:r>
              <a:rPr lang="en-US" sz="3600" smtClean="0"/>
              <a:t>Generics Is Unintuitive</a:t>
            </a:r>
            <a:endParaRPr lang="en-US" sz="3600" dirty="0"/>
          </a:p>
        </p:txBody>
      </p:sp>
      <p:sp>
        <p:nvSpPr>
          <p:cNvPr id="3" name="Content Placeholder 2"/>
          <p:cNvSpPr>
            <a:spLocks noGrp="1"/>
          </p:cNvSpPr>
          <p:nvPr>
            <p:ph idx="1"/>
          </p:nvPr>
        </p:nvSpPr>
        <p:spPr>
          <a:xfrm>
            <a:off x="457200" y="1371600"/>
            <a:ext cx="8229600" cy="4558146"/>
          </a:xfrm>
        </p:spPr>
        <p:txBody>
          <a:bodyPr/>
          <a:lstStyle/>
          <a:p>
            <a:pPr marL="457200" lvl="0" indent="-457200">
              <a:buFont typeface="+mj-lt"/>
              <a:buAutoNum type="arabicPeriod"/>
            </a:pPr>
            <a:r>
              <a:rPr lang="en-US" sz="2000" i="1" dirty="0"/>
              <a:t>Generic Subtyping Is Not Covariant</a:t>
            </a:r>
            <a:r>
              <a:rPr lang="en-US" sz="2000" i="1"/>
              <a:t>. </a:t>
            </a:r>
            <a:r>
              <a:rPr lang="en-US" sz="2000" i="1" smtClean="0"/>
              <a:t/>
            </a:r>
            <a:br>
              <a:rPr lang="en-US" sz="2000" i="1" smtClean="0"/>
            </a:br>
            <a:endParaRPr lang="en-US" sz="2000" i="1" smtClean="0"/>
          </a:p>
          <a:p>
            <a:pPr marL="0" lvl="0" indent="0">
              <a:buNone/>
            </a:pPr>
            <a:r>
              <a:rPr lang="en-US" sz="1800" i="1">
                <a:latin typeface="Courier New" panose="02070309020205020404" pitchFamily="49" charset="0"/>
                <a:cs typeface="Courier New" panose="02070309020205020404" pitchFamily="49" charset="0"/>
              </a:rPr>
              <a:t> </a:t>
            </a:r>
            <a:r>
              <a:rPr lang="en-US" sz="1800" i="1" smtClean="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Manager</a:t>
            </a:r>
            <a:r>
              <a:rPr lang="en-US" sz="2000" smtClean="0"/>
              <a:t>            is a subclass of         </a:t>
            </a:r>
            <a:r>
              <a:rPr lang="en-US" sz="1800" smtClean="0">
                <a:latin typeface="Courier New" panose="02070309020205020404" pitchFamily="49" charset="0"/>
                <a:cs typeface="Courier New" panose="02070309020205020404" pitchFamily="49" charset="0"/>
              </a:rPr>
              <a:t>Employee</a:t>
            </a:r>
            <a:r>
              <a:rPr lang="en-US" sz="2000" smtClean="0"/>
              <a:t/>
            </a:r>
            <a:br>
              <a:rPr lang="en-US" sz="2000" smtClean="0"/>
            </a:br>
            <a:r>
              <a:rPr lang="en-US" sz="2000" smtClean="0"/>
              <a:t>                                               </a:t>
            </a:r>
          </a:p>
          <a:p>
            <a:pPr marL="0" lvl="0" indent="0">
              <a:buNone/>
            </a:pPr>
            <a:r>
              <a:rPr lang="en-US" sz="2000" i="1" smtClean="0"/>
              <a:t>                                                            BUT</a:t>
            </a:r>
          </a:p>
          <a:p>
            <a:pPr marL="0" lvl="0" indent="0">
              <a:buNone/>
            </a:pPr>
            <a:r>
              <a:rPr lang="en-US" sz="2000" i="1" smtClean="0"/>
              <a:t/>
            </a:r>
            <a:br>
              <a:rPr lang="en-US" sz="2000" i="1" smtClean="0"/>
            </a:br>
            <a:r>
              <a:rPr lang="en-US" sz="2000" i="1" smtClean="0"/>
              <a:t>   </a:t>
            </a:r>
            <a:r>
              <a:rPr lang="en-US" sz="1800" smtClean="0">
                <a:latin typeface="Courier New" panose="02070309020205020404" pitchFamily="49" charset="0"/>
                <a:cs typeface="Courier New" panose="02070309020205020404" pitchFamily="49" charset="0"/>
              </a:rPr>
              <a:t>ArrayList&lt;Manager&gt;  </a:t>
            </a:r>
            <a:r>
              <a:rPr lang="en-US" sz="1800" smtClean="0">
                <a:cs typeface="Courier New" panose="02070309020205020404" pitchFamily="49" charset="0"/>
              </a:rPr>
              <a:t>is NOT a subclass of</a:t>
            </a:r>
            <a:r>
              <a:rPr lang="en-US" sz="1800" smtClean="0">
                <a:latin typeface="Courier New" panose="02070309020205020404" pitchFamily="49" charset="0"/>
                <a:cs typeface="Courier New" panose="02070309020205020404" pitchFamily="49" charset="0"/>
              </a:rPr>
              <a:t>  ArrayList&lt;Employee&gt;</a:t>
            </a:r>
            <a:endParaRPr lang="en-US" sz="1800" i="1" smtClean="0"/>
          </a:p>
          <a:p>
            <a:pPr marL="0" lvl="0" indent="0">
              <a:buNone/>
            </a:pPr>
            <a:endParaRPr lang="en-US" sz="2000" i="1" smtClean="0"/>
          </a:p>
          <a:p>
            <a:pPr marL="457200" lvl="0" indent="-457200">
              <a:buFont typeface="+mj-lt"/>
              <a:buAutoNum type="arabicPeriod" startAt="2"/>
            </a:pPr>
            <a:r>
              <a:rPr lang="en-US" sz="2000" i="1" smtClean="0"/>
              <a:t>Array Subtyping Is Covariant</a:t>
            </a:r>
          </a:p>
          <a:p>
            <a:pPr marL="457200" lvl="0" indent="-457200">
              <a:buFont typeface="+mj-lt"/>
              <a:buAutoNum type="arabicPeriod" startAt="2"/>
            </a:pPr>
            <a:endParaRPr lang="en-US" sz="2000" i="1"/>
          </a:p>
          <a:p>
            <a:pPr marL="0" lvl="0" indent="0">
              <a:buNone/>
            </a:pPr>
            <a:r>
              <a:rPr lang="en-US" sz="1800" smtClean="0">
                <a:latin typeface="Courier New" panose="02070309020205020404" pitchFamily="49" charset="0"/>
                <a:cs typeface="Courier New" panose="02070309020205020404" pitchFamily="49" charset="0"/>
              </a:rPr>
              <a:t>          Manager</a:t>
            </a:r>
            <a:r>
              <a:rPr lang="en-US" sz="2000" smtClean="0"/>
              <a:t>            </a:t>
            </a:r>
            <a:r>
              <a:rPr lang="en-US" sz="2000"/>
              <a:t>is a subclass of         </a:t>
            </a:r>
            <a:r>
              <a:rPr lang="en-US" sz="1800">
                <a:latin typeface="Courier New" panose="02070309020205020404" pitchFamily="49" charset="0"/>
                <a:cs typeface="Courier New" panose="02070309020205020404" pitchFamily="49" charset="0"/>
              </a:rPr>
              <a:t>Employee</a:t>
            </a:r>
            <a:r>
              <a:rPr lang="en-US" sz="2000"/>
              <a:t/>
            </a:r>
            <a:br>
              <a:rPr lang="en-US" sz="2000"/>
            </a:br>
            <a:r>
              <a:rPr lang="en-US" sz="2000"/>
              <a:t>                                               </a:t>
            </a:r>
          </a:p>
          <a:p>
            <a:pPr marL="0" lvl="0" indent="0">
              <a:buNone/>
            </a:pPr>
            <a:r>
              <a:rPr lang="en-US" sz="2000" i="1"/>
              <a:t>                                                            </a:t>
            </a:r>
            <a:r>
              <a:rPr lang="en-US" sz="2000" i="1" smtClean="0"/>
              <a:t>AND</a:t>
            </a:r>
            <a:endParaRPr lang="en-US" sz="2000" i="1"/>
          </a:p>
          <a:p>
            <a:pPr marL="0" lvl="0" indent="0">
              <a:buNone/>
            </a:pPr>
            <a:r>
              <a:rPr lang="en-US" sz="2000" i="1"/>
              <a:t/>
            </a:r>
            <a:br>
              <a:rPr lang="en-US" sz="2000" i="1"/>
            </a:br>
            <a:r>
              <a:rPr lang="en-US" sz="2000" i="1" smtClean="0"/>
              <a:t>                     </a:t>
            </a: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17</a:t>
            </a:fld>
            <a:endParaRPr lang="en-US" dirty="0"/>
          </a:p>
        </p:txBody>
      </p:sp>
      <p:sp>
        <p:nvSpPr>
          <p:cNvPr id="5" name="Rectangle 4"/>
          <p:cNvSpPr/>
          <p:nvPr/>
        </p:nvSpPr>
        <p:spPr>
          <a:xfrm>
            <a:off x="1447800" y="4670961"/>
            <a:ext cx="6324600" cy="1981200"/>
          </a:xfrm>
          <a:prstGeom prst="rect">
            <a:avLst/>
          </a:prstGeom>
          <a:solidFill>
            <a:srgbClr val="FFEFBD">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8036" y="1981200"/>
            <a:ext cx="7924800" cy="1981200"/>
          </a:xfrm>
          <a:prstGeom prst="rect">
            <a:avLst/>
          </a:prstGeom>
          <a:solidFill>
            <a:srgbClr val="FFEFBD">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752600" y="6111834"/>
            <a:ext cx="5715000" cy="646331"/>
          </a:xfrm>
          <a:prstGeom prst="rect">
            <a:avLst/>
          </a:prstGeom>
          <a:noFill/>
        </p:spPr>
        <p:txBody>
          <a:bodyPr wrap="square" rtlCol="0">
            <a:spAutoFit/>
          </a:bodyPr>
          <a:lstStyle/>
          <a:p>
            <a:pPr lvl="0"/>
            <a:r>
              <a:rPr lang="en-US">
                <a:latin typeface="Courier New" panose="02070309020205020404" pitchFamily="49" charset="0"/>
                <a:cs typeface="Courier New" panose="02070309020205020404" pitchFamily="49" charset="0"/>
              </a:rPr>
              <a:t>Manager[]    </a:t>
            </a:r>
            <a:r>
              <a:rPr lang="en-US">
                <a:latin typeface="+mn-lt"/>
                <a:cs typeface="Courier New" panose="02070309020205020404" pitchFamily="49" charset="0"/>
              </a:rPr>
              <a:t>is  a subclass of</a:t>
            </a:r>
            <a:r>
              <a:rPr lang="en-US">
                <a:latin typeface="Courier New" panose="02070309020205020404" pitchFamily="49" charset="0"/>
                <a:cs typeface="Courier New" panose="02070309020205020404" pitchFamily="49" charset="0"/>
              </a:rPr>
              <a:t>     Employee[]</a:t>
            </a:r>
            <a:endParaRPr lang="en-US" i="1"/>
          </a:p>
          <a:p>
            <a:endParaRPr lang="en-US"/>
          </a:p>
        </p:txBody>
      </p:sp>
    </p:spTree>
    <p:extLst>
      <p:ext uri="{BB962C8B-B14F-4D97-AF65-F5344CB8AC3E}">
        <p14:creationId xmlns:p14="http://schemas.microsoft.com/office/powerpoint/2010/main" val="408823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smtClean="0"/>
              <a:t>Exercise 11.1</a:t>
            </a:r>
            <a:endParaRPr lang="en-US"/>
          </a:p>
        </p:txBody>
      </p:sp>
      <p:sp>
        <p:nvSpPr>
          <p:cNvPr id="3" name="Content Placeholder 2"/>
          <p:cNvSpPr>
            <a:spLocks noGrp="1"/>
          </p:cNvSpPr>
          <p:nvPr>
            <p:ph idx="1"/>
          </p:nvPr>
        </p:nvSpPr>
        <p:spPr>
          <a:xfrm>
            <a:off x="381000" y="1905000"/>
            <a:ext cx="8534400" cy="4389437"/>
          </a:xfrm>
        </p:spPr>
        <p:txBody>
          <a:bodyPr/>
          <a:lstStyle/>
          <a:p>
            <a:pPr marL="0" indent="0">
              <a:buNone/>
            </a:pPr>
            <a:r>
              <a:rPr lang="en-US" sz="2000" smtClean="0"/>
              <a:t>This exercise illustrates one reason why generic subtyping is not allowed to be covariant. Examine the following code and answer the following:</a:t>
            </a:r>
          </a:p>
          <a:p>
            <a:pPr marL="514350" indent="-514350">
              <a:buFont typeface="+mj-lt"/>
              <a:buAutoNum type="arabicPeriod"/>
            </a:pPr>
            <a:r>
              <a:rPr lang="en-US" sz="2000" smtClean="0"/>
              <a:t>In what step is the coder attempting to use covariance?</a:t>
            </a:r>
          </a:p>
          <a:p>
            <a:pPr marL="514350" indent="-514350">
              <a:buFont typeface="+mj-lt"/>
              <a:buAutoNum type="arabicPeriod"/>
            </a:pPr>
            <a:r>
              <a:rPr lang="en-US" sz="2000" smtClean="0"/>
              <a:t>Assuming the Java designers had decided to permit covariant generic subtyping, what happens in the code that is undesirable – and should not be allowed? (Hint: What is  contained in the </a:t>
            </a:r>
            <a:r>
              <a:rPr lang="en-US" sz="2000" smtClean="0">
                <a:latin typeface="Courier New" panose="02070309020205020404" pitchFamily="49" charset="0"/>
                <a:cs typeface="Courier New" panose="02070309020205020404" pitchFamily="49" charset="0"/>
              </a:rPr>
              <a:t>ints </a:t>
            </a:r>
            <a:r>
              <a:rPr lang="en-US" sz="2000" smtClean="0"/>
              <a:t>list at the end?)</a:t>
            </a:r>
            <a:endParaRPr lang="en-US" sz="200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18</a:t>
            </a:fld>
            <a:endParaRPr lang="en-US" dirty="0"/>
          </a:p>
        </p:txBody>
      </p:sp>
      <p:sp>
        <p:nvSpPr>
          <p:cNvPr id="5" name="Rectangle 4"/>
          <p:cNvSpPr/>
          <p:nvPr/>
        </p:nvSpPr>
        <p:spPr>
          <a:xfrm>
            <a:off x="990600" y="4038600"/>
            <a:ext cx="6858000" cy="1661993"/>
          </a:xfrm>
          <a:prstGeom prst="rect">
            <a:avLst/>
          </a:prstGeom>
        </p:spPr>
        <p:txBody>
          <a:bodyPr wrap="square">
            <a:spAutoFit/>
          </a:bodyPr>
          <a:lstStyle/>
          <a:p>
            <a:pPr marL="366713" lvl="1" indent="0">
              <a:buNone/>
            </a:pPr>
            <a:r>
              <a:rPr lang="en-US" sz="1700">
                <a:latin typeface="Courier New" panose="02070309020205020404" pitchFamily="49" charset="0"/>
                <a:cs typeface="Courier New" panose="02070309020205020404" pitchFamily="49" charset="0"/>
              </a:rPr>
              <a:t>List&lt;Integer&gt; ints = </a:t>
            </a:r>
            <a:r>
              <a:rPr lang="en-US" sz="1700" smtClean="0">
                <a:latin typeface="Courier New" panose="02070309020205020404" pitchFamily="49" charset="0"/>
                <a:cs typeface="Courier New" panose="02070309020205020404" pitchFamily="49" charset="0"/>
              </a:rPr>
              <a:t>new ArrayList&lt;Integer</a:t>
            </a:r>
            <a:r>
              <a:rPr lang="en-US" sz="1700">
                <a:latin typeface="Courier New" panose="02070309020205020404" pitchFamily="49" charset="0"/>
                <a:cs typeface="Courier New" panose="02070309020205020404" pitchFamily="49" charset="0"/>
              </a:rPr>
              <a:t>&gt;();</a:t>
            </a:r>
          </a:p>
          <a:p>
            <a:pPr marL="366713" lvl="1" indent="0">
              <a:buNone/>
            </a:pPr>
            <a:r>
              <a:rPr lang="en-US" sz="1700" smtClean="0">
                <a:latin typeface="Courier New" panose="02070309020205020404" pitchFamily="49" charset="0"/>
                <a:cs typeface="Courier New" panose="02070309020205020404" pitchFamily="49" charset="0"/>
              </a:rPr>
              <a:t>ints.add(1</a:t>
            </a:r>
            <a:r>
              <a:rPr lang="en-US" sz="1700">
                <a:latin typeface="Courier New" panose="02070309020205020404" pitchFamily="49" charset="0"/>
                <a:cs typeface="Courier New" panose="02070309020205020404" pitchFamily="49" charset="0"/>
              </a:rPr>
              <a:t>);</a:t>
            </a:r>
          </a:p>
          <a:p>
            <a:pPr indent="-90487"/>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ints.add(2);</a:t>
            </a:r>
            <a:r>
              <a:rPr lang="en-US" sz="1700">
                <a:latin typeface="Courier New" panose="02070309020205020404" pitchFamily="49" charset="0"/>
                <a:cs typeface="Courier New" panose="02070309020205020404" pitchFamily="49" charset="0"/>
              </a:rPr>
              <a:t/>
            </a:r>
            <a:br>
              <a:rPr lang="en-US" sz="1700">
                <a:latin typeface="Courier New" panose="02070309020205020404" pitchFamily="49" charset="0"/>
                <a:cs typeface="Courier New" panose="02070309020205020404" pitchFamily="49" charset="0"/>
              </a:rPr>
            </a:br>
            <a:r>
              <a:rPr lang="en-US" sz="1700" smtClean="0">
                <a:latin typeface="Courier New" panose="02070309020205020404" pitchFamily="49" charset="0"/>
                <a:cs typeface="Courier New" panose="02070309020205020404" pitchFamily="49" charset="0"/>
              </a:rPr>
              <a:t>   List&lt;Number</a:t>
            </a:r>
            <a:r>
              <a:rPr lang="en-US" sz="1700">
                <a:latin typeface="Courier New" panose="02070309020205020404" pitchFamily="49" charset="0"/>
                <a:cs typeface="Courier New" panose="02070309020205020404" pitchFamily="49" charset="0"/>
              </a:rPr>
              <a:t>&gt; nums = ints; </a:t>
            </a:r>
          </a:p>
          <a:p>
            <a:pPr indent="-90487"/>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nums.add(3.14</a:t>
            </a:r>
            <a:r>
              <a:rPr lang="en-US" sz="1700">
                <a:latin typeface="Courier New" panose="02070309020205020404" pitchFamily="49" charset="0"/>
                <a:cs typeface="Courier New" panose="02070309020205020404" pitchFamily="49" charset="0"/>
              </a:rPr>
              <a:t>);</a:t>
            </a:r>
          </a:p>
          <a:p>
            <a:pPr indent="-90487"/>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System.out.print(ints</a:t>
            </a:r>
            <a:r>
              <a:rPr lang="en-US" sz="1700">
                <a:latin typeface="Courier New" panose="02070309020205020404" pitchFamily="49" charset="0"/>
                <a:cs typeface="Courier New" panose="02070309020205020404" pitchFamily="49" charset="0"/>
              </a:rPr>
              <a:t>);  </a:t>
            </a:r>
            <a:endParaRPr lang="en-US" b="1">
              <a:solidFill>
                <a:srgbClr val="FF0000"/>
              </a:solidFill>
            </a:endParaRPr>
          </a:p>
        </p:txBody>
      </p:sp>
    </p:spTree>
    <p:extLst>
      <p:ext uri="{BB962C8B-B14F-4D97-AF65-F5344CB8AC3E}">
        <p14:creationId xmlns:p14="http://schemas.microsoft.com/office/powerpoint/2010/main" val="3391877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52600"/>
            <a:ext cx="8763000" cy="4389437"/>
          </a:xfrm>
        </p:spPr>
        <p:txBody>
          <a:bodyPr/>
          <a:lstStyle/>
          <a:p>
            <a:pPr marL="366713" lvl="1" indent="0">
              <a:buNone/>
            </a:pPr>
            <a:endParaRPr lang="en-US" sz="1800" smtClean="0">
              <a:latin typeface="Courier New" panose="02070309020205020404" pitchFamily="49" charset="0"/>
              <a:cs typeface="Courier New" panose="02070309020205020404" pitchFamily="49" charset="0"/>
            </a:endParaRPr>
          </a:p>
          <a:p>
            <a:pPr marL="366713" lvl="1" indent="0">
              <a:buNone/>
            </a:pP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    List&lt;Integer</a:t>
            </a:r>
            <a:r>
              <a:rPr lang="en-US" sz="1800">
                <a:latin typeface="Courier New" panose="02070309020205020404" pitchFamily="49" charset="0"/>
                <a:cs typeface="Courier New" panose="02070309020205020404" pitchFamily="49" charset="0"/>
              </a:rPr>
              <a:t>&gt; ints = new ArrayList&lt;Integer&gt;();</a:t>
            </a:r>
          </a:p>
          <a:p>
            <a:pPr marL="366713" lvl="1" indent="0">
              <a:buNone/>
            </a:pPr>
            <a:r>
              <a:rPr lang="en-US" sz="1800" smtClean="0">
                <a:latin typeface="Courier New" panose="02070309020205020404" pitchFamily="49" charset="0"/>
                <a:cs typeface="Courier New" panose="02070309020205020404" pitchFamily="49" charset="0"/>
              </a:rPr>
              <a:t>     ints.add(1</a:t>
            </a:r>
            <a:r>
              <a:rPr lang="en-US" sz="1800">
                <a:latin typeface="Courier New" panose="02070309020205020404" pitchFamily="49" charset="0"/>
                <a:cs typeface="Courier New" panose="02070309020205020404" pitchFamily="49" charset="0"/>
              </a:rPr>
              <a:t>);</a:t>
            </a:r>
          </a:p>
          <a:p>
            <a:pPr marL="366713" lvl="1" indent="0">
              <a:buNone/>
            </a:pPr>
            <a:r>
              <a:rPr lang="en-US" sz="1800" smtClean="0">
                <a:latin typeface="Courier New" panose="02070309020205020404" pitchFamily="49" charset="0"/>
                <a:cs typeface="Courier New" panose="02070309020205020404" pitchFamily="49" charset="0"/>
              </a:rPr>
              <a:t>     ints.add(2);</a:t>
            </a:r>
          </a:p>
          <a:p>
            <a:pPr marL="366713" lvl="1" indent="0">
              <a:buNone/>
            </a:pPr>
            <a:r>
              <a:rPr lang="en-US" sz="1800" smtClean="0">
                <a:latin typeface="Courier New" panose="02070309020205020404" pitchFamily="49" charset="0"/>
                <a:cs typeface="Courier New" panose="02070309020205020404" pitchFamily="49" charset="0"/>
              </a:rPr>
              <a:t/>
            </a:r>
            <a:br>
              <a:rPr lang="en-US" sz="1800" smtClean="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     </a:t>
            </a:r>
            <a:r>
              <a:rPr lang="en-US" sz="1800" b="1" smtClean="0">
                <a:solidFill>
                  <a:srgbClr val="00B050"/>
                </a:solidFill>
                <a:latin typeface="Courier New" panose="02070309020205020404" pitchFamily="49" charset="0"/>
                <a:cs typeface="Courier New" panose="02070309020205020404" pitchFamily="49" charset="0"/>
              </a:rPr>
              <a:t>//assuming covariance, this step would be allowed</a:t>
            </a:r>
            <a:endParaRPr lang="en-US" sz="1800">
              <a:latin typeface="Courier New" panose="02070309020205020404" pitchFamily="49" charset="0"/>
              <a:cs typeface="Courier New" panose="02070309020205020404" pitchFamily="49" charset="0"/>
            </a:endParaRPr>
          </a:p>
          <a:p>
            <a:pPr marL="366713" lvl="1" indent="0">
              <a:buNone/>
            </a:pPr>
            <a:r>
              <a:rPr lang="en-US" sz="1800" smtClean="0">
                <a:latin typeface="Courier New" panose="02070309020205020404" pitchFamily="49" charset="0"/>
                <a:cs typeface="Courier New" panose="02070309020205020404" pitchFamily="49" charset="0"/>
              </a:rPr>
              <a:t>     List&lt;Number</a:t>
            </a:r>
            <a:r>
              <a:rPr lang="en-US" sz="1800">
                <a:latin typeface="Courier New" panose="02070309020205020404" pitchFamily="49" charset="0"/>
                <a:cs typeface="Courier New" panose="02070309020205020404" pitchFamily="49" charset="0"/>
              </a:rPr>
              <a:t>&gt; nums = ints; </a:t>
            </a:r>
            <a:endParaRPr lang="en-US" sz="1800" smtClean="0">
              <a:latin typeface="Courier New" panose="02070309020205020404" pitchFamily="49" charset="0"/>
              <a:cs typeface="Courier New" panose="02070309020205020404" pitchFamily="49" charset="0"/>
            </a:endParaRPr>
          </a:p>
          <a:p>
            <a:pPr marL="366713" lvl="1" indent="0">
              <a:buNone/>
            </a:pP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    nums.add(3.14</a:t>
            </a:r>
            <a:r>
              <a:rPr lang="en-US" sz="1800">
                <a:latin typeface="Courier New" panose="02070309020205020404" pitchFamily="49" charset="0"/>
                <a:cs typeface="Courier New" panose="02070309020205020404" pitchFamily="49" charset="0"/>
              </a:rPr>
              <a:t>);</a:t>
            </a:r>
          </a:p>
          <a:p>
            <a:pPr marL="366713" lvl="1" indent="0">
              <a:buNone/>
            </a:pPr>
            <a:r>
              <a:rPr lang="en-US" sz="1800" smtClean="0">
                <a:latin typeface="Courier New" panose="02070309020205020404" pitchFamily="49" charset="0"/>
                <a:cs typeface="Courier New" panose="02070309020205020404" pitchFamily="49" charset="0"/>
              </a:rPr>
              <a:t>     System.out.print(ints</a:t>
            </a:r>
            <a:r>
              <a:rPr lang="en-US" sz="1800">
                <a:latin typeface="Courier New" panose="02070309020205020404" pitchFamily="49" charset="0"/>
                <a:cs typeface="Courier New" panose="02070309020205020404" pitchFamily="49" charset="0"/>
              </a:rPr>
              <a:t>);  </a:t>
            </a:r>
            <a:r>
              <a:rPr lang="en-US" sz="1800" b="1">
                <a:solidFill>
                  <a:srgbClr val="FF0000"/>
                </a:solidFill>
              </a:rPr>
              <a:t>//output:  [1, 2, 3.14</a:t>
            </a:r>
            <a:r>
              <a:rPr lang="en-US" sz="1800" b="1" smtClean="0">
                <a:solidFill>
                  <a:srgbClr val="FF0000"/>
                </a:solidFill>
              </a:rPr>
              <a:t>] – not desirable</a:t>
            </a:r>
            <a:endParaRPr lang="en-US" sz="1800" b="1">
              <a:solidFill>
                <a:srgbClr val="FF0000"/>
              </a:solidFill>
            </a:endParaRPr>
          </a:p>
          <a:p>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19</a:t>
            </a:fld>
            <a:endParaRPr lang="en-US" dirty="0"/>
          </a:p>
        </p:txBody>
      </p:sp>
      <p:sp>
        <p:nvSpPr>
          <p:cNvPr id="5" name="Title 1"/>
          <p:cNvSpPr>
            <a:spLocks noGrp="1"/>
          </p:cNvSpPr>
          <p:nvPr>
            <p:ph type="title"/>
          </p:nvPr>
        </p:nvSpPr>
        <p:spPr>
          <a:xfrm>
            <a:off x="457200" y="304800"/>
            <a:ext cx="8229600" cy="1295400"/>
          </a:xfrm>
        </p:spPr>
        <p:txBody>
          <a:bodyPr/>
          <a:lstStyle/>
          <a:p>
            <a:r>
              <a:rPr lang="en-US" smtClean="0"/>
              <a:t>Solution to Exercise 11.1</a:t>
            </a:r>
            <a:endParaRPr lang="en-US" dirty="0"/>
          </a:p>
        </p:txBody>
      </p:sp>
    </p:spTree>
    <p:extLst>
      <p:ext uri="{BB962C8B-B14F-4D97-AF65-F5344CB8AC3E}">
        <p14:creationId xmlns:p14="http://schemas.microsoft.com/office/powerpoint/2010/main" val="355319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p:spPr>
        <p:txBody>
          <a:bodyPr lIns="90488" tIns="44450" rIns="90488" bIns="44450">
            <a:normAutofit fontScale="92500"/>
          </a:bodyPr>
          <a:lstStyle/>
          <a:p>
            <a:pPr marL="0" indent="0" eaLnBrk="1" fontAlgn="auto" hangingPunct="1">
              <a:lnSpc>
                <a:spcPct val="90000"/>
              </a:lnSpc>
              <a:spcAft>
                <a:spcPts val="0"/>
              </a:spcAft>
              <a:buClr>
                <a:schemeClr val="accent3"/>
              </a:buClr>
              <a:buNone/>
              <a:defRPr/>
            </a:pPr>
            <a:r>
              <a:rPr lang="en-US" sz="2100" dirty="0">
                <a:solidFill>
                  <a:srgbClr val="000000"/>
                </a:solidFill>
                <a:latin typeface="Constantia" pitchFamily="18" charset="0"/>
                <a:cs typeface="Arial" charset="0"/>
              </a:rPr>
              <a:t>Java generics facilitate stronger type-checking, making it possible to catch potential casting errors at compile time (rather than at runtime), and in many cases eliminate the need for </a:t>
            </a:r>
            <a:r>
              <a:rPr lang="en-US" sz="2100" dirty="0" err="1">
                <a:solidFill>
                  <a:srgbClr val="000000"/>
                </a:solidFill>
                <a:latin typeface="Constantia" pitchFamily="18" charset="0"/>
                <a:cs typeface="Arial" charset="0"/>
              </a:rPr>
              <a:t>downcasting</a:t>
            </a:r>
            <a:r>
              <a:rPr lang="en-US" sz="2100" dirty="0">
                <a:solidFill>
                  <a:srgbClr val="000000"/>
                </a:solidFill>
                <a:latin typeface="Constantia" pitchFamily="18" charset="0"/>
                <a:cs typeface="Arial" charset="0"/>
              </a:rPr>
              <a:t>. Generics also make it possible to support the most general possible API for methods that can be generalized. We see this in simple methods like max and sort, and also in the new Stream methods like filter and map. Generics involve type variables that can stand for any possible type; in this sense they embody a universal quality. Yet, it is by virtue of this universal quality that we are able to specify particular types (instead of using a raw List, we can use List&lt;T&gt;, which allows us to specify a list of Strings – List&lt;String&gt; -- rather than a list of Objects, as we have to do with the raw List). This shows how the lively presence of the universal sharpens and enhances the particulars of individual expressions. Likewise, contact with the universal level of intelligence sharpens and enhances individual traits.</a:t>
            </a:r>
          </a:p>
          <a:p>
            <a:pPr marL="0" indent="0" eaLnBrk="1" fontAlgn="auto" hangingPunct="1">
              <a:lnSpc>
                <a:spcPct val="90000"/>
              </a:lnSpc>
              <a:spcAft>
                <a:spcPts val="0"/>
              </a:spcAft>
              <a:buClr>
                <a:schemeClr val="accent3"/>
              </a:buClr>
              <a:buFont typeface="Wingdings 2"/>
              <a:buNone/>
              <a:defRPr/>
            </a:pPr>
            <a:endParaRPr lang="en-US" dirty="0" smtClean="0">
              <a:latin typeface="Arial" panose="020B0604020202020204" pitchFamily="34" charset="0"/>
              <a:cs typeface="Arial" panose="020B0604020202020204" pitchFamily="34" charset="0"/>
            </a:endParaRPr>
          </a:p>
        </p:txBody>
      </p:sp>
      <p:sp>
        <p:nvSpPr>
          <p:cNvPr id="8195"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Wholeness Statement</a:t>
            </a:r>
            <a:endParaRPr lang="en-US" altLang="en-US" smtClean="0"/>
          </a:p>
        </p:txBody>
      </p:sp>
      <p:sp>
        <p:nvSpPr>
          <p:cNvPr id="5" name="Slide Number Placeholder 4"/>
          <p:cNvSpPr>
            <a:spLocks noGrp="1"/>
          </p:cNvSpPr>
          <p:nvPr>
            <p:ph type="sldNum" sz="quarter" idx="12"/>
          </p:nvPr>
        </p:nvSpPr>
        <p:spPr/>
        <p:txBody>
          <a:bodyPr/>
          <a:lstStyle/>
          <a:p>
            <a:pPr>
              <a:defRPr/>
            </a:pPr>
            <a:fld id="{ECB5B19D-BA87-4751-9BB9-760B50A90A08}" type="slidenum">
              <a:rPr lang="en-US"/>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20</a:t>
            </a:fld>
            <a:endParaRPr lang="en-US" dirty="0"/>
          </a:p>
        </p:txBody>
      </p:sp>
      <p:pic>
        <p:nvPicPr>
          <p:cNvPr id="5" name="Content Placeholder 4"/>
          <p:cNvPicPr>
            <a:picLocks noGrp="1"/>
          </p:cNvPicPr>
          <p:nvPr>
            <p:ph idx="1"/>
          </p:nvPr>
        </p:nvPicPr>
        <p:blipFill>
          <a:blip r:embed="rId2"/>
          <a:stretch>
            <a:fillRect/>
          </a:stretch>
        </p:blipFill>
        <p:spPr>
          <a:xfrm>
            <a:off x="974912" y="3005137"/>
            <a:ext cx="952500" cy="1847850"/>
          </a:xfrm>
          <a:prstGeom prst="rect">
            <a:avLst/>
          </a:prstGeom>
        </p:spPr>
      </p:pic>
      <p:pic>
        <p:nvPicPr>
          <p:cNvPr id="6" name="Picture 5"/>
          <p:cNvPicPr/>
          <p:nvPr/>
        </p:nvPicPr>
        <p:blipFill>
          <a:blip r:embed="rId3"/>
          <a:stretch>
            <a:fillRect/>
          </a:stretch>
        </p:blipFill>
        <p:spPr>
          <a:xfrm>
            <a:off x="2656354" y="2981325"/>
            <a:ext cx="1009650" cy="1885950"/>
          </a:xfrm>
          <a:prstGeom prst="rect">
            <a:avLst/>
          </a:prstGeom>
        </p:spPr>
      </p:pic>
      <p:pic>
        <p:nvPicPr>
          <p:cNvPr id="7" name="Picture 6"/>
          <p:cNvPicPr/>
          <p:nvPr/>
        </p:nvPicPr>
        <p:blipFill>
          <a:blip r:embed="rId4"/>
          <a:stretch>
            <a:fillRect/>
          </a:stretch>
        </p:blipFill>
        <p:spPr>
          <a:xfrm>
            <a:off x="4800600" y="2990850"/>
            <a:ext cx="866775" cy="1876425"/>
          </a:xfrm>
          <a:prstGeom prst="rect">
            <a:avLst/>
          </a:prstGeom>
        </p:spPr>
      </p:pic>
      <p:pic>
        <p:nvPicPr>
          <p:cNvPr id="8" name="Picture 7" descr="C:\Users\pcorazza\Desktop\listEmp.JPG"/>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990850"/>
            <a:ext cx="1333500" cy="1838325"/>
          </a:xfrm>
          <a:prstGeom prst="rect">
            <a:avLst/>
          </a:prstGeom>
          <a:noFill/>
          <a:ln>
            <a:noFill/>
          </a:ln>
        </p:spPr>
      </p:pic>
      <p:cxnSp>
        <p:nvCxnSpPr>
          <p:cNvPr id="9" name="Straight Arrow Connector 8"/>
          <p:cNvCxnSpPr/>
          <p:nvPr/>
        </p:nvCxnSpPr>
        <p:spPr>
          <a:xfrm>
            <a:off x="1905000" y="3910012"/>
            <a:ext cx="6477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19800" y="3933825"/>
            <a:ext cx="6477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68440" y="3451412"/>
            <a:ext cx="1120820" cy="369332"/>
          </a:xfrm>
          <a:prstGeom prst="rect">
            <a:avLst/>
          </a:prstGeom>
          <a:noFill/>
        </p:spPr>
        <p:txBody>
          <a:bodyPr wrap="none" rtlCol="0">
            <a:spAutoFit/>
          </a:bodyPr>
          <a:lstStyle/>
          <a:p>
            <a:r>
              <a:rPr lang="en-US" dirty="0" smtClean="0"/>
              <a:t>covariant</a:t>
            </a:r>
            <a:endParaRPr lang="en-US" dirty="0"/>
          </a:p>
        </p:txBody>
      </p:sp>
      <p:sp>
        <p:nvSpPr>
          <p:cNvPr id="12" name="TextBox 11"/>
          <p:cNvSpPr txBox="1"/>
          <p:nvPr/>
        </p:nvSpPr>
        <p:spPr>
          <a:xfrm>
            <a:off x="5760828" y="3312912"/>
            <a:ext cx="1120820" cy="646331"/>
          </a:xfrm>
          <a:prstGeom prst="rect">
            <a:avLst/>
          </a:prstGeom>
          <a:noFill/>
        </p:spPr>
        <p:txBody>
          <a:bodyPr wrap="none" rtlCol="0">
            <a:spAutoFit/>
          </a:bodyPr>
          <a:lstStyle/>
          <a:p>
            <a:pPr algn="ctr"/>
            <a:r>
              <a:rPr lang="en-US" dirty="0" smtClean="0"/>
              <a:t>not</a:t>
            </a:r>
          </a:p>
          <a:p>
            <a:pPr algn="ctr"/>
            <a:r>
              <a:rPr lang="en-US" dirty="0" smtClean="0"/>
              <a:t>covariant</a:t>
            </a:r>
            <a:endParaRPr lang="en-US" dirty="0"/>
          </a:p>
        </p:txBody>
      </p:sp>
      <p:sp>
        <p:nvSpPr>
          <p:cNvPr id="13" name="Title 1"/>
          <p:cNvSpPr>
            <a:spLocks noGrp="1"/>
          </p:cNvSpPr>
          <p:nvPr>
            <p:ph type="title"/>
          </p:nvPr>
        </p:nvSpPr>
        <p:spPr>
          <a:xfrm>
            <a:off x="533400" y="838200"/>
            <a:ext cx="8229600" cy="1295400"/>
          </a:xfrm>
        </p:spPr>
        <p:txBody>
          <a:bodyPr/>
          <a:lstStyle/>
          <a:p>
            <a:r>
              <a:rPr lang="en-US" sz="3600" smtClean="0"/>
              <a:t>Ways That Java’s </a:t>
            </a:r>
            <a:r>
              <a:rPr lang="en-US" sz="3600" dirty="0"/>
              <a:t>Implementation </a:t>
            </a:r>
            <a:r>
              <a:rPr lang="en-US" sz="3600"/>
              <a:t>of </a:t>
            </a:r>
            <a:r>
              <a:rPr lang="en-US" sz="3600" smtClean="0"/>
              <a:t>Generics Is Unintuitive</a:t>
            </a:r>
            <a:endParaRPr lang="en-US" sz="3600" dirty="0"/>
          </a:p>
        </p:txBody>
      </p:sp>
    </p:spTree>
    <p:extLst>
      <p:ext uri="{BB962C8B-B14F-4D97-AF65-F5344CB8AC3E}">
        <p14:creationId xmlns:p14="http://schemas.microsoft.com/office/powerpoint/2010/main" val="2942610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95400"/>
          </a:xfrm>
        </p:spPr>
        <p:txBody>
          <a:bodyPr/>
          <a:lstStyle/>
          <a:p>
            <a:r>
              <a:rPr lang="en-US" sz="3600" smtClean="0"/>
              <a:t>Optional: The Origin of the Term "Covariant"</a:t>
            </a:r>
            <a:endParaRPr lang="en-US" sz="3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21</a:t>
            </a:fld>
            <a:endParaRPr lang="en-US" dirty="0"/>
          </a:p>
        </p:txBody>
      </p:sp>
      <p:sp>
        <p:nvSpPr>
          <p:cNvPr id="3" name="Content Placeholder 2"/>
          <p:cNvSpPr>
            <a:spLocks noGrp="1"/>
          </p:cNvSpPr>
          <p:nvPr>
            <p:ph idx="1"/>
          </p:nvPr>
        </p:nvSpPr>
        <p:spPr>
          <a:xfrm>
            <a:off x="457200" y="1828800"/>
            <a:ext cx="8534400" cy="4694237"/>
          </a:xfrm>
        </p:spPr>
        <p:txBody>
          <a:bodyPr/>
          <a:lstStyle/>
          <a:p>
            <a:pPr marL="0" indent="0">
              <a:buNone/>
            </a:pPr>
            <a:r>
              <a:rPr lang="en-US" sz="1900" i="1" dirty="0"/>
              <a:t>Optional: </a:t>
            </a:r>
            <a:r>
              <a:rPr lang="en-US" sz="1900" dirty="0"/>
              <a:t>(Requires strong mathematical background) </a:t>
            </a:r>
            <a:r>
              <a:rPr lang="en-US" sz="1900" i="1" dirty="0"/>
              <a:t>The real meaning of “covariant”.</a:t>
            </a:r>
            <a:r>
              <a:rPr lang="en-US" sz="1900" dirty="0"/>
              <a:t>  A mathematical </a:t>
            </a:r>
            <a:r>
              <a:rPr lang="en-US" sz="1900" i="1" dirty="0"/>
              <a:t>category </a:t>
            </a:r>
            <a:r>
              <a:rPr lang="en-US" sz="1900" dirty="0"/>
              <a:t>is a collection of objects of the same type together </a:t>
            </a:r>
            <a:r>
              <a:rPr lang="en-US" sz="1900"/>
              <a:t>with </a:t>
            </a:r>
            <a:r>
              <a:rPr lang="en-US" sz="1900" smtClean="0"/>
              <a:t>"structure-preserving" </a:t>
            </a:r>
            <a:r>
              <a:rPr lang="en-US" sz="1900" dirty="0"/>
              <a:t>maps that map one object in the category to another. The </a:t>
            </a:r>
            <a:r>
              <a:rPr lang="en-US" sz="1900" i="1" dirty="0"/>
              <a:t>category of set</a:t>
            </a:r>
            <a:r>
              <a:rPr lang="en-US" sz="1900" dirty="0"/>
              <a:t>s has as its objects </a:t>
            </a:r>
            <a:r>
              <a:rPr lang="en-US" sz="1900" i="1" dirty="0"/>
              <a:t>sets</a:t>
            </a:r>
            <a:r>
              <a:rPr lang="en-US" sz="1900" dirty="0"/>
              <a:t> together with </a:t>
            </a:r>
            <a:r>
              <a:rPr lang="en-US" sz="1900" i="1" dirty="0"/>
              <a:t>functions</a:t>
            </a:r>
            <a:r>
              <a:rPr lang="en-US" sz="1900" dirty="0"/>
              <a:t> from one set to another</a:t>
            </a:r>
            <a:r>
              <a:rPr lang="en-US" sz="1900"/>
              <a:t>. </a:t>
            </a:r>
            <a:endParaRPr lang="en-US" sz="1900" smtClean="0"/>
          </a:p>
          <a:p>
            <a:pPr marL="0" indent="0">
              <a:buNone/>
            </a:pPr>
            <a:r>
              <a:rPr lang="en-US" sz="1900"/>
              <a:t> </a:t>
            </a:r>
            <a:r>
              <a:rPr lang="en-US" sz="1900" smtClean="0"/>
              <a:t>  The </a:t>
            </a:r>
            <a:r>
              <a:rPr lang="en-US" sz="1900"/>
              <a:t>collection </a:t>
            </a:r>
            <a:r>
              <a:rPr lang="en-US" sz="1900" i="1" smtClean="0"/>
              <a:t>class</a:t>
            </a:r>
            <a:r>
              <a:rPr lang="en-US" sz="1900" smtClean="0"/>
              <a:t> </a:t>
            </a:r>
            <a:r>
              <a:rPr lang="en-US" sz="1900" dirty="0"/>
              <a:t>of </a:t>
            </a:r>
            <a:r>
              <a:rPr lang="en-US" sz="1900"/>
              <a:t>all </a:t>
            </a:r>
            <a:r>
              <a:rPr lang="en-US" sz="1900" smtClean="0"/>
              <a:t>Java classes also </a:t>
            </a:r>
            <a:r>
              <a:rPr lang="en-US" sz="1900" dirty="0"/>
              <a:t>forms a category; in this case, the “maps” between objects of this category are the arrows given by the </a:t>
            </a:r>
            <a:r>
              <a:rPr lang="en-US" sz="1900" i="1" dirty="0"/>
              <a:t>subclass relation.</a:t>
            </a:r>
            <a:r>
              <a:rPr lang="en-US" sz="1900" dirty="0"/>
              <a:t> Another </a:t>
            </a:r>
            <a:r>
              <a:rPr lang="en-US" sz="1900"/>
              <a:t>category </a:t>
            </a:r>
            <a:r>
              <a:rPr lang="en-US" sz="1900" i="1" smtClean="0"/>
              <a:t>class_array</a:t>
            </a:r>
            <a:r>
              <a:rPr lang="en-US" sz="1900" smtClean="0"/>
              <a:t> </a:t>
            </a:r>
            <a:r>
              <a:rPr lang="en-US" sz="1900" dirty="0"/>
              <a:t>is the collection of arrays having component type a Java class, like Employee[], Manager[], etc</a:t>
            </a:r>
            <a:r>
              <a:rPr lang="en-US" sz="1900"/>
              <a:t>. </a:t>
            </a:r>
            <a:r>
              <a:rPr lang="en-US" sz="1900" smtClean="0"/>
              <a:t>Again </a:t>
            </a:r>
            <a:r>
              <a:rPr lang="en-US" sz="1900" dirty="0"/>
              <a:t>the “maps” between these objects can be taken to be the subclass </a:t>
            </a:r>
            <a:r>
              <a:rPr lang="en-US" sz="1900"/>
              <a:t>relation</a:t>
            </a:r>
            <a:r>
              <a:rPr lang="en-US" sz="1900" smtClean="0"/>
              <a:t>.</a:t>
            </a:r>
          </a:p>
          <a:p>
            <a:pPr marL="0" indent="0">
              <a:buNone/>
            </a:pPr>
            <a:r>
              <a:rPr lang="en-US" sz="1900"/>
              <a:t> </a:t>
            </a:r>
            <a:r>
              <a:rPr lang="en-US" sz="1900" smtClean="0"/>
              <a:t>  Another category </a:t>
            </a:r>
            <a:r>
              <a:rPr lang="en-US" sz="1900"/>
              <a:t>is </a:t>
            </a:r>
            <a:r>
              <a:rPr lang="en-US" sz="1900" i="1"/>
              <a:t>param_list – </a:t>
            </a:r>
            <a:r>
              <a:rPr lang="en-US" sz="1900"/>
              <a:t>the  collection of all parametrized lists. The </a:t>
            </a:r>
            <a:r>
              <a:rPr lang="en-US" sz="1900" dirty="0"/>
              <a:t>statement “array subtyping is covariant” means, technically speaking, that the transformation F</a:t>
            </a:r>
            <a:r>
              <a:rPr lang="en-US" sz="1900"/>
              <a:t>: </a:t>
            </a:r>
            <a:r>
              <a:rPr lang="en-US" sz="1900" i="1" smtClean="0"/>
              <a:t>class</a:t>
            </a:r>
            <a:r>
              <a:rPr lang="en-US" sz="1900" smtClean="0"/>
              <a:t>-</a:t>
            </a:r>
            <a:r>
              <a:rPr lang="en-US" sz="1900"/>
              <a:t>&gt; </a:t>
            </a:r>
            <a:r>
              <a:rPr lang="en-US" sz="1900" i="1"/>
              <a:t>class_array</a:t>
            </a:r>
            <a:r>
              <a:rPr lang="en-US" sz="1900"/>
              <a:t> defined </a:t>
            </a:r>
            <a:r>
              <a:rPr lang="en-US" sz="1900" dirty="0"/>
              <a:t>by F(C) = C[ ] is </a:t>
            </a:r>
            <a:r>
              <a:rPr lang="en-US" sz="1900" i="1" dirty="0" err="1"/>
              <a:t>functorial</a:t>
            </a:r>
            <a:r>
              <a:rPr lang="en-US" sz="1900" dirty="0"/>
              <a:t>: If C is a subclass of D, then F(C) is a subclass of F(D). The transformation G</a:t>
            </a:r>
            <a:r>
              <a:rPr lang="en-US" sz="1900"/>
              <a:t>: </a:t>
            </a:r>
            <a:r>
              <a:rPr lang="en-US" sz="1900" i="1"/>
              <a:t>class</a:t>
            </a:r>
            <a:r>
              <a:rPr lang="en-US" sz="1900" smtClean="0"/>
              <a:t>-</a:t>
            </a:r>
            <a:r>
              <a:rPr lang="en-US" sz="1900"/>
              <a:t>&gt; </a:t>
            </a:r>
            <a:r>
              <a:rPr lang="en-US" sz="1900" i="1"/>
              <a:t>param_list </a:t>
            </a:r>
            <a:r>
              <a:rPr lang="en-US" sz="1900" smtClean="0"/>
              <a:t>, </a:t>
            </a:r>
            <a:r>
              <a:rPr lang="en-US" sz="1900" dirty="0"/>
              <a:t>given by G(C) = List&lt;C&gt; is </a:t>
            </a:r>
            <a:r>
              <a:rPr lang="en-US" sz="1900" i="1" dirty="0"/>
              <a:t>not </a:t>
            </a:r>
            <a:r>
              <a:rPr lang="en-US" sz="1900" dirty="0" err="1"/>
              <a:t>functorial</a:t>
            </a:r>
            <a:r>
              <a:rPr lang="en-US" sz="1900" dirty="0"/>
              <a:t> according to the rules of Java generics</a:t>
            </a:r>
            <a:r>
              <a:rPr lang="en-US" sz="1900" dirty="0" smtClean="0"/>
              <a:t>.</a:t>
            </a:r>
            <a:endParaRPr lang="en-US" sz="1900" dirty="0"/>
          </a:p>
        </p:txBody>
      </p:sp>
    </p:spTree>
    <p:extLst>
      <p:ext uri="{BB962C8B-B14F-4D97-AF65-F5344CB8AC3E}">
        <p14:creationId xmlns:p14="http://schemas.microsoft.com/office/powerpoint/2010/main" val="3881640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599"/>
            <a:ext cx="8382000" cy="4953001"/>
          </a:xfrm>
        </p:spPr>
        <p:txBody>
          <a:bodyPr/>
          <a:lstStyle/>
          <a:p>
            <a:pPr marL="457200" lvl="0" indent="-457200">
              <a:buAutoNum type="arabicPeriod" startAt="2"/>
            </a:pPr>
            <a:r>
              <a:rPr lang="en-US" sz="2000" i="1" dirty="0" smtClean="0"/>
              <a:t>Component </a:t>
            </a:r>
            <a:r>
              <a:rPr lang="en-US" sz="2000" i="1" dirty="0"/>
              <a:t>type of an array is not allowed to be a type variable</a:t>
            </a:r>
            <a:r>
              <a:rPr lang="en-US" sz="2000" dirty="0"/>
              <a:t>. For example, we cannot create an array like this (the compiler has no information about what type of object to create) </a:t>
            </a:r>
            <a:br>
              <a:rPr lang="en-US" sz="2000" dirty="0"/>
            </a:br>
            <a:r>
              <a:rPr lang="en-US" sz="2000" dirty="0"/>
              <a:t>   </a:t>
            </a:r>
            <a:r>
              <a:rPr lang="en-US" sz="2000" dirty="0">
                <a:latin typeface="Courier New" panose="02070309020205020404" pitchFamily="49" charset="0"/>
                <a:cs typeface="Courier New" panose="02070309020205020404" pitchFamily="49" charset="0"/>
              </a:rPr>
              <a:t>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arr</a:t>
            </a:r>
            <a:r>
              <a:rPr lang="en-US" sz="2000" dirty="0" smtClean="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 </a:t>
            </a:r>
            <a:r>
              <a:rPr lang="en-US" sz="2000" smtClean="0">
                <a:latin typeface="Courier New" panose="02070309020205020404" pitchFamily="49" charset="0"/>
                <a:cs typeface="Courier New" panose="02070309020205020404" pitchFamily="49" charset="0"/>
              </a:rPr>
              <a:t>null; //this is ok so far</a:t>
            </a:r>
            <a:br>
              <a:rPr lang="en-US" sz="2000" smtClean="0">
                <a:latin typeface="Courier New" panose="02070309020205020404" pitchFamily="49" charset="0"/>
                <a:cs typeface="Courier New" panose="02070309020205020404" pitchFamily="49" charset="0"/>
              </a:rPr>
            </a:br>
            <a:r>
              <a:rPr lang="en-US" sz="2000" smtClean="0">
                <a:latin typeface="Courier New" panose="02070309020205020404" pitchFamily="49" charset="0"/>
                <a:cs typeface="Courier New" panose="02070309020205020404" pitchFamily="49" charset="0"/>
              </a:rPr>
              <a:t> arr = new </a:t>
            </a:r>
            <a:r>
              <a:rPr lang="en-US" sz="2000">
                <a:latin typeface="Courier New" panose="02070309020205020404" pitchFamily="49" charset="0"/>
                <a:cs typeface="Courier New" panose="02070309020205020404" pitchFamily="49" charset="0"/>
              </a:rPr>
              <a:t>T[5</a:t>
            </a:r>
            <a:r>
              <a:rPr lang="en-US" sz="2000" smtClean="0">
                <a:latin typeface="Courier New" panose="02070309020205020404" pitchFamily="49" charset="0"/>
                <a:cs typeface="Courier New" panose="02070309020205020404" pitchFamily="49" charset="0"/>
              </a:rPr>
              <a:t>]; //this produces a compiler error</a:t>
            </a:r>
            <a:endParaRPr lang="en-US" sz="2000" dirty="0">
              <a:latin typeface="Courier New" panose="02070309020205020404" pitchFamily="49" charset="0"/>
              <a:cs typeface="Courier New" panose="02070309020205020404" pitchFamily="49" charset="0"/>
            </a:endParaRPr>
          </a:p>
          <a:p>
            <a:pPr marL="366713" lvl="1" indent="0">
              <a:buNone/>
            </a:pPr>
            <a:endParaRPr lang="en-US" sz="1800" dirty="0"/>
          </a:p>
          <a:p>
            <a:pPr marL="366713" lvl="1" indent="0">
              <a:buNone/>
            </a:pPr>
            <a:r>
              <a:rPr lang="en-US" sz="1800" smtClean="0"/>
              <a:t>  </a:t>
            </a:r>
            <a:r>
              <a:rPr lang="en-US" sz="1800" u="sng" smtClean="0"/>
              <a:t>Example</a:t>
            </a:r>
            <a:r>
              <a:rPr lang="en-US" sz="1800" smtClean="0"/>
              <a:t>:  [This issue arises in Java's Collection classes]</a:t>
            </a:r>
            <a:endParaRPr lang="en-US" sz="1800" dirty="0"/>
          </a:p>
          <a:p>
            <a:pPr marL="366713" lvl="1" indent="0">
              <a:buNone/>
            </a:pPr>
            <a:r>
              <a:rPr lang="en-US" sz="1800" smtClean="0">
                <a:latin typeface="Courier New" panose="02070309020205020404" pitchFamily="49" charset="0"/>
                <a:cs typeface="Courier New" panose="02070309020205020404" pitchFamily="49" charset="0"/>
              </a:rPr>
              <a:t>  class AbstractCollectionFirstTry {</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static &lt;T&gt; T</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toArray</a:t>
            </a:r>
            <a:r>
              <a:rPr lang="en-US" sz="1800" dirty="0" smtClean="0">
                <a:latin typeface="Courier New" panose="02070309020205020404" pitchFamily="49" charset="0"/>
                <a:cs typeface="Courier New" panose="02070309020205020404" pitchFamily="49" charset="0"/>
              </a:rPr>
              <a:t>(Collection&lt;T</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coll</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T[] </a:t>
            </a:r>
            <a:r>
              <a:rPr lang="en-US" sz="1800" dirty="0" err="1" smtClean="0">
                <a:latin typeface="Courier New" panose="02070309020205020404" pitchFamily="49" charset="0"/>
                <a:cs typeface="Courier New" panose="02070309020205020404" pitchFamily="49" charset="0"/>
              </a:rPr>
              <a:t>arr</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new T[</a:t>
            </a:r>
            <a:r>
              <a:rPr lang="en-US" sz="1800" dirty="0" err="1">
                <a:latin typeface="Courier New" panose="02070309020205020404" pitchFamily="49" charset="0"/>
                <a:cs typeface="Courier New" panose="02070309020205020404" pitchFamily="49" charset="0"/>
              </a:rPr>
              <a:t>coll.size</a:t>
            </a:r>
            <a:r>
              <a:rPr lang="en-US" sz="1800" dirty="0" smtClean="0">
                <a:latin typeface="Courier New" panose="02070309020205020404" pitchFamily="49" charset="0"/>
                <a:cs typeface="Courier New" panose="02070309020205020404" pitchFamily="49" charset="0"/>
              </a:rPr>
              <a:t>()]; </a:t>
            </a:r>
            <a:r>
              <a:rPr lang="en-US" sz="1800" b="1" dirty="0" smtClean="0">
                <a:solidFill>
                  <a:srgbClr val="FF0000"/>
                </a:solidFill>
                <a:latin typeface="Courier New" panose="02070309020205020404" pitchFamily="49" charset="0"/>
                <a:cs typeface="Courier New" panose="02070309020205020404" pitchFamily="49" charset="0"/>
              </a:rPr>
              <a:t>//</a:t>
            </a:r>
            <a:r>
              <a:rPr lang="en-US" sz="1800" b="1" dirty="0">
                <a:solidFill>
                  <a:srgbClr val="FF0000"/>
                </a:solidFill>
                <a:latin typeface="Courier New" panose="02070309020205020404" pitchFamily="49" charset="0"/>
                <a:cs typeface="Courier New" panose="02070309020205020404" pitchFamily="49" charset="0"/>
              </a:rPr>
              <a:t>compiler </a:t>
            </a:r>
            <a:r>
              <a:rPr lang="en-US" sz="1800" b="1" dirty="0" smtClean="0">
                <a:solidFill>
                  <a:srgbClr val="FF0000"/>
                </a:solidFill>
                <a:latin typeface="Courier New" panose="02070309020205020404" pitchFamily="49" charset="0"/>
                <a:cs typeface="Courier New" panose="02070309020205020404" pitchFamily="49" charset="0"/>
              </a:rPr>
              <a:t>error</a:t>
            </a:r>
            <a:endParaRPr lang="en-US" sz="1800" b="1" dirty="0">
              <a:solidFill>
                <a:srgbClr val="FF0000"/>
              </a:solidFill>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	int </a:t>
            </a:r>
            <a:r>
              <a:rPr lang="en-US" sz="1800" dirty="0">
                <a:latin typeface="Courier New" panose="02070309020205020404" pitchFamily="49" charset="0"/>
                <a:cs typeface="Courier New" panose="02070309020205020404" pitchFamily="49" charset="0"/>
              </a:rPr>
              <a:t>k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for(T </a:t>
            </a:r>
            <a:r>
              <a:rPr lang="en-US" sz="1800" dirty="0">
                <a:latin typeface="Courier New" panose="02070309020205020404" pitchFamily="49" charset="0"/>
                <a:cs typeface="Courier New" panose="02070309020205020404" pitchFamily="49" charset="0"/>
              </a:rPr>
              <a:t>element : </a:t>
            </a:r>
            <a:r>
              <a:rPr lang="en-US" sz="1800" dirty="0" err="1">
                <a:latin typeface="Courier New" panose="02070309020205020404" pitchFamily="49" charset="0"/>
                <a:cs typeface="Courier New" panose="02070309020205020404" pitchFamily="49" charset="0"/>
              </a:rPr>
              <a:t>coll</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  arr[k</a:t>
            </a:r>
            <a:r>
              <a:rPr lang="en-US" sz="1800" dirty="0" smtClean="0">
                <a:latin typeface="Courier New" panose="02070309020205020404" pitchFamily="49" charset="0"/>
                <a:cs typeface="Courier New" panose="02070309020205020404" pitchFamily="49" charset="0"/>
              </a:rPr>
              <a:t>++] = </a:t>
            </a:r>
            <a:r>
              <a:rPr lang="en-US" sz="1800" dirty="0">
                <a:latin typeface="Courier New" panose="02070309020205020404" pitchFamily="49" charset="0"/>
                <a:cs typeface="Courier New" panose="02070309020205020404" pitchFamily="49" charset="0"/>
              </a:rPr>
              <a:t>element;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a:t>
            </a:r>
          </a:p>
          <a:p>
            <a:pPr marL="366713" lvl="1" indent="0">
              <a:buNone/>
            </a:pPr>
            <a:r>
              <a:rPr lang="en-US" sz="1800">
                <a:cs typeface="Courier New" panose="02070309020205020404" pitchFamily="49" charset="0"/>
              </a:rPr>
              <a:t>See demo: lesson11.lecture.generics.toarray</a:t>
            </a:r>
            <a:endParaRPr lang="en-US" sz="1800" dirty="0">
              <a:cs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22</a:t>
            </a:fld>
            <a:endParaRPr lang="en-US" dirty="0"/>
          </a:p>
        </p:txBody>
      </p:sp>
      <p:sp>
        <p:nvSpPr>
          <p:cNvPr id="6" name="Title 1"/>
          <p:cNvSpPr>
            <a:spLocks noGrp="1"/>
          </p:cNvSpPr>
          <p:nvPr>
            <p:ph type="title"/>
          </p:nvPr>
        </p:nvSpPr>
        <p:spPr>
          <a:xfrm>
            <a:off x="457200" y="76200"/>
            <a:ext cx="8229600" cy="1295400"/>
          </a:xfrm>
        </p:spPr>
        <p:txBody>
          <a:bodyPr/>
          <a:lstStyle/>
          <a:p>
            <a:r>
              <a:rPr lang="en-US" sz="3600" smtClean="0"/>
              <a:t>Ways That Java’s </a:t>
            </a:r>
            <a:r>
              <a:rPr lang="en-US" sz="3600" dirty="0"/>
              <a:t>Implementation </a:t>
            </a:r>
            <a:r>
              <a:rPr lang="en-US" sz="3600"/>
              <a:t>of </a:t>
            </a:r>
            <a:r>
              <a:rPr lang="en-US" sz="3600" smtClean="0"/>
              <a:t>Generics Is Unintuitive (cont)</a:t>
            </a:r>
            <a:endParaRPr lang="en-US" sz="3600" dirty="0"/>
          </a:p>
        </p:txBody>
      </p:sp>
    </p:spTree>
    <p:extLst>
      <p:ext uri="{BB962C8B-B14F-4D97-AF65-F5344CB8AC3E}">
        <p14:creationId xmlns:p14="http://schemas.microsoft.com/office/powerpoint/2010/main" val="140262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599"/>
            <a:ext cx="8382000" cy="4953001"/>
          </a:xfrm>
        </p:spPr>
        <p:txBody>
          <a:bodyPr/>
          <a:lstStyle/>
          <a:p>
            <a:pPr marL="457200" lvl="0" indent="-457200">
              <a:buAutoNum type="arabicPeriod" startAt="3"/>
            </a:pPr>
            <a:r>
              <a:rPr lang="en-US" sz="2000" i="1" dirty="0" smtClean="0"/>
              <a:t>Component </a:t>
            </a:r>
            <a:r>
              <a:rPr lang="en-US" sz="2000" i="1" dirty="0"/>
              <a:t>type of an array is not allowed to be a parametrized type</a:t>
            </a:r>
            <a:r>
              <a:rPr lang="en-US" sz="2000" dirty="0"/>
              <a:t>. For example: you cannot create an array like </a:t>
            </a:r>
            <a:r>
              <a:rPr lang="en-US" sz="2000" dirty="0" smtClean="0"/>
              <a:t>this:</a:t>
            </a:r>
            <a:endParaRPr lang="en-US" sz="2000" dirty="0"/>
          </a:p>
          <a:p>
            <a:pPr marL="366713" lvl="1" indent="0">
              <a:buNone/>
            </a:pPr>
            <a:r>
              <a:rPr lang="en-US" sz="2000" smtClean="0">
                <a:latin typeface="Courier New" panose="02070309020205020404" pitchFamily="49" charset="0"/>
                <a:cs typeface="Courier New" panose="02070309020205020404" pitchFamily="49" charset="0"/>
              </a:rPr>
              <a:t>   List&lt;String</a:t>
            </a:r>
            <a:r>
              <a:rPr lang="en-US" sz="2000" dirty="0">
                <a:latin typeface="Courier New" panose="02070309020205020404" pitchFamily="49" charset="0"/>
                <a:cs typeface="Courier New" panose="02070309020205020404" pitchFamily="49" charset="0"/>
              </a:rPr>
              <a:t>&gt;[] = new List&lt;String&gt;[5];   </a:t>
            </a:r>
          </a:p>
          <a:p>
            <a:pPr marL="366713" lvl="1" indent="0">
              <a:buNone/>
            </a:pPr>
            <a:endParaRPr lang="en-US" sz="1800" dirty="0" smtClean="0"/>
          </a:p>
          <a:p>
            <a:pPr marL="366713" lvl="1" indent="0">
              <a:buNone/>
            </a:pPr>
            <a:r>
              <a:rPr lang="en-US" sz="2000" smtClean="0"/>
              <a:t>  </a:t>
            </a:r>
            <a:r>
              <a:rPr lang="en-US" sz="2000" b="1" u="sng" smtClean="0"/>
              <a:t>Example</a:t>
            </a:r>
            <a:r>
              <a:rPr lang="en-US" sz="2000" dirty="0" smtClean="0"/>
              <a:t>:</a:t>
            </a:r>
          </a:p>
          <a:p>
            <a:pPr marL="366713" lvl="1" indent="0">
              <a:buNone/>
            </a:pPr>
            <a:r>
              <a:rPr lang="en-US" sz="1800" smtClean="0">
                <a:latin typeface="Courier New" panose="02070309020205020404" pitchFamily="49" charset="0"/>
                <a:cs typeface="Courier New" panose="02070309020205020404" pitchFamily="49" charset="0"/>
              </a:rPr>
              <a:t>   class </a:t>
            </a:r>
            <a:r>
              <a:rPr lang="en-US" sz="1800" dirty="0">
                <a:latin typeface="Courier New" panose="02070309020205020404" pitchFamily="49" charset="0"/>
                <a:cs typeface="Courier New" panose="02070309020205020404" pitchFamily="49" charset="0"/>
              </a:rPr>
              <a:t>Another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smtClean="0">
                <a:latin typeface="Courier New" panose="02070309020205020404" pitchFamily="49" charset="0"/>
                <a:cs typeface="Courier New" panose="02070309020205020404" pitchFamily="49" charset="0"/>
              </a:rPr>
              <a:t>	  public </a:t>
            </a:r>
            <a:r>
              <a:rPr lang="en-US" sz="1800" dirty="0">
                <a:latin typeface="Courier New" panose="02070309020205020404" pitchFamily="49" charset="0"/>
                <a:cs typeface="Courier New" panose="02070309020205020404" pitchFamily="49" charset="0"/>
              </a:rPr>
              <a:t>static List&lt;Integer&gt;[] </a:t>
            </a:r>
            <a:r>
              <a:rPr lang="en-US" sz="1800" dirty="0" err="1">
                <a:latin typeface="Courier New" panose="02070309020205020404" pitchFamily="49" charset="0"/>
                <a:cs typeface="Courier New" panose="02070309020205020404" pitchFamily="49" charset="0"/>
              </a:rPr>
              <a:t>twoLists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List&lt;Integer</a:t>
            </a:r>
            <a:r>
              <a:rPr lang="en-US" sz="1800" dirty="0">
                <a:latin typeface="Courier New" panose="02070309020205020404" pitchFamily="49" charset="0"/>
                <a:cs typeface="Courier New" panose="02070309020205020404" pitchFamily="49" charset="0"/>
              </a:rPr>
              <a:t>&gt; list1 = </a:t>
            </a:r>
            <a:r>
              <a:rPr lang="en-US" sz="1800" dirty="0" err="1">
                <a:latin typeface="Courier New" panose="02070309020205020404" pitchFamily="49" charset="0"/>
                <a:cs typeface="Courier New" panose="02070309020205020404" pitchFamily="49" charset="0"/>
              </a:rPr>
              <a:t>Arrays.asList</a:t>
            </a:r>
            <a:r>
              <a:rPr lang="en-US" sz="1800" dirty="0">
                <a:latin typeface="Courier New" panose="02070309020205020404" pitchFamily="49" charset="0"/>
                <a:cs typeface="Courier New" panose="02070309020205020404" pitchFamily="49" charset="0"/>
              </a:rPr>
              <a:t>(1, 2, 3</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List&lt;Integer</a:t>
            </a:r>
            <a:r>
              <a:rPr lang="en-US" sz="1800" dirty="0">
                <a:latin typeface="Courier New" panose="02070309020205020404" pitchFamily="49" charset="0"/>
                <a:cs typeface="Courier New" panose="02070309020205020404" pitchFamily="49" charset="0"/>
              </a:rPr>
              <a:t>&gt; list2 = </a:t>
            </a:r>
            <a:r>
              <a:rPr lang="en-US" sz="1800" dirty="0" err="1">
                <a:latin typeface="Courier New" panose="02070309020205020404" pitchFamily="49" charset="0"/>
                <a:cs typeface="Courier New" panose="02070309020205020404" pitchFamily="49" charset="0"/>
              </a:rPr>
              <a:t>Arrays.asList</a:t>
            </a:r>
            <a:r>
              <a:rPr lang="en-US" sz="1800" dirty="0">
                <a:latin typeface="Courier New" panose="02070309020205020404" pitchFamily="49" charset="0"/>
                <a:cs typeface="Courier New" panose="02070309020205020404" pitchFamily="49" charset="0"/>
              </a:rPr>
              <a:t>(4, 5, 6</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t>	</a:t>
            </a:r>
            <a:r>
              <a:rPr lang="en-US" sz="1800" dirty="0" smtClean="0"/>
              <a:t>	</a:t>
            </a:r>
          </a:p>
          <a:p>
            <a:pPr marL="366713" lvl="1" indent="0">
              <a:buNone/>
            </a:pPr>
            <a:r>
              <a:rPr lang="en-US" sz="1800" dirty="0"/>
              <a:t>	</a:t>
            </a:r>
            <a:r>
              <a:rPr lang="en-US" sz="1800" dirty="0" smtClean="0"/>
              <a:t>	//</a:t>
            </a:r>
            <a:r>
              <a:rPr lang="en-US" sz="1800" dirty="0"/>
              <a:t>compiler </a:t>
            </a:r>
            <a:r>
              <a:rPr lang="en-US" sz="1800" dirty="0" smtClean="0"/>
              <a:t>error</a:t>
            </a: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a:t>
            </a:r>
            <a:r>
              <a:rPr lang="en-US" sz="1800" dirty="0">
                <a:latin typeface="Courier New" panose="02070309020205020404" pitchFamily="49" charset="0"/>
                <a:cs typeface="Courier New" panose="02070309020205020404" pitchFamily="49" charset="0"/>
              </a:rPr>
              <a:t>new List&lt;Integer&gt;[] {list1, list2</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23</a:t>
            </a:fld>
            <a:endParaRPr lang="en-US" dirty="0"/>
          </a:p>
        </p:txBody>
      </p:sp>
      <p:sp>
        <p:nvSpPr>
          <p:cNvPr id="6" name="Title 1"/>
          <p:cNvSpPr>
            <a:spLocks noGrp="1"/>
          </p:cNvSpPr>
          <p:nvPr>
            <p:ph type="title"/>
          </p:nvPr>
        </p:nvSpPr>
        <p:spPr>
          <a:xfrm>
            <a:off x="457200" y="76200"/>
            <a:ext cx="8229600" cy="1295400"/>
          </a:xfrm>
        </p:spPr>
        <p:txBody>
          <a:bodyPr/>
          <a:lstStyle/>
          <a:p>
            <a:r>
              <a:rPr lang="en-US" sz="3600" smtClean="0"/>
              <a:t>Ways That Java’s </a:t>
            </a:r>
            <a:r>
              <a:rPr lang="en-US" sz="3600" dirty="0"/>
              <a:t>Implementation </a:t>
            </a:r>
            <a:r>
              <a:rPr lang="en-US" sz="3600"/>
              <a:t>of </a:t>
            </a:r>
            <a:r>
              <a:rPr lang="en-US" sz="3600" smtClean="0"/>
              <a:t>Generics Is Unintuitive (cont)</a:t>
            </a:r>
            <a:endParaRPr lang="en-US" sz="3600" dirty="0"/>
          </a:p>
        </p:txBody>
      </p:sp>
    </p:spTree>
    <p:extLst>
      <p:ext uri="{BB962C8B-B14F-4D97-AF65-F5344CB8AC3E}">
        <p14:creationId xmlns:p14="http://schemas.microsoft.com/office/powerpoint/2010/main" val="147496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lstStyle/>
          <a:p>
            <a:r>
              <a:rPr lang="en-US" sz="3600"/>
              <a:t>Ways That Java’s Implementation of Generics Is Unintuitive (cont)</a:t>
            </a:r>
            <a:endParaRPr lang="en-US" sz="3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24</a:t>
            </a:fld>
            <a:endParaRPr lang="en-US" dirty="0"/>
          </a:p>
        </p:txBody>
      </p:sp>
      <p:sp>
        <p:nvSpPr>
          <p:cNvPr id="6" name="TextBox 5"/>
          <p:cNvSpPr txBox="1"/>
          <p:nvPr/>
        </p:nvSpPr>
        <p:spPr>
          <a:xfrm>
            <a:off x="235528" y="1676400"/>
            <a:ext cx="8832272" cy="5078313"/>
          </a:xfrm>
          <a:prstGeom prst="rect">
            <a:avLst/>
          </a:prstGeom>
          <a:solidFill>
            <a:schemeClr val="tx2">
              <a:lumMod val="20000"/>
              <a:lumOff val="80000"/>
            </a:schemeClr>
          </a:solidFill>
        </p:spPr>
        <p:txBody>
          <a:bodyPr wrap="square" rtlCol="0">
            <a:spAutoFit/>
          </a:bodyPr>
          <a:lstStyle/>
          <a:p>
            <a:pPr algn="ctr"/>
            <a:r>
              <a:rPr lang="en-US" i="1" dirty="0" err="1">
                <a:latin typeface="+mn-lt"/>
                <a:cs typeface="+mn-cs"/>
              </a:rPr>
              <a:t>Reifiable</a:t>
            </a:r>
            <a:r>
              <a:rPr lang="en-US" i="1" dirty="0">
                <a:latin typeface="+mn-lt"/>
                <a:cs typeface="+mn-cs"/>
              </a:rPr>
              <a:t> Types</a:t>
            </a:r>
          </a:p>
          <a:p>
            <a:r>
              <a:rPr lang="en-US" i="1" dirty="0">
                <a:latin typeface="+mn-lt"/>
                <a:cs typeface="+mn-cs"/>
              </a:rPr>
              <a:t>The reason for rule (3</a:t>
            </a:r>
            <a:r>
              <a:rPr lang="en-US" i="1">
                <a:latin typeface="+mn-lt"/>
                <a:cs typeface="+mn-cs"/>
              </a:rPr>
              <a:t>) </a:t>
            </a:r>
            <a:r>
              <a:rPr lang="en-US" i="1" smtClean="0">
                <a:latin typeface="+mn-lt"/>
                <a:cs typeface="+mn-cs"/>
              </a:rPr>
              <a:t>(previous slide) is </a:t>
            </a:r>
            <a:r>
              <a:rPr lang="en-US" i="1" dirty="0">
                <a:latin typeface="+mn-lt"/>
                <a:cs typeface="+mn-cs"/>
              </a:rPr>
              <a:t>that the component type of an array must be a </a:t>
            </a:r>
            <a:r>
              <a:rPr lang="en-US" i="1" u="sng" dirty="0" err="1">
                <a:latin typeface="+mn-lt"/>
                <a:cs typeface="+mn-cs"/>
              </a:rPr>
              <a:t>reifiable</a:t>
            </a:r>
            <a:r>
              <a:rPr lang="en-US" i="1" u="sng" dirty="0">
                <a:latin typeface="+mn-lt"/>
                <a:cs typeface="+mn-cs"/>
              </a:rPr>
              <a:t> type</a:t>
            </a:r>
            <a:r>
              <a:rPr lang="en-US" i="1" dirty="0">
                <a:latin typeface="+mn-lt"/>
                <a:cs typeface="+mn-cs"/>
              </a:rPr>
              <a:t>.</a:t>
            </a:r>
          </a:p>
          <a:p>
            <a:r>
              <a:rPr lang="en-US" i="1" smtClean="0">
                <a:latin typeface="+mn-lt"/>
                <a:cs typeface="+mn-cs"/>
              </a:rPr>
              <a:t>   Consider </a:t>
            </a:r>
            <a:r>
              <a:rPr lang="en-US" i="1" dirty="0">
                <a:latin typeface="+mn-lt"/>
                <a:cs typeface="+mn-cs"/>
              </a:rPr>
              <a:t>the analogous situation with arrays: The following statement</a:t>
            </a:r>
          </a:p>
          <a:p>
            <a:r>
              <a:rPr lang="en-US" i="1" dirty="0" smtClean="0">
                <a:latin typeface="+mn-lt"/>
                <a:cs typeface="+mn-cs"/>
              </a:rPr>
              <a:t>	</a:t>
            </a:r>
            <a:r>
              <a:rPr lang="en-US" dirty="0" smtClean="0">
                <a:latin typeface="Courier New" panose="02070309020205020404" pitchFamily="49" charset="0"/>
                <a:cs typeface="Courier New" panose="02070309020205020404" pitchFamily="49" charset="0"/>
              </a:rPr>
              <a:t>new </a:t>
            </a:r>
            <a:r>
              <a:rPr lang="en-US" dirty="0">
                <a:latin typeface="Courier New" panose="02070309020205020404" pitchFamily="49" charset="0"/>
                <a:cs typeface="Courier New" panose="02070309020205020404" pitchFamily="49" charset="0"/>
              </a:rPr>
              <a:t>String[size]</a:t>
            </a:r>
          </a:p>
          <a:p>
            <a:r>
              <a:rPr lang="en-US" i="1" dirty="0" smtClean="0">
                <a:latin typeface="+mn-lt"/>
                <a:cs typeface="+mn-cs"/>
              </a:rPr>
              <a:t>allocates </a:t>
            </a:r>
            <a:r>
              <a:rPr lang="en-US" i="1" dirty="0">
                <a:latin typeface="+mn-lt"/>
                <a:cs typeface="+mn-cs"/>
              </a:rPr>
              <a:t>an array, and stores in that array an indication that its components are of type String. However, executing</a:t>
            </a:r>
            <a:br>
              <a:rPr lang="en-US" i="1" dirty="0">
                <a:latin typeface="+mn-lt"/>
                <a:cs typeface="+mn-cs"/>
              </a:rPr>
            </a:br>
            <a:r>
              <a:rPr lang="en-US" i="1" dirty="0" smtClean="0">
                <a:latin typeface="+mn-lt"/>
                <a:cs typeface="+mn-cs"/>
              </a:rPr>
              <a:t>	</a:t>
            </a:r>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&lt;String&gt;()</a:t>
            </a:r>
          </a:p>
          <a:p>
            <a:r>
              <a:rPr lang="en-US" i="1" dirty="0">
                <a:latin typeface="+mn-lt"/>
                <a:cs typeface="+mn-cs"/>
              </a:rPr>
              <a:t>allocates a list, but does not store in the list any indication of the type of its </a:t>
            </a:r>
            <a:r>
              <a:rPr lang="en-US" i="1" dirty="0" err="1">
                <a:latin typeface="+mn-lt"/>
                <a:cs typeface="+mn-cs"/>
              </a:rPr>
              <a:t>elements.We</a:t>
            </a:r>
            <a:r>
              <a:rPr lang="en-US" i="1" dirty="0">
                <a:latin typeface="+mn-lt"/>
                <a:cs typeface="+mn-cs"/>
              </a:rPr>
              <a:t> say that Java </a:t>
            </a:r>
            <a:r>
              <a:rPr lang="en-US" i="1" u="sng" dirty="0">
                <a:latin typeface="+mn-lt"/>
                <a:cs typeface="+mn-cs"/>
              </a:rPr>
              <a:t>reifies array component types </a:t>
            </a:r>
            <a:r>
              <a:rPr lang="en-US" i="1" dirty="0">
                <a:latin typeface="+mn-lt"/>
                <a:cs typeface="+mn-cs"/>
              </a:rPr>
              <a:t>but </a:t>
            </a:r>
            <a:r>
              <a:rPr lang="en-US" i="1" u="sng" dirty="0">
                <a:latin typeface="+mn-lt"/>
                <a:cs typeface="+mn-cs"/>
              </a:rPr>
              <a:t>does not reify list element types </a:t>
            </a:r>
            <a:r>
              <a:rPr lang="en-US" i="1" dirty="0">
                <a:latin typeface="+mn-lt"/>
                <a:cs typeface="+mn-cs"/>
              </a:rPr>
              <a:t>(or other generic types). In the case of</a:t>
            </a:r>
          </a:p>
          <a:p>
            <a:r>
              <a:rPr lang="en-US" i="1" dirty="0">
                <a:latin typeface="+mn-lt"/>
                <a:cs typeface="+mn-cs"/>
              </a:rPr>
              <a:t> </a:t>
            </a:r>
            <a:r>
              <a:rPr lang="en-US" i="1" dirty="0" smtClean="0">
                <a:latin typeface="+mn-lt"/>
                <a:cs typeface="+mn-cs"/>
              </a:rPr>
              <a:t>	</a:t>
            </a:r>
            <a:r>
              <a:rPr lang="en-US" dirty="0">
                <a:latin typeface="Courier New" panose="02070309020205020404" pitchFamily="49" charset="0"/>
                <a:cs typeface="Courier New" panose="02070309020205020404" pitchFamily="49" charset="0"/>
              </a:rPr>
              <a:t>new List&lt;Integer&gt;[]     //not allowed</a:t>
            </a:r>
            <a:r>
              <a:rPr lang="en-US" i="1" dirty="0">
                <a:latin typeface="+mn-lt"/>
                <a:cs typeface="+mn-cs"/>
              </a:rPr>
              <a:t/>
            </a:r>
            <a:br>
              <a:rPr lang="en-US" i="1" dirty="0">
                <a:latin typeface="+mn-lt"/>
                <a:cs typeface="+mn-cs"/>
              </a:rPr>
            </a:br>
            <a:r>
              <a:rPr lang="en-US" i="1" dirty="0">
                <a:latin typeface="+mn-lt"/>
                <a:cs typeface="+mn-cs"/>
              </a:rPr>
              <a:t>because the List type does not store component type information, the resulting array is unable to store component type information (which violates rules for arrays). We say parametrized types (as well as type variables) are not </a:t>
            </a:r>
            <a:r>
              <a:rPr lang="en-US" i="1" err="1">
                <a:latin typeface="+mn-lt"/>
                <a:cs typeface="+mn-cs"/>
              </a:rPr>
              <a:t>reifiable</a:t>
            </a:r>
            <a:r>
              <a:rPr lang="en-US" i="1" smtClean="0">
                <a:latin typeface="+mn-lt"/>
                <a:cs typeface="+mn-cs"/>
              </a:rPr>
              <a:t>.</a:t>
            </a:r>
            <a:br>
              <a:rPr lang="en-US" i="1" smtClean="0">
                <a:latin typeface="+mn-lt"/>
                <a:cs typeface="+mn-cs"/>
              </a:rPr>
            </a:br>
            <a:endParaRPr lang="en-US" i="1" dirty="0">
              <a:latin typeface="+mn-lt"/>
              <a:cs typeface="+mn-cs"/>
            </a:endParaRPr>
          </a:p>
          <a:p>
            <a:r>
              <a:rPr lang="en-US" i="1" u="sng" dirty="0" smtClean="0">
                <a:latin typeface="+mn-lt"/>
                <a:cs typeface="+mn-cs"/>
              </a:rPr>
              <a:t>Precise </a:t>
            </a:r>
            <a:r>
              <a:rPr lang="en-US" i="1" u="sng" dirty="0">
                <a:latin typeface="+mn-lt"/>
                <a:cs typeface="+mn-cs"/>
              </a:rPr>
              <a:t>definition</a:t>
            </a:r>
            <a:r>
              <a:rPr lang="en-US" i="1" dirty="0">
                <a:latin typeface="+mn-lt"/>
                <a:cs typeface="+mn-cs"/>
              </a:rPr>
              <a:t>: A type is </a:t>
            </a:r>
            <a:r>
              <a:rPr lang="en-US" i="1" u="sng" err="1">
                <a:latin typeface="+mn-lt"/>
                <a:cs typeface="+mn-cs"/>
              </a:rPr>
              <a:t>reifiable</a:t>
            </a:r>
            <a:r>
              <a:rPr lang="en-US" i="1">
                <a:latin typeface="+mn-lt"/>
                <a:cs typeface="+mn-cs"/>
              </a:rPr>
              <a:t> </a:t>
            </a:r>
            <a:r>
              <a:rPr lang="en-US" i="1" smtClean="0">
                <a:latin typeface="+mn-lt"/>
                <a:cs typeface="+mn-cs"/>
              </a:rPr>
              <a:t> if </a:t>
            </a:r>
            <a:r>
              <a:rPr lang="en-US" i="1" dirty="0">
                <a:latin typeface="+mn-lt"/>
                <a:cs typeface="+mn-cs"/>
              </a:rPr>
              <a:t>the type is completely represented at run time — that is, if erasure does not remove any useful information</a:t>
            </a:r>
            <a:r>
              <a:rPr lang="en-US" i="1" dirty="0" smtClean="0">
                <a:latin typeface="+mn-lt"/>
                <a:cs typeface="+mn-cs"/>
              </a:rPr>
              <a:t>.</a:t>
            </a:r>
            <a:endParaRPr lang="en-US" i="1" dirty="0">
              <a:latin typeface="+mn-lt"/>
              <a:cs typeface="+mn-cs"/>
            </a:endParaRPr>
          </a:p>
        </p:txBody>
      </p:sp>
    </p:spTree>
    <p:extLst>
      <p:ext uri="{BB962C8B-B14F-4D97-AF65-F5344CB8AC3E}">
        <p14:creationId xmlns:p14="http://schemas.microsoft.com/office/powerpoint/2010/main" val="3450668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Lesson </a:t>
            </a:r>
            <a:r>
              <a:rPr lang="en-US" sz="4400" dirty="0" smtClean="0"/>
              <a:t>Outline</a:t>
            </a:r>
            <a:endParaRPr lang="en-US" sz="4400"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Introduction to </a:t>
            </a:r>
            <a:r>
              <a:rPr lang="en-US" dirty="0" smtClean="0"/>
              <a:t>generics</a:t>
            </a:r>
          </a:p>
          <a:p>
            <a:pPr marL="514350" lvl="0" indent="-514350">
              <a:buFont typeface="+mj-lt"/>
              <a:buAutoNum type="arabicPeriod"/>
            </a:pPr>
            <a:endParaRPr lang="en-US" sz="800" dirty="0"/>
          </a:p>
          <a:p>
            <a:pPr marL="514350" lvl="0" indent="-514350">
              <a:buFont typeface="+mj-lt"/>
              <a:buAutoNum type="arabicPeriod"/>
            </a:pPr>
            <a:r>
              <a:rPr lang="en-US" dirty="0">
                <a:solidFill>
                  <a:srgbClr val="FF0000"/>
                </a:solidFill>
              </a:rPr>
              <a:t>Generic </a:t>
            </a:r>
            <a:r>
              <a:rPr lang="en-US" dirty="0" smtClean="0">
                <a:solidFill>
                  <a:srgbClr val="FF0000"/>
                </a:solidFill>
              </a:rPr>
              <a:t>methods</a:t>
            </a:r>
          </a:p>
          <a:p>
            <a:pPr marL="514350" lvl="0" indent="-514350">
              <a:buFont typeface="+mj-lt"/>
              <a:buAutoNum type="arabicPeriod"/>
            </a:pPr>
            <a:endParaRPr lang="en-US" sz="800" dirty="0"/>
          </a:p>
          <a:p>
            <a:pPr marL="514350" lvl="0" indent="-514350">
              <a:buFont typeface="+mj-lt"/>
              <a:buAutoNum type="arabicPeriod"/>
            </a:pPr>
            <a:r>
              <a:rPr lang="en-US" dirty="0" smtClean="0"/>
              <a:t>Wildcards</a:t>
            </a:r>
          </a:p>
          <a:p>
            <a:pPr marL="514350" lvl="0" indent="-514350">
              <a:buFont typeface="+mj-lt"/>
              <a:buAutoNum type="arabicPeriod"/>
            </a:pPr>
            <a:endParaRPr lang="en-US" sz="800" dirty="0"/>
          </a:p>
          <a:p>
            <a:pPr marL="514350" lvl="0" indent="-514350">
              <a:buFont typeface="+mj-lt"/>
              <a:buAutoNum type="arabicPeriod"/>
            </a:pPr>
            <a:r>
              <a:rPr lang="en-US" dirty="0"/>
              <a:t>Understanding Common Generic </a:t>
            </a:r>
            <a:r>
              <a:rPr lang="en-US" dirty="0" smtClean="0"/>
              <a:t>Signatures</a:t>
            </a:r>
          </a:p>
          <a:p>
            <a:pPr marL="514350" lvl="0" indent="-514350">
              <a:buFont typeface="+mj-lt"/>
              <a:buAutoNum type="arabicPeriod"/>
            </a:pPr>
            <a:endParaRPr lang="en-US" sz="800" dirty="0"/>
          </a:p>
          <a:p>
            <a:pPr marL="514350" lvl="0" indent="-514350">
              <a:buFont typeface="+mj-lt"/>
              <a:buAutoNum type="arabicPeriod"/>
            </a:pPr>
            <a:r>
              <a:rPr lang="en-US" dirty="0"/>
              <a:t>Generic programming with generics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25</a:t>
            </a:fld>
            <a:endParaRPr lang="en-US" dirty="0"/>
          </a:p>
        </p:txBody>
      </p:sp>
    </p:spTree>
    <p:extLst>
      <p:ext uri="{BB962C8B-B14F-4D97-AF65-F5344CB8AC3E}">
        <p14:creationId xmlns:p14="http://schemas.microsoft.com/office/powerpoint/2010/main" val="3927193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000"/>
            <a:ext cx="8229600" cy="914400"/>
          </a:xfrm>
        </p:spPr>
        <p:txBody>
          <a:bodyPr/>
          <a:lstStyle/>
          <a:p>
            <a:r>
              <a:rPr lang="en-US" sz="4400" dirty="0" smtClean="0"/>
              <a:t>Generic Methods</a:t>
            </a:r>
            <a:endParaRPr lang="en-US" sz="4400" dirty="0"/>
          </a:p>
        </p:txBody>
      </p:sp>
      <p:sp>
        <p:nvSpPr>
          <p:cNvPr id="3" name="Content Placeholder 2"/>
          <p:cNvSpPr>
            <a:spLocks noGrp="1"/>
          </p:cNvSpPr>
          <p:nvPr>
            <p:ph idx="1"/>
          </p:nvPr>
        </p:nvSpPr>
        <p:spPr>
          <a:xfrm>
            <a:off x="381000" y="1676400"/>
            <a:ext cx="8229600" cy="1905000"/>
          </a:xfrm>
        </p:spPr>
        <p:txBody>
          <a:bodyPr/>
          <a:lstStyle/>
          <a:p>
            <a:pPr marL="0" indent="0">
              <a:buNone/>
            </a:pPr>
            <a:r>
              <a:rPr lang="en-US" sz="2200" i="1" dirty="0"/>
              <a:t>Generic methods</a:t>
            </a:r>
            <a:r>
              <a:rPr lang="en-US" sz="2200" dirty="0"/>
              <a:t>  are methods that introduce their own type parameters. This is similar to declaring a generic type, but the type parameter's scope is limited to the method where it is declared. Static and non-static generic methods are allowed, as well as generic class </a:t>
            </a:r>
            <a:r>
              <a:rPr lang="en-US" sz="2200" smtClean="0"/>
              <a:t>constructors</a:t>
            </a:r>
            <a:r>
              <a:rPr lang="en-US" sz="2200"/>
              <a:t>.</a:t>
            </a:r>
            <a:br>
              <a:rPr lang="en-US" sz="2200"/>
            </a:br>
            <a:r>
              <a:rPr lang="en-US" sz="1800"/>
              <a:t/>
            </a:r>
            <a:br>
              <a:rPr lang="en-US" sz="1800"/>
            </a:br>
            <a:r>
              <a:rPr lang="en-US" sz="1800" smtClean="0"/>
              <a:t/>
            </a:r>
            <a:br>
              <a:rPr lang="en-US" sz="1800" smtClean="0"/>
            </a:br>
            <a:r>
              <a:rPr lang="en-US" sz="1800" smtClean="0"/>
              <a:t/>
            </a:r>
            <a:br>
              <a:rPr lang="en-US" sz="1800" smtClean="0"/>
            </a:br>
            <a:endParaRPr lang="en-US" sz="1800"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26</a:t>
            </a:fld>
            <a:endParaRPr lang="en-US" dirty="0"/>
          </a:p>
        </p:txBody>
      </p:sp>
      <p:pic>
        <p:nvPicPr>
          <p:cNvPr id="5" name="Content Placeholder 4"/>
          <p:cNvPicPr>
            <a:picLocks/>
          </p:cNvPicPr>
          <p:nvPr/>
        </p:nvPicPr>
        <p:blipFill>
          <a:blip r:embed="rId2"/>
          <a:stretch>
            <a:fillRect/>
          </a:stretch>
        </p:blipFill>
        <p:spPr bwMode="auto">
          <a:xfrm>
            <a:off x="838200" y="3810000"/>
            <a:ext cx="7543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233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smtClean="0"/>
              <a:t>Calling a Generic Method</a:t>
            </a:r>
            <a:endParaRPr lang="en-US"/>
          </a:p>
        </p:txBody>
      </p:sp>
      <p:sp>
        <p:nvSpPr>
          <p:cNvPr id="3" name="Content Placeholder 2"/>
          <p:cNvSpPr>
            <a:spLocks noGrp="1"/>
          </p:cNvSpPr>
          <p:nvPr>
            <p:ph idx="1"/>
          </p:nvPr>
        </p:nvSpPr>
        <p:spPr>
          <a:xfrm>
            <a:off x="457200" y="1935163"/>
            <a:ext cx="8229600" cy="1417637"/>
          </a:xfrm>
        </p:spPr>
        <p:txBody>
          <a:bodyPr/>
          <a:lstStyle/>
          <a:p>
            <a:pPr marL="0" indent="0">
              <a:buNone/>
            </a:pPr>
            <a:r>
              <a:rPr lang="en-US" sz="2000" smtClean="0"/>
              <a:t>Earlier versions of Java required that you specify the generic type arguments when calling a generic method (see below), but current versions are always able to infer types, so the type arguments can be left out.</a:t>
            </a:r>
            <a:endParaRPr lang="en-US" sz="200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27</a:t>
            </a:fld>
            <a:endParaRPr lang="en-US" dirty="0"/>
          </a:p>
        </p:txBody>
      </p:sp>
      <p:pic>
        <p:nvPicPr>
          <p:cNvPr id="5" name="Picture 4"/>
          <p:cNvPicPr/>
          <p:nvPr/>
        </p:nvPicPr>
        <p:blipFill>
          <a:blip r:embed="rId2"/>
          <a:stretch>
            <a:fillRect/>
          </a:stretch>
        </p:blipFill>
        <p:spPr>
          <a:xfrm>
            <a:off x="990600" y="3896139"/>
            <a:ext cx="5638800" cy="904461"/>
          </a:xfrm>
          <a:prstGeom prst="rect">
            <a:avLst/>
          </a:prstGeom>
        </p:spPr>
      </p:pic>
      <p:sp>
        <p:nvSpPr>
          <p:cNvPr id="7" name="TextBox 6"/>
          <p:cNvSpPr txBox="1"/>
          <p:nvPr/>
        </p:nvSpPr>
        <p:spPr>
          <a:xfrm>
            <a:off x="895713" y="3505200"/>
            <a:ext cx="5929828" cy="369332"/>
          </a:xfrm>
          <a:prstGeom prst="rect">
            <a:avLst/>
          </a:prstGeom>
          <a:noFill/>
        </p:spPr>
        <p:txBody>
          <a:bodyPr wrap="none" rtlCol="0">
            <a:spAutoFit/>
          </a:bodyPr>
          <a:lstStyle/>
          <a:p>
            <a:r>
              <a:rPr lang="en-US" dirty="0">
                <a:latin typeface="+mn-lt"/>
                <a:cs typeface="+mn-cs"/>
              </a:rPr>
              <a:t>The complete syntax for invoking this method would be: </a:t>
            </a:r>
          </a:p>
        </p:txBody>
      </p:sp>
      <p:sp>
        <p:nvSpPr>
          <p:cNvPr id="8" name="TextBox 7"/>
          <p:cNvSpPr txBox="1"/>
          <p:nvPr/>
        </p:nvSpPr>
        <p:spPr>
          <a:xfrm>
            <a:off x="895713" y="4953000"/>
            <a:ext cx="7918771" cy="369332"/>
          </a:xfrm>
          <a:prstGeom prst="rect">
            <a:avLst/>
          </a:prstGeom>
          <a:noFill/>
        </p:spPr>
        <p:txBody>
          <a:bodyPr wrap="none" rtlCol="0">
            <a:spAutoFit/>
          </a:bodyPr>
          <a:lstStyle/>
          <a:p>
            <a:r>
              <a:rPr lang="en-US" dirty="0">
                <a:latin typeface="+mn-lt"/>
                <a:cs typeface="+mn-cs"/>
              </a:rPr>
              <a:t>The </a:t>
            </a:r>
            <a:r>
              <a:rPr lang="en-US">
                <a:latin typeface="+mn-lt"/>
                <a:cs typeface="+mn-cs"/>
              </a:rPr>
              <a:t>generic </a:t>
            </a:r>
            <a:r>
              <a:rPr lang="en-US" smtClean="0">
                <a:latin typeface="+mn-lt"/>
                <a:cs typeface="+mn-cs"/>
              </a:rPr>
              <a:t>type(s) </a:t>
            </a:r>
            <a:r>
              <a:rPr lang="en-US" dirty="0">
                <a:latin typeface="+mn-lt"/>
                <a:cs typeface="+mn-cs"/>
              </a:rPr>
              <a:t>can always be inferred by the compiler, and can be left out.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5562600"/>
            <a:ext cx="6204857"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z="3200" smtClean="0"/>
              <a:t>Using Generic Methods to Generalize Behavior</a:t>
            </a:r>
            <a:endParaRPr lang="en-US" sz="3200" dirty="0"/>
          </a:p>
        </p:txBody>
      </p:sp>
      <p:sp>
        <p:nvSpPr>
          <p:cNvPr id="3" name="Content Placeholder 2"/>
          <p:cNvSpPr>
            <a:spLocks noGrp="1"/>
          </p:cNvSpPr>
          <p:nvPr>
            <p:ph idx="1"/>
          </p:nvPr>
        </p:nvSpPr>
        <p:spPr>
          <a:xfrm>
            <a:off x="457200" y="1219200"/>
            <a:ext cx="8229600" cy="5486400"/>
          </a:xfrm>
        </p:spPr>
        <p:txBody>
          <a:bodyPr/>
          <a:lstStyle/>
          <a:p>
            <a:pPr marL="0" indent="0">
              <a:buNone/>
            </a:pPr>
            <a:r>
              <a:rPr lang="en-US" sz="2000" smtClean="0"/>
              <a:t>The following code counts occurrences of a target String inside a given input array</a:t>
            </a:r>
            <a:r>
              <a:rPr lang="en-US" sz="2400" smtClean="0"/>
              <a:t>.</a:t>
            </a:r>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endParaRPr lang="en-US" sz="2400" smtClean="0"/>
          </a:p>
          <a:p>
            <a:pPr marL="0" indent="0">
              <a:buNone/>
            </a:pPr>
            <a:r>
              <a:rPr lang="en-US" sz="2000" smtClean="0"/>
              <a:t>But the same procedure could be used to find a target of any given type in an array of the same type. Generic methods allow us to generalize from type String to an arbitrary type T. </a:t>
            </a:r>
            <a:br>
              <a:rPr lang="en-US" sz="2000" smtClean="0"/>
            </a:b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28</a:t>
            </a:fld>
            <a:endParaRPr lang="en-US" dirty="0"/>
          </a:p>
        </p:txBody>
      </p:sp>
      <p:pic>
        <p:nvPicPr>
          <p:cNvPr id="5" name="Picture 4"/>
          <p:cNvPicPr/>
          <p:nvPr/>
        </p:nvPicPr>
        <p:blipFill>
          <a:blip r:embed="rId2"/>
          <a:stretch>
            <a:fillRect/>
          </a:stretch>
        </p:blipFill>
        <p:spPr>
          <a:xfrm>
            <a:off x="1188522" y="2057400"/>
            <a:ext cx="6667500" cy="3200400"/>
          </a:xfrm>
          <a:prstGeom prst="rect">
            <a:avLst/>
          </a:prstGeom>
        </p:spPr>
      </p:pic>
    </p:spTree>
    <p:extLst>
      <p:ext uri="{BB962C8B-B14F-4D97-AF65-F5344CB8AC3E}">
        <p14:creationId xmlns:p14="http://schemas.microsoft.com/office/powerpoint/2010/main" val="625922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11.2</a:t>
            </a:r>
            <a:endParaRPr lang="en-US"/>
          </a:p>
        </p:txBody>
      </p:sp>
      <p:sp>
        <p:nvSpPr>
          <p:cNvPr id="3" name="Content Placeholder 2"/>
          <p:cNvSpPr>
            <a:spLocks noGrp="1"/>
          </p:cNvSpPr>
          <p:nvPr>
            <p:ph idx="1"/>
          </p:nvPr>
        </p:nvSpPr>
        <p:spPr/>
        <p:txBody>
          <a:bodyPr/>
          <a:lstStyle/>
          <a:p>
            <a:pPr marL="0" indent="0">
              <a:buNone/>
            </a:pPr>
            <a:r>
              <a:rPr lang="en-US" smtClean="0"/>
              <a:t>The code for </a:t>
            </a:r>
            <a:r>
              <a:rPr lang="en-US" smtClean="0">
                <a:latin typeface="Courier New" panose="02070309020205020404" pitchFamily="49" charset="0"/>
                <a:cs typeface="Courier New" panose="02070309020205020404" pitchFamily="49" charset="0"/>
              </a:rPr>
              <a:t>countOccurrences</a:t>
            </a:r>
            <a:r>
              <a:rPr lang="en-US" smtClean="0"/>
              <a:t> is in the package lesson11.exercise_2 in the InClassExercises project.</a:t>
            </a:r>
          </a:p>
          <a:p>
            <a:pPr marL="0" indent="0">
              <a:buNone/>
            </a:pPr>
            <a:r>
              <a:rPr lang="en-US" smtClean="0"/>
              <a:t>Do the following:</a:t>
            </a:r>
          </a:p>
          <a:p>
            <a:pPr marL="514350" indent="-514350">
              <a:buAutoNum type="arabicPeriod"/>
            </a:pPr>
            <a:r>
              <a:rPr lang="en-US" smtClean="0"/>
              <a:t>Turn the method into a generic method so that it can be used to count occurrences of an object of any type in an array whose components are of the same type.</a:t>
            </a:r>
          </a:p>
          <a:p>
            <a:pPr marL="514350" indent="-514350">
              <a:buAutoNum type="arabicPeriod"/>
            </a:pPr>
            <a:r>
              <a:rPr lang="en-US" smtClean="0"/>
              <a:t>Then try writing the code for your generic method using a </a:t>
            </a:r>
            <a:r>
              <a:rPr lang="en-US" smtClean="0">
                <a:latin typeface="Courier New" panose="02070309020205020404" pitchFamily="49" charset="0"/>
                <a:cs typeface="Courier New" panose="02070309020205020404" pitchFamily="49" charset="0"/>
              </a:rPr>
              <a:t>Stream</a:t>
            </a:r>
            <a:r>
              <a:rPr lang="en-US" smtClean="0"/>
              <a:t> pipeline instead of imperative code</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29</a:t>
            </a:fld>
            <a:endParaRPr lang="en-US" dirty="0"/>
          </a:p>
        </p:txBody>
      </p:sp>
    </p:spTree>
    <p:extLst>
      <p:ext uri="{BB962C8B-B14F-4D97-AF65-F5344CB8AC3E}">
        <p14:creationId xmlns:p14="http://schemas.microsoft.com/office/powerpoint/2010/main" val="241233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Lesson </a:t>
            </a:r>
            <a:r>
              <a:rPr lang="en-US" sz="4400" dirty="0" smtClean="0"/>
              <a:t>Outline</a:t>
            </a:r>
            <a:endParaRPr lang="en-US" sz="4400"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solidFill>
                  <a:srgbClr val="FF0000"/>
                </a:solidFill>
              </a:rPr>
              <a:t>Introduction to </a:t>
            </a:r>
            <a:r>
              <a:rPr lang="en-US" dirty="0" smtClean="0">
                <a:solidFill>
                  <a:srgbClr val="FF0000"/>
                </a:solidFill>
              </a:rPr>
              <a:t>generics</a:t>
            </a:r>
          </a:p>
          <a:p>
            <a:pPr marL="514350" lvl="0" indent="-514350">
              <a:buFont typeface="+mj-lt"/>
              <a:buAutoNum type="arabicPeriod"/>
            </a:pPr>
            <a:endParaRPr lang="en-US" sz="800" dirty="0"/>
          </a:p>
          <a:p>
            <a:pPr marL="514350" lvl="0" indent="-514350">
              <a:buFont typeface="+mj-lt"/>
              <a:buAutoNum type="arabicPeriod"/>
            </a:pPr>
            <a:r>
              <a:rPr lang="en-US" dirty="0"/>
              <a:t>Generic </a:t>
            </a:r>
            <a:r>
              <a:rPr lang="en-US" dirty="0" smtClean="0"/>
              <a:t>methods</a:t>
            </a:r>
          </a:p>
          <a:p>
            <a:pPr marL="514350" lvl="0" indent="-514350">
              <a:buFont typeface="+mj-lt"/>
              <a:buAutoNum type="arabicPeriod"/>
            </a:pPr>
            <a:endParaRPr lang="en-US" sz="800" dirty="0"/>
          </a:p>
          <a:p>
            <a:pPr marL="514350" lvl="0" indent="-514350">
              <a:buFont typeface="+mj-lt"/>
              <a:buAutoNum type="arabicPeriod"/>
            </a:pPr>
            <a:r>
              <a:rPr lang="en-US" dirty="0" smtClean="0"/>
              <a:t>Wildcards</a:t>
            </a:r>
          </a:p>
          <a:p>
            <a:pPr marL="514350" lvl="0" indent="-514350">
              <a:buFont typeface="+mj-lt"/>
              <a:buAutoNum type="arabicPeriod"/>
            </a:pPr>
            <a:endParaRPr lang="en-US" sz="800" dirty="0"/>
          </a:p>
          <a:p>
            <a:pPr marL="514350" lvl="0" indent="-514350">
              <a:buFont typeface="+mj-lt"/>
              <a:buAutoNum type="arabicPeriod"/>
            </a:pPr>
            <a:r>
              <a:rPr lang="en-US" dirty="0"/>
              <a:t>Understanding Common Generic </a:t>
            </a:r>
            <a:r>
              <a:rPr lang="en-US" dirty="0" smtClean="0"/>
              <a:t>Signatures</a:t>
            </a:r>
          </a:p>
          <a:p>
            <a:pPr marL="514350" lvl="0" indent="-514350">
              <a:buFont typeface="+mj-lt"/>
              <a:buAutoNum type="arabicPeriod"/>
            </a:pPr>
            <a:endParaRPr lang="en-US" sz="800" dirty="0"/>
          </a:p>
          <a:p>
            <a:pPr marL="514350" lvl="0" indent="-514350">
              <a:buFont typeface="+mj-lt"/>
              <a:buAutoNum type="arabicPeriod"/>
            </a:pPr>
            <a:r>
              <a:rPr lang="en-US" dirty="0"/>
              <a:t>Generic programming with generics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a:t>
            </a:fld>
            <a:endParaRPr lang="en-US" dirty="0"/>
          </a:p>
        </p:txBody>
      </p:sp>
    </p:spTree>
    <p:extLst>
      <p:ext uri="{BB962C8B-B14F-4D97-AF65-F5344CB8AC3E}">
        <p14:creationId xmlns:p14="http://schemas.microsoft.com/office/powerpoint/2010/main" val="39271933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524000"/>
            <a:ext cx="8229600" cy="5029200"/>
          </a:xfrm>
        </p:spPr>
        <p:txBody>
          <a:bodyPr/>
          <a:lstStyle/>
          <a:p>
            <a:pPr marL="0" indent="0">
              <a:buNone/>
            </a:pPr>
            <a:r>
              <a:rPr lang="en-US" sz="2400" dirty="0"/>
              <a:t>Generic methods make it possible to create general-purpose methods in Java by declaring and using one or more type variables in the method. This allows a user to make use of the method using any data type that is convenient, with full compiler support for type-checking. Likewise, when individual awareness has integrated into its daily functioning the universal value of transcendental consciousness, the awareness is maximally flexible, able to flow in whatever direction is required at the moment, free of rigidity and dominance of boundaries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5F433B21-F4FA-43D7-BB8F-0609731CF437}" type="slidenum">
              <a:rPr lang="en-US" smtClean="0"/>
              <a:pPr>
                <a:defRPr/>
              </a:pPr>
              <a:t>30</a:t>
            </a:fld>
            <a:endParaRPr lang="en-US" dirty="0"/>
          </a:p>
        </p:txBody>
      </p:sp>
      <p:sp>
        <p:nvSpPr>
          <p:cNvPr id="31748"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Main Point 1</a:t>
            </a:r>
            <a:endParaRPr lang="en-US" altLang="en-US" smtClean="0"/>
          </a:p>
        </p:txBody>
      </p:sp>
    </p:spTree>
    <p:extLst>
      <p:ext uri="{BB962C8B-B14F-4D97-AF65-F5344CB8AC3E}">
        <p14:creationId xmlns:p14="http://schemas.microsoft.com/office/powerpoint/2010/main" val="3465396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381000"/>
            <a:ext cx="8229600" cy="838200"/>
          </a:xfrm>
        </p:spPr>
        <p:txBody>
          <a:bodyPr/>
          <a:lstStyle/>
          <a:p>
            <a:r>
              <a:rPr lang="en-US" sz="3200" smtClean="0"/>
              <a:t>Another Generalization Example</a:t>
            </a:r>
            <a:r>
              <a:rPr lang="en-US" sz="3200" dirty="0"/>
              <a:t>: Finding the </a:t>
            </a:r>
            <a:r>
              <a:rPr lang="en-US" sz="3200" dirty="0" smtClean="0"/>
              <a:t>max</a:t>
            </a:r>
            <a:endParaRPr lang="en-US" sz="3200" dirty="0"/>
          </a:p>
        </p:txBody>
      </p:sp>
      <p:sp>
        <p:nvSpPr>
          <p:cNvPr id="3" name="Content Placeholder 2"/>
          <p:cNvSpPr>
            <a:spLocks noGrp="1"/>
          </p:cNvSpPr>
          <p:nvPr>
            <p:ph idx="1"/>
          </p:nvPr>
        </p:nvSpPr>
        <p:spPr>
          <a:xfrm>
            <a:off x="445514" y="990600"/>
            <a:ext cx="8229600" cy="5486401"/>
          </a:xfrm>
        </p:spPr>
        <p:txBody>
          <a:bodyPr/>
          <a:lstStyle/>
          <a:p>
            <a:pPr marL="0" indent="0">
              <a:buNone/>
            </a:pPr>
            <a:endParaRPr lang="en-US" sz="2000" b="1" smtClean="0"/>
          </a:p>
          <a:p>
            <a:pPr marL="0" indent="0">
              <a:buNone/>
            </a:pPr>
            <a:r>
              <a:rPr lang="en-US" sz="2000" b="1" smtClean="0"/>
              <a:t>Problem</a:t>
            </a:r>
            <a:r>
              <a:rPr lang="en-US" sz="2000" b="1" dirty="0"/>
              <a:t>: </a:t>
            </a:r>
            <a:r>
              <a:rPr lang="en-US" sz="2000" dirty="0"/>
              <a:t>Find the max value in a List</a:t>
            </a:r>
            <a:r>
              <a:rPr lang="en-US" sz="2000" dirty="0" smtClean="0"/>
              <a: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31</a:t>
            </a:fld>
            <a:endParaRPr lang="en-US" dirty="0"/>
          </a:p>
        </p:txBody>
      </p:sp>
      <p:pic>
        <p:nvPicPr>
          <p:cNvPr id="5" name="Picture 4"/>
          <p:cNvPicPr/>
          <p:nvPr/>
        </p:nvPicPr>
        <p:blipFill>
          <a:blip r:embed="rId2"/>
          <a:stretch>
            <a:fillRect/>
          </a:stretch>
        </p:blipFill>
        <p:spPr>
          <a:xfrm>
            <a:off x="543660" y="2667000"/>
            <a:ext cx="4240508" cy="1905000"/>
          </a:xfrm>
          <a:prstGeom prst="rect">
            <a:avLst/>
          </a:prstGeom>
        </p:spPr>
      </p:pic>
      <p:sp>
        <p:nvSpPr>
          <p:cNvPr id="10" name="TextBox 9"/>
          <p:cNvSpPr txBox="1"/>
          <p:nvPr/>
        </p:nvSpPr>
        <p:spPr>
          <a:xfrm>
            <a:off x="445514" y="1933585"/>
            <a:ext cx="3980329" cy="707886"/>
          </a:xfrm>
          <a:prstGeom prst="rect">
            <a:avLst/>
          </a:prstGeom>
          <a:noFill/>
        </p:spPr>
        <p:txBody>
          <a:bodyPr wrap="square" rtlCol="0">
            <a:spAutoFit/>
          </a:bodyPr>
          <a:lstStyle/>
          <a:p>
            <a:pPr marL="457200" indent="-457200">
              <a:buFont typeface="+mj-lt"/>
              <a:buAutoNum type="arabicPeriod"/>
            </a:pPr>
            <a:r>
              <a:rPr lang="en-US" sz="2000" b="1" dirty="0">
                <a:latin typeface="+mn-lt"/>
                <a:cs typeface="+mn-cs"/>
              </a:rPr>
              <a:t>Easy Case</a:t>
            </a:r>
            <a:r>
              <a:rPr lang="en-US" sz="2000" dirty="0">
                <a:latin typeface="+mn-lt"/>
                <a:cs typeface="+mn-cs"/>
              </a:rPr>
              <a:t>:  First try finding the max of a list of Integers:</a:t>
            </a:r>
          </a:p>
        </p:txBody>
      </p:sp>
      <p:sp>
        <p:nvSpPr>
          <p:cNvPr id="11" name="TextBox 10"/>
          <p:cNvSpPr txBox="1"/>
          <p:nvPr/>
        </p:nvSpPr>
        <p:spPr>
          <a:xfrm>
            <a:off x="4999627" y="1921500"/>
            <a:ext cx="4123765" cy="1015663"/>
          </a:xfrm>
          <a:prstGeom prst="rect">
            <a:avLst/>
          </a:prstGeom>
          <a:noFill/>
        </p:spPr>
        <p:txBody>
          <a:bodyPr wrap="square" rtlCol="0">
            <a:spAutoFit/>
          </a:bodyPr>
          <a:lstStyle/>
          <a:p>
            <a:pPr marL="457200" indent="-457200">
              <a:buAutoNum type="arabicPeriod" startAt="2"/>
            </a:pPr>
            <a:r>
              <a:rPr lang="en-US" sz="2000" b="1" dirty="0" smtClean="0">
                <a:latin typeface="+mn-lt"/>
                <a:cs typeface="+mn-cs"/>
              </a:rPr>
              <a:t>Try </a:t>
            </a:r>
            <a:r>
              <a:rPr lang="en-US" sz="2000" b="1" dirty="0">
                <a:latin typeface="+mn-lt"/>
                <a:cs typeface="+mn-cs"/>
              </a:rPr>
              <a:t>to generalize </a:t>
            </a:r>
            <a:r>
              <a:rPr lang="en-US" sz="2000" dirty="0">
                <a:latin typeface="+mn-lt"/>
                <a:cs typeface="+mn-cs"/>
              </a:rPr>
              <a:t>to an arbitrary type T   (this first try doesn’t quite work</a:t>
            </a:r>
            <a:r>
              <a:rPr lang="en-US" sz="2000" dirty="0" smtClean="0">
                <a:latin typeface="+mn-lt"/>
                <a:cs typeface="+mn-cs"/>
              </a:rPr>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189" y="2971800"/>
            <a:ext cx="406997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019419" y="5105400"/>
            <a:ext cx="4008286" cy="923330"/>
          </a:xfrm>
          <a:prstGeom prst="rect">
            <a:avLst/>
          </a:prstGeom>
        </p:spPr>
        <p:txBody>
          <a:bodyPr wrap="square">
            <a:spAutoFit/>
          </a:bodyPr>
          <a:lstStyle/>
          <a:p>
            <a:r>
              <a:rPr lang="en-US" b="1"/>
              <a:t>Problem</a:t>
            </a:r>
            <a:r>
              <a:rPr lang="en-US"/>
              <a:t>: </a:t>
            </a:r>
            <a:r>
              <a:rPr lang="en-US">
                <a:latin typeface="Courier New" panose="02070309020205020404" pitchFamily="49" charset="0"/>
                <a:cs typeface="Courier New" panose="02070309020205020404" pitchFamily="49" charset="0"/>
              </a:rPr>
              <a:t>T</a:t>
            </a:r>
            <a:r>
              <a:rPr lang="en-US"/>
              <a:t> may not be a type that has a </a:t>
            </a:r>
            <a:r>
              <a:rPr lang="en-US">
                <a:latin typeface="Courier New" panose="02070309020205020404" pitchFamily="49" charset="0"/>
                <a:cs typeface="Courier New" panose="02070309020205020404" pitchFamily="49" charset="0"/>
              </a:rPr>
              <a:t>compareTo</a:t>
            </a:r>
            <a:r>
              <a:rPr lang="en-US"/>
              <a:t> operation – we get a compiler error</a:t>
            </a:r>
          </a:p>
        </p:txBody>
      </p:sp>
    </p:spTree>
    <p:extLst>
      <p:ext uri="{BB962C8B-B14F-4D97-AF65-F5344CB8AC3E}">
        <p14:creationId xmlns:p14="http://schemas.microsoft.com/office/powerpoint/2010/main" val="87669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32</a:t>
            </a:fld>
            <a:endParaRPr lang="en-US" dirty="0"/>
          </a:p>
        </p:txBody>
      </p:sp>
      <p:sp>
        <p:nvSpPr>
          <p:cNvPr id="5" name="Content Placeholder 4"/>
          <p:cNvSpPr txBox="1">
            <a:spLocks noGrp="1"/>
          </p:cNvSpPr>
          <p:nvPr>
            <p:ph idx="1"/>
          </p:nvPr>
        </p:nvSpPr>
        <p:spPr>
          <a:xfrm>
            <a:off x="457200" y="1219200"/>
            <a:ext cx="8229600" cy="1754326"/>
          </a:xfrm>
          <a:prstGeom prst="rect">
            <a:avLst/>
          </a:prstGeom>
          <a:noFill/>
        </p:spPr>
        <p:txBody>
          <a:bodyPr wrap="square" rtlCol="0">
            <a:spAutoFit/>
          </a:bodyPr>
          <a:lstStyle/>
          <a:p>
            <a:pPr marL="0" indent="0">
              <a:buNone/>
            </a:pPr>
            <a:r>
              <a:rPr lang="en-US" sz="2000" b="1" smtClean="0">
                <a:latin typeface="+mn-lt"/>
                <a:cs typeface="+mn-cs"/>
              </a:rPr>
              <a:t>Solution</a:t>
            </a:r>
            <a:r>
              <a:rPr lang="en-US" sz="2000">
                <a:latin typeface="+mn-lt"/>
                <a:cs typeface="+mn-cs"/>
              </a:rPr>
              <a:t>: </a:t>
            </a:r>
            <a:r>
              <a:rPr lang="en-US" sz="2000" smtClean="0">
                <a:latin typeface="+mn-lt"/>
                <a:cs typeface="+mn-cs"/>
              </a:rPr>
              <a:t>It is possible to use </a:t>
            </a:r>
            <a:r>
              <a:rPr lang="en-US" sz="2000">
                <a:latin typeface="+mn-lt"/>
                <a:cs typeface="+mn-cs"/>
              </a:rPr>
              <a:t>the </a:t>
            </a:r>
            <a:r>
              <a:rPr lang="en-US" sz="2000" smtClean="0">
                <a:latin typeface="+mn-lt"/>
                <a:cs typeface="+mn-cs"/>
              </a:rPr>
              <a:t>"extends" keyword to force the type T to be an implementer of the Comparable interface. This produces a </a:t>
            </a:r>
            <a:r>
              <a:rPr lang="en-US" sz="2000" i="1" dirty="0">
                <a:latin typeface="+mn-lt"/>
                <a:cs typeface="+mn-cs"/>
              </a:rPr>
              <a:t>bounded </a:t>
            </a:r>
            <a:r>
              <a:rPr lang="en-US" sz="2000" i="1">
                <a:latin typeface="+mn-lt"/>
                <a:cs typeface="+mn-cs"/>
              </a:rPr>
              <a:t>type </a:t>
            </a:r>
            <a:r>
              <a:rPr lang="en-US" sz="2000" i="1" smtClean="0">
                <a:latin typeface="+mn-lt"/>
                <a:cs typeface="+mn-cs"/>
              </a:rPr>
              <a:t>variable </a:t>
            </a:r>
            <a:r>
              <a:rPr lang="en-US" sz="2000" smtClean="0">
                <a:latin typeface="+mn-lt"/>
                <a:cs typeface="+mn-cs"/>
              </a:rPr>
              <a:t> </a:t>
            </a:r>
            <a:r>
              <a:rPr lang="en-US" sz="2000" smtClean="0">
                <a:latin typeface="Courier New" panose="02070309020205020404" pitchFamily="49" charset="0"/>
                <a:cs typeface="Courier New" panose="02070309020205020404" pitchFamily="49" charset="0"/>
              </a:rPr>
              <a:t>T extends Comparable</a:t>
            </a:r>
            <a:endParaRPr lang="en-US" sz="2000" i="1" smtClean="0">
              <a:latin typeface="Courier New" panose="02070309020205020404" pitchFamily="49" charset="0"/>
              <a:cs typeface="Courier New" panose="02070309020205020404" pitchFamily="49" charset="0"/>
            </a:endParaRPr>
          </a:p>
          <a:p>
            <a:endParaRPr lang="en-US" sz="2000"/>
          </a:p>
          <a:p>
            <a:pPr marL="0" indent="0">
              <a:buNone/>
            </a:pPr>
            <a:endParaRPr lang="en-US" sz="2000" dirty="0">
              <a:latin typeface="+mn-lt"/>
              <a:cs typeface="+mn-cs"/>
            </a:endParaRPr>
          </a:p>
        </p:txBody>
      </p:sp>
      <p:pic>
        <p:nvPicPr>
          <p:cNvPr id="6" name="Picture 5"/>
          <p:cNvPicPr/>
          <p:nvPr/>
        </p:nvPicPr>
        <p:blipFill>
          <a:blip r:embed="rId2"/>
          <a:stretch>
            <a:fillRect/>
          </a:stretch>
        </p:blipFill>
        <p:spPr>
          <a:xfrm>
            <a:off x="1219200" y="2438400"/>
            <a:ext cx="6477000" cy="2438400"/>
          </a:xfrm>
          <a:prstGeom prst="rect">
            <a:avLst/>
          </a:prstGeom>
        </p:spPr>
      </p:pic>
      <p:sp>
        <p:nvSpPr>
          <p:cNvPr id="7" name="TextBox 6"/>
          <p:cNvSpPr txBox="1"/>
          <p:nvPr/>
        </p:nvSpPr>
        <p:spPr>
          <a:xfrm>
            <a:off x="2057400" y="5257800"/>
            <a:ext cx="6548804" cy="369332"/>
          </a:xfrm>
          <a:prstGeom prst="rect">
            <a:avLst/>
          </a:prstGeom>
          <a:noFill/>
          <a:ln w="19050">
            <a:solidFill>
              <a:schemeClr val="accent1"/>
            </a:solidFill>
          </a:ln>
        </p:spPr>
        <p:txBody>
          <a:bodyPr wrap="square" rtlCol="0">
            <a:spAutoFit/>
          </a:bodyPr>
          <a:lstStyle/>
          <a:p>
            <a:r>
              <a:rPr lang="en-US" dirty="0"/>
              <a:t>Demo</a:t>
            </a:r>
            <a:r>
              <a:rPr lang="en-US"/>
              <a:t>: lesson11.lecture.generics.genericprogrammingmax</a:t>
            </a:r>
            <a:endParaRPr lang="en-US" dirty="0"/>
          </a:p>
        </p:txBody>
      </p:sp>
    </p:spTree>
    <p:extLst>
      <p:ext uri="{BB962C8B-B14F-4D97-AF65-F5344CB8AC3E}">
        <p14:creationId xmlns:p14="http://schemas.microsoft.com/office/powerpoint/2010/main" val="3106837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z="4000" smtClean="0"/>
              <a:t>Generalizing Even Further</a:t>
            </a:r>
            <a:endParaRPr lang="en-US" sz="4000" dirty="0"/>
          </a:p>
        </p:txBody>
      </p:sp>
      <p:sp>
        <p:nvSpPr>
          <p:cNvPr id="3" name="Content Placeholder 2"/>
          <p:cNvSpPr>
            <a:spLocks noGrp="1"/>
          </p:cNvSpPr>
          <p:nvPr>
            <p:ph idx="1"/>
          </p:nvPr>
        </p:nvSpPr>
        <p:spPr>
          <a:xfrm>
            <a:off x="457200" y="914399"/>
            <a:ext cx="8229600" cy="5410201"/>
          </a:xfrm>
        </p:spPr>
        <p:txBody>
          <a:bodyPr/>
          <a:lstStyle/>
          <a:p>
            <a:r>
              <a:rPr lang="en-US" sz="1800" dirty="0"/>
              <a:t>The Comparable interface is also generic. For a given class C, implementing the Comparable interface implies that comparisons will be done between a current instance of C and another instance; the other instance type is the type argument to use with Comparable. For example, </a:t>
            </a:r>
            <a:br>
              <a:rPr lang="en-US" sz="1800" dirty="0"/>
            </a:br>
            <a:r>
              <a:rPr lang="en-US" sz="1800" dirty="0">
                <a:latin typeface="Courier New" panose="02070309020205020404" pitchFamily="49" charset="0"/>
                <a:cs typeface="Courier New" panose="02070309020205020404" pitchFamily="49" charset="0"/>
              </a:rPr>
              <a:t>String implements Comparable&lt;String&gt;.</a:t>
            </a:r>
            <a:r>
              <a:rPr lang="en-US" sz="1800" dirty="0"/>
              <a:t> This leads to</a:t>
            </a:r>
            <a:r>
              <a:rPr lang="en-US" sz="1800" dirty="0" smtClean="0"/>
              <a:t>:</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r>
              <a:rPr lang="en-US" sz="1800" dirty="0" smtClean="0"/>
              <a:t>This </a:t>
            </a:r>
            <a:r>
              <a:rPr lang="en-US" sz="1800" dirty="0"/>
              <a:t>version of max can be used for most kinds of Lists, but there are exceptions. Example:</a:t>
            </a:r>
          </a:p>
          <a:p>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33</a:t>
            </a:fld>
            <a:endParaRPr lang="en-US" dirty="0"/>
          </a:p>
        </p:txBody>
      </p:sp>
      <p:pic>
        <p:nvPicPr>
          <p:cNvPr id="5" name="Picture 4"/>
          <p:cNvPicPr/>
          <p:nvPr/>
        </p:nvPicPr>
        <p:blipFill>
          <a:blip r:embed="rId2"/>
          <a:stretch>
            <a:fillRect/>
          </a:stretch>
        </p:blipFill>
        <p:spPr>
          <a:xfrm>
            <a:off x="1066800" y="2362200"/>
            <a:ext cx="5844271" cy="2209800"/>
          </a:xfrm>
          <a:prstGeom prst="rect">
            <a:avLst/>
          </a:prstGeom>
        </p:spPr>
      </p:pic>
      <p:pic>
        <p:nvPicPr>
          <p:cNvPr id="6" name="Picture 5"/>
          <p:cNvPicPr/>
          <p:nvPr/>
        </p:nvPicPr>
        <p:blipFill>
          <a:blip r:embed="rId3"/>
          <a:stretch>
            <a:fillRect/>
          </a:stretch>
        </p:blipFill>
        <p:spPr>
          <a:xfrm>
            <a:off x="1218118" y="5181600"/>
            <a:ext cx="5411282" cy="1710219"/>
          </a:xfrm>
          <a:prstGeom prst="rect">
            <a:avLst/>
          </a:prstGeom>
        </p:spPr>
      </p:pic>
    </p:spTree>
    <p:extLst>
      <p:ext uri="{BB962C8B-B14F-4D97-AF65-F5344CB8AC3E}">
        <p14:creationId xmlns:p14="http://schemas.microsoft.com/office/powerpoint/2010/main" val="228626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z="4000" dirty="0"/>
              <a:t>Finding the max (</a:t>
            </a:r>
            <a:r>
              <a:rPr lang="en-US" sz="4000" dirty="0" smtClean="0"/>
              <a:t>cont.)</a:t>
            </a:r>
            <a:endParaRPr lang="en-US" sz="4000" dirty="0"/>
          </a:p>
        </p:txBody>
      </p:sp>
      <p:sp>
        <p:nvSpPr>
          <p:cNvPr id="3" name="Content Placeholder 2"/>
          <p:cNvSpPr>
            <a:spLocks noGrp="1"/>
          </p:cNvSpPr>
          <p:nvPr>
            <p:ph idx="1"/>
          </p:nvPr>
        </p:nvSpPr>
        <p:spPr>
          <a:xfrm>
            <a:off x="457200" y="914399"/>
            <a:ext cx="8229600" cy="1295401"/>
          </a:xfrm>
        </p:spPr>
        <p:txBody>
          <a:bodyPr/>
          <a:lstStyle/>
          <a:p>
            <a:r>
              <a:rPr lang="en-US" sz="2000" b="1" u="sng" dirty="0"/>
              <a:t>The Problem</a:t>
            </a:r>
            <a:r>
              <a:rPr lang="en-US" sz="2000" dirty="0"/>
              <a:t>: </a:t>
            </a:r>
            <a:r>
              <a:rPr lang="en-US" sz="2000" dirty="0" err="1">
                <a:latin typeface="Courier New" panose="02070309020205020404" pitchFamily="49" charset="0"/>
                <a:cs typeface="Courier New" panose="02070309020205020404" pitchFamily="49" charset="0"/>
              </a:rPr>
              <a:t>LocalDate</a:t>
            </a:r>
            <a:r>
              <a:rPr lang="en-US" sz="2000" dirty="0"/>
              <a:t> does not implement </a:t>
            </a:r>
            <a:r>
              <a:rPr lang="en-US" sz="2000" dirty="0">
                <a:latin typeface="Courier New" panose="02070309020205020404" pitchFamily="49" charset="0"/>
                <a:cs typeface="Courier New" panose="02070309020205020404" pitchFamily="49" charset="0"/>
              </a:rPr>
              <a:t>Comparable&lt;</a:t>
            </a:r>
            <a:r>
              <a:rPr lang="en-US" sz="2000" dirty="0" err="1">
                <a:latin typeface="Courier New" panose="02070309020205020404" pitchFamily="49" charset="0"/>
                <a:cs typeface="Courier New" panose="02070309020205020404" pitchFamily="49" charset="0"/>
              </a:rPr>
              <a:t>LocalDate</a:t>
            </a:r>
            <a:r>
              <a:rPr lang="en-US" sz="2000" dirty="0">
                <a:latin typeface="Courier New" panose="02070309020205020404" pitchFamily="49" charset="0"/>
                <a:cs typeface="Courier New" panose="02070309020205020404" pitchFamily="49" charset="0"/>
              </a:rPr>
              <a:t>&gt;</a:t>
            </a:r>
            <a:r>
              <a:rPr lang="en-US" sz="2000" dirty="0"/>
              <a:t>. Instead, the relationship to </a:t>
            </a:r>
            <a:r>
              <a:rPr lang="en-US" sz="2000" dirty="0">
                <a:latin typeface="Courier New" panose="02070309020205020404" pitchFamily="49" charset="0"/>
                <a:cs typeface="Courier New" panose="02070309020205020404" pitchFamily="49" charset="0"/>
              </a:rPr>
              <a:t>Comparable</a:t>
            </a:r>
            <a:r>
              <a:rPr lang="en-US" sz="2000" dirty="0"/>
              <a:t> is the following</a:t>
            </a:r>
            <a:r>
              <a:rPr lang="en-US" sz="2000" dirty="0" smtClean="0"/>
              <a:t>:</a:t>
            </a:r>
          </a:p>
          <a:p>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34</a:t>
            </a:fld>
            <a:endParaRPr lang="en-US" dirty="0"/>
          </a:p>
        </p:txBody>
      </p:sp>
      <p:pic>
        <p:nvPicPr>
          <p:cNvPr id="7" name="Picture 6"/>
          <p:cNvPicPr/>
          <p:nvPr/>
        </p:nvPicPr>
        <p:blipFill>
          <a:blip r:embed="rId2"/>
          <a:stretch>
            <a:fillRect/>
          </a:stretch>
        </p:blipFill>
        <p:spPr>
          <a:xfrm>
            <a:off x="685800" y="2133600"/>
            <a:ext cx="2667000" cy="3352800"/>
          </a:xfrm>
          <a:prstGeom prst="rect">
            <a:avLst/>
          </a:prstGeom>
        </p:spPr>
      </p:pic>
      <p:sp>
        <p:nvSpPr>
          <p:cNvPr id="5" name="TextBox 4"/>
          <p:cNvSpPr txBox="1"/>
          <p:nvPr/>
        </p:nvSpPr>
        <p:spPr>
          <a:xfrm>
            <a:off x="3581400" y="2133600"/>
            <a:ext cx="5410200" cy="4062651"/>
          </a:xfrm>
          <a:prstGeom prst="rect">
            <a:avLst/>
          </a:prstGeom>
          <a:noFill/>
        </p:spPr>
        <p:txBody>
          <a:bodyPr wrap="square" rtlCol="0">
            <a:spAutoFit/>
          </a:bodyPr>
          <a:lstStyle/>
          <a:p>
            <a:pPr marL="366713" lvl="1" indent="0">
              <a:buNone/>
            </a:pPr>
            <a:r>
              <a:rPr lang="en-US" sz="2000" dirty="0"/>
              <a:t>What is needed is a max function that accepts types </a:t>
            </a:r>
            <a:r>
              <a:rPr lang="en-US" sz="2000" dirty="0">
                <a:latin typeface="Courier New" panose="02070309020205020404" pitchFamily="49" charset="0"/>
                <a:cs typeface="Courier New" panose="02070309020205020404" pitchFamily="49" charset="0"/>
              </a:rPr>
              <a:t>T</a:t>
            </a:r>
            <a:r>
              <a:rPr lang="en-US" sz="2000" dirty="0"/>
              <a:t> </a:t>
            </a:r>
            <a:r>
              <a:rPr lang="en-US" sz="2000"/>
              <a:t>that </a:t>
            </a:r>
            <a:r>
              <a:rPr lang="en-US" sz="2000" smtClean="0"/>
              <a:t>implement not </a:t>
            </a:r>
            <a:r>
              <a:rPr lang="en-US" sz="2000" dirty="0"/>
              <a:t>just </a:t>
            </a:r>
            <a:r>
              <a:rPr lang="en-US" sz="2000" dirty="0">
                <a:latin typeface="Courier New" panose="02070309020205020404" pitchFamily="49" charset="0"/>
                <a:cs typeface="Courier New" panose="02070309020205020404" pitchFamily="49" charset="0"/>
              </a:rPr>
              <a:t>Comparable&lt;T&gt;</a:t>
            </a:r>
            <a:r>
              <a:rPr lang="en-US" sz="2000" dirty="0"/>
              <a:t>, but even </a:t>
            </a:r>
            <a:r>
              <a:rPr lang="en-US" sz="2000" dirty="0">
                <a:latin typeface="Courier New" panose="02070309020205020404" pitchFamily="49" charset="0"/>
                <a:cs typeface="Courier New" panose="02070309020205020404" pitchFamily="49" charset="0"/>
              </a:rPr>
              <a:t>Comparable&lt;S&gt;</a:t>
            </a:r>
            <a:r>
              <a:rPr lang="en-US" sz="2000" dirty="0"/>
              <a:t> for </a:t>
            </a:r>
            <a:r>
              <a:rPr lang="en-US" sz="2000"/>
              <a:t>any </a:t>
            </a:r>
            <a:r>
              <a:rPr lang="en-US" sz="2000" smtClean="0"/>
              <a:t>supertype </a:t>
            </a:r>
            <a:r>
              <a:rPr lang="en-US" sz="2000">
                <a:latin typeface="Courier New" panose="02070309020205020404" pitchFamily="49" charset="0"/>
                <a:cs typeface="Courier New" panose="02070309020205020404" pitchFamily="49" charset="0"/>
              </a:rPr>
              <a:t>S</a:t>
            </a:r>
            <a:r>
              <a:rPr lang="en-US" sz="2000" smtClean="0"/>
              <a:t> </a:t>
            </a:r>
            <a:r>
              <a:rPr lang="en-US" sz="2000" dirty="0"/>
              <a:t>of </a:t>
            </a:r>
            <a:r>
              <a:rPr lang="en-US" sz="2000" dirty="0">
                <a:latin typeface="Courier New" panose="02070309020205020404" pitchFamily="49" charset="0"/>
                <a:cs typeface="Courier New" panose="02070309020205020404" pitchFamily="49" charset="0"/>
              </a:rPr>
              <a:t>T</a:t>
            </a:r>
            <a:r>
              <a:rPr lang="en-US" sz="2000" dirty="0"/>
              <a:t>.</a:t>
            </a:r>
          </a:p>
          <a:p>
            <a:pPr marL="366713" lvl="1" indent="0">
              <a:buNone/>
            </a:pPr>
            <a:r>
              <a:rPr lang="en-US" sz="2000" dirty="0"/>
              <a:t/>
            </a:r>
            <a:br>
              <a:rPr lang="en-US" sz="2000" dirty="0"/>
            </a:br>
            <a:r>
              <a:rPr lang="en-US" sz="2000" dirty="0"/>
              <a:t>Here, </a:t>
            </a:r>
            <a:r>
              <a:rPr lang="en-US" sz="2000" dirty="0">
                <a:latin typeface="Courier New" panose="02070309020205020404" pitchFamily="49" charset="0"/>
                <a:cs typeface="Courier New" panose="02070309020205020404" pitchFamily="49" charset="0"/>
              </a:rPr>
              <a:t>T</a:t>
            </a:r>
            <a:r>
              <a:rPr lang="en-US" sz="2000" dirty="0"/>
              <a:t> is </a:t>
            </a:r>
            <a:r>
              <a:rPr lang="en-US" sz="2000" dirty="0" err="1">
                <a:latin typeface="Courier New" panose="02070309020205020404" pitchFamily="49" charset="0"/>
                <a:cs typeface="Courier New" panose="02070309020205020404" pitchFamily="49" charset="0"/>
              </a:rPr>
              <a:t>LocalDate</a:t>
            </a:r>
            <a:r>
              <a:rPr lang="en-US" sz="2000" dirty="0"/>
              <a:t>. We want max to accept a list </a:t>
            </a:r>
            <a:r>
              <a:rPr lang="en-US" sz="2000"/>
              <a:t>of </a:t>
            </a:r>
            <a:r>
              <a:rPr lang="en-US" sz="2000" smtClean="0">
                <a:latin typeface="Courier New" panose="02070309020205020404" pitchFamily="49" charset="0"/>
                <a:cs typeface="Courier New" panose="02070309020205020404" pitchFamily="49" charset="0"/>
              </a:rPr>
              <a:t>LocalDate</a:t>
            </a:r>
            <a:r>
              <a:rPr lang="en-US" sz="2000" smtClean="0"/>
              <a:t>s </a:t>
            </a:r>
            <a:r>
              <a:rPr lang="en-US" sz="2000" dirty="0"/>
              <a:t>using a </a:t>
            </a:r>
            <a:r>
              <a:rPr lang="en-US" sz="2000" dirty="0">
                <a:latin typeface="Courier New" panose="02070309020205020404" pitchFamily="49" charset="0"/>
                <a:cs typeface="Courier New" panose="02070309020205020404" pitchFamily="49" charset="0"/>
              </a:rPr>
              <a:t>Comparable&lt;S&gt;</a:t>
            </a:r>
            <a:r>
              <a:rPr lang="en-US" sz="2000" dirty="0"/>
              <a:t> for </a:t>
            </a:r>
            <a:r>
              <a:rPr lang="en-US" sz="2000"/>
              <a:t>any </a:t>
            </a:r>
            <a:r>
              <a:rPr lang="en-US" sz="2000" smtClean="0"/>
              <a:t>supertype </a:t>
            </a:r>
            <a:r>
              <a:rPr lang="en-US" sz="2000" smtClean="0">
                <a:latin typeface="Courier New" panose="02070309020205020404" pitchFamily="49" charset="0"/>
                <a:cs typeface="Courier New" panose="02070309020205020404" pitchFamily="49" charset="0"/>
              </a:rPr>
              <a:t>S</a:t>
            </a:r>
            <a:r>
              <a:rPr lang="en-US" sz="2000" smtClean="0"/>
              <a:t> </a:t>
            </a:r>
            <a:r>
              <a:rPr lang="en-US" sz="2000" dirty="0"/>
              <a:t>of </a:t>
            </a:r>
            <a:r>
              <a:rPr lang="en-US" sz="2000" dirty="0" err="1">
                <a:latin typeface="Courier New" panose="02070309020205020404" pitchFamily="49" charset="0"/>
                <a:cs typeface="Courier New" panose="02070309020205020404" pitchFamily="49" charset="0"/>
              </a:rPr>
              <a:t>LocalDate</a:t>
            </a:r>
            <a:r>
              <a:rPr lang="en-US" sz="2000" dirty="0"/>
              <a:t>.</a:t>
            </a:r>
          </a:p>
          <a:p>
            <a:pPr marL="366713" lvl="1" indent="0">
              <a:buNone/>
            </a:pPr>
            <a:r>
              <a:rPr lang="en-US" sz="2000" dirty="0"/>
              <a:t/>
            </a:r>
            <a:br>
              <a:rPr lang="en-US" sz="2000" dirty="0"/>
            </a:br>
            <a:r>
              <a:rPr lang="en-US" sz="2000"/>
              <a:t>The </a:t>
            </a:r>
            <a:r>
              <a:rPr lang="en-US" sz="2000" smtClean="0"/>
              <a:t>solution lies </a:t>
            </a:r>
            <a:r>
              <a:rPr lang="en-US" sz="2000" dirty="0"/>
              <a:t>in the use of </a:t>
            </a:r>
            <a:r>
              <a:rPr lang="en-US" sz="2000" i="1" dirty="0"/>
              <a:t>bounded wildcards.</a:t>
            </a:r>
            <a:endParaRPr lang="en-US" sz="2000" dirty="0"/>
          </a:p>
          <a:p>
            <a:endParaRPr lang="en-US" dirty="0"/>
          </a:p>
        </p:txBody>
      </p:sp>
      <p:sp>
        <p:nvSpPr>
          <p:cNvPr id="6" name="TextBox 5"/>
          <p:cNvSpPr txBox="1"/>
          <p:nvPr/>
        </p:nvSpPr>
        <p:spPr>
          <a:xfrm>
            <a:off x="304800" y="5706094"/>
            <a:ext cx="3505200" cy="615553"/>
          </a:xfrm>
          <a:prstGeom prst="rect">
            <a:avLst/>
          </a:prstGeom>
          <a:noFill/>
        </p:spPr>
        <p:txBody>
          <a:bodyPr wrap="square" rtlCol="0">
            <a:spAutoFit/>
          </a:bodyPr>
          <a:lstStyle/>
          <a:p>
            <a:r>
              <a:rPr lang="en-US" smtClean="0">
                <a:latin typeface="Courier New" panose="02070309020205020404" pitchFamily="49" charset="0"/>
                <a:cs typeface="Courier New" panose="02070309020205020404" pitchFamily="49" charset="0"/>
              </a:rPr>
              <a:t>LocalDate</a:t>
            </a:r>
            <a:r>
              <a:rPr lang="en-US" smtClean="0"/>
              <a:t> implements </a:t>
            </a:r>
            <a:r>
              <a:rPr lang="en-US" sz="1600" smtClean="0">
                <a:latin typeface="Courier New" panose="02070309020205020404" pitchFamily="49" charset="0"/>
                <a:cs typeface="Courier New" panose="02070309020205020404" pitchFamily="49" charset="0"/>
              </a:rPr>
              <a:t>Comparable&lt;ChronoLocalDate&gt;</a:t>
            </a:r>
            <a:endParaRPr lang="en-US"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176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Lesson </a:t>
            </a:r>
            <a:r>
              <a:rPr lang="en-US" sz="4400" dirty="0" smtClean="0"/>
              <a:t>Outline</a:t>
            </a:r>
            <a:endParaRPr lang="en-US" sz="4400"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Introduction to </a:t>
            </a:r>
            <a:r>
              <a:rPr lang="en-US" dirty="0" smtClean="0"/>
              <a:t>generics</a:t>
            </a:r>
          </a:p>
          <a:p>
            <a:pPr marL="514350" lvl="0" indent="-514350">
              <a:buFont typeface="+mj-lt"/>
              <a:buAutoNum type="arabicPeriod"/>
            </a:pPr>
            <a:endParaRPr lang="en-US" sz="800" dirty="0"/>
          </a:p>
          <a:p>
            <a:pPr marL="514350" lvl="0" indent="-514350">
              <a:buFont typeface="+mj-lt"/>
              <a:buAutoNum type="arabicPeriod"/>
            </a:pPr>
            <a:r>
              <a:rPr lang="en-US" dirty="0"/>
              <a:t>Generic </a:t>
            </a:r>
            <a:r>
              <a:rPr lang="en-US" dirty="0" smtClean="0"/>
              <a:t>methods</a:t>
            </a:r>
          </a:p>
          <a:p>
            <a:pPr marL="514350" lvl="0" indent="-514350">
              <a:buFont typeface="+mj-lt"/>
              <a:buAutoNum type="arabicPeriod"/>
            </a:pPr>
            <a:endParaRPr lang="en-US" sz="800" dirty="0"/>
          </a:p>
          <a:p>
            <a:pPr marL="514350" lvl="0" indent="-514350">
              <a:buFont typeface="+mj-lt"/>
              <a:buAutoNum type="arabicPeriod"/>
            </a:pPr>
            <a:r>
              <a:rPr lang="en-US" dirty="0" smtClean="0">
                <a:solidFill>
                  <a:srgbClr val="FF0000"/>
                </a:solidFill>
              </a:rPr>
              <a:t>Wildcards</a:t>
            </a:r>
          </a:p>
          <a:p>
            <a:pPr marL="514350" lvl="0" indent="-514350">
              <a:buFont typeface="+mj-lt"/>
              <a:buAutoNum type="arabicPeriod"/>
            </a:pPr>
            <a:endParaRPr lang="en-US" sz="800" dirty="0"/>
          </a:p>
          <a:p>
            <a:pPr marL="514350" lvl="0" indent="-514350">
              <a:buFont typeface="+mj-lt"/>
              <a:buAutoNum type="arabicPeriod"/>
            </a:pPr>
            <a:r>
              <a:rPr lang="en-US" dirty="0"/>
              <a:t>Understanding Common Generic </a:t>
            </a:r>
            <a:r>
              <a:rPr lang="en-US" dirty="0" smtClean="0"/>
              <a:t>Signatures</a:t>
            </a:r>
          </a:p>
          <a:p>
            <a:pPr marL="514350" lvl="0" indent="-514350">
              <a:buFont typeface="+mj-lt"/>
              <a:buAutoNum type="arabicPeriod"/>
            </a:pPr>
            <a:endParaRPr lang="en-US" sz="800" dirty="0"/>
          </a:p>
          <a:p>
            <a:pPr marL="514350" lvl="0" indent="-514350">
              <a:buFont typeface="+mj-lt"/>
              <a:buAutoNum type="arabicPeriod"/>
            </a:pPr>
            <a:r>
              <a:rPr lang="en-US" dirty="0"/>
              <a:t>Generic programming with generics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35</a:t>
            </a:fld>
            <a:endParaRPr lang="en-US" dirty="0"/>
          </a:p>
        </p:txBody>
      </p:sp>
    </p:spTree>
    <p:extLst>
      <p:ext uri="{BB962C8B-B14F-4D97-AF65-F5344CB8AC3E}">
        <p14:creationId xmlns:p14="http://schemas.microsoft.com/office/powerpoint/2010/main" val="3927193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518" y="457200"/>
            <a:ext cx="8229600" cy="914400"/>
          </a:xfrm>
        </p:spPr>
        <p:txBody>
          <a:bodyPr/>
          <a:lstStyle/>
          <a:p>
            <a:r>
              <a:rPr lang="en-US" sz="3600" dirty="0" smtClean="0"/>
              <a:t>The </a:t>
            </a:r>
            <a:r>
              <a:rPr lang="en-US" sz="3600" dirty="0" smtClean="0">
                <a:latin typeface="Courier New" panose="02070309020205020404" pitchFamily="49" charset="0"/>
                <a:cs typeface="Courier New" panose="02070309020205020404" pitchFamily="49" charset="0"/>
              </a:rPr>
              <a:t>? extends </a:t>
            </a:r>
            <a:r>
              <a:rPr lang="en-US" sz="3600" dirty="0" smtClean="0"/>
              <a:t>Bounded Wildcard</a:t>
            </a:r>
            <a:endParaRPr lang="en-US" sz="3600" dirty="0"/>
          </a:p>
        </p:txBody>
      </p:sp>
      <p:sp>
        <p:nvSpPr>
          <p:cNvPr id="3" name="Content Placeholder 2"/>
          <p:cNvSpPr>
            <a:spLocks noGrp="1"/>
          </p:cNvSpPr>
          <p:nvPr>
            <p:ph idx="1"/>
          </p:nvPr>
        </p:nvSpPr>
        <p:spPr>
          <a:xfrm>
            <a:off x="474518" y="1540823"/>
            <a:ext cx="8229600" cy="5334000"/>
          </a:xfrm>
        </p:spPr>
        <p:txBody>
          <a:bodyPr/>
          <a:lstStyle/>
          <a:p>
            <a:r>
              <a:rPr lang="en-US" dirty="0"/>
              <a:t>The fact that generic subtyping is not covariant – as in the example that List&lt;Manager&gt; is not a subtype of List&lt;Employee&gt; – is inconvenient and unintuitive. This is remedied to a large extent with the extends </a:t>
            </a:r>
            <a:r>
              <a:rPr lang="en-US" i="1" dirty="0"/>
              <a:t>bounded wildcard</a:t>
            </a:r>
            <a:r>
              <a:rPr lang="en-US" dirty="0"/>
              <a:t>.</a:t>
            </a:r>
          </a:p>
          <a:p>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36</a:t>
            </a:fld>
            <a:endParaRPr lang="en-US" dirty="0"/>
          </a:p>
        </p:txBody>
      </p:sp>
      <p:pic>
        <p:nvPicPr>
          <p:cNvPr id="5" name="Picture 4"/>
          <p:cNvPicPr/>
          <p:nvPr/>
        </p:nvPicPr>
        <p:blipFill>
          <a:blip r:embed="rId2"/>
          <a:stretch>
            <a:fillRect/>
          </a:stretch>
        </p:blipFill>
        <p:spPr>
          <a:xfrm>
            <a:off x="2417618" y="3581400"/>
            <a:ext cx="4343400" cy="2057401"/>
          </a:xfrm>
          <a:prstGeom prst="rect">
            <a:avLst/>
          </a:prstGeom>
        </p:spPr>
      </p:pic>
    </p:spTree>
    <p:extLst>
      <p:ext uri="{BB962C8B-B14F-4D97-AF65-F5344CB8AC3E}">
        <p14:creationId xmlns:p14="http://schemas.microsoft.com/office/powerpoint/2010/main" val="2064949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sz="3600" dirty="0"/>
              <a:t>The ? extends Bounded </a:t>
            </a:r>
            <a:r>
              <a:rPr lang="en-US" sz="3600" dirty="0" smtClean="0"/>
              <a:t>Wildcard (cont.)</a:t>
            </a:r>
            <a:endParaRPr lang="en-US" sz="3600" dirty="0"/>
          </a:p>
        </p:txBody>
      </p:sp>
      <p:sp>
        <p:nvSpPr>
          <p:cNvPr id="3" name="Content Placeholder 2"/>
          <p:cNvSpPr>
            <a:spLocks noGrp="1"/>
          </p:cNvSpPr>
          <p:nvPr>
            <p:ph idx="1"/>
          </p:nvPr>
        </p:nvSpPr>
        <p:spPr>
          <a:xfrm>
            <a:off x="457200" y="1298370"/>
            <a:ext cx="8229600" cy="5562599"/>
          </a:xfrm>
        </p:spPr>
        <p:txBody>
          <a:bodyPr/>
          <a:lstStyle/>
          <a:p>
            <a:r>
              <a:rPr lang="en-US" sz="2200" dirty="0"/>
              <a:t>The ? is a </a:t>
            </a:r>
            <a:r>
              <a:rPr lang="en-US" sz="2200" i="1" dirty="0"/>
              <a:t>wildcard </a:t>
            </a:r>
            <a:r>
              <a:rPr lang="en-US" sz="2200" dirty="0"/>
              <a:t>and the “bound” in </a:t>
            </a:r>
            <a:r>
              <a:rPr lang="en-US" sz="2200" dirty="0">
                <a:latin typeface="Courier New" panose="02070309020205020404" pitchFamily="49" charset="0"/>
                <a:cs typeface="Courier New" panose="02070309020205020404" pitchFamily="49" charset="0"/>
              </a:rPr>
              <a:t>List&lt;? extends Employee&gt;</a:t>
            </a:r>
            <a:r>
              <a:rPr lang="en-US" sz="2200" dirty="0"/>
              <a:t> is the class Employee. </a:t>
            </a:r>
            <a:r>
              <a:rPr lang="en-US" sz="2200" dirty="0">
                <a:latin typeface="Courier New" panose="02070309020205020404" pitchFamily="49" charset="0"/>
                <a:cs typeface="Courier New" panose="02070309020205020404" pitchFamily="49" charset="0"/>
              </a:rPr>
              <a:t>List&lt;? extends Employee&gt;</a:t>
            </a:r>
            <a:r>
              <a:rPr lang="en-US" sz="2200" dirty="0"/>
              <a:t> </a:t>
            </a:r>
            <a:r>
              <a:rPr lang="en-US" sz="2200"/>
              <a:t>is </a:t>
            </a:r>
            <a:r>
              <a:rPr lang="en-US" sz="2200" smtClean="0"/>
              <a:t>called a </a:t>
            </a:r>
            <a:r>
              <a:rPr lang="en-US" sz="2200" i="1" dirty="0"/>
              <a:t>parametrized type with a bound.</a:t>
            </a:r>
            <a:r>
              <a:rPr lang="en-US" sz="2200" dirty="0"/>
              <a:t> </a:t>
            </a:r>
            <a:endParaRPr lang="en-US" sz="2200" dirty="0" smtClean="0"/>
          </a:p>
          <a:p>
            <a:endParaRPr lang="en-US" sz="800" dirty="0"/>
          </a:p>
          <a:p>
            <a:r>
              <a:rPr lang="en-US" sz="2200" dirty="0" smtClean="0"/>
              <a:t>For </a:t>
            </a:r>
            <a:r>
              <a:rPr lang="en-US" sz="2200" dirty="0"/>
              <a:t>any </a:t>
            </a:r>
            <a:r>
              <a:rPr lang="en-US" sz="2200"/>
              <a:t>subclass </a:t>
            </a:r>
            <a:r>
              <a:rPr lang="en-US" sz="2200">
                <a:latin typeface="Courier New" panose="02070309020205020404" pitchFamily="49" charset="0"/>
                <a:cs typeface="Courier New" panose="02070309020205020404" pitchFamily="49" charset="0"/>
              </a:rPr>
              <a:t>C</a:t>
            </a:r>
            <a:r>
              <a:rPr lang="en-US" sz="2200" smtClean="0"/>
              <a:t> </a:t>
            </a:r>
            <a:r>
              <a:rPr lang="en-US" sz="2200" dirty="0"/>
              <a:t>of Employee, </a:t>
            </a:r>
            <a:r>
              <a:rPr lang="en-US" sz="2200" dirty="0">
                <a:latin typeface="Courier New" panose="02070309020205020404" pitchFamily="49" charset="0"/>
                <a:cs typeface="Courier New" panose="02070309020205020404" pitchFamily="49" charset="0"/>
              </a:rPr>
              <a:t>List&lt;C&gt;</a:t>
            </a:r>
            <a:r>
              <a:rPr lang="en-US" sz="2200" dirty="0"/>
              <a:t> is a subclass </a:t>
            </a:r>
            <a:r>
              <a:rPr lang="en-US" sz="2200"/>
              <a:t>of  </a:t>
            </a:r>
            <a:r>
              <a:rPr lang="en-US" sz="2200" smtClean="0"/>
              <a:t> </a:t>
            </a:r>
            <a:r>
              <a:rPr lang="en-US" sz="2200" smtClean="0">
                <a:latin typeface="Courier New" panose="02070309020205020404" pitchFamily="49" charset="0"/>
                <a:cs typeface="Courier New" panose="02070309020205020404" pitchFamily="49" charset="0"/>
              </a:rPr>
              <a:t>List</a:t>
            </a:r>
            <a:r>
              <a:rPr lang="en-US" sz="2200" dirty="0">
                <a:latin typeface="Courier New" panose="02070309020205020404" pitchFamily="49" charset="0"/>
                <a:cs typeface="Courier New" panose="02070309020205020404" pitchFamily="49" charset="0"/>
              </a:rPr>
              <a:t>&lt;? extends Employee</a:t>
            </a:r>
            <a:r>
              <a:rPr lang="en-US" sz="2200" dirty="0" smtClean="0">
                <a:latin typeface="Courier New" panose="02070309020205020404" pitchFamily="49" charset="0"/>
                <a:cs typeface="Courier New" panose="02070309020205020404" pitchFamily="49" charset="0"/>
              </a:rPr>
              <a:t>&gt;.</a:t>
            </a:r>
            <a:endParaRPr lang="en-US" sz="2200" dirty="0" smtClean="0"/>
          </a:p>
          <a:p>
            <a:endParaRPr lang="en-US" sz="2200" dirty="0"/>
          </a:p>
          <a:p>
            <a:r>
              <a:rPr lang="en-US" sz="2200" dirty="0" smtClean="0"/>
              <a:t>So</a:t>
            </a:r>
            <a:r>
              <a:rPr lang="en-US" sz="2200" dirty="0"/>
              <a:t>, even though the </a:t>
            </a:r>
            <a:r>
              <a:rPr lang="en-US" sz="2200"/>
              <a:t>following </a:t>
            </a:r>
            <a:r>
              <a:rPr lang="en-US" sz="2200" smtClean="0"/>
              <a:t> gives </a:t>
            </a:r>
            <a:r>
              <a:rPr lang="en-US" sz="2200" dirty="0"/>
              <a:t>a compiler error:</a:t>
            </a:r>
          </a:p>
          <a:p>
            <a:pPr marL="366713" lvl="1" indent="0">
              <a:buNone/>
            </a:pPr>
            <a:r>
              <a:rPr lang="en-US" sz="2200" dirty="0">
                <a:latin typeface="Courier New" panose="02070309020205020404" pitchFamily="49" charset="0"/>
                <a:cs typeface="Courier New" panose="02070309020205020404" pitchFamily="49" charset="0"/>
              </a:rPr>
              <a:t>List&lt;Manager&gt;  list1 = </a:t>
            </a:r>
            <a:r>
              <a:rPr lang="en-US" sz="2200" dirty="0"/>
              <a:t>//… populate with managers</a:t>
            </a:r>
            <a:br>
              <a:rPr lang="en-US" sz="2200" dirty="0"/>
            </a:br>
            <a:r>
              <a:rPr lang="en-US" sz="2200" dirty="0">
                <a:latin typeface="Courier New" panose="02070309020205020404" pitchFamily="49" charset="0"/>
                <a:cs typeface="Courier New" panose="02070309020205020404" pitchFamily="49" charset="0"/>
              </a:rPr>
              <a:t>List&lt;Employee&gt; list2 = list1;  </a:t>
            </a:r>
            <a:r>
              <a:rPr lang="en-US" sz="2200" dirty="0"/>
              <a:t>//compiler error</a:t>
            </a:r>
          </a:p>
          <a:p>
            <a:pPr marL="366713" lvl="1" indent="0">
              <a:buNone/>
            </a:pPr>
            <a:endParaRPr lang="en-US" sz="2200" dirty="0" smtClean="0"/>
          </a:p>
          <a:p>
            <a:pPr marL="366713" lvl="1" indent="0">
              <a:buNone/>
            </a:pPr>
            <a:r>
              <a:rPr lang="en-US" sz="2200" dirty="0" smtClean="0"/>
              <a:t>the </a:t>
            </a:r>
            <a:r>
              <a:rPr lang="en-US" sz="2200" dirty="0"/>
              <a:t>following </a:t>
            </a:r>
            <a:r>
              <a:rPr lang="en-US" sz="2200" u="sng" dirty="0"/>
              <a:t>does</a:t>
            </a:r>
            <a:r>
              <a:rPr lang="en-US" sz="2200" dirty="0"/>
              <a:t> work</a:t>
            </a:r>
            <a:r>
              <a:rPr lang="en-US" sz="2200" dirty="0" smtClean="0"/>
              <a:t>:</a:t>
            </a:r>
            <a:endParaRPr lang="en-US" sz="2200" dirty="0"/>
          </a:p>
          <a:p>
            <a:pPr marL="366713" lvl="1" indent="0">
              <a:buNone/>
            </a:pPr>
            <a:r>
              <a:rPr lang="en-US" sz="2200" dirty="0">
                <a:latin typeface="Courier New" panose="02070309020205020404" pitchFamily="49" charset="0"/>
                <a:cs typeface="Courier New" panose="02070309020205020404" pitchFamily="49" charset="0"/>
              </a:rPr>
              <a:t>List&lt;Manager&gt; list1 =</a:t>
            </a:r>
            <a:r>
              <a:rPr lang="en-US" sz="2200" dirty="0"/>
              <a:t> //… populate with managers</a:t>
            </a:r>
            <a:br>
              <a:rPr lang="en-US" sz="2200" dirty="0"/>
            </a:br>
            <a:r>
              <a:rPr lang="en-US" sz="1800" dirty="0">
                <a:latin typeface="Courier New" panose="02070309020205020404" pitchFamily="49" charset="0"/>
                <a:cs typeface="Courier New" panose="02070309020205020404" pitchFamily="49" charset="0"/>
              </a:rPr>
              <a:t>List&lt;? extends Employee&gt; list2 = list1</a:t>
            </a:r>
            <a:r>
              <a:rPr lang="en-US" sz="2200" dirty="0">
                <a:latin typeface="Courier New" panose="02070309020205020404" pitchFamily="49" charset="0"/>
                <a:cs typeface="Courier New" panose="02070309020205020404" pitchFamily="49" charset="0"/>
              </a:rPr>
              <a:t>;  </a:t>
            </a:r>
            <a:r>
              <a:rPr lang="en-US" sz="2200" dirty="0"/>
              <a:t>//compiles  </a:t>
            </a:r>
          </a:p>
          <a:p>
            <a:pPr marL="366713" lvl="1" indent="0">
              <a:buNone/>
            </a:pPr>
            <a:r>
              <a:rPr lang="en-US" sz="1800" smtClean="0"/>
              <a:t>                                                   (</a:t>
            </a:r>
            <a:r>
              <a:rPr lang="en-US" sz="1800" dirty="0"/>
              <a:t>See demo </a:t>
            </a:r>
            <a:r>
              <a:rPr lang="en-US" sz="1800" dirty="0" smtClean="0"/>
              <a:t>lesson10.lecture.generics.extend</a:t>
            </a:r>
            <a:r>
              <a:rPr lang="en-US" sz="1800" dirty="0"/>
              <a:t>)</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37</a:t>
            </a:fld>
            <a:endParaRPr lang="en-US" dirty="0"/>
          </a:p>
        </p:txBody>
      </p:sp>
    </p:spTree>
    <p:extLst>
      <p:ext uri="{BB962C8B-B14F-4D97-AF65-F5344CB8AC3E}">
        <p14:creationId xmlns:p14="http://schemas.microsoft.com/office/powerpoint/2010/main" val="398848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11.3</a:t>
            </a:r>
            <a:endParaRPr lang="en-US"/>
          </a:p>
        </p:txBody>
      </p:sp>
      <p:sp>
        <p:nvSpPr>
          <p:cNvPr id="3" name="Content Placeholder 2"/>
          <p:cNvSpPr>
            <a:spLocks noGrp="1"/>
          </p:cNvSpPr>
          <p:nvPr>
            <p:ph idx="1"/>
          </p:nvPr>
        </p:nvSpPr>
        <p:spPr>
          <a:xfrm>
            <a:off x="381000" y="1935163"/>
            <a:ext cx="8305800" cy="4389437"/>
          </a:xfrm>
        </p:spPr>
        <p:txBody>
          <a:bodyPr/>
          <a:lstStyle/>
          <a:p>
            <a:pPr marL="0" indent="0">
              <a:buNone/>
            </a:pPr>
            <a:r>
              <a:rPr lang="en-US" smtClean="0"/>
              <a:t>Determine which diagrams are correct and which are not.</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881" y="2536370"/>
            <a:ext cx="6248400" cy="3873789"/>
          </a:xfrm>
          <a:prstGeom prst="rect">
            <a:avLst/>
          </a:prstGeom>
        </p:spPr>
      </p:pic>
    </p:spTree>
    <p:extLst>
      <p:ext uri="{BB962C8B-B14F-4D97-AF65-F5344CB8AC3E}">
        <p14:creationId xmlns:p14="http://schemas.microsoft.com/office/powerpoint/2010/main" val="13650651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a:t>
            </a:r>
            <a:r>
              <a:rPr lang="en-US" smtClean="0"/>
              <a:t>11.3 - Solution</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66825"/>
            <a:ext cx="7849105" cy="5029200"/>
          </a:xfrm>
        </p:spPr>
      </p:pic>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39</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3605213"/>
            <a:ext cx="3333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5105400"/>
            <a:ext cx="3333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5253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sz="4000" dirty="0"/>
              <a:t>Introducing Generic </a:t>
            </a:r>
            <a:r>
              <a:rPr lang="en-US" sz="4000" dirty="0" smtClean="0"/>
              <a:t>Parameters</a:t>
            </a:r>
            <a:endParaRPr lang="en-US" sz="4000" dirty="0"/>
          </a:p>
        </p:txBody>
      </p:sp>
      <p:sp>
        <p:nvSpPr>
          <p:cNvPr id="3" name="Content Placeholder 2"/>
          <p:cNvSpPr>
            <a:spLocks noGrp="1"/>
          </p:cNvSpPr>
          <p:nvPr>
            <p:ph idx="1"/>
          </p:nvPr>
        </p:nvSpPr>
        <p:spPr>
          <a:xfrm>
            <a:off x="457200" y="838200"/>
            <a:ext cx="8610600" cy="5486401"/>
          </a:xfrm>
        </p:spPr>
        <p:txBody>
          <a:bodyPr/>
          <a:lstStyle/>
          <a:p>
            <a:r>
              <a:rPr lang="en-US" sz="1800" dirty="0"/>
              <a:t>Prior to </a:t>
            </a:r>
            <a:r>
              <a:rPr lang="en-US" sz="1800" dirty="0" err="1"/>
              <a:t>jdk</a:t>
            </a:r>
            <a:r>
              <a:rPr lang="en-US" sz="1800" dirty="0"/>
              <a:t> 1.5, a collection of any type consisted of a collection of Objects, and </a:t>
            </a:r>
            <a:r>
              <a:rPr lang="en-US" sz="1800" dirty="0" err="1"/>
              <a:t>downcasting</a:t>
            </a:r>
            <a:r>
              <a:rPr lang="en-US" sz="1800" dirty="0"/>
              <a:t> was required to retrieve elements of the correct type</a:t>
            </a:r>
            <a:r>
              <a:rPr lang="en-US" sz="1800" dirty="0" smtClean="0"/>
              <a:t>.</a:t>
            </a:r>
          </a:p>
          <a:p>
            <a:pPr marL="0" indent="0">
              <a:buNone/>
            </a:pPr>
            <a:endParaRPr lang="en-US" sz="800" dirty="0"/>
          </a:p>
          <a:p>
            <a:pPr marL="366713" lvl="1" indent="0">
              <a:buNone/>
            </a:pPr>
            <a:r>
              <a:rPr lang="en-US" sz="1800" smtClean="0">
                <a:latin typeface="Courier New" panose="02070309020205020404" pitchFamily="49" charset="0"/>
                <a:cs typeface="Courier New" panose="02070309020205020404" pitchFamily="49" charset="0"/>
              </a:rPr>
              <a:t>List </a:t>
            </a:r>
            <a:r>
              <a:rPr lang="en-US" sz="1800" dirty="0">
                <a:latin typeface="Courier New" panose="02070309020205020404" pitchFamily="49" charset="0"/>
                <a:cs typeface="Courier New" panose="02070309020205020404" pitchFamily="49" charset="0"/>
              </a:rPr>
              <a:t>words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a:t>
            </a:r>
            <a:r>
              <a:rPr lang="en-US" sz="1800">
                <a:latin typeface="Courier New" panose="02070309020205020404" pitchFamily="49" charset="0"/>
                <a:cs typeface="Courier New" panose="02070309020205020404" pitchFamily="49" charset="0"/>
              </a:rPr>
              <a:t/>
            </a:r>
            <a:br>
              <a:rPr lang="en-US" sz="180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words.add("Hello</a:t>
            </a:r>
            <a:r>
              <a:rPr lang="en-US" sz="1800" dirty="0">
                <a:latin typeface="Courier New" panose="02070309020205020404" pitchFamily="49" charset="0"/>
                <a:cs typeface="Courier New" panose="02070309020205020404" pitchFamily="49" charset="0"/>
              </a:rPr>
              <a:t>"</a:t>
            </a:r>
            <a:r>
              <a:rPr lang="en-US" sz="180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err="1">
                <a:latin typeface="Courier New" panose="02070309020205020404" pitchFamily="49" charset="0"/>
                <a:cs typeface="Courier New" panose="02070309020205020404" pitchFamily="49" charset="0"/>
              </a:rPr>
              <a:t>words.add</a:t>
            </a:r>
            <a:r>
              <a:rPr lang="en-US" sz="1800" smtClean="0">
                <a:latin typeface="Courier New" panose="02070309020205020404" pitchFamily="49" charset="0"/>
                <a:cs typeface="Courier New" panose="02070309020205020404" pitchFamily="49" charset="0"/>
              </a:rPr>
              <a:t>(" </a:t>
            </a:r>
            <a:r>
              <a:rPr lang="en-US" sz="1800">
                <a:latin typeface="Courier New" panose="02070309020205020404" pitchFamily="49" charset="0"/>
                <a:cs typeface="Courier New" panose="02070309020205020404" pitchFamily="49" charset="0"/>
              </a:rPr>
              <a:t>world</a:t>
            </a:r>
            <a:r>
              <a:rPr lang="en-US" sz="180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String s = ((String)</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(0)) </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((String)words.get(1));</a:t>
            </a:r>
            <a:br>
              <a:rPr lang="en-US" sz="1800" smtClean="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System.out.print(s</a:t>
            </a:r>
            <a:r>
              <a:rPr lang="en-US" sz="1800" dirty="0">
                <a:latin typeface="Courier New" panose="02070309020205020404" pitchFamily="49" charset="0"/>
                <a:cs typeface="Courier New" panose="02070309020205020404" pitchFamily="49" charset="0"/>
              </a:rPr>
              <a:t>);  //output: Hello world!</a:t>
            </a:r>
          </a:p>
          <a:p>
            <a:pPr marL="0" indent="0">
              <a:buNone/>
            </a:pPr>
            <a:endParaRPr lang="en-US" sz="1800" dirty="0" smtClean="0"/>
          </a:p>
          <a:p>
            <a:r>
              <a:rPr lang="en-US" sz="1800" dirty="0" smtClean="0"/>
              <a:t>In </a:t>
            </a:r>
            <a:r>
              <a:rPr lang="en-US" sz="1800" dirty="0" err="1"/>
              <a:t>jdk</a:t>
            </a:r>
            <a:r>
              <a:rPr lang="en-US" sz="1800" dirty="0"/>
              <a:t> 1.5, generic parameters were added to the declaration of collection classes, so that the above code could be rewritten as </a:t>
            </a:r>
            <a:r>
              <a:rPr lang="en-US" sz="1800" dirty="0" smtClean="0"/>
              <a:t>follows:</a:t>
            </a:r>
          </a:p>
          <a:p>
            <a:endParaRPr lang="en-US" sz="800" dirty="0"/>
          </a:p>
          <a:p>
            <a:pPr marL="366713" lvl="1" indent="0">
              <a:buNone/>
            </a:pPr>
            <a:r>
              <a:rPr lang="en-US" sz="1800" dirty="0">
                <a:latin typeface="Courier New" panose="02070309020205020404" pitchFamily="49" charset="0"/>
                <a:cs typeface="Courier New" panose="02070309020205020404" pitchFamily="49" charset="0"/>
              </a:rPr>
              <a:t>List&lt;String&gt; words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r>
              <a:rPr lang="en-US" sz="1800">
                <a:latin typeface="Courier New" panose="02070309020205020404" pitchFamily="49" charset="0"/>
                <a:cs typeface="Courier New" panose="02070309020205020404" pitchFamily="49" charset="0"/>
              </a:rPr>
              <a:t/>
            </a:r>
            <a:br>
              <a:rPr lang="en-US" sz="180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words.add("Hello</a:t>
            </a:r>
            <a:r>
              <a:rPr lang="en-US" sz="1800" dirty="0">
                <a:latin typeface="Courier New" panose="02070309020205020404" pitchFamily="49" charset="0"/>
                <a:cs typeface="Courier New" panose="02070309020205020404" pitchFamily="49" charset="0"/>
              </a:rPr>
              <a:t>"</a:t>
            </a:r>
            <a:r>
              <a:rPr lang="en-US" sz="180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err="1">
                <a:latin typeface="Courier New" panose="02070309020205020404" pitchFamily="49" charset="0"/>
                <a:cs typeface="Courier New" panose="02070309020205020404" pitchFamily="49" charset="0"/>
              </a:rPr>
              <a:t>words.add</a:t>
            </a:r>
            <a:r>
              <a:rPr lang="en-US" sz="1800" smtClean="0">
                <a:latin typeface="Courier New" panose="02070309020205020404" pitchFamily="49" charset="0"/>
                <a:cs typeface="Courier New" panose="02070309020205020404" pitchFamily="49" charset="0"/>
              </a:rPr>
              <a:t>(" </a:t>
            </a:r>
            <a:r>
              <a:rPr lang="en-US" sz="1800">
                <a:latin typeface="Courier New" panose="02070309020205020404" pitchFamily="49" charset="0"/>
                <a:cs typeface="Courier New" panose="02070309020205020404" pitchFamily="49" charset="0"/>
              </a:rPr>
              <a:t>world</a:t>
            </a:r>
            <a:r>
              <a:rPr lang="en-US" sz="180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String s = </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(0) + </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(1);</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System.out.print</a:t>
            </a:r>
            <a:r>
              <a:rPr lang="en-US" sz="1800" dirty="0">
                <a:latin typeface="Courier New" panose="02070309020205020404" pitchFamily="49" charset="0"/>
                <a:cs typeface="Courier New" panose="02070309020205020404" pitchFamily="49" charset="0"/>
              </a:rPr>
              <a:t>(s);  //output: Hello world!</a:t>
            </a:r>
          </a:p>
          <a:p>
            <a:pPr marL="0" indent="0">
              <a:buNone/>
            </a:pPr>
            <a:endParaRPr lang="en-US" sz="1800" dirty="0"/>
          </a:p>
          <a:p>
            <a:pPr marL="0" indent="0">
              <a:buNone/>
            </a:pPr>
            <a:r>
              <a:rPr lang="en-US" sz="1800" dirty="0"/>
              <a:t/>
            </a:r>
            <a:br>
              <a:rPr lang="en-US" sz="1800" dirty="0"/>
            </a:b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Tree>
    <p:extLst>
      <p:ext uri="{BB962C8B-B14F-4D97-AF65-F5344CB8AC3E}">
        <p14:creationId xmlns:p14="http://schemas.microsoft.com/office/powerpoint/2010/main" val="22396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lstStyle/>
          <a:p>
            <a:r>
              <a:rPr lang="en-US" sz="4000" dirty="0" smtClean="0"/>
              <a:t>Applications of the ? extends Wildcard</a:t>
            </a:r>
            <a:endParaRPr lang="en-US" sz="4000" dirty="0"/>
          </a:p>
        </p:txBody>
      </p:sp>
      <p:sp>
        <p:nvSpPr>
          <p:cNvPr id="3" name="Content Placeholder 2"/>
          <p:cNvSpPr>
            <a:spLocks noGrp="1"/>
          </p:cNvSpPr>
          <p:nvPr>
            <p:ph idx="1"/>
          </p:nvPr>
        </p:nvSpPr>
        <p:spPr>
          <a:xfrm>
            <a:off x="457200" y="1371601"/>
            <a:ext cx="8686800" cy="4953000"/>
          </a:xfrm>
        </p:spPr>
        <p:txBody>
          <a:bodyPr/>
          <a:lstStyle/>
          <a:p>
            <a:pPr marL="0" indent="0">
              <a:buNone/>
            </a:pPr>
            <a:r>
              <a:rPr lang="en-US" sz="1800" dirty="0"/>
              <a:t>The Java Collection interface has an </a:t>
            </a:r>
            <a:r>
              <a:rPr lang="en-US" sz="1800" dirty="0" err="1">
                <a:latin typeface="Courier New" panose="02070309020205020404" pitchFamily="49" charset="0"/>
                <a:cs typeface="Courier New" panose="02070309020205020404" pitchFamily="49" charset="0"/>
              </a:rPr>
              <a:t>addAll</a:t>
            </a:r>
            <a:r>
              <a:rPr lang="en-US" sz="1800" dirty="0"/>
              <a:t> method</a:t>
            </a:r>
            <a:r>
              <a:rPr lang="en-US" sz="1800" dirty="0" smtClean="0"/>
              <a:t>:</a:t>
            </a:r>
          </a:p>
          <a:p>
            <a:pPr marL="0" indent="0">
              <a:buNone/>
            </a:pPr>
            <a:endParaRPr lang="en-US" sz="1800" dirty="0"/>
          </a:p>
          <a:p>
            <a:pPr marL="366713" lvl="1" indent="0">
              <a:buNone/>
            </a:pPr>
            <a:r>
              <a:rPr lang="en-US" sz="1800" dirty="0" smtClean="0">
                <a:latin typeface="Courier New" panose="02070309020205020404" pitchFamily="49" charset="0"/>
                <a:cs typeface="Courier New" panose="02070309020205020404" pitchFamily="49" charset="0"/>
              </a:rPr>
              <a:t>interface </a:t>
            </a:r>
            <a:r>
              <a:rPr lang="en-US" sz="1800" dirty="0">
                <a:latin typeface="Courier New" panose="02070309020205020404" pitchFamily="49" charset="0"/>
                <a:cs typeface="Courier New" panose="02070309020205020404" pitchFamily="49" charset="0"/>
              </a:rPr>
              <a:t>Collection&lt;E&gt;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a:latin typeface="Courier New" panose="02070309020205020404" pitchFamily="49" charset="0"/>
                <a:cs typeface="Courier New" panose="02070309020205020404" pitchFamily="49" charset="0"/>
              </a:rPr>
              <a:t/>
            </a:r>
            <a:br>
              <a:rPr lang="en-US" sz="180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  public </a:t>
            </a:r>
            <a:r>
              <a:rPr lang="en-US" sz="1800" dirty="0" err="1">
                <a:latin typeface="Courier New" panose="02070309020205020404" pitchFamily="49" charset="0"/>
                <a:cs typeface="Courier New" panose="02070309020205020404" pitchFamily="49" charset="0"/>
              </a:rPr>
              <a:t>boolean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addAll</a:t>
            </a:r>
            <a:r>
              <a:rPr lang="en-US" sz="1800" dirty="0">
                <a:latin typeface="Courier New" panose="02070309020205020404" pitchFamily="49" charset="0"/>
                <a:cs typeface="Courier New" panose="02070309020205020404" pitchFamily="49" charset="0"/>
              </a:rPr>
              <a:t>(Collection</a:t>
            </a:r>
            <a:r>
              <a:rPr lang="en-US" sz="1800">
                <a:latin typeface="Courier New" panose="02070309020205020404" pitchFamily="49" charset="0"/>
                <a:cs typeface="Courier New" panose="02070309020205020404" pitchFamily="49" charset="0"/>
              </a:rPr>
              <a:t>&lt;? </a:t>
            </a:r>
            <a:r>
              <a:rPr lang="en-US" sz="1800" smtClean="0">
                <a:latin typeface="Courier New" panose="02070309020205020404" pitchFamily="49" charset="0"/>
                <a:cs typeface="Courier New" panose="02070309020205020404" pitchFamily="49" charset="0"/>
              </a:rPr>
              <a:t>extends E</a:t>
            </a:r>
            <a:r>
              <a:rPr lang="en-US" sz="1800" dirty="0">
                <a:latin typeface="Courier New" panose="02070309020205020404" pitchFamily="49" charset="0"/>
                <a:cs typeface="Courier New" panose="02070309020205020404" pitchFamily="49" charset="0"/>
              </a:rPr>
              <a:t>&gt; 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a:p>
          <a:p>
            <a:pPr marL="0" indent="0">
              <a:buNone/>
            </a:pPr>
            <a:r>
              <a:rPr lang="en-US" sz="1800" dirty="0"/>
              <a:t>The </a:t>
            </a:r>
            <a:r>
              <a:rPr lang="en-US" sz="1800" dirty="0">
                <a:latin typeface="Courier New" panose="02070309020205020404" pitchFamily="49" charset="0"/>
                <a:cs typeface="Courier New" panose="02070309020205020404" pitchFamily="49" charset="0"/>
              </a:rPr>
              <a:t>extends</a:t>
            </a:r>
            <a:r>
              <a:rPr lang="en-US" sz="1800" dirty="0"/>
              <a:t> wildcard in the definition makes the following possible:</a:t>
            </a:r>
          </a:p>
          <a:p>
            <a:pPr marL="366713" lvl="1" indent="0">
              <a:buNone/>
            </a:pPr>
            <a:r>
              <a:rPr lang="en-US" sz="1800" dirty="0">
                <a:latin typeface="Courier New" panose="02070309020205020404" pitchFamily="49" charset="0"/>
                <a:cs typeface="Courier New" panose="02070309020205020404" pitchFamily="49" charset="0"/>
              </a:rPr>
              <a:t>List&lt;Employee&gt; list1 = </a:t>
            </a:r>
            <a:r>
              <a:rPr lang="en-US" sz="1800" dirty="0"/>
              <a:t>//….</a:t>
            </a:r>
            <a:r>
              <a:rPr lang="en-US" sz="1800"/>
              <a:t>populate </a:t>
            </a:r>
            <a:r>
              <a:rPr lang="en-US" sz="1800" smtClean="0"/>
              <a:t>(here, </a:t>
            </a:r>
            <a:r>
              <a:rPr lang="en-US" sz="1800" smtClean="0">
                <a:latin typeface="Courier New" panose="02070309020205020404" pitchFamily="49" charset="0"/>
                <a:cs typeface="Courier New" panose="02070309020205020404" pitchFamily="49" charset="0"/>
              </a:rPr>
              <a:t>E</a:t>
            </a:r>
            <a:r>
              <a:rPr lang="en-US" sz="1800" smtClean="0"/>
              <a:t> is </a:t>
            </a:r>
            <a:r>
              <a:rPr lang="en-US" sz="1800" smtClean="0">
                <a:latin typeface="Courier New" panose="02070309020205020404" pitchFamily="49" charset="0"/>
                <a:cs typeface="Courier New" panose="02070309020205020404" pitchFamily="49" charset="0"/>
              </a:rPr>
              <a:t>Employee</a:t>
            </a:r>
            <a:r>
              <a:rPr lang="en-US" sz="1800" smtClean="0">
                <a:cs typeface="Courier New" panose="02070309020205020404" pitchFamily="49" charset="0"/>
              </a:rPr>
              <a:t>)</a:t>
            </a:r>
            <a:r>
              <a:rPr lang="en-US" sz="1800" dirty="0"/>
              <a:t/>
            </a:r>
            <a:br>
              <a:rPr lang="en-US" sz="1800" dirty="0"/>
            </a:br>
            <a:r>
              <a:rPr lang="en-US" sz="1800" dirty="0">
                <a:latin typeface="Courier New" panose="02070309020205020404" pitchFamily="49" charset="0"/>
                <a:cs typeface="Courier New" panose="02070309020205020404" pitchFamily="49" charset="0"/>
              </a:rPr>
              <a:t>List&lt;Manager&gt; list2 = </a:t>
            </a:r>
            <a:r>
              <a:rPr lang="en-US" sz="1800" dirty="0"/>
              <a:t>//… populate</a:t>
            </a:r>
            <a:br>
              <a:rPr lang="en-US" sz="1800" dirty="0"/>
            </a:br>
            <a:r>
              <a:rPr lang="en-US" sz="1800" dirty="0">
                <a:latin typeface="Courier New" panose="02070309020205020404" pitchFamily="49" charset="0"/>
                <a:cs typeface="Courier New" panose="02070309020205020404" pitchFamily="49" charset="0"/>
              </a:rPr>
              <a:t>list1.addAll(list2);   </a:t>
            </a:r>
            <a:r>
              <a:rPr lang="en-US" sz="1800" dirty="0"/>
              <a:t>//OK</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40</a:t>
            </a:fld>
            <a:endParaRPr lang="en-US" dirty="0"/>
          </a:p>
        </p:txBody>
      </p:sp>
    </p:spTree>
    <p:extLst>
      <p:ext uri="{BB962C8B-B14F-4D97-AF65-F5344CB8AC3E}">
        <p14:creationId xmlns:p14="http://schemas.microsoft.com/office/powerpoint/2010/main" val="2169653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lstStyle/>
          <a:p>
            <a:r>
              <a:rPr lang="en-US" sz="4000" dirty="0" smtClean="0"/>
              <a:t>Applications of the ? extends Wildcard</a:t>
            </a:r>
            <a:endParaRPr lang="en-US" sz="4000" dirty="0"/>
          </a:p>
        </p:txBody>
      </p:sp>
      <p:sp>
        <p:nvSpPr>
          <p:cNvPr id="3" name="Content Placeholder 2"/>
          <p:cNvSpPr>
            <a:spLocks noGrp="1"/>
          </p:cNvSpPr>
          <p:nvPr>
            <p:ph idx="1"/>
          </p:nvPr>
        </p:nvSpPr>
        <p:spPr>
          <a:xfrm>
            <a:off x="457200" y="1371601"/>
            <a:ext cx="8229600" cy="4953000"/>
          </a:xfrm>
        </p:spPr>
        <p:txBody>
          <a:bodyPr/>
          <a:lstStyle/>
          <a:p>
            <a:pPr marL="0" indent="0">
              <a:buNone/>
            </a:pPr>
            <a:r>
              <a:rPr lang="en-US" sz="1800" dirty="0"/>
              <a:t>If the interface method had been declared like this:</a:t>
            </a:r>
          </a:p>
          <a:p>
            <a:pPr marL="914400" lvl="3" indent="0">
              <a:buNone/>
            </a:pPr>
            <a:r>
              <a:rPr lang="en-US" sz="1800" dirty="0">
                <a:latin typeface="Courier New" panose="02070309020205020404" pitchFamily="49" charset="0"/>
                <a:cs typeface="Courier New" panose="02070309020205020404" pitchFamily="49" charset="0"/>
              </a:rPr>
              <a:t>interface Collection&lt;E&gt;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public </a:t>
            </a:r>
            <a:r>
              <a:rPr lang="en-US" sz="1800" dirty="0" err="1">
                <a:latin typeface="Courier New" panose="02070309020205020404" pitchFamily="49" charset="0"/>
                <a:cs typeface="Courier New" panose="02070309020205020404" pitchFamily="49" charset="0"/>
              </a:rPr>
              <a:t>boolean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addAllBad</a:t>
            </a:r>
            <a:r>
              <a:rPr lang="en-US" sz="1800" dirty="0">
                <a:latin typeface="Courier New" panose="02070309020205020404" pitchFamily="49" charset="0"/>
                <a:cs typeface="Courier New" panose="02070309020205020404" pitchFamily="49" charset="0"/>
              </a:rPr>
              <a:t>(Collection&lt;E&gt; 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p>
          <a:p>
            <a:pPr marL="0" indent="0">
              <a:buNone/>
            </a:pPr>
            <a:r>
              <a:rPr lang="en-US" sz="1800" dirty="0" smtClean="0"/>
              <a:t>it </a:t>
            </a:r>
            <a:r>
              <a:rPr lang="en-US" sz="1800" dirty="0"/>
              <a:t>would mean for example that </a:t>
            </a:r>
            <a:r>
              <a:rPr lang="en-US" sz="1800" dirty="0" err="1">
                <a:latin typeface="Courier New" panose="02070309020205020404" pitchFamily="49" charset="0"/>
                <a:cs typeface="Courier New" panose="02070309020205020404" pitchFamily="49" charset="0"/>
              </a:rPr>
              <a:t>addAllBad</a:t>
            </a:r>
            <a:r>
              <a:rPr lang="en-US" sz="1800" dirty="0"/>
              <a:t> could accept only a </a:t>
            </a:r>
            <a:r>
              <a:rPr lang="en-US" sz="1800" dirty="0">
                <a:latin typeface="Courier New" panose="02070309020205020404" pitchFamily="49" charset="0"/>
                <a:cs typeface="Courier New" panose="02070309020205020404" pitchFamily="49" charset="0"/>
              </a:rPr>
              <a:t>Collection</a:t>
            </a:r>
            <a:r>
              <a:rPr lang="en-US" sz="1800" dirty="0"/>
              <a:t> of </a:t>
            </a:r>
            <a:r>
              <a:rPr lang="en-US" sz="1800" i="1" dirty="0"/>
              <a:t>Employees</a:t>
            </a:r>
            <a:r>
              <a:rPr lang="en-US" sz="1800" dirty="0"/>
              <a:t>:</a:t>
            </a:r>
            <a:br>
              <a:rPr lang="en-US" sz="1800" dirty="0"/>
            </a:br>
            <a:r>
              <a:rPr lang="en-US" sz="1800" dirty="0"/>
              <a:t> </a:t>
            </a:r>
            <a:br>
              <a:rPr lang="en-US" sz="1800" dirty="0"/>
            </a:br>
            <a:r>
              <a:rPr lang="en-US" sz="1800" dirty="0"/>
              <a:t> 	</a:t>
            </a:r>
            <a:r>
              <a:rPr lang="en-US" sz="1800" dirty="0">
                <a:latin typeface="Courier New" panose="02070309020205020404" pitchFamily="49" charset="0"/>
                <a:cs typeface="Courier New" panose="02070309020205020404" pitchFamily="49" charset="0"/>
              </a:rPr>
              <a:t>List&lt;Employee&gt; list1 = //….populate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List&lt;Employee&gt; list2 = //…populate    	list1.addAllBad(list2);   //OK     </a:t>
            </a:r>
            <a:endParaRPr lang="en-US" sz="1800" dirty="0" smtClean="0">
              <a:latin typeface="Courier New" panose="02070309020205020404" pitchFamily="49" charset="0"/>
              <a:cs typeface="Courier New" panose="02070309020205020404" pitchFamily="49" charset="0"/>
            </a:endParaRPr>
          </a:p>
          <a:p>
            <a:pPr marL="0" indent="0">
              <a:buNone/>
            </a:pPr>
            <a:r>
              <a:rPr lang="en-US" sz="1800" u="sng" dirty="0" smtClean="0">
                <a:latin typeface="Courier New" panose="02070309020205020404" pitchFamily="49" charset="0"/>
                <a:cs typeface="Courier New" panose="02070309020205020404" pitchFamily="49" charset="0"/>
              </a:rPr>
              <a:t>BUT </a:t>
            </a:r>
            <a:r>
              <a:rPr lang="en-US" sz="1800" dirty="0" smtClean="0">
                <a:latin typeface="Courier New" panose="02070309020205020404" pitchFamily="49" charset="0"/>
                <a:cs typeface="Courier New" panose="02070309020205020404" pitchFamily="49" charset="0"/>
              </a:rPr>
              <a:t>  </a:t>
            </a:r>
          </a:p>
          <a:p>
            <a:pPr marL="914400" lvl="3" indent="0">
              <a:buNone/>
            </a:pPr>
            <a:r>
              <a:rPr lang="en-US" sz="1800" dirty="0">
                <a:latin typeface="Courier New" panose="02070309020205020404" pitchFamily="49" charset="0"/>
                <a:cs typeface="Courier New" panose="02070309020205020404" pitchFamily="49" charset="0"/>
              </a:rPr>
              <a:t>List&lt;Employee&gt; list1 = //….populate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List&lt;Manager&gt; list2 = //…populate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list1.addAllBad(list2); </a:t>
            </a:r>
            <a:r>
              <a:rPr lang="en-US" sz="1800" b="1" dirty="0">
                <a:latin typeface="Courier New" panose="02070309020205020404" pitchFamily="49" charset="0"/>
                <a:cs typeface="Courier New" panose="02070309020205020404" pitchFamily="49" charset="0"/>
              </a:rPr>
              <a:t>//compiler error</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t>See the demo: lesson11.lecture.generics.addall</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41</a:t>
            </a:fld>
            <a:endParaRPr lang="en-US" dirty="0"/>
          </a:p>
        </p:txBody>
      </p:sp>
    </p:spTree>
    <p:extLst>
      <p:ext uri="{BB962C8B-B14F-4D97-AF65-F5344CB8AC3E}">
        <p14:creationId xmlns:p14="http://schemas.microsoft.com/office/powerpoint/2010/main" val="1938209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19150"/>
          </a:xfrm>
        </p:spPr>
        <p:txBody>
          <a:bodyPr/>
          <a:lstStyle/>
          <a:p>
            <a:r>
              <a:rPr lang="en-US" sz="4000" dirty="0"/>
              <a:t>Another Example Using </a:t>
            </a:r>
            <a:r>
              <a:rPr lang="en-US" sz="4000" dirty="0" err="1" smtClean="0"/>
              <a:t>addAll</a:t>
            </a:r>
            <a:endParaRPr lang="en-US" sz="4000" dirty="0"/>
          </a:p>
        </p:txBody>
      </p:sp>
      <p:sp>
        <p:nvSpPr>
          <p:cNvPr id="3" name="Content Placeholder 2"/>
          <p:cNvSpPr>
            <a:spLocks noGrp="1"/>
          </p:cNvSpPr>
          <p:nvPr>
            <p:ph idx="1"/>
          </p:nvPr>
        </p:nvSpPr>
        <p:spPr>
          <a:xfrm>
            <a:off x="457200" y="1600201"/>
            <a:ext cx="8229600" cy="4724400"/>
          </a:xfrm>
        </p:spPr>
        <p:txBody>
          <a:bodyPr/>
          <a:lstStyle/>
          <a:p>
            <a:pPr marL="366713" lvl="1" indent="0">
              <a:buNone/>
            </a:pPr>
            <a:r>
              <a:rPr lang="en-US" sz="2000" dirty="0" smtClean="0">
                <a:latin typeface="Courier New" panose="02070309020205020404" pitchFamily="49" charset="0"/>
                <a:cs typeface="Courier New" panose="02070309020205020404" pitchFamily="49" charset="0"/>
              </a:rPr>
              <a:t>List&lt;Number</a:t>
            </a: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nums</a:t>
            </a:r>
            <a:r>
              <a:rPr lang="en-US" sz="2000" dirty="0">
                <a:latin typeface="Courier New" panose="02070309020205020404" pitchFamily="49" charset="0"/>
                <a:cs typeface="Courier New" panose="02070309020205020404" pitchFamily="49" charset="0"/>
              </a:rPr>
              <a:t> = new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&lt;Number</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smtClean="0">
                <a:latin typeface="Courier New" panose="02070309020205020404" pitchFamily="49" charset="0"/>
                <a:cs typeface="Courier New" panose="02070309020205020404" pitchFamily="49" charset="0"/>
              </a:rPr>
              <a:t>List&lt;Integer</a:t>
            </a: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ints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Arrays.asList</a:t>
            </a:r>
            <a:r>
              <a:rPr lang="en-US" sz="2000" dirty="0">
                <a:latin typeface="Courier New" panose="02070309020205020404" pitchFamily="49" charset="0"/>
                <a:cs typeface="Courier New" panose="02070309020205020404" pitchFamily="49" charset="0"/>
              </a:rPr>
              <a:t>(1, 2</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smtClean="0">
                <a:latin typeface="Courier New" panose="02070309020205020404" pitchFamily="49" charset="0"/>
                <a:cs typeface="Courier New" panose="02070309020205020404" pitchFamily="49" charset="0"/>
              </a:rPr>
              <a:t>List&lt;Double</a:t>
            </a:r>
            <a:r>
              <a:rPr lang="en-US" sz="2000" dirty="0">
                <a:latin typeface="Courier New" panose="02070309020205020404" pitchFamily="49" charset="0"/>
                <a:cs typeface="Courier New" panose="02070309020205020404" pitchFamily="49" charset="0"/>
              </a:rPr>
              <a:t>&gt; doubles = </a:t>
            </a:r>
            <a:r>
              <a:rPr lang="en-US" sz="2000" dirty="0" err="1">
                <a:latin typeface="Courier New" panose="02070309020205020404" pitchFamily="49" charset="0"/>
                <a:cs typeface="Courier New" panose="02070309020205020404" pitchFamily="49" charset="0"/>
              </a:rPr>
              <a:t>Arrays.asList</a:t>
            </a:r>
            <a:r>
              <a:rPr lang="en-US" sz="2000" dirty="0">
                <a:latin typeface="Courier New" panose="02070309020205020404" pitchFamily="49" charset="0"/>
                <a:cs typeface="Courier New" panose="02070309020205020404" pitchFamily="49" charset="0"/>
              </a:rPr>
              <a:t>(2.78, 3.14</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err="1" smtClean="0">
                <a:latin typeface="Courier New" panose="02070309020205020404" pitchFamily="49" charset="0"/>
                <a:cs typeface="Courier New" panose="02070309020205020404" pitchFamily="49" charset="0"/>
              </a:rPr>
              <a:t>nums.addAll</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ints</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err="1" smtClean="0">
                <a:latin typeface="Courier New" panose="02070309020205020404" pitchFamily="49" charset="0"/>
                <a:cs typeface="Courier New" panose="02070309020205020404" pitchFamily="49" charset="0"/>
              </a:rPr>
              <a:t>nums.addAll</a:t>
            </a:r>
            <a:r>
              <a:rPr lang="en-US" sz="2000" dirty="0" smtClean="0">
                <a:latin typeface="Courier New" panose="02070309020205020404" pitchFamily="49" charset="0"/>
                <a:cs typeface="Courier New" panose="02070309020205020404" pitchFamily="49" charset="0"/>
              </a:rPr>
              <a:t>(doubles);</a:t>
            </a:r>
            <a:endParaRPr lang="en-US" sz="2000" dirty="0">
              <a:latin typeface="Courier New" panose="02070309020205020404" pitchFamily="49" charset="0"/>
              <a:cs typeface="Courier New" panose="02070309020205020404" pitchFamily="49" charset="0"/>
            </a:endParaRPr>
          </a:p>
          <a:p>
            <a:pPr marL="366713" lvl="1" indent="0">
              <a:buNone/>
            </a:pPr>
            <a:r>
              <a:rPr lang="en-US" sz="2000" dirty="0" err="1" smtClean="0">
                <a:latin typeface="Courier New" panose="02070309020205020404" pitchFamily="49" charset="0"/>
                <a:cs typeface="Courier New" panose="02070309020205020404" pitchFamily="49" charset="0"/>
              </a:rPr>
              <a:t>System.out.println</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nums</a:t>
            </a:r>
            <a:r>
              <a:rPr lang="en-US" sz="2000" dirty="0">
                <a:latin typeface="Courier New" panose="02070309020205020404" pitchFamily="49" charset="0"/>
                <a:cs typeface="Courier New" panose="02070309020205020404" pitchFamily="49" charset="0"/>
              </a:rPr>
              <a:t>);  </a:t>
            </a:r>
            <a:r>
              <a:rPr lang="en-US" sz="2000" dirty="0"/>
              <a:t>//output:  [1, 2, 2.78, 3.14</a:t>
            </a:r>
            <a:r>
              <a:rPr lang="en-US" sz="2000" dirty="0" smtClean="0"/>
              <a:t>]</a:t>
            </a:r>
          </a:p>
          <a:p>
            <a:pPr marL="366713" lvl="1" indent="0">
              <a:buNone/>
            </a:pPr>
            <a:endParaRPr lang="en-US" sz="2000" dirty="0"/>
          </a:p>
          <a:p>
            <a:pPr marL="0" indent="0">
              <a:buNone/>
            </a:pPr>
            <a:r>
              <a:rPr lang="en-US" sz="2000" dirty="0"/>
              <a:t>Here, since </a:t>
            </a:r>
            <a:r>
              <a:rPr lang="en-US" sz="2000" dirty="0">
                <a:latin typeface="Courier New" panose="02070309020205020404" pitchFamily="49" charset="0"/>
                <a:cs typeface="Courier New" panose="02070309020205020404" pitchFamily="49" charset="0"/>
              </a:rPr>
              <a:t>Integer</a:t>
            </a:r>
            <a:r>
              <a:rPr lang="en-US" sz="2000" dirty="0"/>
              <a:t> and </a:t>
            </a:r>
            <a:r>
              <a:rPr lang="en-US" sz="2000" dirty="0">
                <a:latin typeface="Courier New" panose="02070309020205020404" pitchFamily="49" charset="0"/>
                <a:cs typeface="Courier New" panose="02070309020205020404" pitchFamily="49" charset="0"/>
              </a:rPr>
              <a:t>Double</a:t>
            </a:r>
            <a:r>
              <a:rPr lang="en-US" sz="2000" dirty="0"/>
              <a:t> are both subtypes of </a:t>
            </a:r>
            <a:r>
              <a:rPr lang="en-US" sz="2000" dirty="0">
                <a:latin typeface="Courier New" panose="02070309020205020404" pitchFamily="49" charset="0"/>
                <a:cs typeface="Courier New" panose="02070309020205020404" pitchFamily="49" charset="0"/>
              </a:rPr>
              <a:t>Number</a:t>
            </a:r>
            <a:r>
              <a:rPr lang="en-US" sz="2000" dirty="0"/>
              <a:t>, it follows that </a:t>
            </a:r>
            <a:r>
              <a:rPr lang="en-US" sz="2000" dirty="0">
                <a:latin typeface="Courier New" panose="02070309020205020404" pitchFamily="49" charset="0"/>
                <a:cs typeface="Courier New" panose="02070309020205020404" pitchFamily="49" charset="0"/>
              </a:rPr>
              <a:t>List&lt;Integer&gt;</a:t>
            </a:r>
            <a:r>
              <a:rPr lang="en-US" sz="2000" dirty="0"/>
              <a:t> and </a:t>
            </a:r>
            <a:r>
              <a:rPr lang="en-US" sz="2000" dirty="0">
                <a:latin typeface="Courier New" panose="02070309020205020404" pitchFamily="49" charset="0"/>
                <a:cs typeface="Courier New" panose="02070309020205020404" pitchFamily="49" charset="0"/>
              </a:rPr>
              <a:t>List&lt;Double&gt;</a:t>
            </a:r>
            <a:r>
              <a:rPr lang="en-US" sz="2000" dirty="0"/>
              <a:t> are subtypes of </a:t>
            </a:r>
            <a:r>
              <a:rPr lang="en-US" sz="2000" dirty="0">
                <a:latin typeface="Courier New" panose="02070309020205020404" pitchFamily="49" charset="0"/>
                <a:cs typeface="Courier New" panose="02070309020205020404" pitchFamily="49" charset="0"/>
              </a:rPr>
              <a:t>List&lt;? extends Number&gt;, </a:t>
            </a:r>
            <a:r>
              <a:rPr lang="en-US" sz="2000" dirty="0"/>
              <a:t>and </a:t>
            </a:r>
            <a:r>
              <a:rPr lang="en-US" sz="2000" dirty="0" err="1">
                <a:latin typeface="Courier New" panose="02070309020205020404" pitchFamily="49" charset="0"/>
                <a:cs typeface="Courier New" panose="02070309020205020404" pitchFamily="49" charset="0"/>
              </a:rPr>
              <a:t>addAll</a:t>
            </a:r>
            <a:r>
              <a:rPr lang="en-US" sz="2000" dirty="0"/>
              <a:t> maybe used on </a:t>
            </a:r>
            <a:r>
              <a:rPr lang="en-US" sz="2000" dirty="0" err="1">
                <a:latin typeface="Courier New" panose="02070309020205020404" pitchFamily="49" charset="0"/>
                <a:cs typeface="Courier New" panose="02070309020205020404" pitchFamily="49" charset="0"/>
              </a:rPr>
              <a:t>nums</a:t>
            </a:r>
            <a:r>
              <a:rPr lang="en-US" sz="2000" dirty="0"/>
              <a:t> to add elements from both </a:t>
            </a:r>
            <a:r>
              <a:rPr lang="en-US" sz="2000" dirty="0" err="1">
                <a:latin typeface="Courier New" panose="02070309020205020404" pitchFamily="49" charset="0"/>
                <a:cs typeface="Courier New" panose="02070309020205020404" pitchFamily="49" charset="0"/>
              </a:rPr>
              <a:t>ints</a:t>
            </a:r>
            <a:r>
              <a:rPr lang="en-US" sz="2000" dirty="0"/>
              <a:t> </a:t>
            </a:r>
            <a:r>
              <a:rPr lang="en-US" sz="2000"/>
              <a:t>and </a:t>
            </a:r>
            <a:r>
              <a:rPr lang="en-US" sz="2000" smtClean="0">
                <a:latin typeface="Courier New" panose="02070309020205020404" pitchFamily="49" charset="0"/>
                <a:cs typeface="Courier New" panose="02070309020205020404" pitchFamily="49" charset="0"/>
              </a:rPr>
              <a:t>doubles</a:t>
            </a:r>
            <a:r>
              <a:rPr lang="en-US" sz="2000" dirty="0"/>
              <a: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42</a:t>
            </a:fld>
            <a:endParaRPr lang="en-US" dirty="0"/>
          </a:p>
        </p:txBody>
      </p:sp>
    </p:spTree>
    <p:extLst>
      <p:ext uri="{BB962C8B-B14F-4D97-AF65-F5344CB8AC3E}">
        <p14:creationId xmlns:p14="http://schemas.microsoft.com/office/powerpoint/2010/main" val="980861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19200"/>
          </a:xfrm>
        </p:spPr>
        <p:txBody>
          <a:bodyPr/>
          <a:lstStyle/>
          <a:p>
            <a:r>
              <a:rPr lang="en-US" sz="4000" dirty="0"/>
              <a:t>Limitations of the extends </a:t>
            </a:r>
            <a:r>
              <a:rPr lang="en-US" sz="4000" dirty="0" smtClean="0"/>
              <a:t>Wildcard</a:t>
            </a:r>
            <a:endParaRPr lang="en-US" sz="4000" dirty="0"/>
          </a:p>
        </p:txBody>
      </p:sp>
      <p:sp>
        <p:nvSpPr>
          <p:cNvPr id="3" name="Content Placeholder 2"/>
          <p:cNvSpPr>
            <a:spLocks noGrp="1"/>
          </p:cNvSpPr>
          <p:nvPr>
            <p:ph idx="1"/>
          </p:nvPr>
        </p:nvSpPr>
        <p:spPr>
          <a:xfrm>
            <a:off x="457200" y="1219200"/>
            <a:ext cx="8915400" cy="5334000"/>
          </a:xfrm>
        </p:spPr>
        <p:txBody>
          <a:bodyPr/>
          <a:lstStyle/>
          <a:p>
            <a:pPr marL="0" indent="0">
              <a:buNone/>
            </a:pPr>
            <a:r>
              <a:rPr lang="en-US" sz="2000" dirty="0"/>
              <a:t>When the extends wildcard is used to define a parametrized type, the type </a:t>
            </a:r>
            <a:r>
              <a:rPr lang="en-US" sz="2000" i="1" dirty="0"/>
              <a:t>cannot be used for adding new elements</a:t>
            </a:r>
            <a:r>
              <a:rPr lang="en-US" sz="2000" dirty="0"/>
              <a:t>.</a:t>
            </a:r>
          </a:p>
          <a:p>
            <a:pPr marL="366713" lvl="1" indent="0">
              <a:buNone/>
            </a:pPr>
            <a:r>
              <a:rPr lang="en-US" sz="1800" u="sng" dirty="0" smtClean="0"/>
              <a:t>Example</a:t>
            </a:r>
            <a:r>
              <a:rPr lang="en-US" sz="1800" dirty="0" smtClean="0"/>
              <a:t>:</a:t>
            </a:r>
          </a:p>
          <a:p>
            <a:pPr marL="366713" lvl="1" indent="0">
              <a:buNone/>
            </a:pPr>
            <a:r>
              <a:rPr lang="en-US" sz="1800" dirty="0" smtClean="0"/>
              <a:t>Recall </a:t>
            </a:r>
            <a:r>
              <a:rPr lang="en-US" sz="1800" dirty="0"/>
              <a:t>the </a:t>
            </a:r>
            <a:r>
              <a:rPr lang="en-US" sz="1800" dirty="0" err="1"/>
              <a:t>addAll</a:t>
            </a:r>
            <a:r>
              <a:rPr lang="en-US" sz="1800" dirty="0"/>
              <a:t> method from Collection:</a:t>
            </a:r>
            <a:br>
              <a:rPr lang="en-US" sz="1800" dirty="0"/>
            </a:br>
            <a:r>
              <a:rPr lang="en-US" sz="1800" dirty="0">
                <a:latin typeface="Courier New" panose="02070309020205020404" pitchFamily="49" charset="0"/>
                <a:cs typeface="Courier New" panose="02070309020205020404" pitchFamily="49" charset="0"/>
              </a:rPr>
              <a:t>interface Collection&lt;E&gt;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public </a:t>
            </a:r>
            <a:r>
              <a:rPr lang="en-US" sz="1800" dirty="0" err="1">
                <a:latin typeface="Courier New" panose="02070309020205020404" pitchFamily="49" charset="0"/>
                <a:cs typeface="Courier New" panose="02070309020205020404" pitchFamily="49" charset="0"/>
              </a:rPr>
              <a:t>boolean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addAll</a:t>
            </a:r>
            <a:r>
              <a:rPr lang="en-US" sz="1800" dirty="0">
                <a:latin typeface="Courier New" panose="02070309020205020404" pitchFamily="49" charset="0"/>
                <a:cs typeface="Courier New" panose="02070309020205020404" pitchFamily="49" charset="0"/>
              </a:rPr>
              <a:t>(Collection&lt;? extends </a:t>
            </a:r>
            <a:r>
              <a:rPr lang="en-US" sz="1800" dirty="0" smtClean="0">
                <a:latin typeface="Courier New" panose="02070309020205020404" pitchFamily="49" charset="0"/>
                <a:cs typeface="Courier New" panose="02070309020205020404" pitchFamily="49" charset="0"/>
              </a:rPr>
              <a:t>E</a:t>
            </a:r>
            <a:r>
              <a:rPr lang="en-US" sz="1800" dirty="0">
                <a:latin typeface="Courier New" panose="02070309020205020404" pitchFamily="49" charset="0"/>
                <a:cs typeface="Courier New" panose="02070309020205020404" pitchFamily="49" charset="0"/>
              </a:rPr>
              <a:t>&gt; 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p>
          <a:p>
            <a:pPr marL="366713" lvl="1" indent="0">
              <a:buNone/>
            </a:pPr>
            <a:r>
              <a:rPr lang="en-US" sz="1800" dirty="0"/>
              <a:t>The following produces a compiler error:</a:t>
            </a:r>
          </a:p>
          <a:p>
            <a:pPr marL="366713" lvl="1" indent="0">
              <a:buNone/>
            </a:pPr>
            <a:r>
              <a:rPr lang="en-US" sz="1800" dirty="0">
                <a:latin typeface="Courier New" panose="02070309020205020404" pitchFamily="49" charset="0"/>
                <a:cs typeface="Courier New" panose="02070309020205020404" pitchFamily="49" charset="0"/>
              </a:rPr>
              <a:t>List&lt;Integer&gt;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new </a:t>
            </a:r>
            <a:r>
              <a:rPr lang="en-US" sz="1800" dirty="0" err="1" smtClean="0">
                <a:latin typeface="Courier New" panose="02070309020205020404" pitchFamily="49" charset="0"/>
                <a:cs typeface="Courier New" panose="02070309020205020404" pitchFamily="49" charset="0"/>
              </a:rPr>
              <a:t>ArrayList</a:t>
            </a:r>
            <a:r>
              <a:rPr lang="en-US" sz="1800" dirty="0" smtClean="0">
                <a:latin typeface="Courier New" panose="02070309020205020404" pitchFamily="49" charset="0"/>
                <a:cs typeface="Courier New" panose="02070309020205020404" pitchFamily="49" charset="0"/>
              </a:rPr>
              <a:t>&lt;Integer&gt;();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ints.add</a:t>
            </a:r>
            <a:r>
              <a:rPr lang="en-US" sz="1800" dirty="0">
                <a:latin typeface="Courier New" panose="02070309020205020404" pitchFamily="49" charset="0"/>
                <a:cs typeface="Courier New" panose="02070309020205020404" pitchFamily="49" charset="0"/>
              </a:rPr>
              <a:t>(1);</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ints.add</a:t>
            </a:r>
            <a:r>
              <a:rPr lang="en-US" sz="1800" dirty="0">
                <a:latin typeface="Courier New" panose="02070309020205020404" pitchFamily="49" charset="0"/>
                <a:cs typeface="Courier New" panose="02070309020205020404" pitchFamily="49" charset="0"/>
              </a:rPr>
              <a:t>(2);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List&lt;? extends Number&gt; </a:t>
            </a:r>
            <a:r>
              <a:rPr lang="en-US" sz="1800" dirty="0" err="1">
                <a:latin typeface="Courier New" panose="02070309020205020404" pitchFamily="49" charset="0"/>
                <a:cs typeface="Courier New" panose="02070309020205020404" pitchFamily="49" charset="0"/>
              </a:rPr>
              <a:t>nums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nums.add</a:t>
            </a:r>
            <a:r>
              <a:rPr lang="en-US" sz="1800" dirty="0">
                <a:latin typeface="Courier New" panose="02070309020205020404" pitchFamily="49" charset="0"/>
                <a:cs typeface="Courier New" panose="02070309020205020404" pitchFamily="49" charset="0"/>
              </a:rPr>
              <a:t>(3.14);      </a:t>
            </a:r>
            <a:r>
              <a:rPr lang="en-US" sz="2000" dirty="0">
                <a:solidFill>
                  <a:srgbClr val="FF0000"/>
                </a:solidFill>
              </a:rPr>
              <a:t>//compiler error</a:t>
            </a:r>
            <a:r>
              <a:rPr lang="en-US" sz="1800" b="1" dirty="0">
                <a:latin typeface="Courier New" panose="02070309020205020404" pitchFamily="49" charset="0"/>
                <a:cs typeface="Courier New" panose="02070309020205020404" pitchFamily="49" charset="0"/>
              </a:rPr>
              <a:t/>
            </a:r>
            <a:br>
              <a:rPr lang="en-US" sz="1800" b="1"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ints.toString</a:t>
            </a:r>
            <a:r>
              <a:rPr lang="en-US" sz="1800" dirty="0">
                <a:latin typeface="Courier New" panose="02070309020205020404" pitchFamily="49" charset="0"/>
                <a:cs typeface="Courier New" panose="02070309020205020404" pitchFamily="49" charset="0"/>
              </a:rPr>
              <a:t>());  </a:t>
            </a:r>
            <a:r>
              <a:rPr lang="en-US" sz="2000" b="1" dirty="0"/>
              <a:t>//output: [1, 2, 3.14]</a:t>
            </a:r>
            <a:r>
              <a:rPr lang="en-US" sz="2000" dirty="0"/>
              <a:t/>
            </a:r>
            <a:br>
              <a:rPr lang="en-US" sz="2000" dirty="0"/>
            </a:br>
            <a:r>
              <a:rPr lang="en-US" sz="1800" b="1" dirty="0" err="1">
                <a:latin typeface="Courier New" panose="02070309020205020404" pitchFamily="49" charset="0"/>
                <a:cs typeface="Courier New" panose="02070309020205020404" pitchFamily="49" charset="0"/>
              </a:rPr>
              <a:t>nums.add</a:t>
            </a:r>
            <a:r>
              <a:rPr lang="en-US" sz="1800" b="1" dirty="0">
                <a:latin typeface="Courier New" panose="02070309020205020404" pitchFamily="49" charset="0"/>
                <a:cs typeface="Courier New" panose="02070309020205020404" pitchFamily="49" charset="0"/>
              </a:rPr>
              <a:t>(null);   </a:t>
            </a:r>
            <a:r>
              <a:rPr lang="en-US" sz="2000" dirty="0">
                <a:solidFill>
                  <a:srgbClr val="00B050"/>
                </a:solidFill>
              </a:rPr>
              <a:t>//</a:t>
            </a:r>
            <a:r>
              <a:rPr lang="en-US" sz="2000" dirty="0" smtClean="0">
                <a:solidFill>
                  <a:srgbClr val="00B050"/>
                </a:solidFill>
              </a:rPr>
              <a:t>OK</a:t>
            </a: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43</a:t>
            </a:fld>
            <a:endParaRPr lang="en-US" dirty="0"/>
          </a:p>
        </p:txBody>
      </p:sp>
    </p:spTree>
    <p:extLst>
      <p:ext uri="{BB962C8B-B14F-4D97-AF65-F5344CB8AC3E}">
        <p14:creationId xmlns:p14="http://schemas.microsoft.com/office/powerpoint/2010/main" val="18067289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19200"/>
          </a:xfrm>
        </p:spPr>
        <p:txBody>
          <a:bodyPr/>
          <a:lstStyle/>
          <a:p>
            <a:r>
              <a:rPr lang="en-US" sz="3600" dirty="0"/>
              <a:t>Limitations of the extends </a:t>
            </a:r>
            <a:r>
              <a:rPr lang="en-US" sz="3600" dirty="0" smtClean="0"/>
              <a:t>Wildcard (cont.)</a:t>
            </a:r>
            <a:endParaRPr lang="en-US" sz="3600" dirty="0"/>
          </a:p>
        </p:txBody>
      </p:sp>
      <p:sp>
        <p:nvSpPr>
          <p:cNvPr id="3" name="Content Placeholder 2"/>
          <p:cNvSpPr>
            <a:spLocks noGrp="1"/>
          </p:cNvSpPr>
          <p:nvPr>
            <p:ph idx="1"/>
          </p:nvPr>
        </p:nvSpPr>
        <p:spPr>
          <a:xfrm>
            <a:off x="457200" y="1219200"/>
            <a:ext cx="8229600" cy="2743200"/>
          </a:xfrm>
        </p:spPr>
        <p:txBody>
          <a:bodyPr/>
          <a:lstStyle/>
          <a:p>
            <a:r>
              <a:rPr lang="en-US" sz="2000" dirty="0"/>
              <a:t>The error arises because an attempt was made to insert a value in a parametrized type with </a:t>
            </a:r>
            <a:r>
              <a:rPr lang="en-US" sz="2000" dirty="0">
                <a:latin typeface="Courier New" panose="02070309020205020404" pitchFamily="49" charset="0"/>
                <a:cs typeface="Courier New" panose="02070309020205020404" pitchFamily="49" charset="0"/>
              </a:rPr>
              <a:t>extends</a:t>
            </a:r>
            <a:r>
              <a:rPr lang="en-US" sz="2000" dirty="0"/>
              <a:t> wildcard parameter.  With the </a:t>
            </a:r>
            <a:r>
              <a:rPr lang="en-US" sz="2000" dirty="0">
                <a:latin typeface="Courier New" panose="02070309020205020404" pitchFamily="49" charset="0"/>
                <a:cs typeface="Courier New" panose="02070309020205020404" pitchFamily="49" charset="0"/>
              </a:rPr>
              <a:t>extends</a:t>
            </a:r>
            <a:r>
              <a:rPr lang="en-US" sz="2000" dirty="0"/>
              <a:t> wildcard, values can be </a:t>
            </a:r>
            <a:r>
              <a:rPr lang="en-US" sz="2000" i="1" dirty="0"/>
              <a:t>gotten</a:t>
            </a:r>
            <a:r>
              <a:rPr lang="en-US" sz="2000" dirty="0"/>
              <a:t> but not </a:t>
            </a:r>
            <a:r>
              <a:rPr lang="en-US" sz="2000" i="1" dirty="0"/>
              <a:t>inserted</a:t>
            </a:r>
            <a:r>
              <a:rPr lang="en-US" sz="2000" dirty="0" smtClean="0"/>
              <a:t>.</a:t>
            </a:r>
            <a:endParaRPr lang="en-US" sz="2000" dirty="0"/>
          </a:p>
          <a:p>
            <a:r>
              <a:rPr lang="en-US" sz="2000" dirty="0" smtClean="0"/>
              <a:t>The </a:t>
            </a:r>
            <a:r>
              <a:rPr lang="en-US" sz="2000" dirty="0"/>
              <a:t>difficulty is that adding a value to </a:t>
            </a:r>
            <a:r>
              <a:rPr lang="en-US" sz="2000" dirty="0" err="1"/>
              <a:t>nums</a:t>
            </a:r>
            <a:r>
              <a:rPr lang="en-US" sz="2000" dirty="0"/>
              <a:t> makes a commitment to a certain type (Double in this case), whereas </a:t>
            </a:r>
            <a:r>
              <a:rPr lang="en-US" sz="2000" dirty="0" err="1"/>
              <a:t>nums</a:t>
            </a:r>
            <a:r>
              <a:rPr lang="en-US" sz="2000" dirty="0"/>
              <a:t> is defined to be a List that accepts subtypes of Number, but </a:t>
            </a:r>
            <a:r>
              <a:rPr lang="en-US" sz="2000" i="1" dirty="0" smtClean="0"/>
              <a:t>which </a:t>
            </a:r>
            <a:r>
              <a:rPr lang="en-US" sz="2000" dirty="0"/>
              <a:t>subtype is not determined. The value 3.14 cannot be added because it might not be the right subtype of Number.</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44</a:t>
            </a:fld>
            <a:endParaRPr lang="en-US" dirty="0"/>
          </a:p>
        </p:txBody>
      </p:sp>
      <p:sp>
        <p:nvSpPr>
          <p:cNvPr id="5" name="TextBox 4"/>
          <p:cNvSpPr txBox="1"/>
          <p:nvPr/>
        </p:nvSpPr>
        <p:spPr>
          <a:xfrm>
            <a:off x="762000" y="3962400"/>
            <a:ext cx="7848600" cy="2523768"/>
          </a:xfrm>
          <a:prstGeom prst="rect">
            <a:avLst/>
          </a:prstGeom>
          <a:solidFill>
            <a:srgbClr val="FFEFBD"/>
          </a:solidFill>
          <a:ln w="25400">
            <a:solidFill>
              <a:schemeClr val="accent1"/>
            </a:solidFill>
          </a:ln>
        </p:spPr>
        <p:txBody>
          <a:bodyPr wrap="square" rtlCol="0">
            <a:spAutoFit/>
          </a:bodyPr>
          <a:lstStyle/>
          <a:p>
            <a:r>
              <a:rPr lang="en-US" sz="2000" dirty="0">
                <a:latin typeface="+mn-lt"/>
                <a:cs typeface="+mn-cs"/>
              </a:rPr>
              <a:t>NOTE: Although it is not possible to add to a list whose type is specified with the extends wildcard, this does not mean that such a list is read-only. It is still possible to do the following operations, available to any </a:t>
            </a:r>
            <a:r>
              <a:rPr lang="en-US" sz="2000" dirty="0">
                <a:latin typeface="Courier New" panose="02070309020205020404" pitchFamily="49" charset="0"/>
                <a:cs typeface="Courier New" panose="02070309020205020404" pitchFamily="49" charset="0"/>
              </a:rPr>
              <a:t>List</a:t>
            </a:r>
            <a:r>
              <a:rPr lang="en-US" sz="2000" dirty="0">
                <a:latin typeface="+mn-lt"/>
                <a:cs typeface="+mn-cs"/>
              </a:rPr>
              <a:t>: </a:t>
            </a:r>
            <a:br>
              <a:rPr lang="en-US" sz="2000" dirty="0">
                <a:latin typeface="+mn-lt"/>
                <a:cs typeface="+mn-cs"/>
              </a:rPr>
            </a:br>
            <a:r>
              <a:rPr lang="en-US" sz="2000" dirty="0">
                <a:latin typeface="+mn-lt"/>
                <a:cs typeface="+mn-cs"/>
              </a:rPr>
              <a:t>        </a:t>
            </a:r>
            <a:r>
              <a:rPr lang="en-US" sz="2000" dirty="0">
                <a:latin typeface="Courier New" panose="02070309020205020404" pitchFamily="49" charset="0"/>
                <a:cs typeface="Courier New" panose="02070309020205020404" pitchFamily="49" charset="0"/>
              </a:rPr>
              <a:t>remove, </a:t>
            </a:r>
            <a:r>
              <a:rPr lang="en-US" sz="2000" dirty="0" err="1">
                <a:latin typeface="Courier New" panose="02070309020205020404" pitchFamily="49" charset="0"/>
                <a:cs typeface="Courier New" panose="02070309020205020404" pitchFamily="49" charset="0"/>
              </a:rPr>
              <a:t>removeAll</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retainAll</a:t>
            </a:r>
            <a:r>
              <a:rPr lang="en-US" sz="2000" dirty="0">
                <a:latin typeface="+mn-lt"/>
                <a:cs typeface="+mn-cs"/>
              </a:rPr>
              <a:t/>
            </a:r>
            <a:br>
              <a:rPr lang="en-US" sz="2000" dirty="0">
                <a:latin typeface="+mn-lt"/>
                <a:cs typeface="+mn-cs"/>
              </a:rPr>
            </a:br>
            <a:r>
              <a:rPr lang="en-US" sz="2000" dirty="0">
                <a:latin typeface="+mn-lt"/>
                <a:cs typeface="+mn-cs"/>
              </a:rPr>
              <a:t>and also execute the static methods from </a:t>
            </a:r>
            <a:r>
              <a:rPr lang="en-US" sz="2000" dirty="0">
                <a:latin typeface="Courier New" panose="02070309020205020404" pitchFamily="49" charset="0"/>
                <a:cs typeface="Courier New" panose="02070309020205020404" pitchFamily="49" charset="0"/>
              </a:rPr>
              <a:t>Collections</a:t>
            </a:r>
            <a:r>
              <a:rPr lang="en-US" sz="2000" dirty="0">
                <a:latin typeface="+mn-lt"/>
                <a:cs typeface="+mn-cs"/>
              </a:rPr>
              <a:t>:</a:t>
            </a:r>
            <a:br>
              <a:rPr lang="en-US" sz="2000" dirty="0">
                <a:latin typeface="+mn-lt"/>
                <a:cs typeface="+mn-cs"/>
              </a:rPr>
            </a:br>
            <a:r>
              <a:rPr lang="en-US" sz="2000" dirty="0">
                <a:latin typeface="+mn-lt"/>
                <a:cs typeface="+mn-cs"/>
              </a:rPr>
              <a:t>        </a:t>
            </a:r>
            <a:r>
              <a:rPr lang="en-US" sz="2000" dirty="0">
                <a:latin typeface="Courier New" panose="02070309020205020404" pitchFamily="49" charset="0"/>
                <a:cs typeface="Courier New" panose="02070309020205020404" pitchFamily="49" charset="0"/>
              </a:rPr>
              <a:t>sort, </a:t>
            </a:r>
            <a:r>
              <a:rPr lang="en-US" sz="2000" dirty="0" err="1">
                <a:latin typeface="Courier New" panose="02070309020205020404" pitchFamily="49" charset="0"/>
                <a:cs typeface="Courier New" panose="02070309020205020404" pitchFamily="49" charset="0"/>
              </a:rPr>
              <a:t>binarySearch</a:t>
            </a:r>
            <a:r>
              <a:rPr lang="en-US" sz="2000" dirty="0">
                <a:latin typeface="Courier New" panose="02070309020205020404" pitchFamily="49" charset="0"/>
                <a:cs typeface="Courier New" panose="02070309020205020404" pitchFamily="49" charset="0"/>
              </a:rPr>
              <a:t>, swap, shuffle</a:t>
            </a:r>
          </a:p>
          <a:p>
            <a:endParaRPr lang="en-US" dirty="0"/>
          </a:p>
        </p:txBody>
      </p:sp>
    </p:spTree>
    <p:extLst>
      <p:ext uri="{BB962C8B-B14F-4D97-AF65-F5344CB8AC3E}">
        <p14:creationId xmlns:p14="http://schemas.microsoft.com/office/powerpoint/2010/main" val="77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sz="4000" dirty="0"/>
              <a:t>The ? super Bounded </a:t>
            </a:r>
            <a:r>
              <a:rPr lang="en-US" sz="4000" dirty="0" smtClean="0"/>
              <a:t>Wildcard</a:t>
            </a:r>
            <a:endParaRPr lang="en-US" sz="4000" dirty="0"/>
          </a:p>
        </p:txBody>
      </p:sp>
      <p:sp>
        <p:nvSpPr>
          <p:cNvPr id="3" name="Content Placeholder 2"/>
          <p:cNvSpPr>
            <a:spLocks noGrp="1"/>
          </p:cNvSpPr>
          <p:nvPr>
            <p:ph idx="1"/>
          </p:nvPr>
        </p:nvSpPr>
        <p:spPr>
          <a:xfrm>
            <a:off x="457200" y="1371600"/>
            <a:ext cx="8229600" cy="4953000"/>
          </a:xfrm>
        </p:spPr>
        <p:txBody>
          <a:bodyPr/>
          <a:lstStyle/>
          <a:p>
            <a:r>
              <a:rPr lang="en-US" sz="2000" dirty="0"/>
              <a:t>The type </a:t>
            </a:r>
            <a:r>
              <a:rPr lang="en-US" sz="2000" dirty="0">
                <a:latin typeface="Courier New" panose="02070309020205020404" pitchFamily="49" charset="0"/>
                <a:cs typeface="Courier New" panose="02070309020205020404" pitchFamily="49" charset="0"/>
              </a:rPr>
              <a:t>List&lt;? super Manager&gt; </a:t>
            </a:r>
            <a:r>
              <a:rPr lang="en-US" sz="2000" dirty="0"/>
              <a:t>consists of objects of any </a:t>
            </a:r>
            <a:r>
              <a:rPr lang="en-US" sz="2000" dirty="0" err="1"/>
              <a:t>supertype</a:t>
            </a:r>
            <a:r>
              <a:rPr lang="en-US" sz="2000" dirty="0"/>
              <a:t> of the </a:t>
            </a:r>
            <a:r>
              <a:rPr lang="en-US" sz="2000" dirty="0">
                <a:latin typeface="Courier New" panose="02070309020205020404" pitchFamily="49" charset="0"/>
                <a:cs typeface="Courier New" panose="02070309020205020404" pitchFamily="49" charset="0"/>
              </a:rPr>
              <a:t>Manager</a:t>
            </a:r>
            <a:r>
              <a:rPr lang="en-US" sz="2000" dirty="0"/>
              <a:t> class, so objects of type </a:t>
            </a:r>
            <a:r>
              <a:rPr lang="en-US" sz="2000" dirty="0">
                <a:latin typeface="Courier New" panose="02070309020205020404" pitchFamily="49" charset="0"/>
                <a:cs typeface="Courier New" panose="02070309020205020404" pitchFamily="49" charset="0"/>
              </a:rPr>
              <a:t>Employee</a:t>
            </a:r>
            <a:r>
              <a:rPr lang="en-US" sz="2000" dirty="0"/>
              <a:t> and </a:t>
            </a:r>
            <a:r>
              <a:rPr lang="en-US" sz="2000" dirty="0">
                <a:latin typeface="Courier New" panose="02070309020205020404" pitchFamily="49" charset="0"/>
                <a:cs typeface="Courier New" panose="02070309020205020404" pitchFamily="49" charset="0"/>
              </a:rPr>
              <a:t>Object</a:t>
            </a:r>
            <a:r>
              <a:rPr lang="en-US" sz="2000" dirty="0"/>
              <a:t> are allowed.</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r>
              <a:rPr lang="en-US" sz="2000" dirty="0" smtClean="0"/>
              <a:t>This </a:t>
            </a:r>
            <a:r>
              <a:rPr lang="en-US" sz="2000" dirty="0"/>
              <a:t>diagram can be read as follows:  A </a:t>
            </a:r>
            <a:r>
              <a:rPr lang="en-US" sz="2000" dirty="0">
                <a:latin typeface="Courier New" panose="02070309020205020404" pitchFamily="49" charset="0"/>
                <a:cs typeface="Courier New" panose="02070309020205020404" pitchFamily="49" charset="0"/>
              </a:rPr>
              <a:t>List&lt;Employee&gt;</a:t>
            </a:r>
            <a:r>
              <a:rPr lang="en-US" sz="2000" dirty="0"/>
              <a:t> is a </a:t>
            </a:r>
            <a:r>
              <a:rPr lang="en-US" sz="2000" dirty="0">
                <a:latin typeface="Courier New" panose="02070309020205020404" pitchFamily="49" charset="0"/>
                <a:cs typeface="Courier New" panose="02070309020205020404" pitchFamily="49" charset="0"/>
              </a:rPr>
              <a:t>List</a:t>
            </a:r>
            <a:r>
              <a:rPr lang="en-US" sz="2000" dirty="0"/>
              <a:t> whose type argument </a:t>
            </a:r>
            <a:r>
              <a:rPr lang="en-US" sz="2000" dirty="0">
                <a:latin typeface="Courier New" panose="02070309020205020404" pitchFamily="49" charset="0"/>
                <a:cs typeface="Courier New" panose="02070309020205020404" pitchFamily="49" charset="0"/>
              </a:rPr>
              <a:t>Employee</a:t>
            </a:r>
            <a:r>
              <a:rPr lang="en-US" sz="2000" dirty="0"/>
              <a:t> is a </a:t>
            </a:r>
            <a:r>
              <a:rPr lang="en-US" sz="2000" dirty="0" err="1"/>
              <a:t>supertype</a:t>
            </a:r>
            <a:r>
              <a:rPr lang="en-US" sz="2000" dirty="0"/>
              <a:t> of </a:t>
            </a:r>
            <a:r>
              <a:rPr lang="en-US" sz="2000" dirty="0">
                <a:latin typeface="Courier New" panose="02070309020205020404" pitchFamily="49" charset="0"/>
                <a:cs typeface="Courier New" panose="02070309020205020404" pitchFamily="49" charset="0"/>
              </a:rPr>
              <a:t>Manager</a:t>
            </a:r>
            <a:r>
              <a:rPr lang="en-US" sz="2000" dirty="0"/>
              <a:t>. Therefore, a </a:t>
            </a:r>
            <a:r>
              <a:rPr lang="en-US" sz="2000" dirty="0">
                <a:latin typeface="Courier New" panose="02070309020205020404" pitchFamily="49" charset="0"/>
                <a:cs typeface="Courier New" panose="02070309020205020404" pitchFamily="49" charset="0"/>
              </a:rPr>
              <a:t>List&lt;Employee&gt;</a:t>
            </a:r>
            <a:r>
              <a:rPr lang="en-US" sz="2000" dirty="0"/>
              <a:t> IS-A </a:t>
            </a:r>
            <a:br>
              <a:rPr lang="en-US" sz="2000" dirty="0"/>
            </a:br>
            <a:r>
              <a:rPr lang="en-US" sz="2000" dirty="0">
                <a:latin typeface="Courier New" panose="02070309020205020404" pitchFamily="49" charset="0"/>
                <a:cs typeface="Courier New" panose="02070309020205020404" pitchFamily="49" charset="0"/>
              </a:rPr>
              <a:t>List&lt;? super Manager&gt;.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45</a:t>
            </a:fld>
            <a:endParaRPr lang="en-US" dirty="0"/>
          </a:p>
        </p:txBody>
      </p:sp>
      <p:pic>
        <p:nvPicPr>
          <p:cNvPr id="5" name="Picture 4"/>
          <p:cNvPicPr/>
          <p:nvPr/>
        </p:nvPicPr>
        <p:blipFill>
          <a:blip r:embed="rId2"/>
          <a:stretch>
            <a:fillRect/>
          </a:stretch>
        </p:blipFill>
        <p:spPr>
          <a:xfrm>
            <a:off x="3417176" y="2362200"/>
            <a:ext cx="1905000" cy="2133600"/>
          </a:xfrm>
          <a:prstGeom prst="rect">
            <a:avLst/>
          </a:prstGeom>
        </p:spPr>
      </p:pic>
    </p:spTree>
    <p:extLst>
      <p:ext uri="{BB962C8B-B14F-4D97-AF65-F5344CB8AC3E}">
        <p14:creationId xmlns:p14="http://schemas.microsoft.com/office/powerpoint/2010/main" val="4228645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z="3600" dirty="0"/>
              <a:t>Limitations of the super </a:t>
            </a:r>
            <a:r>
              <a:rPr lang="en-US" sz="3600" dirty="0" smtClean="0"/>
              <a:t>Wildcard</a:t>
            </a:r>
            <a:endParaRPr lang="en-US" sz="3600" dirty="0"/>
          </a:p>
        </p:txBody>
      </p:sp>
      <p:sp>
        <p:nvSpPr>
          <p:cNvPr id="3" name="Content Placeholder 2"/>
          <p:cNvSpPr>
            <a:spLocks noGrp="1"/>
          </p:cNvSpPr>
          <p:nvPr>
            <p:ph idx="1"/>
          </p:nvPr>
        </p:nvSpPr>
        <p:spPr>
          <a:xfrm>
            <a:off x="457200" y="1143001"/>
            <a:ext cx="8229600" cy="5181600"/>
          </a:xfrm>
        </p:spPr>
        <p:txBody>
          <a:bodyPr/>
          <a:lstStyle/>
          <a:p>
            <a:pPr marL="0" indent="0">
              <a:buNone/>
            </a:pPr>
            <a:r>
              <a:rPr lang="en-US" sz="2000" dirty="0"/>
              <a:t>When the super wildcard is used to define a Collection of parametrized type, it is inconvenient to </a:t>
            </a:r>
            <a:r>
              <a:rPr lang="en-US" sz="2000" i="1" dirty="0"/>
              <a:t>get </a:t>
            </a:r>
            <a:r>
              <a:rPr lang="en-US" sz="2000" dirty="0"/>
              <a:t>elements from the Collection; elements can be gotten, but not typed.</a:t>
            </a:r>
          </a:p>
          <a:p>
            <a:pPr marL="0" indent="0">
              <a:buNone/>
            </a:pPr>
            <a:r>
              <a:rPr lang="en-US" sz="2000" dirty="0"/>
              <a:t>Example:</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However</a:t>
            </a:r>
            <a:r>
              <a:rPr lang="en-US" sz="2000" dirty="0"/>
              <a:t>, if we try to assign a type to the return of the get method, we get a compiler error – the compiler has no way of knowing which </a:t>
            </a:r>
            <a:r>
              <a:rPr lang="en-US" sz="2000" dirty="0" err="1"/>
              <a:t>supertype</a:t>
            </a:r>
            <a:r>
              <a:rPr lang="en-US" sz="2000" dirty="0"/>
              <a:t> of Integer is being gotten. </a:t>
            </a:r>
          </a:p>
          <a:p>
            <a:pPr marL="366713" lvl="1" indent="0">
              <a:buNone/>
            </a:pPr>
            <a:r>
              <a:rPr lang="en-US" sz="1800" dirty="0"/>
              <a:t/>
            </a:r>
            <a:br>
              <a:rPr lang="en-US" sz="1800" dirty="0"/>
            </a:br>
            <a:r>
              <a:rPr lang="en-US" sz="2000" dirty="0">
                <a:latin typeface="Courier New" panose="02070309020205020404" pitchFamily="49" charset="0"/>
                <a:cs typeface="Courier New" panose="02070309020205020404" pitchFamily="49" charset="0"/>
              </a:rPr>
              <a:t>Integer </a:t>
            </a:r>
            <a:r>
              <a:rPr lang="en-US" sz="2000" dirty="0" err="1">
                <a:latin typeface="Courier New" panose="02070309020205020404" pitchFamily="49" charset="0"/>
                <a:cs typeface="Courier New" panose="02070309020205020404" pitchFamily="49" charset="0"/>
              </a:rPr>
              <a:t>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test.get</a:t>
            </a:r>
            <a:r>
              <a:rPr lang="en-US" sz="2000" dirty="0">
                <a:latin typeface="Courier New" panose="02070309020205020404" pitchFamily="49" charset="0"/>
                <a:cs typeface="Courier New" panose="02070309020205020404" pitchFamily="49" charset="0"/>
              </a:rPr>
              <a:t>(0);     //</a:t>
            </a:r>
            <a:r>
              <a:rPr lang="en-US" sz="2000">
                <a:latin typeface="Courier New" panose="02070309020205020404" pitchFamily="49" charset="0"/>
                <a:cs typeface="Courier New" panose="02070309020205020404" pitchFamily="49" charset="0"/>
              </a:rPr>
              <a:t>compiler </a:t>
            </a:r>
            <a:r>
              <a:rPr lang="en-US" sz="2000" smtClean="0">
                <a:latin typeface="Courier New" panose="02070309020205020404" pitchFamily="49" charset="0"/>
                <a:cs typeface="Courier New" panose="02070309020205020404" pitchFamily="49" charset="0"/>
              </a:rPr>
              <a:t>error</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Number </a:t>
            </a:r>
            <a:r>
              <a:rPr lang="en-US" sz="2000" dirty="0" err="1">
                <a:latin typeface="Courier New" panose="02070309020205020404" pitchFamily="49" charset="0"/>
                <a:cs typeface="Courier New" panose="02070309020205020404" pitchFamily="49" charset="0"/>
              </a:rPr>
              <a:t>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test.get</a:t>
            </a:r>
            <a:r>
              <a:rPr lang="en-US" sz="2000" dirty="0">
                <a:latin typeface="Courier New" panose="02070309020205020404" pitchFamily="49" charset="0"/>
                <a:cs typeface="Courier New" panose="02070309020205020404" pitchFamily="49" charset="0"/>
              </a:rPr>
              <a:t>(0);      //compiler error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Comparable </a:t>
            </a:r>
            <a:r>
              <a:rPr lang="en-US" sz="2000" dirty="0" err="1">
                <a:latin typeface="Courier New" panose="02070309020205020404" pitchFamily="49" charset="0"/>
                <a:cs typeface="Courier New" panose="02070309020205020404" pitchFamily="49" charset="0"/>
              </a:rPr>
              <a:t>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test.get</a:t>
            </a:r>
            <a:r>
              <a:rPr lang="en-US" sz="2000" dirty="0">
                <a:latin typeface="Courier New" panose="02070309020205020404" pitchFamily="49" charset="0"/>
                <a:cs typeface="Courier New" panose="02070309020205020404" pitchFamily="49" charset="0"/>
              </a:rPr>
              <a:t>(0);  //compiler error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Object </a:t>
            </a:r>
            <a:r>
              <a:rPr lang="en-US" sz="2000" dirty="0" err="1">
                <a:latin typeface="Courier New" panose="02070309020205020404" pitchFamily="49" charset="0"/>
                <a:cs typeface="Courier New" panose="02070309020205020404" pitchFamily="49" charset="0"/>
              </a:rPr>
              <a:t>val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test.get</a:t>
            </a:r>
            <a:r>
              <a:rPr lang="en-US" sz="2000" dirty="0">
                <a:latin typeface="Courier New" panose="02070309020205020404" pitchFamily="49" charset="0"/>
                <a:cs typeface="Courier New" panose="02070309020205020404" pitchFamily="49" charset="0"/>
              </a:rPr>
              <a:t>(0);      //</a:t>
            </a:r>
            <a:r>
              <a:rPr lang="en-US" sz="2000" dirty="0" smtClean="0">
                <a:latin typeface="Courier New" panose="02070309020205020404" pitchFamily="49" charset="0"/>
                <a:cs typeface="Courier New" panose="02070309020205020404" pitchFamily="49" charset="0"/>
              </a:rPr>
              <a:t>OK</a:t>
            </a:r>
            <a:endParaRPr lang="en-US" sz="2000" dirty="0">
              <a:latin typeface="Courier New" panose="02070309020205020404" pitchFamily="49" charset="0"/>
              <a:cs typeface="Courier New" panose="02070309020205020404" pitchFamily="49" charset="0"/>
            </a:endParaRP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46</a:t>
            </a:fld>
            <a:endParaRPr lang="en-US" dirty="0"/>
          </a:p>
        </p:txBody>
      </p:sp>
      <p:pic>
        <p:nvPicPr>
          <p:cNvPr id="5" name="Picture 4"/>
          <p:cNvPicPr/>
          <p:nvPr/>
        </p:nvPicPr>
        <p:blipFill>
          <a:blip r:embed="rId2"/>
          <a:stretch>
            <a:fillRect/>
          </a:stretch>
        </p:blipFill>
        <p:spPr>
          <a:xfrm>
            <a:off x="1138237" y="2576512"/>
            <a:ext cx="4267200" cy="914400"/>
          </a:xfrm>
          <a:prstGeom prst="rect">
            <a:avLst/>
          </a:prstGeom>
        </p:spPr>
      </p:pic>
    </p:spTree>
    <p:extLst>
      <p:ext uri="{BB962C8B-B14F-4D97-AF65-F5344CB8AC3E}">
        <p14:creationId xmlns:p14="http://schemas.microsoft.com/office/powerpoint/2010/main" val="10251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sz="3600" dirty="0"/>
              <a:t>The Get and Put Principle for Bounded </a:t>
            </a:r>
            <a:r>
              <a:rPr lang="en-US" sz="3600" dirty="0" smtClean="0"/>
              <a:t>Wildcards</a:t>
            </a:r>
            <a:endParaRPr lang="en-US" sz="3600" dirty="0"/>
          </a:p>
        </p:txBody>
      </p:sp>
      <p:sp>
        <p:nvSpPr>
          <p:cNvPr id="3" name="Content Placeholder 2"/>
          <p:cNvSpPr>
            <a:spLocks noGrp="1"/>
          </p:cNvSpPr>
          <p:nvPr>
            <p:ph idx="1"/>
          </p:nvPr>
        </p:nvSpPr>
        <p:spPr>
          <a:xfrm>
            <a:off x="457200" y="1143001"/>
            <a:ext cx="8229600" cy="1295399"/>
          </a:xfrm>
          <a:solidFill>
            <a:schemeClr val="tx2">
              <a:lumMod val="20000"/>
              <a:lumOff val="80000"/>
            </a:schemeClr>
          </a:solidFill>
          <a:ln w="19050">
            <a:solidFill>
              <a:schemeClr val="accent1"/>
            </a:solidFill>
          </a:ln>
        </p:spPr>
        <p:txBody>
          <a:bodyPr/>
          <a:lstStyle/>
          <a:p>
            <a:pPr marL="0" indent="0" algn="ctr">
              <a:buNone/>
            </a:pPr>
            <a:r>
              <a:rPr lang="en-US" sz="1800" b="1" dirty="0"/>
              <a:t>The Get and Put </a:t>
            </a:r>
            <a:r>
              <a:rPr lang="en-US" sz="1800" b="1" dirty="0" smtClean="0"/>
              <a:t>Principle:</a:t>
            </a:r>
            <a:endParaRPr lang="en-US" sz="1800" dirty="0"/>
          </a:p>
          <a:p>
            <a:pPr marL="0" indent="0" algn="ctr">
              <a:buNone/>
            </a:pPr>
            <a:r>
              <a:rPr lang="en-US" sz="1800" dirty="0"/>
              <a:t>Use an extends wildcard when you only </a:t>
            </a:r>
            <a:r>
              <a:rPr lang="en-US" sz="1800" i="1" dirty="0"/>
              <a:t>get </a:t>
            </a:r>
            <a:r>
              <a:rPr lang="en-US" sz="1800" dirty="0"/>
              <a:t>values out of a structure. Use a super wildcard when you only </a:t>
            </a:r>
            <a:r>
              <a:rPr lang="en-US" sz="1800" i="1" dirty="0"/>
              <a:t>put </a:t>
            </a:r>
            <a:r>
              <a:rPr lang="en-US" sz="1800" dirty="0"/>
              <a:t>values into a structure. And </a:t>
            </a:r>
            <a:r>
              <a:rPr lang="en-US" sz="1800"/>
              <a:t>don’t </a:t>
            </a:r>
            <a:r>
              <a:rPr lang="en-US" sz="1800" smtClean="0"/>
              <a:t>use </a:t>
            </a:r>
            <a:r>
              <a:rPr lang="en-US" sz="1800" dirty="0"/>
              <a:t>a wildcard at all when you </a:t>
            </a:r>
            <a:r>
              <a:rPr lang="en-US" sz="1800" i="1" dirty="0"/>
              <a:t>both </a:t>
            </a:r>
            <a:r>
              <a:rPr lang="en-US" sz="1800" i="1" dirty="0" smtClean="0"/>
              <a:t>get and put </a:t>
            </a:r>
            <a:r>
              <a:rPr lang="en-US" sz="1800" dirty="0" smtClean="0"/>
              <a:t>values</a:t>
            </a:r>
            <a:r>
              <a:rPr lang="en-US" sz="1800" i="1" dirty="0" smtClean="0"/>
              <a:t>.</a:t>
            </a:r>
          </a:p>
          <a:p>
            <a:pPr marL="0" indent="0">
              <a:buNone/>
            </a:pPr>
            <a:endParaRPr lang="en-US" sz="800" i="1"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47</a:t>
            </a:fld>
            <a:endParaRPr lang="en-US" dirty="0"/>
          </a:p>
        </p:txBody>
      </p:sp>
      <p:sp>
        <p:nvSpPr>
          <p:cNvPr id="5" name="TextBox 4"/>
          <p:cNvSpPr txBox="1"/>
          <p:nvPr/>
        </p:nvSpPr>
        <p:spPr>
          <a:xfrm>
            <a:off x="457200" y="2620817"/>
            <a:ext cx="8153400" cy="4231928"/>
          </a:xfrm>
          <a:prstGeom prst="rect">
            <a:avLst/>
          </a:prstGeom>
          <a:noFill/>
        </p:spPr>
        <p:txBody>
          <a:bodyPr wrap="square" rtlCol="0">
            <a:spAutoFit/>
          </a:bodyPr>
          <a:lstStyle/>
          <a:p>
            <a:pPr marL="0" indent="0">
              <a:buNone/>
            </a:pPr>
            <a:r>
              <a:rPr lang="en-US" b="1" u="sng" smtClean="0">
                <a:latin typeface="+mn-lt"/>
              </a:rPr>
              <a:t>Example-1</a:t>
            </a:r>
            <a:r>
              <a:rPr lang="en-US" smtClean="0">
                <a:latin typeface="+mn-lt"/>
              </a:rPr>
              <a:t>  This </a:t>
            </a:r>
            <a:r>
              <a:rPr lang="en-US" dirty="0">
                <a:latin typeface="+mn-lt"/>
              </a:rPr>
              <a:t>method takes a collection of numbers, converts each to a </a:t>
            </a:r>
            <a:r>
              <a:rPr lang="en-US" dirty="0">
                <a:latin typeface="Courier New" panose="02070309020205020404" pitchFamily="49" charset="0"/>
                <a:cs typeface="Courier New" panose="02070309020205020404" pitchFamily="49" charset="0"/>
              </a:rPr>
              <a:t>double</a:t>
            </a:r>
            <a:r>
              <a:rPr lang="en-US" dirty="0">
                <a:latin typeface="+mn-lt"/>
              </a:rPr>
              <a:t>, and sums </a:t>
            </a:r>
            <a:r>
              <a:rPr lang="en-US">
                <a:latin typeface="+mn-lt"/>
              </a:rPr>
              <a:t>them </a:t>
            </a:r>
            <a:r>
              <a:rPr lang="en-US" smtClean="0">
                <a:latin typeface="+mn-lt"/>
              </a:rPr>
              <a:t>up. The loop </a:t>
            </a:r>
            <a:r>
              <a:rPr lang="en-US" i="1" smtClean="0">
                <a:latin typeface="+mn-lt"/>
              </a:rPr>
              <a:t>gets</a:t>
            </a:r>
            <a:r>
              <a:rPr lang="en-US" smtClean="0">
                <a:latin typeface="+mn-lt"/>
              </a:rPr>
              <a:t> from an ? extends type of Collection.</a:t>
            </a:r>
            <a:endParaRPr lang="en-US" dirty="0">
              <a:latin typeface="+mn-lt"/>
            </a:endParaRPr>
          </a:p>
          <a:p>
            <a:pPr marL="366713" lvl="1" indent="0">
              <a:buNone/>
            </a:pPr>
            <a:r>
              <a:rPr lang="en-US" sz="1600" dirty="0">
                <a:latin typeface="Courier New" panose="02070309020205020404" pitchFamily="49" charset="0"/>
                <a:cs typeface="Courier New" panose="02070309020205020404" pitchFamily="49" charset="0"/>
              </a:rPr>
              <a:t>public static double sum(Collection&lt;? extends Number&gt;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double s = 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for(Number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 += </a:t>
            </a:r>
            <a:r>
              <a:rPr lang="en-US" sz="1600" dirty="0" err="1">
                <a:latin typeface="Courier New" panose="02070309020205020404" pitchFamily="49" charset="0"/>
                <a:cs typeface="Courier New" panose="02070309020205020404" pitchFamily="49" charset="0"/>
              </a:rPr>
              <a:t>num.doubleValue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return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a:p>
            <a:pPr marL="0" indent="0">
              <a:buNone/>
            </a:pPr>
            <a:r>
              <a:rPr lang="en-US" dirty="0">
                <a:latin typeface="+mn-lt"/>
              </a:rPr>
              <a:t>Since</a:t>
            </a:r>
            <a:r>
              <a:rPr lang="en-US" dirty="0"/>
              <a:t> </a:t>
            </a:r>
            <a:r>
              <a:rPr lang="en-US" dirty="0">
                <a:latin typeface="Courier New" panose="02070309020205020404" pitchFamily="49" charset="0"/>
                <a:cs typeface="Courier New" panose="02070309020205020404" pitchFamily="49" charset="0"/>
              </a:rPr>
              <a:t>List&lt;Integer&gt;</a:t>
            </a:r>
            <a:r>
              <a:rPr lang="en-US" dirty="0"/>
              <a:t>, </a:t>
            </a:r>
            <a:r>
              <a:rPr lang="en-US" dirty="0">
                <a:latin typeface="Courier New" panose="02070309020205020404" pitchFamily="49" charset="0"/>
                <a:cs typeface="Courier New" panose="02070309020205020404" pitchFamily="49" charset="0"/>
              </a:rPr>
              <a:t>List&lt;Double</a:t>
            </a:r>
            <a:r>
              <a:rPr lang="en-US" dirty="0">
                <a:latin typeface="+mn-lt"/>
                <a:cs typeface="Courier New" panose="02070309020205020404" pitchFamily="49" charset="0"/>
              </a:rPr>
              <a:t>&gt;</a:t>
            </a:r>
            <a:r>
              <a:rPr lang="en-US" dirty="0">
                <a:latin typeface="+mn-lt"/>
              </a:rPr>
              <a:t> are subtypes of </a:t>
            </a:r>
            <a:r>
              <a:rPr lang="en-US" dirty="0"/>
              <a:t/>
            </a:r>
            <a:br>
              <a:rPr lang="en-US" dirty="0"/>
            </a:br>
            <a:r>
              <a:rPr lang="en-US" dirty="0">
                <a:latin typeface="Courier New" panose="02070309020205020404" pitchFamily="49" charset="0"/>
                <a:cs typeface="Courier New" panose="02070309020205020404" pitchFamily="49" charset="0"/>
              </a:rPr>
              <a:t>Collection&lt;? extends Number&gt;</a:t>
            </a:r>
            <a:r>
              <a:rPr lang="en-US" dirty="0"/>
              <a:t>, </a:t>
            </a:r>
            <a:r>
              <a:rPr lang="en-US" dirty="0">
                <a:latin typeface="+mn-lt"/>
              </a:rPr>
              <a:t>the following are legal</a:t>
            </a:r>
            <a:r>
              <a:rPr lang="en-US" dirty="0"/>
              <a:t>:</a:t>
            </a:r>
          </a:p>
          <a:p>
            <a:pPr marL="366713" lvl="1" indent="0">
              <a:buNone/>
            </a:pPr>
            <a:r>
              <a:rPr lang="en-US" sz="1100" dirty="0"/>
              <a:t/>
            </a:r>
            <a:br>
              <a:rPr lang="en-US" sz="1100" dirty="0"/>
            </a:br>
            <a:r>
              <a:rPr lang="en-US" sz="1600" dirty="0">
                <a:latin typeface="Courier New" panose="02070309020205020404" pitchFamily="49" charset="0"/>
                <a:cs typeface="Courier New" panose="02070309020205020404" pitchFamily="49" charset="0"/>
              </a:rPr>
              <a:t>List&lt;Integer&gt; </a:t>
            </a:r>
            <a:r>
              <a:rPr lang="en-US" sz="1600" dirty="0" err="1">
                <a:latin typeface="Courier New" panose="02070309020205020404" pitchFamily="49" charset="0"/>
                <a:cs typeface="Courier New" panose="02070309020205020404" pitchFamily="49" charset="0"/>
              </a:rPr>
              <a:t>ints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Arrays.asList</a:t>
            </a:r>
            <a:r>
              <a:rPr lang="en-US" sz="1600" dirty="0">
                <a:latin typeface="Courier New" panose="02070309020205020404" pitchFamily="49" charset="0"/>
                <a:cs typeface="Courier New" panose="02070309020205020404" pitchFamily="49" charset="0"/>
              </a:rPr>
              <a:t>(1, 2, 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Integer </a:t>
            </a:r>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 sum(</a:t>
            </a:r>
            <a:r>
              <a:rPr lang="en-US" sz="1600" dirty="0" err="1">
                <a:latin typeface="Courier New" panose="02070309020205020404" pitchFamily="49" charset="0"/>
                <a:cs typeface="Courier New" panose="02070309020205020404" pitchFamily="49" charset="0"/>
              </a:rPr>
              <a:t>ints</a:t>
            </a:r>
            <a:r>
              <a:rPr lang="en-US" sz="1600" dirty="0">
                <a:latin typeface="Courier New" panose="02070309020205020404" pitchFamily="49" charset="0"/>
                <a:cs typeface="Courier New" panose="02070309020205020404" pitchFamily="49" charset="0"/>
              </a:rPr>
              <a:t>);   //output: 6.0</a:t>
            </a:r>
          </a:p>
          <a:p>
            <a:pPr marL="1647190" lvl="6" indent="0">
              <a:buNone/>
            </a:pPr>
            <a:endParaRPr lang="en-US" sz="800" dirty="0">
              <a:latin typeface="Courier New" panose="02070309020205020404" pitchFamily="49" charset="0"/>
              <a:cs typeface="Courier New" panose="02070309020205020404" pitchFamily="49" charset="0"/>
            </a:endParaRPr>
          </a:p>
          <a:p>
            <a:pPr marL="366713" lvl="1" indent="0">
              <a:buNone/>
            </a:pPr>
            <a:r>
              <a:rPr lang="en-US" sz="1600" dirty="0">
                <a:latin typeface="Courier New" panose="02070309020205020404" pitchFamily="49" charset="0"/>
                <a:cs typeface="Courier New" panose="02070309020205020404" pitchFamily="49" charset="0"/>
              </a:rPr>
              <a:t>List&lt;Double&gt; doubles = </a:t>
            </a:r>
            <a:r>
              <a:rPr lang="en-US" sz="1600" dirty="0" err="1">
                <a:latin typeface="Courier New" panose="02070309020205020404" pitchFamily="49" charset="0"/>
                <a:cs typeface="Courier New" panose="02070309020205020404" pitchFamily="49" charset="0"/>
              </a:rPr>
              <a:t>Arrays.asList</a:t>
            </a:r>
            <a:r>
              <a:rPr lang="en-US" sz="1600" dirty="0">
                <a:latin typeface="Courier New" panose="02070309020205020404" pitchFamily="49" charset="0"/>
                <a:cs typeface="Courier New" panose="02070309020205020404" pitchFamily="49" charset="0"/>
              </a:rPr>
              <a:t>(2.78, 3.14);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Double </a:t>
            </a:r>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 sum(doubles);  //output 5.92</a:t>
            </a:r>
          </a:p>
          <a:p>
            <a:endParaRPr lang="en-US" dirty="0"/>
          </a:p>
        </p:txBody>
      </p:sp>
    </p:spTree>
    <p:extLst>
      <p:ext uri="{BB962C8B-B14F-4D97-AF65-F5344CB8AC3E}">
        <p14:creationId xmlns:p14="http://schemas.microsoft.com/office/powerpoint/2010/main" val="216785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sz="3600" dirty="0"/>
              <a:t>The Get and Put Principle for Bounded </a:t>
            </a:r>
            <a:r>
              <a:rPr lang="en-US" sz="3600" dirty="0" smtClean="0"/>
              <a:t>Wildcards (cont.)</a:t>
            </a:r>
            <a:endParaRPr lang="en-US" sz="3600" dirty="0"/>
          </a:p>
        </p:txBody>
      </p:sp>
      <p:sp>
        <p:nvSpPr>
          <p:cNvPr id="3" name="Content Placeholder 2"/>
          <p:cNvSpPr>
            <a:spLocks noGrp="1"/>
          </p:cNvSpPr>
          <p:nvPr>
            <p:ph idx="1"/>
          </p:nvPr>
        </p:nvSpPr>
        <p:spPr>
          <a:xfrm>
            <a:off x="228600" y="1143000"/>
            <a:ext cx="8763000" cy="5486399"/>
          </a:xfrm>
        </p:spPr>
        <p:txBody>
          <a:bodyPr/>
          <a:lstStyle/>
          <a:p>
            <a:pPr marL="0" indent="0">
              <a:buNone/>
            </a:pPr>
            <a:r>
              <a:rPr lang="en-US" sz="1800" b="1" u="sng" dirty="0" smtClean="0"/>
              <a:t>Example-2</a:t>
            </a:r>
            <a:r>
              <a:rPr lang="en-US" sz="1800" dirty="0" smtClean="0"/>
              <a:t>  </a:t>
            </a:r>
            <a:r>
              <a:rPr lang="en-US" sz="1800" dirty="0"/>
              <a:t>(from the Collections class)</a:t>
            </a:r>
          </a:p>
          <a:p>
            <a:pPr marL="366713" lvl="1" indent="0">
              <a:buNone/>
            </a:pPr>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static &lt;T&gt; void copy(List&lt;? super T&gt; destination, </a:t>
            </a:r>
            <a:r>
              <a:rPr lang="en-US" sz="1800" dirty="0" smtClean="0">
                <a:latin typeface="Courier New" panose="02070309020205020404" pitchFamily="49" charset="0"/>
                <a:cs typeface="Courier New" panose="02070309020205020404" pitchFamily="49" charset="0"/>
              </a:rPr>
              <a:t>	List</a:t>
            </a:r>
            <a:r>
              <a:rPr lang="en-US" sz="1800" dirty="0">
                <a:latin typeface="Courier New" panose="02070309020205020404" pitchFamily="49" charset="0"/>
                <a:cs typeface="Courier New" panose="02070309020205020404" pitchFamily="49" charset="0"/>
              </a:rPr>
              <a:t>&lt;? extends T&gt; source)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for(</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 = 0; i</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 </a:t>
            </a:r>
            <a:r>
              <a:rPr lang="en-US" sz="1800" dirty="0" err="1">
                <a:latin typeface="Courier New" panose="02070309020205020404" pitchFamily="49" charset="0"/>
                <a:cs typeface="Courier New" panose="02070309020205020404" pitchFamily="49" charset="0"/>
              </a:rPr>
              <a:t>source.size</a:t>
            </a:r>
            <a:r>
              <a:rPr lang="en-US" sz="1800" dirty="0">
                <a:latin typeface="Courier New" panose="02070309020205020404" pitchFamily="49" charset="0"/>
                <a:cs typeface="Courier New" panose="02070309020205020404" pitchFamily="49" charset="0"/>
              </a:rPr>
              <a:t>();  ++i)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destination.set</a:t>
            </a:r>
            <a:r>
              <a:rPr lang="en-US" sz="1800" dirty="0" smtClean="0">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source.get</a:t>
            </a:r>
            <a:r>
              <a:rPr lang="en-US" sz="1800" dirty="0">
                <a:latin typeface="Courier New" panose="02070309020205020404" pitchFamily="49" charset="0"/>
                <a:cs typeface="Courier New" panose="02070309020205020404" pitchFamily="49" charset="0"/>
              </a:rPr>
              <a:t>(i));</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a:t>Note that we </a:t>
            </a:r>
            <a:r>
              <a:rPr lang="en-US" sz="1800" i="1" u="sng" dirty="0"/>
              <a:t>get</a:t>
            </a:r>
            <a:r>
              <a:rPr lang="en-US" sz="1800" i="1" dirty="0"/>
              <a:t> </a:t>
            </a:r>
            <a:r>
              <a:rPr lang="en-US" sz="1800" dirty="0"/>
              <a:t>from  </a:t>
            </a:r>
            <a:r>
              <a:rPr lang="en-US" sz="1800" dirty="0">
                <a:latin typeface="Courier New" panose="02070309020205020404" pitchFamily="49" charset="0"/>
                <a:cs typeface="Courier New" panose="02070309020205020404" pitchFamily="49" charset="0"/>
              </a:rPr>
              <a:t>source</a:t>
            </a:r>
            <a:r>
              <a:rPr lang="en-US" sz="1800" dirty="0"/>
              <a:t>, which is typed using </a:t>
            </a:r>
            <a:r>
              <a:rPr lang="en-US" sz="1800" dirty="0">
                <a:latin typeface="Courier New" panose="02070309020205020404" pitchFamily="49" charset="0"/>
                <a:cs typeface="Courier New" panose="02070309020205020404" pitchFamily="49" charset="0"/>
              </a:rPr>
              <a:t>extends</a:t>
            </a:r>
            <a:r>
              <a:rPr lang="en-US" sz="1800" dirty="0"/>
              <a:t>, and we </a:t>
            </a:r>
            <a:r>
              <a:rPr lang="en-US" sz="1800" i="1" u="sng" dirty="0"/>
              <a:t>insert</a:t>
            </a:r>
            <a:r>
              <a:rPr lang="en-US" sz="1800" i="1" dirty="0"/>
              <a:t> </a:t>
            </a:r>
            <a:r>
              <a:rPr lang="en-US" sz="1800" dirty="0"/>
              <a:t>into </a:t>
            </a:r>
            <a:r>
              <a:rPr lang="en-US" sz="1800" dirty="0">
                <a:latin typeface="Courier New" panose="02070309020205020404" pitchFamily="49" charset="0"/>
                <a:cs typeface="Courier New" panose="02070309020205020404" pitchFamily="49" charset="0"/>
              </a:rPr>
              <a:t>destination</a:t>
            </a:r>
            <a:r>
              <a:rPr lang="en-US" sz="1800" dirty="0"/>
              <a:t>, which is typed using </a:t>
            </a:r>
            <a:r>
              <a:rPr lang="en-US" sz="1800" dirty="0">
                <a:latin typeface="Courier New" panose="02070309020205020404" pitchFamily="49" charset="0"/>
                <a:cs typeface="Courier New" panose="02070309020205020404" pitchFamily="49" charset="0"/>
              </a:rPr>
              <a:t>super</a:t>
            </a:r>
            <a:r>
              <a:rPr lang="en-US" sz="1800" dirty="0"/>
              <a:t>. It follows that any subtype of </a:t>
            </a:r>
            <a:r>
              <a:rPr lang="en-US" sz="1800" dirty="0">
                <a:latin typeface="Courier New" panose="02070309020205020404" pitchFamily="49" charset="0"/>
                <a:cs typeface="Courier New" panose="02070309020205020404" pitchFamily="49" charset="0"/>
              </a:rPr>
              <a:t>T</a:t>
            </a:r>
            <a:r>
              <a:rPr lang="en-US" sz="1800" dirty="0"/>
              <a:t> may be </a:t>
            </a:r>
            <a:r>
              <a:rPr lang="en-US" sz="1800" i="1" dirty="0"/>
              <a:t>gotten </a:t>
            </a:r>
            <a:r>
              <a:rPr lang="en-US" sz="1800" dirty="0"/>
              <a:t>from </a:t>
            </a:r>
            <a:r>
              <a:rPr lang="en-US" sz="1800" dirty="0">
                <a:latin typeface="Courier New" panose="02070309020205020404" pitchFamily="49" charset="0"/>
                <a:cs typeface="Courier New" panose="02070309020205020404" pitchFamily="49" charset="0"/>
              </a:rPr>
              <a:t>source</a:t>
            </a:r>
            <a:r>
              <a:rPr lang="en-US" sz="1800" dirty="0"/>
              <a:t>, and any </a:t>
            </a:r>
            <a:r>
              <a:rPr lang="en-US" sz="1800" dirty="0" err="1"/>
              <a:t>supertype</a:t>
            </a:r>
            <a:r>
              <a:rPr lang="en-US" sz="1800" dirty="0"/>
              <a:t> of T may be </a:t>
            </a:r>
            <a:r>
              <a:rPr lang="en-US" sz="1800" i="1" dirty="0"/>
              <a:t>inserted </a:t>
            </a:r>
            <a:r>
              <a:rPr lang="en-US" sz="1800"/>
              <a:t>into </a:t>
            </a:r>
            <a:r>
              <a:rPr lang="en-US" sz="1600" smtClean="0">
                <a:latin typeface="Courier New" panose="02070309020205020404" pitchFamily="49" charset="0"/>
                <a:cs typeface="Courier New" panose="02070309020205020404" pitchFamily="49" charset="0"/>
              </a:rPr>
              <a:t>destination</a:t>
            </a:r>
            <a:r>
              <a:rPr lang="en-US" sz="1800" dirty="0" smtClean="0"/>
              <a:t>.</a:t>
            </a:r>
          </a:p>
          <a:p>
            <a:pPr marL="366713" lvl="1" indent="0">
              <a:buNone/>
            </a:pPr>
            <a:endParaRPr lang="en-US" sz="800" i="1" dirty="0" smtClean="0"/>
          </a:p>
          <a:p>
            <a:pPr marL="366713" lvl="1" indent="0">
              <a:buNone/>
            </a:pPr>
            <a:r>
              <a:rPr lang="en-US" sz="1800" i="1" dirty="0" smtClean="0"/>
              <a:t>Sample </a:t>
            </a:r>
            <a:r>
              <a:rPr lang="en-US" sz="1800" i="1" dirty="0"/>
              <a:t>usage</a:t>
            </a:r>
            <a:r>
              <a:rPr lang="en-US" sz="1800" dirty="0" smtClean="0"/>
              <a:t>:</a:t>
            </a:r>
          </a:p>
          <a:p>
            <a:pPr marL="366713" lvl="1" indent="0">
              <a:buNone/>
            </a:pPr>
            <a:endParaRPr lang="en-US" sz="800" dirty="0" smtClean="0"/>
          </a:p>
          <a:p>
            <a:pPr marL="366713" lvl="1" indent="0">
              <a:buNone/>
            </a:pPr>
            <a:r>
              <a:rPr lang="en-US" sz="1800" smtClean="0">
                <a:latin typeface="Courier New" panose="02070309020205020404" pitchFamily="49" charset="0"/>
                <a:cs typeface="Courier New" panose="02070309020205020404" pitchFamily="49" charset="0"/>
              </a:rPr>
              <a:t>List&lt;Object</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objs</a:t>
            </a:r>
            <a:r>
              <a:rPr lang="en-US" sz="1800" dirty="0">
                <a:latin typeface="Courier New" panose="02070309020205020404" pitchFamily="49" charset="0"/>
                <a:cs typeface="Courier New" panose="02070309020205020404" pitchFamily="49" charset="0"/>
              </a:rPr>
              <a:t> </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Arrays.asList(2</a:t>
            </a:r>
            <a:r>
              <a:rPr lang="en-US" sz="1800" dirty="0">
                <a:latin typeface="Courier New" panose="02070309020205020404" pitchFamily="49" charset="0"/>
                <a:cs typeface="Courier New" panose="02070309020205020404" pitchFamily="49" charset="0"/>
              </a:rPr>
              <a:t>, 3.14</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"four</a:t>
            </a:r>
            <a:r>
              <a:rPr lang="en-US" sz="1800" dirty="0">
                <a:latin typeface="Courier New" panose="02070309020205020404" pitchFamily="49" charset="0"/>
                <a:cs typeface="Courier New" panose="02070309020205020404" pitchFamily="49" charset="0"/>
              </a:rPr>
              <a:t>"</a:t>
            </a:r>
            <a:r>
              <a:rPr lang="en-US" sz="180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smtClean="0">
                <a:latin typeface="Courier New" panose="02070309020205020404" pitchFamily="49" charset="0"/>
                <a:cs typeface="Courier New" panose="02070309020205020404" pitchFamily="49" charset="0"/>
              </a:rPr>
              <a:t>List&lt;Integer</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Arrays.asList</a:t>
            </a:r>
            <a:r>
              <a:rPr lang="en-US" sz="1800" dirty="0">
                <a:latin typeface="Courier New" panose="02070309020205020404" pitchFamily="49" charset="0"/>
                <a:cs typeface="Courier New" panose="02070309020205020404" pitchFamily="49" charset="0"/>
              </a:rPr>
              <a:t>(5, 6</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smtClean="0"/>
              <a:t>//</a:t>
            </a:r>
            <a:r>
              <a:rPr lang="en-US" sz="1800" dirty="0">
                <a:solidFill>
                  <a:srgbClr val="00B050"/>
                </a:solidFill>
              </a:rPr>
              <a:t>copy the narrow type (Integer) into the wider type (</a:t>
            </a:r>
            <a:r>
              <a:rPr lang="en-US" sz="1800" dirty="0" smtClean="0">
                <a:solidFill>
                  <a:srgbClr val="00B050"/>
                </a:solidFill>
              </a:rPr>
              <a:t>Object)</a:t>
            </a:r>
          </a:p>
          <a:p>
            <a:pPr marL="366713" lvl="1" indent="0">
              <a:buNone/>
            </a:pPr>
            <a:r>
              <a:rPr lang="en-US" sz="1800" smtClean="0">
                <a:latin typeface="Courier New" panose="02070309020205020404" pitchFamily="49" charset="0"/>
                <a:cs typeface="Courier New" panose="02070309020205020404" pitchFamily="49" charset="0"/>
              </a:rPr>
              <a:t>Collections.copy(objs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a:t>
            </a:r>
          </a:p>
          <a:p>
            <a:pPr marL="366713" lvl="1" indent="0">
              <a:buNone/>
            </a:pP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objs.toString</a:t>
            </a:r>
            <a:r>
              <a:rPr lang="en-US" sz="1800" dirty="0">
                <a:latin typeface="Courier New" panose="02070309020205020404" pitchFamily="49" charset="0"/>
                <a:cs typeface="Courier New" panose="02070309020205020404" pitchFamily="49" charset="0"/>
              </a:rPr>
              <a:t>());    </a:t>
            </a:r>
            <a:r>
              <a:rPr lang="en-US" sz="1800" dirty="0"/>
              <a:t>//output:  [5, 6, four]</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48</a:t>
            </a:fld>
            <a:endParaRPr lang="en-US" dirty="0"/>
          </a:p>
        </p:txBody>
      </p:sp>
    </p:spTree>
    <p:extLst>
      <p:ext uri="{BB962C8B-B14F-4D97-AF65-F5344CB8AC3E}">
        <p14:creationId xmlns:p14="http://schemas.microsoft.com/office/powerpoint/2010/main" val="369213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sz="3600" dirty="0"/>
              <a:t>The Get and Put Principle for Bounded </a:t>
            </a:r>
            <a:r>
              <a:rPr lang="en-US" sz="3600" dirty="0" smtClean="0"/>
              <a:t>Wildcards (cont.)</a:t>
            </a:r>
            <a:endParaRPr lang="en-US" sz="3600" dirty="0"/>
          </a:p>
        </p:txBody>
      </p:sp>
      <p:sp>
        <p:nvSpPr>
          <p:cNvPr id="3" name="Content Placeholder 2"/>
          <p:cNvSpPr>
            <a:spLocks noGrp="1"/>
          </p:cNvSpPr>
          <p:nvPr>
            <p:ph idx="1"/>
          </p:nvPr>
        </p:nvSpPr>
        <p:spPr>
          <a:xfrm>
            <a:off x="304800" y="1600200"/>
            <a:ext cx="8686800" cy="5486399"/>
          </a:xfrm>
        </p:spPr>
        <p:txBody>
          <a:bodyPr/>
          <a:lstStyle/>
          <a:p>
            <a:pPr marL="0" indent="0">
              <a:buNone/>
            </a:pPr>
            <a:endParaRPr lang="en-US" sz="1800" u="sng" dirty="0" smtClean="0"/>
          </a:p>
          <a:p>
            <a:pPr marL="0" indent="0">
              <a:buNone/>
            </a:pPr>
            <a:r>
              <a:rPr lang="en-US" sz="1800" b="1" u="sng" dirty="0" smtClean="0"/>
              <a:t>Example-3</a:t>
            </a:r>
            <a:r>
              <a:rPr lang="en-US" sz="1800" dirty="0" smtClean="0"/>
              <a:t> </a:t>
            </a:r>
            <a:r>
              <a:rPr lang="en-US" sz="1800" dirty="0"/>
              <a:t>(using </a:t>
            </a:r>
            <a:r>
              <a:rPr lang="en-US" sz="1800" dirty="0">
                <a:latin typeface="Courier New" panose="02070309020205020404" pitchFamily="49" charset="0"/>
                <a:cs typeface="Courier New" panose="02070309020205020404" pitchFamily="49" charset="0"/>
              </a:rPr>
              <a:t>? super</a:t>
            </a:r>
            <a:r>
              <a:rPr lang="en-US" sz="1800" dirty="0"/>
              <a:t>) Whenever you use the </a:t>
            </a:r>
            <a:r>
              <a:rPr lang="en-US" sz="1800" dirty="0">
                <a:latin typeface="Courier New" panose="02070309020205020404" pitchFamily="49" charset="0"/>
                <a:cs typeface="Courier New" panose="02070309020205020404" pitchFamily="49" charset="0"/>
              </a:rPr>
              <a:t>add</a:t>
            </a:r>
            <a:r>
              <a:rPr lang="en-US" sz="1800" dirty="0"/>
              <a:t> method for a </a:t>
            </a:r>
            <a:r>
              <a:rPr lang="en-US" sz="1800" dirty="0">
                <a:latin typeface="Courier New" panose="02070309020205020404" pitchFamily="49" charset="0"/>
                <a:cs typeface="Courier New" panose="02070309020205020404" pitchFamily="49" charset="0"/>
              </a:rPr>
              <a:t>Collection</a:t>
            </a:r>
            <a:r>
              <a:rPr lang="en-US" sz="1800" dirty="0"/>
              <a:t>, you are inserting values, and so  </a:t>
            </a:r>
            <a:r>
              <a:rPr lang="en-US" sz="1800" dirty="0">
                <a:latin typeface="Courier New" panose="02070309020205020404" pitchFamily="49" charset="0"/>
                <a:cs typeface="Courier New" panose="02070309020205020404" pitchFamily="49" charset="0"/>
              </a:rPr>
              <a:t>? super </a:t>
            </a:r>
            <a:r>
              <a:rPr lang="en-US" sz="1800" dirty="0"/>
              <a:t>should be </a:t>
            </a:r>
            <a:r>
              <a:rPr lang="en-US" sz="1800"/>
              <a:t>used</a:t>
            </a:r>
            <a:r>
              <a:rPr lang="en-US" sz="1800" smtClean="0"/>
              <a:t>.</a:t>
            </a:r>
          </a:p>
          <a:p>
            <a:pPr marL="0" indent="0">
              <a:buNone/>
            </a:pPr>
            <a:endParaRPr lang="en-US" sz="1800"/>
          </a:p>
          <a:p>
            <a:pPr marL="0" indent="0">
              <a:buNone/>
            </a:pPr>
            <a:endParaRPr lang="en-US" sz="1800" smtClean="0"/>
          </a:p>
          <a:p>
            <a:pPr marL="0" indent="0">
              <a:buNone/>
            </a:pPr>
            <a:endParaRPr lang="en-US" sz="1800"/>
          </a:p>
          <a:p>
            <a:pPr marL="0" indent="0">
              <a:buNone/>
            </a:pPr>
            <a:endParaRPr lang="en-US" sz="1800" smtClean="0"/>
          </a:p>
          <a:p>
            <a:pPr marL="0" indent="0">
              <a:buNone/>
            </a:pPr>
            <a:endParaRPr lang="en-US" sz="1800"/>
          </a:p>
          <a:p>
            <a:pPr marL="0" indent="0">
              <a:buNone/>
            </a:pPr>
            <a:endParaRPr lang="en-US" sz="1800" smtClean="0"/>
          </a:p>
          <a:p>
            <a:pPr marL="0" indent="0">
              <a:buNone/>
            </a:pPr>
            <a:endParaRPr lang="en-US" sz="1800" dirty="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49</a:t>
            </a:fld>
            <a:endParaRPr lang="en-US" dirty="0"/>
          </a:p>
        </p:txBody>
      </p:sp>
      <p:pic>
        <p:nvPicPr>
          <p:cNvPr id="5" name="Picture 4"/>
          <p:cNvPicPr/>
          <p:nvPr/>
        </p:nvPicPr>
        <p:blipFill>
          <a:blip r:embed="rId2"/>
          <a:stretch>
            <a:fillRect/>
          </a:stretch>
        </p:blipFill>
        <p:spPr>
          <a:xfrm>
            <a:off x="972292" y="2667000"/>
            <a:ext cx="6172200" cy="1676400"/>
          </a:xfrm>
          <a:prstGeom prst="rect">
            <a:avLst/>
          </a:prstGeom>
        </p:spPr>
      </p:pic>
      <p:sp>
        <p:nvSpPr>
          <p:cNvPr id="6" name="TextBox 5"/>
          <p:cNvSpPr txBox="1"/>
          <p:nvPr/>
        </p:nvSpPr>
        <p:spPr>
          <a:xfrm>
            <a:off x="685800" y="4572000"/>
            <a:ext cx="7772400" cy="646331"/>
          </a:xfrm>
          <a:prstGeom prst="rect">
            <a:avLst/>
          </a:prstGeom>
          <a:noFill/>
        </p:spPr>
        <p:txBody>
          <a:bodyPr wrap="square" rtlCol="0">
            <a:spAutoFit/>
          </a:bodyPr>
          <a:lstStyle/>
          <a:p>
            <a:r>
              <a:rPr lang="en-US" smtClean="0">
                <a:latin typeface="+mn-lt"/>
              </a:rPr>
              <a:t>The count method "counts" from o to n-1, adding these numbers to the input Collection ints.</a:t>
            </a:r>
            <a:endParaRPr lang="en-US">
              <a:latin typeface="+mn-lt"/>
            </a:endParaRPr>
          </a:p>
        </p:txBody>
      </p:sp>
    </p:spTree>
    <p:extLst>
      <p:ext uri="{BB962C8B-B14F-4D97-AF65-F5344CB8AC3E}">
        <p14:creationId xmlns:p14="http://schemas.microsoft.com/office/powerpoint/2010/main" val="3551202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000" dirty="0" smtClean="0"/>
              <a:t>Benefits of Generics</a:t>
            </a:r>
            <a:endParaRPr lang="en-US" sz="4000" dirty="0"/>
          </a:p>
        </p:txBody>
      </p:sp>
      <p:sp>
        <p:nvSpPr>
          <p:cNvPr id="3" name="Content Placeholder 2"/>
          <p:cNvSpPr>
            <a:spLocks noGrp="1"/>
          </p:cNvSpPr>
          <p:nvPr>
            <p:ph idx="1"/>
          </p:nvPr>
        </p:nvSpPr>
        <p:spPr>
          <a:xfrm>
            <a:off x="457200" y="1219200"/>
            <a:ext cx="8229600" cy="4800599"/>
          </a:xfrm>
        </p:spPr>
        <p:txBody>
          <a:bodyPr/>
          <a:lstStyle/>
          <a:p>
            <a:pPr marL="514350" indent="-514350">
              <a:buFont typeface="+mj-lt"/>
              <a:buAutoNum type="arabicPeriod"/>
            </a:pPr>
            <a:r>
              <a:rPr lang="en-US" sz="2400" i="1" dirty="0"/>
              <a:t>Stronger type checks at compile time</a:t>
            </a:r>
            <a:r>
              <a:rPr lang="en-US" sz="2400" dirty="0"/>
              <a:t>.  A Java compiler applies strong type checking to generic code and issues errors if the code violates type safety. Detecting errors at compile time is always preferable to discovering them at runtime (especially since, otherwise, the problem might not show up until the </a:t>
            </a:r>
            <a:r>
              <a:rPr lang="en-US" sz="2400" dirty="0" smtClean="0"/>
              <a:t>software </a:t>
            </a:r>
            <a:r>
              <a:rPr lang="en-US" sz="2400" dirty="0"/>
              <a:t>has been released</a:t>
            </a:r>
            <a:r>
              <a:rPr lang="en-US" sz="2400" dirty="0" smtClean="0"/>
              <a:t>).</a:t>
            </a:r>
          </a:p>
          <a:p>
            <a:pPr marL="366713" lvl="1" indent="0">
              <a:buNone/>
            </a:pPr>
            <a:endParaRPr lang="en-US" sz="800" u="sng" dirty="0" smtClean="0"/>
          </a:p>
          <a:p>
            <a:pPr marL="366713" lvl="1" indent="0">
              <a:buNone/>
            </a:pPr>
            <a:r>
              <a:rPr lang="en-US" sz="2000"/>
              <a:t> </a:t>
            </a:r>
            <a:r>
              <a:rPr lang="en-US" sz="2000" smtClean="0"/>
              <a:t> </a:t>
            </a:r>
            <a:r>
              <a:rPr lang="en-US" sz="2000" u="sng" smtClean="0"/>
              <a:t>Example </a:t>
            </a:r>
            <a:r>
              <a:rPr lang="en-US" sz="2000" u="sng" dirty="0"/>
              <a:t>of poor type-checking</a:t>
            </a:r>
            <a:endParaRPr lang="en-US" sz="2000" dirty="0"/>
          </a:p>
          <a:p>
            <a:pPr marL="641350" lvl="2" indent="0">
              <a:buNone/>
            </a:pPr>
            <a:r>
              <a:rPr lang="en-US" sz="1700" smtClean="0">
                <a:latin typeface="Courier New" panose="02070309020205020404" pitchFamily="49" charset="0"/>
                <a:cs typeface="Courier New" panose="02070309020205020404" pitchFamily="49" charset="0"/>
              </a:rPr>
              <a:t> List </a:t>
            </a:r>
            <a:r>
              <a:rPr lang="en-US" sz="1700" dirty="0" err="1">
                <a:latin typeface="Courier New" panose="02070309020205020404" pitchFamily="49" charset="0"/>
                <a:cs typeface="Courier New" panose="02070309020205020404" pitchFamily="49" charset="0"/>
              </a:rPr>
              <a:t>myList</a:t>
            </a:r>
            <a:r>
              <a:rPr lang="en-US" sz="1700" dirty="0">
                <a:latin typeface="Courier New" panose="02070309020205020404" pitchFamily="49" charset="0"/>
                <a:cs typeface="Courier New" panose="02070309020205020404" pitchFamily="49" charset="0"/>
              </a:rPr>
              <a:t> = new </a:t>
            </a:r>
            <a:r>
              <a:rPr lang="en-US" sz="1700" dirty="0" err="1">
                <a:latin typeface="Courier New" panose="02070309020205020404" pitchFamily="49" charset="0"/>
                <a:cs typeface="Courier New" panose="02070309020205020404" pitchFamily="49" charset="0"/>
              </a:rPr>
              <a:t>myList</a:t>
            </a:r>
            <a:r>
              <a:rPr lang="en-US" sz="1700" dirty="0">
                <a:latin typeface="Courier New" panose="02070309020205020404" pitchFamily="49" charset="0"/>
                <a:cs typeface="Courier New" panose="02070309020205020404" pitchFamily="49" charset="0"/>
              </a:rPr>
              <a:t>();</a:t>
            </a:r>
            <a:r>
              <a:rPr lang="en-US" sz="1700">
                <a:latin typeface="Courier New" panose="02070309020205020404" pitchFamily="49" charset="0"/>
                <a:cs typeface="Courier New" panose="02070309020205020404" pitchFamily="49" charset="0"/>
              </a:rPr>
              <a:t/>
            </a:r>
            <a:br>
              <a:rPr lang="en-US" sz="1700">
                <a:latin typeface="Courier New" panose="02070309020205020404" pitchFamily="49" charset="0"/>
                <a:cs typeface="Courier New" panose="02070309020205020404" pitchFamily="49" charset="0"/>
              </a:rPr>
            </a:br>
            <a:r>
              <a:rPr lang="en-US" sz="1700" smtClean="0">
                <a:latin typeface="Courier New" panose="02070309020205020404" pitchFamily="49" charset="0"/>
                <a:cs typeface="Courier New" panose="02070309020205020404" pitchFamily="49" charset="0"/>
              </a:rPr>
              <a:t> myList.add("Tom</a:t>
            </a:r>
            <a:r>
              <a:rPr lang="en-US" sz="1700" dirty="0">
                <a:latin typeface="Courier New" panose="02070309020205020404" pitchFamily="49" charset="0"/>
                <a:cs typeface="Courier New" panose="02070309020205020404" pitchFamily="49" charset="0"/>
              </a:rPr>
              <a:t>"</a:t>
            </a:r>
            <a:r>
              <a:rPr lang="en-US" sz="1700" smtClean="0">
                <a:latin typeface="Courier New" panose="02070309020205020404" pitchFamily="49" charset="0"/>
                <a:cs typeface="Courier New" panose="02070309020205020404" pitchFamily="49" charset="0"/>
              </a:rPr>
              <a:t>);</a:t>
            </a:r>
            <a:r>
              <a:rPr lang="en-US" sz="1700">
                <a:latin typeface="Courier New" panose="02070309020205020404" pitchFamily="49" charset="0"/>
                <a:cs typeface="Courier New" panose="02070309020205020404" pitchFamily="49" charset="0"/>
              </a:rPr>
              <a:t/>
            </a:r>
            <a:br>
              <a:rPr lang="en-US" sz="1700">
                <a:latin typeface="Courier New" panose="02070309020205020404" pitchFamily="49" charset="0"/>
                <a:cs typeface="Courier New" panose="02070309020205020404" pitchFamily="49" charset="0"/>
              </a:rPr>
            </a:br>
            <a:r>
              <a:rPr lang="en-US" sz="1700" smtClean="0">
                <a:latin typeface="Courier New" panose="02070309020205020404" pitchFamily="49" charset="0"/>
                <a:cs typeface="Courier New" panose="02070309020205020404" pitchFamily="49" charset="0"/>
              </a:rPr>
              <a:t> myList.add("Bob</a:t>
            </a:r>
            <a:r>
              <a:rPr lang="en-US" sz="1700" dirty="0">
                <a:latin typeface="Courier New" panose="02070309020205020404" pitchFamily="49" charset="0"/>
                <a:cs typeface="Courier New" panose="02070309020205020404" pitchFamily="49" charset="0"/>
              </a:rPr>
              <a:t>"</a:t>
            </a:r>
            <a:r>
              <a:rPr lang="en-US" sz="1700" smtClean="0">
                <a:latin typeface="Courier New" panose="02070309020205020404" pitchFamily="49" charset="0"/>
                <a:cs typeface="Courier New" panose="02070309020205020404" pitchFamily="49" charset="0"/>
              </a:rPr>
              <a:t>);</a:t>
            </a:r>
            <a:r>
              <a:rPr lang="en-US" sz="1700" dirty="0">
                <a:latin typeface="Courier New" panose="02070309020205020404" pitchFamily="49" charset="0"/>
                <a:cs typeface="Courier New" panose="02070309020205020404" pitchFamily="49" charset="0"/>
              </a:rPr>
              <a:t/>
            </a:r>
            <a:br>
              <a:rPr lang="en-US" sz="1700" dirty="0">
                <a:latin typeface="Courier New" panose="02070309020205020404" pitchFamily="49" charset="0"/>
                <a:cs typeface="Courier New" panose="02070309020205020404" pitchFamily="49" charset="0"/>
              </a:rPr>
            </a:b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 </a:t>
            </a:r>
            <a:r>
              <a:rPr lang="en-US" sz="1700" dirty="0">
                <a:latin typeface="Courier New" panose="02070309020205020404" pitchFamily="49" charset="0"/>
                <a:cs typeface="Courier New" panose="02070309020205020404" pitchFamily="49" charset="0"/>
              </a:rPr>
              <a:t>. .</a:t>
            </a:r>
            <a:r>
              <a:rPr lang="en-US" sz="1700">
                <a:latin typeface="Courier New" panose="02070309020205020404" pitchFamily="49" charset="0"/>
                <a:cs typeface="Courier New" panose="02070309020205020404" pitchFamily="49" charset="0"/>
              </a:rPr>
              <a:t/>
            </a:r>
            <a:br>
              <a:rPr lang="en-US" sz="1700">
                <a:latin typeface="Courier New" panose="02070309020205020404" pitchFamily="49" charset="0"/>
                <a:cs typeface="Courier New" panose="02070309020205020404" pitchFamily="49" charset="0"/>
              </a:rPr>
            </a:br>
            <a:r>
              <a:rPr lang="en-US" sz="1700" smtClean="0">
                <a:latin typeface="Courier New" panose="02070309020205020404" pitchFamily="49" charset="0"/>
                <a:cs typeface="Courier New" panose="02070309020205020404" pitchFamily="49" charset="0"/>
              </a:rPr>
              <a:t> </a:t>
            </a:r>
            <a:r>
              <a:rPr lang="en-US" sz="1700" smtClean="0"/>
              <a:t>// </a:t>
            </a:r>
            <a:r>
              <a:rPr lang="en-US" sz="1700" dirty="0"/>
              <a:t>no compiler check to prevent this</a:t>
            </a:r>
          </a:p>
          <a:p>
            <a:pPr marL="641350" lvl="2" indent="0">
              <a:buNone/>
            </a:pPr>
            <a:r>
              <a:rPr lang="en-US" sz="1700" smtClean="0">
                <a:latin typeface="Courier New" panose="02070309020205020404" pitchFamily="49" charset="0"/>
                <a:cs typeface="Courier New" panose="02070309020205020404" pitchFamily="49" charset="0"/>
              </a:rPr>
              <a:t> Employee </a:t>
            </a:r>
            <a:r>
              <a:rPr lang="en-US" sz="1700" dirty="0">
                <a:latin typeface="Courier New" panose="02070309020205020404" pitchFamily="49" charset="0"/>
                <a:cs typeface="Courier New" panose="02070309020205020404" pitchFamily="49" charset="0"/>
              </a:rPr>
              <a:t>tom = (Employee)</a:t>
            </a:r>
            <a:r>
              <a:rPr lang="en-US" sz="1700" dirty="0" err="1">
                <a:latin typeface="Courier New" panose="02070309020205020404" pitchFamily="49" charset="0"/>
                <a:cs typeface="Courier New" panose="02070309020205020404" pitchFamily="49" charset="0"/>
              </a:rPr>
              <a:t>myList.get</a:t>
            </a:r>
            <a:r>
              <a:rPr lang="en-US" sz="1700" dirty="0">
                <a:latin typeface="Courier New" panose="02070309020205020404" pitchFamily="49" charset="0"/>
                <a:cs typeface="Courier New" panose="02070309020205020404" pitchFamily="49" charset="0"/>
              </a:rPr>
              <a:t>(0</a:t>
            </a:r>
            <a:r>
              <a:rPr lang="en-US" sz="1700" dirty="0" smtClean="0">
                <a:latin typeface="Courier New" panose="02070309020205020404" pitchFamily="49" charset="0"/>
                <a:cs typeface="Courier New" panose="02070309020205020404" pitchFamily="49" charset="0"/>
              </a:rPr>
              <a:t>);</a:t>
            </a:r>
            <a:r>
              <a:rPr lang="en-US" sz="1700" dirty="0" smtClean="0"/>
              <a:t>						</a:t>
            </a:r>
            <a:endParaRPr lang="en-US" sz="17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spTree>
    <p:extLst>
      <p:ext uri="{BB962C8B-B14F-4D97-AF65-F5344CB8AC3E}">
        <p14:creationId xmlns:p14="http://schemas.microsoft.com/office/powerpoint/2010/main" val="42922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sz="3600" dirty="0"/>
              <a:t>The Get and Put Principle for Bounded </a:t>
            </a:r>
            <a:r>
              <a:rPr lang="en-US" sz="3600" dirty="0" smtClean="0"/>
              <a:t>Wildcards (cont.)</a:t>
            </a:r>
            <a:endParaRPr lang="en-US" sz="3600" dirty="0"/>
          </a:p>
        </p:txBody>
      </p:sp>
      <p:sp>
        <p:nvSpPr>
          <p:cNvPr id="3" name="Content Placeholder 2"/>
          <p:cNvSpPr>
            <a:spLocks noGrp="1"/>
          </p:cNvSpPr>
          <p:nvPr>
            <p:ph idx="1"/>
          </p:nvPr>
        </p:nvSpPr>
        <p:spPr>
          <a:xfrm>
            <a:off x="228600" y="1143000"/>
            <a:ext cx="8686800" cy="5486399"/>
          </a:xfrm>
        </p:spPr>
        <p:txBody>
          <a:bodyPr/>
          <a:lstStyle/>
          <a:p>
            <a:pPr marL="0" indent="0">
              <a:buNone/>
            </a:pPr>
            <a:r>
              <a:rPr lang="en-US" sz="1800" dirty="0" smtClean="0"/>
              <a:t>Since </a:t>
            </a:r>
            <a:r>
              <a:rPr lang="en-US" sz="1800" dirty="0"/>
              <a:t>super was used, the following are legal</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r>
              <a:rPr lang="en-US" sz="1800" dirty="0"/>
              <a:t>In the second call, </a:t>
            </a:r>
            <a:r>
              <a:rPr lang="en-US" sz="1800" dirty="0">
                <a:latin typeface="Courier New" panose="02070309020205020404" pitchFamily="49" charset="0"/>
                <a:cs typeface="Courier New" panose="02070309020205020404" pitchFamily="49" charset="0"/>
              </a:rPr>
              <a:t>ints2</a:t>
            </a:r>
            <a:r>
              <a:rPr lang="en-US" sz="1800" dirty="0"/>
              <a:t> is of type </a:t>
            </a:r>
            <a:r>
              <a:rPr lang="en-US" sz="1800" dirty="0">
                <a:latin typeface="Courier New" panose="02070309020205020404" pitchFamily="49" charset="0"/>
                <a:cs typeface="Courier New" panose="02070309020205020404" pitchFamily="49" charset="0"/>
              </a:rPr>
              <a:t>List&lt;Number&gt;</a:t>
            </a:r>
            <a:r>
              <a:rPr lang="en-US" sz="1800" dirty="0"/>
              <a:t> which “IS-A” </a:t>
            </a:r>
            <a:r>
              <a:rPr lang="en-US" sz="1800" dirty="0">
                <a:latin typeface="Courier New" panose="02070309020205020404" pitchFamily="49" charset="0"/>
                <a:cs typeface="Courier New" panose="02070309020205020404" pitchFamily="49" charset="0"/>
              </a:rPr>
              <a:t>Collection&lt;? super Integer&gt;</a:t>
            </a:r>
            <a:r>
              <a:rPr lang="en-US" sz="1800" dirty="0"/>
              <a:t> (since </a:t>
            </a:r>
            <a:r>
              <a:rPr lang="en-US" sz="1800" dirty="0">
                <a:latin typeface="Courier New" panose="02070309020205020404" pitchFamily="49" charset="0"/>
                <a:cs typeface="Courier New" panose="02070309020205020404" pitchFamily="49" charset="0"/>
              </a:rPr>
              <a:t>Number</a:t>
            </a:r>
            <a:r>
              <a:rPr lang="en-US" sz="1800" dirty="0"/>
              <a:t> is a superclass of </a:t>
            </a:r>
            <a:r>
              <a:rPr lang="en-US" sz="1800" dirty="0">
                <a:latin typeface="Courier New" panose="02070309020205020404" pitchFamily="49" charset="0"/>
                <a:cs typeface="Courier New" panose="02070309020205020404" pitchFamily="49" charset="0"/>
              </a:rPr>
              <a:t>Integer</a:t>
            </a:r>
            <a:r>
              <a:rPr lang="en-US" sz="1800" dirty="0"/>
              <a:t>), so the </a:t>
            </a:r>
            <a:r>
              <a:rPr lang="en-US" sz="1800" dirty="0">
                <a:latin typeface="Courier New" panose="02070309020205020404" pitchFamily="49" charset="0"/>
                <a:cs typeface="Courier New" panose="02070309020205020404" pitchFamily="49" charset="0"/>
              </a:rPr>
              <a:t>count</a:t>
            </a:r>
            <a:r>
              <a:rPr lang="en-US" sz="1800" dirty="0"/>
              <a:t> method can be </a:t>
            </a:r>
            <a:r>
              <a:rPr lang="en-US" sz="1800" dirty="0" smtClean="0"/>
              <a:t>called.</a:t>
            </a:r>
          </a:p>
          <a:p>
            <a:r>
              <a:rPr lang="en-US" sz="1800" dirty="0" smtClean="0"/>
              <a:t>In </a:t>
            </a:r>
            <a:r>
              <a:rPr lang="en-US" sz="1800" dirty="0"/>
              <a:t>the third call, </a:t>
            </a:r>
            <a:r>
              <a:rPr lang="en-US" sz="1800" dirty="0">
                <a:latin typeface="Courier New" panose="02070309020205020404" pitchFamily="49" charset="0"/>
                <a:cs typeface="Courier New" panose="02070309020205020404" pitchFamily="49" charset="0"/>
              </a:rPr>
              <a:t>ints3</a:t>
            </a:r>
            <a:r>
              <a:rPr lang="en-US" sz="1800" dirty="0"/>
              <a:t> is of type </a:t>
            </a:r>
            <a:r>
              <a:rPr lang="en-US" sz="1800" dirty="0">
                <a:latin typeface="Courier New" panose="02070309020205020404" pitchFamily="49" charset="0"/>
                <a:cs typeface="Courier New" panose="02070309020205020404" pitchFamily="49" charset="0"/>
              </a:rPr>
              <a:t>List&lt;Object&gt;</a:t>
            </a:r>
            <a:r>
              <a:rPr lang="en-US" sz="1800" dirty="0"/>
              <a:t> which also “IS-A” </a:t>
            </a:r>
            <a:r>
              <a:rPr lang="en-US" sz="1800" dirty="0">
                <a:latin typeface="Courier New" panose="02070309020205020404" pitchFamily="49" charset="0"/>
                <a:cs typeface="Courier New" panose="02070309020205020404" pitchFamily="49" charset="0"/>
              </a:rPr>
              <a:t>Collection&lt;? super Integer&gt; </a:t>
            </a:r>
            <a:r>
              <a:rPr lang="en-US" sz="1800" dirty="0"/>
              <a:t>(since </a:t>
            </a:r>
            <a:r>
              <a:rPr lang="en-US" sz="1800" dirty="0">
                <a:latin typeface="Courier New" panose="02070309020205020404" pitchFamily="49" charset="0"/>
                <a:cs typeface="Courier New" panose="02070309020205020404" pitchFamily="49" charset="0"/>
              </a:rPr>
              <a:t>Object</a:t>
            </a:r>
            <a:r>
              <a:rPr lang="en-US" sz="1800" dirty="0"/>
              <a:t> is a superclass of </a:t>
            </a:r>
            <a:r>
              <a:rPr lang="en-US" sz="1800" dirty="0">
                <a:latin typeface="Courier New" panose="02070309020205020404" pitchFamily="49" charset="0"/>
                <a:cs typeface="Courier New" panose="02070309020205020404" pitchFamily="49" charset="0"/>
              </a:rPr>
              <a:t>Integer</a:t>
            </a:r>
            <a:r>
              <a:rPr lang="en-US" sz="1800" dirty="0"/>
              <a:t>), so the </a:t>
            </a:r>
            <a:r>
              <a:rPr lang="en-US" sz="1800" dirty="0">
                <a:latin typeface="Courier New" panose="02070309020205020404" pitchFamily="49" charset="0"/>
                <a:cs typeface="Courier New" panose="02070309020205020404" pitchFamily="49" charset="0"/>
              </a:rPr>
              <a:t>count</a:t>
            </a:r>
            <a:r>
              <a:rPr lang="en-US" sz="1800" dirty="0"/>
              <a:t> method can be called here </a:t>
            </a:r>
            <a:r>
              <a:rPr lang="en-US" sz="1800" dirty="0" smtClean="0"/>
              <a:t>too.</a:t>
            </a:r>
          </a:p>
          <a:p>
            <a:r>
              <a:rPr lang="en-US" sz="1800" dirty="0" smtClean="0"/>
              <a:t>Note </a:t>
            </a:r>
            <a:r>
              <a:rPr lang="en-US" sz="1800" dirty="0"/>
              <a:t>that the </a:t>
            </a:r>
            <a:r>
              <a:rPr lang="en-US" sz="1800" dirty="0">
                <a:latin typeface="Courier New" panose="02070309020205020404" pitchFamily="49" charset="0"/>
                <a:cs typeface="Courier New" panose="02070309020205020404" pitchFamily="49" charset="0"/>
              </a:rPr>
              <a:t>add</a:t>
            </a:r>
            <a:r>
              <a:rPr lang="en-US" sz="1800" dirty="0"/>
              <a:t> methods shown here have nothing to do with the </a:t>
            </a:r>
            <a:r>
              <a:rPr lang="en-US" sz="1800" dirty="0">
                <a:latin typeface="Courier New" panose="02070309020205020404" pitchFamily="49" charset="0"/>
                <a:cs typeface="Courier New" panose="02070309020205020404" pitchFamily="49" charset="0"/>
              </a:rPr>
              <a:t>? super </a:t>
            </a:r>
            <a:r>
              <a:rPr lang="en-US" sz="1800" dirty="0"/>
              <a:t>declaration – you can add a </a:t>
            </a:r>
            <a:r>
              <a:rPr lang="en-US" sz="1800" dirty="0">
                <a:latin typeface="Courier New" panose="02070309020205020404" pitchFamily="49" charset="0"/>
                <a:cs typeface="Courier New" panose="02070309020205020404" pitchFamily="49" charset="0"/>
              </a:rPr>
              <a:t>double</a:t>
            </a:r>
            <a:r>
              <a:rPr lang="en-US" sz="1800" dirty="0"/>
              <a:t> to a </a:t>
            </a:r>
            <a:r>
              <a:rPr lang="en-US" sz="1800" dirty="0">
                <a:latin typeface="Courier New" panose="02070309020205020404" pitchFamily="49" charset="0"/>
                <a:cs typeface="Courier New" panose="02070309020205020404" pitchFamily="49" charset="0"/>
              </a:rPr>
              <a:t>List&lt;Number&gt;</a:t>
            </a:r>
            <a:r>
              <a:rPr lang="en-US" sz="1800" dirty="0"/>
              <a:t> and a </a:t>
            </a:r>
            <a:r>
              <a:rPr lang="en-US" sz="1800" dirty="0">
                <a:latin typeface="Courier New" panose="02070309020205020404" pitchFamily="49" charset="0"/>
                <a:cs typeface="Courier New" panose="02070309020205020404" pitchFamily="49" charset="0"/>
              </a:rPr>
              <a:t>String</a:t>
            </a:r>
            <a:r>
              <a:rPr lang="en-US" sz="1800" dirty="0"/>
              <a:t> to a </a:t>
            </a:r>
            <a:r>
              <a:rPr lang="en-US" sz="1800" dirty="0">
                <a:latin typeface="Courier New" panose="02070309020205020404" pitchFamily="49" charset="0"/>
                <a:cs typeface="Courier New" panose="02070309020205020404" pitchFamily="49" charset="0"/>
              </a:rPr>
              <a:t>List&lt;Object&gt;</a:t>
            </a:r>
            <a:r>
              <a:rPr lang="en-US" sz="1800" dirty="0"/>
              <a:t> for the usual reasons. </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50</a:t>
            </a:fld>
            <a:endParaRPr lang="en-US" dirty="0"/>
          </a:p>
        </p:txBody>
      </p:sp>
      <p:pic>
        <p:nvPicPr>
          <p:cNvPr id="8" name="Picture 7"/>
          <p:cNvPicPr/>
          <p:nvPr/>
        </p:nvPicPr>
        <p:blipFill>
          <a:blip r:embed="rId2"/>
          <a:stretch>
            <a:fillRect/>
          </a:stretch>
        </p:blipFill>
        <p:spPr>
          <a:xfrm>
            <a:off x="1066800" y="1524000"/>
            <a:ext cx="4419600" cy="2530366"/>
          </a:xfrm>
          <a:prstGeom prst="rect">
            <a:avLst/>
          </a:prstGeom>
        </p:spPr>
      </p:pic>
    </p:spTree>
    <p:extLst>
      <p:ext uri="{BB962C8B-B14F-4D97-AF65-F5344CB8AC3E}">
        <p14:creationId xmlns:p14="http://schemas.microsoft.com/office/powerpoint/2010/main" val="278686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sz="3600" dirty="0"/>
              <a:t>The Get and Put Principle for Bounded </a:t>
            </a:r>
            <a:r>
              <a:rPr lang="en-US" sz="3600" dirty="0" smtClean="0"/>
              <a:t>Wildcards (cont.)</a:t>
            </a:r>
            <a:endParaRPr lang="en-US" sz="3600" dirty="0"/>
          </a:p>
        </p:txBody>
      </p:sp>
      <p:sp>
        <p:nvSpPr>
          <p:cNvPr id="3" name="Content Placeholder 2"/>
          <p:cNvSpPr>
            <a:spLocks noGrp="1"/>
          </p:cNvSpPr>
          <p:nvPr>
            <p:ph idx="1"/>
          </p:nvPr>
        </p:nvSpPr>
        <p:spPr>
          <a:xfrm>
            <a:off x="262246" y="1295400"/>
            <a:ext cx="8686800" cy="457199"/>
          </a:xfrm>
        </p:spPr>
        <p:txBody>
          <a:bodyPr/>
          <a:lstStyle/>
          <a:p>
            <a:pPr marL="0" indent="0">
              <a:buNone/>
            </a:pPr>
            <a:r>
              <a:rPr lang="en-US" sz="1800" b="1" u="sng" smtClean="0"/>
              <a:t>Example-4</a:t>
            </a:r>
            <a:r>
              <a:rPr lang="en-US" sz="1800" smtClean="0"/>
              <a:t> </a:t>
            </a:r>
            <a:r>
              <a:rPr lang="en-US" sz="1800"/>
              <a:t> </a:t>
            </a:r>
            <a:r>
              <a:rPr lang="en-US" sz="1800" smtClean="0"/>
              <a:t>Improving </a:t>
            </a:r>
            <a:r>
              <a:rPr lang="en-US" sz="1800" dirty="0"/>
              <a:t>implementation of the </a:t>
            </a:r>
            <a:r>
              <a:rPr lang="en-US" sz="1800" dirty="0">
                <a:latin typeface="Courier New" panose="02070309020205020404" pitchFamily="49" charset="0"/>
                <a:cs typeface="Courier New" panose="02070309020205020404" pitchFamily="49" charset="0"/>
              </a:rPr>
              <a:t>max</a:t>
            </a:r>
            <a:r>
              <a:rPr lang="en-US" sz="1800" dirty="0"/>
              <a:t> function</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51</a:t>
            </a:fld>
            <a:endParaRPr lang="en-US" dirty="0"/>
          </a:p>
        </p:txBody>
      </p:sp>
      <p:pic>
        <p:nvPicPr>
          <p:cNvPr id="7" name="Picture 6"/>
          <p:cNvPicPr/>
          <p:nvPr/>
        </p:nvPicPr>
        <p:blipFill>
          <a:blip r:embed="rId2"/>
          <a:stretch>
            <a:fillRect/>
          </a:stretch>
        </p:blipFill>
        <p:spPr>
          <a:xfrm>
            <a:off x="3859357" y="1890156"/>
            <a:ext cx="5284643" cy="2133600"/>
          </a:xfrm>
          <a:prstGeom prst="rect">
            <a:avLst/>
          </a:prstGeom>
        </p:spPr>
      </p:pic>
      <p:pic>
        <p:nvPicPr>
          <p:cNvPr id="9" name="Picture 8"/>
          <p:cNvPicPr/>
          <p:nvPr/>
        </p:nvPicPr>
        <p:blipFill>
          <a:blip r:embed="rId3"/>
          <a:stretch>
            <a:fillRect/>
          </a:stretch>
        </p:blipFill>
        <p:spPr>
          <a:xfrm>
            <a:off x="3856388" y="4151531"/>
            <a:ext cx="4876800" cy="1676400"/>
          </a:xfrm>
          <a:prstGeom prst="rect">
            <a:avLst/>
          </a:prstGeom>
        </p:spPr>
      </p:pic>
      <p:sp>
        <p:nvSpPr>
          <p:cNvPr id="6" name="TextBox 5"/>
          <p:cNvSpPr txBox="1"/>
          <p:nvPr/>
        </p:nvSpPr>
        <p:spPr>
          <a:xfrm>
            <a:off x="220560" y="2010842"/>
            <a:ext cx="3284640" cy="923330"/>
          </a:xfrm>
          <a:prstGeom prst="rect">
            <a:avLst/>
          </a:prstGeom>
          <a:noFill/>
        </p:spPr>
        <p:txBody>
          <a:bodyPr wrap="square" rtlCol="0">
            <a:spAutoFit/>
          </a:bodyPr>
          <a:lstStyle/>
          <a:p>
            <a:r>
              <a:rPr lang="en-US" dirty="0">
                <a:latin typeface="+mn-lt"/>
                <a:cs typeface="+mn-cs"/>
              </a:rPr>
              <a:t>We saw before </a:t>
            </a:r>
            <a:r>
              <a:rPr lang="en-US">
                <a:latin typeface="+mn-lt"/>
                <a:cs typeface="+mn-cs"/>
              </a:rPr>
              <a:t>that </a:t>
            </a:r>
            <a:r>
              <a:rPr lang="en-US" smtClean="0">
                <a:latin typeface="+mn-lt"/>
                <a:cs typeface="+mn-cs"/>
              </a:rPr>
              <a:t>this implementation </a:t>
            </a:r>
            <a:r>
              <a:rPr lang="en-US" dirty="0">
                <a:latin typeface="+mn-lt"/>
                <a:cs typeface="+mn-cs"/>
              </a:rPr>
              <a:t>of </a:t>
            </a:r>
            <a:r>
              <a:rPr lang="en-US" dirty="0">
                <a:latin typeface="Courier New" panose="02070309020205020404" pitchFamily="49" charset="0"/>
                <a:cs typeface="Courier New" panose="02070309020205020404" pitchFamily="49" charset="0"/>
              </a:rPr>
              <a:t>max</a:t>
            </a:r>
            <a:r>
              <a:rPr lang="en-US" dirty="0">
                <a:latin typeface="+mn-lt"/>
                <a:cs typeface="+mn-cs"/>
              </a:rPr>
              <a:t> was not general enough</a:t>
            </a:r>
          </a:p>
        </p:txBody>
      </p:sp>
      <p:sp>
        <p:nvSpPr>
          <p:cNvPr id="10" name="TextBox 9"/>
          <p:cNvSpPr txBox="1"/>
          <p:nvPr/>
        </p:nvSpPr>
        <p:spPr>
          <a:xfrm>
            <a:off x="304800" y="4343400"/>
            <a:ext cx="2971800" cy="646331"/>
          </a:xfrm>
          <a:prstGeom prst="rect">
            <a:avLst/>
          </a:prstGeom>
          <a:noFill/>
        </p:spPr>
        <p:txBody>
          <a:bodyPr wrap="square" rtlCol="0">
            <a:spAutoFit/>
          </a:bodyPr>
          <a:lstStyle/>
          <a:p>
            <a:r>
              <a:rPr lang="en-US" dirty="0">
                <a:latin typeface="+mn-lt"/>
                <a:cs typeface="+mn-cs"/>
              </a:rPr>
              <a:t>We encountered a compiler error here:</a:t>
            </a:r>
          </a:p>
        </p:txBody>
      </p:sp>
    </p:spTree>
    <p:extLst>
      <p:ext uri="{BB962C8B-B14F-4D97-AF65-F5344CB8AC3E}">
        <p14:creationId xmlns:p14="http://schemas.microsoft.com/office/powerpoint/2010/main" val="297342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52</a:t>
            </a:fld>
            <a:endParaRPr lang="en-US" dirty="0"/>
          </a:p>
        </p:txBody>
      </p:sp>
      <p:sp>
        <p:nvSpPr>
          <p:cNvPr id="5" name="Content Placeholder 4"/>
          <p:cNvSpPr txBox="1">
            <a:spLocks noGrp="1"/>
          </p:cNvSpPr>
          <p:nvPr>
            <p:ph idx="1"/>
          </p:nvPr>
        </p:nvSpPr>
        <p:spPr>
          <a:xfrm>
            <a:off x="438892" y="914400"/>
            <a:ext cx="8229600" cy="707886"/>
          </a:xfrm>
          <a:prstGeom prst="rect">
            <a:avLst/>
          </a:prstGeom>
          <a:noFill/>
        </p:spPr>
        <p:txBody>
          <a:bodyPr wrap="square" rtlCol="0">
            <a:spAutoFit/>
          </a:bodyPr>
          <a:lstStyle/>
          <a:p>
            <a:r>
              <a:rPr lang="en-US" sz="2000" smtClean="0"/>
              <a:t>To ensure </a:t>
            </a:r>
            <a:r>
              <a:rPr lang="en-US" sz="2000" dirty="0"/>
              <a:t>that the type </a:t>
            </a:r>
            <a:r>
              <a:rPr lang="en-US" sz="2000" dirty="0">
                <a:latin typeface="Courier New" panose="02070309020205020404" pitchFamily="49" charset="0"/>
                <a:cs typeface="Courier New" panose="02070309020205020404" pitchFamily="49" charset="0"/>
              </a:rPr>
              <a:t>T</a:t>
            </a:r>
            <a:r>
              <a:rPr lang="en-US" sz="2000" dirty="0"/>
              <a:t> extends </a:t>
            </a:r>
            <a:r>
              <a:rPr lang="en-US" sz="2000" dirty="0">
                <a:latin typeface="Courier New" panose="02070309020205020404" pitchFamily="49" charset="0"/>
                <a:cs typeface="Courier New" panose="02070309020205020404" pitchFamily="49" charset="0"/>
              </a:rPr>
              <a:t>Comparable&lt;S&gt; </a:t>
            </a:r>
            <a:r>
              <a:rPr lang="en-US" sz="2000" dirty="0"/>
              <a:t>for any </a:t>
            </a:r>
            <a:r>
              <a:rPr lang="en-US" sz="2000" dirty="0" err="1"/>
              <a:t>supertype</a:t>
            </a:r>
            <a:r>
              <a:rPr lang="en-US" sz="2000" dirty="0"/>
              <a:t> </a:t>
            </a:r>
            <a:r>
              <a:rPr lang="en-US" sz="2000" smtClean="0"/>
              <a:t>of </a:t>
            </a:r>
            <a:r>
              <a:rPr lang="en-US" sz="2000" smtClean="0">
                <a:latin typeface="Courier New" panose="02070309020205020404" pitchFamily="49" charset="0"/>
                <a:cs typeface="Courier New" panose="02070309020205020404" pitchFamily="49" charset="0"/>
              </a:rPr>
              <a:t>T</a:t>
            </a:r>
            <a:r>
              <a:rPr lang="en-US" sz="2000" smtClean="0"/>
              <a:t>, we </a:t>
            </a:r>
            <a:r>
              <a:rPr lang="en-US" sz="2000" dirty="0"/>
              <a:t>can use </a:t>
            </a:r>
            <a:r>
              <a:rPr lang="en-US" sz="2000" dirty="0">
                <a:latin typeface="Courier New" panose="02070309020205020404" pitchFamily="49" charset="0"/>
                <a:cs typeface="Courier New" panose="02070309020205020404" pitchFamily="49" charset="0"/>
              </a:rPr>
              <a:t>? super</a:t>
            </a:r>
          </a:p>
        </p:txBody>
      </p:sp>
      <p:pic>
        <p:nvPicPr>
          <p:cNvPr id="6" name="Picture 5"/>
          <p:cNvPicPr/>
          <p:nvPr/>
        </p:nvPicPr>
        <p:blipFill>
          <a:blip r:embed="rId2"/>
          <a:stretch>
            <a:fillRect/>
          </a:stretch>
        </p:blipFill>
        <p:spPr>
          <a:xfrm>
            <a:off x="1039523" y="2133600"/>
            <a:ext cx="6504277" cy="2438400"/>
          </a:xfrm>
          <a:prstGeom prst="rect">
            <a:avLst/>
          </a:prstGeom>
        </p:spPr>
      </p:pic>
      <p:sp>
        <p:nvSpPr>
          <p:cNvPr id="7" name="TextBox 6"/>
          <p:cNvSpPr txBox="1"/>
          <p:nvPr/>
        </p:nvSpPr>
        <p:spPr>
          <a:xfrm>
            <a:off x="762000" y="4934293"/>
            <a:ext cx="4267200" cy="646331"/>
          </a:xfrm>
          <a:prstGeom prst="rect">
            <a:avLst/>
          </a:prstGeom>
          <a:noFill/>
        </p:spPr>
        <p:txBody>
          <a:bodyPr wrap="square" rtlCol="0">
            <a:spAutoFit/>
          </a:bodyPr>
          <a:lstStyle/>
          <a:p>
            <a:r>
              <a:rPr lang="en-US" dirty="0">
                <a:latin typeface="+mn-lt"/>
                <a:cs typeface="+mn-cs"/>
              </a:rPr>
              <a:t>Using this version eliminates the earlier compiler error.</a:t>
            </a:r>
          </a:p>
        </p:txBody>
      </p:sp>
    </p:spTree>
    <p:extLst>
      <p:ext uri="{BB962C8B-B14F-4D97-AF65-F5344CB8AC3E}">
        <p14:creationId xmlns:p14="http://schemas.microsoft.com/office/powerpoint/2010/main" val="105628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4000" dirty="0"/>
              <a:t>When You Need to Do Both Put and </a:t>
            </a:r>
            <a:r>
              <a:rPr lang="en-US" sz="4000" dirty="0" smtClean="0"/>
              <a:t>Get</a:t>
            </a:r>
            <a:endParaRPr lang="en-US" sz="4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53</a:t>
            </a:fld>
            <a:endParaRPr lang="en-US" dirty="0"/>
          </a:p>
        </p:txBody>
      </p:sp>
      <p:sp>
        <p:nvSpPr>
          <p:cNvPr id="7" name="TextBox 6"/>
          <p:cNvSpPr txBox="1"/>
          <p:nvPr/>
        </p:nvSpPr>
        <p:spPr>
          <a:xfrm>
            <a:off x="533400" y="1905000"/>
            <a:ext cx="8382000" cy="1661993"/>
          </a:xfrm>
          <a:prstGeom prst="rect">
            <a:avLst/>
          </a:prstGeom>
          <a:noFill/>
        </p:spPr>
        <p:txBody>
          <a:bodyPr wrap="square" rtlCol="0">
            <a:spAutoFit/>
          </a:bodyPr>
          <a:lstStyle/>
          <a:p>
            <a:r>
              <a:rPr lang="en-US">
                <a:latin typeface="+mn-lt"/>
              </a:rPr>
              <a:t>Whenever you both put values into and get values out of the same structure, you should not use a wildcard.</a:t>
            </a:r>
          </a:p>
          <a:p>
            <a:r>
              <a:rPr lang="en-US"/>
              <a:t>   </a:t>
            </a:r>
            <a:r>
              <a:rPr lang="en-US" sz="1600">
                <a:latin typeface="Courier New" panose="02070309020205020404" pitchFamily="49" charset="0"/>
                <a:cs typeface="Courier New" panose="02070309020205020404" pitchFamily="49" charset="0"/>
              </a:rPr>
              <a:t>public static double sumCount(Collection&lt;Number&gt; nums, int n) {</a:t>
            </a:r>
          </a:p>
          <a:p>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count(nms</a:t>
            </a:r>
            <a:r>
              <a:rPr lang="en-US" sz="1600">
                <a:latin typeface="Courier New" panose="02070309020205020404" pitchFamily="49" charset="0"/>
                <a:cs typeface="Courier New" panose="02070309020205020404" pitchFamily="49" charset="0"/>
              </a:rPr>
              <a:t>, n);</a:t>
            </a:r>
          </a:p>
          <a:p>
            <a:r>
              <a:rPr lang="en-US" sz="1600" smtClean="0">
                <a:latin typeface="Courier New" panose="02070309020205020404" pitchFamily="49" charset="0"/>
                <a:cs typeface="Courier New" panose="02070309020205020404" pitchFamily="49" charset="0"/>
              </a:rPr>
              <a:t>	return </a:t>
            </a:r>
            <a:r>
              <a:rPr lang="en-US" sz="1600">
                <a:latin typeface="Courier New" panose="02070309020205020404" pitchFamily="49" charset="0"/>
                <a:cs typeface="Courier New" panose="02070309020205020404" pitchFamily="49" charset="0"/>
              </a:rPr>
              <a:t>sum(nums);</a:t>
            </a:r>
          </a:p>
          <a:p>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a:t>
            </a:r>
            <a:endParaRPr lang="en-US" sz="1600">
              <a:latin typeface="Courier New" panose="02070309020205020404" pitchFamily="49" charset="0"/>
              <a:cs typeface="Courier New" panose="02070309020205020404" pitchFamily="49" charset="0"/>
            </a:endParaRPr>
          </a:p>
        </p:txBody>
      </p:sp>
      <p:sp>
        <p:nvSpPr>
          <p:cNvPr id="8" name="TextBox 7"/>
          <p:cNvSpPr txBox="1"/>
          <p:nvPr/>
        </p:nvSpPr>
        <p:spPr>
          <a:xfrm>
            <a:off x="533400" y="3535763"/>
            <a:ext cx="8534400" cy="2492990"/>
          </a:xfrm>
          <a:prstGeom prst="rect">
            <a:avLst/>
          </a:prstGeom>
          <a:noFill/>
        </p:spPr>
        <p:txBody>
          <a:bodyPr wrap="square" rtlCol="0">
            <a:spAutoFit/>
          </a:bodyPr>
          <a:lstStyle/>
          <a:p>
            <a:r>
              <a:rPr lang="en-US">
                <a:latin typeface="+mn-lt"/>
              </a:rPr>
              <a:t>The collection is passed to both </a:t>
            </a:r>
            <a:r>
              <a:rPr lang="en-US">
                <a:latin typeface="Courier New" panose="02070309020205020404" pitchFamily="49" charset="0"/>
                <a:cs typeface="Courier New" panose="02070309020205020404" pitchFamily="49" charset="0"/>
              </a:rPr>
              <a:t>sum</a:t>
            </a:r>
            <a:r>
              <a:rPr lang="en-US">
                <a:latin typeface="+mn-lt"/>
              </a:rPr>
              <a:t> and </a:t>
            </a:r>
            <a:r>
              <a:rPr lang="en-US">
                <a:latin typeface="Courier New" panose="02070309020205020404" pitchFamily="49" charset="0"/>
                <a:cs typeface="Courier New" panose="02070309020205020404" pitchFamily="49" charset="0"/>
              </a:rPr>
              <a:t>count</a:t>
            </a:r>
            <a:r>
              <a:rPr lang="en-US">
                <a:latin typeface="+mn-lt"/>
              </a:rPr>
              <a:t>, so its element type must both extend </a:t>
            </a:r>
            <a:r>
              <a:rPr lang="en-US">
                <a:latin typeface="Courier New" panose="02070309020205020404" pitchFamily="49" charset="0"/>
                <a:cs typeface="Courier New" panose="02070309020205020404" pitchFamily="49" charset="0"/>
              </a:rPr>
              <a:t>Number</a:t>
            </a:r>
            <a:r>
              <a:rPr lang="en-US">
                <a:latin typeface="+mn-lt"/>
              </a:rPr>
              <a:t> (because of </a:t>
            </a:r>
            <a:r>
              <a:rPr lang="en-US" smtClean="0">
                <a:latin typeface="Courier New" panose="02070309020205020404" pitchFamily="49" charset="0"/>
                <a:cs typeface="Courier New" panose="02070309020205020404" pitchFamily="49" charset="0"/>
              </a:rPr>
              <a:t>sum</a:t>
            </a:r>
            <a:r>
              <a:rPr lang="en-US" smtClean="0">
                <a:latin typeface="+mn-lt"/>
              </a:rPr>
              <a:t>) and </a:t>
            </a:r>
            <a:r>
              <a:rPr lang="en-US">
                <a:latin typeface="+mn-lt"/>
              </a:rPr>
              <a:t>be a superclass of </a:t>
            </a:r>
            <a:r>
              <a:rPr lang="en-US">
                <a:latin typeface="Courier New" panose="02070309020205020404" pitchFamily="49" charset="0"/>
                <a:cs typeface="Courier New" panose="02070309020205020404" pitchFamily="49" charset="0"/>
              </a:rPr>
              <a:t>Integer</a:t>
            </a:r>
            <a:r>
              <a:rPr lang="en-US">
                <a:latin typeface="+mn-lt"/>
              </a:rPr>
              <a:t> (because of the </a:t>
            </a:r>
            <a:r>
              <a:rPr lang="en-US">
                <a:latin typeface="Courier New" panose="02070309020205020404" pitchFamily="49" charset="0"/>
                <a:cs typeface="Courier New" panose="02070309020205020404" pitchFamily="49" charset="0"/>
              </a:rPr>
              <a:t>count</a:t>
            </a:r>
            <a:r>
              <a:rPr lang="en-US">
                <a:latin typeface="+mn-lt"/>
              </a:rPr>
              <a:t> method). The only two classes that satisfy both </a:t>
            </a:r>
            <a:r>
              <a:rPr lang="en-US" smtClean="0">
                <a:latin typeface="+mn-lt"/>
              </a:rPr>
              <a:t>requirements are </a:t>
            </a:r>
            <a:r>
              <a:rPr lang="en-US">
                <a:latin typeface="Courier New" panose="02070309020205020404" pitchFamily="49" charset="0"/>
                <a:cs typeface="Courier New" panose="02070309020205020404" pitchFamily="49" charset="0"/>
              </a:rPr>
              <a:t>Number</a:t>
            </a:r>
            <a:r>
              <a:rPr lang="en-US">
                <a:latin typeface="+mn-lt"/>
              </a:rPr>
              <a:t> and </a:t>
            </a:r>
            <a:r>
              <a:rPr lang="en-US">
                <a:latin typeface="Courier New" panose="02070309020205020404" pitchFamily="49" charset="0"/>
                <a:cs typeface="Courier New" panose="02070309020205020404" pitchFamily="49" charset="0"/>
              </a:rPr>
              <a:t>Integer</a:t>
            </a:r>
            <a:r>
              <a:rPr lang="en-US">
                <a:latin typeface="+mn-lt"/>
              </a:rPr>
              <a:t>. </a:t>
            </a:r>
            <a:r>
              <a:rPr lang="en-US" smtClean="0">
                <a:latin typeface="+mn-lt"/>
              </a:rPr>
              <a:t>In </a:t>
            </a:r>
            <a:r>
              <a:rPr lang="en-US">
                <a:latin typeface="+mn-lt"/>
              </a:rPr>
              <a:t>this code, </a:t>
            </a:r>
            <a:r>
              <a:rPr lang="en-US">
                <a:latin typeface="Courier New" panose="02070309020205020404" pitchFamily="49" charset="0"/>
                <a:cs typeface="Courier New" panose="02070309020205020404" pitchFamily="49" charset="0"/>
              </a:rPr>
              <a:t>Number</a:t>
            </a:r>
            <a:r>
              <a:rPr lang="en-US">
                <a:latin typeface="+mn-lt"/>
              </a:rPr>
              <a:t> was chosen.</a:t>
            </a:r>
          </a:p>
          <a:p>
            <a:endParaRPr lang="en-US" smtClean="0">
              <a:latin typeface="+mn-lt"/>
            </a:endParaRPr>
          </a:p>
          <a:p>
            <a:r>
              <a:rPr lang="en-US" sz="1600">
                <a:latin typeface="+mn-lt"/>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List&lt;Number</a:t>
            </a:r>
            <a:r>
              <a:rPr lang="en-US" sz="1600">
                <a:latin typeface="Courier New" panose="02070309020205020404" pitchFamily="49" charset="0"/>
                <a:cs typeface="Courier New" panose="02070309020205020404" pitchFamily="49" charset="0"/>
              </a:rPr>
              <a:t>&gt; nums = new ArrayList&lt;Number&gt;();</a:t>
            </a:r>
          </a:p>
          <a:p>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double </a:t>
            </a:r>
            <a:r>
              <a:rPr lang="en-US" sz="1600">
                <a:latin typeface="Courier New" panose="02070309020205020404" pitchFamily="49" charset="0"/>
                <a:cs typeface="Courier New" panose="02070309020205020404" pitchFamily="49" charset="0"/>
              </a:rPr>
              <a:t>sum = sumCount(nums, 5);</a:t>
            </a:r>
          </a:p>
          <a:p>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sum is 10</a:t>
            </a:r>
          </a:p>
          <a:p>
            <a:r>
              <a:rPr lang="en-US"/>
              <a:t> </a:t>
            </a:r>
          </a:p>
        </p:txBody>
      </p:sp>
    </p:spTree>
    <p:extLst>
      <p:ext uri="{BB962C8B-B14F-4D97-AF65-F5344CB8AC3E}">
        <p14:creationId xmlns:p14="http://schemas.microsoft.com/office/powerpoint/2010/main" val="269936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4000" dirty="0" smtClean="0"/>
              <a:t>Two </a:t>
            </a:r>
            <a:r>
              <a:rPr lang="en-US" sz="4000" dirty="0"/>
              <a:t>Exceptions to the Get and Put </a:t>
            </a:r>
            <a:r>
              <a:rPr lang="en-US" sz="4000" dirty="0" smtClean="0"/>
              <a:t>Rule</a:t>
            </a:r>
            <a:endParaRPr lang="en-US" sz="4000" dirty="0"/>
          </a:p>
        </p:txBody>
      </p:sp>
      <p:sp>
        <p:nvSpPr>
          <p:cNvPr id="3" name="Content Placeholder 2"/>
          <p:cNvSpPr>
            <a:spLocks noGrp="1"/>
          </p:cNvSpPr>
          <p:nvPr>
            <p:ph idx="1"/>
          </p:nvPr>
        </p:nvSpPr>
        <p:spPr>
          <a:xfrm>
            <a:off x="457200" y="1295401"/>
            <a:ext cx="8229600" cy="5029200"/>
          </a:xfrm>
        </p:spPr>
        <p:txBody>
          <a:bodyPr/>
          <a:lstStyle/>
          <a:p>
            <a:pPr marL="342900" lvl="0" indent="-342900">
              <a:buFont typeface="+mj-lt"/>
              <a:buAutoNum type="arabicPeriod"/>
            </a:pPr>
            <a:r>
              <a:rPr lang="en-US" sz="2000" dirty="0"/>
              <a:t>In a Collection that uses the extends wildcard, null can always be added legally (null is the “ultimate” subtype)</a:t>
            </a:r>
          </a:p>
          <a:p>
            <a:pPr marL="366713" lvl="1" indent="0">
              <a:buNone/>
            </a:pPr>
            <a:r>
              <a:rPr lang="en-US" sz="1800" dirty="0">
                <a:latin typeface="Courier New" panose="02070309020205020404" pitchFamily="49" charset="0"/>
                <a:cs typeface="Courier New" panose="02070309020205020404" pitchFamily="49" charset="0"/>
              </a:rPr>
              <a:t>List&lt;Integer&gt;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&lt;&gt;();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ints.add</a:t>
            </a:r>
            <a:r>
              <a:rPr lang="en-US" sz="1800" dirty="0">
                <a:latin typeface="Courier New" panose="02070309020205020404" pitchFamily="49" charset="0"/>
                <a:cs typeface="Courier New" panose="02070309020205020404" pitchFamily="49" charset="0"/>
              </a:rPr>
              <a:t>(1);</a:t>
            </a:r>
          </a:p>
          <a:p>
            <a:pPr marL="366713" lvl="1" indent="0">
              <a:buNone/>
            </a:pPr>
            <a:r>
              <a:rPr lang="en-US" sz="1800" dirty="0" err="1">
                <a:latin typeface="Courier New" panose="02070309020205020404" pitchFamily="49" charset="0"/>
                <a:cs typeface="Courier New" panose="02070309020205020404" pitchFamily="49" charset="0"/>
              </a:rPr>
              <a:t>ints.add</a:t>
            </a:r>
            <a:r>
              <a:rPr lang="en-US" sz="1800" dirty="0">
                <a:latin typeface="Courier New" panose="02070309020205020404" pitchFamily="49" charset="0"/>
                <a:cs typeface="Courier New" panose="02070309020205020404" pitchFamily="49" charset="0"/>
              </a:rPr>
              <a:t>(2);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List&lt;? extends Number&gt; </a:t>
            </a:r>
            <a:r>
              <a:rPr lang="en-US" sz="1800" dirty="0" err="1">
                <a:latin typeface="Courier New" panose="02070309020205020404" pitchFamily="49" charset="0"/>
                <a:cs typeface="Courier New" panose="02070309020205020404" pitchFamily="49" charset="0"/>
              </a:rPr>
              <a:t>nums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nums.add</a:t>
            </a:r>
            <a:r>
              <a:rPr lang="en-US" sz="1800" dirty="0">
                <a:latin typeface="Courier New" panose="02070309020205020404" pitchFamily="49" charset="0"/>
                <a:cs typeface="Courier New" panose="02070309020205020404" pitchFamily="49" charset="0"/>
              </a:rPr>
              <a:t>(null);  //OK</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nums.toString</a:t>
            </a:r>
            <a:r>
              <a:rPr lang="en-US" sz="1800" dirty="0">
                <a:latin typeface="Courier New" panose="02070309020205020404" pitchFamily="49" charset="0"/>
                <a:cs typeface="Courier New" panose="02070309020205020404" pitchFamily="49" charset="0"/>
              </a:rPr>
              <a:t>());</a:t>
            </a:r>
            <a:r>
              <a:rPr lang="en-US" sz="1600" dirty="0"/>
              <a:t>  </a:t>
            </a:r>
            <a:r>
              <a:rPr lang="en-US" sz="1800" dirty="0"/>
              <a:t>//output:  [1, 2, null]</a:t>
            </a:r>
            <a:r>
              <a:rPr lang="en-US" sz="1600" dirty="0"/>
              <a:t/>
            </a:r>
            <a:br>
              <a:rPr lang="en-US" sz="1600" dirty="0"/>
            </a:br>
            <a:endParaRPr lang="en-US" sz="1600" dirty="0"/>
          </a:p>
          <a:p>
            <a:pPr marL="342900" lvl="0" indent="-342900">
              <a:buAutoNum type="arabicPeriod" startAt="2"/>
            </a:pPr>
            <a:r>
              <a:rPr lang="en-US" sz="2000" dirty="0" smtClean="0"/>
              <a:t>In </a:t>
            </a:r>
            <a:r>
              <a:rPr lang="en-US" sz="2000" dirty="0"/>
              <a:t>a Collection that uses the super wildcard, any object of type Object can be read legally (Object is the “ultimate” </a:t>
            </a:r>
            <a:r>
              <a:rPr lang="en-US" sz="2000" dirty="0" err="1"/>
              <a:t>supertype</a:t>
            </a:r>
            <a:r>
              <a:rPr lang="en-US" sz="2000" dirty="0" smtClean="0"/>
              <a:t>).</a:t>
            </a:r>
            <a:endParaRPr lang="en-US" sz="2000" dirty="0"/>
          </a:p>
          <a:p>
            <a:pPr marL="342900" lvl="0" indent="-342900">
              <a:buAutoNum type="arabicPeriod" startAt="2"/>
            </a:pPr>
            <a:endParaRPr lang="en-US" sz="800" dirty="0"/>
          </a:p>
          <a:p>
            <a:pPr marL="366713" lvl="1" indent="0">
              <a:buNone/>
            </a:pPr>
            <a:r>
              <a:rPr lang="en-US" sz="1800" dirty="0">
                <a:latin typeface="Courier New" panose="02070309020205020404" pitchFamily="49" charset="0"/>
                <a:cs typeface="Courier New" panose="02070309020205020404" pitchFamily="49" charset="0"/>
              </a:rPr>
              <a:t>List&lt;? super Integer&gt; list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&lt;&gt;();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list.add</a:t>
            </a:r>
            <a:r>
              <a:rPr lang="en-US" sz="1800" dirty="0">
                <a:latin typeface="Courier New" panose="02070309020205020404" pitchFamily="49" charset="0"/>
                <a:cs typeface="Courier New" panose="02070309020205020404" pitchFamily="49" charset="0"/>
              </a:rPr>
              <a:t>(1);</a:t>
            </a:r>
          </a:p>
          <a:p>
            <a:pPr marL="366713" lvl="1" indent="0">
              <a:buNone/>
            </a:pPr>
            <a:r>
              <a:rPr lang="en-US" sz="1800" dirty="0" err="1">
                <a:latin typeface="Courier New" panose="02070309020205020404" pitchFamily="49" charset="0"/>
                <a:cs typeface="Courier New" panose="02070309020205020404" pitchFamily="49" charset="0"/>
              </a:rPr>
              <a:t>list.add</a:t>
            </a:r>
            <a:r>
              <a:rPr lang="en-US" sz="1800" dirty="0">
                <a:latin typeface="Courier New" panose="02070309020205020404" pitchFamily="49" charset="0"/>
                <a:cs typeface="Courier New" panose="02070309020205020404" pitchFamily="49" charset="0"/>
              </a:rPr>
              <a:t>(2);</a:t>
            </a:r>
          </a:p>
          <a:p>
            <a:pPr marL="366713" lvl="1" indent="0">
              <a:buNone/>
            </a:pPr>
            <a:r>
              <a:rPr lang="en-US" sz="1800" dirty="0">
                <a:latin typeface="Courier New" panose="02070309020205020404" pitchFamily="49" charset="0"/>
                <a:cs typeface="Courier New" panose="02070309020205020404" pitchFamily="49" charset="0"/>
              </a:rPr>
              <a:t>Object </a:t>
            </a:r>
            <a:r>
              <a:rPr lang="en-US" sz="1800" dirty="0" err="1">
                <a:latin typeface="Courier New" panose="02070309020205020404" pitchFamily="49" charset="0"/>
                <a:cs typeface="Courier New" panose="02070309020205020404" pitchFamily="49" charset="0"/>
              </a:rPr>
              <a:t>ob</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list.get</a:t>
            </a:r>
            <a:r>
              <a:rPr lang="en-US" sz="1800" dirty="0">
                <a:latin typeface="Courier New" panose="02070309020205020404" pitchFamily="49" charset="0"/>
                <a:cs typeface="Courier New" panose="02070309020205020404" pitchFamily="49" charset="0"/>
              </a:rPr>
              <a:t>(0);</a:t>
            </a:r>
          </a:p>
          <a:p>
            <a:pPr marL="366713" lvl="1" indent="0">
              <a:buNone/>
            </a:pP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ob.toString</a:t>
            </a:r>
            <a:r>
              <a:rPr lang="en-US" sz="1800" dirty="0">
                <a:latin typeface="Courier New" panose="02070309020205020404" pitchFamily="49" charset="0"/>
                <a:cs typeface="Courier New" panose="02070309020205020404" pitchFamily="49" charset="0"/>
              </a:rPr>
              <a:t>());  </a:t>
            </a:r>
            <a:r>
              <a:rPr lang="en-US" sz="1800" dirty="0"/>
              <a:t>//output:  1</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54</a:t>
            </a:fld>
            <a:endParaRPr lang="en-US" dirty="0"/>
          </a:p>
        </p:txBody>
      </p:sp>
    </p:spTree>
    <p:extLst>
      <p:ext uri="{BB962C8B-B14F-4D97-AF65-F5344CB8AC3E}">
        <p14:creationId xmlns:p14="http://schemas.microsoft.com/office/powerpoint/2010/main" val="354041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524000"/>
            <a:ext cx="8229600" cy="5029200"/>
          </a:xfrm>
        </p:spPr>
        <p:txBody>
          <a:bodyPr/>
          <a:lstStyle/>
          <a:p>
            <a:pPr marL="0" indent="0">
              <a:buNone/>
            </a:pPr>
            <a:r>
              <a:rPr lang="en-US" sz="2400" dirty="0"/>
              <a:t>The Get and Put Rule describes conditions under which a parametrized type should be used only for reading elements (when using </a:t>
            </a:r>
            <a:r>
              <a:rPr lang="en-US" sz="2400"/>
              <a:t>a </a:t>
            </a:r>
            <a:r>
              <a:rPr lang="en-US" sz="2400" smtClean="0"/>
              <a:t>list of </a:t>
            </a:r>
            <a:r>
              <a:rPr lang="en-US" sz="2400" dirty="0"/>
              <a:t>type ? extends T), other conditions under which the parametrized type should be used only for inserting elements (when using a list of </a:t>
            </a:r>
            <a:r>
              <a:rPr lang="en-US" sz="2400" dirty="0" smtClean="0"/>
              <a:t>type ? </a:t>
            </a:r>
            <a:r>
              <a:rPr lang="en-US" sz="2400" dirty="0"/>
              <a:t>super T), and still other conditions under which the parametrized type can do both (when no wildcard is used). The Get and Put principle brings to light the fundamental dynamics </a:t>
            </a:r>
            <a:r>
              <a:rPr lang="en-US" sz="2400" dirty="0" smtClean="0"/>
              <a:t>of existence</a:t>
            </a:r>
            <a:r>
              <a:rPr lang="en-US" sz="2400" dirty="0"/>
              <a:t>: there is dynamism (corresponding to Put); there is silence (corresponding to Get) and there is wholeness, which unifies these two opposing natures (corresponding to Both).</a:t>
            </a:r>
          </a:p>
        </p:txBody>
      </p:sp>
      <p:sp>
        <p:nvSpPr>
          <p:cNvPr id="4" name="Slide Number Placeholder 3"/>
          <p:cNvSpPr>
            <a:spLocks noGrp="1"/>
          </p:cNvSpPr>
          <p:nvPr>
            <p:ph type="sldNum" sz="quarter" idx="12"/>
          </p:nvPr>
        </p:nvSpPr>
        <p:spPr/>
        <p:txBody>
          <a:bodyPr/>
          <a:lstStyle/>
          <a:p>
            <a:pPr>
              <a:defRPr/>
            </a:pPr>
            <a:fld id="{5F433B21-F4FA-43D7-BB8F-0609731CF437}" type="slidenum">
              <a:rPr lang="en-US" smtClean="0"/>
              <a:pPr>
                <a:defRPr/>
              </a:pPr>
              <a:t>55</a:t>
            </a:fld>
            <a:endParaRPr lang="en-US" dirty="0"/>
          </a:p>
        </p:txBody>
      </p:sp>
      <p:sp>
        <p:nvSpPr>
          <p:cNvPr id="31748"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dirty="0" smtClean="0">
                <a:solidFill>
                  <a:srgbClr val="000099"/>
                </a:solidFill>
              </a:rPr>
              <a:t>Main Point 2</a:t>
            </a:r>
            <a:endParaRPr lang="en-US" altLang="en-US" dirty="0" smtClean="0"/>
          </a:p>
        </p:txBody>
      </p:sp>
    </p:spTree>
    <p:extLst>
      <p:ext uri="{BB962C8B-B14F-4D97-AF65-F5344CB8AC3E}">
        <p14:creationId xmlns:p14="http://schemas.microsoft.com/office/powerpoint/2010/main" val="1696843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z="3600" dirty="0"/>
              <a:t>Unbounded Wildcard, Wildcard Capture, Helper </a:t>
            </a:r>
            <a:r>
              <a:rPr lang="en-US" sz="3600" dirty="0" smtClean="0"/>
              <a:t>Methods</a:t>
            </a:r>
            <a:endParaRPr lang="en-US" sz="3600" dirty="0"/>
          </a:p>
        </p:txBody>
      </p:sp>
      <p:sp>
        <p:nvSpPr>
          <p:cNvPr id="3" name="Content Placeholder 2"/>
          <p:cNvSpPr>
            <a:spLocks noGrp="1"/>
          </p:cNvSpPr>
          <p:nvPr>
            <p:ph idx="1"/>
          </p:nvPr>
        </p:nvSpPr>
        <p:spPr>
          <a:xfrm>
            <a:off x="304800" y="2209800"/>
            <a:ext cx="8229600" cy="3429000"/>
          </a:xfrm>
        </p:spPr>
        <p:txBody>
          <a:bodyPr/>
          <a:lstStyle/>
          <a:p>
            <a:pPr marL="514350" lvl="0" indent="-514350">
              <a:buFont typeface="+mj-lt"/>
              <a:buAutoNum type="arabicPeriod"/>
            </a:pPr>
            <a:r>
              <a:rPr lang="en-US" sz="2000" dirty="0"/>
              <a:t>The wildcard </a:t>
            </a:r>
            <a:r>
              <a:rPr lang="en-US" sz="2000" dirty="0">
                <a:latin typeface="Courier New" panose="02070309020205020404" pitchFamily="49" charset="0"/>
                <a:cs typeface="Courier New" panose="02070309020205020404" pitchFamily="49" charset="0"/>
              </a:rPr>
              <a:t>?</a:t>
            </a:r>
            <a:r>
              <a:rPr lang="en-US" sz="2000" dirty="0"/>
              <a:t>, without the </a:t>
            </a:r>
            <a:r>
              <a:rPr lang="en-US" sz="2000" dirty="0">
                <a:latin typeface="Courier New" panose="02070309020205020404" pitchFamily="49" charset="0"/>
                <a:cs typeface="Courier New" panose="02070309020205020404" pitchFamily="49" charset="0"/>
              </a:rPr>
              <a:t>super</a:t>
            </a:r>
            <a:r>
              <a:rPr lang="en-US" sz="2000" dirty="0"/>
              <a:t> or </a:t>
            </a:r>
            <a:r>
              <a:rPr lang="en-US" sz="2000" dirty="0">
                <a:latin typeface="Courier New" panose="02070309020205020404" pitchFamily="49" charset="0"/>
                <a:cs typeface="Courier New" panose="02070309020205020404" pitchFamily="49" charset="0"/>
              </a:rPr>
              <a:t>extends</a:t>
            </a:r>
            <a:r>
              <a:rPr lang="en-US" sz="2000" dirty="0"/>
              <a:t> qualifier, is called the </a:t>
            </a:r>
            <a:r>
              <a:rPr lang="en-US" sz="2000" i="1" dirty="0"/>
              <a:t>unbounded </a:t>
            </a:r>
            <a:r>
              <a:rPr lang="en-US" sz="2000" i="1" smtClean="0"/>
              <a:t>wildcard.</a:t>
            </a:r>
            <a:br>
              <a:rPr lang="en-US" sz="2000" i="1" smtClean="0"/>
            </a:br>
            <a:endParaRPr lang="en-US" sz="2000" dirty="0"/>
          </a:p>
          <a:p>
            <a:pPr marL="514350" lvl="0" indent="-514350">
              <a:buFont typeface="+mj-lt"/>
              <a:buAutoNum type="arabicPeriod"/>
            </a:pPr>
            <a:r>
              <a:rPr lang="en-US" sz="2000" dirty="0" smtClean="0">
                <a:latin typeface="Courier New" panose="02070309020205020404" pitchFamily="49" charset="0"/>
                <a:cs typeface="Courier New" panose="02070309020205020404" pitchFamily="49" charset="0"/>
              </a:rPr>
              <a:t>Collection</a:t>
            </a:r>
            <a:r>
              <a:rPr lang="en-US" sz="2000" dirty="0">
                <a:latin typeface="Courier New" panose="02070309020205020404" pitchFamily="49" charset="0"/>
                <a:cs typeface="Courier New" panose="02070309020205020404" pitchFamily="49" charset="0"/>
              </a:rPr>
              <a:t>&lt;?&gt;</a:t>
            </a:r>
            <a:r>
              <a:rPr lang="en-US" sz="2000" dirty="0"/>
              <a:t> is an abbreviation </a:t>
            </a:r>
            <a:r>
              <a:rPr lang="en-US" sz="2000"/>
              <a:t>for </a:t>
            </a:r>
            <a:r>
              <a:rPr lang="en-US" sz="2000" smtClean="0"/>
              <a:t/>
            </a:r>
            <a:br>
              <a:rPr lang="en-US" sz="2000" smtClean="0"/>
            </a:br>
            <a:r>
              <a:rPr lang="en-US" sz="2000" smtClean="0"/>
              <a:t>                  </a:t>
            </a:r>
            <a:r>
              <a:rPr lang="en-US" sz="2000" smtClean="0">
                <a:latin typeface="Courier New" panose="02070309020205020404" pitchFamily="49" charset="0"/>
                <a:cs typeface="Courier New" panose="02070309020205020404" pitchFamily="49" charset="0"/>
              </a:rPr>
              <a:t>Collection</a:t>
            </a:r>
            <a:r>
              <a:rPr lang="en-US" sz="2000" dirty="0">
                <a:latin typeface="Courier New" panose="02070309020205020404" pitchFamily="49" charset="0"/>
                <a:cs typeface="Courier New" panose="02070309020205020404" pitchFamily="49" charset="0"/>
              </a:rPr>
              <a:t>&lt;? extends </a:t>
            </a:r>
            <a:r>
              <a:rPr lang="en-US" sz="2000" smtClean="0">
                <a:latin typeface="Courier New" panose="02070309020205020404" pitchFamily="49" charset="0"/>
                <a:cs typeface="Courier New" panose="02070309020205020404" pitchFamily="49" charset="0"/>
              </a:rPr>
              <a:t>Object&gt;</a:t>
            </a:r>
            <a:br>
              <a:rPr lang="en-US" sz="2000" smtClean="0">
                <a:latin typeface="Courier New" panose="02070309020205020404" pitchFamily="49" charset="0"/>
                <a:cs typeface="Courier New" panose="02070309020205020404" pitchFamily="49" charset="0"/>
              </a:rPr>
            </a:br>
            <a:endParaRPr lang="en-US" sz="2000" dirty="0" smtClean="0">
              <a:latin typeface="Courier New" panose="02070309020205020404" pitchFamily="49" charset="0"/>
              <a:cs typeface="Courier New" panose="02070309020205020404" pitchFamily="49" charset="0"/>
            </a:endParaRPr>
          </a:p>
          <a:p>
            <a:pPr marL="514350" lvl="0" indent="-514350">
              <a:buFont typeface="+mj-lt"/>
              <a:buAutoNum type="arabicPeriod"/>
            </a:pPr>
            <a:r>
              <a:rPr lang="en-US" sz="2000" dirty="0" smtClean="0">
                <a:latin typeface="Courier New" panose="02070309020205020404" pitchFamily="49" charset="0"/>
                <a:cs typeface="Courier New" panose="02070309020205020404" pitchFamily="49" charset="0"/>
              </a:rPr>
              <a:t>Collection</a:t>
            </a:r>
            <a:r>
              <a:rPr lang="en-US" sz="2000" dirty="0">
                <a:latin typeface="Courier New" panose="02070309020205020404" pitchFamily="49" charset="0"/>
                <a:cs typeface="Courier New" panose="02070309020205020404" pitchFamily="49" charset="0"/>
              </a:rPr>
              <a:t>&lt;?&gt; </a:t>
            </a:r>
            <a:r>
              <a:rPr lang="en-US" sz="2000" dirty="0"/>
              <a:t>is the </a:t>
            </a:r>
            <a:r>
              <a:rPr lang="en-US" sz="2000" dirty="0" err="1"/>
              <a:t>supertype</a:t>
            </a:r>
            <a:r>
              <a:rPr lang="en-US" sz="2000" dirty="0"/>
              <a:t> of all parametrized type </a:t>
            </a:r>
            <a:r>
              <a:rPr lang="en-US" sz="2000" dirty="0" smtClean="0">
                <a:latin typeface="Courier New" panose="02070309020205020404" pitchFamily="49" charset="0"/>
                <a:cs typeface="Courier New" panose="02070309020205020404" pitchFamily="49" charset="0"/>
              </a:rPr>
              <a:t>Collections</a:t>
            </a:r>
            <a:r>
              <a:rPr lang="en-US" sz="2000" dirty="0" smtClean="0"/>
              <a:t>.</a:t>
            </a:r>
          </a:p>
          <a:p>
            <a:pPr marL="0" indent="0">
              <a:buNone/>
            </a:pPr>
            <a:endParaRPr lang="en-US"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56</a:t>
            </a:fld>
            <a:endParaRPr lang="en-US" dirty="0"/>
          </a:p>
        </p:txBody>
      </p:sp>
    </p:spTree>
    <p:extLst>
      <p:ext uri="{BB962C8B-B14F-4D97-AF65-F5344CB8AC3E}">
        <p14:creationId xmlns:p14="http://schemas.microsoft.com/office/powerpoint/2010/main" val="60357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1"/>
            <a:ext cx="8534400" cy="914400"/>
          </a:xfrm>
        </p:spPr>
        <p:txBody>
          <a:bodyPr/>
          <a:lstStyle/>
          <a:p>
            <a:pPr marL="881063" lvl="1" indent="-514350">
              <a:buFont typeface="+mj-lt"/>
              <a:buAutoNum type="arabicPeriod" startAt="4"/>
            </a:pPr>
            <a:r>
              <a:rPr lang="en-US"/>
              <a:t>Important application of the unbounded wildcard involves </a:t>
            </a:r>
            <a:r>
              <a:rPr lang="en-US" i="1"/>
              <a:t>wildcard capture</a:t>
            </a:r>
            <a:r>
              <a:rPr lang="en-US" i="1" smtClean="0"/>
              <a:t>:</a:t>
            </a:r>
            <a:br>
              <a:rPr lang="en-US" i="1" smtClean="0"/>
            </a:br>
            <a:r>
              <a:rPr lang="en-US" i="1" smtClean="0"/>
              <a:t/>
            </a:r>
            <a:br>
              <a:rPr lang="en-US" i="1" smtClean="0"/>
            </a:br>
            <a:endParaRPr lang="en-US" i="1" smtClean="0"/>
          </a:p>
          <a:p>
            <a:pPr marL="881063" lvl="1" indent="-514350">
              <a:buFont typeface="+mj-lt"/>
              <a:buAutoNum type="arabicPeriod" startAt="4"/>
            </a:pPr>
            <a:endParaRPr lang="en-US" sz="2000" b="1" i="1"/>
          </a:p>
          <a:p>
            <a:pPr marL="881063" lvl="1" indent="-514350">
              <a:buFont typeface="+mj-lt"/>
              <a:buAutoNum type="arabicPeriod" startAt="4"/>
            </a:pPr>
            <a:endParaRPr lang="en-US" sz="2000" b="1" i="1" smtClean="0"/>
          </a:p>
          <a:p>
            <a:pPr marL="881063" lvl="1" indent="-514350">
              <a:buFont typeface="+mj-lt"/>
              <a:buAutoNum type="arabicPeriod" startAt="4"/>
            </a:pPr>
            <a:endParaRPr lang="en-US" sz="2000" b="1" i="1"/>
          </a:p>
          <a:p>
            <a:pPr marL="881063" lvl="1" indent="-514350">
              <a:buFont typeface="+mj-lt"/>
              <a:buAutoNum type="arabicPeriod" startAt="4"/>
            </a:pPr>
            <a:endParaRPr lang="en-US" sz="2000" b="1" i="1" smtClean="0"/>
          </a:p>
          <a:p>
            <a:pPr marL="881063" lvl="1" indent="-514350">
              <a:buFont typeface="+mj-lt"/>
              <a:buAutoNum type="arabicPeriod" startAt="4"/>
            </a:pPr>
            <a:endParaRPr lang="en-US" sz="2000" b="1" smtClean="0"/>
          </a:p>
          <a:p>
            <a:pPr marL="366713" lvl="1" indent="0">
              <a:buNone/>
            </a:pPr>
            <a:endParaRPr lang="en-US" sz="2000" i="1"/>
          </a:p>
          <a:p>
            <a:pPr lvl="0"/>
            <a:endParaRPr lang="en-US" sz="2800"/>
          </a:p>
          <a:p>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57</a:t>
            </a:fld>
            <a:endParaRPr lang="en-US" dirty="0"/>
          </a:p>
        </p:txBody>
      </p:sp>
      <p:pic>
        <p:nvPicPr>
          <p:cNvPr id="5" name="Picture 4"/>
          <p:cNvPicPr/>
          <p:nvPr/>
        </p:nvPicPr>
        <p:blipFill>
          <a:blip r:embed="rId2"/>
          <a:stretch>
            <a:fillRect/>
          </a:stretch>
        </p:blipFill>
        <p:spPr>
          <a:xfrm>
            <a:off x="2362200" y="3762736"/>
            <a:ext cx="4724400" cy="1219200"/>
          </a:xfrm>
          <a:prstGeom prst="rect">
            <a:avLst/>
          </a:prstGeom>
        </p:spPr>
      </p:pic>
      <p:sp>
        <p:nvSpPr>
          <p:cNvPr id="6" name="Rectangle 5"/>
          <p:cNvSpPr/>
          <p:nvPr/>
        </p:nvSpPr>
        <p:spPr>
          <a:xfrm>
            <a:off x="838200" y="5257800"/>
            <a:ext cx="7407657" cy="707886"/>
          </a:xfrm>
          <a:prstGeom prst="rect">
            <a:avLst/>
          </a:prstGeom>
        </p:spPr>
        <p:txBody>
          <a:bodyPr wrap="square">
            <a:spAutoFit/>
          </a:bodyPr>
          <a:lstStyle/>
          <a:p>
            <a:pPr marL="366713" lvl="1" indent="0">
              <a:buNone/>
            </a:pPr>
            <a:r>
              <a:rPr lang="en-US" sz="2000">
                <a:latin typeface="+mn-lt"/>
              </a:rPr>
              <a:t>Compiler error arises because we are trying to add to a List whose type involves the extends wildcard.</a:t>
            </a:r>
            <a:endParaRPr lang="en-US" dirty="0">
              <a:latin typeface="+mn-lt"/>
            </a:endParaRPr>
          </a:p>
        </p:txBody>
      </p:sp>
      <p:sp>
        <p:nvSpPr>
          <p:cNvPr id="7" name="TextBox 6"/>
          <p:cNvSpPr txBox="1"/>
          <p:nvPr/>
        </p:nvSpPr>
        <p:spPr>
          <a:xfrm>
            <a:off x="1156854" y="2209800"/>
            <a:ext cx="7543800" cy="1600438"/>
          </a:xfrm>
          <a:prstGeom prst="rect">
            <a:avLst/>
          </a:prstGeom>
          <a:noFill/>
        </p:spPr>
        <p:txBody>
          <a:bodyPr wrap="square" rtlCol="0">
            <a:spAutoFit/>
          </a:bodyPr>
          <a:lstStyle/>
          <a:p>
            <a:pPr marL="0" lvl="1"/>
            <a:r>
              <a:rPr lang="en-US" sz="2000" b="1" u="sng">
                <a:latin typeface="+mn-lt"/>
              </a:rPr>
              <a:t>Example</a:t>
            </a:r>
            <a:r>
              <a:rPr lang="en-US" sz="2000">
                <a:latin typeface="+mn-lt"/>
              </a:rPr>
              <a:t> Try to copy the 0</a:t>
            </a:r>
            <a:r>
              <a:rPr lang="en-US" sz="2000" baseline="30000">
                <a:latin typeface="+mn-lt"/>
              </a:rPr>
              <a:t>th</a:t>
            </a:r>
            <a:r>
              <a:rPr lang="en-US" sz="2000">
                <a:latin typeface="+mn-lt"/>
              </a:rPr>
              <a:t> element of a general list to the end of the </a:t>
            </a:r>
            <a:r>
              <a:rPr lang="en-US" sz="2000" smtClean="0">
                <a:latin typeface="+mn-lt"/>
              </a:rPr>
              <a:t>list</a:t>
            </a:r>
          </a:p>
          <a:p>
            <a:pPr marL="0" lvl="1"/>
            <a:endParaRPr lang="en-US" sz="2000">
              <a:latin typeface="+mn-lt"/>
            </a:endParaRPr>
          </a:p>
          <a:p>
            <a:pPr marL="0" lvl="1"/>
            <a:r>
              <a:rPr lang="en-US" sz="2000" b="1" i="1" smtClean="0"/>
              <a:t>     </a:t>
            </a:r>
            <a:r>
              <a:rPr lang="en-US" sz="2000" b="1" i="1" smtClean="0">
                <a:latin typeface="+mn-lt"/>
              </a:rPr>
              <a:t>First </a:t>
            </a:r>
            <a:r>
              <a:rPr lang="en-US" sz="2000" b="1" i="1">
                <a:latin typeface="+mn-lt"/>
              </a:rPr>
              <a:t>Try</a:t>
            </a:r>
            <a:endParaRPr lang="en-US" sz="2000">
              <a:latin typeface="+mn-lt"/>
            </a:endParaRPr>
          </a:p>
          <a:p>
            <a:endParaRPr lang="en-US"/>
          </a:p>
        </p:txBody>
      </p:sp>
    </p:spTree>
    <p:extLst>
      <p:ext uri="{BB962C8B-B14F-4D97-AF65-F5344CB8AC3E}">
        <p14:creationId xmlns:p14="http://schemas.microsoft.com/office/powerpoint/2010/main" val="162956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638800"/>
          </a:xfrm>
        </p:spPr>
        <p:txBody>
          <a:bodyPr/>
          <a:lstStyle/>
          <a:p>
            <a:pPr marL="0" indent="0">
              <a:buNone/>
            </a:pPr>
            <a:r>
              <a:rPr lang="en-US" sz="2400" b="1" smtClean="0"/>
              <a:t>Solution</a:t>
            </a:r>
            <a:r>
              <a:rPr lang="en-US" sz="2400" smtClean="0"/>
              <a:t>: </a:t>
            </a:r>
            <a:r>
              <a:rPr lang="en-US" sz="2400" dirty="0"/>
              <a:t>Write a helper method that </a:t>
            </a:r>
            <a:r>
              <a:rPr lang="en-US" sz="2400" i="1" dirty="0"/>
              <a:t>captures the wildcard.</a:t>
            </a: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b="1" u="sng" smtClean="0"/>
          </a:p>
          <a:p>
            <a:pPr marL="0" indent="0">
              <a:buNone/>
            </a:pPr>
            <a:r>
              <a:rPr lang="en-US" sz="2400" b="1" u="sng" smtClean="0"/>
              <a:t>Notes</a:t>
            </a:r>
            <a:r>
              <a:rPr lang="en-US" sz="2400" b="1" u="sng" dirty="0"/>
              <a:t>:</a:t>
            </a:r>
          </a:p>
          <a:p>
            <a:pPr marL="457200" lvl="0" indent="-457200">
              <a:buFont typeface="+mj-lt"/>
              <a:buAutoNum type="alphaUcPeriod"/>
            </a:pPr>
            <a:r>
              <a:rPr lang="en-US" sz="2400" dirty="0"/>
              <a:t>Passing items into the helper method causes </a:t>
            </a:r>
            <a:r>
              <a:rPr lang="en-US" sz="2400" dirty="0" smtClean="0"/>
              <a:t>the unknown </a:t>
            </a:r>
            <a:r>
              <a:rPr lang="en-US" sz="2400" dirty="0"/>
              <a:t>type </a:t>
            </a:r>
            <a:r>
              <a:rPr lang="en-US" sz="2400" dirty="0">
                <a:latin typeface="Courier New" panose="02070309020205020404" pitchFamily="49" charset="0"/>
                <a:cs typeface="Courier New" panose="02070309020205020404" pitchFamily="49" charset="0"/>
              </a:rPr>
              <a:t>?</a:t>
            </a:r>
            <a:r>
              <a:rPr lang="en-US" sz="2400" dirty="0"/>
              <a:t> to be “captured” as the type </a:t>
            </a:r>
            <a:r>
              <a:rPr lang="en-US" sz="2400" dirty="0" smtClean="0">
                <a:latin typeface="Courier New" panose="02070309020205020404" pitchFamily="49" charset="0"/>
                <a:cs typeface="Courier New" panose="02070309020205020404" pitchFamily="49" charset="0"/>
              </a:rPr>
              <a:t>T</a:t>
            </a:r>
            <a:r>
              <a:rPr lang="en-US" sz="2400" dirty="0" smtClean="0"/>
              <a:t>.</a:t>
            </a:r>
          </a:p>
          <a:p>
            <a:pPr marL="457200" lvl="0" indent="-457200">
              <a:buFont typeface="+mj-lt"/>
              <a:buAutoNum type="alphaUcPeriod"/>
            </a:pPr>
            <a:r>
              <a:rPr lang="en-US" sz="2400" dirty="0" smtClean="0"/>
              <a:t>In </a:t>
            </a:r>
            <a:r>
              <a:rPr lang="en-US" sz="2400" dirty="0"/>
              <a:t>the helper method, getting and setting values is legal because we are not dealing with wildcards in that method.</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58</a:t>
            </a:fld>
            <a:endParaRPr lang="en-US" dirty="0"/>
          </a:p>
        </p:txBody>
      </p:sp>
      <p:pic>
        <p:nvPicPr>
          <p:cNvPr id="6" name="Picture 5"/>
          <p:cNvPicPr/>
          <p:nvPr/>
        </p:nvPicPr>
        <p:blipFill>
          <a:blip r:embed="rId2"/>
          <a:stretch>
            <a:fillRect/>
          </a:stretch>
        </p:blipFill>
        <p:spPr>
          <a:xfrm>
            <a:off x="1295400" y="1524000"/>
            <a:ext cx="5257800" cy="2453640"/>
          </a:xfrm>
          <a:prstGeom prst="rect">
            <a:avLst/>
          </a:prstGeom>
        </p:spPr>
      </p:pic>
    </p:spTree>
    <p:extLst>
      <p:ext uri="{BB962C8B-B14F-4D97-AF65-F5344CB8AC3E}">
        <p14:creationId xmlns:p14="http://schemas.microsoft.com/office/powerpoint/2010/main" val="45483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11.4</a:t>
            </a:r>
            <a:endParaRPr lang="en-US"/>
          </a:p>
        </p:txBody>
      </p:sp>
      <p:sp>
        <p:nvSpPr>
          <p:cNvPr id="3" name="Content Placeholder 2"/>
          <p:cNvSpPr>
            <a:spLocks noGrp="1"/>
          </p:cNvSpPr>
          <p:nvPr>
            <p:ph idx="1"/>
          </p:nvPr>
        </p:nvSpPr>
        <p:spPr/>
        <p:txBody>
          <a:bodyPr/>
          <a:lstStyle/>
          <a:p>
            <a:pPr marL="0" indent="0">
              <a:buNone/>
            </a:pPr>
            <a:r>
              <a:rPr lang="en-US" sz="2000" smtClean="0"/>
              <a:t>The following code attempts to reverse the elements of a generic list, but the code does not compile. Fix the code by creating a helper method that captures the wildcard. Startup code is in the lesson11.exercise_4 package of the InClassExercises project. Test your code with the main method that has been provided.</a:t>
            </a:r>
          </a:p>
          <a:p>
            <a:pPr marL="0" indent="0">
              <a:buNone/>
            </a:pPr>
            <a:endParaRPr lang="en-US"/>
          </a:p>
          <a:p>
            <a:pPr marL="366713" lvl="1" indent="0">
              <a:buNone/>
            </a:pPr>
            <a:r>
              <a:rPr lang="en-US" sz="1900">
                <a:latin typeface="Courier New" panose="02070309020205020404" pitchFamily="49" charset="0"/>
                <a:cs typeface="Courier New" panose="02070309020205020404" pitchFamily="49" charset="0"/>
              </a:rPr>
              <a:t>public static void reverse(List&lt;?&gt; list) { </a:t>
            </a:r>
            <a:r>
              <a:rPr lang="en-US" sz="1900" smtClean="0">
                <a:latin typeface="Courier New" panose="02070309020205020404" pitchFamily="49" charset="0"/>
                <a:cs typeface="Courier New" panose="02070309020205020404" pitchFamily="49" charset="0"/>
              </a:rPr>
              <a:t/>
            </a:r>
            <a:br>
              <a:rPr lang="en-US" sz="1900" smtClean="0">
                <a:latin typeface="Courier New" panose="02070309020205020404" pitchFamily="49" charset="0"/>
                <a:cs typeface="Courier New" panose="02070309020205020404" pitchFamily="49" charset="0"/>
              </a:rPr>
            </a:br>
            <a:r>
              <a:rPr lang="en-US" sz="1900" smtClean="0">
                <a:latin typeface="Courier New" panose="02070309020205020404" pitchFamily="49" charset="0"/>
                <a:cs typeface="Courier New" panose="02070309020205020404" pitchFamily="49" charset="0"/>
              </a:rPr>
              <a:t>   List&lt;Object</a:t>
            </a:r>
            <a:r>
              <a:rPr lang="en-US" sz="1900">
                <a:latin typeface="Courier New" panose="02070309020205020404" pitchFamily="49" charset="0"/>
                <a:cs typeface="Courier New" panose="02070309020205020404" pitchFamily="49" charset="0"/>
              </a:rPr>
              <a:t>&gt; tmp = new ArrayList&lt;Object&gt;(list); </a:t>
            </a:r>
            <a:r>
              <a:rPr lang="en-US" sz="1900" smtClean="0">
                <a:latin typeface="Courier New" panose="02070309020205020404" pitchFamily="49" charset="0"/>
                <a:cs typeface="Courier New" panose="02070309020205020404" pitchFamily="49" charset="0"/>
              </a:rPr>
              <a:t/>
            </a:r>
            <a:br>
              <a:rPr lang="en-US" sz="1900" smtClean="0">
                <a:latin typeface="Courier New" panose="02070309020205020404" pitchFamily="49" charset="0"/>
                <a:cs typeface="Courier New" panose="02070309020205020404" pitchFamily="49" charset="0"/>
              </a:rPr>
            </a:br>
            <a:r>
              <a:rPr lang="en-US" sz="1900" smtClean="0">
                <a:latin typeface="Courier New" panose="02070309020205020404" pitchFamily="49" charset="0"/>
                <a:cs typeface="Courier New" panose="02070309020205020404" pitchFamily="49" charset="0"/>
              </a:rPr>
              <a:t>   for </a:t>
            </a:r>
            <a:r>
              <a:rPr lang="en-US" sz="1900">
                <a:latin typeface="Courier New" panose="02070309020205020404" pitchFamily="49" charset="0"/>
                <a:cs typeface="Courier New" panose="02070309020205020404" pitchFamily="49" charset="0"/>
              </a:rPr>
              <a:t>(int i = 0; i &lt; list.size(); i++) { </a:t>
            </a:r>
            <a:endParaRPr lang="en-US" sz="1900" smtClean="0">
              <a:latin typeface="Courier New" panose="02070309020205020404" pitchFamily="49" charset="0"/>
              <a:cs typeface="Courier New" panose="02070309020205020404" pitchFamily="49" charset="0"/>
            </a:endParaRPr>
          </a:p>
          <a:p>
            <a:pPr marL="366713" lvl="1" indent="0">
              <a:buNone/>
            </a:pPr>
            <a:r>
              <a:rPr lang="en-US" sz="1900">
                <a:latin typeface="Courier New" panose="02070309020205020404" pitchFamily="49" charset="0"/>
                <a:cs typeface="Courier New" panose="02070309020205020404" pitchFamily="49" charset="0"/>
              </a:rPr>
              <a:t> </a:t>
            </a:r>
            <a:r>
              <a:rPr lang="en-US" sz="1900" smtClean="0">
                <a:latin typeface="Courier New" panose="02070309020205020404" pitchFamily="49" charset="0"/>
                <a:cs typeface="Courier New" panose="02070309020205020404" pitchFamily="49" charset="0"/>
              </a:rPr>
              <a:t>     list.set(i</a:t>
            </a:r>
            <a:r>
              <a:rPr lang="en-US" sz="1900">
                <a:latin typeface="Courier New" panose="02070309020205020404" pitchFamily="49" charset="0"/>
                <a:cs typeface="Courier New" panose="02070309020205020404" pitchFamily="49" charset="0"/>
              </a:rPr>
              <a:t>, tmp.get(list.size()-i-1</a:t>
            </a:r>
            <a:r>
              <a:rPr lang="en-US" sz="1900" smtClean="0">
                <a:latin typeface="Courier New" panose="02070309020205020404" pitchFamily="49" charset="0"/>
                <a:cs typeface="Courier New" panose="02070309020205020404" pitchFamily="49" charset="0"/>
              </a:rPr>
              <a:t>));</a:t>
            </a:r>
          </a:p>
          <a:p>
            <a:pPr marL="366713" lvl="1" indent="0">
              <a:buNone/>
            </a:pPr>
            <a:r>
              <a:rPr lang="en-US" sz="1900">
                <a:latin typeface="Courier New" panose="02070309020205020404" pitchFamily="49" charset="0"/>
                <a:cs typeface="Courier New" panose="02070309020205020404" pitchFamily="49" charset="0"/>
              </a:rPr>
              <a:t> </a:t>
            </a:r>
            <a:r>
              <a:rPr lang="en-US" sz="1900" smtClean="0">
                <a:latin typeface="Courier New" panose="02070309020205020404" pitchFamily="49" charset="0"/>
                <a:cs typeface="Courier New" panose="02070309020205020404" pitchFamily="49" charset="0"/>
              </a:rPr>
              <a:t>  } </a:t>
            </a:r>
          </a:p>
          <a:p>
            <a:pPr marL="366713" lvl="1" indent="0">
              <a:buNone/>
            </a:pPr>
            <a:r>
              <a:rPr lang="en-US" sz="1900" smtClean="0">
                <a:latin typeface="Courier New" panose="02070309020205020404" pitchFamily="49" charset="0"/>
                <a:cs typeface="Courier New" panose="02070309020205020404" pitchFamily="49" charset="0"/>
              </a:rPr>
              <a:t>}</a:t>
            </a:r>
            <a:endParaRPr lang="en-US" sz="19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59</a:t>
            </a:fld>
            <a:endParaRPr lang="en-US" dirty="0"/>
          </a:p>
        </p:txBody>
      </p:sp>
    </p:spTree>
    <p:extLst>
      <p:ext uri="{BB962C8B-B14F-4D97-AF65-F5344CB8AC3E}">
        <p14:creationId xmlns:p14="http://schemas.microsoft.com/office/powerpoint/2010/main" val="4070089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399"/>
          </a:xfrm>
        </p:spPr>
        <p:txBody>
          <a:bodyPr/>
          <a:lstStyle/>
          <a:p>
            <a:pPr marL="457200" lvl="0" indent="-457200">
              <a:buAutoNum type="arabicPeriod" startAt="2"/>
            </a:pPr>
            <a:r>
              <a:rPr lang="en-US" sz="2000" i="1" smtClean="0"/>
              <a:t>Reduced Downcasting</a:t>
            </a:r>
            <a:r>
              <a:rPr lang="en-US" sz="2000" smtClean="0"/>
              <a:t>. </a:t>
            </a:r>
            <a:r>
              <a:rPr lang="en-US" sz="2000" dirty="0" err="1"/>
              <a:t>Downcasting</a:t>
            </a:r>
            <a:r>
              <a:rPr lang="en-US" sz="2000" dirty="0"/>
              <a:t> is considered an “anti-pattern” in OO programming. Typically, </a:t>
            </a:r>
            <a:r>
              <a:rPr lang="en-US" sz="2000" dirty="0" err="1"/>
              <a:t>downcasting</a:t>
            </a:r>
            <a:r>
              <a:rPr lang="en-US" sz="2000" dirty="0"/>
              <a:t> should not be necessary (though there are plenty of exceptions to this rule); finding the right subtype should be accomplished with late </a:t>
            </a:r>
            <a:r>
              <a:rPr lang="en-US" sz="2000" dirty="0" smtClean="0"/>
              <a:t>binding.</a:t>
            </a:r>
          </a:p>
          <a:p>
            <a:pPr marL="366713" lvl="1" indent="0">
              <a:buNone/>
            </a:pPr>
            <a:r>
              <a:rPr lang="en-US" sz="1800" smtClean="0"/>
              <a:t/>
            </a:r>
            <a:br>
              <a:rPr lang="en-US" sz="1800" smtClean="0"/>
            </a:br>
            <a:r>
              <a:rPr lang="en-US" sz="1800"/>
              <a:t> </a:t>
            </a:r>
            <a:r>
              <a:rPr lang="en-US" sz="1800" smtClean="0"/>
              <a:t> </a:t>
            </a:r>
            <a:r>
              <a:rPr lang="en-US" sz="2000" u="sng" smtClean="0"/>
              <a:t>Example </a:t>
            </a:r>
            <a:r>
              <a:rPr lang="en-US" sz="2000" u="sng" dirty="0"/>
              <a:t>of </a:t>
            </a:r>
            <a:r>
              <a:rPr lang="en-US" sz="2000" u="sng"/>
              <a:t>bad </a:t>
            </a:r>
            <a:r>
              <a:rPr lang="en-US" sz="2000" u="sng" smtClean="0"/>
              <a:t>downcasting</a:t>
            </a:r>
            <a:endParaRPr lang="en-US" sz="2000" smtClean="0"/>
          </a:p>
          <a:p>
            <a:pPr marL="366713" lvl="1" indent="0">
              <a:buNone/>
            </a:pPr>
            <a:r>
              <a:rPr lang="en-US" sz="1800" smtClean="0">
                <a:latin typeface="Courier New" panose="02070309020205020404" pitchFamily="49" charset="0"/>
                <a:cs typeface="Courier New" panose="02070309020205020404" pitchFamily="49" charset="0"/>
              </a:rPr>
              <a:t>  //Populate </a:t>
            </a:r>
            <a:r>
              <a:rPr lang="en-US" sz="1800">
                <a:latin typeface="Courier New" panose="02070309020205020404" pitchFamily="49" charset="0"/>
                <a:cs typeface="Courier New" panose="02070309020205020404" pitchFamily="49" charset="0"/>
              </a:rPr>
              <a:t>with Triangles </a:t>
            </a:r>
            <a:r>
              <a:rPr lang="en-US" sz="1800" smtClean="0">
                <a:latin typeface="Courier New" panose="02070309020205020404" pitchFamily="49" charset="0"/>
                <a:cs typeface="Courier New" panose="02070309020205020404" pitchFamily="49" charset="0"/>
              </a:rPr>
              <a:t>and Rectangles</a:t>
            </a:r>
            <a:endParaRPr lang="en-US" sz="1800" dirty="0"/>
          </a:p>
          <a:p>
            <a:pPr marL="641350" lvl="2" indent="0">
              <a:buNone/>
            </a:pPr>
            <a:r>
              <a:rPr lang="en-US" sz="1800" dirty="0" err="1" smtClean="0">
                <a:latin typeface="Courier New" panose="02070309020205020404" pitchFamily="49" charset="0"/>
                <a:cs typeface="Courier New" panose="02070309020205020404" pitchFamily="49" charset="0"/>
              </a:rPr>
              <a:t>ClosedCurve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closedCurves</a:t>
            </a:r>
            <a:r>
              <a:rPr lang="en-US" sz="1800" dirty="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 . . .</a:t>
            </a:r>
            <a:br>
              <a:rPr lang="en-US" sz="1800" smtClean="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if(closedCurves[0</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instanceOf</a:t>
            </a:r>
            <a:r>
              <a:rPr lang="en-US" sz="1800" dirty="0">
                <a:latin typeface="Courier New" panose="02070309020205020404" pitchFamily="49" charset="0"/>
                <a:cs typeface="Courier New" panose="02070309020205020404" pitchFamily="49" charset="0"/>
              </a:rPr>
              <a:t> Triangle</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a:t>
            </a:r>
            <a:br>
              <a:rPr lang="en-US" sz="1800" smtClean="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	  print((</a:t>
            </a:r>
            <a:r>
              <a:rPr lang="en-US" sz="1800" dirty="0">
                <a:latin typeface="Courier New" panose="02070309020205020404" pitchFamily="49" charset="0"/>
                <a:cs typeface="Courier New" panose="02070309020205020404" pitchFamily="49" charset="0"/>
              </a:rPr>
              <a:t>Triangle)</a:t>
            </a:r>
            <a:r>
              <a:rPr lang="en-US" sz="1800" dirty="0" err="1">
                <a:latin typeface="Courier New" panose="02070309020205020404" pitchFamily="49" charset="0"/>
                <a:cs typeface="Courier New" panose="02070309020205020404" pitchFamily="49" charset="0"/>
              </a:rPr>
              <a:t>closedCurve</a:t>
            </a:r>
            <a:r>
              <a:rPr lang="en-US" sz="1800" dirty="0">
                <a:latin typeface="Courier New" panose="02070309020205020404" pitchFamily="49" charset="0"/>
                <a:cs typeface="Courier New" panose="02070309020205020404" pitchFamily="49" charset="0"/>
              </a:rPr>
              <a:t>[0].</a:t>
            </a:r>
            <a:r>
              <a:rPr lang="en-US" sz="1800">
                <a:latin typeface="Courier New" panose="02070309020205020404" pitchFamily="49" charset="0"/>
                <a:cs typeface="Courier New" panose="02070309020205020404" pitchFamily="49" charset="0"/>
              </a:rPr>
              <a:t>area</a:t>
            </a:r>
            <a:r>
              <a:rPr lang="en-US" sz="1800" smtClean="0">
                <a:latin typeface="Courier New" panose="02070309020205020404" pitchFamily="49" charset="0"/>
                <a:cs typeface="Courier New" panose="02070309020205020404" pitchFamily="49" charset="0"/>
              </a:rPr>
              <a:t>());</a:t>
            </a:r>
            <a:br>
              <a:rPr lang="en-US" sz="1800" smtClean="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p>
            <a:pPr marL="641350" lvl="2" indent="0">
              <a:buNone/>
            </a:pPr>
            <a:r>
              <a:rPr lang="en-US" sz="1800" smtClean="0">
                <a:latin typeface="Courier New" panose="02070309020205020404" pitchFamily="49" charset="0"/>
                <a:cs typeface="Courier New" panose="02070309020205020404" pitchFamily="49" charset="0"/>
              </a:rPr>
              <a:t>else {</a:t>
            </a:r>
            <a:endParaRPr lang="en-US" sz="1800" dirty="0">
              <a:latin typeface="Courier New" panose="02070309020205020404" pitchFamily="49" charset="0"/>
              <a:cs typeface="Courier New" panose="02070309020205020404" pitchFamily="49" charset="0"/>
            </a:endParaRPr>
          </a:p>
          <a:p>
            <a:pPr marL="641350" lvl="2" indent="0">
              <a:buNone/>
            </a:pPr>
            <a:r>
              <a:rPr lang="en-US" sz="1800" smtClean="0">
                <a:latin typeface="Courier New" panose="02070309020205020404" pitchFamily="49" charset="0"/>
                <a:cs typeface="Courier New" panose="02070309020205020404" pitchFamily="49" charset="0"/>
              </a:rPr>
              <a:t>    print</a:t>
            </a:r>
            <a:r>
              <a:rPr lang="en-US" sz="1800" dirty="0">
                <a:latin typeface="Courier New" panose="02070309020205020404" pitchFamily="49" charset="0"/>
                <a:cs typeface="Courier New" panose="02070309020205020404" pitchFamily="49" charset="0"/>
              </a:rPr>
              <a:t>((Rectangle)</a:t>
            </a:r>
            <a:r>
              <a:rPr lang="en-US" sz="1800" dirty="0" err="1">
                <a:latin typeface="Courier New" panose="02070309020205020404" pitchFamily="49" charset="0"/>
                <a:cs typeface="Courier New" panose="02070309020205020404" pitchFamily="49" charset="0"/>
              </a:rPr>
              <a:t>closedCurve</a:t>
            </a:r>
            <a:r>
              <a:rPr lang="en-US" sz="1800" dirty="0">
                <a:latin typeface="Courier New" panose="02070309020205020404" pitchFamily="49" charset="0"/>
                <a:cs typeface="Courier New" panose="02070309020205020404" pitchFamily="49" charset="0"/>
              </a:rPr>
              <a:t>[0].</a:t>
            </a:r>
            <a:r>
              <a:rPr lang="en-US" sz="1800">
                <a:latin typeface="Courier New" panose="02070309020205020404" pitchFamily="49" charset="0"/>
                <a:cs typeface="Courier New" panose="02070309020205020404" pitchFamily="49" charset="0"/>
              </a:rPr>
              <a:t>area</a:t>
            </a:r>
            <a:r>
              <a:rPr lang="en-US" sz="1800" smtClean="0">
                <a:latin typeface="Courier New" panose="02070309020205020404" pitchFamily="49" charset="0"/>
                <a:cs typeface="Courier New" panose="02070309020205020404" pitchFamily="49" charset="0"/>
              </a:rPr>
              <a:t>());</a:t>
            </a:r>
            <a:br>
              <a:rPr lang="en-US" sz="1800" smtClean="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spTree>
    <p:extLst>
      <p:ext uri="{BB962C8B-B14F-4D97-AF65-F5344CB8AC3E}">
        <p14:creationId xmlns:p14="http://schemas.microsoft.com/office/powerpoint/2010/main" val="389235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Lesson </a:t>
            </a:r>
            <a:r>
              <a:rPr lang="en-US" sz="4400" dirty="0" smtClean="0"/>
              <a:t>Outline</a:t>
            </a:r>
            <a:endParaRPr lang="en-US" sz="4400"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Introduction to </a:t>
            </a:r>
            <a:r>
              <a:rPr lang="en-US" dirty="0" smtClean="0"/>
              <a:t>generics</a:t>
            </a:r>
          </a:p>
          <a:p>
            <a:pPr marL="514350" lvl="0" indent="-514350">
              <a:buFont typeface="+mj-lt"/>
              <a:buAutoNum type="arabicPeriod"/>
            </a:pPr>
            <a:endParaRPr lang="en-US" sz="800" dirty="0"/>
          </a:p>
          <a:p>
            <a:pPr marL="514350" lvl="0" indent="-514350">
              <a:buFont typeface="+mj-lt"/>
              <a:buAutoNum type="arabicPeriod"/>
            </a:pPr>
            <a:r>
              <a:rPr lang="en-US" dirty="0"/>
              <a:t>Generic </a:t>
            </a:r>
            <a:r>
              <a:rPr lang="en-US" dirty="0" smtClean="0"/>
              <a:t>methods</a:t>
            </a:r>
          </a:p>
          <a:p>
            <a:pPr marL="514350" lvl="0" indent="-514350">
              <a:buFont typeface="+mj-lt"/>
              <a:buAutoNum type="arabicPeriod"/>
            </a:pPr>
            <a:endParaRPr lang="en-US" sz="800" dirty="0"/>
          </a:p>
          <a:p>
            <a:pPr marL="514350" lvl="0" indent="-514350">
              <a:buFont typeface="+mj-lt"/>
              <a:buAutoNum type="arabicPeriod"/>
            </a:pPr>
            <a:r>
              <a:rPr lang="en-US" dirty="0" smtClean="0"/>
              <a:t>Wildcards</a:t>
            </a:r>
          </a:p>
          <a:p>
            <a:pPr marL="514350" lvl="0" indent="-514350">
              <a:buFont typeface="+mj-lt"/>
              <a:buAutoNum type="arabicPeriod"/>
            </a:pPr>
            <a:endParaRPr lang="en-US" sz="800" dirty="0"/>
          </a:p>
          <a:p>
            <a:pPr marL="514350" lvl="0" indent="-514350">
              <a:buFont typeface="+mj-lt"/>
              <a:buAutoNum type="arabicPeriod"/>
            </a:pPr>
            <a:r>
              <a:rPr lang="en-US" dirty="0">
                <a:solidFill>
                  <a:srgbClr val="FF0000"/>
                </a:solidFill>
              </a:rPr>
              <a:t>Understanding Common Generic </a:t>
            </a:r>
            <a:r>
              <a:rPr lang="en-US" dirty="0" smtClean="0">
                <a:solidFill>
                  <a:srgbClr val="FF0000"/>
                </a:solidFill>
              </a:rPr>
              <a:t>Signatures</a:t>
            </a:r>
          </a:p>
          <a:p>
            <a:pPr marL="514350" lvl="0" indent="-514350">
              <a:buFont typeface="+mj-lt"/>
              <a:buAutoNum type="arabicPeriod"/>
            </a:pPr>
            <a:endParaRPr lang="en-US" sz="800" dirty="0"/>
          </a:p>
          <a:p>
            <a:pPr marL="514350" lvl="0" indent="-514350">
              <a:buFont typeface="+mj-lt"/>
              <a:buAutoNum type="arabicPeriod"/>
            </a:pPr>
            <a:r>
              <a:rPr lang="en-US" dirty="0"/>
              <a:t>Generic programming with generics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60</a:t>
            </a:fld>
            <a:endParaRPr lang="en-US" dirty="0"/>
          </a:p>
        </p:txBody>
      </p:sp>
    </p:spTree>
    <p:extLst>
      <p:ext uri="{BB962C8B-B14F-4D97-AF65-F5344CB8AC3E}">
        <p14:creationId xmlns:p14="http://schemas.microsoft.com/office/powerpoint/2010/main" val="39271933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19200"/>
          </a:xfrm>
        </p:spPr>
        <p:txBody>
          <a:bodyPr/>
          <a:lstStyle/>
          <a:p>
            <a:r>
              <a:rPr lang="en-US" sz="3200" dirty="0"/>
              <a:t>Understanding Common Generic Signatures: </a:t>
            </a:r>
            <a:r>
              <a:rPr lang="en-US" sz="3200" dirty="0" err="1"/>
              <a:t>forEach</a:t>
            </a:r>
            <a:endParaRPr lang="en-US" sz="3200" dirty="0"/>
          </a:p>
        </p:txBody>
      </p:sp>
      <p:sp>
        <p:nvSpPr>
          <p:cNvPr id="3" name="Content Placeholder 2"/>
          <p:cNvSpPr>
            <a:spLocks noGrp="1"/>
          </p:cNvSpPr>
          <p:nvPr>
            <p:ph idx="1"/>
          </p:nvPr>
        </p:nvSpPr>
        <p:spPr>
          <a:xfrm>
            <a:off x="457200" y="2057400"/>
            <a:ext cx="8458200" cy="3276599"/>
          </a:xfrm>
        </p:spPr>
        <p:txBody>
          <a:bodyPr/>
          <a:lstStyle/>
          <a:p>
            <a:pPr marL="0" indent="0">
              <a:buNone/>
            </a:pPr>
            <a:r>
              <a:rPr lang="en-US" sz="2000" dirty="0"/>
              <a:t>The new default </a:t>
            </a:r>
            <a:r>
              <a:rPr lang="en-US" sz="2000" dirty="0" err="1">
                <a:latin typeface="Courier New" panose="02070309020205020404" pitchFamily="49" charset="0"/>
                <a:cs typeface="Courier New" panose="02070309020205020404" pitchFamily="49" charset="0"/>
              </a:rPr>
              <a:t>forEach</a:t>
            </a:r>
            <a:r>
              <a:rPr lang="en-US" sz="2000" dirty="0"/>
              <a:t> method in </a:t>
            </a:r>
            <a:r>
              <a:rPr lang="en-US" sz="2000" dirty="0" err="1">
                <a:latin typeface="Courier New" panose="02070309020205020404" pitchFamily="49" charset="0"/>
                <a:cs typeface="Courier New" panose="02070309020205020404" pitchFamily="49" charset="0"/>
              </a:rPr>
              <a:t>Iterable</a:t>
            </a:r>
            <a:r>
              <a:rPr lang="en-US" sz="2000" dirty="0"/>
              <a:t> has the following declaration:</a:t>
            </a:r>
          </a:p>
          <a:p>
            <a:pPr marL="366713" lvl="1" indent="0">
              <a:buNone/>
            </a:pP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forEach</a:t>
            </a:r>
            <a:r>
              <a:rPr lang="en-US" sz="2000" b="1" dirty="0">
                <a:latin typeface="Courier New" panose="02070309020205020404" pitchFamily="49" charset="0"/>
                <a:cs typeface="Courier New" panose="02070309020205020404" pitchFamily="49" charset="0"/>
              </a:rPr>
              <a:t>(Consumer&lt;? super T&gt; action)</a:t>
            </a:r>
            <a:endParaRPr lang="en-US" sz="2000" dirty="0">
              <a:latin typeface="Courier New" panose="02070309020205020404" pitchFamily="49" charset="0"/>
              <a:cs typeface="Courier New" panose="02070309020205020404" pitchFamily="49" charset="0"/>
            </a:endParaRPr>
          </a:p>
          <a:p>
            <a:pPr marL="0" indent="0">
              <a:buNone/>
            </a:pPr>
            <a:r>
              <a:rPr lang="en-US" sz="2000" smtClean="0"/>
              <a:t>Here</a:t>
            </a:r>
            <a:r>
              <a:rPr lang="en-US" sz="2000" dirty="0"/>
              <a:t>, the type </a:t>
            </a:r>
            <a:r>
              <a:rPr lang="en-US" sz="2000" dirty="0">
                <a:latin typeface="Courier New" panose="02070309020205020404" pitchFamily="49" charset="0"/>
                <a:cs typeface="Courier New" panose="02070309020205020404" pitchFamily="49" charset="0"/>
              </a:rPr>
              <a:t>T</a:t>
            </a:r>
            <a:r>
              <a:rPr lang="en-US" sz="2000" dirty="0"/>
              <a:t> signifies the type of the collection elements under consideration. The bounded wildcard indicates that </a:t>
            </a:r>
            <a:r>
              <a:rPr lang="en-US" sz="2000" dirty="0" err="1">
                <a:latin typeface="Courier New" panose="02070309020205020404" pitchFamily="49" charset="0"/>
                <a:cs typeface="Courier New" panose="02070309020205020404" pitchFamily="49" charset="0"/>
              </a:rPr>
              <a:t>forEach</a:t>
            </a:r>
            <a:r>
              <a:rPr lang="en-US" sz="2000" dirty="0"/>
              <a:t> can accept a </a:t>
            </a:r>
            <a:r>
              <a:rPr lang="en-US" sz="2000" dirty="0">
                <a:latin typeface="Courier New" panose="02070309020205020404" pitchFamily="49" charset="0"/>
                <a:cs typeface="Courier New" panose="02070309020205020404" pitchFamily="49" charset="0"/>
              </a:rPr>
              <a:t>Consumer</a:t>
            </a:r>
            <a:r>
              <a:rPr lang="en-US" sz="2000" dirty="0"/>
              <a:t> type that is a </a:t>
            </a:r>
            <a:r>
              <a:rPr lang="en-US" sz="2000" dirty="0" err="1"/>
              <a:t>supertype</a:t>
            </a:r>
            <a:r>
              <a:rPr lang="en-US" sz="2000" dirty="0"/>
              <a:t> of </a:t>
            </a:r>
            <a:r>
              <a:rPr lang="en-US" sz="2000"/>
              <a:t>the </a:t>
            </a:r>
            <a:r>
              <a:rPr lang="en-US" sz="2000" smtClean="0"/>
              <a:t>particular </a:t>
            </a:r>
            <a:r>
              <a:rPr lang="en-US" sz="2000" dirty="0">
                <a:latin typeface="Courier New" panose="02070309020205020404" pitchFamily="49" charset="0"/>
                <a:cs typeface="Courier New" panose="02070309020205020404" pitchFamily="49" charset="0"/>
              </a:rPr>
              <a:t>Collection</a:t>
            </a:r>
            <a:r>
              <a:rPr lang="en-US" sz="2000" dirty="0"/>
              <a:t> type </a:t>
            </a:r>
            <a:r>
              <a:rPr lang="en-US" sz="2000" dirty="0">
                <a:latin typeface="Courier New" panose="02070309020205020404" pitchFamily="49" charset="0"/>
                <a:cs typeface="Courier New" panose="02070309020205020404" pitchFamily="49" charset="0"/>
              </a:rPr>
              <a:t>T</a:t>
            </a:r>
            <a:r>
              <a:rPr lang="en-US" sz="2000" dirty="0"/>
              <a:t>. </a:t>
            </a:r>
          </a:p>
          <a:p>
            <a:pPr marL="366713" lvl="1" indent="0">
              <a:buNone/>
            </a:pPr>
            <a:endParaRPr lang="en-US" sz="8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61</a:t>
            </a:fld>
            <a:endParaRPr lang="en-US" dirty="0"/>
          </a:p>
        </p:txBody>
      </p:sp>
    </p:spTree>
    <p:extLst>
      <p:ext uri="{BB962C8B-B14F-4D97-AF65-F5344CB8AC3E}">
        <p14:creationId xmlns:p14="http://schemas.microsoft.com/office/powerpoint/2010/main" val="40915650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forEach Example</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62</a:t>
            </a:fld>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6395768"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181600"/>
            <a:ext cx="7321594"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47106" y="1966141"/>
            <a:ext cx="7086600" cy="677108"/>
          </a:xfrm>
          <a:prstGeom prst="rect">
            <a:avLst/>
          </a:prstGeom>
          <a:noFill/>
        </p:spPr>
        <p:txBody>
          <a:bodyPr wrap="square" rtlCol="0">
            <a:spAutoFit/>
          </a:bodyPr>
          <a:lstStyle/>
          <a:p>
            <a:pPr marL="0" lvl="1"/>
            <a:r>
              <a:rPr lang="en-US" sz="2000" b="1">
                <a:latin typeface="Courier New" panose="02070309020205020404" pitchFamily="49" charset="0"/>
                <a:cs typeface="Courier New" panose="02070309020205020404" pitchFamily="49" charset="0"/>
              </a:rPr>
              <a:t>void forEach(Consumer&lt;? super T&gt; action)</a:t>
            </a:r>
            <a:endParaRPr lang="en-US" sz="2000">
              <a:latin typeface="Courier New" panose="02070309020205020404" pitchFamily="49" charset="0"/>
              <a:cs typeface="Courier New" panose="02070309020205020404" pitchFamily="49" charset="0"/>
            </a:endParaRPr>
          </a:p>
          <a:p>
            <a:endParaRPr lang="en-US"/>
          </a:p>
        </p:txBody>
      </p:sp>
      <p:sp>
        <p:nvSpPr>
          <p:cNvPr id="8" name="Rectangle 7"/>
          <p:cNvSpPr/>
          <p:nvPr/>
        </p:nvSpPr>
        <p:spPr>
          <a:xfrm>
            <a:off x="847106" y="1966141"/>
            <a:ext cx="6239494" cy="472259"/>
          </a:xfrm>
          <a:prstGeom prst="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37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96" y="381000"/>
            <a:ext cx="8229600" cy="1219200"/>
          </a:xfrm>
        </p:spPr>
        <p:txBody>
          <a:bodyPr/>
          <a:lstStyle/>
          <a:p>
            <a:r>
              <a:rPr lang="en-US" sz="3200" dirty="0"/>
              <a:t>Understanding Common Generic Signatures: </a:t>
            </a:r>
            <a:r>
              <a:rPr lang="en-US" sz="3200" dirty="0" err="1"/>
              <a:t>forEach</a:t>
            </a:r>
            <a:r>
              <a:rPr lang="en-US" sz="3200" dirty="0"/>
              <a:t> (cont.)</a:t>
            </a:r>
          </a:p>
        </p:txBody>
      </p:sp>
      <p:sp>
        <p:nvSpPr>
          <p:cNvPr id="3" name="Content Placeholder 2"/>
          <p:cNvSpPr>
            <a:spLocks noGrp="1"/>
          </p:cNvSpPr>
          <p:nvPr>
            <p:ph idx="1"/>
          </p:nvPr>
        </p:nvSpPr>
        <p:spPr>
          <a:xfrm>
            <a:off x="467096" y="1828800"/>
            <a:ext cx="8458200" cy="1981199"/>
          </a:xfrm>
        </p:spPr>
        <p:txBody>
          <a:bodyPr/>
          <a:lstStyle/>
          <a:p>
            <a:pPr marL="0" indent="0">
              <a:buNone/>
            </a:pPr>
            <a:r>
              <a:rPr lang="en-US" sz="2000" u="sng" dirty="0"/>
              <a:t>Scenario</a:t>
            </a:r>
            <a:r>
              <a:rPr lang="en-US" sz="2000" dirty="0"/>
              <a:t>:  I want to arrange integers, strings, and possibly other types of orderable objects into a single list, and arrange them in some order. So we create a </a:t>
            </a:r>
            <a:r>
              <a:rPr lang="en-US" sz="2000" dirty="0">
                <a:latin typeface="Courier New" panose="02070309020205020404" pitchFamily="49" charset="0"/>
                <a:cs typeface="Courier New" panose="02070309020205020404" pitchFamily="49" charset="0"/>
              </a:rPr>
              <a:t>List&lt;Comparable&gt;</a:t>
            </a:r>
            <a:r>
              <a:rPr lang="en-US" sz="2000" dirty="0"/>
              <a:t> and add a list </a:t>
            </a:r>
            <a:r>
              <a:rPr lang="en-US" sz="2000" dirty="0" err="1">
                <a:latin typeface="Courier New" panose="02070309020205020404" pitchFamily="49" charset="0"/>
                <a:cs typeface="Courier New" panose="02070309020205020404" pitchFamily="49" charset="0"/>
              </a:rPr>
              <a:t>ints</a:t>
            </a:r>
            <a:r>
              <a:rPr lang="en-US" sz="2000" dirty="0"/>
              <a:t> of integers to it, and another list </a:t>
            </a:r>
            <a:r>
              <a:rPr lang="en-US" sz="2000" dirty="0">
                <a:latin typeface="Courier New" panose="02070309020205020404" pitchFamily="49" charset="0"/>
                <a:cs typeface="Courier New" panose="02070309020205020404" pitchFamily="49" charset="0"/>
              </a:rPr>
              <a:t>strings</a:t>
            </a:r>
            <a:r>
              <a:rPr lang="en-US" sz="2000" dirty="0"/>
              <a:t> of </a:t>
            </a:r>
            <a:r>
              <a:rPr lang="en-US" sz="2000" dirty="0">
                <a:latin typeface="Courier New" panose="02070309020205020404" pitchFamily="49" charset="0"/>
                <a:cs typeface="Courier New" panose="02070309020205020404" pitchFamily="49" charset="0"/>
              </a:rPr>
              <a:t>Strings</a:t>
            </a:r>
            <a:r>
              <a:rPr lang="en-US" sz="2000" dirty="0"/>
              <a:t> to it, using the </a:t>
            </a:r>
            <a:r>
              <a:rPr lang="en-US" sz="2000" dirty="0" err="1">
                <a:latin typeface="Courier New" panose="02070309020205020404" pitchFamily="49" charset="0"/>
                <a:cs typeface="Courier New" panose="02070309020205020404" pitchFamily="49" charset="0"/>
              </a:rPr>
              <a:t>forEach</a:t>
            </a:r>
            <a:r>
              <a:rPr lang="en-US" sz="2000" dirty="0"/>
              <a:t> method. This is possible because </a:t>
            </a:r>
            <a:r>
              <a:rPr lang="en-US" sz="2000" dirty="0" err="1">
                <a:latin typeface="Courier New" panose="02070309020205020404" pitchFamily="49" charset="0"/>
                <a:cs typeface="Courier New" panose="02070309020205020404" pitchFamily="49" charset="0"/>
              </a:rPr>
              <a:t>forEach</a:t>
            </a:r>
            <a:r>
              <a:rPr lang="en-US" sz="2000" dirty="0"/>
              <a:t> accepts </a:t>
            </a:r>
            <a:r>
              <a:rPr lang="en-US" sz="2000" dirty="0" err="1"/>
              <a:t>supertypes</a:t>
            </a:r>
            <a:r>
              <a:rPr lang="en-US" sz="2000" dirty="0"/>
              <a:t> of the base type. For the </a:t>
            </a:r>
            <a:r>
              <a:rPr lang="en-US" sz="2000" dirty="0" err="1">
                <a:latin typeface="Courier New" panose="02070309020205020404" pitchFamily="49" charset="0"/>
                <a:cs typeface="Courier New" panose="02070309020205020404" pitchFamily="49" charset="0"/>
              </a:rPr>
              <a:t>ints</a:t>
            </a:r>
            <a:r>
              <a:rPr lang="en-US" sz="2000" dirty="0"/>
              <a:t> list, the starting type is </a:t>
            </a:r>
            <a:r>
              <a:rPr lang="en-US" sz="2000" dirty="0">
                <a:latin typeface="Courier New" panose="02070309020205020404" pitchFamily="49" charset="0"/>
                <a:cs typeface="Courier New" panose="02070309020205020404" pitchFamily="49" charset="0"/>
              </a:rPr>
              <a:t>Integer</a:t>
            </a:r>
            <a:r>
              <a:rPr lang="en-US" sz="2000" dirty="0"/>
              <a:t>; for the </a:t>
            </a:r>
            <a:r>
              <a:rPr lang="en-US" sz="2000" dirty="0">
                <a:latin typeface="Courier New" panose="02070309020205020404" pitchFamily="49" charset="0"/>
                <a:cs typeface="Courier New" panose="02070309020205020404" pitchFamily="49" charset="0"/>
              </a:rPr>
              <a:t>strings</a:t>
            </a:r>
            <a:r>
              <a:rPr lang="en-US" sz="2000" dirty="0"/>
              <a:t> list, it is </a:t>
            </a:r>
            <a:r>
              <a:rPr lang="en-US" sz="2000" dirty="0">
                <a:latin typeface="Courier New" panose="02070309020205020404" pitchFamily="49" charset="0"/>
                <a:cs typeface="Courier New" panose="02070309020205020404" pitchFamily="49" charset="0"/>
              </a:rPr>
              <a:t>String</a:t>
            </a:r>
            <a:r>
              <a:rPr lang="en-US" sz="2000" dirty="0"/>
              <a:t>.</a:t>
            </a:r>
            <a:br>
              <a:rPr lang="en-US" sz="2000" dirty="0"/>
            </a:br>
            <a:r>
              <a:rPr lang="en-US" sz="2000"/>
              <a:t/>
            </a:r>
            <a:br>
              <a:rPr lang="en-US" sz="2000"/>
            </a:br>
            <a:endParaRPr lang="en-US" sz="2000" smtClean="0"/>
          </a:p>
          <a:p>
            <a:pPr marL="0" indent="0">
              <a:buNone/>
            </a:pPr>
            <a:endParaRPr lang="en-US" sz="2000"/>
          </a:p>
          <a:p>
            <a:pPr marL="0" indent="0">
              <a:buNone/>
            </a:pPr>
            <a:endParaRPr lang="en-US" sz="2000" smtClean="0"/>
          </a:p>
          <a:p>
            <a:pPr marL="0" indent="0">
              <a:buNone/>
            </a:pPr>
            <a:endParaRPr lang="en-US" sz="2000"/>
          </a:p>
          <a:p>
            <a:pPr marL="0" indent="0">
              <a:buNone/>
            </a:pPr>
            <a:endParaRPr lang="en-US" sz="2000" smtClean="0"/>
          </a:p>
          <a:p>
            <a:pPr marL="0" indent="0">
              <a:buNone/>
            </a:pPr>
            <a:endParaRPr lang="en-US" sz="2000"/>
          </a:p>
          <a:p>
            <a:pPr marL="0" indent="0">
              <a:buNone/>
            </a:pPr>
            <a:r>
              <a:rPr lang="en-US" sz="2000" dirty="0"/>
              <a:t/>
            </a:r>
            <a:br>
              <a:rPr lang="en-US" sz="2000" dirty="0"/>
            </a:br>
            <a:r>
              <a:rPr lang="en-US" sz="2000" dirty="0"/>
              <a:t>Demo: lesson11.lecture.generics.signatures</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63</a:t>
            </a:fld>
            <a:endParaRPr lang="en-US" dirty="0"/>
          </a:p>
        </p:txBody>
      </p:sp>
      <p:sp>
        <p:nvSpPr>
          <p:cNvPr id="5" name="TextBox 4"/>
          <p:cNvSpPr txBox="1"/>
          <p:nvPr/>
        </p:nvSpPr>
        <p:spPr>
          <a:xfrm>
            <a:off x="467096" y="3886200"/>
            <a:ext cx="8229600" cy="2215991"/>
          </a:xfrm>
          <a:prstGeom prst="rect">
            <a:avLst/>
          </a:prstGeom>
          <a:noFill/>
        </p:spPr>
        <p:txBody>
          <a:bodyPr wrap="square" rtlCol="0">
            <a:spAutoFit/>
          </a:bodyPr>
          <a:lstStyle/>
          <a:p>
            <a:r>
              <a:rPr lang="en-US" sz="2000" u="sng">
                <a:latin typeface="+mn-lt"/>
              </a:rPr>
              <a:t>In more detail</a:t>
            </a:r>
            <a:r>
              <a:rPr lang="en-US" sz="2000">
                <a:latin typeface="+mn-lt"/>
              </a:rPr>
              <a:t>:  When we add </a:t>
            </a:r>
            <a:r>
              <a:rPr lang="en-US" sz="2000">
                <a:latin typeface="Courier New" panose="02070309020205020404" pitchFamily="49" charset="0"/>
                <a:cs typeface="Courier New" panose="02070309020205020404" pitchFamily="49" charset="0"/>
              </a:rPr>
              <a:t>ints</a:t>
            </a:r>
            <a:r>
              <a:rPr lang="en-US" sz="2000">
                <a:latin typeface="+mn-lt"/>
              </a:rPr>
              <a:t> to my list of </a:t>
            </a:r>
            <a:r>
              <a:rPr lang="en-US" sz="2000">
                <a:latin typeface="Courier New" panose="02070309020205020404" pitchFamily="49" charset="0"/>
                <a:cs typeface="Courier New" panose="02070309020205020404" pitchFamily="49" charset="0"/>
              </a:rPr>
              <a:t>Comparables</a:t>
            </a:r>
            <a:r>
              <a:rPr lang="en-US" sz="2000">
                <a:latin typeface="+mn-lt"/>
              </a:rPr>
              <a:t>, using </a:t>
            </a:r>
            <a:r>
              <a:rPr lang="en-US" sz="2000">
                <a:latin typeface="Courier New" panose="02070309020205020404" pitchFamily="49" charset="0"/>
                <a:cs typeface="Courier New" panose="02070309020205020404" pitchFamily="49" charset="0"/>
              </a:rPr>
              <a:t>forEach</a:t>
            </a:r>
            <a:r>
              <a:rPr lang="en-US" sz="2000">
                <a:latin typeface="+mn-lt"/>
              </a:rPr>
              <a:t>, we use a </a:t>
            </a:r>
            <a:r>
              <a:rPr lang="en-US" sz="2000">
                <a:latin typeface="Courier New" panose="02070309020205020404" pitchFamily="49" charset="0"/>
                <a:cs typeface="Courier New" panose="02070309020205020404" pitchFamily="49" charset="0"/>
              </a:rPr>
              <a:t>Consumer&lt;Comparable&gt;</a:t>
            </a:r>
            <a:r>
              <a:rPr lang="en-US" sz="2000">
                <a:latin typeface="+mn-lt"/>
              </a:rPr>
              <a:t> (which IS-A  </a:t>
            </a:r>
            <a:r>
              <a:rPr lang="en-US" sz="2000">
                <a:latin typeface="Courier New" panose="02070309020205020404" pitchFamily="49" charset="0"/>
                <a:cs typeface="Courier New" panose="02070309020205020404" pitchFamily="49" charset="0"/>
              </a:rPr>
              <a:t>Consumer&lt;? super Integer&gt;</a:t>
            </a:r>
            <a:r>
              <a:rPr lang="en-US" sz="2000">
                <a:latin typeface="+mn-lt"/>
              </a:rPr>
              <a:t>)  as an argument to </a:t>
            </a:r>
            <a:r>
              <a:rPr lang="en-US" sz="2000">
                <a:latin typeface="Courier New" panose="02070309020205020404" pitchFamily="49" charset="0"/>
                <a:cs typeface="Courier New" panose="02070309020205020404" pitchFamily="49" charset="0"/>
              </a:rPr>
              <a:t>forEach</a:t>
            </a:r>
            <a:r>
              <a:rPr lang="en-US" sz="2000">
                <a:latin typeface="+mn-lt"/>
              </a:rPr>
              <a:t> as it traverses a </a:t>
            </a:r>
            <a:r>
              <a:rPr lang="en-US" sz="2000">
                <a:latin typeface="Courier New" panose="02070309020205020404" pitchFamily="49" charset="0"/>
                <a:cs typeface="Courier New" panose="02070309020205020404" pitchFamily="49" charset="0"/>
              </a:rPr>
              <a:t>List&lt;Integer&gt;</a:t>
            </a:r>
            <a:r>
              <a:rPr lang="en-US" sz="2000">
                <a:latin typeface="+mn-lt"/>
                <a:cs typeface="Courier New" panose="02070309020205020404" pitchFamily="49" charset="0"/>
              </a:rPr>
              <a:t>. </a:t>
            </a:r>
            <a:r>
              <a:rPr lang="en-US" sz="2000">
                <a:latin typeface="+mn-lt"/>
              </a:rPr>
              <a:t>In the second use of </a:t>
            </a:r>
            <a:r>
              <a:rPr lang="en-US" sz="2000">
                <a:latin typeface="Courier New" panose="02070309020205020404" pitchFamily="49" charset="0"/>
                <a:cs typeface="Courier New" panose="02070309020205020404" pitchFamily="49" charset="0"/>
              </a:rPr>
              <a:t>forEach</a:t>
            </a:r>
            <a:r>
              <a:rPr lang="en-US" sz="2000">
                <a:latin typeface="+mn-lt"/>
              </a:rPr>
              <a:t>, we again use a </a:t>
            </a:r>
            <a:r>
              <a:rPr lang="en-US" sz="2000">
                <a:latin typeface="Courier New" panose="02070309020205020404" pitchFamily="49" charset="0"/>
                <a:cs typeface="Courier New" panose="02070309020205020404" pitchFamily="49" charset="0"/>
              </a:rPr>
              <a:t>Consumer&lt;Comparable&gt;</a:t>
            </a:r>
            <a:r>
              <a:rPr lang="en-US" sz="2000">
                <a:latin typeface="+mn-lt"/>
              </a:rPr>
              <a:t> (which </a:t>
            </a:r>
            <a:r>
              <a:rPr lang="en-US" sz="2000">
                <a:latin typeface="+mn-lt"/>
                <a:cs typeface="Courier New" panose="02070309020205020404" pitchFamily="49" charset="0"/>
              </a:rPr>
              <a:t>IS-A </a:t>
            </a:r>
            <a:r>
              <a:rPr lang="en-US" sz="2000">
                <a:latin typeface="Courier New" panose="02070309020205020404" pitchFamily="49" charset="0"/>
                <a:cs typeface="Courier New" panose="02070309020205020404" pitchFamily="49" charset="0"/>
              </a:rPr>
              <a:t>Consumer&lt;? super String &gt;</a:t>
            </a:r>
            <a:r>
              <a:rPr lang="en-US" sz="2000">
                <a:latin typeface="+mn-lt"/>
                <a:cs typeface="Courier New" panose="02070309020205020404" pitchFamily="49" charset="0"/>
              </a:rPr>
              <a:t>)</a:t>
            </a:r>
            <a:r>
              <a:rPr lang="en-US" sz="2000">
                <a:latin typeface="+mn-lt"/>
              </a:rPr>
              <a:t> as an argument to </a:t>
            </a:r>
            <a:r>
              <a:rPr lang="en-US" sz="2000">
                <a:latin typeface="Courier New" panose="02070309020205020404" pitchFamily="49" charset="0"/>
                <a:cs typeface="Courier New" panose="02070309020205020404" pitchFamily="49" charset="0"/>
              </a:rPr>
              <a:t>forEach</a:t>
            </a:r>
            <a:r>
              <a:rPr lang="en-US" sz="2000">
                <a:latin typeface="+mn-lt"/>
              </a:rPr>
              <a:t> as it traverses a</a:t>
            </a:r>
            <a:r>
              <a:rPr lang="en-US"/>
              <a:t> </a:t>
            </a:r>
            <a:r>
              <a:rPr lang="en-US">
                <a:latin typeface="Courier New" panose="02070309020205020404" pitchFamily="49" charset="0"/>
                <a:cs typeface="Courier New" panose="02070309020205020404" pitchFamily="49" charset="0"/>
              </a:rPr>
              <a:t>List&lt;String&gt;</a:t>
            </a:r>
            <a:r>
              <a:rPr lang="en-US"/>
              <a:t>. </a:t>
            </a:r>
          </a:p>
          <a:p>
            <a:endParaRPr lang="en-US"/>
          </a:p>
        </p:txBody>
      </p:sp>
    </p:spTree>
    <p:extLst>
      <p:ext uri="{BB962C8B-B14F-4D97-AF65-F5344CB8AC3E}">
        <p14:creationId xmlns:p14="http://schemas.microsoft.com/office/powerpoint/2010/main" val="383728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077200" cy="609600"/>
          </a:xfrm>
        </p:spPr>
        <p:txBody>
          <a:bodyPr/>
          <a:lstStyle/>
          <a:p>
            <a:r>
              <a:rPr lang="en-US" sz="3200" dirty="0"/>
              <a:t>Understanding Common Generic Signatures: </a:t>
            </a:r>
            <a:r>
              <a:rPr lang="en-US" sz="3200" dirty="0" smtClean="0"/>
              <a:t>filter</a:t>
            </a:r>
            <a:endParaRPr lang="en-US" sz="3200" dirty="0"/>
          </a:p>
        </p:txBody>
      </p:sp>
      <p:sp>
        <p:nvSpPr>
          <p:cNvPr id="3" name="Content Placeholder 2"/>
          <p:cNvSpPr>
            <a:spLocks noGrp="1"/>
          </p:cNvSpPr>
          <p:nvPr>
            <p:ph idx="1"/>
          </p:nvPr>
        </p:nvSpPr>
        <p:spPr>
          <a:xfrm>
            <a:off x="457200" y="1524000"/>
            <a:ext cx="8382000" cy="5867399"/>
          </a:xfrm>
        </p:spPr>
        <p:txBody>
          <a:bodyPr/>
          <a:lstStyle/>
          <a:p>
            <a:pPr marL="0" indent="0">
              <a:buNone/>
            </a:pPr>
            <a:r>
              <a:rPr lang="en-US" sz="1800" dirty="0"/>
              <a:t>The filter method on a </a:t>
            </a:r>
            <a:r>
              <a:rPr lang="en-US" sz="1800" dirty="0">
                <a:latin typeface="Courier New" panose="02070309020205020404" pitchFamily="49" charset="0"/>
                <a:cs typeface="Courier New" panose="02070309020205020404" pitchFamily="49" charset="0"/>
              </a:rPr>
              <a:t>Stream&lt;T&gt;</a:t>
            </a:r>
            <a:r>
              <a:rPr lang="en-US" sz="1800" dirty="0"/>
              <a:t> has this signature:</a:t>
            </a:r>
          </a:p>
          <a:p>
            <a:pPr marL="0" indent="0" algn="ctr">
              <a:buNone/>
            </a:pPr>
            <a:r>
              <a:rPr lang="en-US" sz="1800" b="1" dirty="0">
                <a:latin typeface="Courier New" panose="02070309020205020404" pitchFamily="49" charset="0"/>
                <a:cs typeface="Courier New" panose="02070309020205020404" pitchFamily="49" charset="0"/>
              </a:rPr>
              <a:t>Stream&lt;T&gt; filter(Predicate&lt;? super T&gt; predicate)</a:t>
            </a:r>
          </a:p>
          <a:p>
            <a:pPr marL="0" indent="0">
              <a:buNone/>
            </a:pPr>
            <a:r>
              <a:rPr lang="en-US" sz="1800" dirty="0"/>
              <a:t>This means that tests that are made on the elements of the </a:t>
            </a:r>
            <a:r>
              <a:rPr lang="en-US" sz="1800" dirty="0">
                <a:latin typeface="Courier New" panose="02070309020205020404" pitchFamily="49" charset="0"/>
                <a:cs typeface="Courier New" panose="02070309020205020404" pitchFamily="49" charset="0"/>
              </a:rPr>
              <a:t>Stream</a:t>
            </a:r>
            <a:r>
              <a:rPr lang="en-US" sz="1800" dirty="0"/>
              <a:t> can be based on relationships in a </a:t>
            </a:r>
            <a:r>
              <a:rPr lang="en-US" sz="1800" dirty="0" err="1"/>
              <a:t>supertype</a:t>
            </a:r>
            <a:r>
              <a:rPr lang="en-US" sz="1800" dirty="0"/>
              <a:t> of T. Here is an example: </a:t>
            </a: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800" dirty="0" smtClean="0"/>
          </a:p>
          <a:p>
            <a:pPr marL="0" indent="0">
              <a:buNone/>
            </a:pP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64</a:t>
            </a:fld>
            <a:endParaRPr lang="en-US" dirty="0"/>
          </a:p>
        </p:txBody>
      </p:sp>
      <p:pic>
        <p:nvPicPr>
          <p:cNvPr id="5" name="Picture 4"/>
          <p:cNvPicPr/>
          <p:nvPr/>
        </p:nvPicPr>
        <p:blipFill>
          <a:blip r:embed="rId2"/>
          <a:stretch>
            <a:fillRect/>
          </a:stretch>
        </p:blipFill>
        <p:spPr>
          <a:xfrm>
            <a:off x="576942" y="3200400"/>
            <a:ext cx="8396201" cy="2667000"/>
          </a:xfrm>
          <a:prstGeom prst="rect">
            <a:avLst/>
          </a:prstGeom>
        </p:spPr>
      </p:pic>
    </p:spTree>
    <p:extLst>
      <p:ext uri="{BB962C8B-B14F-4D97-AF65-F5344CB8AC3E}">
        <p14:creationId xmlns:p14="http://schemas.microsoft.com/office/powerpoint/2010/main" val="8653430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11.5</a:t>
            </a:r>
            <a:endParaRPr lang="en-US"/>
          </a:p>
        </p:txBody>
      </p:sp>
      <p:sp>
        <p:nvSpPr>
          <p:cNvPr id="3" name="Content Placeholder 2"/>
          <p:cNvSpPr>
            <a:spLocks noGrp="1"/>
          </p:cNvSpPr>
          <p:nvPr>
            <p:ph idx="1"/>
          </p:nvPr>
        </p:nvSpPr>
        <p:spPr/>
        <p:txBody>
          <a:bodyPr/>
          <a:lstStyle/>
          <a:p>
            <a:pPr marL="0" indent="0">
              <a:buNone/>
            </a:pPr>
            <a:r>
              <a:rPr lang="en-US" smtClean="0"/>
              <a:t>Re-implement the </a:t>
            </a:r>
            <a:r>
              <a:rPr lang="en-US" smtClean="0">
                <a:latin typeface="Courier New" panose="02070309020205020404" pitchFamily="49" charset="0"/>
                <a:cs typeface="Courier New" panose="02070309020205020404" pitchFamily="49" charset="0"/>
              </a:rPr>
              <a:t>Predicate</a:t>
            </a:r>
            <a:r>
              <a:rPr lang="en-US" smtClean="0"/>
              <a:t> that is used in the </a:t>
            </a:r>
            <a:r>
              <a:rPr lang="en-US" smtClean="0">
                <a:latin typeface="Courier New" panose="02070309020205020404" pitchFamily="49" charset="0"/>
                <a:cs typeface="Courier New" panose="02070309020205020404" pitchFamily="49" charset="0"/>
              </a:rPr>
              <a:t>filter</a:t>
            </a:r>
            <a:r>
              <a:rPr lang="en-US" smtClean="0"/>
              <a:t>  method for this code by creating a nested class </a:t>
            </a:r>
            <a:r>
              <a:rPr lang="en-US" smtClean="0">
                <a:latin typeface="Courier New" panose="02070309020205020404" pitchFamily="49" charset="0"/>
                <a:cs typeface="Courier New" panose="02070309020205020404" pitchFamily="49" charset="0"/>
              </a:rPr>
              <a:t>MyPredicate</a:t>
            </a:r>
            <a:r>
              <a:rPr lang="en-US" smtClean="0"/>
              <a:t>. Startup code is in the lesson11.exercise_5 package of the InClassExercises project.</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65</a:t>
            </a:fld>
            <a:endParaRPr lang="en-US" dirty="0"/>
          </a:p>
        </p:txBody>
      </p:sp>
      <p:pic>
        <p:nvPicPr>
          <p:cNvPr id="5" name="Picture 4"/>
          <p:cNvPicPr/>
          <p:nvPr/>
        </p:nvPicPr>
        <p:blipFill>
          <a:blip r:embed="rId2"/>
          <a:stretch>
            <a:fillRect/>
          </a:stretch>
        </p:blipFill>
        <p:spPr>
          <a:xfrm>
            <a:off x="730977" y="4114800"/>
            <a:ext cx="8260624" cy="2623935"/>
          </a:xfrm>
          <a:prstGeom prst="rect">
            <a:avLst/>
          </a:prstGeom>
        </p:spPr>
      </p:pic>
    </p:spTree>
    <p:extLst>
      <p:ext uri="{BB962C8B-B14F-4D97-AF65-F5344CB8AC3E}">
        <p14:creationId xmlns:p14="http://schemas.microsoft.com/office/powerpoint/2010/main" val="18107952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04951"/>
            <a:ext cx="86106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11155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077200" cy="1219200"/>
          </a:xfrm>
        </p:spPr>
        <p:txBody>
          <a:bodyPr/>
          <a:lstStyle/>
          <a:p>
            <a:r>
              <a:rPr lang="en-US" sz="3200" dirty="0"/>
              <a:t>Understanding Common Generic Signatures:  map</a:t>
            </a:r>
          </a:p>
        </p:txBody>
      </p:sp>
      <p:sp>
        <p:nvSpPr>
          <p:cNvPr id="3" name="Content Placeholder 2"/>
          <p:cNvSpPr>
            <a:spLocks noGrp="1"/>
          </p:cNvSpPr>
          <p:nvPr>
            <p:ph idx="1"/>
          </p:nvPr>
        </p:nvSpPr>
        <p:spPr>
          <a:xfrm>
            <a:off x="381000" y="2209800"/>
            <a:ext cx="8534400" cy="2819400"/>
          </a:xfrm>
        </p:spPr>
        <p:txBody>
          <a:bodyPr/>
          <a:lstStyle/>
          <a:p>
            <a:pPr marL="0" indent="0">
              <a:buNone/>
            </a:pPr>
            <a:r>
              <a:rPr lang="en-US" sz="2000" dirty="0"/>
              <a:t>The map operation on Stream&lt;T&gt; has the following signature.</a:t>
            </a:r>
          </a:p>
          <a:p>
            <a:pPr marL="0" indent="0" algn="ctr">
              <a:buNone/>
            </a:pPr>
            <a:r>
              <a:rPr lang="en-US" sz="2000" b="1" dirty="0">
                <a:latin typeface="Courier New" panose="02070309020205020404" pitchFamily="49" charset="0"/>
                <a:cs typeface="Courier New" panose="02070309020205020404" pitchFamily="49" charset="0"/>
              </a:rPr>
              <a:t>Stream&lt;R&gt; map(Function&lt;? super T,? extends R&gt; mapper)</a:t>
            </a:r>
          </a:p>
          <a:p>
            <a:pPr marL="0" indent="0">
              <a:buNone/>
            </a:pPr>
            <a:endParaRPr lang="en-US" sz="800" dirty="0" smtClean="0"/>
          </a:p>
          <a:p>
            <a:pPr marL="0" indent="0">
              <a:buNone/>
            </a:pPr>
            <a:r>
              <a:rPr lang="en-US" sz="2000" dirty="0" smtClean="0"/>
              <a:t>This </a:t>
            </a:r>
            <a:r>
              <a:rPr lang="en-US" sz="2000" dirty="0"/>
              <a:t>means that the type the map is transforming can be a </a:t>
            </a:r>
            <a:r>
              <a:rPr lang="en-US" sz="2000" dirty="0" err="1"/>
              <a:t>supertype</a:t>
            </a:r>
            <a:r>
              <a:rPr lang="en-US" sz="2000" dirty="0"/>
              <a:t> of the type of the list or collection that is being traversed, and that the type the map sends to can be a subtype of the expected return type.</a:t>
            </a:r>
          </a:p>
          <a:p>
            <a:pPr marL="0" indent="0">
              <a:buNone/>
            </a:pPr>
            <a:endParaRPr lang="en-US" sz="8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67</a:t>
            </a:fld>
            <a:endParaRPr lang="en-US" dirty="0"/>
          </a:p>
        </p:txBody>
      </p:sp>
    </p:spTree>
    <p:extLst>
      <p:ext uri="{BB962C8B-B14F-4D97-AF65-F5344CB8AC3E}">
        <p14:creationId xmlns:p14="http://schemas.microsoft.com/office/powerpoint/2010/main" val="34522917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 Example 1</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68</a:t>
            </a:fld>
            <a:endParaRPr lang="en-US" dirty="0"/>
          </a:p>
        </p:txBody>
      </p:sp>
      <p:sp>
        <p:nvSpPr>
          <p:cNvPr id="5" name="TextBox 4"/>
          <p:cNvSpPr txBox="1"/>
          <p:nvPr/>
        </p:nvSpPr>
        <p:spPr>
          <a:xfrm>
            <a:off x="685800" y="1981200"/>
            <a:ext cx="7772400" cy="64633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Stream&lt;R&gt; map(Function&lt;? super T,? extends R&gt; mapper)</a:t>
            </a:r>
          </a:p>
          <a:p>
            <a:endParaRPr lang="en-US"/>
          </a:p>
        </p:txBody>
      </p:sp>
      <p:sp>
        <p:nvSpPr>
          <p:cNvPr id="6" name="Rectangle 5"/>
          <p:cNvSpPr/>
          <p:nvPr/>
        </p:nvSpPr>
        <p:spPr>
          <a:xfrm>
            <a:off x="685800" y="1905000"/>
            <a:ext cx="7391400" cy="533400"/>
          </a:xfrm>
          <a:prstGeom prst="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830" y="3200400"/>
            <a:ext cx="7798676"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1600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 Example 2</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69</a:t>
            </a:fld>
            <a:endParaRPr lang="en-US" dirty="0"/>
          </a:p>
        </p:txBody>
      </p:sp>
      <p:sp>
        <p:nvSpPr>
          <p:cNvPr id="5" name="TextBox 4"/>
          <p:cNvSpPr txBox="1"/>
          <p:nvPr/>
        </p:nvSpPr>
        <p:spPr>
          <a:xfrm>
            <a:off x="685800" y="1981200"/>
            <a:ext cx="7772400" cy="64633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Stream&lt;R&gt; map(Function&lt;? super T,? extends R&gt; mapper)</a:t>
            </a:r>
          </a:p>
          <a:p>
            <a:endParaRPr lang="en-US"/>
          </a:p>
        </p:txBody>
      </p:sp>
      <p:sp>
        <p:nvSpPr>
          <p:cNvPr id="6" name="Rectangle 5"/>
          <p:cNvSpPr/>
          <p:nvPr/>
        </p:nvSpPr>
        <p:spPr>
          <a:xfrm>
            <a:off x="685800" y="1905000"/>
            <a:ext cx="7391400" cy="533400"/>
          </a:xfrm>
          <a:prstGeom prst="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19400"/>
            <a:ext cx="8219103"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6277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218" y="677865"/>
            <a:ext cx="8229600" cy="769936"/>
          </a:xfrm>
        </p:spPr>
        <p:txBody>
          <a:bodyPr/>
          <a:lstStyle/>
          <a:p>
            <a:pPr marL="457200" lvl="0" indent="-457200">
              <a:buFont typeface="Wingdings 2" pitchFamily="18" charset="2"/>
              <a:buAutoNum type="arabicPeriod" startAt="3"/>
            </a:pPr>
            <a:r>
              <a:rPr lang="en-US" sz="2000" dirty="0" smtClean="0"/>
              <a:t>Su</a:t>
            </a:r>
            <a:r>
              <a:rPr lang="en-US" sz="2000" i="1" dirty="0"/>
              <a:t>pports the most general possible API for methods that can be generalized .</a:t>
            </a:r>
            <a:r>
              <a:rPr lang="en-US" sz="2000" dirty="0"/>
              <a:t/>
            </a:r>
            <a:br>
              <a:rPr lang="en-US" sz="2000" dirty="0"/>
            </a:br>
            <a:r>
              <a:rPr lang="en-US" sz="2000"/>
              <a:t/>
            </a:r>
            <a:br>
              <a:rPr lang="en-US" sz="2000"/>
            </a:br>
            <a:endParaRPr lang="en-US" sz="1800" dirty="0" smtClean="0"/>
          </a:p>
          <a:p>
            <a:pPr marL="457200" indent="-457200">
              <a:buAutoNum type="arabicPeriod" startAt="3"/>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62200"/>
            <a:ext cx="47339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699" y="4462462"/>
            <a:ext cx="58769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71796" y="1445797"/>
            <a:ext cx="7105403" cy="923330"/>
          </a:xfrm>
          <a:prstGeom prst="rect">
            <a:avLst/>
          </a:prstGeom>
          <a:noFill/>
        </p:spPr>
        <p:txBody>
          <a:bodyPr wrap="square" rtlCol="0">
            <a:spAutoFit/>
          </a:bodyPr>
          <a:lstStyle/>
          <a:p>
            <a:pPr lvl="0"/>
            <a:r>
              <a:rPr lang="en-US" b="1" u="sng">
                <a:latin typeface="+mn-lt"/>
              </a:rPr>
              <a:t>Example</a:t>
            </a:r>
            <a:r>
              <a:rPr lang="en-US">
                <a:latin typeface="+mn-lt"/>
              </a:rPr>
              <a:t> </a:t>
            </a:r>
            <a:r>
              <a:rPr lang="en-US" i="1">
                <a:latin typeface="+mn-lt"/>
              </a:rPr>
              <a:t>Task</a:t>
            </a:r>
            <a:r>
              <a:rPr lang="en-US">
                <a:latin typeface="+mn-lt"/>
              </a:rPr>
              <a:t>:  get the </a:t>
            </a:r>
            <a:r>
              <a:rPr lang="en-US">
                <a:latin typeface="Courier New" panose="02070309020205020404" pitchFamily="49" charset="0"/>
                <a:cs typeface="Courier New" panose="02070309020205020404" pitchFamily="49" charset="0"/>
              </a:rPr>
              <a:t>max</a:t>
            </a:r>
            <a:r>
              <a:rPr lang="en-US">
                <a:latin typeface="+mn-lt"/>
              </a:rPr>
              <a:t> element in a list (difficult to do without generics)</a:t>
            </a:r>
          </a:p>
          <a:p>
            <a:endParaRPr lang="en-US"/>
          </a:p>
        </p:txBody>
      </p:sp>
    </p:spTree>
    <p:extLst>
      <p:ext uri="{BB962C8B-B14F-4D97-AF65-F5344CB8AC3E}">
        <p14:creationId xmlns:p14="http://schemas.microsoft.com/office/powerpoint/2010/main" val="141171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Lesson </a:t>
            </a:r>
            <a:r>
              <a:rPr lang="en-US" sz="4400" dirty="0" smtClean="0"/>
              <a:t>Outline</a:t>
            </a:r>
            <a:endParaRPr lang="en-US" sz="4400"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Introduction to </a:t>
            </a:r>
            <a:r>
              <a:rPr lang="en-US" dirty="0" smtClean="0"/>
              <a:t>generics</a:t>
            </a:r>
          </a:p>
          <a:p>
            <a:pPr marL="514350" lvl="0" indent="-514350">
              <a:buFont typeface="+mj-lt"/>
              <a:buAutoNum type="arabicPeriod"/>
            </a:pPr>
            <a:endParaRPr lang="en-US" sz="800" dirty="0"/>
          </a:p>
          <a:p>
            <a:pPr marL="514350" lvl="0" indent="-514350">
              <a:buFont typeface="+mj-lt"/>
              <a:buAutoNum type="arabicPeriod"/>
            </a:pPr>
            <a:r>
              <a:rPr lang="en-US" dirty="0"/>
              <a:t>Generic </a:t>
            </a:r>
            <a:r>
              <a:rPr lang="en-US" dirty="0" smtClean="0"/>
              <a:t>methods</a:t>
            </a:r>
          </a:p>
          <a:p>
            <a:pPr marL="514350" lvl="0" indent="-514350">
              <a:buFont typeface="+mj-lt"/>
              <a:buAutoNum type="arabicPeriod"/>
            </a:pPr>
            <a:endParaRPr lang="en-US" sz="800" dirty="0"/>
          </a:p>
          <a:p>
            <a:pPr marL="514350" lvl="0" indent="-514350">
              <a:buFont typeface="+mj-lt"/>
              <a:buAutoNum type="arabicPeriod"/>
            </a:pPr>
            <a:r>
              <a:rPr lang="en-US" dirty="0" smtClean="0"/>
              <a:t>Wildcards</a:t>
            </a:r>
          </a:p>
          <a:p>
            <a:pPr marL="514350" lvl="0" indent="-514350">
              <a:buFont typeface="+mj-lt"/>
              <a:buAutoNum type="arabicPeriod"/>
            </a:pPr>
            <a:endParaRPr lang="en-US" sz="800" dirty="0"/>
          </a:p>
          <a:p>
            <a:pPr marL="514350" lvl="0" indent="-514350">
              <a:buFont typeface="+mj-lt"/>
              <a:buAutoNum type="arabicPeriod"/>
            </a:pPr>
            <a:r>
              <a:rPr lang="en-US" dirty="0"/>
              <a:t>Understanding Common Generic </a:t>
            </a:r>
            <a:r>
              <a:rPr lang="en-US" dirty="0" smtClean="0"/>
              <a:t>Signatures</a:t>
            </a:r>
          </a:p>
          <a:p>
            <a:pPr marL="514350" lvl="0" indent="-514350">
              <a:buFont typeface="+mj-lt"/>
              <a:buAutoNum type="arabicPeriod"/>
            </a:pPr>
            <a:endParaRPr lang="en-US" sz="800" dirty="0"/>
          </a:p>
          <a:p>
            <a:pPr marL="514350" lvl="0" indent="-514350">
              <a:buFont typeface="+mj-lt"/>
              <a:buAutoNum type="arabicPeriod"/>
            </a:pPr>
            <a:r>
              <a:rPr lang="en-US" dirty="0">
                <a:solidFill>
                  <a:srgbClr val="FF0000"/>
                </a:solidFill>
              </a:rPr>
              <a:t>Generic programming with generics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70</a:t>
            </a:fld>
            <a:endParaRPr lang="en-US" dirty="0"/>
          </a:p>
        </p:txBody>
      </p:sp>
    </p:spTree>
    <p:extLst>
      <p:ext uri="{BB962C8B-B14F-4D97-AF65-F5344CB8AC3E}">
        <p14:creationId xmlns:p14="http://schemas.microsoft.com/office/powerpoint/2010/main" val="39271933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000" dirty="0"/>
              <a:t>Generic Programming Using </a:t>
            </a:r>
            <a:r>
              <a:rPr lang="en-US" sz="4000" dirty="0" smtClean="0"/>
              <a:t>Generics</a:t>
            </a:r>
            <a:endParaRPr lang="en-US" sz="4000" dirty="0"/>
          </a:p>
        </p:txBody>
      </p:sp>
      <p:sp>
        <p:nvSpPr>
          <p:cNvPr id="3" name="Content Placeholder 2"/>
          <p:cNvSpPr>
            <a:spLocks noGrp="1"/>
          </p:cNvSpPr>
          <p:nvPr>
            <p:ph idx="1"/>
          </p:nvPr>
        </p:nvSpPr>
        <p:spPr>
          <a:xfrm>
            <a:off x="457200" y="1524000"/>
            <a:ext cx="8229600" cy="4389437"/>
          </a:xfrm>
        </p:spPr>
        <p:txBody>
          <a:bodyPr/>
          <a:lstStyle/>
          <a:p>
            <a:pPr marL="457200" lvl="0" indent="-457200">
              <a:buFont typeface="+mj-lt"/>
              <a:buAutoNum type="arabicPeriod"/>
            </a:pPr>
            <a:r>
              <a:rPr lang="en-US" sz="2400" dirty="0"/>
              <a:t>Generic programming is the technique of implementing a procedure so that it can accommodate the broadest possible range of </a:t>
            </a:r>
            <a:r>
              <a:rPr lang="en-US" sz="2400" dirty="0" smtClean="0"/>
              <a:t>inputs.</a:t>
            </a:r>
            <a:endParaRPr lang="en-US" sz="2400" dirty="0"/>
          </a:p>
          <a:p>
            <a:pPr marL="457200" lvl="0" indent="-457200">
              <a:buFont typeface="+mj-lt"/>
              <a:buAutoNum type="arabicPeriod"/>
            </a:pPr>
            <a:endParaRPr lang="en-US" sz="800" dirty="0"/>
          </a:p>
          <a:p>
            <a:pPr marL="457200" lvl="0" indent="-457200">
              <a:buFont typeface="+mj-lt"/>
              <a:buAutoNum type="arabicPeriod"/>
            </a:pPr>
            <a:r>
              <a:rPr lang="en-US" sz="2400" dirty="0" smtClean="0"/>
              <a:t>For </a:t>
            </a:r>
            <a:r>
              <a:rPr lang="en-US" sz="2400" dirty="0"/>
              <a:t>instance, we have considered several implementations of a max function. The goal of generic programming in this case is to provide the most general possible max </a:t>
            </a:r>
            <a:r>
              <a:rPr lang="en-US" sz="2400" dirty="0" smtClean="0"/>
              <a:t>implementation.</a:t>
            </a:r>
            <a:endParaRPr lang="en-US" sz="2400" dirty="0"/>
          </a:p>
          <a:p>
            <a:pPr marL="457200" lvl="0" indent="-457200">
              <a:buFont typeface="+mj-lt"/>
              <a:buAutoNum type="arabicPeriod"/>
            </a:pPr>
            <a:endParaRPr lang="en-US" sz="800" dirty="0"/>
          </a:p>
          <a:p>
            <a:pPr marL="457200" lvl="0" indent="-457200">
              <a:buFont typeface="+mj-lt"/>
              <a:buAutoNum type="arabicPeriod"/>
            </a:pPr>
            <a:r>
              <a:rPr lang="en-US" sz="2400" smtClean="0"/>
              <a:t>See demos lecture.generics.max.BoundedTypeVariable </a:t>
            </a:r>
            <a:r>
              <a:rPr lang="en-US" sz="2400"/>
              <a:t>and </a:t>
            </a:r>
            <a:r>
              <a:rPr lang="en-US" sz="2400" smtClean="0"/>
              <a:t>lecture.generics.max.BoundedTypeVariable2 for </a:t>
            </a:r>
            <a:r>
              <a:rPr lang="en-US" sz="2400" dirty="0"/>
              <a:t>a development of examples leading to the most general possible version.</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71</a:t>
            </a:fld>
            <a:endParaRPr lang="en-US" dirty="0"/>
          </a:p>
        </p:txBody>
      </p:sp>
    </p:spTree>
    <p:extLst>
      <p:ext uri="{BB962C8B-B14F-4D97-AF65-F5344CB8AC3E}">
        <p14:creationId xmlns:p14="http://schemas.microsoft.com/office/powerpoint/2010/main" val="7831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676400"/>
            <a:ext cx="7772400" cy="4648200"/>
          </a:xfrm>
        </p:spPr>
        <p:txBody>
          <a:bodyPr lIns="90488" tIns="44450" rIns="90488" bIns="44450">
            <a:noAutofit/>
          </a:bodyPr>
          <a:lstStyle/>
          <a:p>
            <a:pPr marL="342900" lvl="0" indent="-342900">
              <a:buFont typeface="+mj-lt"/>
              <a:buAutoNum type="arabicPeriod"/>
            </a:pPr>
            <a:r>
              <a:rPr lang="en-US" sz="1600" dirty="0"/>
              <a:t>Using the raw Lists of pre-Java 1.5, one can accomplish the generic programming task of swapping two elements in an arbitrary list using the signature  void swap(List, </a:t>
            </a:r>
            <a:r>
              <a:rPr lang="en-US" sz="1600" dirty="0" err="1"/>
              <a:t>int</a:t>
            </a:r>
            <a:r>
              <a:rPr lang="en-US" sz="1600" dirty="0"/>
              <a:t> pos1, </a:t>
            </a:r>
            <a:r>
              <a:rPr lang="en-US" sz="1600" dirty="0" err="1"/>
              <a:t>int</a:t>
            </a:r>
            <a:r>
              <a:rPr lang="en-US" sz="1600" dirty="0"/>
              <a:t> pos2). Using this swap method requires the programmer to recall the component types of the List, and there are no type checks by the </a:t>
            </a:r>
            <a:r>
              <a:rPr lang="en-US" sz="1600" dirty="0" smtClean="0"/>
              <a:t>compiler.</a:t>
            </a:r>
            <a:endParaRPr lang="en-US" sz="1600" dirty="0"/>
          </a:p>
          <a:p>
            <a:pPr marL="342900" lvl="0" indent="-342900">
              <a:buFont typeface="+mj-lt"/>
              <a:buAutoNum type="arabicPeriod"/>
            </a:pPr>
            <a:r>
              <a:rPr lang="en-US" sz="1600" dirty="0" smtClean="0"/>
              <a:t>Using </a:t>
            </a:r>
            <a:r>
              <a:rPr lang="en-US" sz="1600" dirty="0"/>
              <a:t>generic Lists of Java 1.5 and the technique of wildcard capture, it is possible to swap elements of an arbitrary List with compiler support for type-checking, using the following signature: </a:t>
            </a:r>
            <a:r>
              <a:rPr lang="en-US" sz="1600" dirty="0" smtClean="0"/>
              <a:t/>
            </a:r>
            <a:br>
              <a:rPr lang="en-US" sz="1600" dirty="0" smtClean="0"/>
            </a:br>
            <a:r>
              <a:rPr lang="en-US" sz="1600" dirty="0" smtClean="0">
                <a:latin typeface="Courier New" panose="02070309020205020404" pitchFamily="49" charset="0"/>
                <a:cs typeface="Courier New" panose="02070309020205020404" pitchFamily="49" charset="0"/>
              </a:rPr>
              <a:t>   &lt;</a:t>
            </a:r>
            <a:r>
              <a:rPr lang="en-US" sz="1600" dirty="0">
                <a:latin typeface="Courier New" panose="02070309020205020404" pitchFamily="49" charset="0"/>
                <a:cs typeface="Courier New" panose="02070309020205020404" pitchFamily="49" charset="0"/>
              </a:rPr>
              <a:t>T&gt;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swap(List&lt;?&gt; list,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pos1,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pos2)</a:t>
            </a:r>
          </a:p>
          <a:p>
            <a:pPr marL="342900" lvl="0" indent="-342900">
              <a:buFont typeface="+mj-lt"/>
              <a:buAutoNum type="arabicPeriod"/>
            </a:pPr>
            <a:endParaRPr lang="en-US" sz="800" dirty="0" smtClean="0"/>
          </a:p>
          <a:p>
            <a:pPr marL="342900" lvl="0" indent="-342900">
              <a:buFont typeface="+mj-lt"/>
              <a:buAutoNum type="arabicPeriod"/>
            </a:pPr>
            <a:r>
              <a:rPr lang="en-US" sz="1600" i="1" dirty="0" smtClean="0"/>
              <a:t>Transcendental </a:t>
            </a:r>
            <a:r>
              <a:rPr lang="en-US" sz="1600" i="1" dirty="0"/>
              <a:t>Consciousness </a:t>
            </a:r>
            <a:r>
              <a:rPr lang="en-US" sz="1600" dirty="0"/>
              <a:t>is the universal value of the field of consciousness present at every point in creation. </a:t>
            </a:r>
            <a:endParaRPr lang="en-US" sz="1600" dirty="0" smtClean="0"/>
          </a:p>
          <a:p>
            <a:pPr marL="342900" lvl="0" indent="-342900">
              <a:buFont typeface="+mj-lt"/>
              <a:buAutoNum type="arabicPeriod"/>
            </a:pPr>
            <a:r>
              <a:rPr lang="en-US" sz="1600" i="1" dirty="0" smtClean="0"/>
              <a:t>Impulses </a:t>
            </a:r>
            <a:r>
              <a:rPr lang="en-US" sz="1600" i="1" dirty="0"/>
              <a:t>Within the Transcendental Field</a:t>
            </a:r>
            <a:r>
              <a:rPr lang="en-US" sz="1600" dirty="0"/>
              <a:t>. The presence of the transcendental level of consciousness within every point of existence makes individual expressions in the manifest field as rich, unique, and diversified as </a:t>
            </a:r>
            <a:r>
              <a:rPr lang="en-US" sz="1600" dirty="0" smtClean="0"/>
              <a:t>possible.</a:t>
            </a:r>
          </a:p>
          <a:p>
            <a:pPr marL="342900" lvl="0" indent="-342900">
              <a:buFont typeface="+mj-lt"/>
              <a:buAutoNum type="arabicPeriod"/>
            </a:pPr>
            <a:r>
              <a:rPr lang="en-US" sz="1600" i="1" dirty="0" smtClean="0"/>
              <a:t>Wholeness </a:t>
            </a:r>
            <a:r>
              <a:rPr lang="en-US" sz="1600" i="1" dirty="0"/>
              <a:t>Moving Within Itself. </a:t>
            </a:r>
            <a:r>
              <a:rPr lang="en-US" sz="1600" dirty="0"/>
              <a:t>In Unity Consciousness, life is appreciated in the fullest possible way because the source of both unity and diversity have become a living reality.</a:t>
            </a:r>
          </a:p>
          <a:p>
            <a:pPr marL="0" indent="0">
              <a:buNone/>
            </a:pPr>
            <a:endParaRPr lang="en-US" sz="1600" dirty="0" smtClean="0">
              <a:solidFill>
                <a:srgbClr val="000099"/>
              </a:solidFill>
            </a:endParaRPr>
          </a:p>
        </p:txBody>
      </p:sp>
      <p:sp>
        <p:nvSpPr>
          <p:cNvPr id="591875" name="Rectangle 3"/>
          <p:cNvSpPr>
            <a:spLocks noGrp="1" noChangeArrowheads="1"/>
          </p:cNvSpPr>
          <p:nvPr>
            <p:ph type="title"/>
          </p:nvPr>
        </p:nvSpPr>
        <p:spPr>
          <a:xfrm>
            <a:off x="609600" y="228600"/>
            <a:ext cx="7759700" cy="12954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fontAlgn="auto" hangingPunct="1">
              <a:spcAft>
                <a:spcPts val="0"/>
              </a:spcAft>
              <a:defRPr/>
            </a:pPr>
            <a:r>
              <a:rPr lang="en-US" sz="3600" dirty="0" smtClean="0">
                <a:solidFill>
                  <a:srgbClr val="000099"/>
                </a:solidFill>
              </a:rPr>
              <a:t>Connecting the Parts of Knowledge With the Wholeness of Knowledge</a:t>
            </a:r>
            <a:br>
              <a:rPr lang="en-US" sz="3600" dirty="0" smtClean="0">
                <a:solidFill>
                  <a:srgbClr val="000099"/>
                </a:solidFill>
              </a:rPr>
            </a:br>
            <a:r>
              <a:rPr lang="en-US" sz="2200" b="1" i="1" dirty="0" smtClean="0"/>
              <a:t>Generic </a:t>
            </a:r>
            <a:r>
              <a:rPr lang="en-US" sz="2200" b="1" i="1" dirty="0"/>
              <a:t>Programming Using Java’s Generic Methods</a:t>
            </a:r>
          </a:p>
        </p:txBody>
      </p:sp>
      <p:sp>
        <p:nvSpPr>
          <p:cNvPr id="48132" name="AutoShape 2"/>
          <p:cNvSpPr>
            <a:spLocks noChangeArrowheads="1"/>
          </p:cNvSpPr>
          <p:nvPr/>
        </p:nvSpPr>
        <p:spPr bwMode="auto">
          <a:xfrm rot="-5400000">
            <a:off x="7253288" y="3227388"/>
            <a:ext cx="2906712" cy="544512"/>
          </a:xfrm>
          <a:prstGeom prst="curvedUpArrow">
            <a:avLst>
              <a:gd name="adj1" fmla="val 46882"/>
              <a:gd name="adj2" fmla="val 100758"/>
              <a:gd name="adj3" fmla="val 33333"/>
            </a:avLst>
          </a:prstGeom>
          <a:solidFill>
            <a:srgbClr val="FFFF00"/>
          </a:solidFill>
          <a:ln w="9525">
            <a:solidFill>
              <a:srgbClr val="000000"/>
            </a:solidFill>
            <a:miter lim="800000"/>
            <a:headEnd/>
            <a:tailEnd/>
          </a:ln>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endParaRPr lang="en-US" altLang="en-US" sz="1800"/>
          </a:p>
        </p:txBody>
      </p:sp>
      <p:sp>
        <p:nvSpPr>
          <p:cNvPr id="7" name="Slide Number Placeholder 6"/>
          <p:cNvSpPr>
            <a:spLocks noGrp="1"/>
          </p:cNvSpPr>
          <p:nvPr>
            <p:ph type="sldNum" sz="quarter" idx="12"/>
          </p:nvPr>
        </p:nvSpPr>
        <p:spPr/>
        <p:txBody>
          <a:bodyPr/>
          <a:lstStyle/>
          <a:p>
            <a:pPr>
              <a:defRPr/>
            </a:pPr>
            <a:fld id="{6A657052-E5CA-4AEE-ABF2-E32A59A8DC6B}" type="slidenum">
              <a:rPr lang="en-US"/>
              <a:pPr>
                <a:defRPr/>
              </a:pPr>
              <a:t>72</a:t>
            </a:fld>
            <a:endParaRPr lang="en-US"/>
          </a:p>
        </p:txBody>
      </p:sp>
      <p:cxnSp>
        <p:nvCxnSpPr>
          <p:cNvPr id="6" name="Straight Connector 4"/>
          <p:cNvCxnSpPr>
            <a:cxnSpLocks noChangeShapeType="1"/>
          </p:cNvCxnSpPr>
          <p:nvPr/>
        </p:nvCxnSpPr>
        <p:spPr bwMode="auto">
          <a:xfrm>
            <a:off x="990600" y="4038600"/>
            <a:ext cx="7086600" cy="0"/>
          </a:xfrm>
          <a:prstGeom prst="line">
            <a:avLst/>
          </a:prstGeom>
          <a:noFill/>
          <a:ln w="19050" algn="ctr">
            <a:solidFill>
              <a:schemeClr val="tx1"/>
            </a:solidFill>
            <a:round/>
            <a:headEnd/>
            <a:tailEnd/>
          </a:ln>
        </p:spPr>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Generics Terminology and Naming </a:t>
            </a:r>
            <a:r>
              <a:rPr lang="en-US" sz="4000" dirty="0" smtClean="0"/>
              <a:t>Conventions</a:t>
            </a:r>
            <a:endParaRPr lang="en-US" sz="4000" dirty="0"/>
          </a:p>
        </p:txBody>
      </p:sp>
      <p:sp>
        <p:nvSpPr>
          <p:cNvPr id="3" name="Content Placeholder 2"/>
          <p:cNvSpPr>
            <a:spLocks noGrp="1"/>
          </p:cNvSpPr>
          <p:nvPr>
            <p:ph idx="1"/>
          </p:nvPr>
        </p:nvSpPr>
        <p:spPr>
          <a:xfrm>
            <a:off x="479612" y="1905000"/>
            <a:ext cx="8229600" cy="4389437"/>
          </a:xfrm>
        </p:spPr>
        <p:txBody>
          <a:bodyPr/>
          <a:lstStyle/>
          <a:p>
            <a:pPr marL="514350" lvl="0" indent="-514350">
              <a:buFont typeface="+mj-lt"/>
              <a:buAutoNum type="arabicPeriod"/>
            </a:pPr>
            <a:r>
              <a:rPr lang="en-US" sz="2200"/>
              <a:t>In </a:t>
            </a:r>
            <a:r>
              <a:rPr lang="en-US" sz="2200" smtClean="0"/>
              <a:t>the following code:</a:t>
            </a:r>
            <a:endParaRPr lang="en-US" sz="2200" dirty="0"/>
          </a:p>
          <a:p>
            <a:pPr marL="274637" lvl="2" indent="0">
              <a:buClr>
                <a:srgbClr val="0BD0D9"/>
              </a:buClr>
              <a:buSzPct val="95000"/>
              <a:buNone/>
            </a:pPr>
            <a:r>
              <a:rPr lang="en-US" sz="1800" smtClean="0">
                <a:latin typeface="Courier New" panose="02070309020205020404" pitchFamily="49" charset="0"/>
                <a:cs typeface="Courier New" panose="02070309020205020404" pitchFamily="49" charset="0"/>
              </a:rPr>
              <a:t>    List&lt;String</a:t>
            </a:r>
            <a:r>
              <a:rPr lang="en-US" sz="1800" dirty="0">
                <a:latin typeface="Courier New" panose="02070309020205020404" pitchFamily="49" charset="0"/>
                <a:cs typeface="Courier New" panose="02070309020205020404" pitchFamily="49" charset="0"/>
              </a:rPr>
              <a:t>&gt; words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r>
              <a:rPr lang="en-US" sz="1800">
                <a:latin typeface="Courier New" panose="02070309020205020404" pitchFamily="49" charset="0"/>
                <a:cs typeface="Courier New" panose="02070309020205020404" pitchFamily="49" charset="0"/>
              </a:rPr>
              <a:t/>
            </a:r>
            <a:br>
              <a:rPr lang="en-US" sz="180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    words.add("Hello</a:t>
            </a:r>
            <a:r>
              <a:rPr lang="en-US" sz="1800" dirty="0">
                <a:latin typeface="Courier New" panose="02070309020205020404" pitchFamily="49" charset="0"/>
                <a:cs typeface="Courier New" panose="02070309020205020404" pitchFamily="49" charset="0"/>
              </a:rPr>
              <a:t>"</a:t>
            </a:r>
            <a:r>
              <a:rPr lang="en-US" sz="1800" smtClean="0">
                <a:latin typeface="Courier New" panose="02070309020205020404" pitchFamily="49" charset="0"/>
                <a:cs typeface="Courier New" panose="02070309020205020404" pitchFamily="49" charset="0"/>
              </a:rPr>
              <a:t>);</a:t>
            </a:r>
            <a:r>
              <a:rPr lang="en-US" sz="1800">
                <a:latin typeface="Courier New" panose="02070309020205020404" pitchFamily="49" charset="0"/>
                <a:cs typeface="Courier New" panose="02070309020205020404" pitchFamily="49" charset="0"/>
              </a:rPr>
              <a:t/>
            </a:r>
            <a:br>
              <a:rPr lang="en-US" sz="180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    words.add(" </a:t>
            </a:r>
            <a:r>
              <a:rPr lang="en-US" sz="1800">
                <a:latin typeface="Courier New" panose="02070309020205020404" pitchFamily="49" charset="0"/>
                <a:cs typeface="Courier New" panose="02070309020205020404" pitchFamily="49" charset="0"/>
              </a:rPr>
              <a:t>world</a:t>
            </a:r>
            <a:r>
              <a:rPr lang="en-US" sz="1800" smtClean="0">
                <a:latin typeface="Courier New" panose="02070309020205020404" pitchFamily="49" charset="0"/>
                <a:cs typeface="Courier New" panose="02070309020205020404" pitchFamily="49" charset="0"/>
              </a:rPr>
              <a:t>!");</a:t>
            </a:r>
            <a:r>
              <a:rPr lang="en-US" sz="1800">
                <a:latin typeface="Courier New" panose="02070309020205020404" pitchFamily="49" charset="0"/>
                <a:cs typeface="Courier New" panose="02070309020205020404" pitchFamily="49" charset="0"/>
              </a:rPr>
              <a:t/>
            </a:r>
            <a:br>
              <a:rPr lang="en-US" sz="180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    String </a:t>
            </a:r>
            <a:r>
              <a:rPr lang="en-US" sz="1800" dirty="0">
                <a:latin typeface="Courier New" panose="02070309020205020404" pitchFamily="49" charset="0"/>
                <a:cs typeface="Courier New" panose="02070309020205020404" pitchFamily="49" charset="0"/>
              </a:rPr>
              <a:t>s = </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(0) + </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(1);</a:t>
            </a:r>
            <a:r>
              <a:rPr lang="en-US" sz="1800">
                <a:latin typeface="Courier New" panose="02070309020205020404" pitchFamily="49" charset="0"/>
                <a:cs typeface="Courier New" panose="02070309020205020404" pitchFamily="49" charset="0"/>
              </a:rPr>
              <a:t/>
            </a:r>
            <a:br>
              <a:rPr lang="en-US" sz="1800">
                <a:latin typeface="Courier New" panose="02070309020205020404" pitchFamily="49" charset="0"/>
                <a:cs typeface="Courier New" panose="02070309020205020404" pitchFamily="49" charset="0"/>
              </a:rPr>
            </a:br>
            <a:r>
              <a:rPr lang="en-US" sz="1800" smtClean="0">
                <a:latin typeface="Courier New" panose="02070309020205020404" pitchFamily="49" charset="0"/>
                <a:cs typeface="Courier New" panose="02070309020205020404" pitchFamily="49" charset="0"/>
              </a:rPr>
              <a:t>    System.out.print(s</a:t>
            </a:r>
            <a:r>
              <a:rPr lang="en-US" sz="1800" dirty="0">
                <a:latin typeface="Courier New" panose="02070309020205020404" pitchFamily="49" charset="0"/>
                <a:cs typeface="Courier New" panose="02070309020205020404" pitchFamily="49" charset="0"/>
              </a:rPr>
              <a:t>);  //output: Hello </a:t>
            </a:r>
            <a:r>
              <a:rPr lang="en-US" sz="1800" dirty="0" smtClean="0">
                <a:latin typeface="Courier New" panose="02070309020205020404" pitchFamily="49" charset="0"/>
                <a:cs typeface="Courier New" panose="02070309020205020404" pitchFamily="49" charset="0"/>
              </a:rPr>
              <a:t>world!</a:t>
            </a:r>
          </a:p>
          <a:p>
            <a:pPr marL="274637" lvl="2" indent="0">
              <a:buClr>
                <a:srgbClr val="0BD0D9"/>
              </a:buClr>
              <a:buSzPct val="95000"/>
              <a:buNone/>
            </a:pPr>
            <a:endParaRPr lang="en-US" sz="2000" dirty="0">
              <a:latin typeface="Courier New" panose="02070309020205020404" pitchFamily="49" charset="0"/>
              <a:cs typeface="Courier New" panose="02070309020205020404" pitchFamily="49" charset="0"/>
            </a:endParaRPr>
          </a:p>
          <a:p>
            <a:pPr marL="274637" lvl="2" indent="0">
              <a:buClr>
                <a:srgbClr val="0BD0D9"/>
              </a:buClr>
              <a:buSzPct val="95000"/>
              <a:buNone/>
            </a:pPr>
            <a:r>
              <a:rPr lang="en-US" sz="2000" smtClean="0"/>
              <a:t>   </a:t>
            </a:r>
            <a:r>
              <a:rPr lang="en-US" sz="2200" smtClean="0"/>
              <a:t>the </a:t>
            </a:r>
            <a:r>
              <a:rPr lang="en-US" sz="2200" dirty="0"/>
              <a:t>class (found in the Java libraries) with </a:t>
            </a:r>
            <a:r>
              <a:rPr lang="en-US" sz="2200" dirty="0" smtClean="0"/>
              <a:t>declaration</a:t>
            </a:r>
          </a:p>
          <a:p>
            <a:pPr marL="274637" lvl="2" indent="0">
              <a:buClr>
                <a:srgbClr val="0BD0D9"/>
              </a:buClr>
              <a:buSzPct val="95000"/>
              <a:buNone/>
            </a:pPr>
            <a:r>
              <a:rPr lang="en-US" sz="2000" dirty="0" smtClean="0">
                <a:latin typeface="Courier New" panose="02070309020205020404" pitchFamily="49" charset="0"/>
                <a:cs typeface="Courier New" panose="02070309020205020404" pitchFamily="49" charset="0"/>
              </a:rPr>
              <a:t>	class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&lt;T&gt; { . . . </a:t>
            </a:r>
            <a:r>
              <a:rPr lang="en-US" sz="2000" dirty="0" smtClean="0">
                <a:latin typeface="Courier New" panose="02070309020205020404" pitchFamily="49" charset="0"/>
                <a:cs typeface="Courier New" panose="02070309020205020404" pitchFamily="49" charset="0"/>
              </a:rPr>
              <a:t>}</a:t>
            </a:r>
          </a:p>
          <a:p>
            <a:pPr marL="274637" lvl="2" indent="0">
              <a:buClr>
                <a:srgbClr val="0BD0D9"/>
              </a:buClr>
              <a:buSzPct val="95000"/>
              <a:buNone/>
            </a:pPr>
            <a:r>
              <a:rPr lang="en-US" sz="2200" smtClean="0"/>
              <a:t>   is </a:t>
            </a:r>
            <a:r>
              <a:rPr lang="en-US" sz="2200" dirty="0"/>
              <a:t>called a </a:t>
            </a:r>
            <a:r>
              <a:rPr lang="en-US" sz="2200" i="1" dirty="0"/>
              <a:t>generic class</a:t>
            </a:r>
            <a:r>
              <a:rPr lang="en-US" sz="2200" dirty="0"/>
              <a:t>, and T is called a </a:t>
            </a:r>
            <a:r>
              <a:rPr lang="en-US" sz="2200" i="1" dirty="0"/>
              <a:t>type variable</a:t>
            </a:r>
            <a:r>
              <a:rPr lang="en-US" sz="2200" dirty="0"/>
              <a:t> or </a:t>
            </a:r>
            <a:r>
              <a:rPr lang="en-US" sz="2200" i="1" smtClean="0"/>
              <a:t>type  </a:t>
            </a:r>
            <a:br>
              <a:rPr lang="en-US" sz="2200" i="1" smtClean="0"/>
            </a:br>
            <a:r>
              <a:rPr lang="en-US" sz="2200" i="1" smtClean="0"/>
              <a:t>   parameter</a:t>
            </a:r>
            <a:r>
              <a:rPr lang="en-US" sz="2200" dirty="0" smtClean="0"/>
              <a:t>.</a:t>
            </a:r>
            <a:endParaRPr lang="en-US" sz="22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spTree>
    <p:extLst>
      <p:ext uri="{BB962C8B-B14F-4D97-AF65-F5344CB8AC3E}">
        <p14:creationId xmlns:p14="http://schemas.microsoft.com/office/powerpoint/2010/main" val="183429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612" y="914401"/>
            <a:ext cx="8588188" cy="3733800"/>
          </a:xfrm>
        </p:spPr>
        <p:txBody>
          <a:bodyPr/>
          <a:lstStyle/>
          <a:p>
            <a:pPr marL="514350" lvl="0" indent="-514350">
              <a:buAutoNum type="arabicPeriod" startAt="2"/>
            </a:pPr>
            <a:r>
              <a:rPr lang="en-US" sz="2000" dirty="0" smtClean="0"/>
              <a:t>The </a:t>
            </a:r>
            <a:r>
              <a:rPr lang="en-US" sz="2000" dirty="0" err="1" smtClean="0"/>
              <a:t>delcaration</a:t>
            </a:r>
            <a:endParaRPr lang="en-US" sz="2000" dirty="0"/>
          </a:p>
          <a:p>
            <a:pPr marL="0" indent="0">
              <a:buNone/>
            </a:pPr>
            <a:r>
              <a:rPr lang="en-US" dirty="0"/>
              <a:t> 	</a:t>
            </a:r>
            <a:r>
              <a:rPr lang="en-US" sz="2200" dirty="0">
                <a:latin typeface="Courier New" panose="02070309020205020404" pitchFamily="49" charset="0"/>
                <a:cs typeface="Courier New" panose="02070309020205020404" pitchFamily="49" charset="0"/>
              </a:rPr>
              <a:t>List&lt;String&gt; </a:t>
            </a:r>
            <a:r>
              <a:rPr lang="en-US" sz="2200">
                <a:latin typeface="Courier New" panose="02070309020205020404" pitchFamily="49" charset="0"/>
                <a:cs typeface="Courier New" panose="02070309020205020404" pitchFamily="49" charset="0"/>
              </a:rPr>
              <a:t>words</a:t>
            </a:r>
            <a:r>
              <a:rPr lang="en-US" sz="2200" smtClean="0">
                <a:latin typeface="Courier New" panose="02070309020205020404" pitchFamily="49" charset="0"/>
                <a:cs typeface="Courier New" panose="02070309020205020404" pitchFamily="49" charset="0"/>
              </a:rPr>
              <a:t>; //read:"List of String"</a:t>
            </a:r>
            <a:endParaRPr lang="en-US" sz="2200" dirty="0">
              <a:latin typeface="Courier New" panose="02070309020205020404" pitchFamily="49" charset="0"/>
              <a:cs typeface="Courier New" panose="02070309020205020404" pitchFamily="49" charset="0"/>
            </a:endParaRPr>
          </a:p>
          <a:p>
            <a:pPr marL="366713" lvl="1" indent="0">
              <a:buNone/>
            </a:pPr>
            <a:r>
              <a:rPr lang="en-US" sz="2000" dirty="0"/>
              <a:t>is called a </a:t>
            </a:r>
            <a:r>
              <a:rPr lang="en-US" sz="2000" i="1" dirty="0"/>
              <a:t>generic type invocation, </a:t>
            </a:r>
            <a:r>
              <a:rPr lang="en-US" sz="2000" dirty="0">
                <a:latin typeface="Courier New" panose="02070309020205020404" pitchFamily="49" charset="0"/>
                <a:cs typeface="Courier New" panose="02070309020205020404" pitchFamily="49" charset="0"/>
              </a:rPr>
              <a:t>String</a:t>
            </a:r>
            <a:r>
              <a:rPr lang="en-US" sz="2000" dirty="0"/>
              <a:t> is (in this context) a </a:t>
            </a:r>
            <a:r>
              <a:rPr lang="en-US" sz="2000" i="1" dirty="0"/>
              <a:t>type argument</a:t>
            </a:r>
            <a:r>
              <a:rPr lang="en-US" sz="2000" dirty="0"/>
              <a:t>, and </a:t>
            </a:r>
            <a:r>
              <a:rPr lang="en-US" sz="2000" dirty="0">
                <a:latin typeface="Courier New" panose="02070309020205020404" pitchFamily="49" charset="0"/>
                <a:cs typeface="Courier New" panose="02070309020205020404" pitchFamily="49" charset="0"/>
              </a:rPr>
              <a:t>List&lt;String&gt;</a:t>
            </a:r>
            <a:r>
              <a:rPr lang="en-US" sz="2000" dirty="0"/>
              <a:t> is called a </a:t>
            </a:r>
            <a:r>
              <a:rPr lang="en-US" sz="2000" i="1" dirty="0"/>
              <a:t>parametrized type. </a:t>
            </a:r>
            <a:r>
              <a:rPr lang="en-US" sz="2000" dirty="0"/>
              <a:t>Also, the class </a:t>
            </a:r>
            <a:r>
              <a:rPr lang="en-US" sz="2000" dirty="0">
                <a:latin typeface="Courier New" panose="02070309020205020404" pitchFamily="49" charset="0"/>
                <a:cs typeface="Courier New" panose="02070309020205020404" pitchFamily="49" charset="0"/>
              </a:rPr>
              <a:t>List</a:t>
            </a:r>
            <a:r>
              <a:rPr lang="en-US" sz="2000" dirty="0"/>
              <a:t>, with the type argument removed, is called a </a:t>
            </a:r>
            <a:r>
              <a:rPr lang="en-US" sz="2000" i="1" dirty="0"/>
              <a:t>raw type.</a:t>
            </a:r>
            <a:r>
              <a:rPr lang="en-US" sz="2000" i="1"/>
              <a:t/>
            </a:r>
            <a:br>
              <a:rPr lang="en-US" sz="2000" i="1"/>
            </a:br>
            <a:endParaRPr lang="en-US" sz="2000" i="1" smtClean="0"/>
          </a:p>
          <a:p>
            <a:pPr marL="366713" lvl="1" indent="0">
              <a:buNone/>
            </a:pPr>
            <a:r>
              <a:rPr lang="en-US" sz="2000" u="sng" smtClean="0"/>
              <a:t>Note</a:t>
            </a:r>
            <a:r>
              <a:rPr lang="en-US" sz="2000" smtClean="0"/>
              <a:t> the difference between </a:t>
            </a:r>
            <a:r>
              <a:rPr lang="en-US" sz="2000" i="1" smtClean="0"/>
              <a:t>generic class</a:t>
            </a:r>
            <a:r>
              <a:rPr lang="en-US" sz="2000" smtClean="0"/>
              <a:t> and </a:t>
            </a:r>
            <a:r>
              <a:rPr lang="en-US" sz="2000" i="1" smtClean="0"/>
              <a:t>parameterized type</a:t>
            </a:r>
            <a:r>
              <a:rPr lang="en-US" sz="2000" smtClean="0"/>
              <a:t>, and between </a:t>
            </a:r>
            <a:r>
              <a:rPr lang="en-US" sz="2000" i="1" smtClean="0"/>
              <a:t>type variable </a:t>
            </a:r>
            <a:r>
              <a:rPr lang="en-US" sz="2000" smtClean="0"/>
              <a:t>and </a:t>
            </a:r>
            <a:r>
              <a:rPr lang="en-US" sz="2000" i="1" smtClean="0"/>
              <a:t>type argument</a:t>
            </a:r>
            <a:r>
              <a:rPr lang="en-US" sz="2000" i="1"/>
              <a:t/>
            </a:r>
            <a:br>
              <a:rPr lang="en-US" sz="2000" i="1"/>
            </a:b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sp>
        <p:nvSpPr>
          <p:cNvPr id="2" name="TextBox 1"/>
          <p:cNvSpPr txBox="1"/>
          <p:nvPr/>
        </p:nvSpPr>
        <p:spPr>
          <a:xfrm>
            <a:off x="853044" y="4053445"/>
            <a:ext cx="8001000" cy="1600438"/>
          </a:xfrm>
          <a:prstGeom prst="rect">
            <a:avLst/>
          </a:prstGeom>
          <a:noFill/>
        </p:spPr>
        <p:txBody>
          <a:bodyPr wrap="square" rtlCol="0">
            <a:spAutoFit/>
          </a:bodyPr>
          <a:lstStyle/>
          <a:p>
            <a:pPr marL="0" lvl="1"/>
            <a:r>
              <a:rPr lang="en-US" sz="2000" u="sng">
                <a:latin typeface="+mn-lt"/>
              </a:rPr>
              <a:t>Note</a:t>
            </a:r>
            <a:r>
              <a:rPr lang="en-US" sz="2000">
                <a:latin typeface="+mn-lt"/>
              </a:rPr>
              <a:t>: When raw types are used where a parametrized type is expected, the compiler issues a warning because the compile-time checks that can usually be done with parametrized types cannot be done with a raw type.</a:t>
            </a:r>
          </a:p>
          <a:p>
            <a:endParaRPr lang="en-US"/>
          </a:p>
        </p:txBody>
      </p:sp>
    </p:spTree>
    <p:extLst>
      <p:ext uri="{BB962C8B-B14F-4D97-AF65-F5344CB8AC3E}">
        <p14:creationId xmlns:p14="http://schemas.microsoft.com/office/powerpoint/2010/main" val="222864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41901</TotalTime>
  <Words>4332</Words>
  <Application>Microsoft Office PowerPoint</Application>
  <PresentationFormat>On-screen Show (4:3)</PresentationFormat>
  <Paragraphs>567</Paragraphs>
  <Slides>72</Slides>
  <Notes>7</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Flow</vt:lpstr>
      <vt:lpstr>Lecture 11: Java Generics: Weaving the Universal into the Fabric of the Particular</vt:lpstr>
      <vt:lpstr>Wholeness Statement</vt:lpstr>
      <vt:lpstr>Lesson Outline</vt:lpstr>
      <vt:lpstr>Introducing Generic Parameters</vt:lpstr>
      <vt:lpstr>Benefits of Generics</vt:lpstr>
      <vt:lpstr>PowerPoint Presentation</vt:lpstr>
      <vt:lpstr>PowerPoint Presentation</vt:lpstr>
      <vt:lpstr>Generics Terminology and Naming Conventions</vt:lpstr>
      <vt:lpstr>PowerPoint Presentation</vt:lpstr>
      <vt:lpstr>PowerPoint Presentation</vt:lpstr>
      <vt:lpstr>Creating Your Own Generic Class or Interface</vt:lpstr>
      <vt:lpstr>Implementing a Generic Interface</vt:lpstr>
      <vt:lpstr>Extending a Generic Class</vt:lpstr>
      <vt:lpstr>How Java Implements Generics: Type Erasure</vt:lpstr>
      <vt:lpstr>How Java Implements Generics: Type Erasure (cont.)</vt:lpstr>
      <vt:lpstr>How Java Implements Generics: Type Erasure (cont.)</vt:lpstr>
      <vt:lpstr>Ways That Java’s Implementation of Generics Is Unintuitive</vt:lpstr>
      <vt:lpstr>Exercise 11.1</vt:lpstr>
      <vt:lpstr>Solution to Exercise 11.1</vt:lpstr>
      <vt:lpstr>Ways That Java’s Implementation of Generics Is Unintuitive</vt:lpstr>
      <vt:lpstr>Optional: The Origin of the Term "Covariant"</vt:lpstr>
      <vt:lpstr>Ways That Java’s Implementation of Generics Is Unintuitive (cont)</vt:lpstr>
      <vt:lpstr>Ways That Java’s Implementation of Generics Is Unintuitive (cont)</vt:lpstr>
      <vt:lpstr>Ways That Java’s Implementation of Generics Is Unintuitive (cont)</vt:lpstr>
      <vt:lpstr>Lesson Outline</vt:lpstr>
      <vt:lpstr>Generic Methods</vt:lpstr>
      <vt:lpstr>Calling a Generic Method</vt:lpstr>
      <vt:lpstr>Using Generic Methods to Generalize Behavior</vt:lpstr>
      <vt:lpstr>Exercise 11.2</vt:lpstr>
      <vt:lpstr>Main Point 1</vt:lpstr>
      <vt:lpstr>Another Generalization Example: Finding the max</vt:lpstr>
      <vt:lpstr>PowerPoint Presentation</vt:lpstr>
      <vt:lpstr>Generalizing Even Further</vt:lpstr>
      <vt:lpstr>Finding the max (cont.)</vt:lpstr>
      <vt:lpstr>Lesson Outline</vt:lpstr>
      <vt:lpstr>The ? extends Bounded Wildcard</vt:lpstr>
      <vt:lpstr>The ? extends Bounded Wildcard (cont.)</vt:lpstr>
      <vt:lpstr>Exercise 11.3</vt:lpstr>
      <vt:lpstr>Exercise 11.3 - Solution</vt:lpstr>
      <vt:lpstr>Applications of the ? extends Wildcard</vt:lpstr>
      <vt:lpstr>Applications of the ? extends Wildcard</vt:lpstr>
      <vt:lpstr>Another Example Using addAll</vt:lpstr>
      <vt:lpstr>Limitations of the extends Wildcard</vt:lpstr>
      <vt:lpstr>Limitations of the extends Wildcard (cont.)</vt:lpstr>
      <vt:lpstr>The ? super Bounded Wildcard</vt:lpstr>
      <vt:lpstr>Limitations of the super Wildcard</vt:lpstr>
      <vt:lpstr>The Get and Put Principle for Bounded Wildcards</vt:lpstr>
      <vt:lpstr>The Get and Put Principle for Bounded Wildcards (cont.)</vt:lpstr>
      <vt:lpstr>The Get and Put Principle for Bounded Wildcards (cont.)</vt:lpstr>
      <vt:lpstr>The Get and Put Principle for Bounded Wildcards (cont.)</vt:lpstr>
      <vt:lpstr>The Get and Put Principle for Bounded Wildcards (cont.)</vt:lpstr>
      <vt:lpstr>PowerPoint Presentation</vt:lpstr>
      <vt:lpstr>When You Need to Do Both Put and Get</vt:lpstr>
      <vt:lpstr>Two Exceptions to the Get and Put Rule</vt:lpstr>
      <vt:lpstr>Main Point 2</vt:lpstr>
      <vt:lpstr>Unbounded Wildcard, Wildcard Capture, Helper Methods</vt:lpstr>
      <vt:lpstr>PowerPoint Presentation</vt:lpstr>
      <vt:lpstr>PowerPoint Presentation</vt:lpstr>
      <vt:lpstr>Exercise 11.4</vt:lpstr>
      <vt:lpstr>Lesson Outline</vt:lpstr>
      <vt:lpstr>Understanding Common Generic Signatures: forEach</vt:lpstr>
      <vt:lpstr>forEach Example</vt:lpstr>
      <vt:lpstr>Understanding Common Generic Signatures: forEach (cont.)</vt:lpstr>
      <vt:lpstr>Understanding Common Generic Signatures: filter</vt:lpstr>
      <vt:lpstr>Exercise 11.5</vt:lpstr>
      <vt:lpstr>Solution</vt:lpstr>
      <vt:lpstr>Understanding Common Generic Signatures:  map</vt:lpstr>
      <vt:lpstr>Map: Example 1</vt:lpstr>
      <vt:lpstr>Map: Example 2</vt:lpstr>
      <vt:lpstr>Lesson Outline</vt:lpstr>
      <vt:lpstr>Generic Programming Using Generics</vt:lpstr>
      <vt:lpstr>Connecting the Parts of Knowledge With the Wholeness of Knowledge Generic Programming Using Java’s Generic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Paul Corazza</cp:lastModifiedBy>
  <cp:revision>2135</cp:revision>
  <dcterms:created xsi:type="dcterms:W3CDTF">2010-06-08T15:14:26Z</dcterms:created>
  <dcterms:modified xsi:type="dcterms:W3CDTF">2017-09-28T01:35:52Z</dcterms:modified>
</cp:coreProperties>
</file>