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60" r:id="rId2"/>
    <p:sldId id="387" r:id="rId3"/>
    <p:sldId id="365" r:id="rId4"/>
    <p:sldId id="351" r:id="rId5"/>
    <p:sldId id="368" r:id="rId6"/>
    <p:sldId id="371" r:id="rId7"/>
    <p:sldId id="397" r:id="rId8"/>
    <p:sldId id="398" r:id="rId9"/>
    <p:sldId id="399" r:id="rId10"/>
    <p:sldId id="409" r:id="rId11"/>
    <p:sldId id="410" r:id="rId12"/>
    <p:sldId id="411" r:id="rId13"/>
    <p:sldId id="400" r:id="rId14"/>
    <p:sldId id="401" r:id="rId15"/>
    <p:sldId id="427" r:id="rId16"/>
    <p:sldId id="428" r:id="rId17"/>
    <p:sldId id="372" r:id="rId18"/>
    <p:sldId id="389" r:id="rId19"/>
    <p:sldId id="391" r:id="rId20"/>
    <p:sldId id="430" r:id="rId21"/>
    <p:sldId id="388" r:id="rId22"/>
    <p:sldId id="429" r:id="rId23"/>
    <p:sldId id="402" r:id="rId24"/>
    <p:sldId id="333" r:id="rId25"/>
    <p:sldId id="434" r:id="rId26"/>
    <p:sldId id="420" r:id="rId27"/>
    <p:sldId id="431" r:id="rId28"/>
    <p:sldId id="432" r:id="rId29"/>
    <p:sldId id="433" r:id="rId30"/>
    <p:sldId id="421" r:id="rId31"/>
    <p:sldId id="423" r:id="rId32"/>
    <p:sldId id="334" r:id="rId33"/>
    <p:sldId id="424" r:id="rId34"/>
    <p:sldId id="425" r:id="rId35"/>
    <p:sldId id="426" r:id="rId36"/>
    <p:sldId id="413" r:id="rId37"/>
    <p:sldId id="414" r:id="rId38"/>
    <p:sldId id="415" r:id="rId39"/>
    <p:sldId id="338" r:id="rId40"/>
    <p:sldId id="357" r:id="rId41"/>
    <p:sldId id="383" r:id="rId42"/>
    <p:sldId id="394" r:id="rId43"/>
    <p:sldId id="408" r:id="rId44"/>
    <p:sldId id="361" r:id="rId45"/>
    <p:sldId id="362" r:id="rId46"/>
    <p:sldId id="395" r:id="rId47"/>
    <p:sldId id="337" r:id="rId48"/>
    <p:sldId id="396" r:id="rId49"/>
    <p:sldId id="358" r:id="rId50"/>
    <p:sldId id="359" r:id="rId51"/>
    <p:sldId id="419" r:id="rId52"/>
    <p:sldId id="406" r:id="rId53"/>
    <p:sldId id="407" r:id="rId54"/>
    <p:sldId id="363" r:id="rId55"/>
    <p:sldId id="386" r:id="rId56"/>
    <p:sldId id="403" r:id="rId57"/>
    <p:sldId id="355" r:id="rId58"/>
    <p:sldId id="356" r:id="rId59"/>
  </p:sldIdLst>
  <p:sldSz cx="9144000" cy="6858000" type="screen4x3"/>
  <p:notesSz cx="7077075" cy="9077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1261"/>
    <a:srgbClr val="B81877"/>
    <a:srgbClr val="FFE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7819" autoAdjust="0"/>
  </p:normalViewPr>
  <p:slideViewPr>
    <p:cSldViewPr>
      <p:cViewPr varScale="1">
        <p:scale>
          <a:sx n="63" d="100"/>
          <a:sy n="63" d="100"/>
        </p:scale>
        <p:origin x="9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3866"/>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4008705" y="0"/>
            <a:ext cx="3066733" cy="453866"/>
          </a:xfrm>
          <a:prstGeom prst="rect">
            <a:avLst/>
          </a:prstGeom>
        </p:spPr>
        <p:txBody>
          <a:bodyPr vert="horz" lIns="93177" tIns="46589" rIns="93177" bIns="46589" rtlCol="0"/>
          <a:lstStyle>
            <a:lvl1pPr algn="r">
              <a:defRPr sz="1200"/>
            </a:lvl1pPr>
          </a:lstStyle>
          <a:p>
            <a:fld id="{13A70AFF-AE3F-4AAC-AF68-919CF5088386}" type="datetimeFigureOut">
              <a:rPr lang="en-US" smtClean="0"/>
              <a:pPr/>
              <a:t>11/27/2017</a:t>
            </a:fld>
            <a:endParaRPr lang="en-US" dirty="0"/>
          </a:p>
        </p:txBody>
      </p:sp>
      <p:sp>
        <p:nvSpPr>
          <p:cNvPr id="4" name="Slide Image Placeholder 3"/>
          <p:cNvSpPr>
            <a:spLocks noGrp="1" noRot="1" noChangeAspect="1"/>
          </p:cNvSpPr>
          <p:nvPr>
            <p:ph type="sldImg" idx="2"/>
          </p:nvPr>
        </p:nvSpPr>
        <p:spPr>
          <a:xfrm>
            <a:off x="1270000" y="681038"/>
            <a:ext cx="4537075" cy="34036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7708" y="4311730"/>
            <a:ext cx="5661660" cy="4084796"/>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21884"/>
            <a:ext cx="3066733" cy="45386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621884"/>
            <a:ext cx="3066733" cy="453866"/>
          </a:xfrm>
          <a:prstGeom prst="rect">
            <a:avLst/>
          </a:prstGeom>
        </p:spPr>
        <p:txBody>
          <a:bodyPr vert="horz" lIns="93177" tIns="46589" rIns="93177" bIns="46589" rtlCol="0" anchor="b"/>
          <a:lstStyle>
            <a:lvl1pPr algn="r">
              <a:defRPr sz="1200"/>
            </a:lvl1pPr>
          </a:lstStyle>
          <a:p>
            <a:fld id="{F078A934-4A9F-429C-9C87-18DB206E4E6F}" type="slidenum">
              <a:rPr lang="en-US" smtClean="0"/>
              <a:pPr/>
              <a:t>‹#›</a:t>
            </a:fld>
            <a:endParaRPr lang="en-US" dirty="0"/>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1CE1C-A3EB-40EA-B028-130FEF405CA6}" type="slidenum">
              <a:rPr lang="en-US"/>
              <a:pPr/>
              <a:t>44</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DD055-5FC7-41E2-A3E2-4A0BB41A9A04}" type="slidenum">
              <a:rPr lang="en-US"/>
              <a:pPr/>
              <a:t>45</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DD055-5FC7-41E2-A3E2-4A0BB41A9A04}" type="slidenum">
              <a:rPr lang="en-US"/>
              <a:pPr/>
              <a:t>46</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43014-8C33-41CF-952D-8A044E8B5D4E}" type="slidenum">
              <a:rPr lang="en-US"/>
              <a:pPr/>
              <a:t>47</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43014-8C33-41CF-952D-8A044E8B5D4E}" type="slidenum">
              <a:rPr lang="en-US"/>
              <a:pPr/>
              <a:t>48</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3ACE0-858F-4675-9AE6-0E95DCE6A05E}" type="slidenum">
              <a:rPr lang="en-US"/>
              <a:pPr/>
              <a:t>49</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A06BF-7545-4C5E-8E7C-0BFB57DDBD56}" type="slidenum">
              <a:rPr lang="en-US"/>
              <a:pPr/>
              <a:t>50</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FB7519B-6AA3-4EFD-9E7C-C664C2CDA8EC}" type="slidenum">
              <a:rPr lang="en-US">
                <a:latin typeface="Arial" charset="0"/>
              </a:rPr>
              <a:pPr/>
              <a:t>54</a:t>
            </a:fld>
            <a:endParaRPr lang="en-US">
              <a:latin typeface="Arial" charset="0"/>
            </a:endParaRPr>
          </a:p>
        </p:txBody>
      </p:sp>
      <p:sp>
        <p:nvSpPr>
          <p:cNvPr id="52227" name="Rectangle 2"/>
          <p:cNvSpPr>
            <a:spLocks noGrp="1" noChangeArrowheads="1"/>
          </p:cNvSpPr>
          <p:nvPr>
            <p:ph type="body" idx="1"/>
          </p:nvPr>
        </p:nvSpPr>
        <p:spPr>
          <a:xfrm>
            <a:off x="945250" y="4310155"/>
            <a:ext cx="5186578" cy="4086371"/>
          </a:xfrm>
          <a:noFill/>
          <a:ln/>
        </p:spPr>
        <p:txBody>
          <a:bodyPr lIns="92184" tIns="45283" rIns="92184" bIns="45283"/>
          <a:lstStyle/>
          <a:p>
            <a:pPr eaLnBrk="1" hangingPunct="1"/>
            <a:endParaRPr lang="en-US">
              <a:latin typeface="Arial" charset="0"/>
            </a:endParaRPr>
          </a:p>
        </p:txBody>
      </p:sp>
      <p:sp>
        <p:nvSpPr>
          <p:cNvPr id="52228" name="Rectangle 3"/>
          <p:cNvSpPr>
            <a:spLocks noGrp="1" noRot="1" noChangeAspect="1" noChangeArrowheads="1" noTextEdit="1"/>
          </p:cNvSpPr>
          <p:nvPr>
            <p:ph type="sldImg"/>
          </p:nvPr>
        </p:nvSpPr>
        <p:spPr>
          <a:xfrm>
            <a:off x="1268413" y="681038"/>
            <a:ext cx="4537075" cy="3403600"/>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57</a:t>
            </a:fld>
            <a:endParaRPr lang="en-US" dirty="0">
              <a:latin typeface="Arial" charset="0"/>
            </a:endParaRPr>
          </a:p>
        </p:txBody>
      </p:sp>
      <p:sp>
        <p:nvSpPr>
          <p:cNvPr id="53251" name="Rectangle 2"/>
          <p:cNvSpPr>
            <a:spLocks noGrp="1" noChangeArrowheads="1"/>
          </p:cNvSpPr>
          <p:nvPr>
            <p:ph type="body" idx="1"/>
          </p:nvPr>
        </p:nvSpPr>
        <p:spPr>
          <a:xfrm>
            <a:off x="945250" y="4310155"/>
            <a:ext cx="5186578" cy="4086371"/>
          </a:xfrm>
          <a:noFill/>
          <a:ln/>
        </p:spPr>
        <p:txBody>
          <a:bodyPr lIns="92184" tIns="45283" rIns="92184" bIns="45283"/>
          <a:lstStyle/>
          <a:p>
            <a:pPr eaLnBrk="1" hangingPunct="1"/>
            <a:endParaRPr lang="en-US" dirty="0">
              <a:latin typeface="Arial" charset="0"/>
            </a:endParaRPr>
          </a:p>
        </p:txBody>
      </p:sp>
      <p:sp>
        <p:nvSpPr>
          <p:cNvPr id="53252" name="Rectangle 3"/>
          <p:cNvSpPr>
            <a:spLocks noGrp="1" noRot="1" noChangeAspect="1" noChangeArrowheads="1" noTextEdit="1"/>
          </p:cNvSpPr>
          <p:nvPr>
            <p:ph type="sldImg"/>
          </p:nvPr>
        </p:nvSpPr>
        <p:spPr>
          <a:xfrm>
            <a:off x="1268413" y="681038"/>
            <a:ext cx="4537075" cy="3403600"/>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58</a:t>
            </a:fld>
            <a:endParaRPr lang="en-US" dirty="0">
              <a:latin typeface="Arial" charset="0"/>
            </a:endParaRPr>
          </a:p>
        </p:txBody>
      </p:sp>
      <p:sp>
        <p:nvSpPr>
          <p:cNvPr id="55299" name="Rectangle 2"/>
          <p:cNvSpPr>
            <a:spLocks noGrp="1" noChangeArrowheads="1"/>
          </p:cNvSpPr>
          <p:nvPr>
            <p:ph type="body" idx="1"/>
          </p:nvPr>
        </p:nvSpPr>
        <p:spPr>
          <a:xfrm>
            <a:off x="945250" y="4310155"/>
            <a:ext cx="5186578" cy="4086371"/>
          </a:xfrm>
          <a:noFill/>
          <a:ln/>
        </p:spPr>
        <p:txBody>
          <a:bodyPr lIns="92184" tIns="45283" rIns="92184" bIns="45283"/>
          <a:lstStyle/>
          <a:p>
            <a:pPr eaLnBrk="1" hangingPunct="1"/>
            <a:endParaRPr lang="en-US" dirty="0">
              <a:latin typeface="Arial" charset="0"/>
            </a:endParaRPr>
          </a:p>
        </p:txBody>
      </p:sp>
      <p:sp>
        <p:nvSpPr>
          <p:cNvPr id="55300" name="Rectangle 3"/>
          <p:cNvSpPr>
            <a:spLocks noGrp="1" noRot="1" noChangeAspect="1" noChangeArrowheads="1" noTextEdit="1"/>
          </p:cNvSpPr>
          <p:nvPr>
            <p:ph type="sldImg"/>
          </p:nvPr>
        </p:nvSpPr>
        <p:spPr>
          <a:xfrm>
            <a:off x="1268413" y="681038"/>
            <a:ext cx="4537075" cy="34036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dirty="0">
              <a:latin typeface="Arial" charset="0"/>
            </a:endParaRPr>
          </a:p>
        </p:txBody>
      </p:sp>
      <p:sp>
        <p:nvSpPr>
          <p:cNvPr id="50179" name="Rectangle 2"/>
          <p:cNvSpPr>
            <a:spLocks noGrp="1" noChangeArrowheads="1"/>
          </p:cNvSpPr>
          <p:nvPr>
            <p:ph type="body" idx="1"/>
          </p:nvPr>
        </p:nvSpPr>
        <p:spPr>
          <a:xfrm>
            <a:off x="945250" y="4310155"/>
            <a:ext cx="5186578" cy="4086371"/>
          </a:xfrm>
          <a:noFill/>
          <a:ln/>
        </p:spPr>
        <p:txBody>
          <a:bodyPr lIns="92184" tIns="45283" rIns="92184" bIns="45283"/>
          <a:lstStyle/>
          <a:p>
            <a:pPr eaLnBrk="1" hangingPunct="1"/>
            <a:endParaRPr lang="en-US" dirty="0">
              <a:latin typeface="Arial" charset="0"/>
            </a:endParaRPr>
          </a:p>
        </p:txBody>
      </p:sp>
      <p:sp>
        <p:nvSpPr>
          <p:cNvPr id="50180" name="Rectangle 3"/>
          <p:cNvSpPr>
            <a:spLocks noGrp="1" noRot="1" noChangeAspect="1" noChangeArrowheads="1" noTextEdit="1"/>
          </p:cNvSpPr>
          <p:nvPr>
            <p:ph type="sldImg"/>
          </p:nvPr>
        </p:nvSpPr>
        <p:spPr>
          <a:xfrm>
            <a:off x="1268413" y="681038"/>
            <a:ext cx="4537075" cy="34036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22</a:t>
            </a:fld>
            <a:endParaRPr lang="en-US">
              <a:latin typeface="Arial" charset="0"/>
            </a:endParaRPr>
          </a:p>
        </p:txBody>
      </p:sp>
      <p:sp>
        <p:nvSpPr>
          <p:cNvPr id="53251" name="Rectangle 2"/>
          <p:cNvSpPr>
            <a:spLocks noGrp="1" noChangeArrowheads="1"/>
          </p:cNvSpPr>
          <p:nvPr>
            <p:ph type="body" idx="1"/>
          </p:nvPr>
        </p:nvSpPr>
        <p:spPr>
          <a:xfrm>
            <a:off x="945250" y="4310155"/>
            <a:ext cx="5186578" cy="4086371"/>
          </a:xfrm>
          <a:noFill/>
          <a:ln/>
        </p:spPr>
        <p:txBody>
          <a:bodyPr lIns="92184" tIns="45283" rIns="92184" bIns="45283"/>
          <a:lstStyle/>
          <a:p>
            <a:pPr eaLnBrk="1" hangingPunct="1"/>
            <a:endParaRPr lang="en-US">
              <a:latin typeface="Arial" charset="0"/>
            </a:endParaRPr>
          </a:p>
        </p:txBody>
      </p:sp>
      <p:sp>
        <p:nvSpPr>
          <p:cNvPr id="53252" name="Rectangle 3"/>
          <p:cNvSpPr>
            <a:spLocks noGrp="1" noRot="1" noChangeAspect="1" noChangeArrowheads="1" noTextEdit="1"/>
          </p:cNvSpPr>
          <p:nvPr>
            <p:ph type="sldImg"/>
          </p:nvPr>
        </p:nvSpPr>
        <p:spPr>
          <a:xfrm>
            <a:off x="1268413" y="681038"/>
            <a:ext cx="4537075" cy="34036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C44A2-CC6F-42FE-B699-194D22006979}" type="slidenum">
              <a:rPr lang="en-US"/>
              <a:pPr/>
              <a:t>24</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37727-16E6-461E-A8B8-900CA7955CDC}" type="slidenum">
              <a:rPr lang="en-US"/>
              <a:pPr/>
              <a:t>25</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40EFB-DFCF-4D73-B703-21FEC092600D}" type="slidenum">
              <a:rPr lang="en-US"/>
              <a:pPr/>
              <a:t>32</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40EFB-DFCF-4D73-B703-21FEC092600D}" type="slidenum">
              <a:rPr lang="en-US"/>
              <a:pPr/>
              <a:t>34</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0DB36-5B5A-4038-9A98-2DCD9958C5B9}" type="slidenum">
              <a:rPr lang="en-US"/>
              <a:pPr/>
              <a:t>39</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63BA55D-7C58-4F30-916E-4C70E4BFF5E7}" type="slidenum">
              <a:rPr lang="en-US">
                <a:latin typeface="Arial" charset="0"/>
              </a:rPr>
              <a:pPr/>
              <a:t>40</a:t>
            </a:fld>
            <a:endParaRPr lang="en-US">
              <a:latin typeface="Arial" charset="0"/>
            </a:endParaRPr>
          </a:p>
        </p:txBody>
      </p:sp>
      <p:sp>
        <p:nvSpPr>
          <p:cNvPr id="51203" name="Rectangle 2"/>
          <p:cNvSpPr>
            <a:spLocks noGrp="1" noChangeArrowheads="1"/>
          </p:cNvSpPr>
          <p:nvPr>
            <p:ph type="body" idx="1"/>
          </p:nvPr>
        </p:nvSpPr>
        <p:spPr>
          <a:xfrm>
            <a:off x="945250" y="4310155"/>
            <a:ext cx="5186578" cy="4086371"/>
          </a:xfrm>
          <a:noFill/>
          <a:ln/>
        </p:spPr>
        <p:txBody>
          <a:bodyPr lIns="92184" tIns="45283" rIns="92184" bIns="45283"/>
          <a:lstStyle/>
          <a:p>
            <a:pPr eaLnBrk="1" hangingPunct="1"/>
            <a:endParaRPr lang="en-US">
              <a:latin typeface="Arial" charset="0"/>
            </a:endParaRPr>
          </a:p>
        </p:txBody>
      </p:sp>
      <p:sp>
        <p:nvSpPr>
          <p:cNvPr id="51204" name="Rectangle 3"/>
          <p:cNvSpPr>
            <a:spLocks noGrp="1" noRot="1" noChangeAspect="1" noChangeArrowheads="1" noTextEdit="1"/>
          </p:cNvSpPr>
          <p:nvPr>
            <p:ph type="sldImg"/>
          </p:nvPr>
        </p:nvSpPr>
        <p:spPr>
          <a:xfrm>
            <a:off x="1268413" y="681038"/>
            <a:ext cx="4537075" cy="34036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7554F00-6339-4BD5-BF7F-9E4DD9C716C8}" type="datetime1">
              <a:rPr lang="en-US" smtClean="0"/>
              <a:pPr/>
              <a:t>11/27/2017</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pPr/>
              <a:t>11/27/2017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pPr/>
              <a:t>11/27/2017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pPr>
                <a:defRPr/>
              </a:pPr>
              <a:t>11/27/2017</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pPr>
                <a:defRPr/>
              </a:pPr>
              <a:t>11/27/2017</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pPr>
                <a:defRPr/>
              </a:pPr>
              <a:t>‹#›</a:t>
            </a:fld>
            <a:endParaRPr lang="en-US" dirty="0"/>
          </a:p>
        </p:txBody>
      </p:sp>
    </p:spTree>
    <p:extLst>
      <p:ext uri="{BB962C8B-B14F-4D97-AF65-F5344CB8AC3E}">
        <p14:creationId xmlns:p14="http://schemas.microsoft.com/office/powerpoint/2010/main" val="363811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pPr/>
              <a:t>11/27/2017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pPr/>
              <a:t>11/27/2017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pPr/>
              <a:t>11/27/2017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pPr/>
              <a:t>11/27/2017</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135352B-5747-440F-9D78-AD6524A78D7D}" type="datetime1">
              <a:rPr lang="en-US" smtClean="0"/>
              <a:pPr/>
              <a:t>11/27/2017</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pPr/>
              <a:t>11/27/2017</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pPr/>
              <a:t>11/27/2017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pPr/>
              <a:t>11/27/2017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pPr/>
              <a:t>11/27/2017</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br>
              <a:rPr lang="en-US" sz="3600" b="1" dirty="0">
                <a:solidFill>
                  <a:schemeClr val="tx1"/>
                </a:solidFill>
                <a:effectLst/>
                <a:latin typeface="Arial" pitchFamily="34" charset="0"/>
                <a:cs typeface="Arial" pitchFamily="34" charset="0"/>
              </a:rPr>
            </a:br>
            <a:r>
              <a:rPr lang="en-US" sz="3600" dirty="0" err="1">
                <a:solidFill>
                  <a:schemeClr val="tx1"/>
                </a:solidFill>
                <a:effectLst/>
                <a:latin typeface="Arial" pitchFamily="34" charset="0"/>
                <a:cs typeface="Arial" pitchFamily="34" charset="0"/>
              </a:rPr>
              <a:t>Dr.Shafqat</a:t>
            </a:r>
            <a:r>
              <a:rPr lang="en-US" sz="3600">
                <a:solidFill>
                  <a:schemeClr val="tx1"/>
                </a:solidFill>
                <a:effectLst/>
                <a:latin typeface="Arial" pitchFamily="34" charset="0"/>
                <a:cs typeface="Arial" pitchFamily="34" charset="0"/>
              </a:rPr>
              <a:t> Ali Shad</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Properties as Attributes or Associations</a:t>
            </a:r>
          </a:p>
        </p:txBody>
      </p:sp>
      <p:sp>
        <p:nvSpPr>
          <p:cNvPr id="3" name="Content Placeholder 2"/>
          <p:cNvSpPr>
            <a:spLocks noGrp="1"/>
          </p:cNvSpPr>
          <p:nvPr>
            <p:ph idx="1"/>
          </p:nvPr>
        </p:nvSpPr>
        <p:spPr>
          <a:xfrm>
            <a:off x="457200" y="1935479"/>
            <a:ext cx="8458200" cy="4862363"/>
          </a:xfrm>
        </p:spPr>
        <p:txBody>
          <a:bodyPr>
            <a:normAutofit fontScale="92500" lnSpcReduction="10000"/>
          </a:bodyPr>
          <a:lstStyle/>
          <a:p>
            <a:r>
              <a:rPr lang="en-US"/>
              <a:t>An </a:t>
            </a:r>
            <a:r>
              <a:rPr lang="en-US" i="1"/>
              <a:t>attribute </a:t>
            </a:r>
            <a:r>
              <a:rPr lang="en-US"/>
              <a:t>of a UML class indicates a variable that stores data, like </a:t>
            </a:r>
            <a:r>
              <a:rPr lang="en-US">
                <a:latin typeface="Courier New" panose="02070309020205020404" pitchFamily="49" charset="0"/>
                <a:cs typeface="Courier New" panose="02070309020205020404" pitchFamily="49" charset="0"/>
              </a:rPr>
              <a:t>name</a:t>
            </a:r>
            <a:r>
              <a:rPr lang="en-US"/>
              <a:t> in </a:t>
            </a:r>
            <a:r>
              <a:rPr lang="en-US">
                <a:latin typeface="Courier New" panose="02070309020205020404" pitchFamily="49" charset="0"/>
                <a:cs typeface="Courier New" panose="02070309020205020404" pitchFamily="49" charset="0"/>
              </a:rPr>
              <a:t>Customer</a:t>
            </a:r>
            <a:r>
              <a:rPr lang="en-US"/>
              <a:t>.  A UML attribute is implemented in Java code as a </a:t>
            </a:r>
            <a:r>
              <a:rPr lang="en-US" i="1"/>
              <a:t>field </a:t>
            </a:r>
            <a:r>
              <a:rPr lang="en-US"/>
              <a:t>or </a:t>
            </a:r>
            <a:r>
              <a:rPr lang="en-US" i="1"/>
              <a:t>instance variable. </a:t>
            </a:r>
            <a:br>
              <a:rPr lang="en-US" i="1"/>
            </a:br>
            <a:br>
              <a:rPr lang="en-US" i="1"/>
            </a:br>
            <a:br>
              <a:rPr lang="en-US" i="1"/>
            </a:br>
            <a:br>
              <a:rPr lang="en-US" i="1"/>
            </a:br>
            <a:br>
              <a:rPr lang="en-US" i="1"/>
            </a:br>
            <a:endParaRPr lang="en-US" i="1"/>
          </a:p>
          <a:p>
            <a:r>
              <a:rPr lang="en-US"/>
              <a:t>An association from one class to another is also implemented in Java code as a field or instance variable, like the association from </a:t>
            </a:r>
            <a:r>
              <a:rPr lang="en-US">
                <a:latin typeface="Courier New" panose="02070309020205020404" pitchFamily="49" charset="0"/>
                <a:cs typeface="Courier New" panose="02070309020205020404" pitchFamily="49" charset="0"/>
              </a:rPr>
              <a:t>Customer</a:t>
            </a:r>
            <a:r>
              <a:rPr lang="en-US"/>
              <a:t> to </a:t>
            </a:r>
            <a:r>
              <a:rPr lang="en-US">
                <a:latin typeface="Courier New" panose="02070309020205020404" pitchFamily="49" charset="0"/>
                <a:cs typeface="Courier New" panose="02070309020205020404" pitchFamily="49" charset="0"/>
              </a:rPr>
              <a:t>Account</a:t>
            </a:r>
          </a:p>
          <a:p>
            <a:pPr marL="0" indent="0">
              <a:buNone/>
            </a:pPr>
            <a:br>
              <a:rPr lang="en-US"/>
            </a:b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463" y="3048000"/>
            <a:ext cx="695527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563" y="5616743"/>
            <a:ext cx="76009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91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a:t>In the language of UML, both </a:t>
            </a:r>
            <a:r>
              <a:rPr lang="en-US" sz="2400">
                <a:latin typeface="Courier New" panose="02070309020205020404" pitchFamily="49" charset="0"/>
                <a:cs typeface="Courier New" panose="02070309020205020404" pitchFamily="49" charset="0"/>
              </a:rPr>
              <a:t>acct</a:t>
            </a:r>
            <a:r>
              <a:rPr lang="en-US"/>
              <a:t> and </a:t>
            </a:r>
            <a:r>
              <a:rPr lang="en-US" sz="2400">
                <a:latin typeface="Courier New" panose="02070309020205020404" pitchFamily="49" charset="0"/>
                <a:cs typeface="Courier New" panose="02070309020205020404" pitchFamily="49" charset="0"/>
              </a:rPr>
              <a:t>name</a:t>
            </a:r>
            <a:r>
              <a:rPr lang="en-US"/>
              <a:t> are called </a:t>
            </a:r>
            <a:r>
              <a:rPr lang="en-US" i="1"/>
              <a:t>properties</a:t>
            </a:r>
            <a:r>
              <a:rPr lang="en-US"/>
              <a:t> of </a:t>
            </a:r>
            <a:r>
              <a:rPr lang="en-US" sz="2400">
                <a:latin typeface="Courier New" panose="02070309020205020404" pitchFamily="49" charset="0"/>
                <a:cs typeface="Courier New" panose="02070309020205020404" pitchFamily="49" charset="0"/>
              </a:rPr>
              <a:t>Customer</a:t>
            </a:r>
            <a:r>
              <a:rPr lang="en-US"/>
              <a:t>. The property </a:t>
            </a:r>
            <a:r>
              <a:rPr lang="en-US" sz="2400">
                <a:latin typeface="Courier New" panose="02070309020205020404" pitchFamily="49" charset="0"/>
                <a:cs typeface="Courier New" panose="02070309020205020404" pitchFamily="49" charset="0"/>
              </a:rPr>
              <a:t>acct</a:t>
            </a:r>
            <a:r>
              <a:rPr lang="en-US"/>
              <a:t> is modeled as an association; the property </a:t>
            </a:r>
            <a:r>
              <a:rPr lang="en-US" sz="2400">
                <a:latin typeface="Courier New" panose="02070309020205020404" pitchFamily="49" charset="0"/>
                <a:cs typeface="Courier New" panose="02070309020205020404" pitchFamily="49" charset="0"/>
              </a:rPr>
              <a:t>name</a:t>
            </a:r>
            <a:r>
              <a:rPr lang="en-US"/>
              <a:t> is modeled as an attribute.</a:t>
            </a:r>
          </a:p>
          <a:p>
            <a:r>
              <a:rPr lang="en-US"/>
              <a:t>In UML, it is always possible to model properties either as attributes or as associations:</a:t>
            </a:r>
            <a:br>
              <a:rPr lang="en-US"/>
            </a:b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76676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146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114800"/>
          </a:xfrm>
        </p:spPr>
        <p:txBody>
          <a:bodyPr/>
          <a:lstStyle/>
          <a:p>
            <a:pPr marL="0" indent="0">
              <a:buNone/>
            </a:pPr>
            <a:r>
              <a:rPr lang="en-US"/>
              <a:t>Which way is best – properties as </a:t>
            </a:r>
            <a:r>
              <a:rPr lang="en-US" i="1"/>
              <a:t>attributes</a:t>
            </a:r>
            <a:r>
              <a:rPr lang="en-US"/>
              <a:t> or </a:t>
            </a:r>
            <a:r>
              <a:rPr lang="en-US" i="1"/>
              <a:t>associations</a:t>
            </a:r>
            <a:r>
              <a:rPr lang="en-US"/>
              <a:t>?</a:t>
            </a:r>
          </a:p>
          <a:p>
            <a:pPr lvl="1">
              <a:buFont typeface="Wingdings" panose="05000000000000000000" pitchFamily="2" charset="2"/>
              <a:buChar char="q"/>
            </a:pPr>
            <a:r>
              <a:rPr lang="en-US"/>
              <a:t>When a property has an internal structure, with its own properties, model it as an association; otherwise, as an attribute.</a:t>
            </a:r>
          </a:p>
          <a:p>
            <a:pPr marL="0" indent="0">
              <a:buNone/>
            </a:pPr>
            <a:r>
              <a:rPr lang="en-US" u="sng"/>
              <a:t>Example</a:t>
            </a:r>
            <a:r>
              <a:rPr lang="en-US"/>
              <a:t>: In the previous example, an </a:t>
            </a:r>
            <a:r>
              <a:rPr lang="en-US" sz="2000">
                <a:latin typeface="Courier New" panose="02070309020205020404" pitchFamily="49" charset="0"/>
                <a:cs typeface="Courier New" panose="02070309020205020404" pitchFamily="49" charset="0"/>
              </a:rPr>
              <a:t>Order</a:t>
            </a:r>
            <a:r>
              <a:rPr lang="en-US"/>
              <a:t> has many </a:t>
            </a:r>
            <a:r>
              <a:rPr lang="en-US" sz="2000">
                <a:latin typeface="Courier New" panose="02070309020205020404" pitchFamily="49" charset="0"/>
                <a:cs typeface="Courier New" panose="02070309020205020404" pitchFamily="49" charset="0"/>
              </a:rPr>
              <a:t>OrderLines</a:t>
            </a:r>
            <a:r>
              <a:rPr lang="en-US"/>
              <a:t>, and each </a:t>
            </a:r>
            <a:r>
              <a:rPr lang="en-US" sz="2000">
                <a:latin typeface="Courier New" panose="02070309020205020404" pitchFamily="49" charset="0"/>
                <a:cs typeface="Courier New" panose="02070309020205020404" pitchFamily="49" charset="0"/>
              </a:rPr>
              <a:t>OrderLine</a:t>
            </a:r>
            <a:r>
              <a:rPr lang="en-US"/>
              <a:t> has its own internal structure (cost, quantity, etc). So the </a:t>
            </a:r>
            <a:r>
              <a:rPr lang="en-US" sz="2000">
                <a:latin typeface="Courier New" panose="02070309020205020404" pitchFamily="49" charset="0"/>
                <a:cs typeface="Courier New" panose="02070309020205020404" pitchFamily="49" charset="0"/>
              </a:rPr>
              <a:t>OrderLine</a:t>
            </a:r>
            <a:r>
              <a:rPr lang="en-US"/>
              <a:t> property should be modeled as an association; the others, as attributes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001126"/>
            <a:ext cx="4267200" cy="1541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05400" y="4648200"/>
            <a:ext cx="3886200" cy="2031325"/>
          </a:xfrm>
          <a:prstGeom prst="rect">
            <a:avLst/>
          </a:prstGeom>
          <a:solidFill>
            <a:srgbClr val="FFEEB7"/>
          </a:solidFill>
          <a:ln>
            <a:solidFill>
              <a:schemeClr val="tx1"/>
            </a:solidFill>
          </a:ln>
        </p:spPr>
        <p:txBody>
          <a:bodyPr wrap="square" rtlCol="0">
            <a:spAutoFit/>
          </a:bodyPr>
          <a:lstStyle/>
          <a:p>
            <a:r>
              <a:rPr lang="en-US"/>
              <a:t>IMPORTANT: When a property is modeled as an association, it is not mentioned as one of the attributes of the class. Here, </a:t>
            </a:r>
            <a:r>
              <a:rPr lang="en-US">
                <a:latin typeface="Courier New" panose="02070309020205020404" pitchFamily="49" charset="0"/>
                <a:cs typeface="Courier New" panose="02070309020205020404" pitchFamily="49" charset="0"/>
              </a:rPr>
              <a:t>Order</a:t>
            </a:r>
            <a:r>
              <a:rPr lang="en-US"/>
              <a:t> displays two attributes, one association. All three would appear as </a:t>
            </a:r>
            <a:r>
              <a:rPr lang="en-US" i="1"/>
              <a:t>fields </a:t>
            </a:r>
            <a:r>
              <a:rPr lang="en-US"/>
              <a:t>in a Java class implementation</a:t>
            </a:r>
          </a:p>
        </p:txBody>
      </p:sp>
    </p:spTree>
    <p:extLst>
      <p:ext uri="{BB962C8B-B14F-4D97-AF65-F5344CB8AC3E}">
        <p14:creationId xmlns:p14="http://schemas.microsoft.com/office/powerpoint/2010/main" val="380827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a:t>Types of relationships between classes: association, dependency, inheritance</a:t>
            </a:r>
            <a:endParaRPr lang="en-US" i="1" dirty="0"/>
          </a:p>
          <a:p>
            <a:r>
              <a:rPr lang="en-US" sz="2400" b="1">
                <a:solidFill>
                  <a:srgbClr val="FF0000"/>
                </a:solidFill>
              </a:rPr>
              <a:t>Techniques for discovering associations </a:t>
            </a:r>
          </a:p>
          <a:p>
            <a:pPr lvl="1"/>
            <a:r>
              <a:rPr lang="en-US" b="1">
                <a:solidFill>
                  <a:srgbClr val="FF0000"/>
                </a:solidFill>
              </a:rPr>
              <a:t>Identify verb phrases</a:t>
            </a:r>
          </a:p>
          <a:p>
            <a:pPr lvl="1"/>
            <a:r>
              <a:rPr lang="en-US" b="1">
                <a:solidFill>
                  <a:srgbClr val="FF0000"/>
                </a:solidFill>
              </a:rPr>
              <a:t>Create an association matrix</a:t>
            </a:r>
          </a:p>
          <a:p>
            <a:r>
              <a:rPr lang="en-US" sz="2400"/>
              <a:t>Aspects of associations</a:t>
            </a:r>
          </a:p>
          <a:p>
            <a:pPr lvl="1"/>
            <a:r>
              <a:rPr lang="en-US"/>
              <a:t>Unidirectional and bidirectional associations</a:t>
            </a:r>
          </a:p>
          <a:p>
            <a:pPr lvl="1"/>
            <a:r>
              <a:rPr lang="en-US"/>
              <a:t>Aggregation</a:t>
            </a:r>
          </a:p>
          <a:p>
            <a:pPr lvl="1"/>
            <a:r>
              <a:rPr lang="en-US"/>
              <a:t>Composition</a:t>
            </a:r>
          </a:p>
          <a:p>
            <a:pPr lvl="1"/>
            <a:r>
              <a:rPr lang="en-US"/>
              <a:t>Reflexive associations</a:t>
            </a:r>
          </a:p>
          <a:p>
            <a:pPr lvl="1"/>
            <a:r>
              <a:rPr lang="en-US"/>
              <a:t>Association classes</a:t>
            </a:r>
          </a:p>
          <a:p>
            <a:pPr lvl="1"/>
            <a:r>
              <a:rPr lang="en-US"/>
              <a:t>Dependency</a:t>
            </a:r>
          </a:p>
          <a:p>
            <a:pPr lvl="1"/>
            <a:r>
              <a:rPr lang="en-US"/>
              <a:t>Association “decorations”: name, roles,  multiplicities</a:t>
            </a:r>
          </a:p>
          <a:p>
            <a:endParaRPr lang="en-US"/>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dirty="0"/>
          </a:p>
        </p:txBody>
      </p:sp>
    </p:spTree>
    <p:extLst>
      <p:ext uri="{BB962C8B-B14F-4D97-AF65-F5344CB8AC3E}">
        <p14:creationId xmlns:p14="http://schemas.microsoft.com/office/powerpoint/2010/main" val="63721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Name of an Association Is a Verb</a:t>
            </a:r>
          </a:p>
        </p:txBody>
      </p:sp>
      <p:sp>
        <p:nvSpPr>
          <p:cNvPr id="3" name="Content Placeholder 2"/>
          <p:cNvSpPr>
            <a:spLocks noGrp="1"/>
          </p:cNvSpPr>
          <p:nvPr>
            <p:ph idx="1"/>
          </p:nvPr>
        </p:nvSpPr>
        <p:spPr/>
        <p:txBody>
          <a:bodyPr>
            <a:normAutofit lnSpcReduction="10000"/>
          </a:bodyPr>
          <a:lstStyle/>
          <a:p>
            <a:pPr marL="0" indent="0">
              <a:buNone/>
            </a:pPr>
            <a:r>
              <a:rPr lang="en-US" b="1" u="sng"/>
              <a:t>Examples</a:t>
            </a:r>
          </a:p>
          <a:p>
            <a:r>
              <a:rPr lang="en-US"/>
              <a:t>Customer </a:t>
            </a:r>
            <a:r>
              <a:rPr lang="en-US" i="1"/>
              <a:t>has</a:t>
            </a:r>
            <a:r>
              <a:rPr lang="en-US"/>
              <a:t> an Account</a:t>
            </a:r>
          </a:p>
          <a:p>
            <a:r>
              <a:rPr lang="en-US"/>
              <a:t>Professor </a:t>
            </a:r>
            <a:r>
              <a:rPr lang="en-US" i="1"/>
              <a:t>advises</a:t>
            </a:r>
            <a:r>
              <a:rPr lang="en-US"/>
              <a:t> a Student</a:t>
            </a:r>
          </a:p>
          <a:p>
            <a:r>
              <a:rPr lang="en-US"/>
              <a:t>Student </a:t>
            </a:r>
            <a:r>
              <a:rPr lang="en-US" i="1"/>
              <a:t>enrolls in</a:t>
            </a:r>
            <a:r>
              <a:rPr lang="en-US"/>
              <a:t> a Section</a:t>
            </a:r>
          </a:p>
          <a:p>
            <a:endParaRPr lang="en-US"/>
          </a:p>
          <a:p>
            <a:pPr marL="0" indent="0">
              <a:buNone/>
            </a:pPr>
            <a:r>
              <a:rPr lang="en-US" i="1" u="sng"/>
              <a:t>Strategy</a:t>
            </a:r>
            <a:r>
              <a:rPr lang="en-US"/>
              <a:t>: </a:t>
            </a:r>
          </a:p>
          <a:p>
            <a:r>
              <a:rPr lang="en-US"/>
              <a:t>Discover associations by finding verbs and verb phrases in the problem statement.</a:t>
            </a:r>
          </a:p>
          <a:p>
            <a:r>
              <a:rPr lang="en-US" i="1"/>
              <a:t>Optional</a:t>
            </a:r>
            <a:r>
              <a:rPr lang="en-US"/>
              <a:t>: Track the relationships in an </a:t>
            </a:r>
            <a:r>
              <a:rPr lang="en-US" i="1"/>
              <a:t>Association Matrix</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dirty="0"/>
          </a:p>
        </p:txBody>
      </p:sp>
    </p:spTree>
    <p:extLst>
      <p:ext uri="{BB962C8B-B14F-4D97-AF65-F5344CB8AC3E}">
        <p14:creationId xmlns:p14="http://schemas.microsoft.com/office/powerpoint/2010/main" val="188221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Problem Description for the SRS</a:t>
            </a:r>
            <a:endParaRPr lang="en-US" sz="4400" dirty="0"/>
          </a:p>
        </p:txBody>
      </p:sp>
      <p:sp>
        <p:nvSpPr>
          <p:cNvPr id="3" name="Content Placeholder 2"/>
          <p:cNvSpPr>
            <a:spLocks noGrp="1"/>
          </p:cNvSpPr>
          <p:nvPr>
            <p:ph idx="1"/>
          </p:nvPr>
        </p:nvSpPr>
        <p:spPr/>
        <p:txBody>
          <a:bodyPr>
            <a:noAutofit/>
          </a:bodyPr>
          <a:lstStyle/>
          <a:p>
            <a:pPr marL="0" indent="0">
              <a:buNone/>
            </a:pPr>
            <a:r>
              <a:rPr lang="en-US" sz="1300"/>
              <a:t>   </a:t>
            </a:r>
            <a:r>
              <a:rPr lang="en-US" sz="1800"/>
              <a:t>We </a:t>
            </a:r>
            <a:r>
              <a:rPr lang="en-US" sz="1800" dirty="0"/>
              <a:t>have been asked to develop an automated Student Registration System (SRS) for the university. This system will enable students to register online for courses each semester, as well as track their progress toward completion of their degree.</a:t>
            </a:r>
          </a:p>
          <a:p>
            <a:pPr marL="0" indent="0">
              <a:buNone/>
            </a:pPr>
            <a:r>
              <a:rPr lang="en-US" sz="1800"/>
              <a:t>   When </a:t>
            </a:r>
            <a:r>
              <a:rPr lang="en-US" sz="1800" dirty="0"/>
              <a:t>a student first enrolls at the university, he/she uses the SRS </a:t>
            </a:r>
            <a:r>
              <a:rPr lang="en-US" sz="1800"/>
              <a:t>to create a </a:t>
            </a:r>
            <a:r>
              <a:rPr lang="en-US" sz="1800" dirty="0"/>
              <a:t>plan of </a:t>
            </a:r>
            <a:r>
              <a:rPr lang="en-US" sz="1800"/>
              <a:t>study that lists the courses he/she </a:t>
            </a:r>
            <a:r>
              <a:rPr lang="en-US" sz="1800" dirty="0"/>
              <a:t>plans on taking to satisfy a particular degree program, and chooses a faculty advisor. The SRS will verify whether or not the proposed plan of study satisfies the requirements of the degree that the student is seeking.</a:t>
            </a:r>
          </a:p>
          <a:p>
            <a:pPr marL="0" indent="0">
              <a:buNone/>
            </a:pPr>
            <a:r>
              <a:rPr lang="en-US" sz="1800"/>
              <a:t>   Once </a:t>
            </a:r>
            <a:r>
              <a:rPr lang="en-US" sz="1800" dirty="0"/>
              <a:t>a plan of study has been established, then, during the registration period preceding each semester, students are able to view the schedule of </a:t>
            </a:r>
            <a:r>
              <a:rPr lang="en-US" sz="1800"/>
              <a:t>classes online and </a:t>
            </a:r>
            <a:r>
              <a:rPr lang="en-US" sz="1800" dirty="0"/>
              <a:t>choose whichever classes they wish to attend, indicating the preferred section (day of the week and time of day) if the class is offered by more than one professor</a:t>
            </a:r>
            <a:r>
              <a:rPr lang="en-US" sz="1800"/>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374828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Rectangle 4"/>
          <p:cNvSpPr/>
          <p:nvPr/>
        </p:nvSpPr>
        <p:spPr>
          <a:xfrm>
            <a:off x="381000" y="914399"/>
            <a:ext cx="8458200" cy="4524315"/>
          </a:xfrm>
          <a:prstGeom prst="rect">
            <a:avLst/>
          </a:prstGeom>
        </p:spPr>
        <p:txBody>
          <a:bodyPr wrap="square">
            <a:spAutoFit/>
          </a:bodyPr>
          <a:lstStyle/>
          <a:p>
            <a:r>
              <a:rPr lang="en-US"/>
              <a:t>   The SRS will verify whether or not the student has satisfied the necessary prerequisites for each requested course by referring to the student’s online transcript of courses completed and grades received (the student may review his/her transcript online at any time).</a:t>
            </a:r>
          </a:p>
          <a:p>
            <a:r>
              <a:rPr lang="en-US"/>
              <a:t>   Assuming that (a) the prerequisites for the requested course(s) are satisfied, (b) the course(s) meet(s) one of the student’s plan of study requirements, and (c) there is room available in each of the class(es), the student is enrolled in the class(es).</a:t>
            </a:r>
          </a:p>
          <a:p>
            <a:r>
              <a:rPr lang="en-US"/>
              <a:t>   If (a) and (b) are satisfied, but (c) is not, the student is placed on a first-come, first-served wait list. If a class/section that he/she was previously waitlisted for becomes available (either because some other student has dropped the class or because the seating capacity for the class has been increased), the student is automatically enrolled in the waitlisted class, and an email message to that effect is sent to the student. It is the student’s responsibility to drop the class if it is no longer desired; otherwise, he/she will be billed for the course.</a:t>
            </a:r>
          </a:p>
          <a:p>
            <a:r>
              <a:rPr lang="en-US"/>
              <a:t>   Students may drop a class up to the end of the first week of the semester in which the class is being taught.</a:t>
            </a:r>
          </a:p>
        </p:txBody>
      </p:sp>
    </p:spTree>
    <p:extLst>
      <p:ext uri="{BB962C8B-B14F-4D97-AF65-F5344CB8AC3E}">
        <p14:creationId xmlns:p14="http://schemas.microsoft.com/office/powerpoint/2010/main" val="263429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Association Matrix</a:t>
            </a:r>
          </a:p>
        </p:txBody>
      </p:sp>
      <p:graphicFrame>
        <p:nvGraphicFramePr>
          <p:cNvPr id="576600" name="Group 88"/>
          <p:cNvGraphicFramePr>
            <a:graphicFrameLocks noGrp="1"/>
          </p:cNvGraphicFramePr>
          <p:nvPr>
            <p:ph idx="1"/>
            <p:extLst>
              <p:ext uri="{D42A27DB-BD31-4B8C-83A1-F6EECF244321}">
                <p14:modId xmlns:p14="http://schemas.microsoft.com/office/powerpoint/2010/main" val="1842808004"/>
              </p:ext>
            </p:extLst>
          </p:nvPr>
        </p:nvGraphicFramePr>
        <p:xfrm>
          <a:off x="457200" y="1600200"/>
          <a:ext cx="8229600" cy="4897946"/>
        </p:xfrm>
        <a:graphic>
          <a:graphicData uri="http://schemas.openxmlformats.org/drawingml/2006/table">
            <a:tbl>
              <a:tblPr/>
              <a:tblGrid>
                <a:gridCol w="1219200">
                  <a:extLst>
                    <a:ext uri="{9D8B030D-6E8A-4147-A177-3AD203B41FA5}">
                      <a16:colId xmlns:a16="http://schemas.microsoft.com/office/drawing/2014/main" val="20000"/>
                    </a:ext>
                  </a:extLst>
                </a:gridCol>
                <a:gridCol w="1131888">
                  <a:extLst>
                    <a:ext uri="{9D8B030D-6E8A-4147-A177-3AD203B41FA5}">
                      <a16:colId xmlns:a16="http://schemas.microsoft.com/office/drawing/2014/main" val="20001"/>
                    </a:ext>
                  </a:extLst>
                </a:gridCol>
                <a:gridCol w="1176337">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055687">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Course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Plan of Study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Student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Transcript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a:ln>
                            <a:noFill/>
                          </a:ln>
                          <a:solidFill>
                            <a:schemeClr val="tx1"/>
                          </a:solidFill>
                          <a:effectLst/>
                          <a:latin typeface="Arial" pitchFamily="34" charset="0"/>
                        </a:rPr>
                        <a:t>instance of</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rPr>
                        <a:t>is taught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Plan of Study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Professor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Transcript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4885" name="Slide Number Placeholder 70"/>
          <p:cNvSpPr>
            <a:spLocks noGrp="1"/>
          </p:cNvSpPr>
          <p:nvPr>
            <p:ph type="sldNum" sz="quarter" idx="12"/>
          </p:nvPr>
        </p:nvSpPr>
        <p:spPr>
          <a:noFill/>
        </p:spPr>
        <p:txBody>
          <a:bodyPr/>
          <a:lstStyle/>
          <a:p>
            <a:fld id="{2E2E322E-2B1E-4E83-8C65-9ECD48514E28}" type="slidenum">
              <a:rPr lang="en-US">
                <a:latin typeface="Arial" charset="0"/>
              </a:rPr>
              <a:pPr/>
              <a:t>17</a:t>
            </a:fld>
            <a:endParaRPr lang="en-US">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153400" cy="1371600"/>
          </a:xfrm>
        </p:spPr>
        <p:txBody>
          <a:bodyPr>
            <a:normAutofit/>
          </a:bodyPr>
          <a:lstStyle/>
          <a:p>
            <a:r>
              <a:rPr lang="en-US"/>
              <a:t>Exercise 2.1 Associations</a:t>
            </a:r>
            <a:endParaRPr lang="en-US" dirty="0"/>
          </a:p>
        </p:txBody>
      </p:sp>
      <p:sp>
        <p:nvSpPr>
          <p:cNvPr id="3" name="Content Placeholder 2"/>
          <p:cNvSpPr>
            <a:spLocks noGrp="1"/>
          </p:cNvSpPr>
          <p:nvPr>
            <p:ph idx="1"/>
          </p:nvPr>
        </p:nvSpPr>
        <p:spPr>
          <a:xfrm>
            <a:off x="304800" y="2743200"/>
            <a:ext cx="8382000" cy="3581400"/>
          </a:xfrm>
        </p:spPr>
        <p:txBody>
          <a:bodyPr>
            <a:normAutofit/>
          </a:bodyPr>
          <a:lstStyle/>
          <a:p>
            <a:pPr marL="0" indent="0">
              <a:buNone/>
            </a:pPr>
            <a:r>
              <a:rPr lang="en-US" dirty="0"/>
              <a:t>In your small groups refer </a:t>
            </a:r>
            <a:r>
              <a:rPr lang="en-US"/>
              <a:t>to the problem </a:t>
            </a:r>
            <a:r>
              <a:rPr lang="en-US" dirty="0"/>
              <a:t>description and fill in the Association Matrix </a:t>
            </a:r>
            <a:r>
              <a:rPr lang="en-US"/>
              <a:t>for  the classes we have identified for the SRS system (handout)</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extLst>
      <p:ext uri="{BB962C8B-B14F-4D97-AF65-F5344CB8AC3E}">
        <p14:creationId xmlns:p14="http://schemas.microsoft.com/office/powerpoint/2010/main" val="198976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fontScale="90000"/>
          </a:bodyPr>
          <a:lstStyle/>
          <a:p>
            <a:r>
              <a:rPr lang="en-US"/>
              <a:t>Exercise 2.2: Specifying Associations in the SRS</a:t>
            </a:r>
            <a:endParaRPr lang="en-US" dirty="0"/>
          </a:p>
        </p:txBody>
      </p:sp>
      <p:sp>
        <p:nvSpPr>
          <p:cNvPr id="3" name="Content Placeholder 2"/>
          <p:cNvSpPr>
            <a:spLocks noGrp="1"/>
          </p:cNvSpPr>
          <p:nvPr>
            <p:ph idx="1"/>
          </p:nvPr>
        </p:nvSpPr>
        <p:spPr>
          <a:xfrm>
            <a:off x="304800" y="2286000"/>
            <a:ext cx="8382000" cy="3581400"/>
          </a:xfrm>
        </p:spPr>
        <p:txBody>
          <a:bodyPr>
            <a:normAutofit/>
          </a:bodyPr>
          <a:lstStyle/>
          <a:p>
            <a:pPr marL="0" indent="0">
              <a:buNone/>
            </a:pPr>
            <a:r>
              <a:rPr lang="en-US" dirty="0"/>
              <a:t>In your small </a:t>
            </a:r>
            <a:r>
              <a:rPr lang="en-US"/>
              <a:t>group create </a:t>
            </a:r>
            <a:r>
              <a:rPr lang="en-US" dirty="0"/>
              <a:t>a diagram with all the classes and </a:t>
            </a:r>
            <a:r>
              <a:rPr lang="en-US"/>
              <a:t>their  associations – show association names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9000"/>
            <a:ext cx="3433763" cy="2541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76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dirty="0">
                <a:solidFill>
                  <a:srgbClr val="000000"/>
                </a:solidFill>
              </a:rPr>
              <a:t>© 2015 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8645" name="Group 85"/>
          <p:cNvGraphicFramePr>
            <a:graphicFrameLocks noGrp="1"/>
          </p:cNvGraphicFramePr>
          <p:nvPr>
            <p:ph/>
            <p:extLst>
              <p:ext uri="{D42A27DB-BD31-4B8C-83A1-F6EECF244321}">
                <p14:modId xmlns:p14="http://schemas.microsoft.com/office/powerpoint/2010/main" val="4228973607"/>
              </p:ext>
            </p:extLst>
          </p:nvPr>
        </p:nvGraphicFramePr>
        <p:xfrm>
          <a:off x="457200" y="304800"/>
          <a:ext cx="8229600" cy="6413945"/>
        </p:xfrm>
        <a:graphic>
          <a:graphicData uri="http://schemas.openxmlformats.org/drawingml/2006/table">
            <a:tbl>
              <a:tblPr/>
              <a:tblGrid>
                <a:gridCol w="1219200">
                  <a:extLst>
                    <a:ext uri="{9D8B030D-6E8A-4147-A177-3AD203B41FA5}">
                      <a16:colId xmlns:a16="http://schemas.microsoft.com/office/drawing/2014/main" val="20000"/>
                    </a:ext>
                  </a:extLst>
                </a:gridCol>
                <a:gridCol w="1131888">
                  <a:extLst>
                    <a:ext uri="{9D8B030D-6E8A-4147-A177-3AD203B41FA5}">
                      <a16:colId xmlns:a16="http://schemas.microsoft.com/office/drawing/2014/main" val="20001"/>
                    </a:ext>
                  </a:extLst>
                </a:gridCol>
                <a:gridCol w="1230312">
                  <a:extLst>
                    <a:ext uri="{9D8B030D-6E8A-4147-A177-3AD203B41FA5}">
                      <a16:colId xmlns:a16="http://schemas.microsoft.com/office/drawing/2014/main" val="20002"/>
                    </a:ext>
                  </a:extLst>
                </a:gridCol>
                <a:gridCol w="1120775">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055687">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993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Course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Plan of Study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Student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Transcript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instance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is taught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included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offered 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prerequisite 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is called for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Plan of Study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calls 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observed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Professor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teaches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advises; teaches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9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registered for; waitlisted for;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has previously taken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plans to take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observes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is advised by;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studies under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owns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Transcript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includes</a:t>
                      </a:r>
                      <a:endParaRPr kumimoji="0" lang="en-US" sz="14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includes</a:t>
                      </a:r>
                      <a:endParaRPr kumimoji="0" lang="en-US" sz="14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rPr>
                        <a:t>belongs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5908" name="Slide Number Placeholder 69"/>
          <p:cNvSpPr>
            <a:spLocks noGrp="1"/>
          </p:cNvSpPr>
          <p:nvPr>
            <p:ph type="sldNum" sz="quarter" idx="12"/>
          </p:nvPr>
        </p:nvSpPr>
        <p:spPr>
          <a:noFill/>
        </p:spPr>
        <p:txBody>
          <a:bodyPr/>
          <a:lstStyle/>
          <a:p>
            <a:fld id="{98CCD0F5-5B0A-47D9-A72F-058DF0C68ADE}" type="slidenum">
              <a:rPr lang="en-US">
                <a:latin typeface="Arial" charset="0"/>
              </a:rPr>
              <a:pPr/>
              <a:t>20</a:t>
            </a:fld>
            <a:endParaRPr lang="en-US">
              <a:latin typeface="Arial" charset="0"/>
            </a:endParaRPr>
          </a:p>
        </p:txBody>
      </p:sp>
    </p:spTree>
    <p:extLst>
      <p:ext uri="{BB962C8B-B14F-4D97-AF65-F5344CB8AC3E}">
        <p14:creationId xmlns:p14="http://schemas.microsoft.com/office/powerpoint/2010/main" val="1150077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p:spPr>
        <p:txBody>
          <a:bodyPr/>
          <a:lstStyle/>
          <a:p>
            <a:r>
              <a:rPr lang="en-US" dirty="0"/>
              <a:t>Student Registration System</a:t>
            </a:r>
          </a:p>
        </p:txBody>
      </p:sp>
      <p:sp>
        <p:nvSpPr>
          <p:cNvPr id="3" name="Slide Number Placeholder 2"/>
          <p:cNvSpPr>
            <a:spLocks noGrp="1"/>
          </p:cNvSpPr>
          <p:nvPr>
            <p:ph type="sldNum" sz="quarter" idx="12"/>
          </p:nvPr>
        </p:nvSpPr>
        <p:spPr/>
        <p:txBody>
          <a:bodyPr/>
          <a:lstStyle/>
          <a:p>
            <a:pPr>
              <a:defRPr/>
            </a:pPr>
            <a:fld id="{0F93536D-8C59-447D-BD7B-2DCAA63FA9FB}" type="slidenum">
              <a:rPr lang="en-US" smtClean="0"/>
              <a:pPr>
                <a:defRPr/>
              </a:pPr>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35242"/>
            <a:ext cx="6677526" cy="5594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a:lnSpc>
                <a:spcPct val="90000"/>
              </a:lnSpc>
              <a:buNone/>
            </a:pPr>
            <a:r>
              <a:rPr lang="en-US"/>
              <a:t>    Building a software system using OO principles involves an </a:t>
            </a:r>
            <a:r>
              <a:rPr lang="en-US" i="1"/>
              <a:t>analysis </a:t>
            </a:r>
            <a:r>
              <a:rPr lang="en-US"/>
              <a:t>step in which the problem is analyzed and broken into pieces as objects are discovered. The pieces are then refined and put together </a:t>
            </a:r>
            <a:r>
              <a:rPr lang="en-US" i="1"/>
              <a:t>–</a:t>
            </a:r>
            <a:r>
              <a:rPr lang="en-US"/>
              <a:t> in a step of </a:t>
            </a:r>
            <a:r>
              <a:rPr lang="en-US" i="1"/>
              <a:t>synthesis – </a:t>
            </a:r>
            <a:r>
              <a:rPr lang="en-US"/>
              <a:t>to give a picture of a unified system. This step of synthesis happens in part through the identification of relationships between classes, represented by </a:t>
            </a:r>
            <a:r>
              <a:rPr lang="en-US" i="1"/>
              <a:t>associations.</a:t>
            </a:r>
            <a:r>
              <a:rPr lang="en-US"/>
              <a:t> </a:t>
            </a:r>
          </a:p>
          <a:p>
            <a:pPr marL="0" indent="0" eaLnBrk="1" hangingPunct="1">
              <a:lnSpc>
                <a:spcPct val="90000"/>
              </a:lnSpc>
              <a:buFontTx/>
              <a:buNone/>
            </a:pPr>
            <a:r>
              <a:rPr lang="en-US"/>
              <a:t>    This phenomenon is a characteristic of all knowledge – it arises through a combination of analysis and synthesis.</a:t>
            </a: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 1</a:t>
            </a:r>
            <a:endParaRPr lang="en-US" dirty="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22</a:t>
            </a:fld>
            <a:endParaRPr lang="en-US">
              <a:latin typeface="Arial" charset="0"/>
            </a:endParaRPr>
          </a:p>
        </p:txBody>
      </p:sp>
    </p:spTree>
    <p:extLst>
      <p:ext uri="{BB962C8B-B14F-4D97-AF65-F5344CB8AC3E}">
        <p14:creationId xmlns:p14="http://schemas.microsoft.com/office/powerpoint/2010/main" val="313278412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US" dirty="0"/>
          </a:p>
        </p:txBody>
      </p:sp>
      <p:sp>
        <p:nvSpPr>
          <p:cNvPr id="3" name="Content Placeholder 2"/>
          <p:cNvSpPr>
            <a:spLocks noGrp="1"/>
          </p:cNvSpPr>
          <p:nvPr>
            <p:ph idx="1"/>
          </p:nvPr>
        </p:nvSpPr>
        <p:spPr/>
        <p:txBody>
          <a:bodyPr>
            <a:normAutofit fontScale="85000" lnSpcReduction="20000"/>
          </a:bodyPr>
          <a:lstStyle/>
          <a:p>
            <a:r>
              <a:rPr lang="en-US"/>
              <a:t>Types of relationships between classes: association, dependency, inheritance</a:t>
            </a:r>
            <a:endParaRPr lang="en-US" i="1" dirty="0"/>
          </a:p>
          <a:p>
            <a:r>
              <a:rPr lang="en-US"/>
              <a:t>Techniques for discovering associations </a:t>
            </a:r>
          </a:p>
          <a:p>
            <a:pPr lvl="1"/>
            <a:r>
              <a:rPr lang="en-US" sz="2600"/>
              <a:t>Identify verb phrases</a:t>
            </a:r>
          </a:p>
          <a:p>
            <a:pPr lvl="1"/>
            <a:r>
              <a:rPr lang="en-US" sz="2600"/>
              <a:t>Create an association matrix</a:t>
            </a:r>
          </a:p>
          <a:p>
            <a:r>
              <a:rPr lang="en-US" b="1">
                <a:solidFill>
                  <a:srgbClr val="FF0000"/>
                </a:solidFill>
              </a:rPr>
              <a:t>Aspects of associations</a:t>
            </a:r>
          </a:p>
          <a:p>
            <a:pPr lvl="1"/>
            <a:r>
              <a:rPr lang="en-US" sz="2600" b="1">
                <a:solidFill>
                  <a:srgbClr val="FF0000"/>
                </a:solidFill>
              </a:rPr>
              <a:t>Unidirectional and bidirectional associations</a:t>
            </a:r>
          </a:p>
          <a:p>
            <a:pPr lvl="1"/>
            <a:r>
              <a:rPr lang="en-US" sz="2600" b="1">
                <a:solidFill>
                  <a:srgbClr val="FF0000"/>
                </a:solidFill>
              </a:rPr>
              <a:t>Aggregation</a:t>
            </a:r>
          </a:p>
          <a:p>
            <a:pPr lvl="1"/>
            <a:r>
              <a:rPr lang="en-US" sz="2600" b="1">
                <a:solidFill>
                  <a:srgbClr val="FF0000"/>
                </a:solidFill>
              </a:rPr>
              <a:t>Composition</a:t>
            </a:r>
          </a:p>
          <a:p>
            <a:pPr lvl="1"/>
            <a:r>
              <a:rPr lang="en-US" sz="2600" b="1">
                <a:solidFill>
                  <a:srgbClr val="FF0000"/>
                </a:solidFill>
              </a:rPr>
              <a:t>Reflexive associations</a:t>
            </a:r>
          </a:p>
          <a:p>
            <a:pPr lvl="1"/>
            <a:r>
              <a:rPr lang="en-US" sz="2600" b="1">
                <a:solidFill>
                  <a:srgbClr val="FF0000"/>
                </a:solidFill>
              </a:rPr>
              <a:t>Association classes</a:t>
            </a:r>
          </a:p>
          <a:p>
            <a:pPr lvl="1"/>
            <a:r>
              <a:rPr lang="en-US" sz="2600" b="1">
                <a:solidFill>
                  <a:srgbClr val="FF0000"/>
                </a:solidFill>
              </a:rPr>
              <a:t>Dependency</a:t>
            </a:r>
          </a:p>
          <a:p>
            <a:pPr lvl="1"/>
            <a:r>
              <a:rPr lang="en-US" sz="2600" b="1">
                <a:solidFill>
                  <a:srgbClr val="FF0000"/>
                </a:solidFill>
              </a:rPr>
              <a:t>Association “decorations”: name, roles,  multiplicities</a:t>
            </a:r>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Tree>
    <p:extLst>
      <p:ext uri="{BB962C8B-B14F-4D97-AF65-F5344CB8AC3E}">
        <p14:creationId xmlns:p14="http://schemas.microsoft.com/office/powerpoint/2010/main" val="4109324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8625" y="304800"/>
            <a:ext cx="8229600" cy="1143000"/>
          </a:xfrm>
        </p:spPr>
        <p:txBody>
          <a:bodyPr/>
          <a:lstStyle/>
          <a:p>
            <a:r>
              <a:rPr lang="en-US"/>
              <a:t>Association - Unidirectional</a:t>
            </a:r>
            <a:endParaRPr lang="en-US" dirty="0"/>
          </a:p>
        </p:txBody>
      </p:sp>
      <p:sp>
        <p:nvSpPr>
          <p:cNvPr id="8195" name="Rectangle 3"/>
          <p:cNvSpPr>
            <a:spLocks noGrp="1" noChangeArrowheads="1"/>
          </p:cNvSpPr>
          <p:nvPr>
            <p:ph idx="1"/>
          </p:nvPr>
        </p:nvSpPr>
        <p:spPr>
          <a:xfrm>
            <a:off x="609600" y="1524000"/>
            <a:ext cx="8153400" cy="1676400"/>
          </a:xfrm>
        </p:spPr>
        <p:txBody>
          <a:bodyPr>
            <a:normAutofit fontScale="92500" lnSpcReduction="20000"/>
          </a:bodyPr>
          <a:lstStyle/>
          <a:p>
            <a:pPr>
              <a:lnSpc>
                <a:spcPct val="90000"/>
              </a:lnSpc>
            </a:pPr>
            <a:r>
              <a:rPr lang="en-US" sz="2800" dirty="0"/>
              <a:t> Unidirectional</a:t>
            </a:r>
          </a:p>
          <a:p>
            <a:pPr lvl="1">
              <a:lnSpc>
                <a:spcPct val="90000"/>
              </a:lnSpc>
            </a:pPr>
            <a:r>
              <a:rPr lang="en-US" sz="2400" dirty="0"/>
              <a:t>Objects of a class have a reference to an object of another </a:t>
            </a:r>
            <a:r>
              <a:rPr lang="en-US" sz="2400"/>
              <a:t>class.</a:t>
            </a:r>
          </a:p>
          <a:p>
            <a:pPr lvl="1">
              <a:lnSpc>
                <a:spcPct val="90000"/>
              </a:lnSpc>
            </a:pPr>
            <a:r>
              <a:rPr lang="en-US"/>
              <a:t>The association can be given a descriptive name (a verb), often with a direction indicator [</a:t>
            </a:r>
            <a:r>
              <a:rPr lang="en-US" sz="1900"/>
              <a:t>some UML tools do not support direction indicators</a:t>
            </a:r>
            <a:r>
              <a:rPr lang="en-US"/>
              <a:t>]</a:t>
            </a:r>
            <a:endParaRPr lang="en-US" dirty="0"/>
          </a:p>
        </p:txBody>
      </p:sp>
      <p:sp>
        <p:nvSpPr>
          <p:cNvPr id="8207" name="Text Box 15"/>
          <p:cNvSpPr txBox="1">
            <a:spLocks noChangeArrowheads="1"/>
          </p:cNvSpPr>
          <p:nvPr/>
        </p:nvSpPr>
        <p:spPr bwMode="auto">
          <a:xfrm>
            <a:off x="173038" y="5105399"/>
            <a:ext cx="4170362" cy="1006429"/>
          </a:xfrm>
          <a:prstGeom prst="rect">
            <a:avLst/>
          </a:prstGeom>
          <a:noFill/>
          <a:ln w="9525">
            <a:noFill/>
            <a:miter lim="800000"/>
            <a:headEnd/>
            <a:tailEnd/>
          </a:ln>
          <a:effectLst/>
        </p:spPr>
        <p:txBody>
          <a:bodyPr wrap="square">
            <a:spAutoFit/>
          </a:bodyPr>
          <a:lstStyle/>
          <a:p>
            <a:pPr>
              <a:lnSpc>
                <a:spcPct val="115000"/>
              </a:lnSpc>
            </a:pPr>
            <a:r>
              <a:rPr lang="en-US" b="1" dirty="0">
                <a:solidFill>
                  <a:srgbClr val="7F0055"/>
                </a:solidFill>
                <a:latin typeface="Consolas"/>
                <a:ea typeface="Calibri"/>
                <a:cs typeface="Times New Roman"/>
              </a:rPr>
              <a:t>public</a:t>
            </a:r>
            <a:r>
              <a:rPr lang="en-US" dirty="0">
                <a:solidFill>
                  <a:srgbClr val="000000"/>
                </a:solidFill>
                <a:latin typeface="Consolas"/>
                <a:ea typeface="Calibri"/>
                <a:cs typeface="Times New Roman"/>
              </a:rPr>
              <a:t> </a:t>
            </a:r>
            <a:r>
              <a:rPr lang="en-US" b="1" dirty="0">
                <a:solidFill>
                  <a:srgbClr val="7F0055"/>
                </a:solidFill>
                <a:latin typeface="Consolas"/>
                <a:ea typeface="Calibri"/>
                <a:cs typeface="Times New Roman"/>
              </a:rPr>
              <a:t>class</a:t>
            </a:r>
            <a:r>
              <a:rPr lang="en-US" dirty="0">
                <a:solidFill>
                  <a:srgbClr val="000000"/>
                </a:solidFill>
                <a:latin typeface="Consolas"/>
                <a:ea typeface="Calibri"/>
                <a:cs typeface="Times New Roman"/>
              </a:rPr>
              <a:t> Customer {</a:t>
            </a:r>
            <a:endParaRPr lang="en-US" sz="2400" dirty="0">
              <a:latin typeface="Calibri"/>
              <a:ea typeface="Calibri"/>
              <a:cs typeface="Times New Roman"/>
            </a:endParaRPr>
          </a:p>
          <a:p>
            <a:pPr>
              <a:lnSpc>
                <a:spcPct val="115000"/>
              </a:lnSpc>
            </a:pPr>
            <a:r>
              <a:rPr lang="en-US" b="1" dirty="0">
                <a:solidFill>
                  <a:srgbClr val="7F0055"/>
                </a:solidFill>
                <a:latin typeface="Consolas"/>
                <a:ea typeface="Calibri"/>
                <a:cs typeface="Times New Roman"/>
              </a:rPr>
              <a:t>    </a:t>
            </a:r>
            <a:r>
              <a:rPr lang="en-US" b="1">
                <a:solidFill>
                  <a:srgbClr val="7F0055"/>
                </a:solidFill>
                <a:latin typeface="Consolas"/>
                <a:ea typeface="Calibri"/>
                <a:cs typeface="Times New Roman"/>
              </a:rPr>
              <a:t>private</a:t>
            </a:r>
            <a:r>
              <a:rPr lang="en-US">
                <a:solidFill>
                  <a:srgbClr val="000000"/>
                </a:solidFill>
                <a:latin typeface="Consolas"/>
                <a:ea typeface="Calibri"/>
                <a:cs typeface="Times New Roman"/>
              </a:rPr>
              <a:t> ShoppingCart</a:t>
            </a:r>
            <a:r>
              <a:rPr lang="en-US">
                <a:solidFill>
                  <a:srgbClr val="0000C0"/>
                </a:solidFill>
                <a:latin typeface="Consolas"/>
                <a:ea typeface="Calibri"/>
                <a:cs typeface="Times New Roman"/>
              </a:rPr>
              <a:t> cart</a:t>
            </a:r>
            <a:r>
              <a:rPr lang="en-US">
                <a:solidFill>
                  <a:srgbClr val="000000"/>
                </a:solidFill>
                <a:latin typeface="Consolas"/>
                <a:ea typeface="Calibri"/>
                <a:cs typeface="Times New Roman"/>
              </a:rPr>
              <a:t>;</a:t>
            </a:r>
            <a:endParaRPr lang="en-US" sz="2400" dirty="0">
              <a:latin typeface="Calibri"/>
              <a:ea typeface="Calibri"/>
              <a:cs typeface="Times New Roman"/>
            </a:endParaRPr>
          </a:p>
          <a:p>
            <a:r>
              <a:rPr lang="en-US" dirty="0">
                <a:solidFill>
                  <a:srgbClr val="000000"/>
                </a:solidFill>
                <a:latin typeface="Consolas"/>
                <a:ea typeface="Calibri"/>
              </a:rPr>
              <a:t>}</a:t>
            </a:r>
            <a:endParaRPr lang="en-US" dirty="0"/>
          </a:p>
        </p:txBody>
      </p:sp>
      <p:sp>
        <p:nvSpPr>
          <p:cNvPr id="8208" name="Text Box 16"/>
          <p:cNvSpPr txBox="1">
            <a:spLocks noChangeArrowheads="1"/>
          </p:cNvSpPr>
          <p:nvPr/>
        </p:nvSpPr>
        <p:spPr bwMode="auto">
          <a:xfrm>
            <a:off x="4995862" y="5105400"/>
            <a:ext cx="3481753"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a:solidFill>
                  <a:srgbClr val="7F0055"/>
                </a:solidFill>
                <a:latin typeface="Consolas"/>
              </a:rPr>
              <a:t>class</a:t>
            </a:r>
            <a:r>
              <a:rPr lang="en-US" b="1">
                <a:solidFill>
                  <a:srgbClr val="000000"/>
                </a:solidFill>
                <a:latin typeface="Consolas"/>
              </a:rPr>
              <a:t> </a:t>
            </a:r>
            <a:r>
              <a:rPr lang="en-US">
                <a:solidFill>
                  <a:srgbClr val="000000"/>
                </a:solidFill>
                <a:latin typeface="Consolas"/>
              </a:rPr>
              <a:t>ShoppingCart{</a:t>
            </a:r>
            <a:endParaRPr lang="en-US" dirty="0">
              <a:solidFill>
                <a:srgbClr val="000000"/>
              </a:solidFill>
              <a:latin typeface="Consolas"/>
            </a:endParaRPr>
          </a:p>
          <a:p>
            <a:endParaRPr lang="en-US" dirty="0">
              <a:latin typeface="Consolas"/>
            </a:endParaRPr>
          </a:p>
          <a:p>
            <a:r>
              <a:rPr lang="en-US">
                <a:solidFill>
                  <a:srgbClr val="000000"/>
                </a:solidFill>
                <a:latin typeface="Consolas"/>
              </a:rPr>
              <a:t>}</a:t>
            </a:r>
            <a:endParaRPr lang="en-US" dirty="0">
              <a:solidFill>
                <a:srgbClr val="000000"/>
              </a:solidFill>
              <a:latin typeface="Consolas"/>
            </a:endParaRPr>
          </a:p>
        </p:txBody>
      </p:sp>
      <p:grpSp>
        <p:nvGrpSpPr>
          <p:cNvPr id="7" name="Group 6"/>
          <p:cNvGrpSpPr/>
          <p:nvPr/>
        </p:nvGrpSpPr>
        <p:grpSpPr>
          <a:xfrm>
            <a:off x="1143000" y="3326187"/>
            <a:ext cx="7334615" cy="1381125"/>
            <a:chOff x="1143000" y="3635750"/>
            <a:chExt cx="7334615" cy="1381125"/>
          </a:xfrm>
        </p:grpSpPr>
        <p:sp>
          <p:nvSpPr>
            <p:cNvPr id="8204" name="Line 12"/>
            <p:cNvSpPr>
              <a:spLocks noChangeShapeType="1"/>
            </p:cNvSpPr>
            <p:nvPr/>
          </p:nvSpPr>
          <p:spPr bwMode="auto">
            <a:xfrm flipH="1">
              <a:off x="6096000" y="4343400"/>
              <a:ext cx="263525" cy="93663"/>
            </a:xfrm>
            <a:prstGeom prst="line">
              <a:avLst/>
            </a:prstGeom>
            <a:noFill/>
            <a:ln w="0">
              <a:solidFill>
                <a:srgbClr val="990033"/>
              </a:solidFill>
              <a:round/>
              <a:headEnd/>
              <a:tailEnd/>
            </a:ln>
          </p:spPr>
          <p:txBody>
            <a:bodyPr/>
            <a:lstStyle/>
            <a:p>
              <a:endParaRPr lang="en-US"/>
            </a:p>
          </p:txBody>
        </p:sp>
        <p:sp>
          <p:nvSpPr>
            <p:cNvPr id="8205" name="Line 13"/>
            <p:cNvSpPr>
              <a:spLocks noChangeShapeType="1"/>
            </p:cNvSpPr>
            <p:nvPr/>
          </p:nvSpPr>
          <p:spPr bwMode="auto">
            <a:xfrm flipH="1" flipV="1">
              <a:off x="6096000" y="4191000"/>
              <a:ext cx="263525" cy="115888"/>
            </a:xfrm>
            <a:prstGeom prst="line">
              <a:avLst/>
            </a:prstGeom>
            <a:noFill/>
            <a:ln w="0">
              <a:solidFill>
                <a:srgbClr val="990033"/>
              </a:solidFill>
              <a:round/>
              <a:headEnd/>
              <a:tailEnd/>
            </a:ln>
          </p:spPr>
          <p:txBody>
            <a:bodyPr/>
            <a:lstStyle/>
            <a:p>
              <a:endParaRPr lang="en-US"/>
            </a:p>
          </p:txBody>
        </p:sp>
        <p:sp>
          <p:nvSpPr>
            <p:cNvPr id="16" name="Rectangle 13"/>
            <p:cNvSpPr>
              <a:spLocks noChangeArrowheads="1"/>
            </p:cNvSpPr>
            <p:nvPr/>
          </p:nvSpPr>
          <p:spPr bwMode="auto">
            <a:xfrm>
              <a:off x="5943600" y="4495800"/>
              <a:ext cx="65" cy="369332"/>
            </a:xfrm>
            <a:prstGeom prst="rect">
              <a:avLst/>
            </a:prstGeom>
            <a:noFill/>
            <a:ln w="9525">
              <a:noFill/>
              <a:miter lim="800000"/>
              <a:headEnd/>
              <a:tailEnd/>
            </a:ln>
          </p:spPr>
          <p:txBody>
            <a:bodyPr wrap="none" lIns="0" tIns="0" rIns="0" bIns="0">
              <a:spAutoFit/>
            </a:bodyPr>
            <a:lstStyle/>
            <a:p>
              <a:pPr algn="l"/>
              <a:endParaRPr lang="en-US" sz="2400" dirty="0">
                <a:solidFill>
                  <a:schemeClr val="tx1"/>
                </a:solidFill>
                <a:latin typeface="Times New Roman" pitchFamily="18" charset="0"/>
              </a:endParaRPr>
            </a:p>
          </p:txBody>
        </p:sp>
        <p:sp>
          <p:nvSpPr>
            <p:cNvPr id="8196" name="Rectangle 4"/>
            <p:cNvSpPr>
              <a:spLocks noChangeArrowheads="1"/>
            </p:cNvSpPr>
            <p:nvPr/>
          </p:nvSpPr>
          <p:spPr bwMode="auto">
            <a:xfrm>
              <a:off x="1143000" y="363575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8197" name="Rectangle 5"/>
            <p:cNvSpPr>
              <a:spLocks noChangeArrowheads="1"/>
            </p:cNvSpPr>
            <p:nvPr/>
          </p:nvSpPr>
          <p:spPr bwMode="auto">
            <a:xfrm>
              <a:off x="2078038" y="3729413"/>
              <a:ext cx="1322387"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Customer</a:t>
              </a:r>
              <a:endParaRPr lang="en-US" sz="2400">
                <a:solidFill>
                  <a:schemeClr val="tx1"/>
                </a:solidFill>
                <a:latin typeface="Times New Roman" pitchFamily="18" charset="0"/>
              </a:endParaRPr>
            </a:p>
          </p:txBody>
        </p:sp>
        <p:sp>
          <p:nvSpPr>
            <p:cNvPr id="8198" name="Rectangle 6"/>
            <p:cNvSpPr>
              <a:spLocks noChangeArrowheads="1"/>
            </p:cNvSpPr>
            <p:nvPr/>
          </p:nvSpPr>
          <p:spPr bwMode="auto">
            <a:xfrm>
              <a:off x="1143000" y="4127875"/>
              <a:ext cx="3189288" cy="889000"/>
            </a:xfrm>
            <a:prstGeom prst="rect">
              <a:avLst/>
            </a:prstGeom>
            <a:noFill/>
            <a:ln w="0">
              <a:solidFill>
                <a:srgbClr val="990033"/>
              </a:solidFill>
              <a:miter lim="800000"/>
              <a:headEnd/>
              <a:tailEnd/>
            </a:ln>
          </p:spPr>
          <p:txBody>
            <a:bodyPr/>
            <a:lstStyle/>
            <a:p>
              <a:endParaRPr lang="en-US"/>
            </a:p>
          </p:txBody>
        </p:sp>
        <p:sp>
          <p:nvSpPr>
            <p:cNvPr id="8200" name="Rectangle 8"/>
            <p:cNvSpPr>
              <a:spLocks noChangeArrowheads="1"/>
            </p:cNvSpPr>
            <p:nvPr/>
          </p:nvSpPr>
          <p:spPr bwMode="auto">
            <a:xfrm>
              <a:off x="6346824" y="3846888"/>
              <a:ext cx="2130791" cy="958850"/>
            </a:xfrm>
            <a:prstGeom prst="rect">
              <a:avLst/>
            </a:prstGeom>
            <a:solidFill>
              <a:srgbClr val="FFFFCC"/>
            </a:solidFill>
            <a:ln w="0">
              <a:solidFill>
                <a:srgbClr val="990033"/>
              </a:solidFill>
              <a:miter lim="800000"/>
              <a:headEnd/>
              <a:tailEnd/>
            </a:ln>
          </p:spPr>
          <p:txBody>
            <a:bodyPr/>
            <a:lstStyle/>
            <a:p>
              <a:endParaRPr lang="en-US"/>
            </a:p>
          </p:txBody>
        </p:sp>
        <p:sp>
          <p:nvSpPr>
            <p:cNvPr id="8201" name="Rectangle 9"/>
            <p:cNvSpPr>
              <a:spLocks noChangeArrowheads="1"/>
            </p:cNvSpPr>
            <p:nvPr/>
          </p:nvSpPr>
          <p:spPr bwMode="auto">
            <a:xfrm>
              <a:off x="6490492" y="3940550"/>
              <a:ext cx="1843453" cy="369332"/>
            </a:xfrm>
            <a:prstGeom prst="rect">
              <a:avLst/>
            </a:prstGeom>
            <a:noFill/>
            <a:ln w="9525">
              <a:noFill/>
              <a:miter lim="800000"/>
              <a:headEnd/>
              <a:tailEnd/>
            </a:ln>
          </p:spPr>
          <p:txBody>
            <a:bodyPr wrap="none" lIns="0" tIns="0" rIns="0" bIns="0">
              <a:spAutoFit/>
            </a:bodyPr>
            <a:lstStyle/>
            <a:p>
              <a:pPr algn="l"/>
              <a:r>
                <a:rPr lang="en-US" sz="2400">
                  <a:solidFill>
                    <a:srgbClr val="000000"/>
                  </a:solidFill>
                </a:rPr>
                <a:t>ShoppingCart</a:t>
              </a:r>
              <a:endParaRPr lang="en-US" sz="2400">
                <a:solidFill>
                  <a:schemeClr val="tx1"/>
                </a:solidFill>
                <a:latin typeface="Times New Roman" pitchFamily="18" charset="0"/>
              </a:endParaRPr>
            </a:p>
          </p:txBody>
        </p:sp>
        <p:sp>
          <p:nvSpPr>
            <p:cNvPr id="8202" name="Rectangle 10"/>
            <p:cNvSpPr>
              <a:spLocks noChangeArrowheads="1"/>
            </p:cNvSpPr>
            <p:nvPr/>
          </p:nvSpPr>
          <p:spPr bwMode="auto">
            <a:xfrm>
              <a:off x="6346825" y="4548563"/>
              <a:ext cx="2130790" cy="257175"/>
            </a:xfrm>
            <a:prstGeom prst="rect">
              <a:avLst/>
            </a:prstGeom>
            <a:noFill/>
            <a:ln w="0">
              <a:solidFill>
                <a:srgbClr val="990033"/>
              </a:solidFill>
              <a:miter lim="800000"/>
              <a:headEnd/>
              <a:tailEnd/>
            </a:ln>
          </p:spPr>
          <p:txBody>
            <a:bodyPr/>
            <a:lstStyle/>
            <a:p>
              <a:endParaRPr lang="en-US"/>
            </a:p>
          </p:txBody>
        </p:sp>
        <p:sp>
          <p:nvSpPr>
            <p:cNvPr id="8203" name="Line 11"/>
            <p:cNvSpPr>
              <a:spLocks noChangeShapeType="1"/>
            </p:cNvSpPr>
            <p:nvPr/>
          </p:nvSpPr>
          <p:spPr bwMode="auto">
            <a:xfrm>
              <a:off x="4343400" y="4321550"/>
              <a:ext cx="1981200" cy="0"/>
            </a:xfrm>
            <a:prstGeom prst="line">
              <a:avLst/>
            </a:prstGeom>
            <a:noFill/>
            <a:ln w="0">
              <a:solidFill>
                <a:srgbClr val="990033"/>
              </a:solidFill>
              <a:round/>
              <a:headEnd/>
              <a:tailEnd/>
            </a:ln>
          </p:spPr>
          <p:txBody>
            <a:bodyPr/>
            <a:lstStyle/>
            <a:p>
              <a:endParaRPr lang="en-US"/>
            </a:p>
          </p:txBody>
        </p:sp>
        <p:sp>
          <p:nvSpPr>
            <p:cNvPr id="17" name="TextBox 16"/>
            <p:cNvSpPr txBox="1"/>
            <p:nvPr/>
          </p:nvSpPr>
          <p:spPr>
            <a:xfrm>
              <a:off x="4419600" y="3927585"/>
              <a:ext cx="1330942" cy="338554"/>
            </a:xfrm>
            <a:prstGeom prst="rect">
              <a:avLst/>
            </a:prstGeom>
            <a:noFill/>
          </p:spPr>
          <p:txBody>
            <a:bodyPr wrap="none" rtlCol="0">
              <a:spAutoFit/>
            </a:bodyPr>
            <a:lstStyle/>
            <a:p>
              <a:r>
                <a:rPr lang="en-US" sz="1600"/>
                <a:t>puts items in</a:t>
              </a:r>
              <a:endParaRPr lang="en-US" sz="1600" dirty="0"/>
            </a:p>
          </p:txBody>
        </p:sp>
        <p:sp>
          <p:nvSpPr>
            <p:cNvPr id="18" name="Isosceles Triangle 17"/>
            <p:cNvSpPr/>
            <p:nvPr/>
          </p:nvSpPr>
          <p:spPr>
            <a:xfrm rot="5400000">
              <a:off x="5867400" y="401675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lide Number Placeholder 18"/>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05326" y="152400"/>
            <a:ext cx="3733800" cy="2057400"/>
          </a:xfrm>
        </p:spPr>
        <p:txBody>
          <a:bodyPr>
            <a:normAutofit/>
          </a:bodyPr>
          <a:lstStyle/>
          <a:p>
            <a:r>
              <a:rPr lang="en-US"/>
              <a:t>Association: </a:t>
            </a:r>
            <a:r>
              <a:rPr lang="en-US" sz="3600"/>
              <a:t>Multiplicities</a:t>
            </a:r>
          </a:p>
        </p:txBody>
      </p:sp>
      <p:sp>
        <p:nvSpPr>
          <p:cNvPr id="10243" name="Rectangle 3"/>
          <p:cNvSpPr>
            <a:spLocks noGrp="1" noChangeArrowheads="1"/>
          </p:cNvSpPr>
          <p:nvPr>
            <p:ph idx="1"/>
          </p:nvPr>
        </p:nvSpPr>
        <p:spPr>
          <a:xfrm>
            <a:off x="457200" y="2423615"/>
            <a:ext cx="3657600" cy="838200"/>
          </a:xfrm>
        </p:spPr>
        <p:txBody>
          <a:bodyPr>
            <a:normAutofit fontScale="92500"/>
          </a:bodyPr>
          <a:lstStyle/>
          <a:p>
            <a:r>
              <a:rPr lang="en-US"/>
              <a:t> UML supports a variety of multiplicities</a:t>
            </a:r>
          </a:p>
        </p:txBody>
      </p:sp>
      <p:sp>
        <p:nvSpPr>
          <p:cNvPr id="10257" name="Text Box 17"/>
          <p:cNvSpPr txBox="1">
            <a:spLocks noChangeArrowheads="1"/>
          </p:cNvSpPr>
          <p:nvPr/>
        </p:nvSpPr>
        <p:spPr bwMode="auto">
          <a:xfrm>
            <a:off x="762000" y="3429000"/>
            <a:ext cx="3352800" cy="1920875"/>
          </a:xfrm>
          <a:prstGeom prst="rect">
            <a:avLst/>
          </a:prstGeom>
          <a:noFill/>
          <a:ln w="9525">
            <a:noFill/>
            <a:miter lim="800000"/>
            <a:headEnd/>
            <a:tailEnd/>
          </a:ln>
          <a:effectLst/>
        </p:spPr>
        <p:txBody>
          <a:bodyPr>
            <a:spAutoFit/>
          </a:bodyPr>
          <a:lstStyle/>
          <a:p>
            <a:pPr marL="457200" indent="-457200" algn="l"/>
            <a:r>
              <a:rPr lang="en-US" sz="2000">
                <a:solidFill>
                  <a:schemeClr val="tx1"/>
                </a:solidFill>
                <a:latin typeface="Times New Roman" pitchFamily="18" charset="0"/>
              </a:rPr>
              <a:t>1        one (mandatory)</a:t>
            </a:r>
          </a:p>
          <a:p>
            <a:pPr marL="457200" indent="-457200" algn="l">
              <a:buFontTx/>
              <a:buAutoNum type="arabicPlain" startAt="3"/>
            </a:pPr>
            <a:r>
              <a:rPr lang="en-US" sz="2000">
                <a:solidFill>
                  <a:schemeClr val="tx1"/>
                </a:solidFill>
                <a:latin typeface="Times New Roman" pitchFamily="18" charset="0"/>
              </a:rPr>
              <a:t>   three (exactly)</a:t>
            </a:r>
          </a:p>
          <a:p>
            <a:pPr marL="457200" indent="-457200" algn="l"/>
            <a:r>
              <a:rPr lang="en-US" sz="2000">
                <a:solidFill>
                  <a:schemeClr val="tx1"/>
                </a:solidFill>
                <a:latin typeface="Times New Roman" pitchFamily="18" charset="0"/>
              </a:rPr>
              <a:t>*        many</a:t>
            </a:r>
          </a:p>
          <a:p>
            <a:pPr marL="457200" indent="-457200" algn="l"/>
            <a:r>
              <a:rPr lang="en-US" sz="2000">
                <a:solidFill>
                  <a:schemeClr val="tx1"/>
                </a:solidFill>
                <a:latin typeface="Times New Roman" pitchFamily="18" charset="0"/>
              </a:rPr>
              <a:t>0..*    zero or more (optional)</a:t>
            </a:r>
          </a:p>
          <a:p>
            <a:pPr marL="457200" indent="-457200" algn="l"/>
            <a:r>
              <a:rPr lang="en-US" sz="2000">
                <a:solidFill>
                  <a:schemeClr val="tx1"/>
                </a:solidFill>
                <a:latin typeface="Times New Roman" pitchFamily="18" charset="0"/>
              </a:rPr>
              <a:t>1..*    one or more</a:t>
            </a:r>
          </a:p>
          <a:p>
            <a:pPr marL="457200" indent="-457200" algn="l"/>
            <a:r>
              <a:rPr lang="en-US" sz="2000">
                <a:solidFill>
                  <a:schemeClr val="tx1"/>
                </a:solidFill>
                <a:latin typeface="Times New Roman" pitchFamily="18" charset="0"/>
              </a:rPr>
              <a:t>0..1    zero or one (optional)</a:t>
            </a:r>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3" name="TextBox 2"/>
          <p:cNvSpPr txBox="1"/>
          <p:nvPr/>
        </p:nvSpPr>
        <p:spPr>
          <a:xfrm>
            <a:off x="4495800" y="1371600"/>
            <a:ext cx="4572000" cy="5066002"/>
          </a:xfrm>
          <a:prstGeom prst="rect">
            <a:avLst/>
          </a:prstGeom>
          <a:solidFill>
            <a:srgbClr val="FFEEB7"/>
          </a:solidFill>
          <a:ln>
            <a:solidFill>
              <a:schemeClr val="tx1"/>
            </a:solidFill>
          </a:ln>
        </p:spPr>
        <p:txBody>
          <a:bodyPr wrap="square" rtlCol="0">
            <a:spAutoFit/>
          </a:bodyPr>
          <a:lstStyle/>
          <a:p>
            <a:r>
              <a:rPr lang="en-US" sz="2800" b="1" i="1">
                <a:solidFill>
                  <a:schemeClr val="tx2">
                    <a:lumMod val="75000"/>
                  </a:schemeClr>
                </a:solidFill>
              </a:rPr>
              <a:t>Determining Multiplicity</a:t>
            </a:r>
          </a:p>
          <a:p>
            <a:endParaRPr lang="en-US"/>
          </a:p>
          <a:p>
            <a:pPr>
              <a:lnSpc>
                <a:spcPct val="90000"/>
              </a:lnSpc>
            </a:pPr>
            <a:r>
              <a:rPr lang="en-US"/>
              <a:t> </a:t>
            </a:r>
            <a:r>
              <a:rPr lang="en-US" u="sng"/>
              <a:t>Ask</a:t>
            </a:r>
            <a:r>
              <a:rPr lang="en-US"/>
              <a:t>: </a:t>
            </a:r>
          </a:p>
          <a:p>
            <a:pPr>
              <a:lnSpc>
                <a:spcPct val="90000"/>
              </a:lnSpc>
            </a:pPr>
            <a:r>
              <a:rPr lang="en-US"/>
              <a:t>      For a given instance of a class A and </a:t>
            </a:r>
          </a:p>
          <a:p>
            <a:pPr>
              <a:lnSpc>
                <a:spcPct val="90000"/>
              </a:lnSpc>
            </a:pPr>
            <a:r>
              <a:rPr lang="en-US"/>
              <a:t>      association  involving A, B, how many</a:t>
            </a:r>
          </a:p>
          <a:p>
            <a:pPr>
              <a:lnSpc>
                <a:spcPct val="90000"/>
              </a:lnSpc>
            </a:pPr>
            <a:r>
              <a:rPr lang="en-US"/>
              <a:t>      instances of B must/may be associated</a:t>
            </a:r>
          </a:p>
          <a:p>
            <a:pPr>
              <a:lnSpc>
                <a:spcPct val="90000"/>
              </a:lnSpc>
            </a:pPr>
            <a:r>
              <a:rPr lang="en-US"/>
              <a:t>      with </a:t>
            </a:r>
            <a:r>
              <a:rPr lang="en-US">
                <a:cs typeface="Times New Roman" panose="02020603050405020304" pitchFamily="18" charset="0"/>
              </a:rPr>
              <a:t>this instance of A</a:t>
            </a:r>
            <a:r>
              <a:rPr lang="en-US"/>
              <a:t>?</a:t>
            </a:r>
          </a:p>
          <a:p>
            <a:pPr>
              <a:lnSpc>
                <a:spcPct val="90000"/>
              </a:lnSpc>
            </a:pPr>
            <a:r>
              <a:rPr lang="en-US" u="sng"/>
              <a:t>Optionality</a:t>
            </a:r>
          </a:p>
          <a:p>
            <a:pPr lvl="1">
              <a:lnSpc>
                <a:spcPct val="90000"/>
              </a:lnSpc>
            </a:pPr>
            <a:r>
              <a:rPr lang="en-US"/>
              <a:t>Is the association required? If not, association will be “zero or more”; otherwise, it will be “one or more”</a:t>
            </a:r>
          </a:p>
          <a:p>
            <a:pPr>
              <a:lnSpc>
                <a:spcPct val="90000"/>
              </a:lnSpc>
            </a:pPr>
            <a:r>
              <a:rPr lang="en-US" u="sng"/>
              <a:t>Cardinality</a:t>
            </a:r>
          </a:p>
          <a:p>
            <a:pPr lvl="1">
              <a:lnSpc>
                <a:spcPct val="90000"/>
              </a:lnSpc>
            </a:pPr>
            <a:r>
              <a:rPr lang="en-US"/>
              <a:t>How many instances are associated with a given instance? Could be 1:1, 1:2, 1:3, 1..*  (for example)</a:t>
            </a:r>
          </a:p>
          <a:p>
            <a:pPr>
              <a:lnSpc>
                <a:spcPct val="90000"/>
              </a:lnSpc>
            </a:pPr>
            <a:endParaRPr lang="en-US"/>
          </a:p>
          <a:p>
            <a:pPr>
              <a:lnSpc>
                <a:spcPct val="90000"/>
              </a:lnSpc>
            </a:pPr>
            <a:r>
              <a:rPr lang="en-US"/>
              <a:t>UML combines both ideas in the concept of multiplicity</a:t>
            </a:r>
          </a:p>
          <a:p>
            <a:endParaRPr lang="en-US"/>
          </a:p>
        </p:txBody>
      </p:sp>
    </p:spTree>
    <p:extLst>
      <p:ext uri="{BB962C8B-B14F-4D97-AF65-F5344CB8AC3E}">
        <p14:creationId xmlns:p14="http://schemas.microsoft.com/office/powerpoint/2010/main" val="2912213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fontScale="90000"/>
          </a:bodyPr>
          <a:lstStyle/>
          <a:p>
            <a:r>
              <a:rPr lang="en-US"/>
              <a:t>Unidirectional with Multiplicities</a:t>
            </a:r>
          </a:p>
        </p:txBody>
      </p:sp>
      <p:sp>
        <p:nvSpPr>
          <p:cNvPr id="3" name="Content Placeholder 2"/>
          <p:cNvSpPr>
            <a:spLocks noGrp="1"/>
          </p:cNvSpPr>
          <p:nvPr>
            <p:ph idx="1"/>
          </p:nvPr>
        </p:nvSpPr>
        <p:spPr>
          <a:xfrm>
            <a:off x="361664" y="1465143"/>
            <a:ext cx="8782335" cy="4389120"/>
          </a:xfrm>
        </p:spPr>
        <p:txBody>
          <a:bodyPr/>
          <a:lstStyle/>
          <a:p>
            <a:pPr marL="0" indent="0">
              <a:buNone/>
            </a:pPr>
            <a:r>
              <a:rPr lang="en-US"/>
              <a:t>A unidirectional association may be 1-0..1, 1-1, or one-many.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dirty="0"/>
          </a:p>
        </p:txBody>
      </p:sp>
      <p:grpSp>
        <p:nvGrpSpPr>
          <p:cNvPr id="5" name="Group 4"/>
          <p:cNvGrpSpPr/>
          <p:nvPr/>
        </p:nvGrpSpPr>
        <p:grpSpPr>
          <a:xfrm>
            <a:off x="687678" y="2062400"/>
            <a:ext cx="7782108" cy="1381125"/>
            <a:chOff x="1143000" y="3635750"/>
            <a:chExt cx="7263494" cy="1381125"/>
          </a:xfrm>
        </p:grpSpPr>
        <p:sp>
          <p:nvSpPr>
            <p:cNvPr id="6" name="Line 12"/>
            <p:cNvSpPr>
              <a:spLocks noChangeShapeType="1"/>
            </p:cNvSpPr>
            <p:nvPr/>
          </p:nvSpPr>
          <p:spPr bwMode="auto">
            <a:xfrm flipH="1">
              <a:off x="6096000" y="4343400"/>
              <a:ext cx="263525" cy="93663"/>
            </a:xfrm>
            <a:prstGeom prst="line">
              <a:avLst/>
            </a:prstGeom>
            <a:noFill/>
            <a:ln w="0">
              <a:solidFill>
                <a:srgbClr val="990033"/>
              </a:solidFill>
              <a:round/>
              <a:headEnd/>
              <a:tailEnd/>
            </a:ln>
          </p:spPr>
          <p:txBody>
            <a:bodyPr/>
            <a:lstStyle/>
            <a:p>
              <a:endParaRPr lang="en-US"/>
            </a:p>
          </p:txBody>
        </p:sp>
        <p:sp>
          <p:nvSpPr>
            <p:cNvPr id="7" name="Line 13"/>
            <p:cNvSpPr>
              <a:spLocks noChangeShapeType="1"/>
            </p:cNvSpPr>
            <p:nvPr/>
          </p:nvSpPr>
          <p:spPr bwMode="auto">
            <a:xfrm flipH="1" flipV="1">
              <a:off x="6096000" y="4191000"/>
              <a:ext cx="263525" cy="115888"/>
            </a:xfrm>
            <a:prstGeom prst="line">
              <a:avLst/>
            </a:prstGeom>
            <a:noFill/>
            <a:ln w="0">
              <a:solidFill>
                <a:srgbClr val="990033"/>
              </a:solidFill>
              <a:round/>
              <a:headEnd/>
              <a:tailEnd/>
            </a:ln>
          </p:spPr>
          <p:txBody>
            <a:bodyPr/>
            <a:lstStyle/>
            <a:p>
              <a:endParaRPr lang="en-US"/>
            </a:p>
          </p:txBody>
        </p:sp>
        <p:sp>
          <p:nvSpPr>
            <p:cNvPr id="8" name="Rectangle 13"/>
            <p:cNvSpPr>
              <a:spLocks noChangeArrowheads="1"/>
            </p:cNvSpPr>
            <p:nvPr/>
          </p:nvSpPr>
          <p:spPr bwMode="auto">
            <a:xfrm>
              <a:off x="5943600" y="4495800"/>
              <a:ext cx="65" cy="369332"/>
            </a:xfrm>
            <a:prstGeom prst="rect">
              <a:avLst/>
            </a:prstGeom>
            <a:noFill/>
            <a:ln w="9525">
              <a:noFill/>
              <a:miter lim="800000"/>
              <a:headEnd/>
              <a:tailEnd/>
            </a:ln>
          </p:spPr>
          <p:txBody>
            <a:bodyPr wrap="none" lIns="0" tIns="0" rIns="0" bIns="0">
              <a:spAutoFit/>
            </a:bodyPr>
            <a:lstStyle/>
            <a:p>
              <a:pPr algn="l"/>
              <a:endParaRPr lang="en-US" sz="2400" dirty="0">
                <a:solidFill>
                  <a:schemeClr val="tx1"/>
                </a:solidFill>
                <a:latin typeface="Times New Roman" pitchFamily="18" charset="0"/>
              </a:endParaRPr>
            </a:p>
          </p:txBody>
        </p:sp>
        <p:sp>
          <p:nvSpPr>
            <p:cNvPr id="9" name="Rectangle 4"/>
            <p:cNvSpPr>
              <a:spLocks noChangeArrowheads="1"/>
            </p:cNvSpPr>
            <p:nvPr/>
          </p:nvSpPr>
          <p:spPr bwMode="auto">
            <a:xfrm>
              <a:off x="1143000" y="363575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10" name="Rectangle 5"/>
            <p:cNvSpPr>
              <a:spLocks noChangeArrowheads="1"/>
            </p:cNvSpPr>
            <p:nvPr/>
          </p:nvSpPr>
          <p:spPr bwMode="auto">
            <a:xfrm>
              <a:off x="2078038" y="3729413"/>
              <a:ext cx="1322387"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Customer</a:t>
              </a:r>
              <a:endParaRPr lang="en-US" sz="2400">
                <a:solidFill>
                  <a:schemeClr val="tx1"/>
                </a:solidFill>
                <a:latin typeface="Times New Roman" pitchFamily="18" charset="0"/>
              </a:endParaRPr>
            </a:p>
          </p:txBody>
        </p:sp>
        <p:sp>
          <p:nvSpPr>
            <p:cNvPr id="11" name="Rectangle 6"/>
            <p:cNvSpPr>
              <a:spLocks noChangeArrowheads="1"/>
            </p:cNvSpPr>
            <p:nvPr/>
          </p:nvSpPr>
          <p:spPr bwMode="auto">
            <a:xfrm>
              <a:off x="1143000" y="4127875"/>
              <a:ext cx="3189288" cy="889000"/>
            </a:xfrm>
            <a:prstGeom prst="rect">
              <a:avLst/>
            </a:prstGeom>
            <a:noFill/>
            <a:ln w="0">
              <a:solidFill>
                <a:srgbClr val="990033"/>
              </a:solidFill>
              <a:miter lim="800000"/>
              <a:headEnd/>
              <a:tailEnd/>
            </a:ln>
          </p:spPr>
          <p:txBody>
            <a:bodyPr/>
            <a:lstStyle/>
            <a:p>
              <a:endParaRPr lang="en-US"/>
            </a:p>
          </p:txBody>
        </p:sp>
        <p:sp>
          <p:nvSpPr>
            <p:cNvPr id="12" name="Rectangle 8"/>
            <p:cNvSpPr>
              <a:spLocks noChangeArrowheads="1"/>
            </p:cNvSpPr>
            <p:nvPr/>
          </p:nvSpPr>
          <p:spPr bwMode="auto">
            <a:xfrm>
              <a:off x="6346825" y="3846888"/>
              <a:ext cx="2059669" cy="958850"/>
            </a:xfrm>
            <a:prstGeom prst="rect">
              <a:avLst/>
            </a:prstGeom>
            <a:solidFill>
              <a:srgbClr val="FFFFCC"/>
            </a:solidFill>
            <a:ln w="0">
              <a:solidFill>
                <a:srgbClr val="990033"/>
              </a:solidFill>
              <a:miter lim="800000"/>
              <a:headEnd/>
              <a:tailEnd/>
            </a:ln>
          </p:spPr>
          <p:txBody>
            <a:bodyPr/>
            <a:lstStyle/>
            <a:p>
              <a:endParaRPr lang="en-US"/>
            </a:p>
          </p:txBody>
        </p:sp>
        <p:sp>
          <p:nvSpPr>
            <p:cNvPr id="13" name="Rectangle 9"/>
            <p:cNvSpPr>
              <a:spLocks noChangeArrowheads="1"/>
            </p:cNvSpPr>
            <p:nvPr/>
          </p:nvSpPr>
          <p:spPr bwMode="auto">
            <a:xfrm>
              <a:off x="6466608" y="3974068"/>
              <a:ext cx="1843453" cy="369332"/>
            </a:xfrm>
            <a:prstGeom prst="rect">
              <a:avLst/>
            </a:prstGeom>
            <a:noFill/>
            <a:ln w="9525">
              <a:noFill/>
              <a:miter lim="800000"/>
              <a:headEnd/>
              <a:tailEnd/>
            </a:ln>
          </p:spPr>
          <p:txBody>
            <a:bodyPr wrap="none" lIns="0" tIns="0" rIns="0" bIns="0">
              <a:spAutoFit/>
            </a:bodyPr>
            <a:lstStyle/>
            <a:p>
              <a:pPr algn="l"/>
              <a:r>
                <a:rPr lang="en-US" sz="2400">
                  <a:solidFill>
                    <a:srgbClr val="000000"/>
                  </a:solidFill>
                </a:rPr>
                <a:t>ShoppingCart</a:t>
              </a:r>
              <a:endParaRPr lang="en-US" sz="2400">
                <a:solidFill>
                  <a:schemeClr val="tx1"/>
                </a:solidFill>
                <a:latin typeface="Times New Roman" pitchFamily="18" charset="0"/>
              </a:endParaRPr>
            </a:p>
          </p:txBody>
        </p:sp>
        <p:sp>
          <p:nvSpPr>
            <p:cNvPr id="14" name="Rectangle 10"/>
            <p:cNvSpPr>
              <a:spLocks noChangeArrowheads="1"/>
            </p:cNvSpPr>
            <p:nvPr/>
          </p:nvSpPr>
          <p:spPr bwMode="auto">
            <a:xfrm>
              <a:off x="6346824" y="4541657"/>
              <a:ext cx="2059669" cy="264081"/>
            </a:xfrm>
            <a:prstGeom prst="rect">
              <a:avLst/>
            </a:prstGeom>
            <a:noFill/>
            <a:ln w="0">
              <a:solidFill>
                <a:srgbClr val="990033"/>
              </a:solidFill>
              <a:miter lim="800000"/>
              <a:headEnd/>
              <a:tailEnd/>
            </a:ln>
          </p:spPr>
          <p:txBody>
            <a:bodyPr/>
            <a:lstStyle/>
            <a:p>
              <a:endParaRPr lang="en-US"/>
            </a:p>
          </p:txBody>
        </p:sp>
        <p:sp>
          <p:nvSpPr>
            <p:cNvPr id="15" name="Line 11"/>
            <p:cNvSpPr>
              <a:spLocks noChangeShapeType="1"/>
            </p:cNvSpPr>
            <p:nvPr/>
          </p:nvSpPr>
          <p:spPr bwMode="auto">
            <a:xfrm>
              <a:off x="4343400" y="4321550"/>
              <a:ext cx="1981200" cy="0"/>
            </a:xfrm>
            <a:prstGeom prst="line">
              <a:avLst/>
            </a:prstGeom>
            <a:noFill/>
            <a:ln w="0">
              <a:solidFill>
                <a:srgbClr val="990033"/>
              </a:solidFill>
              <a:round/>
              <a:headEnd/>
              <a:tailEnd/>
            </a:ln>
          </p:spPr>
          <p:txBody>
            <a:bodyPr/>
            <a:lstStyle/>
            <a:p>
              <a:endParaRPr lang="en-US"/>
            </a:p>
          </p:txBody>
        </p:sp>
        <p:sp>
          <p:nvSpPr>
            <p:cNvPr id="16" name="TextBox 15"/>
            <p:cNvSpPr txBox="1"/>
            <p:nvPr/>
          </p:nvSpPr>
          <p:spPr>
            <a:xfrm>
              <a:off x="4533604" y="3940550"/>
              <a:ext cx="1409996" cy="338554"/>
            </a:xfrm>
            <a:prstGeom prst="rect">
              <a:avLst/>
            </a:prstGeom>
            <a:noFill/>
          </p:spPr>
          <p:txBody>
            <a:bodyPr wrap="none" rtlCol="0">
              <a:spAutoFit/>
            </a:bodyPr>
            <a:lstStyle/>
            <a:p>
              <a:r>
                <a:rPr lang="en-US" sz="1600"/>
                <a:t>puts items into</a:t>
              </a:r>
              <a:endParaRPr lang="en-US" sz="1600" dirty="0"/>
            </a:p>
          </p:txBody>
        </p:sp>
        <p:sp>
          <p:nvSpPr>
            <p:cNvPr id="17" name="Isosceles Triangle 16"/>
            <p:cNvSpPr/>
            <p:nvPr/>
          </p:nvSpPr>
          <p:spPr>
            <a:xfrm rot="5400000">
              <a:off x="5943665" y="401675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39077" y="2770050"/>
            <a:ext cx="339415" cy="369332"/>
          </a:xfrm>
          <a:prstGeom prst="rect">
            <a:avLst/>
          </a:prstGeom>
          <a:noFill/>
        </p:spPr>
        <p:txBody>
          <a:bodyPr wrap="square" rtlCol="0">
            <a:spAutoFit/>
          </a:bodyPr>
          <a:lstStyle/>
          <a:p>
            <a:r>
              <a:rPr lang="en-US"/>
              <a:t>1</a:t>
            </a:r>
          </a:p>
        </p:txBody>
      </p:sp>
      <p:sp>
        <p:nvSpPr>
          <p:cNvPr id="19" name="TextBox 18"/>
          <p:cNvSpPr txBox="1"/>
          <p:nvPr/>
        </p:nvSpPr>
        <p:spPr>
          <a:xfrm>
            <a:off x="5847075" y="2783641"/>
            <a:ext cx="315912" cy="369332"/>
          </a:xfrm>
          <a:prstGeom prst="rect">
            <a:avLst/>
          </a:prstGeom>
          <a:noFill/>
        </p:spPr>
        <p:txBody>
          <a:bodyPr wrap="square" rtlCol="0">
            <a:spAutoFit/>
          </a:bodyPr>
          <a:lstStyle/>
          <a:p>
            <a:r>
              <a:rPr lang="en-US"/>
              <a:t>1</a:t>
            </a:r>
          </a:p>
        </p:txBody>
      </p:sp>
      <p:sp>
        <p:nvSpPr>
          <p:cNvPr id="20" name="TextBox 19"/>
          <p:cNvSpPr txBox="1"/>
          <p:nvPr/>
        </p:nvSpPr>
        <p:spPr>
          <a:xfrm>
            <a:off x="481263" y="3733137"/>
            <a:ext cx="8267131" cy="2862322"/>
          </a:xfrm>
          <a:prstGeom prst="rect">
            <a:avLst/>
          </a:prstGeom>
          <a:solidFill>
            <a:schemeClr val="accent1">
              <a:lumMod val="20000"/>
              <a:lumOff val="80000"/>
            </a:schemeClr>
          </a:solidFill>
          <a:ln>
            <a:solidFill>
              <a:schemeClr val="tx1"/>
            </a:solidFill>
          </a:ln>
        </p:spPr>
        <p:txBody>
          <a:bodyPr wrap="square" rtlCol="0">
            <a:spAutoFit/>
          </a:bodyPr>
          <a:lstStyle/>
          <a:p>
            <a:r>
              <a:rPr lang="en-US"/>
              <a:t>One-one Multiplicity:</a:t>
            </a:r>
          </a:p>
          <a:p>
            <a:pPr marL="285750" indent="-285750">
              <a:buFont typeface="Arial" panose="020B0604020202020204" pitchFamily="34" charset="0"/>
              <a:buChar char="•"/>
            </a:pPr>
            <a:r>
              <a:rPr lang="en-US"/>
              <a:t>Associated with each Customer, there is exactly one ShoppingCart</a:t>
            </a:r>
          </a:p>
          <a:p>
            <a:pPr marL="285750" indent="-285750">
              <a:buFont typeface="Arial" panose="020B0604020202020204" pitchFamily="34" charset="0"/>
              <a:buChar char="•"/>
            </a:pPr>
            <a:r>
              <a:rPr lang="en-US"/>
              <a:t>Associated with each ShoppingCart, there is exactly one Customer</a:t>
            </a:r>
          </a:p>
          <a:p>
            <a:pPr marL="285750" indent="-285750">
              <a:buFont typeface="Arial" panose="020B0604020202020204" pitchFamily="34" charset="0"/>
              <a:buChar char="•"/>
            </a:pPr>
            <a:r>
              <a:rPr lang="en-US"/>
              <a:t>It is possible to navigate from a Customer to his ShoppingCart, but not from ShoppingCart to Customer.</a:t>
            </a:r>
          </a:p>
          <a:p>
            <a:pPr marL="285750" indent="-285750">
              <a:buFont typeface="Arial" panose="020B0604020202020204" pitchFamily="34" charset="0"/>
              <a:buChar char="•"/>
            </a:pPr>
            <a:r>
              <a:rPr lang="en-US" i="1"/>
              <a:t>Maintaining the relationship </a:t>
            </a:r>
            <a:r>
              <a:rPr lang="en-US"/>
              <a:t>means:</a:t>
            </a:r>
          </a:p>
          <a:p>
            <a:pPr marL="742950" lvl="1" indent="-285750">
              <a:buFont typeface="Courier New" panose="02070309020205020404" pitchFamily="49" charset="0"/>
              <a:buChar char="o"/>
            </a:pPr>
            <a:r>
              <a:rPr lang="en-US"/>
              <a:t>when new Customer object is created, it is equipped with a ShoppingCart</a:t>
            </a:r>
          </a:p>
          <a:p>
            <a:pPr marL="742950" lvl="1" indent="-285750">
              <a:buFont typeface="Courier New" panose="02070309020205020404" pitchFamily="49" charset="0"/>
              <a:buChar char="o"/>
            </a:pPr>
            <a:r>
              <a:rPr lang="en-US"/>
              <a:t>it is not possible to add a second ShoppingCart to a Customer object</a:t>
            </a:r>
          </a:p>
          <a:p>
            <a:pPr marL="742950" lvl="1" indent="-285750">
              <a:buFont typeface="Courier New" panose="02070309020205020404" pitchFamily="49" charset="0"/>
              <a:buChar char="o"/>
            </a:pPr>
            <a:r>
              <a:rPr lang="en-US"/>
              <a:t>it is not possible to create a ShoppingCart on its own; it must be created as a property of a Customer object.</a:t>
            </a:r>
            <a:endParaRPr lang="en-US" i="1"/>
          </a:p>
        </p:txBody>
      </p:sp>
    </p:spTree>
    <p:extLst>
      <p:ext uri="{BB962C8B-B14F-4D97-AF65-F5344CB8AC3E}">
        <p14:creationId xmlns:p14="http://schemas.microsoft.com/office/powerpoint/2010/main" val="1947664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1-1 and Unidirectional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16" y="2178964"/>
            <a:ext cx="4495800" cy="362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121" y="2178964"/>
            <a:ext cx="4433588" cy="3307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6096000"/>
            <a:ext cx="8001000" cy="369332"/>
          </a:xfrm>
          <a:prstGeom prst="rect">
            <a:avLst/>
          </a:prstGeom>
          <a:noFill/>
        </p:spPr>
        <p:txBody>
          <a:bodyPr wrap="square" rtlCol="0">
            <a:spAutoFit/>
          </a:bodyPr>
          <a:lstStyle/>
          <a:p>
            <a:r>
              <a:rPr lang="en-US"/>
              <a:t>See  lesson2.lecture.unidirectional.oneone</a:t>
            </a:r>
          </a:p>
        </p:txBody>
      </p:sp>
    </p:spTree>
    <p:extLst>
      <p:ext uri="{BB962C8B-B14F-4D97-AF65-F5344CB8AC3E}">
        <p14:creationId xmlns:p14="http://schemas.microsoft.com/office/powerpoint/2010/main" val="62919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54359"/>
            <a:ext cx="8229600" cy="3336841"/>
          </a:xfrm>
        </p:spPr>
      </p:pic>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dirty="0"/>
          </a:p>
        </p:txBody>
      </p:sp>
      <p:sp>
        <p:nvSpPr>
          <p:cNvPr id="5" name="Title 1"/>
          <p:cNvSpPr>
            <a:spLocks noGrp="1"/>
          </p:cNvSpPr>
          <p:nvPr>
            <p:ph type="title"/>
          </p:nvPr>
        </p:nvSpPr>
        <p:spPr/>
        <p:txBody>
          <a:bodyPr>
            <a:normAutofit fontScale="90000"/>
          </a:bodyPr>
          <a:lstStyle/>
          <a:p>
            <a:r>
              <a:rPr lang="en-US"/>
              <a:t>Unidirectional with Multiplicities</a:t>
            </a:r>
          </a:p>
        </p:txBody>
      </p:sp>
      <p:sp>
        <p:nvSpPr>
          <p:cNvPr id="7" name="TextBox 6"/>
          <p:cNvSpPr txBox="1"/>
          <p:nvPr/>
        </p:nvSpPr>
        <p:spPr>
          <a:xfrm>
            <a:off x="3819041" y="3091934"/>
            <a:ext cx="381000" cy="369332"/>
          </a:xfrm>
          <a:prstGeom prst="rect">
            <a:avLst/>
          </a:prstGeom>
          <a:noFill/>
        </p:spPr>
        <p:txBody>
          <a:bodyPr wrap="square" rtlCol="0">
            <a:spAutoFit/>
          </a:bodyPr>
          <a:lstStyle/>
          <a:p>
            <a:r>
              <a:rPr lang="en-US"/>
              <a:t>1</a:t>
            </a:r>
          </a:p>
        </p:txBody>
      </p:sp>
      <p:sp>
        <p:nvSpPr>
          <p:cNvPr id="8" name="TextBox 7"/>
          <p:cNvSpPr txBox="1"/>
          <p:nvPr/>
        </p:nvSpPr>
        <p:spPr>
          <a:xfrm>
            <a:off x="5181600" y="3091934"/>
            <a:ext cx="533400" cy="369332"/>
          </a:xfrm>
          <a:prstGeom prst="rect">
            <a:avLst/>
          </a:prstGeom>
          <a:noFill/>
        </p:spPr>
        <p:txBody>
          <a:bodyPr wrap="square" rtlCol="0">
            <a:spAutoFit/>
          </a:bodyPr>
          <a:lstStyle/>
          <a:p>
            <a:r>
              <a:rPr lang="en-US"/>
              <a:t>0..1</a:t>
            </a:r>
          </a:p>
        </p:txBody>
      </p:sp>
      <p:sp>
        <p:nvSpPr>
          <p:cNvPr id="9" name="TextBox 8"/>
          <p:cNvSpPr txBox="1"/>
          <p:nvPr/>
        </p:nvSpPr>
        <p:spPr>
          <a:xfrm>
            <a:off x="481263" y="3993723"/>
            <a:ext cx="8267131" cy="2862322"/>
          </a:xfrm>
          <a:prstGeom prst="rect">
            <a:avLst/>
          </a:prstGeom>
          <a:solidFill>
            <a:schemeClr val="accent1">
              <a:lumMod val="20000"/>
              <a:lumOff val="80000"/>
            </a:schemeClr>
          </a:solidFill>
          <a:ln>
            <a:solidFill>
              <a:schemeClr val="tx1"/>
            </a:solidFill>
          </a:ln>
        </p:spPr>
        <p:txBody>
          <a:bodyPr wrap="square" rtlCol="0">
            <a:spAutoFit/>
          </a:bodyPr>
          <a:lstStyle/>
          <a:p>
            <a:r>
              <a:rPr lang="en-US"/>
              <a:t>One to zero..one Multiplicity:</a:t>
            </a:r>
          </a:p>
          <a:p>
            <a:pPr marL="285750" indent="-285750">
              <a:buFont typeface="Arial" panose="020B0604020202020204" pitchFamily="34" charset="0"/>
              <a:buChar char="•"/>
            </a:pPr>
            <a:r>
              <a:rPr lang="en-US"/>
              <a:t>Associated with each Customer, there is zero or one ShoppingCart</a:t>
            </a:r>
          </a:p>
          <a:p>
            <a:pPr marL="285750" indent="-285750">
              <a:buFont typeface="Arial" panose="020B0604020202020204" pitchFamily="34" charset="0"/>
              <a:buChar char="•"/>
            </a:pPr>
            <a:r>
              <a:rPr lang="en-US"/>
              <a:t>Associated with each ShoppingCart, there is exactly one Customer</a:t>
            </a:r>
          </a:p>
          <a:p>
            <a:pPr marL="285750" indent="-285750">
              <a:buFont typeface="Arial" panose="020B0604020202020204" pitchFamily="34" charset="0"/>
              <a:buChar char="•"/>
            </a:pPr>
            <a:r>
              <a:rPr lang="en-US"/>
              <a:t>It is possible to navigate from a Customer to his ShoppingCart, but not from ShoppingCart to Customer.</a:t>
            </a:r>
          </a:p>
          <a:p>
            <a:pPr marL="285750" indent="-285750">
              <a:buFont typeface="Arial" panose="020B0604020202020204" pitchFamily="34" charset="0"/>
              <a:buChar char="•"/>
            </a:pPr>
            <a:r>
              <a:rPr lang="en-US" i="1"/>
              <a:t>Maintaining the relationship </a:t>
            </a:r>
            <a:r>
              <a:rPr lang="en-US"/>
              <a:t>means:</a:t>
            </a:r>
          </a:p>
          <a:p>
            <a:pPr marL="742950" lvl="1" indent="-285750">
              <a:buFont typeface="Courier New" panose="02070309020205020404" pitchFamily="49" charset="0"/>
              <a:buChar char="o"/>
            </a:pPr>
            <a:r>
              <a:rPr lang="en-US"/>
              <a:t>Customer class has a shopping cart variable that </a:t>
            </a:r>
            <a:r>
              <a:rPr lang="en-US" i="1"/>
              <a:t>may be </a:t>
            </a:r>
            <a:r>
              <a:rPr lang="en-US"/>
              <a:t>populated</a:t>
            </a:r>
          </a:p>
          <a:p>
            <a:pPr marL="742950" lvl="1" indent="-285750">
              <a:buFont typeface="Courier New" panose="02070309020205020404" pitchFamily="49" charset="0"/>
              <a:buChar char="o"/>
            </a:pPr>
            <a:r>
              <a:rPr lang="en-US"/>
              <a:t>it is not possible to add a second ShoppingCart to a Customer object</a:t>
            </a:r>
          </a:p>
          <a:p>
            <a:pPr marL="742950" lvl="1" indent="-285750">
              <a:buFont typeface="Courier New" panose="02070309020205020404" pitchFamily="49" charset="0"/>
              <a:buChar char="o"/>
            </a:pPr>
            <a:r>
              <a:rPr lang="en-US"/>
              <a:t>it is not possible to create a ShoppingCart without an owning Customer object.</a:t>
            </a:r>
            <a:endParaRPr lang="en-US" i="1"/>
          </a:p>
        </p:txBody>
      </p:sp>
    </p:spTree>
    <p:extLst>
      <p:ext uri="{BB962C8B-B14F-4D97-AF65-F5344CB8AC3E}">
        <p14:creationId xmlns:p14="http://schemas.microsoft.com/office/powerpoint/2010/main" val="1680621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Unidirectional, One to Zero..One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4695825"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834" y="1371600"/>
            <a:ext cx="451485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6211669"/>
            <a:ext cx="4695825" cy="646331"/>
          </a:xfrm>
          <a:prstGeom prst="rect">
            <a:avLst/>
          </a:prstGeom>
          <a:noFill/>
        </p:spPr>
        <p:txBody>
          <a:bodyPr wrap="square" rtlCol="0">
            <a:spAutoFit/>
          </a:bodyPr>
          <a:lstStyle/>
          <a:p>
            <a:r>
              <a:rPr lang="en-US"/>
              <a:t>See: lesson2.lecture.unidirectional.oneToZeroOne</a:t>
            </a:r>
          </a:p>
        </p:txBody>
      </p:sp>
    </p:spTree>
    <p:extLst>
      <p:ext uri="{BB962C8B-B14F-4D97-AF65-F5344CB8AC3E}">
        <p14:creationId xmlns:p14="http://schemas.microsoft.com/office/powerpoint/2010/main" val="65089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600200"/>
            <a:ext cx="7851648" cy="1828800"/>
          </a:xfrm>
        </p:spPr>
        <p:txBody>
          <a:bodyPr>
            <a:normAutofit fontScale="90000"/>
          </a:bodyPr>
          <a:lstStyle/>
          <a:p>
            <a:r>
              <a:rPr lang="en-US" sz="4400"/>
              <a:t>Lecture 2: Associations,</a:t>
            </a:r>
            <a:br>
              <a:rPr lang="en-US" sz="4400"/>
            </a:br>
            <a:r>
              <a:rPr lang="en-US" sz="4400"/>
              <a:t>Modeling Relationships with UML</a:t>
            </a:r>
            <a:br>
              <a:rPr lang="en-US"/>
            </a:br>
            <a:endParaRPr lang="en-US" dirty="0"/>
          </a:p>
        </p:txBody>
      </p:sp>
      <p:sp>
        <p:nvSpPr>
          <p:cNvPr id="5" name="Subtitle 4"/>
          <p:cNvSpPr>
            <a:spLocks noGrp="1"/>
          </p:cNvSpPr>
          <p:nvPr>
            <p:ph type="subTitle" idx="1"/>
          </p:nvPr>
        </p:nvSpPr>
        <p:spPr/>
        <p:txBody>
          <a:bodyPr/>
          <a:lstStyle/>
          <a:p>
            <a:r>
              <a:rPr lang="en-US" i="1"/>
              <a:t>Diversifying Self-Referral Relationship </a:t>
            </a:r>
          </a:p>
          <a:p>
            <a:r>
              <a:rPr lang="en-US" i="1"/>
              <a:t>to the World of Objects</a:t>
            </a:r>
            <a:endParaRPr lang="en-US"/>
          </a:p>
          <a:p>
            <a:r>
              <a:rPr lang="en-US"/>
              <a:t> </a:t>
            </a:r>
          </a:p>
          <a:p>
            <a:endParaRPr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Unidirectional with Multiplicities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dirty="0"/>
          </a:p>
        </p:txBody>
      </p:sp>
      <p:grpSp>
        <p:nvGrpSpPr>
          <p:cNvPr id="5" name="Group 4"/>
          <p:cNvGrpSpPr/>
          <p:nvPr/>
        </p:nvGrpSpPr>
        <p:grpSpPr>
          <a:xfrm>
            <a:off x="572774" y="2123378"/>
            <a:ext cx="6894827" cy="1381125"/>
            <a:chOff x="1143000" y="3635750"/>
            <a:chExt cx="6435343" cy="1381125"/>
          </a:xfrm>
        </p:grpSpPr>
        <p:sp>
          <p:nvSpPr>
            <p:cNvPr id="6" name="Line 12"/>
            <p:cNvSpPr>
              <a:spLocks noChangeShapeType="1"/>
            </p:cNvSpPr>
            <p:nvPr/>
          </p:nvSpPr>
          <p:spPr bwMode="auto">
            <a:xfrm flipH="1">
              <a:off x="6096000" y="4343400"/>
              <a:ext cx="263525" cy="93663"/>
            </a:xfrm>
            <a:prstGeom prst="line">
              <a:avLst/>
            </a:prstGeom>
            <a:noFill/>
            <a:ln w="0">
              <a:solidFill>
                <a:srgbClr val="990033"/>
              </a:solidFill>
              <a:round/>
              <a:headEnd/>
              <a:tailEnd/>
            </a:ln>
          </p:spPr>
          <p:txBody>
            <a:bodyPr/>
            <a:lstStyle/>
            <a:p>
              <a:endParaRPr lang="en-US"/>
            </a:p>
          </p:txBody>
        </p:sp>
        <p:sp>
          <p:nvSpPr>
            <p:cNvPr id="7" name="Line 13"/>
            <p:cNvSpPr>
              <a:spLocks noChangeShapeType="1"/>
            </p:cNvSpPr>
            <p:nvPr/>
          </p:nvSpPr>
          <p:spPr bwMode="auto">
            <a:xfrm flipH="1" flipV="1">
              <a:off x="6096000" y="4191000"/>
              <a:ext cx="263525" cy="115888"/>
            </a:xfrm>
            <a:prstGeom prst="line">
              <a:avLst/>
            </a:prstGeom>
            <a:noFill/>
            <a:ln w="0">
              <a:solidFill>
                <a:srgbClr val="990033"/>
              </a:solidFill>
              <a:round/>
              <a:headEnd/>
              <a:tailEnd/>
            </a:ln>
          </p:spPr>
          <p:txBody>
            <a:bodyPr/>
            <a:lstStyle/>
            <a:p>
              <a:endParaRPr lang="en-US"/>
            </a:p>
          </p:txBody>
        </p:sp>
        <p:sp>
          <p:nvSpPr>
            <p:cNvPr id="8" name="Rectangle 13"/>
            <p:cNvSpPr>
              <a:spLocks noChangeArrowheads="1"/>
            </p:cNvSpPr>
            <p:nvPr/>
          </p:nvSpPr>
          <p:spPr bwMode="auto">
            <a:xfrm>
              <a:off x="5943600" y="4495800"/>
              <a:ext cx="65" cy="369332"/>
            </a:xfrm>
            <a:prstGeom prst="rect">
              <a:avLst/>
            </a:prstGeom>
            <a:noFill/>
            <a:ln w="9525">
              <a:noFill/>
              <a:miter lim="800000"/>
              <a:headEnd/>
              <a:tailEnd/>
            </a:ln>
          </p:spPr>
          <p:txBody>
            <a:bodyPr wrap="none" lIns="0" tIns="0" rIns="0" bIns="0">
              <a:spAutoFit/>
            </a:bodyPr>
            <a:lstStyle/>
            <a:p>
              <a:pPr algn="l"/>
              <a:endParaRPr lang="en-US" sz="2400" dirty="0">
                <a:solidFill>
                  <a:schemeClr val="tx1"/>
                </a:solidFill>
                <a:latin typeface="Times New Roman" pitchFamily="18" charset="0"/>
              </a:endParaRPr>
            </a:p>
          </p:txBody>
        </p:sp>
        <p:sp>
          <p:nvSpPr>
            <p:cNvPr id="9" name="Rectangle 4"/>
            <p:cNvSpPr>
              <a:spLocks noChangeArrowheads="1"/>
            </p:cNvSpPr>
            <p:nvPr/>
          </p:nvSpPr>
          <p:spPr bwMode="auto">
            <a:xfrm>
              <a:off x="1143000" y="363575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10" name="Rectangle 5"/>
            <p:cNvSpPr>
              <a:spLocks noChangeArrowheads="1"/>
            </p:cNvSpPr>
            <p:nvPr/>
          </p:nvSpPr>
          <p:spPr bwMode="auto">
            <a:xfrm>
              <a:off x="2078038" y="3729413"/>
              <a:ext cx="1322387"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Customer</a:t>
              </a:r>
              <a:endParaRPr lang="en-US" sz="2400">
                <a:solidFill>
                  <a:schemeClr val="tx1"/>
                </a:solidFill>
                <a:latin typeface="Times New Roman" pitchFamily="18" charset="0"/>
              </a:endParaRPr>
            </a:p>
          </p:txBody>
        </p:sp>
        <p:sp>
          <p:nvSpPr>
            <p:cNvPr id="11" name="Rectangle 6"/>
            <p:cNvSpPr>
              <a:spLocks noChangeArrowheads="1"/>
            </p:cNvSpPr>
            <p:nvPr/>
          </p:nvSpPr>
          <p:spPr bwMode="auto">
            <a:xfrm>
              <a:off x="1143000" y="4127875"/>
              <a:ext cx="3189288" cy="889000"/>
            </a:xfrm>
            <a:prstGeom prst="rect">
              <a:avLst/>
            </a:prstGeom>
            <a:noFill/>
            <a:ln w="0">
              <a:solidFill>
                <a:srgbClr val="990033"/>
              </a:solidFill>
              <a:miter lim="800000"/>
              <a:headEnd/>
              <a:tailEnd/>
            </a:ln>
          </p:spPr>
          <p:txBody>
            <a:bodyPr/>
            <a:lstStyle/>
            <a:p>
              <a:endParaRPr lang="en-US"/>
            </a:p>
          </p:txBody>
        </p:sp>
        <p:sp>
          <p:nvSpPr>
            <p:cNvPr id="12" name="Rectangle 8"/>
            <p:cNvSpPr>
              <a:spLocks noChangeArrowheads="1"/>
            </p:cNvSpPr>
            <p:nvPr/>
          </p:nvSpPr>
          <p:spPr bwMode="auto">
            <a:xfrm>
              <a:off x="6346825" y="3846888"/>
              <a:ext cx="1231518" cy="958850"/>
            </a:xfrm>
            <a:prstGeom prst="rect">
              <a:avLst/>
            </a:prstGeom>
            <a:solidFill>
              <a:srgbClr val="FFFFCC"/>
            </a:solidFill>
            <a:ln w="0">
              <a:solidFill>
                <a:srgbClr val="990033"/>
              </a:solidFill>
              <a:miter lim="800000"/>
              <a:headEnd/>
              <a:tailEnd/>
            </a:ln>
          </p:spPr>
          <p:txBody>
            <a:bodyPr/>
            <a:lstStyle/>
            <a:p>
              <a:endParaRPr lang="en-US"/>
            </a:p>
          </p:txBody>
        </p:sp>
        <p:sp>
          <p:nvSpPr>
            <p:cNvPr id="13" name="Rectangle 9"/>
            <p:cNvSpPr>
              <a:spLocks noChangeArrowheads="1"/>
            </p:cNvSpPr>
            <p:nvPr/>
          </p:nvSpPr>
          <p:spPr bwMode="auto">
            <a:xfrm>
              <a:off x="6466608" y="3974068"/>
              <a:ext cx="748388" cy="369332"/>
            </a:xfrm>
            <a:prstGeom prst="rect">
              <a:avLst/>
            </a:prstGeom>
            <a:noFill/>
            <a:ln w="9525">
              <a:noFill/>
              <a:miter lim="800000"/>
              <a:headEnd/>
              <a:tailEnd/>
            </a:ln>
          </p:spPr>
          <p:txBody>
            <a:bodyPr wrap="none" lIns="0" tIns="0" rIns="0" bIns="0">
              <a:spAutoFit/>
            </a:bodyPr>
            <a:lstStyle/>
            <a:p>
              <a:pPr algn="l"/>
              <a:r>
                <a:rPr lang="en-US" sz="2400">
                  <a:solidFill>
                    <a:srgbClr val="000000"/>
                  </a:solidFill>
                </a:rPr>
                <a:t>Order</a:t>
              </a:r>
              <a:endParaRPr lang="en-US" sz="2400">
                <a:solidFill>
                  <a:schemeClr val="tx1"/>
                </a:solidFill>
                <a:latin typeface="Times New Roman" pitchFamily="18" charset="0"/>
              </a:endParaRPr>
            </a:p>
          </p:txBody>
        </p:sp>
        <p:sp>
          <p:nvSpPr>
            <p:cNvPr id="14" name="Rectangle 10"/>
            <p:cNvSpPr>
              <a:spLocks noChangeArrowheads="1"/>
            </p:cNvSpPr>
            <p:nvPr/>
          </p:nvSpPr>
          <p:spPr bwMode="auto">
            <a:xfrm>
              <a:off x="6346824" y="4541657"/>
              <a:ext cx="1231519" cy="264081"/>
            </a:xfrm>
            <a:prstGeom prst="rect">
              <a:avLst/>
            </a:prstGeom>
            <a:noFill/>
            <a:ln w="0">
              <a:solidFill>
                <a:srgbClr val="990033"/>
              </a:solidFill>
              <a:miter lim="800000"/>
              <a:headEnd/>
              <a:tailEnd/>
            </a:ln>
          </p:spPr>
          <p:txBody>
            <a:bodyPr/>
            <a:lstStyle/>
            <a:p>
              <a:endParaRPr lang="en-US"/>
            </a:p>
          </p:txBody>
        </p:sp>
        <p:sp>
          <p:nvSpPr>
            <p:cNvPr id="15" name="Line 11"/>
            <p:cNvSpPr>
              <a:spLocks noChangeShapeType="1"/>
            </p:cNvSpPr>
            <p:nvPr/>
          </p:nvSpPr>
          <p:spPr bwMode="auto">
            <a:xfrm>
              <a:off x="4343400" y="4321550"/>
              <a:ext cx="1981200" cy="0"/>
            </a:xfrm>
            <a:prstGeom prst="line">
              <a:avLst/>
            </a:prstGeom>
            <a:noFill/>
            <a:ln w="0">
              <a:solidFill>
                <a:srgbClr val="990033"/>
              </a:solidFill>
              <a:round/>
              <a:headEnd/>
              <a:tailEnd/>
            </a:ln>
          </p:spPr>
          <p:txBody>
            <a:bodyPr/>
            <a:lstStyle/>
            <a:p>
              <a:endParaRPr lang="en-US"/>
            </a:p>
          </p:txBody>
        </p:sp>
        <p:sp>
          <p:nvSpPr>
            <p:cNvPr id="16" name="TextBox 15"/>
            <p:cNvSpPr txBox="1"/>
            <p:nvPr/>
          </p:nvSpPr>
          <p:spPr>
            <a:xfrm>
              <a:off x="4872996" y="3940550"/>
              <a:ext cx="678785" cy="338554"/>
            </a:xfrm>
            <a:prstGeom prst="rect">
              <a:avLst/>
            </a:prstGeom>
            <a:noFill/>
          </p:spPr>
          <p:txBody>
            <a:bodyPr wrap="none" rtlCol="0">
              <a:spAutoFit/>
            </a:bodyPr>
            <a:lstStyle/>
            <a:p>
              <a:r>
                <a:rPr lang="en-US" sz="1600"/>
                <a:t>places</a:t>
              </a:r>
              <a:endParaRPr lang="en-US" sz="1600" dirty="0"/>
            </a:p>
          </p:txBody>
        </p:sp>
        <p:sp>
          <p:nvSpPr>
            <p:cNvPr id="17" name="Isosceles Triangle 16"/>
            <p:cNvSpPr/>
            <p:nvPr/>
          </p:nvSpPr>
          <p:spPr>
            <a:xfrm rot="5400000">
              <a:off x="5699957" y="4020344"/>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001683" y="2875337"/>
            <a:ext cx="280523" cy="369332"/>
          </a:xfrm>
          <a:prstGeom prst="rect">
            <a:avLst/>
          </a:prstGeom>
          <a:noFill/>
        </p:spPr>
        <p:txBody>
          <a:bodyPr wrap="square" rtlCol="0">
            <a:spAutoFit/>
          </a:bodyPr>
          <a:lstStyle/>
          <a:p>
            <a:r>
              <a:rPr lang="en-US"/>
              <a:t>1</a:t>
            </a:r>
          </a:p>
        </p:txBody>
      </p:sp>
      <p:sp>
        <p:nvSpPr>
          <p:cNvPr id="19" name="TextBox 18"/>
          <p:cNvSpPr txBox="1"/>
          <p:nvPr/>
        </p:nvSpPr>
        <p:spPr>
          <a:xfrm>
            <a:off x="5455098" y="2895577"/>
            <a:ext cx="590213" cy="369332"/>
          </a:xfrm>
          <a:prstGeom prst="rect">
            <a:avLst/>
          </a:prstGeom>
          <a:noFill/>
        </p:spPr>
        <p:txBody>
          <a:bodyPr wrap="square" rtlCol="0">
            <a:spAutoFit/>
          </a:bodyPr>
          <a:lstStyle/>
          <a:p>
            <a:r>
              <a:rPr lang="en-US"/>
              <a:t>0..*</a:t>
            </a:r>
          </a:p>
        </p:txBody>
      </p:sp>
      <p:sp>
        <p:nvSpPr>
          <p:cNvPr id="20" name="TextBox 19"/>
          <p:cNvSpPr txBox="1"/>
          <p:nvPr/>
        </p:nvSpPr>
        <p:spPr>
          <a:xfrm>
            <a:off x="448102" y="3810000"/>
            <a:ext cx="8267131" cy="2831544"/>
          </a:xfrm>
          <a:prstGeom prst="rect">
            <a:avLst/>
          </a:prstGeom>
          <a:solidFill>
            <a:schemeClr val="accent1">
              <a:lumMod val="20000"/>
              <a:lumOff val="80000"/>
            </a:schemeClr>
          </a:solidFill>
          <a:ln>
            <a:solidFill>
              <a:schemeClr val="tx1"/>
            </a:solidFill>
          </a:ln>
        </p:spPr>
        <p:txBody>
          <a:bodyPr wrap="square" rtlCol="0">
            <a:spAutoFit/>
          </a:bodyPr>
          <a:lstStyle/>
          <a:p>
            <a:r>
              <a:rPr lang="en-US"/>
              <a:t>One-many Multiplicity:</a:t>
            </a:r>
          </a:p>
          <a:p>
            <a:pPr marL="285750" indent="-285750">
              <a:buFont typeface="Arial" panose="020B0604020202020204" pitchFamily="34" charset="0"/>
              <a:buChar char="•"/>
            </a:pPr>
            <a:r>
              <a:rPr lang="en-US" sz="1600"/>
              <a:t>Associated with each Customer, there are zero or more Orders</a:t>
            </a:r>
          </a:p>
          <a:p>
            <a:pPr marL="285750" indent="-285750">
              <a:buFont typeface="Arial" panose="020B0604020202020204" pitchFamily="34" charset="0"/>
              <a:buChar char="•"/>
            </a:pPr>
            <a:r>
              <a:rPr lang="en-US" sz="1600"/>
              <a:t>A Customer object maintains a collection of Order objects.</a:t>
            </a:r>
          </a:p>
          <a:p>
            <a:pPr marL="285750" indent="-285750">
              <a:buFont typeface="Arial" panose="020B0604020202020204" pitchFamily="34" charset="0"/>
              <a:buChar char="•"/>
            </a:pPr>
            <a:r>
              <a:rPr lang="en-US" sz="1600"/>
              <a:t>Associated with each Order, there is exactly one Customer</a:t>
            </a:r>
          </a:p>
          <a:p>
            <a:pPr marL="285750" indent="-285750">
              <a:buFont typeface="Arial" panose="020B0604020202020204" pitchFamily="34" charset="0"/>
              <a:buChar char="•"/>
            </a:pPr>
            <a:r>
              <a:rPr lang="en-US" sz="1600"/>
              <a:t>It is possible to navigate from a Customer to any of his Orders, but not from an Order to the owning Customer.</a:t>
            </a:r>
          </a:p>
          <a:p>
            <a:pPr marL="285750" indent="-285750">
              <a:buFont typeface="Arial" panose="020B0604020202020204" pitchFamily="34" charset="0"/>
              <a:buChar char="•"/>
            </a:pPr>
            <a:r>
              <a:rPr lang="en-US" sz="1600" i="1"/>
              <a:t>Maintaining the relationship </a:t>
            </a:r>
            <a:r>
              <a:rPr lang="en-US" sz="1600"/>
              <a:t>means:</a:t>
            </a:r>
          </a:p>
          <a:p>
            <a:pPr marL="742950" lvl="1" indent="-285750">
              <a:buFont typeface="Courier New" panose="02070309020205020404" pitchFamily="49" charset="0"/>
              <a:buChar char="o"/>
            </a:pPr>
            <a:r>
              <a:rPr lang="en-US" sz="1600"/>
              <a:t>when new Customer object is created, it is equipped with a (possibly empty) collection of Orders</a:t>
            </a:r>
          </a:p>
          <a:p>
            <a:pPr marL="742950" lvl="1" indent="-285750">
              <a:buFont typeface="Courier New" panose="02070309020205020404" pitchFamily="49" charset="0"/>
              <a:buChar char="o"/>
            </a:pPr>
            <a:r>
              <a:rPr lang="en-US" sz="1600"/>
              <a:t>it is not possible to create an Order object independent of a Customer; each new Order object must belong to the collection of Orders for some Customer.</a:t>
            </a:r>
          </a:p>
        </p:txBody>
      </p:sp>
    </p:spTree>
    <p:extLst>
      <p:ext uri="{BB962C8B-B14F-4D97-AF65-F5344CB8AC3E}">
        <p14:creationId xmlns:p14="http://schemas.microsoft.com/office/powerpoint/2010/main" val="3865812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62000"/>
          </a:xfrm>
        </p:spPr>
        <p:txBody>
          <a:bodyPr>
            <a:normAutofit fontScale="90000"/>
          </a:bodyPr>
          <a:lstStyle/>
          <a:p>
            <a:r>
              <a:rPr lang="en-US"/>
              <a:t>Example: Unidirectional, 1-many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31</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32" y="1714570"/>
            <a:ext cx="4410211" cy="3741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607950"/>
            <a:ext cx="3920363" cy="3954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3414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438434" y="609600"/>
            <a:ext cx="8229600" cy="856488"/>
          </a:xfrm>
        </p:spPr>
        <p:txBody>
          <a:bodyPr/>
          <a:lstStyle/>
          <a:p>
            <a:r>
              <a:rPr lang="en-US"/>
              <a:t>Bidirectional with  Multiplicities</a:t>
            </a:r>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32</a:t>
            </a:fld>
            <a:endParaRPr kumimoji="0"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216" y="1564080"/>
            <a:ext cx="71183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438434" y="3200400"/>
            <a:ext cx="8267131" cy="3416320"/>
          </a:xfrm>
          <a:prstGeom prst="rect">
            <a:avLst/>
          </a:prstGeom>
          <a:solidFill>
            <a:schemeClr val="accent1">
              <a:lumMod val="20000"/>
              <a:lumOff val="80000"/>
            </a:schemeClr>
          </a:solidFill>
          <a:ln>
            <a:solidFill>
              <a:schemeClr val="tx1"/>
            </a:solidFill>
          </a:ln>
        </p:spPr>
        <p:txBody>
          <a:bodyPr wrap="square" rtlCol="0">
            <a:spAutoFit/>
          </a:bodyPr>
          <a:lstStyle/>
          <a:p>
            <a:r>
              <a:rPr lang="en-US"/>
              <a:t>One-one Multiplicity:</a:t>
            </a:r>
          </a:p>
          <a:p>
            <a:pPr marL="285750" indent="-285750">
              <a:buFont typeface="Arial" panose="020B0604020202020204" pitchFamily="34" charset="0"/>
              <a:buChar char="•"/>
            </a:pPr>
            <a:r>
              <a:rPr lang="en-US"/>
              <a:t>Associated with each Customer, there is exactly one ShoppingCart, and Customer contains a reference to its ShoppingCart</a:t>
            </a:r>
          </a:p>
          <a:p>
            <a:pPr marL="285750" indent="-285750">
              <a:buFont typeface="Arial" panose="020B0604020202020204" pitchFamily="34" charset="0"/>
              <a:buChar char="•"/>
            </a:pPr>
            <a:r>
              <a:rPr lang="en-US"/>
              <a:t>Associated with each ShoppingCart, there is exactly one Customer, and ShoppingCart contains a reference to its owning Customer</a:t>
            </a:r>
          </a:p>
          <a:p>
            <a:pPr marL="285750" indent="-285750">
              <a:buFont typeface="Arial" panose="020B0604020202020204" pitchFamily="34" charset="0"/>
              <a:buChar char="•"/>
            </a:pPr>
            <a:r>
              <a:rPr lang="en-US"/>
              <a:t>It is possible to navigate from a Customer to his ShoppingCart, and also from ShoppingCart to Customer.</a:t>
            </a:r>
          </a:p>
          <a:p>
            <a:pPr marL="285750" indent="-285750">
              <a:buFont typeface="Arial" panose="020B0604020202020204" pitchFamily="34" charset="0"/>
              <a:buChar char="•"/>
            </a:pPr>
            <a:r>
              <a:rPr lang="en-US" i="1"/>
              <a:t>Maintaining the relationship </a:t>
            </a:r>
            <a:r>
              <a:rPr lang="en-US"/>
              <a:t>implies:</a:t>
            </a:r>
          </a:p>
          <a:p>
            <a:pPr marL="742950" lvl="1" indent="-285750">
              <a:buFont typeface="Courier New" panose="02070309020205020404" pitchFamily="49" charset="0"/>
              <a:buChar char="o"/>
            </a:pPr>
            <a:r>
              <a:rPr lang="en-US"/>
              <a:t>when new Customer object is created, it is equipped with a ShoppingCart and a new ShoppingCart is equipped with a reference to its owning Customer</a:t>
            </a:r>
          </a:p>
          <a:p>
            <a:pPr marL="742950" lvl="1" indent="-285750">
              <a:buFont typeface="Courier New" panose="02070309020205020404" pitchFamily="49" charset="0"/>
              <a:buChar char="o"/>
            </a:pPr>
            <a:r>
              <a:rPr lang="en-US"/>
              <a:t>it is not possible to add a second ShoppingCart to a Customer object</a:t>
            </a:r>
          </a:p>
        </p:txBody>
      </p:sp>
      <p:sp>
        <p:nvSpPr>
          <p:cNvPr id="4" name="TextBox 3"/>
          <p:cNvSpPr txBox="1"/>
          <p:nvPr/>
        </p:nvSpPr>
        <p:spPr>
          <a:xfrm>
            <a:off x="3733800" y="2331707"/>
            <a:ext cx="228600" cy="369332"/>
          </a:xfrm>
          <a:prstGeom prst="rect">
            <a:avLst/>
          </a:prstGeom>
          <a:noFill/>
        </p:spPr>
        <p:txBody>
          <a:bodyPr wrap="square" rtlCol="0">
            <a:spAutoFit/>
          </a:bodyPr>
          <a:lstStyle/>
          <a:p>
            <a:r>
              <a:rPr lang="en-US"/>
              <a:t>1</a:t>
            </a:r>
          </a:p>
        </p:txBody>
      </p:sp>
      <p:sp>
        <p:nvSpPr>
          <p:cNvPr id="23" name="TextBox 22"/>
          <p:cNvSpPr txBox="1"/>
          <p:nvPr/>
        </p:nvSpPr>
        <p:spPr>
          <a:xfrm>
            <a:off x="4876800" y="2331707"/>
            <a:ext cx="228600" cy="369332"/>
          </a:xfrm>
          <a:prstGeom prst="rect">
            <a:avLst/>
          </a:prstGeom>
          <a:noFill/>
        </p:spPr>
        <p:txBody>
          <a:bodyPr wrap="square" rtlCol="0">
            <a:spAutoFit/>
          </a:bodyPr>
          <a:lstStyle/>
          <a:p>
            <a:r>
              <a:rPr lang="en-US"/>
              <a:t>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normAutofit fontScale="92500" lnSpcReduction="20000"/>
          </a:bodyPr>
          <a:lstStyle/>
          <a:p>
            <a:r>
              <a:rPr lang="en-US"/>
              <a:t>Implementation Strategies:</a:t>
            </a:r>
          </a:p>
          <a:p>
            <a:pPr marL="880110" lvl="1" indent="-514350">
              <a:buFont typeface="+mj-lt"/>
              <a:buAutoNum type="arabicPeriod"/>
            </a:pPr>
            <a:r>
              <a:rPr lang="en-US"/>
              <a:t>One of the classes </a:t>
            </a:r>
            <a:r>
              <a:rPr lang="en-US" i="1"/>
              <a:t>owns the relationship. </a:t>
            </a:r>
            <a:r>
              <a:rPr lang="en-US"/>
              <a:t>If Customer owns the relationship, ShoppingCart is created when Customer is created, and only then.</a:t>
            </a:r>
            <a:br>
              <a:rPr lang="en-US"/>
            </a:br>
            <a:br>
              <a:rPr lang="en-US"/>
            </a:br>
            <a:r>
              <a:rPr lang="en-US"/>
              <a:t>                                     OR</a:t>
            </a:r>
            <a:br>
              <a:rPr lang="en-US"/>
            </a:br>
            <a:endParaRPr lang="en-US"/>
          </a:p>
          <a:p>
            <a:pPr marL="880110" lvl="1" indent="-514350">
              <a:buFont typeface="+mj-lt"/>
              <a:buAutoNum type="arabicPeriod"/>
            </a:pPr>
            <a:r>
              <a:rPr lang="en-US"/>
              <a:t>The owner of the relationship is external to the two classes involved.</a:t>
            </a:r>
          </a:p>
          <a:p>
            <a:pPr marL="0" indent="0">
              <a:buNone/>
            </a:pPr>
            <a:endParaRPr lang="en-US"/>
          </a:p>
          <a:p>
            <a:pPr marL="0" indent="0">
              <a:buNone/>
            </a:pPr>
            <a:r>
              <a:rPr lang="en-US"/>
              <a:t>Examples of both of these are in these demos:</a:t>
            </a:r>
          </a:p>
          <a:p>
            <a:pPr marL="0" indent="0">
              <a:buNone/>
            </a:pPr>
            <a:r>
              <a:rPr lang="en-US"/>
              <a:t>           lesson2.lecture.bidir.onetoone</a:t>
            </a:r>
          </a:p>
          <a:p>
            <a:pPr marL="0" indent="0">
              <a:buNone/>
            </a:pPr>
            <a:r>
              <a:rPr lang="en-US"/>
              <a:t>           lesson2.lecture.birdir.onetoone_factory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33</a:t>
            </a:fld>
            <a:endParaRPr kumimoji="0" lang="en-US" dirty="0"/>
          </a:p>
        </p:txBody>
      </p:sp>
    </p:spTree>
    <p:extLst>
      <p:ext uri="{BB962C8B-B14F-4D97-AF65-F5344CB8AC3E}">
        <p14:creationId xmlns:p14="http://schemas.microsoft.com/office/powerpoint/2010/main" val="110475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Bidirectional with  Multiplicities</a:t>
            </a:r>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34</a:t>
            </a:fld>
            <a:endParaRPr kumimoji="0" lang="en-US"/>
          </a:p>
        </p:txBody>
      </p:sp>
      <p:sp>
        <p:nvSpPr>
          <p:cNvPr id="21" name="TextBox 20"/>
          <p:cNvSpPr txBox="1"/>
          <p:nvPr/>
        </p:nvSpPr>
        <p:spPr>
          <a:xfrm>
            <a:off x="481066" y="3657600"/>
            <a:ext cx="8267131" cy="2308324"/>
          </a:xfrm>
          <a:prstGeom prst="rect">
            <a:avLst/>
          </a:prstGeom>
          <a:solidFill>
            <a:schemeClr val="accent1">
              <a:lumMod val="20000"/>
              <a:lumOff val="80000"/>
            </a:schemeClr>
          </a:solidFill>
          <a:ln>
            <a:solidFill>
              <a:schemeClr val="tx1"/>
            </a:solidFill>
          </a:ln>
        </p:spPr>
        <p:txBody>
          <a:bodyPr wrap="square" rtlCol="0">
            <a:spAutoFit/>
          </a:bodyPr>
          <a:lstStyle/>
          <a:p>
            <a:r>
              <a:rPr lang="en-US"/>
              <a:t>One-many Multiplicity:</a:t>
            </a:r>
          </a:p>
          <a:p>
            <a:pPr marL="285750" indent="-285750">
              <a:buFont typeface="Arial" panose="020B0604020202020204" pitchFamily="34" charset="0"/>
              <a:buChar char="•"/>
            </a:pPr>
            <a:r>
              <a:rPr lang="en-US"/>
              <a:t>ShoppingCart maintains a collection of zero or more Items and each Item contains a reference to its owning ShoppingCart.</a:t>
            </a:r>
          </a:p>
          <a:p>
            <a:pPr marL="285750" indent="-285750">
              <a:buFont typeface="Arial" panose="020B0604020202020204" pitchFamily="34" charset="0"/>
              <a:buChar char="•"/>
            </a:pPr>
            <a:r>
              <a:rPr lang="en-US"/>
              <a:t>Items cannot be created outside the context of an owning ShoppingCart</a:t>
            </a:r>
          </a:p>
          <a:p>
            <a:pPr marL="285750" indent="-285750">
              <a:buFont typeface="Arial" panose="020B0604020202020204" pitchFamily="34" charset="0"/>
              <a:buChar char="•"/>
            </a:pPr>
            <a:r>
              <a:rPr lang="en-US" i="1"/>
              <a:t>Maintaining the relationship </a:t>
            </a:r>
            <a:r>
              <a:rPr lang="en-US"/>
              <a:t>implies:</a:t>
            </a:r>
          </a:p>
          <a:p>
            <a:pPr marL="742950" lvl="1" indent="-285750">
              <a:buFont typeface="Courier New" panose="02070309020205020404" pitchFamily="49" charset="0"/>
              <a:buChar char="o"/>
            </a:pPr>
            <a:r>
              <a:rPr lang="en-US"/>
              <a:t>when new ShoppingCart is created, it is equipped with a (possibly empty) collection of  Items; when an Item is created, a reference to its owning ShoppingCart is stored in the Item.</a:t>
            </a:r>
          </a:p>
        </p:txBody>
      </p:sp>
      <p:sp>
        <p:nvSpPr>
          <p:cNvPr id="4" name="TextBox 3"/>
          <p:cNvSpPr txBox="1"/>
          <p:nvPr/>
        </p:nvSpPr>
        <p:spPr>
          <a:xfrm>
            <a:off x="3733800" y="2642548"/>
            <a:ext cx="228600" cy="369332"/>
          </a:xfrm>
          <a:prstGeom prst="rect">
            <a:avLst/>
          </a:prstGeom>
          <a:noFill/>
        </p:spPr>
        <p:txBody>
          <a:bodyPr wrap="square" rtlCol="0">
            <a:spAutoFit/>
          </a:bodyPr>
          <a:lstStyle/>
          <a:p>
            <a:r>
              <a:rPr lang="en-US"/>
              <a:t>1</a:t>
            </a:r>
          </a:p>
        </p:txBody>
      </p:sp>
      <p:sp>
        <p:nvSpPr>
          <p:cNvPr id="24" name="TextBox 23"/>
          <p:cNvSpPr txBox="1"/>
          <p:nvPr/>
        </p:nvSpPr>
        <p:spPr>
          <a:xfrm>
            <a:off x="5489186" y="2831028"/>
            <a:ext cx="555009" cy="369332"/>
          </a:xfrm>
          <a:prstGeom prst="rect">
            <a:avLst/>
          </a:prstGeom>
          <a:noFill/>
        </p:spPr>
        <p:txBody>
          <a:bodyPr wrap="square" rtlCol="0">
            <a:spAutoFit/>
          </a:bodyPr>
          <a:lstStyle/>
          <a:p>
            <a:r>
              <a:rPr lang="en-US"/>
              <a:t>0..*</a:t>
            </a:r>
          </a:p>
        </p:txBody>
      </p:sp>
      <p:sp>
        <p:nvSpPr>
          <p:cNvPr id="25" name="TextBox 24"/>
          <p:cNvSpPr txBox="1"/>
          <p:nvPr/>
        </p:nvSpPr>
        <p:spPr>
          <a:xfrm>
            <a:off x="4059623" y="2858342"/>
            <a:ext cx="555009" cy="369332"/>
          </a:xfrm>
          <a:prstGeom prst="rect">
            <a:avLst/>
          </a:prstGeom>
          <a:noFill/>
        </p:spPr>
        <p:txBody>
          <a:bodyPr wrap="square" rtlCol="0">
            <a:spAutoFit/>
          </a:bodyPr>
          <a:lstStyle/>
          <a:p>
            <a:r>
              <a:rPr lang="en-US"/>
              <a:t>1</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070" y="2189266"/>
            <a:ext cx="5764114" cy="984936"/>
          </a:xfrm>
          <a:prstGeom prst="rect">
            <a:avLst/>
          </a:prstGeom>
        </p:spPr>
      </p:pic>
    </p:spTree>
    <p:extLst>
      <p:ext uri="{BB962C8B-B14F-4D97-AF65-F5344CB8AC3E}">
        <p14:creationId xmlns:p14="http://schemas.microsoft.com/office/powerpoint/2010/main" val="402669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3" name="Content Placeholder 2"/>
          <p:cNvSpPr>
            <a:spLocks noGrp="1"/>
          </p:cNvSpPr>
          <p:nvPr>
            <p:ph idx="1"/>
          </p:nvPr>
        </p:nvSpPr>
        <p:spPr/>
        <p:txBody>
          <a:bodyPr>
            <a:normAutofit fontScale="92500" lnSpcReduction="20000"/>
          </a:bodyPr>
          <a:lstStyle/>
          <a:p>
            <a:r>
              <a:rPr lang="en-US"/>
              <a:t>Implementation Strategies:</a:t>
            </a:r>
          </a:p>
          <a:p>
            <a:pPr marL="880110" lvl="1" indent="-514350">
              <a:buFont typeface="+mj-lt"/>
              <a:buAutoNum type="arabicPeriod"/>
            </a:pPr>
            <a:r>
              <a:rPr lang="en-US"/>
              <a:t>The "one" class (of one-many) </a:t>
            </a:r>
            <a:r>
              <a:rPr lang="en-US" i="1"/>
              <a:t>owns the relationship. </a:t>
            </a:r>
            <a:r>
              <a:rPr lang="en-US"/>
              <a:t>If ShoppingCart owns the relationship in above example, a list of Items is created when ShoppingCart is created, and each Item stores this instance of ShoppingCart.</a:t>
            </a:r>
            <a:br>
              <a:rPr lang="en-US"/>
            </a:br>
            <a:br>
              <a:rPr lang="en-US"/>
            </a:br>
            <a:r>
              <a:rPr lang="en-US"/>
              <a:t>                                           OR</a:t>
            </a:r>
            <a:br>
              <a:rPr lang="en-US"/>
            </a:br>
            <a:endParaRPr lang="en-US"/>
          </a:p>
          <a:p>
            <a:pPr marL="880110" lvl="1" indent="-514350">
              <a:buFont typeface="+mj-lt"/>
              <a:buAutoNum type="arabicPeriod"/>
            </a:pPr>
            <a:r>
              <a:rPr lang="en-US"/>
              <a:t>The owner of the relationship is external to the two classes involved.</a:t>
            </a:r>
          </a:p>
          <a:p>
            <a:pPr marL="0" indent="0">
              <a:buNone/>
            </a:pPr>
            <a:endParaRPr lang="en-US"/>
          </a:p>
          <a:p>
            <a:r>
              <a:rPr lang="en-US"/>
              <a:t>See demo</a:t>
            </a:r>
          </a:p>
          <a:p>
            <a:pPr marL="0" indent="0">
              <a:buNone/>
            </a:pPr>
            <a:r>
              <a:rPr lang="en-US"/>
              <a:t>         lesson2.lecture.bidir.onetomany</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35</a:t>
            </a:fld>
            <a:endParaRPr kumimoji="0" lang="en-US" dirty="0"/>
          </a:p>
        </p:txBody>
      </p:sp>
    </p:spTree>
    <p:extLst>
      <p:ext uri="{BB962C8B-B14F-4D97-AF65-F5344CB8AC3E}">
        <p14:creationId xmlns:p14="http://schemas.microsoft.com/office/powerpoint/2010/main" val="111252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Exercise 2.3: Multiplicities in SRS?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13914"/>
            <a:ext cx="5867400" cy="4915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017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37</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599"/>
            <a:ext cx="6553200" cy="4752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521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Associations Sometimes Suggest Operations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38</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07323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6667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Rectangle 14"/>
          <p:cNvSpPr>
            <a:spLocks noChangeArrowheads="1"/>
          </p:cNvSpPr>
          <p:nvPr/>
        </p:nvSpPr>
        <p:spPr bwMode="auto">
          <a:xfrm>
            <a:off x="5486400" y="3519488"/>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21506" name="Rectangle 2"/>
          <p:cNvSpPr>
            <a:spLocks noGrp="1" noChangeArrowheads="1"/>
          </p:cNvSpPr>
          <p:nvPr>
            <p:ph type="title"/>
          </p:nvPr>
        </p:nvSpPr>
        <p:spPr/>
        <p:txBody>
          <a:bodyPr/>
          <a:lstStyle/>
          <a:p>
            <a:r>
              <a:rPr lang="en-US"/>
              <a:t>Association roles</a:t>
            </a:r>
          </a:p>
        </p:txBody>
      </p:sp>
      <p:sp>
        <p:nvSpPr>
          <p:cNvPr id="21507" name="Rectangle 3"/>
          <p:cNvSpPr>
            <a:spLocks noGrp="1" noChangeArrowheads="1"/>
          </p:cNvSpPr>
          <p:nvPr>
            <p:ph idx="1"/>
          </p:nvPr>
        </p:nvSpPr>
        <p:spPr>
          <a:xfrm>
            <a:off x="685800" y="1981200"/>
            <a:ext cx="7772400" cy="1371600"/>
          </a:xfrm>
        </p:spPr>
        <p:txBody>
          <a:bodyPr>
            <a:normAutofit/>
          </a:bodyPr>
          <a:lstStyle/>
          <a:p>
            <a:pPr marL="0" indent="0">
              <a:buNone/>
            </a:pPr>
            <a:r>
              <a:rPr lang="en-US"/>
              <a:t>A </a:t>
            </a:r>
            <a:r>
              <a:rPr lang="en-US" i="1"/>
              <a:t>role</a:t>
            </a:r>
            <a:r>
              <a:rPr lang="en-US"/>
              <a:t> is a (noun) description placed on either  side of </a:t>
            </a:r>
            <a:r>
              <a:rPr lang="en-US" dirty="0"/>
              <a:t>the association to indicate the role(s) each object plays in the </a:t>
            </a:r>
            <a:r>
              <a:rPr lang="en-US"/>
              <a:t>relationship. Specifying roles is </a:t>
            </a:r>
            <a:r>
              <a:rPr lang="en-US" i="1"/>
              <a:t>optional.</a:t>
            </a:r>
            <a:endParaRPr lang="en-US" dirty="0"/>
          </a:p>
        </p:txBody>
      </p:sp>
      <p:grpSp>
        <p:nvGrpSpPr>
          <p:cNvPr id="19" name="Group 18"/>
          <p:cNvGrpSpPr/>
          <p:nvPr/>
        </p:nvGrpSpPr>
        <p:grpSpPr>
          <a:xfrm>
            <a:off x="533400" y="3505200"/>
            <a:ext cx="3189288" cy="1381125"/>
            <a:chOff x="990600" y="3505200"/>
            <a:chExt cx="3189288" cy="1381125"/>
          </a:xfrm>
        </p:grpSpPr>
        <p:sp>
          <p:nvSpPr>
            <p:cNvPr id="21508" name="Rectangle 4"/>
            <p:cNvSpPr>
              <a:spLocks noChangeArrowheads="1"/>
            </p:cNvSpPr>
            <p:nvPr/>
          </p:nvSpPr>
          <p:spPr bwMode="auto">
            <a:xfrm>
              <a:off x="990600" y="350520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21509" name="Rectangle 5"/>
            <p:cNvSpPr>
              <a:spLocks noChangeArrowheads="1"/>
            </p:cNvSpPr>
            <p:nvPr/>
          </p:nvSpPr>
          <p:spPr bwMode="auto">
            <a:xfrm>
              <a:off x="1925638" y="3598863"/>
              <a:ext cx="1050925" cy="365125"/>
            </a:xfrm>
            <a:prstGeom prst="rect">
              <a:avLst/>
            </a:prstGeom>
            <a:noFill/>
            <a:ln w="9525">
              <a:noFill/>
              <a:miter lim="800000"/>
              <a:headEnd/>
              <a:tailEnd/>
            </a:ln>
          </p:spPr>
          <p:txBody>
            <a:bodyPr wrap="none" lIns="0" tIns="0" rIns="0" bIns="0">
              <a:spAutoFit/>
            </a:bodyPr>
            <a:lstStyle/>
            <a:p>
              <a:pPr algn="l"/>
              <a:r>
                <a:rPr lang="en-US" sz="2400" dirty="0">
                  <a:solidFill>
                    <a:srgbClr val="000000"/>
                  </a:solidFill>
                </a:rPr>
                <a:t>Student</a:t>
              </a:r>
              <a:endParaRPr lang="en-US" sz="2400" dirty="0">
                <a:solidFill>
                  <a:schemeClr val="tx1"/>
                </a:solidFill>
                <a:latin typeface="Times New Roman" pitchFamily="18" charset="0"/>
              </a:endParaRPr>
            </a:p>
          </p:txBody>
        </p:sp>
        <p:sp>
          <p:nvSpPr>
            <p:cNvPr id="21510" name="Rectangle 6"/>
            <p:cNvSpPr>
              <a:spLocks noChangeArrowheads="1"/>
            </p:cNvSpPr>
            <p:nvPr/>
          </p:nvSpPr>
          <p:spPr bwMode="auto">
            <a:xfrm>
              <a:off x="990600" y="3997325"/>
              <a:ext cx="3189288" cy="889000"/>
            </a:xfrm>
            <a:prstGeom prst="rect">
              <a:avLst/>
            </a:prstGeom>
            <a:noFill/>
            <a:ln w="0">
              <a:solidFill>
                <a:srgbClr val="990033"/>
              </a:solidFill>
              <a:miter lim="800000"/>
              <a:headEnd/>
              <a:tailEnd/>
            </a:ln>
          </p:spPr>
          <p:txBody>
            <a:bodyPr/>
            <a:lstStyle/>
            <a:p>
              <a:endParaRPr lang="en-US"/>
            </a:p>
          </p:txBody>
        </p:sp>
        <p:sp>
          <p:nvSpPr>
            <p:cNvPr id="21511" name="Rectangle 7"/>
            <p:cNvSpPr>
              <a:spLocks noChangeArrowheads="1"/>
            </p:cNvSpPr>
            <p:nvPr/>
          </p:nvSpPr>
          <p:spPr bwMode="auto">
            <a:xfrm>
              <a:off x="990600" y="4557713"/>
              <a:ext cx="3189288" cy="328612"/>
            </a:xfrm>
            <a:prstGeom prst="rect">
              <a:avLst/>
            </a:prstGeom>
            <a:noFill/>
            <a:ln w="0">
              <a:solidFill>
                <a:srgbClr val="990033"/>
              </a:solidFill>
              <a:miter lim="800000"/>
              <a:headEnd/>
              <a:tailEnd/>
            </a:ln>
          </p:spPr>
          <p:txBody>
            <a:bodyPr/>
            <a:lstStyle/>
            <a:p>
              <a:endParaRPr lang="en-US"/>
            </a:p>
          </p:txBody>
        </p:sp>
      </p:grpSp>
      <p:sp>
        <p:nvSpPr>
          <p:cNvPr id="21513" name="Rectangle 9"/>
          <p:cNvSpPr>
            <a:spLocks noChangeArrowheads="1"/>
          </p:cNvSpPr>
          <p:nvPr/>
        </p:nvSpPr>
        <p:spPr bwMode="auto">
          <a:xfrm>
            <a:off x="6400800" y="3595688"/>
            <a:ext cx="961866" cy="369332"/>
          </a:xfrm>
          <a:prstGeom prst="rect">
            <a:avLst/>
          </a:prstGeom>
          <a:noFill/>
          <a:ln w="9525">
            <a:noFill/>
            <a:miter lim="800000"/>
            <a:headEnd/>
            <a:tailEnd/>
          </a:ln>
        </p:spPr>
        <p:txBody>
          <a:bodyPr wrap="none" lIns="0" tIns="0" rIns="0" bIns="0">
            <a:spAutoFit/>
          </a:bodyPr>
          <a:lstStyle/>
          <a:p>
            <a:pPr algn="l"/>
            <a:r>
              <a:rPr lang="en-US" sz="2400" dirty="0">
                <a:solidFill>
                  <a:srgbClr val="000000"/>
                </a:solidFill>
              </a:rPr>
              <a:t>Faculty</a:t>
            </a:r>
            <a:endParaRPr lang="en-US" sz="2400" dirty="0">
              <a:solidFill>
                <a:schemeClr val="tx1"/>
              </a:solidFill>
              <a:latin typeface="Times New Roman" pitchFamily="18" charset="0"/>
            </a:endParaRPr>
          </a:p>
        </p:txBody>
      </p:sp>
      <p:sp>
        <p:nvSpPr>
          <p:cNvPr id="21515" name="Line 11"/>
          <p:cNvSpPr>
            <a:spLocks noChangeShapeType="1"/>
          </p:cNvSpPr>
          <p:nvPr/>
        </p:nvSpPr>
        <p:spPr bwMode="auto">
          <a:xfrm>
            <a:off x="3733800" y="4191000"/>
            <a:ext cx="1752600" cy="0"/>
          </a:xfrm>
          <a:prstGeom prst="line">
            <a:avLst/>
          </a:prstGeom>
          <a:noFill/>
          <a:ln w="0">
            <a:solidFill>
              <a:srgbClr val="990033"/>
            </a:solidFill>
            <a:round/>
            <a:headEnd/>
            <a:tailEnd/>
          </a:ln>
        </p:spPr>
        <p:txBody>
          <a:bodyPr/>
          <a:lstStyle/>
          <a:p>
            <a:endParaRPr lang="en-US"/>
          </a:p>
        </p:txBody>
      </p:sp>
      <p:sp>
        <p:nvSpPr>
          <p:cNvPr id="21520" name="Rectangle 16"/>
          <p:cNvSpPr>
            <a:spLocks noChangeArrowheads="1"/>
          </p:cNvSpPr>
          <p:nvPr/>
        </p:nvSpPr>
        <p:spPr bwMode="auto">
          <a:xfrm>
            <a:off x="5486400" y="4011613"/>
            <a:ext cx="3189288" cy="889000"/>
          </a:xfrm>
          <a:prstGeom prst="rect">
            <a:avLst/>
          </a:prstGeom>
          <a:noFill/>
          <a:ln w="0">
            <a:solidFill>
              <a:srgbClr val="990033"/>
            </a:solidFill>
            <a:miter lim="800000"/>
            <a:headEnd/>
            <a:tailEnd/>
          </a:ln>
        </p:spPr>
        <p:txBody>
          <a:bodyPr/>
          <a:lstStyle/>
          <a:p>
            <a:endParaRPr lang="en-US"/>
          </a:p>
        </p:txBody>
      </p:sp>
      <p:sp>
        <p:nvSpPr>
          <p:cNvPr id="21521" name="Rectangle 17"/>
          <p:cNvSpPr>
            <a:spLocks noChangeArrowheads="1"/>
          </p:cNvSpPr>
          <p:nvPr/>
        </p:nvSpPr>
        <p:spPr bwMode="auto">
          <a:xfrm>
            <a:off x="5486400" y="4572000"/>
            <a:ext cx="3189288" cy="328613"/>
          </a:xfrm>
          <a:prstGeom prst="rect">
            <a:avLst/>
          </a:prstGeom>
          <a:noFill/>
          <a:ln w="0">
            <a:solidFill>
              <a:srgbClr val="990033"/>
            </a:solidFill>
            <a:miter lim="800000"/>
            <a:headEnd/>
            <a:tailEnd/>
          </a:ln>
        </p:spPr>
        <p:txBody>
          <a:bodyPr/>
          <a:lstStyle/>
          <a:p>
            <a:endParaRPr lang="en-US"/>
          </a:p>
        </p:txBody>
      </p:sp>
      <p:sp>
        <p:nvSpPr>
          <p:cNvPr id="21523" name="Rectangle 19"/>
          <p:cNvSpPr>
            <a:spLocks noChangeArrowheads="1"/>
          </p:cNvSpPr>
          <p:nvPr/>
        </p:nvSpPr>
        <p:spPr bwMode="auto">
          <a:xfrm>
            <a:off x="4419600" y="3713255"/>
            <a:ext cx="914400" cy="246221"/>
          </a:xfrm>
          <a:prstGeom prst="rect">
            <a:avLst/>
          </a:prstGeom>
          <a:noFill/>
          <a:ln w="9525">
            <a:noFill/>
            <a:miter lim="800000"/>
            <a:headEnd/>
            <a:tailEnd/>
          </a:ln>
        </p:spPr>
        <p:txBody>
          <a:bodyPr lIns="0" tIns="0" rIns="0" bIns="0">
            <a:spAutoFit/>
          </a:bodyPr>
          <a:lstStyle/>
          <a:p>
            <a:pPr algn="l"/>
            <a:r>
              <a:rPr lang="en-US" sz="1600" dirty="0">
                <a:solidFill>
                  <a:srgbClr val="000000"/>
                </a:solidFill>
              </a:rPr>
              <a:t>advises</a:t>
            </a:r>
            <a:endParaRPr lang="en-US" sz="1800" dirty="0">
              <a:solidFill>
                <a:schemeClr val="tx1"/>
              </a:solidFill>
              <a:latin typeface="Times New Roman" pitchFamily="18" charset="0"/>
            </a:endParaRPr>
          </a:p>
        </p:txBody>
      </p:sp>
      <p:sp>
        <p:nvSpPr>
          <p:cNvPr id="15" name="Isosceles Triangle 14"/>
          <p:cNvSpPr/>
          <p:nvPr/>
        </p:nvSpPr>
        <p:spPr>
          <a:xfrm rot="16200000" flipH="1">
            <a:off x="4114800" y="3713255"/>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a:spLocks noChangeArrowheads="1"/>
          </p:cNvSpPr>
          <p:nvPr/>
        </p:nvSpPr>
        <p:spPr bwMode="auto">
          <a:xfrm>
            <a:off x="228600" y="5181600"/>
            <a:ext cx="4114800" cy="923330"/>
          </a:xfrm>
          <a:prstGeom prst="rect">
            <a:avLst/>
          </a:prstGeom>
          <a:noFill/>
          <a:ln w="9525">
            <a:noFill/>
            <a:miter lim="800000"/>
            <a:headEnd/>
            <a:tailEnd/>
          </a:ln>
          <a:effectLst/>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Student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Faculty </a:t>
            </a:r>
            <a:r>
              <a:rPr lang="en-US" dirty="0">
                <a:solidFill>
                  <a:srgbClr val="0000C0"/>
                </a:solidFill>
                <a:latin typeface="Consolas"/>
              </a:rPr>
              <a:t>advisor</a:t>
            </a:r>
            <a:r>
              <a:rPr lang="en-US" dirty="0">
                <a:solidFill>
                  <a:srgbClr val="000000"/>
                </a:solidFill>
                <a:latin typeface="Consolas"/>
              </a:rPr>
              <a:t>;</a:t>
            </a:r>
          </a:p>
          <a:p>
            <a:r>
              <a:rPr lang="en-US" dirty="0">
                <a:solidFill>
                  <a:srgbClr val="000000"/>
                </a:solidFill>
                <a:latin typeface="Consolas"/>
              </a:rPr>
              <a:t>}</a:t>
            </a:r>
          </a:p>
        </p:txBody>
      </p:sp>
      <p:sp>
        <p:nvSpPr>
          <p:cNvPr id="17" name="Text Box 16"/>
          <p:cNvSpPr txBox="1">
            <a:spLocks noChangeArrowheads="1"/>
          </p:cNvSpPr>
          <p:nvPr/>
        </p:nvSpPr>
        <p:spPr bwMode="auto">
          <a:xfrm>
            <a:off x="4343400" y="5181600"/>
            <a:ext cx="46482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Faculty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List&lt;Student&gt; </a:t>
            </a:r>
            <a:r>
              <a:rPr lang="en-US" dirty="0">
                <a:solidFill>
                  <a:srgbClr val="0000C0"/>
                </a:solidFill>
                <a:latin typeface="Consolas"/>
              </a:rPr>
              <a:t>advisees</a:t>
            </a:r>
            <a:r>
              <a:rPr lang="en-US" dirty="0">
                <a:solidFill>
                  <a:srgbClr val="000000"/>
                </a:solidFill>
                <a:latin typeface="Consolas"/>
              </a:rPr>
              <a:t>;</a:t>
            </a:r>
          </a:p>
          <a:p>
            <a:r>
              <a:rPr lang="en-US" dirty="0">
                <a:solidFill>
                  <a:srgbClr val="000000"/>
                </a:solidFill>
                <a:latin typeface="Consolas"/>
              </a:rPr>
              <a:t>}</a:t>
            </a:r>
          </a:p>
        </p:txBody>
      </p:sp>
      <p:sp>
        <p:nvSpPr>
          <p:cNvPr id="18" name="Rectangle 19"/>
          <p:cNvSpPr>
            <a:spLocks noChangeArrowheads="1"/>
          </p:cNvSpPr>
          <p:nvPr/>
        </p:nvSpPr>
        <p:spPr bwMode="auto">
          <a:xfrm>
            <a:off x="4800600" y="4267200"/>
            <a:ext cx="1828800" cy="246221"/>
          </a:xfrm>
          <a:prstGeom prst="rect">
            <a:avLst/>
          </a:prstGeom>
          <a:noFill/>
          <a:ln w="9525">
            <a:noFill/>
            <a:miter lim="800000"/>
            <a:headEnd/>
            <a:tailEnd/>
          </a:ln>
        </p:spPr>
        <p:txBody>
          <a:bodyPr wrap="square" lIns="0" tIns="0" rIns="0" bIns="0">
            <a:spAutoFit/>
          </a:bodyPr>
          <a:lstStyle/>
          <a:p>
            <a:pPr algn="l"/>
            <a:r>
              <a:rPr lang="en-US" sz="1600">
                <a:solidFill>
                  <a:srgbClr val="000000"/>
                </a:solidFill>
              </a:rPr>
              <a:t>- advisor</a:t>
            </a:r>
            <a:endParaRPr lang="en-US" sz="1800" dirty="0">
              <a:solidFill>
                <a:schemeClr val="tx1"/>
              </a:solidFill>
              <a:latin typeface="Times New Roman" pitchFamily="18" charset="0"/>
            </a:endParaRPr>
          </a:p>
        </p:txBody>
      </p:sp>
      <p:sp>
        <p:nvSpPr>
          <p:cNvPr id="20" name="Rectangle 19"/>
          <p:cNvSpPr>
            <a:spLocks noChangeArrowheads="1"/>
          </p:cNvSpPr>
          <p:nvPr/>
        </p:nvSpPr>
        <p:spPr bwMode="auto">
          <a:xfrm>
            <a:off x="3429000" y="4267200"/>
            <a:ext cx="914400" cy="246221"/>
          </a:xfrm>
          <a:prstGeom prst="rect">
            <a:avLst/>
          </a:prstGeom>
          <a:noFill/>
          <a:ln w="9525">
            <a:noFill/>
            <a:miter lim="800000"/>
            <a:headEnd/>
            <a:tailEnd/>
          </a:ln>
        </p:spPr>
        <p:txBody>
          <a:bodyPr lIns="0" tIns="0" rIns="0" bIns="0">
            <a:spAutoFit/>
          </a:bodyPr>
          <a:lstStyle/>
          <a:p>
            <a:pPr algn="l"/>
            <a:r>
              <a:rPr lang="en-US" sz="1600">
                <a:solidFill>
                  <a:srgbClr val="000000"/>
                </a:solidFill>
              </a:rPr>
              <a:t>- advisees</a:t>
            </a:r>
            <a:endParaRPr lang="en-US" sz="1800" dirty="0">
              <a:solidFill>
                <a:schemeClr val="tx1"/>
              </a:solidFill>
              <a:latin typeface="Times New Roman" pitchFamily="18" charset="0"/>
            </a:endParaRPr>
          </a:p>
        </p:txBody>
      </p:sp>
      <p:sp>
        <p:nvSpPr>
          <p:cNvPr id="21" name="Slide Number Placeholder 20"/>
          <p:cNvSpPr>
            <a:spLocks noGrp="1"/>
          </p:cNvSpPr>
          <p:nvPr>
            <p:ph type="sldNum" sz="quarter" idx="12"/>
          </p:nvPr>
        </p:nvSpPr>
        <p:spPr/>
        <p:txBody>
          <a:bodyPr/>
          <a:lstStyle/>
          <a:p>
            <a:fld id="{042AED99-7FB4-404E-8A97-64753DCE42EC}" type="slidenum">
              <a:rPr kumimoji="0" lang="en-US" smtClean="0"/>
              <a:pPr/>
              <a:t>39</a:t>
            </a:fld>
            <a:endParaRPr kumimoji="0" lang="en-US"/>
          </a:p>
        </p:txBody>
      </p:sp>
      <p:sp>
        <p:nvSpPr>
          <p:cNvPr id="2" name="TextBox 1"/>
          <p:cNvSpPr txBox="1"/>
          <p:nvPr/>
        </p:nvSpPr>
        <p:spPr>
          <a:xfrm>
            <a:off x="5276850" y="3852750"/>
            <a:ext cx="209550" cy="369332"/>
          </a:xfrm>
          <a:prstGeom prst="rect">
            <a:avLst/>
          </a:prstGeom>
          <a:noFill/>
        </p:spPr>
        <p:txBody>
          <a:bodyPr wrap="square" rtlCol="0">
            <a:spAutoFit/>
          </a:bodyPr>
          <a:lstStyle/>
          <a:p>
            <a:r>
              <a:rPr lang="en-US"/>
              <a:t>1</a:t>
            </a:r>
          </a:p>
        </p:txBody>
      </p:sp>
      <p:sp>
        <p:nvSpPr>
          <p:cNvPr id="3" name="TextBox 2"/>
          <p:cNvSpPr txBox="1"/>
          <p:nvPr/>
        </p:nvSpPr>
        <p:spPr>
          <a:xfrm>
            <a:off x="3613944" y="3856761"/>
            <a:ext cx="544512" cy="369332"/>
          </a:xfrm>
          <a:prstGeom prst="rect">
            <a:avLst/>
          </a:prstGeom>
          <a:noFill/>
        </p:spPr>
        <p:txBody>
          <a:bodyPr wrap="square" rtlCol="0">
            <a:spAutoFit/>
          </a:bodyPr>
          <a:lstStyle/>
          <a:p>
            <a:r>
              <a:rPr lang="en-US"/>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a:lnSpc>
                <a:spcPct val="90000"/>
              </a:lnSpc>
              <a:buNone/>
            </a:pPr>
            <a:r>
              <a:rPr lang="en-US"/>
              <a:t>    In </a:t>
            </a:r>
            <a:r>
              <a:rPr lang="en-US" dirty="0"/>
              <a:t>the real world, objects have relationships. These manifested relationships appear in many different ways</a:t>
            </a:r>
            <a:r>
              <a:rPr lang="en-US"/>
              <a:t>. When these relationships are modeled in UML, those that reflect a permanent relationship are called </a:t>
            </a:r>
            <a:r>
              <a:rPr lang="en-US" i="1"/>
              <a:t>associations.</a:t>
            </a:r>
            <a:endParaRPr lang="en-US" dirty="0"/>
          </a:p>
          <a:p>
            <a:pPr marL="0" indent="0">
              <a:lnSpc>
                <a:spcPct val="90000"/>
              </a:lnSpc>
              <a:buNone/>
            </a:pPr>
            <a:r>
              <a:rPr lang="en-US"/>
              <a:t>    At </a:t>
            </a:r>
            <a:r>
              <a:rPr lang="en-US" dirty="0"/>
              <a:t>the most fundamental level </a:t>
            </a:r>
            <a:r>
              <a:rPr lang="en-US"/>
              <a:t>every object in existence </a:t>
            </a:r>
            <a:r>
              <a:rPr lang="en-US" dirty="0"/>
              <a:t>is made out of the same essence – and is therefore (in a way) related to everything. An intellectual analysis or model of all these relationships is generally not practical.  </a:t>
            </a:r>
          </a:p>
          <a:p>
            <a:pPr marL="0" indent="0">
              <a:lnSpc>
                <a:spcPct val="90000"/>
              </a:lnSpc>
              <a:buNone/>
            </a:pPr>
            <a:r>
              <a:rPr lang="en-US"/>
              <a:t>    A </a:t>
            </a:r>
            <a:r>
              <a:rPr lang="en-US" dirty="0"/>
              <a:t>direct experience of the underlying reality of all of manifest creation and our relationship with all of nature is a result of our practice of Transcendental Meditation.</a:t>
            </a:r>
          </a:p>
          <a:p>
            <a:pPr marL="0" indent="0">
              <a:lnSpc>
                <a:spcPct val="90000"/>
              </a:lnSpc>
              <a:buNone/>
            </a:pPr>
            <a:endParaRPr lang="en-US" dirty="0"/>
          </a:p>
          <a:p>
            <a:pPr marL="0" indent="0">
              <a:lnSpc>
                <a:spcPct val="90000"/>
              </a:lnSpc>
              <a:buNone/>
            </a:pP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Wholeness Statement</a:t>
            </a:r>
            <a:endParaRPr lang="en-US" dirty="0"/>
          </a:p>
        </p:txBody>
      </p:sp>
      <p:sp>
        <p:nvSpPr>
          <p:cNvPr id="7172" name="Slide Number Placeholder 5"/>
          <p:cNvSpPr>
            <a:spLocks noGrp="1"/>
          </p:cNvSpPr>
          <p:nvPr>
            <p:ph type="sldNum" sz="quarter" idx="12"/>
          </p:nvPr>
        </p:nvSpPr>
        <p:spPr>
          <a:noFill/>
        </p:spPr>
        <p:txBody>
          <a:bodyPr/>
          <a:lstStyle/>
          <a:p>
            <a:fld id="{9B0FB770-C5BF-4C9E-A5D0-9EA9FB7035C2}" type="slidenum">
              <a:rPr lang="en-US">
                <a:latin typeface="Arial" charset="0"/>
              </a:rPr>
              <a:pPr/>
              <a:t>4</a:t>
            </a:fld>
            <a:endParaRPr lang="en-US" dirty="0">
              <a:latin typeface="Arial"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eaLnBrk="1" hangingPunct="1">
              <a:lnSpc>
                <a:spcPct val="90000"/>
              </a:lnSpc>
              <a:buFontTx/>
              <a:buNone/>
            </a:pPr>
            <a:r>
              <a:rPr lang="en-US"/>
              <a:t>    Associations </a:t>
            </a:r>
            <a:r>
              <a:rPr lang="en-US" dirty="0"/>
              <a:t>model the relationships that can exist between concepts. </a:t>
            </a:r>
            <a:r>
              <a:rPr lang="en-US"/>
              <a:t>Simple (one-way) associations </a:t>
            </a:r>
            <a:r>
              <a:rPr lang="en-US" dirty="0"/>
              <a:t>are </a:t>
            </a:r>
            <a:r>
              <a:rPr lang="en-US"/>
              <a:t>modeled using an </a:t>
            </a:r>
            <a:r>
              <a:rPr lang="en-US" i="1"/>
              <a:t>arrow</a:t>
            </a:r>
            <a:r>
              <a:rPr lang="en-US"/>
              <a:t>; two-way associations are modeled using a </a:t>
            </a:r>
            <a:r>
              <a:rPr lang="en-US" i="1"/>
              <a:t>line segment.</a:t>
            </a:r>
            <a:endParaRPr lang="en-US" dirty="0"/>
          </a:p>
          <a:p>
            <a:pPr marL="0" indent="0" eaLnBrk="1" hangingPunct="1">
              <a:lnSpc>
                <a:spcPct val="90000"/>
              </a:lnSpc>
              <a:buFontTx/>
              <a:buNone/>
            </a:pPr>
            <a:r>
              <a:rPr lang="en-US"/>
              <a:t>    The association can have </a:t>
            </a:r>
            <a:r>
              <a:rPr lang="en-US" dirty="0"/>
              <a:t>a </a:t>
            </a:r>
            <a:r>
              <a:rPr lang="en-US" i="1" dirty="0"/>
              <a:t>name</a:t>
            </a:r>
            <a:r>
              <a:rPr lang="en-US" dirty="0"/>
              <a:t> for ease of reading, and additional </a:t>
            </a:r>
            <a:r>
              <a:rPr lang="en-US"/>
              <a:t>symbols to indicate direction </a:t>
            </a:r>
            <a:r>
              <a:rPr lang="en-US" dirty="0"/>
              <a:t>and multiplicity. </a:t>
            </a:r>
          </a:p>
          <a:p>
            <a:pPr marL="0" indent="0" eaLnBrk="1" hangingPunct="1">
              <a:lnSpc>
                <a:spcPct val="90000"/>
              </a:lnSpc>
              <a:buFontTx/>
              <a:buNone/>
            </a:pPr>
            <a:r>
              <a:rPr lang="en-US"/>
              <a:t>    The ends of an association arrow can </a:t>
            </a:r>
            <a:r>
              <a:rPr lang="en-US" dirty="0"/>
              <a:t>also </a:t>
            </a:r>
            <a:r>
              <a:rPr lang="en-US"/>
              <a:t>specify association roles.</a:t>
            </a:r>
            <a:endParaRPr lang="en-US" dirty="0"/>
          </a:p>
          <a:p>
            <a:pPr marL="0" indent="0" eaLnBrk="1" hangingPunct="1">
              <a:lnSpc>
                <a:spcPct val="90000"/>
              </a:lnSpc>
              <a:buFontTx/>
              <a:buNone/>
            </a:pPr>
            <a:r>
              <a:rPr lang="en-US"/>
              <a:t>    The “simplest” association is the relationship of pure consciousness to itself; this can also be modeled with an arrow from pure consciousness to itself.</a:t>
            </a:r>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 2</a:t>
            </a:r>
            <a:endParaRPr lang="en-US" dirty="0"/>
          </a:p>
        </p:txBody>
      </p:sp>
      <p:sp>
        <p:nvSpPr>
          <p:cNvPr id="18436" name="Slide Number Placeholder 3"/>
          <p:cNvSpPr>
            <a:spLocks noGrp="1"/>
          </p:cNvSpPr>
          <p:nvPr>
            <p:ph type="sldNum" sz="quarter" idx="12"/>
          </p:nvPr>
        </p:nvSpPr>
        <p:spPr>
          <a:noFill/>
        </p:spPr>
        <p:txBody>
          <a:bodyPr/>
          <a:lstStyle/>
          <a:p>
            <a:fld id="{3DADDFE5-D125-4344-8A94-05098D9E068B}" type="slidenum">
              <a:rPr lang="en-US">
                <a:latin typeface="Arial" charset="0"/>
              </a:rPr>
              <a:pPr/>
              <a:t>40</a:t>
            </a:fld>
            <a:endParaRPr lang="en-US">
              <a:latin typeface="Arial"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2.4</a:t>
            </a:r>
            <a:endParaRPr lang="en-US" dirty="0"/>
          </a:p>
        </p:txBody>
      </p:sp>
      <p:sp>
        <p:nvSpPr>
          <p:cNvPr id="3" name="Content Placeholder 2"/>
          <p:cNvSpPr>
            <a:spLocks noGrp="1"/>
          </p:cNvSpPr>
          <p:nvPr>
            <p:ph idx="1"/>
          </p:nvPr>
        </p:nvSpPr>
        <p:spPr/>
        <p:txBody>
          <a:bodyPr/>
          <a:lstStyle/>
          <a:p>
            <a:pPr marL="0" indent="0">
              <a:buNone/>
            </a:pPr>
            <a:r>
              <a:rPr lang="en-US" dirty="0"/>
              <a:t>For </a:t>
            </a:r>
            <a:r>
              <a:rPr lang="en-US"/>
              <a:t>the problem statement on the next slide, do the following:</a:t>
            </a:r>
            <a:br>
              <a:rPr lang="en-US"/>
            </a:br>
            <a:endParaRPr lang="en-US"/>
          </a:p>
          <a:p>
            <a:r>
              <a:rPr lang="en-US"/>
              <a:t>Work </a:t>
            </a:r>
            <a:r>
              <a:rPr lang="en-US" dirty="0"/>
              <a:t>independently for 10 minutes to create the class diagram</a:t>
            </a:r>
            <a:r>
              <a:rPr lang="en-US"/>
              <a:t>. Display the associations that are needed.</a:t>
            </a:r>
            <a:br>
              <a:rPr lang="en-US"/>
            </a:br>
            <a:endParaRPr lang="en-US" dirty="0"/>
          </a:p>
          <a:p>
            <a:r>
              <a:rPr lang="en-US"/>
              <a:t>Then </a:t>
            </a:r>
            <a:r>
              <a:rPr lang="en-US" dirty="0"/>
              <a:t>review your diagrams for 10 minutes with your small  group.</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a:t>Exercise 2.4</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 Human Resource (HR) department keeps track of employees for </a:t>
            </a:r>
            <a:r>
              <a:rPr lang="en-US"/>
              <a:t>several companies, which it does using an Admin module in a software system. </a:t>
            </a:r>
            <a:r>
              <a:rPr lang="en-US" dirty="0"/>
              <a:t>Each company has a name </a:t>
            </a:r>
            <a:r>
              <a:rPr lang="en-US"/>
              <a:t>and is composed of one or more </a:t>
            </a:r>
            <a:r>
              <a:rPr lang="en-US" dirty="0"/>
              <a:t>departments. A department has a name and a location. Each department has one or </a:t>
            </a:r>
            <a:r>
              <a:rPr lang="en-US"/>
              <a:t>more job positions. A position has a title and a short description. Either a position is vacant or an </a:t>
            </a:r>
            <a:r>
              <a:rPr lang="en-US" dirty="0"/>
              <a:t>employee is assigned to it</a:t>
            </a:r>
            <a:r>
              <a:rPr lang="en-US"/>
              <a:t>. An employee has an id, title, first name, last name, birthdate, hire date, salary, and social security number . The HR department accesses the Admin module periodically to prepare a report for one of its companies. To do this, the company provides a list of all its employees. To prepare a report, the Admin module extracts from each employee record just the employee id, hire date, and salary, and then pieces together other information to create the final report.  [Hint: Think of the HR dept as an </a:t>
            </a:r>
            <a:r>
              <a:rPr lang="en-US" i="1"/>
              <a:t>actor.</a:t>
            </a:r>
            <a:r>
              <a:rPr lang="en-US"/>
              <a:t>] </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extLst>
      <p:ext uri="{BB962C8B-B14F-4D97-AF65-F5344CB8AC3E}">
        <p14:creationId xmlns:p14="http://schemas.microsoft.com/office/powerpoint/2010/main" val="383034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t>Solution</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43</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828" y="1552574"/>
            <a:ext cx="5519472"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2653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65998" y="685800"/>
            <a:ext cx="8229600" cy="1143000"/>
          </a:xfrm>
        </p:spPr>
        <p:txBody>
          <a:bodyPr/>
          <a:lstStyle/>
          <a:p>
            <a:r>
              <a:rPr lang="en-US" dirty="0"/>
              <a:t>Aggregation</a:t>
            </a:r>
          </a:p>
        </p:txBody>
      </p:sp>
      <p:sp>
        <p:nvSpPr>
          <p:cNvPr id="12291" name="Rectangle 3"/>
          <p:cNvSpPr>
            <a:spLocks noGrp="1" noChangeArrowheads="1"/>
          </p:cNvSpPr>
          <p:nvPr>
            <p:ph idx="1"/>
          </p:nvPr>
        </p:nvSpPr>
        <p:spPr>
          <a:xfrm>
            <a:off x="685800" y="1981200"/>
            <a:ext cx="7772400" cy="2133600"/>
          </a:xfrm>
        </p:spPr>
        <p:txBody>
          <a:bodyPr/>
          <a:lstStyle/>
          <a:p>
            <a:r>
              <a:rPr lang="en-US" dirty="0"/>
              <a:t>Represents a ‘whole-part’ relationship</a:t>
            </a:r>
          </a:p>
          <a:p>
            <a:pPr lvl="1"/>
            <a:r>
              <a:rPr lang="en-US" sz="2000"/>
              <a:t>‘contains’</a:t>
            </a:r>
            <a:endParaRPr lang="en-US" sz="2000" dirty="0"/>
          </a:p>
          <a:p>
            <a:pPr lvl="1"/>
            <a:r>
              <a:rPr lang="en-US" sz="2000" dirty="0"/>
              <a:t>‘is part of’</a:t>
            </a:r>
          </a:p>
          <a:p>
            <a:r>
              <a:rPr lang="en-US" sz="2400" dirty="0"/>
              <a:t>Code looks the same as an association.</a:t>
            </a:r>
          </a:p>
        </p:txBody>
      </p:sp>
      <p:sp>
        <p:nvSpPr>
          <p:cNvPr id="5" name="Text Box 15"/>
          <p:cNvSpPr txBox="1">
            <a:spLocks noChangeArrowheads="1"/>
          </p:cNvSpPr>
          <p:nvPr/>
        </p:nvSpPr>
        <p:spPr bwMode="auto">
          <a:xfrm>
            <a:off x="76200" y="5486400"/>
            <a:ext cx="48768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Department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List&lt;Student&gt; </a:t>
            </a:r>
            <a:r>
              <a:rPr lang="en-US" dirty="0">
                <a:solidFill>
                  <a:srgbClr val="0000C0"/>
                </a:solidFill>
                <a:latin typeface="Consolas"/>
              </a:rPr>
              <a:t>students</a:t>
            </a:r>
            <a:r>
              <a:rPr lang="en-US" dirty="0">
                <a:solidFill>
                  <a:srgbClr val="000000"/>
                </a:solidFill>
                <a:latin typeface="Consolas"/>
              </a:rPr>
              <a:t>;</a:t>
            </a:r>
          </a:p>
          <a:p>
            <a:r>
              <a:rPr lang="en-US" dirty="0">
                <a:solidFill>
                  <a:srgbClr val="000000"/>
                </a:solidFill>
                <a:latin typeface="Consolas"/>
              </a:rPr>
              <a:t>}</a:t>
            </a:r>
          </a:p>
        </p:txBody>
      </p:sp>
      <p:sp>
        <p:nvSpPr>
          <p:cNvPr id="6" name="Text Box 16"/>
          <p:cNvSpPr txBox="1">
            <a:spLocks noChangeArrowheads="1"/>
          </p:cNvSpPr>
          <p:nvPr/>
        </p:nvSpPr>
        <p:spPr bwMode="auto">
          <a:xfrm>
            <a:off x="4724400" y="5498134"/>
            <a:ext cx="46482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dirty="0">
                <a:solidFill>
                  <a:srgbClr val="000000"/>
                </a:solidFill>
                <a:latin typeface="Consolas"/>
              </a:rPr>
              <a:t>Student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Department </a:t>
            </a:r>
            <a:r>
              <a:rPr lang="en-US" dirty="0" err="1">
                <a:solidFill>
                  <a:srgbClr val="0000C0"/>
                </a:solidFill>
                <a:latin typeface="Consolas"/>
              </a:rPr>
              <a:t>department</a:t>
            </a:r>
            <a:r>
              <a:rPr lang="en-US" dirty="0">
                <a:solidFill>
                  <a:srgbClr val="000000"/>
                </a:solidFill>
                <a:latin typeface="Consolas"/>
              </a:rPr>
              <a:t>;</a:t>
            </a:r>
          </a:p>
          <a:p>
            <a:r>
              <a:rPr lang="en-US" dirty="0">
                <a:solidFill>
                  <a:srgbClr val="000000"/>
                </a:solidFill>
                <a:latin typeface="Consolas"/>
              </a:rPr>
              <a:t>}</a:t>
            </a:r>
          </a:p>
        </p:txBody>
      </p:sp>
      <p:sp>
        <p:nvSpPr>
          <p:cNvPr id="7" name="TextBox 6"/>
          <p:cNvSpPr txBox="1"/>
          <p:nvPr/>
        </p:nvSpPr>
        <p:spPr>
          <a:xfrm>
            <a:off x="3189396" y="2667000"/>
            <a:ext cx="2982804" cy="369332"/>
          </a:xfrm>
          <a:prstGeom prst="rect">
            <a:avLst/>
          </a:prstGeom>
          <a:noFill/>
        </p:spPr>
        <p:txBody>
          <a:bodyPr wrap="none" rtlCol="0">
            <a:spAutoFit/>
          </a:bodyPr>
          <a:lstStyle/>
          <a:p>
            <a:r>
              <a:rPr lang="en-US" dirty="0"/>
              <a:t>Association name is implied</a:t>
            </a:r>
          </a:p>
        </p:txBody>
      </p:sp>
      <p:cxnSp>
        <p:nvCxnSpPr>
          <p:cNvPr id="9" name="Straight Arrow Connector 8"/>
          <p:cNvCxnSpPr/>
          <p:nvPr/>
        </p:nvCxnSpPr>
        <p:spPr>
          <a:xfrm rot="10800000">
            <a:off x="2884597" y="2819400"/>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042AED99-7FB4-404E-8A97-64753DCE42EC}" type="slidenum">
              <a:rPr kumimoji="0" lang="en-US" smtClean="0"/>
              <a:pPr/>
              <a:t>44</a:t>
            </a:fld>
            <a:endParaRPr kumimoji="0" lang="en-US"/>
          </a:p>
        </p:txBody>
      </p:sp>
      <p:cxnSp>
        <p:nvCxnSpPr>
          <p:cNvPr id="3" name="Straight Connector 2"/>
          <p:cNvCxnSpPr/>
          <p:nvPr/>
        </p:nvCxnSpPr>
        <p:spPr>
          <a:xfrm>
            <a:off x="5268778" y="4041966"/>
            <a:ext cx="190500" cy="135731"/>
          </a:xfrm>
          <a:prstGeom prst="line">
            <a:avLst/>
          </a:prstGeom>
          <a:ln>
            <a:solidFill>
              <a:srgbClr val="EE126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268778" y="4300536"/>
            <a:ext cx="190500" cy="135731"/>
          </a:xfrm>
          <a:prstGeom prst="line">
            <a:avLst/>
          </a:prstGeom>
          <a:ln>
            <a:solidFill>
              <a:srgbClr val="EE126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08" y="3625246"/>
            <a:ext cx="7875683" cy="1556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Composition</a:t>
            </a:r>
          </a:p>
        </p:txBody>
      </p:sp>
      <p:sp>
        <p:nvSpPr>
          <p:cNvPr id="13315" name="Rectangle 3"/>
          <p:cNvSpPr>
            <a:spLocks noGrp="1" noChangeArrowheads="1"/>
          </p:cNvSpPr>
          <p:nvPr>
            <p:ph idx="1"/>
          </p:nvPr>
        </p:nvSpPr>
        <p:spPr>
          <a:xfrm>
            <a:off x="685800" y="1981200"/>
            <a:ext cx="7772400" cy="1981200"/>
          </a:xfrm>
        </p:spPr>
        <p:txBody>
          <a:bodyPr/>
          <a:lstStyle/>
          <a:p>
            <a:r>
              <a:rPr lang="en-US" dirty="0"/>
              <a:t> Strong aggregation</a:t>
            </a:r>
          </a:p>
          <a:p>
            <a:pPr lvl="1"/>
            <a:r>
              <a:rPr lang="en-US" dirty="0"/>
              <a:t>‘whole-part</a:t>
            </a:r>
            <a:r>
              <a:rPr lang="en-US"/>
              <a:t>’ relationship – “is composed of”</a:t>
            </a:r>
            <a:endParaRPr lang="en-US" dirty="0"/>
          </a:p>
          <a:p>
            <a:pPr lvl="1"/>
            <a:r>
              <a:rPr lang="en-US"/>
              <a:t>If whole dies, parts also die.</a:t>
            </a:r>
            <a:endParaRPr lang="en-US" dirty="0"/>
          </a:p>
        </p:txBody>
      </p:sp>
      <p:sp>
        <p:nvSpPr>
          <p:cNvPr id="13316" name="Rectangle 4"/>
          <p:cNvSpPr>
            <a:spLocks noChangeArrowheads="1"/>
          </p:cNvSpPr>
          <p:nvPr/>
        </p:nvSpPr>
        <p:spPr bwMode="auto">
          <a:xfrm>
            <a:off x="609600" y="42672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3317" name="Rectangle 5"/>
          <p:cNvSpPr>
            <a:spLocks noChangeArrowheads="1"/>
          </p:cNvSpPr>
          <p:nvPr/>
        </p:nvSpPr>
        <p:spPr bwMode="auto">
          <a:xfrm>
            <a:off x="1465263" y="4352925"/>
            <a:ext cx="11969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Company</a:t>
            </a:r>
            <a:endParaRPr lang="en-US" sz="2400">
              <a:solidFill>
                <a:schemeClr val="tx1"/>
              </a:solidFill>
              <a:latin typeface="Times New Roman" pitchFamily="18" charset="0"/>
            </a:endParaRPr>
          </a:p>
        </p:txBody>
      </p:sp>
      <p:sp>
        <p:nvSpPr>
          <p:cNvPr id="13318" name="Rectangle 6"/>
          <p:cNvSpPr>
            <a:spLocks noChangeArrowheads="1"/>
          </p:cNvSpPr>
          <p:nvPr/>
        </p:nvSpPr>
        <p:spPr bwMode="auto">
          <a:xfrm>
            <a:off x="609600" y="4716463"/>
            <a:ext cx="2940050" cy="814387"/>
          </a:xfrm>
          <a:prstGeom prst="rect">
            <a:avLst/>
          </a:prstGeom>
          <a:noFill/>
          <a:ln w="0">
            <a:solidFill>
              <a:srgbClr val="990033"/>
            </a:solidFill>
            <a:miter lim="800000"/>
            <a:headEnd/>
            <a:tailEnd/>
          </a:ln>
        </p:spPr>
        <p:txBody>
          <a:bodyPr/>
          <a:lstStyle/>
          <a:p>
            <a:endParaRPr lang="en-US"/>
          </a:p>
        </p:txBody>
      </p:sp>
      <p:sp>
        <p:nvSpPr>
          <p:cNvPr id="13319" name="Rectangle 7"/>
          <p:cNvSpPr>
            <a:spLocks noChangeArrowheads="1"/>
          </p:cNvSpPr>
          <p:nvPr/>
        </p:nvSpPr>
        <p:spPr bwMode="auto">
          <a:xfrm>
            <a:off x="609600" y="5230813"/>
            <a:ext cx="2940050" cy="300037"/>
          </a:xfrm>
          <a:prstGeom prst="rect">
            <a:avLst/>
          </a:prstGeom>
          <a:noFill/>
          <a:ln w="0">
            <a:solidFill>
              <a:srgbClr val="990033"/>
            </a:solidFill>
            <a:miter lim="800000"/>
            <a:headEnd/>
            <a:tailEnd/>
          </a:ln>
        </p:spPr>
        <p:txBody>
          <a:bodyPr/>
          <a:lstStyle/>
          <a:p>
            <a:endParaRPr lang="en-US"/>
          </a:p>
        </p:txBody>
      </p:sp>
      <p:sp>
        <p:nvSpPr>
          <p:cNvPr id="13320" name="Rectangle 8"/>
          <p:cNvSpPr>
            <a:spLocks noChangeArrowheads="1"/>
          </p:cNvSpPr>
          <p:nvPr/>
        </p:nvSpPr>
        <p:spPr bwMode="auto">
          <a:xfrm>
            <a:off x="5194300" y="42672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3321" name="Rectangle 9"/>
          <p:cNvSpPr>
            <a:spLocks noChangeArrowheads="1"/>
          </p:cNvSpPr>
          <p:nvPr/>
        </p:nvSpPr>
        <p:spPr bwMode="auto">
          <a:xfrm>
            <a:off x="6172200" y="4343400"/>
            <a:ext cx="1462088"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Department</a:t>
            </a:r>
            <a:endParaRPr lang="en-US" sz="2400">
              <a:solidFill>
                <a:schemeClr val="tx1"/>
              </a:solidFill>
              <a:latin typeface="Times New Roman" pitchFamily="18" charset="0"/>
            </a:endParaRPr>
          </a:p>
        </p:txBody>
      </p:sp>
      <p:sp>
        <p:nvSpPr>
          <p:cNvPr id="13322" name="Rectangle 10"/>
          <p:cNvSpPr>
            <a:spLocks noChangeArrowheads="1"/>
          </p:cNvSpPr>
          <p:nvPr/>
        </p:nvSpPr>
        <p:spPr bwMode="auto">
          <a:xfrm>
            <a:off x="5194300" y="4716463"/>
            <a:ext cx="3181350" cy="814387"/>
          </a:xfrm>
          <a:prstGeom prst="rect">
            <a:avLst/>
          </a:prstGeom>
          <a:noFill/>
          <a:ln w="0">
            <a:solidFill>
              <a:srgbClr val="990033"/>
            </a:solidFill>
            <a:miter lim="800000"/>
            <a:headEnd/>
            <a:tailEnd/>
          </a:ln>
        </p:spPr>
        <p:txBody>
          <a:bodyPr/>
          <a:lstStyle/>
          <a:p>
            <a:endParaRPr lang="en-US"/>
          </a:p>
        </p:txBody>
      </p:sp>
      <p:sp>
        <p:nvSpPr>
          <p:cNvPr id="13323" name="Rectangle 11"/>
          <p:cNvSpPr>
            <a:spLocks noChangeArrowheads="1"/>
          </p:cNvSpPr>
          <p:nvPr/>
        </p:nvSpPr>
        <p:spPr bwMode="auto">
          <a:xfrm>
            <a:off x="5194300" y="5230813"/>
            <a:ext cx="3181350" cy="300037"/>
          </a:xfrm>
          <a:prstGeom prst="rect">
            <a:avLst/>
          </a:prstGeom>
          <a:noFill/>
          <a:ln w="0">
            <a:solidFill>
              <a:srgbClr val="990033"/>
            </a:solidFill>
            <a:miter lim="800000"/>
            <a:headEnd/>
            <a:tailEnd/>
          </a:ln>
        </p:spPr>
        <p:txBody>
          <a:bodyPr/>
          <a:lstStyle/>
          <a:p>
            <a:endParaRPr lang="en-US"/>
          </a:p>
        </p:txBody>
      </p:sp>
      <p:sp>
        <p:nvSpPr>
          <p:cNvPr id="13324" name="Line 12"/>
          <p:cNvSpPr>
            <a:spLocks noChangeShapeType="1"/>
          </p:cNvSpPr>
          <p:nvPr/>
        </p:nvSpPr>
        <p:spPr bwMode="auto">
          <a:xfrm flipH="1">
            <a:off x="3581400" y="4800600"/>
            <a:ext cx="1600200" cy="0"/>
          </a:xfrm>
          <a:prstGeom prst="line">
            <a:avLst/>
          </a:prstGeom>
          <a:noFill/>
          <a:ln w="0">
            <a:solidFill>
              <a:srgbClr val="990033"/>
            </a:solidFill>
            <a:round/>
            <a:headEnd/>
            <a:tailEnd/>
          </a:ln>
        </p:spPr>
        <p:txBody>
          <a:bodyPr/>
          <a:lstStyle/>
          <a:p>
            <a:endParaRPr lang="en-US"/>
          </a:p>
        </p:txBody>
      </p:sp>
      <p:sp>
        <p:nvSpPr>
          <p:cNvPr id="13325" name="Rectangle 13"/>
          <p:cNvSpPr>
            <a:spLocks noChangeArrowheads="1"/>
          </p:cNvSpPr>
          <p:nvPr/>
        </p:nvSpPr>
        <p:spPr bwMode="auto">
          <a:xfrm>
            <a:off x="4648200" y="502920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3326" name="Rectangle 14"/>
          <p:cNvSpPr>
            <a:spLocks noChangeArrowheads="1"/>
          </p:cNvSpPr>
          <p:nvPr/>
        </p:nvSpPr>
        <p:spPr bwMode="auto">
          <a:xfrm>
            <a:off x="3581400" y="5008563"/>
            <a:ext cx="155575"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3327" name="AutoShape 15"/>
          <p:cNvSpPr>
            <a:spLocks noChangeArrowheads="1"/>
          </p:cNvSpPr>
          <p:nvPr/>
        </p:nvSpPr>
        <p:spPr bwMode="auto">
          <a:xfrm>
            <a:off x="3581400" y="4648200"/>
            <a:ext cx="457200" cy="304800"/>
          </a:xfrm>
          <a:prstGeom prst="diamond">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45</a:t>
            </a:fld>
            <a:endParaRPr kumimoji="0"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Composition</a:t>
            </a:r>
          </a:p>
        </p:txBody>
      </p:sp>
      <p:sp>
        <p:nvSpPr>
          <p:cNvPr id="13315" name="Rectangle 3"/>
          <p:cNvSpPr>
            <a:spLocks noGrp="1" noChangeArrowheads="1"/>
          </p:cNvSpPr>
          <p:nvPr>
            <p:ph idx="1"/>
          </p:nvPr>
        </p:nvSpPr>
        <p:spPr>
          <a:xfrm>
            <a:off x="685800" y="1981200"/>
            <a:ext cx="7772400" cy="1981200"/>
          </a:xfrm>
        </p:spPr>
        <p:txBody>
          <a:bodyPr/>
          <a:lstStyle/>
          <a:p>
            <a:pPr marL="393192" lvl="1" indent="0">
              <a:buNone/>
            </a:pPr>
            <a:r>
              <a:rPr lang="en-US"/>
              <a:t>How to implement in code? There is no way (using Java) to ensure the composition relationship without using additional classes (beyond the two classes involved in the relationship). </a:t>
            </a:r>
            <a:endParaRPr lang="en-US" i="1" dirty="0"/>
          </a:p>
        </p:txBody>
      </p:sp>
      <p:sp>
        <p:nvSpPr>
          <p:cNvPr id="13316" name="Rectangle 4"/>
          <p:cNvSpPr>
            <a:spLocks noChangeArrowheads="1"/>
          </p:cNvSpPr>
          <p:nvPr/>
        </p:nvSpPr>
        <p:spPr bwMode="auto">
          <a:xfrm>
            <a:off x="609600" y="42672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3317" name="Rectangle 5"/>
          <p:cNvSpPr>
            <a:spLocks noChangeArrowheads="1"/>
          </p:cNvSpPr>
          <p:nvPr/>
        </p:nvSpPr>
        <p:spPr bwMode="auto">
          <a:xfrm>
            <a:off x="1465263" y="4352925"/>
            <a:ext cx="11969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Company</a:t>
            </a:r>
            <a:endParaRPr lang="en-US" sz="2400">
              <a:solidFill>
                <a:schemeClr val="tx1"/>
              </a:solidFill>
              <a:latin typeface="Times New Roman" pitchFamily="18" charset="0"/>
            </a:endParaRPr>
          </a:p>
        </p:txBody>
      </p:sp>
      <p:sp>
        <p:nvSpPr>
          <p:cNvPr id="13318" name="Rectangle 6"/>
          <p:cNvSpPr>
            <a:spLocks noChangeArrowheads="1"/>
          </p:cNvSpPr>
          <p:nvPr/>
        </p:nvSpPr>
        <p:spPr bwMode="auto">
          <a:xfrm>
            <a:off x="609600" y="4716463"/>
            <a:ext cx="2940050" cy="814387"/>
          </a:xfrm>
          <a:prstGeom prst="rect">
            <a:avLst/>
          </a:prstGeom>
          <a:noFill/>
          <a:ln w="0">
            <a:solidFill>
              <a:srgbClr val="990033"/>
            </a:solidFill>
            <a:miter lim="800000"/>
            <a:headEnd/>
            <a:tailEnd/>
          </a:ln>
        </p:spPr>
        <p:txBody>
          <a:bodyPr/>
          <a:lstStyle/>
          <a:p>
            <a:endParaRPr lang="en-US"/>
          </a:p>
        </p:txBody>
      </p:sp>
      <p:sp>
        <p:nvSpPr>
          <p:cNvPr id="13319" name="Rectangle 7"/>
          <p:cNvSpPr>
            <a:spLocks noChangeArrowheads="1"/>
          </p:cNvSpPr>
          <p:nvPr/>
        </p:nvSpPr>
        <p:spPr bwMode="auto">
          <a:xfrm>
            <a:off x="609600" y="5230813"/>
            <a:ext cx="2940050" cy="300037"/>
          </a:xfrm>
          <a:prstGeom prst="rect">
            <a:avLst/>
          </a:prstGeom>
          <a:noFill/>
          <a:ln w="0">
            <a:solidFill>
              <a:srgbClr val="990033"/>
            </a:solidFill>
            <a:miter lim="800000"/>
            <a:headEnd/>
            <a:tailEnd/>
          </a:ln>
        </p:spPr>
        <p:txBody>
          <a:bodyPr/>
          <a:lstStyle/>
          <a:p>
            <a:endParaRPr lang="en-US"/>
          </a:p>
        </p:txBody>
      </p:sp>
      <p:sp>
        <p:nvSpPr>
          <p:cNvPr id="13320" name="Rectangle 8"/>
          <p:cNvSpPr>
            <a:spLocks noChangeArrowheads="1"/>
          </p:cNvSpPr>
          <p:nvPr/>
        </p:nvSpPr>
        <p:spPr bwMode="auto">
          <a:xfrm>
            <a:off x="5194300" y="42672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3321" name="Rectangle 9"/>
          <p:cNvSpPr>
            <a:spLocks noChangeArrowheads="1"/>
          </p:cNvSpPr>
          <p:nvPr/>
        </p:nvSpPr>
        <p:spPr bwMode="auto">
          <a:xfrm>
            <a:off x="6172200" y="4343400"/>
            <a:ext cx="1462088"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Department</a:t>
            </a:r>
            <a:endParaRPr lang="en-US" sz="2400">
              <a:solidFill>
                <a:schemeClr val="tx1"/>
              </a:solidFill>
              <a:latin typeface="Times New Roman" pitchFamily="18" charset="0"/>
            </a:endParaRPr>
          </a:p>
        </p:txBody>
      </p:sp>
      <p:sp>
        <p:nvSpPr>
          <p:cNvPr id="13322" name="Rectangle 10"/>
          <p:cNvSpPr>
            <a:spLocks noChangeArrowheads="1"/>
          </p:cNvSpPr>
          <p:nvPr/>
        </p:nvSpPr>
        <p:spPr bwMode="auto">
          <a:xfrm>
            <a:off x="5194300" y="4716463"/>
            <a:ext cx="3181350" cy="814387"/>
          </a:xfrm>
          <a:prstGeom prst="rect">
            <a:avLst/>
          </a:prstGeom>
          <a:noFill/>
          <a:ln w="0">
            <a:solidFill>
              <a:srgbClr val="990033"/>
            </a:solidFill>
            <a:miter lim="800000"/>
            <a:headEnd/>
            <a:tailEnd/>
          </a:ln>
        </p:spPr>
        <p:txBody>
          <a:bodyPr/>
          <a:lstStyle/>
          <a:p>
            <a:endParaRPr lang="en-US"/>
          </a:p>
        </p:txBody>
      </p:sp>
      <p:sp>
        <p:nvSpPr>
          <p:cNvPr id="13323" name="Rectangle 11"/>
          <p:cNvSpPr>
            <a:spLocks noChangeArrowheads="1"/>
          </p:cNvSpPr>
          <p:nvPr/>
        </p:nvSpPr>
        <p:spPr bwMode="auto">
          <a:xfrm>
            <a:off x="5194300" y="5230813"/>
            <a:ext cx="3181350" cy="300037"/>
          </a:xfrm>
          <a:prstGeom prst="rect">
            <a:avLst/>
          </a:prstGeom>
          <a:noFill/>
          <a:ln w="0">
            <a:solidFill>
              <a:srgbClr val="990033"/>
            </a:solidFill>
            <a:miter lim="800000"/>
            <a:headEnd/>
            <a:tailEnd/>
          </a:ln>
        </p:spPr>
        <p:txBody>
          <a:bodyPr/>
          <a:lstStyle/>
          <a:p>
            <a:endParaRPr lang="en-US"/>
          </a:p>
        </p:txBody>
      </p:sp>
      <p:sp>
        <p:nvSpPr>
          <p:cNvPr id="13324" name="Line 12"/>
          <p:cNvSpPr>
            <a:spLocks noChangeShapeType="1"/>
          </p:cNvSpPr>
          <p:nvPr/>
        </p:nvSpPr>
        <p:spPr bwMode="auto">
          <a:xfrm flipH="1">
            <a:off x="3581400" y="4800600"/>
            <a:ext cx="1600200" cy="0"/>
          </a:xfrm>
          <a:prstGeom prst="line">
            <a:avLst/>
          </a:prstGeom>
          <a:noFill/>
          <a:ln w="0">
            <a:solidFill>
              <a:srgbClr val="990033"/>
            </a:solidFill>
            <a:round/>
            <a:headEnd/>
            <a:tailEnd/>
          </a:ln>
        </p:spPr>
        <p:txBody>
          <a:bodyPr/>
          <a:lstStyle/>
          <a:p>
            <a:endParaRPr lang="en-US"/>
          </a:p>
        </p:txBody>
      </p:sp>
      <p:sp>
        <p:nvSpPr>
          <p:cNvPr id="13325" name="Rectangle 13"/>
          <p:cNvSpPr>
            <a:spLocks noChangeArrowheads="1"/>
          </p:cNvSpPr>
          <p:nvPr/>
        </p:nvSpPr>
        <p:spPr bwMode="auto">
          <a:xfrm>
            <a:off x="4648200" y="502920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3326" name="Rectangle 14"/>
          <p:cNvSpPr>
            <a:spLocks noChangeArrowheads="1"/>
          </p:cNvSpPr>
          <p:nvPr/>
        </p:nvSpPr>
        <p:spPr bwMode="auto">
          <a:xfrm>
            <a:off x="3581400" y="5008563"/>
            <a:ext cx="155575"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3327" name="AutoShape 15"/>
          <p:cNvSpPr>
            <a:spLocks noChangeArrowheads="1"/>
          </p:cNvSpPr>
          <p:nvPr/>
        </p:nvSpPr>
        <p:spPr bwMode="auto">
          <a:xfrm>
            <a:off x="3581400" y="4648200"/>
            <a:ext cx="457200" cy="304800"/>
          </a:xfrm>
          <a:prstGeom prst="diamond">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46</a:t>
            </a:fld>
            <a:endParaRPr kumimoji="0" lang="en-US"/>
          </a:p>
        </p:txBody>
      </p:sp>
    </p:spTree>
    <p:extLst>
      <p:ext uri="{BB962C8B-B14F-4D97-AF65-F5344CB8AC3E}">
        <p14:creationId xmlns:p14="http://schemas.microsoft.com/office/powerpoint/2010/main" val="2803342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Reflexive Association</a:t>
            </a:r>
          </a:p>
        </p:txBody>
      </p:sp>
      <p:sp>
        <p:nvSpPr>
          <p:cNvPr id="15363" name="Rectangle 3"/>
          <p:cNvSpPr>
            <a:spLocks noGrp="1" noChangeArrowheads="1"/>
          </p:cNvSpPr>
          <p:nvPr>
            <p:ph idx="1"/>
          </p:nvPr>
        </p:nvSpPr>
        <p:spPr>
          <a:xfrm>
            <a:off x="685800" y="1981200"/>
            <a:ext cx="7772400" cy="1219200"/>
          </a:xfrm>
        </p:spPr>
        <p:txBody>
          <a:bodyPr/>
          <a:lstStyle/>
          <a:p>
            <a:r>
              <a:rPr lang="en-US"/>
              <a:t> Relationship between two or more objects of the same class. </a:t>
            </a:r>
          </a:p>
        </p:txBody>
      </p:sp>
      <p:sp>
        <p:nvSpPr>
          <p:cNvPr id="15364" name="Rectangle 4"/>
          <p:cNvSpPr>
            <a:spLocks noChangeArrowheads="1"/>
          </p:cNvSpPr>
          <p:nvPr/>
        </p:nvSpPr>
        <p:spPr bwMode="auto">
          <a:xfrm>
            <a:off x="4926012" y="4303712"/>
            <a:ext cx="3614738" cy="1411288"/>
          </a:xfrm>
          <a:prstGeom prst="rect">
            <a:avLst/>
          </a:prstGeom>
          <a:solidFill>
            <a:srgbClr val="FFFFCC"/>
          </a:solidFill>
          <a:ln w="0">
            <a:solidFill>
              <a:srgbClr val="990033"/>
            </a:solidFill>
            <a:miter lim="800000"/>
            <a:headEnd/>
            <a:tailEnd/>
          </a:ln>
        </p:spPr>
        <p:txBody>
          <a:bodyPr/>
          <a:lstStyle/>
          <a:p>
            <a:endParaRPr lang="en-US"/>
          </a:p>
        </p:txBody>
      </p:sp>
      <p:sp>
        <p:nvSpPr>
          <p:cNvPr id="15365" name="Rectangle 5"/>
          <p:cNvSpPr>
            <a:spLocks noChangeArrowheads="1"/>
          </p:cNvSpPr>
          <p:nvPr/>
        </p:nvSpPr>
        <p:spPr bwMode="auto">
          <a:xfrm>
            <a:off x="6237287" y="4398962"/>
            <a:ext cx="93980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Course</a:t>
            </a:r>
            <a:endParaRPr lang="en-US" sz="2400">
              <a:solidFill>
                <a:schemeClr val="tx1"/>
              </a:solidFill>
              <a:latin typeface="Times New Roman" pitchFamily="18" charset="0"/>
            </a:endParaRPr>
          </a:p>
        </p:txBody>
      </p:sp>
      <p:sp>
        <p:nvSpPr>
          <p:cNvPr id="15366" name="Rectangle 6"/>
          <p:cNvSpPr>
            <a:spLocks noChangeArrowheads="1"/>
          </p:cNvSpPr>
          <p:nvPr/>
        </p:nvSpPr>
        <p:spPr bwMode="auto">
          <a:xfrm>
            <a:off x="4926012" y="4805362"/>
            <a:ext cx="3614738" cy="909638"/>
          </a:xfrm>
          <a:prstGeom prst="rect">
            <a:avLst/>
          </a:prstGeom>
          <a:noFill/>
          <a:ln w="0">
            <a:solidFill>
              <a:srgbClr val="990033"/>
            </a:solidFill>
            <a:miter lim="800000"/>
            <a:headEnd/>
            <a:tailEnd/>
          </a:ln>
        </p:spPr>
        <p:txBody>
          <a:bodyPr/>
          <a:lstStyle/>
          <a:p>
            <a:endParaRPr lang="en-US"/>
          </a:p>
        </p:txBody>
      </p:sp>
      <p:sp>
        <p:nvSpPr>
          <p:cNvPr id="15367" name="Rectangle 7"/>
          <p:cNvSpPr>
            <a:spLocks noChangeArrowheads="1"/>
          </p:cNvSpPr>
          <p:nvPr/>
        </p:nvSpPr>
        <p:spPr bwMode="auto">
          <a:xfrm>
            <a:off x="4926012" y="5356225"/>
            <a:ext cx="3614738" cy="358775"/>
          </a:xfrm>
          <a:prstGeom prst="rect">
            <a:avLst/>
          </a:prstGeom>
          <a:noFill/>
          <a:ln w="0">
            <a:solidFill>
              <a:srgbClr val="990033"/>
            </a:solidFill>
            <a:miter lim="800000"/>
            <a:headEnd/>
            <a:tailEnd/>
          </a:ln>
        </p:spPr>
        <p:txBody>
          <a:bodyPr/>
          <a:lstStyle/>
          <a:p>
            <a:endParaRPr lang="en-US"/>
          </a:p>
        </p:txBody>
      </p:sp>
      <p:sp>
        <p:nvSpPr>
          <p:cNvPr id="15368" name="Freeform 8"/>
          <p:cNvSpPr>
            <a:spLocks/>
          </p:cNvSpPr>
          <p:nvPr/>
        </p:nvSpPr>
        <p:spPr bwMode="auto">
          <a:xfrm>
            <a:off x="4851400" y="3752850"/>
            <a:ext cx="1857375" cy="550862"/>
          </a:xfrm>
          <a:custGeom>
            <a:avLst/>
            <a:gdLst/>
            <a:ahLst/>
            <a:cxnLst>
              <a:cxn ang="0">
                <a:pos x="0" y="0"/>
              </a:cxn>
              <a:cxn ang="0">
                <a:pos x="75" y="0"/>
              </a:cxn>
              <a:cxn ang="0">
                <a:pos x="75" y="23"/>
              </a:cxn>
            </a:cxnLst>
            <a:rect l="0" t="0" r="r" b="b"/>
            <a:pathLst>
              <a:path w="75" h="23">
                <a:moveTo>
                  <a:pt x="0" y="0"/>
                </a:moveTo>
                <a:lnTo>
                  <a:pt x="75" y="0"/>
                </a:lnTo>
                <a:lnTo>
                  <a:pt x="75" y="23"/>
                </a:lnTo>
              </a:path>
            </a:pathLst>
          </a:custGeom>
          <a:noFill/>
          <a:ln w="0">
            <a:solidFill>
              <a:srgbClr val="990033"/>
            </a:solidFill>
            <a:prstDash val="solid"/>
            <a:round/>
            <a:headEnd/>
            <a:tailEnd/>
          </a:ln>
        </p:spPr>
        <p:txBody>
          <a:bodyPr/>
          <a:lstStyle/>
          <a:p>
            <a:endParaRPr lang="en-US"/>
          </a:p>
        </p:txBody>
      </p:sp>
      <p:sp>
        <p:nvSpPr>
          <p:cNvPr id="15370" name="Line 10"/>
          <p:cNvSpPr>
            <a:spLocks noChangeShapeType="1"/>
          </p:cNvSpPr>
          <p:nvPr/>
        </p:nvSpPr>
        <p:spPr bwMode="auto">
          <a:xfrm flipV="1">
            <a:off x="6708775" y="4016375"/>
            <a:ext cx="123825" cy="287337"/>
          </a:xfrm>
          <a:prstGeom prst="line">
            <a:avLst/>
          </a:prstGeom>
          <a:noFill/>
          <a:ln w="0">
            <a:solidFill>
              <a:srgbClr val="990033"/>
            </a:solidFill>
            <a:round/>
            <a:headEnd/>
            <a:tailEnd/>
          </a:ln>
        </p:spPr>
        <p:txBody>
          <a:bodyPr/>
          <a:lstStyle/>
          <a:p>
            <a:endParaRPr lang="en-US"/>
          </a:p>
        </p:txBody>
      </p:sp>
      <p:sp>
        <p:nvSpPr>
          <p:cNvPr id="15371" name="Line 11"/>
          <p:cNvSpPr>
            <a:spLocks noChangeShapeType="1"/>
          </p:cNvSpPr>
          <p:nvPr/>
        </p:nvSpPr>
        <p:spPr bwMode="auto">
          <a:xfrm flipH="1" flipV="1">
            <a:off x="6608762" y="4016375"/>
            <a:ext cx="100013" cy="287337"/>
          </a:xfrm>
          <a:prstGeom prst="line">
            <a:avLst/>
          </a:prstGeom>
          <a:noFill/>
          <a:ln w="0">
            <a:solidFill>
              <a:srgbClr val="990033"/>
            </a:solidFill>
            <a:round/>
            <a:headEnd/>
            <a:tailEnd/>
          </a:ln>
        </p:spPr>
        <p:txBody>
          <a:bodyPr/>
          <a:lstStyle/>
          <a:p>
            <a:endParaRPr lang="en-US"/>
          </a:p>
        </p:txBody>
      </p:sp>
      <p:sp>
        <p:nvSpPr>
          <p:cNvPr id="15372" name="Freeform 12"/>
          <p:cNvSpPr>
            <a:spLocks/>
          </p:cNvSpPr>
          <p:nvPr/>
        </p:nvSpPr>
        <p:spPr bwMode="auto">
          <a:xfrm>
            <a:off x="4332287" y="3752850"/>
            <a:ext cx="593725" cy="1244600"/>
          </a:xfrm>
          <a:custGeom>
            <a:avLst/>
            <a:gdLst/>
            <a:ahLst/>
            <a:cxnLst>
              <a:cxn ang="0">
                <a:pos x="21" y="0"/>
              </a:cxn>
              <a:cxn ang="0">
                <a:pos x="0" y="0"/>
              </a:cxn>
              <a:cxn ang="0">
                <a:pos x="0" y="52"/>
              </a:cxn>
              <a:cxn ang="0">
                <a:pos x="24" y="52"/>
              </a:cxn>
            </a:cxnLst>
            <a:rect l="0" t="0" r="r" b="b"/>
            <a:pathLst>
              <a:path w="24" h="52">
                <a:moveTo>
                  <a:pt x="21" y="0"/>
                </a:moveTo>
                <a:lnTo>
                  <a:pt x="0" y="0"/>
                </a:lnTo>
                <a:lnTo>
                  <a:pt x="0" y="52"/>
                </a:lnTo>
                <a:lnTo>
                  <a:pt x="24" y="52"/>
                </a:lnTo>
              </a:path>
            </a:pathLst>
          </a:custGeom>
          <a:noFill/>
          <a:ln w="0">
            <a:solidFill>
              <a:srgbClr val="990033"/>
            </a:solidFill>
            <a:prstDash val="solid"/>
            <a:round/>
            <a:headEnd/>
            <a:tailEnd/>
          </a:ln>
        </p:spPr>
        <p:txBody>
          <a:bodyPr/>
          <a:lstStyle/>
          <a:p>
            <a:endParaRPr lang="en-US"/>
          </a:p>
        </p:txBody>
      </p:sp>
      <p:sp>
        <p:nvSpPr>
          <p:cNvPr id="15373" name="Rectangle 13"/>
          <p:cNvSpPr>
            <a:spLocks noChangeArrowheads="1"/>
          </p:cNvSpPr>
          <p:nvPr/>
        </p:nvSpPr>
        <p:spPr bwMode="auto">
          <a:xfrm>
            <a:off x="6983412" y="3846512"/>
            <a:ext cx="43815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0..*</a:t>
            </a:r>
            <a:endParaRPr lang="en-US" sz="2400">
              <a:solidFill>
                <a:schemeClr val="tx1"/>
              </a:solidFill>
              <a:latin typeface="Times New Roman" pitchFamily="18" charset="0"/>
            </a:endParaRPr>
          </a:p>
        </p:txBody>
      </p:sp>
      <p:sp>
        <p:nvSpPr>
          <p:cNvPr id="15374" name="Rectangle 14"/>
          <p:cNvSpPr>
            <a:spLocks noChangeArrowheads="1"/>
          </p:cNvSpPr>
          <p:nvPr/>
        </p:nvSpPr>
        <p:spPr bwMode="auto">
          <a:xfrm>
            <a:off x="6026558" y="3450226"/>
            <a:ext cx="1141916" cy="246221"/>
          </a:xfrm>
          <a:prstGeom prst="rect">
            <a:avLst/>
          </a:prstGeom>
          <a:noFill/>
          <a:ln w="9525">
            <a:noFill/>
            <a:miter lim="800000"/>
            <a:headEnd/>
            <a:tailEnd/>
          </a:ln>
        </p:spPr>
        <p:txBody>
          <a:bodyPr wrap="none" lIns="0" tIns="0" rIns="0" bIns="0">
            <a:spAutoFit/>
          </a:bodyPr>
          <a:lstStyle/>
          <a:p>
            <a:pPr algn="l"/>
            <a:r>
              <a:rPr lang="en-US" sz="1600">
                <a:solidFill>
                  <a:srgbClr val="000000"/>
                </a:solidFill>
              </a:rPr>
              <a:t>prerequisites</a:t>
            </a:r>
            <a:endParaRPr lang="en-US" sz="1600">
              <a:solidFill>
                <a:schemeClr val="tx1"/>
              </a:solidFill>
              <a:latin typeface="Times New Roman" pitchFamily="18" charset="0"/>
            </a:endParaRPr>
          </a:p>
        </p:txBody>
      </p:sp>
      <p:sp>
        <p:nvSpPr>
          <p:cNvPr id="15375" name="Text Box 15"/>
          <p:cNvSpPr txBox="1">
            <a:spLocks noChangeArrowheads="1"/>
          </p:cNvSpPr>
          <p:nvPr/>
        </p:nvSpPr>
        <p:spPr bwMode="auto">
          <a:xfrm>
            <a:off x="7435873" y="2672035"/>
            <a:ext cx="1627369" cy="369332"/>
          </a:xfrm>
          <a:prstGeom prst="rect">
            <a:avLst/>
          </a:prstGeom>
          <a:noFill/>
          <a:ln w="9525">
            <a:noFill/>
            <a:miter lim="800000"/>
            <a:headEnd/>
            <a:tailEnd/>
          </a:ln>
          <a:effectLst/>
        </p:spPr>
        <p:txBody>
          <a:bodyPr wrap="none">
            <a:spAutoFit/>
          </a:bodyPr>
          <a:lstStyle/>
          <a:p>
            <a:pPr algn="l"/>
            <a:r>
              <a:rPr lang="en-US">
                <a:solidFill>
                  <a:schemeClr val="tx1"/>
                </a:solidFill>
                <a:latin typeface="Times New Roman" pitchFamily="18" charset="0"/>
              </a:rPr>
              <a:t>association role</a:t>
            </a:r>
          </a:p>
        </p:txBody>
      </p:sp>
      <p:sp>
        <p:nvSpPr>
          <p:cNvPr id="15376" name="Line 16"/>
          <p:cNvSpPr>
            <a:spLocks noChangeShapeType="1"/>
          </p:cNvSpPr>
          <p:nvPr/>
        </p:nvSpPr>
        <p:spPr bwMode="auto">
          <a:xfrm flipH="1">
            <a:off x="7202486" y="3048000"/>
            <a:ext cx="1179513" cy="402225"/>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Text Box 15"/>
          <p:cNvSpPr txBox="1">
            <a:spLocks noChangeArrowheads="1"/>
          </p:cNvSpPr>
          <p:nvPr/>
        </p:nvSpPr>
        <p:spPr bwMode="auto">
          <a:xfrm>
            <a:off x="609600" y="5629870"/>
            <a:ext cx="5410200" cy="707886"/>
          </a:xfrm>
          <a:prstGeom prst="rect">
            <a:avLst/>
          </a:prstGeom>
          <a:noFill/>
          <a:ln w="9525">
            <a:noFill/>
            <a:miter lim="800000"/>
            <a:headEnd/>
            <a:tailEnd/>
          </a:ln>
          <a:effectLst/>
        </p:spPr>
        <p:txBody>
          <a:bodyPr wrap="square">
            <a:spAutoFit/>
          </a:bodyPr>
          <a:lstStyle/>
          <a:p>
            <a:r>
              <a:rPr lang="en-US" sz="2000" b="1" i="1">
                <a:latin typeface="Consolas"/>
              </a:rPr>
              <a:t>How can this relationship be expressed in code?</a:t>
            </a:r>
            <a:endParaRPr lang="en-US" sz="2000" i="1" dirty="0">
              <a:latin typeface="Consolas"/>
            </a:endParaRPr>
          </a:p>
        </p:txBody>
      </p:sp>
      <p:sp>
        <p:nvSpPr>
          <p:cNvPr id="17" name="Slide Number Placeholder 16"/>
          <p:cNvSpPr>
            <a:spLocks noGrp="1"/>
          </p:cNvSpPr>
          <p:nvPr>
            <p:ph type="sldNum" sz="quarter" idx="12"/>
          </p:nvPr>
        </p:nvSpPr>
        <p:spPr/>
        <p:txBody>
          <a:bodyPr/>
          <a:lstStyle/>
          <a:p>
            <a:fld id="{042AED99-7FB4-404E-8A97-64753DCE42EC}" type="slidenum">
              <a:rPr kumimoji="0" lang="en-US" smtClean="0"/>
              <a:pPr/>
              <a:t>47</a:t>
            </a:fld>
            <a:endParaRPr kumimoji="0" lang="en-US"/>
          </a:p>
        </p:txBody>
      </p:sp>
      <p:sp>
        <p:nvSpPr>
          <p:cNvPr id="2" name="TextBox 1"/>
          <p:cNvSpPr txBox="1"/>
          <p:nvPr/>
        </p:nvSpPr>
        <p:spPr>
          <a:xfrm>
            <a:off x="2514600" y="3844355"/>
            <a:ext cx="2667000" cy="338554"/>
          </a:xfrm>
          <a:prstGeom prst="rect">
            <a:avLst/>
          </a:prstGeom>
          <a:noFill/>
        </p:spPr>
        <p:txBody>
          <a:bodyPr wrap="square" rtlCol="0">
            <a:spAutoFit/>
          </a:bodyPr>
          <a:lstStyle/>
          <a:p>
            <a:r>
              <a:rPr lang="en-US" sz="1600"/>
              <a:t>hasAsPrerequisites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Reflexive Association</a:t>
            </a:r>
          </a:p>
        </p:txBody>
      </p:sp>
      <p:sp>
        <p:nvSpPr>
          <p:cNvPr id="15363" name="Rectangle 3"/>
          <p:cNvSpPr>
            <a:spLocks noGrp="1" noChangeArrowheads="1"/>
          </p:cNvSpPr>
          <p:nvPr>
            <p:ph idx="1"/>
          </p:nvPr>
        </p:nvSpPr>
        <p:spPr>
          <a:xfrm>
            <a:off x="685800" y="1981200"/>
            <a:ext cx="7772400" cy="1219200"/>
          </a:xfrm>
        </p:spPr>
        <p:txBody>
          <a:bodyPr/>
          <a:lstStyle/>
          <a:p>
            <a:r>
              <a:rPr lang="en-US"/>
              <a:t> Relationship between two or more objects of the same class. </a:t>
            </a:r>
          </a:p>
        </p:txBody>
      </p:sp>
      <p:sp>
        <p:nvSpPr>
          <p:cNvPr id="16" name="Text Box 15"/>
          <p:cNvSpPr txBox="1">
            <a:spLocks noChangeArrowheads="1"/>
          </p:cNvSpPr>
          <p:nvPr/>
        </p:nvSpPr>
        <p:spPr bwMode="auto">
          <a:xfrm>
            <a:off x="609600" y="5629870"/>
            <a:ext cx="5410200" cy="923330"/>
          </a:xfrm>
          <a:prstGeom prst="rect">
            <a:avLst/>
          </a:prstGeom>
          <a:noFill/>
          <a:ln w="9525">
            <a:noFill/>
            <a:miter lim="800000"/>
            <a:headEnd/>
            <a:tailEnd/>
          </a:ln>
          <a:effectLst/>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dirty="0">
                <a:solidFill>
                  <a:srgbClr val="000000"/>
                </a:solidFill>
                <a:latin typeface="Consolas"/>
              </a:rPr>
              <a:t> Course {</a:t>
            </a:r>
          </a:p>
          <a:p>
            <a:r>
              <a:rPr lang="en-US" b="1" dirty="0">
                <a:solidFill>
                  <a:srgbClr val="7F0055"/>
                </a:solidFill>
                <a:latin typeface="Consolas"/>
              </a:rPr>
              <a:t>    private</a:t>
            </a:r>
            <a:r>
              <a:rPr lang="en-US" b="1" dirty="0">
                <a:solidFill>
                  <a:srgbClr val="000000"/>
                </a:solidFill>
                <a:latin typeface="Consolas"/>
              </a:rPr>
              <a:t> </a:t>
            </a:r>
            <a:r>
              <a:rPr lang="en-US" dirty="0">
                <a:solidFill>
                  <a:srgbClr val="000000"/>
                </a:solidFill>
                <a:latin typeface="Consolas"/>
              </a:rPr>
              <a:t>List&lt;Course&gt; </a:t>
            </a:r>
            <a:r>
              <a:rPr lang="en-US" dirty="0">
                <a:solidFill>
                  <a:srgbClr val="0000C0"/>
                </a:solidFill>
                <a:latin typeface="Consolas"/>
              </a:rPr>
              <a:t>prerequisites</a:t>
            </a:r>
            <a:r>
              <a:rPr lang="en-US" dirty="0">
                <a:solidFill>
                  <a:srgbClr val="000000"/>
                </a:solidFill>
                <a:latin typeface="Consolas"/>
              </a:rPr>
              <a:t>;</a:t>
            </a:r>
          </a:p>
          <a:p>
            <a:r>
              <a:rPr lang="en-US" dirty="0">
                <a:solidFill>
                  <a:srgbClr val="000000"/>
                </a:solidFill>
                <a:latin typeface="Consolas"/>
              </a:rPr>
              <a:t>}</a:t>
            </a:r>
          </a:p>
        </p:txBody>
      </p:sp>
      <p:sp>
        <p:nvSpPr>
          <p:cNvPr id="17" name="Slide Number Placeholder 16"/>
          <p:cNvSpPr>
            <a:spLocks noGrp="1"/>
          </p:cNvSpPr>
          <p:nvPr>
            <p:ph type="sldNum" sz="quarter" idx="12"/>
          </p:nvPr>
        </p:nvSpPr>
        <p:spPr/>
        <p:txBody>
          <a:bodyPr/>
          <a:lstStyle/>
          <a:p>
            <a:fld id="{042AED99-7FB4-404E-8A97-64753DCE42EC}" type="slidenum">
              <a:rPr kumimoji="0" lang="en-US" smtClean="0"/>
              <a:pPr/>
              <a:t>48</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752124"/>
            <a:ext cx="6477000" cy="2953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561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Association Classes</a:t>
            </a:r>
          </a:p>
        </p:txBody>
      </p:sp>
      <p:sp>
        <p:nvSpPr>
          <p:cNvPr id="19459" name="Rectangle 3"/>
          <p:cNvSpPr>
            <a:spLocks noGrp="1" noChangeArrowheads="1"/>
          </p:cNvSpPr>
          <p:nvPr>
            <p:ph idx="1"/>
          </p:nvPr>
        </p:nvSpPr>
        <p:spPr>
          <a:xfrm>
            <a:off x="685800" y="1981200"/>
            <a:ext cx="7772400" cy="1447800"/>
          </a:xfrm>
        </p:spPr>
        <p:txBody>
          <a:bodyPr/>
          <a:lstStyle/>
          <a:p>
            <a:pPr>
              <a:lnSpc>
                <a:spcPct val="90000"/>
              </a:lnSpc>
            </a:pPr>
            <a:r>
              <a:rPr lang="en-US" dirty="0"/>
              <a:t> Association Classes are useful to contain attributes of the link between </a:t>
            </a:r>
            <a:r>
              <a:rPr lang="en-US"/>
              <a:t>objects.</a:t>
            </a:r>
            <a:endParaRPr lang="en-US" dirty="0"/>
          </a:p>
        </p:txBody>
      </p:sp>
      <p:sp>
        <p:nvSpPr>
          <p:cNvPr id="19472" name="Rectangle 16"/>
          <p:cNvSpPr>
            <a:spLocks noChangeArrowheads="1"/>
          </p:cNvSpPr>
          <p:nvPr/>
        </p:nvSpPr>
        <p:spPr bwMode="auto">
          <a:xfrm>
            <a:off x="749300" y="3684588"/>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9473" name="Rectangle 17"/>
          <p:cNvSpPr>
            <a:spLocks noChangeArrowheads="1"/>
          </p:cNvSpPr>
          <p:nvPr/>
        </p:nvSpPr>
        <p:spPr bwMode="auto">
          <a:xfrm>
            <a:off x="1604963" y="3770313"/>
            <a:ext cx="963612"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19474" name="Rectangle 18"/>
          <p:cNvSpPr>
            <a:spLocks noChangeArrowheads="1"/>
          </p:cNvSpPr>
          <p:nvPr/>
        </p:nvSpPr>
        <p:spPr bwMode="auto">
          <a:xfrm>
            <a:off x="749300" y="4133850"/>
            <a:ext cx="2940050" cy="814388"/>
          </a:xfrm>
          <a:prstGeom prst="rect">
            <a:avLst/>
          </a:prstGeom>
          <a:noFill/>
          <a:ln w="0">
            <a:solidFill>
              <a:srgbClr val="990033"/>
            </a:solidFill>
            <a:miter lim="800000"/>
            <a:headEnd/>
            <a:tailEnd/>
          </a:ln>
        </p:spPr>
        <p:txBody>
          <a:bodyPr/>
          <a:lstStyle/>
          <a:p>
            <a:endParaRPr lang="en-US"/>
          </a:p>
        </p:txBody>
      </p:sp>
      <p:sp>
        <p:nvSpPr>
          <p:cNvPr id="19475" name="Rectangle 19"/>
          <p:cNvSpPr>
            <a:spLocks noChangeArrowheads="1"/>
          </p:cNvSpPr>
          <p:nvPr/>
        </p:nvSpPr>
        <p:spPr bwMode="auto">
          <a:xfrm>
            <a:off x="749300" y="4648200"/>
            <a:ext cx="2940050" cy="300038"/>
          </a:xfrm>
          <a:prstGeom prst="rect">
            <a:avLst/>
          </a:prstGeom>
          <a:noFill/>
          <a:ln w="0">
            <a:solidFill>
              <a:srgbClr val="990033"/>
            </a:solidFill>
            <a:miter lim="800000"/>
            <a:headEnd/>
            <a:tailEnd/>
          </a:ln>
        </p:spPr>
        <p:txBody>
          <a:bodyPr/>
          <a:lstStyle/>
          <a:p>
            <a:endParaRPr lang="en-US"/>
          </a:p>
        </p:txBody>
      </p:sp>
      <p:sp>
        <p:nvSpPr>
          <p:cNvPr id="19476" name="Rectangle 20"/>
          <p:cNvSpPr>
            <a:spLocks noChangeArrowheads="1"/>
          </p:cNvSpPr>
          <p:nvPr/>
        </p:nvSpPr>
        <p:spPr bwMode="auto">
          <a:xfrm>
            <a:off x="5334000" y="3684588"/>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9477" name="Rectangle 21"/>
          <p:cNvSpPr>
            <a:spLocks noChangeArrowheads="1"/>
          </p:cNvSpPr>
          <p:nvPr/>
        </p:nvSpPr>
        <p:spPr bwMode="auto">
          <a:xfrm>
            <a:off x="6584950" y="3770313"/>
            <a:ext cx="9318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19478" name="Rectangle 22"/>
          <p:cNvSpPr>
            <a:spLocks noChangeArrowheads="1"/>
          </p:cNvSpPr>
          <p:nvPr/>
        </p:nvSpPr>
        <p:spPr bwMode="auto">
          <a:xfrm>
            <a:off x="5334000" y="4133850"/>
            <a:ext cx="3181350" cy="814388"/>
          </a:xfrm>
          <a:prstGeom prst="rect">
            <a:avLst/>
          </a:prstGeom>
          <a:noFill/>
          <a:ln w="0">
            <a:solidFill>
              <a:srgbClr val="990033"/>
            </a:solidFill>
            <a:miter lim="800000"/>
            <a:headEnd/>
            <a:tailEnd/>
          </a:ln>
        </p:spPr>
        <p:txBody>
          <a:bodyPr/>
          <a:lstStyle/>
          <a:p>
            <a:endParaRPr lang="en-US"/>
          </a:p>
        </p:txBody>
      </p:sp>
      <p:sp>
        <p:nvSpPr>
          <p:cNvPr id="19479" name="Rectangle 23"/>
          <p:cNvSpPr>
            <a:spLocks noChangeArrowheads="1"/>
          </p:cNvSpPr>
          <p:nvPr/>
        </p:nvSpPr>
        <p:spPr bwMode="auto">
          <a:xfrm>
            <a:off x="5334000" y="4648200"/>
            <a:ext cx="3181350" cy="300038"/>
          </a:xfrm>
          <a:prstGeom prst="rect">
            <a:avLst/>
          </a:prstGeom>
          <a:noFill/>
          <a:ln w="0">
            <a:solidFill>
              <a:srgbClr val="990033"/>
            </a:solidFill>
            <a:miter lim="800000"/>
            <a:headEnd/>
            <a:tailEnd/>
          </a:ln>
        </p:spPr>
        <p:txBody>
          <a:bodyPr/>
          <a:lstStyle/>
          <a:p>
            <a:endParaRPr lang="en-US"/>
          </a:p>
        </p:txBody>
      </p:sp>
      <p:sp>
        <p:nvSpPr>
          <p:cNvPr id="19480" name="Line 24"/>
          <p:cNvSpPr>
            <a:spLocks noChangeShapeType="1"/>
          </p:cNvSpPr>
          <p:nvPr/>
        </p:nvSpPr>
        <p:spPr bwMode="auto">
          <a:xfrm flipH="1">
            <a:off x="3721100" y="4273550"/>
            <a:ext cx="1600200" cy="0"/>
          </a:xfrm>
          <a:prstGeom prst="line">
            <a:avLst/>
          </a:prstGeom>
          <a:noFill/>
          <a:ln w="0">
            <a:solidFill>
              <a:srgbClr val="990033"/>
            </a:solidFill>
            <a:round/>
            <a:headEnd/>
            <a:tailEnd/>
          </a:ln>
        </p:spPr>
        <p:txBody>
          <a:bodyPr/>
          <a:lstStyle/>
          <a:p>
            <a:endParaRPr lang="en-US"/>
          </a:p>
        </p:txBody>
      </p:sp>
      <p:sp>
        <p:nvSpPr>
          <p:cNvPr id="19481" name="Rectangle 25"/>
          <p:cNvSpPr>
            <a:spLocks noChangeArrowheads="1"/>
          </p:cNvSpPr>
          <p:nvPr/>
        </p:nvSpPr>
        <p:spPr bwMode="auto">
          <a:xfrm>
            <a:off x="5168900" y="443865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19482" name="Rectangle 26"/>
          <p:cNvSpPr>
            <a:spLocks noChangeArrowheads="1"/>
          </p:cNvSpPr>
          <p:nvPr/>
        </p:nvSpPr>
        <p:spPr bwMode="auto">
          <a:xfrm>
            <a:off x="3721100" y="442595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19484" name="Rectangle 28"/>
          <p:cNvSpPr>
            <a:spLocks noChangeArrowheads="1"/>
          </p:cNvSpPr>
          <p:nvPr/>
        </p:nvSpPr>
        <p:spPr bwMode="auto">
          <a:xfrm>
            <a:off x="3896011" y="3937794"/>
            <a:ext cx="1289712" cy="276999"/>
          </a:xfrm>
          <a:prstGeom prst="rect">
            <a:avLst/>
          </a:prstGeom>
          <a:noFill/>
          <a:ln w="9525">
            <a:noFill/>
            <a:miter lim="800000"/>
            <a:headEnd/>
            <a:tailEnd/>
          </a:ln>
        </p:spPr>
        <p:txBody>
          <a:bodyPr wrap="none" lIns="0" tIns="0" rIns="0" bIns="0">
            <a:spAutoFit/>
          </a:bodyPr>
          <a:lstStyle/>
          <a:p>
            <a:pPr algn="l"/>
            <a:r>
              <a:rPr lang="en-US"/>
              <a:t>is enrolled in</a:t>
            </a:r>
            <a:endParaRPr lang="en-US">
              <a:solidFill>
                <a:schemeClr val="tx1"/>
              </a:solidFill>
            </a:endParaRPr>
          </a:p>
        </p:txBody>
      </p:sp>
      <p:grpSp>
        <p:nvGrpSpPr>
          <p:cNvPr id="21" name="Group 20"/>
          <p:cNvGrpSpPr/>
          <p:nvPr/>
        </p:nvGrpSpPr>
        <p:grpSpPr>
          <a:xfrm>
            <a:off x="3429000" y="5357812"/>
            <a:ext cx="2133600" cy="890588"/>
            <a:chOff x="3429000" y="5181600"/>
            <a:chExt cx="2133600" cy="890588"/>
          </a:xfrm>
        </p:grpSpPr>
        <p:sp>
          <p:nvSpPr>
            <p:cNvPr id="19485" name="Rectangle 29"/>
            <p:cNvSpPr>
              <a:spLocks noChangeArrowheads="1"/>
            </p:cNvSpPr>
            <p:nvPr/>
          </p:nvSpPr>
          <p:spPr bwMode="auto">
            <a:xfrm>
              <a:off x="3429000" y="5181600"/>
              <a:ext cx="2133600" cy="890588"/>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19487" name="Rectangle 31"/>
            <p:cNvSpPr>
              <a:spLocks noChangeArrowheads="1"/>
            </p:cNvSpPr>
            <p:nvPr/>
          </p:nvSpPr>
          <p:spPr bwMode="auto">
            <a:xfrm>
              <a:off x="3429000" y="5614988"/>
              <a:ext cx="2133600" cy="312737"/>
            </a:xfrm>
            <a:prstGeom prst="rect">
              <a:avLst/>
            </a:prstGeom>
            <a:solidFill>
              <a:srgbClr val="FFFFCC"/>
            </a:solidFill>
            <a:ln w="0">
              <a:solidFill>
                <a:srgbClr val="990033"/>
              </a:solidFill>
              <a:miter lim="800000"/>
              <a:headEnd/>
              <a:tailEnd/>
            </a:ln>
          </p:spPr>
          <p:txBody>
            <a:bodyPr/>
            <a:lstStyle/>
            <a:p>
              <a:endParaRPr lang="en-US"/>
            </a:p>
          </p:txBody>
        </p:sp>
        <p:sp>
          <p:nvSpPr>
            <p:cNvPr id="19486" name="Rectangle 30"/>
            <p:cNvSpPr>
              <a:spLocks noChangeArrowheads="1"/>
            </p:cNvSpPr>
            <p:nvPr/>
          </p:nvSpPr>
          <p:spPr bwMode="auto">
            <a:xfrm>
              <a:off x="3994150" y="5614988"/>
              <a:ext cx="1308100" cy="274637"/>
            </a:xfrm>
            <a:prstGeom prst="rect">
              <a:avLst/>
            </a:prstGeom>
            <a:noFill/>
            <a:ln w="9525">
              <a:noFill/>
              <a:miter lim="800000"/>
              <a:headEnd/>
              <a:tailEnd/>
            </a:ln>
          </p:spPr>
          <p:txBody>
            <a:bodyPr wrap="none" lIns="0" tIns="0" rIns="0" bIns="0">
              <a:spAutoFit/>
            </a:bodyPr>
            <a:lstStyle/>
            <a:p>
              <a:pPr algn="l"/>
              <a:r>
                <a:rPr lang="en-US" sz="1800" dirty="0">
                  <a:solidFill>
                    <a:srgbClr val="000000"/>
                  </a:solidFill>
                </a:rPr>
                <a:t>grade: String</a:t>
              </a:r>
              <a:endParaRPr lang="en-US" sz="1800" dirty="0">
                <a:solidFill>
                  <a:schemeClr val="tx1"/>
                </a:solidFill>
                <a:latin typeface="Times New Roman" pitchFamily="18" charset="0"/>
              </a:endParaRPr>
            </a:p>
          </p:txBody>
        </p:sp>
      </p:grpSp>
      <p:sp>
        <p:nvSpPr>
          <p:cNvPr id="19490" name="Line 34"/>
          <p:cNvSpPr>
            <a:spLocks noChangeShapeType="1"/>
          </p:cNvSpPr>
          <p:nvPr/>
        </p:nvSpPr>
        <p:spPr bwMode="auto">
          <a:xfrm flipH="1" flipV="1">
            <a:off x="4495800" y="4267200"/>
            <a:ext cx="0" cy="1066800"/>
          </a:xfrm>
          <a:prstGeom prst="line">
            <a:avLst/>
          </a:prstGeom>
          <a:noFill/>
          <a:ln w="19050">
            <a:solidFill>
              <a:schemeClr val="tx1"/>
            </a:solidFill>
            <a:prstDash val="dash"/>
            <a:round/>
            <a:headEnd/>
            <a:tailEnd/>
          </a:ln>
          <a:effectLst/>
        </p:spPr>
        <p:txBody>
          <a:bodyPr wrap="none"/>
          <a:lstStyle/>
          <a:p>
            <a:endParaRPr lang="en-US"/>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49</a:t>
            </a:fld>
            <a:endParaRPr kumimoji="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endParaRPr lang="en-US" dirty="0"/>
          </a:p>
        </p:txBody>
      </p:sp>
      <p:sp>
        <p:nvSpPr>
          <p:cNvPr id="3" name="Content Placeholder 2"/>
          <p:cNvSpPr>
            <a:spLocks noGrp="1"/>
          </p:cNvSpPr>
          <p:nvPr>
            <p:ph idx="1"/>
          </p:nvPr>
        </p:nvSpPr>
        <p:spPr/>
        <p:txBody>
          <a:bodyPr>
            <a:normAutofit fontScale="85000" lnSpcReduction="20000"/>
          </a:bodyPr>
          <a:lstStyle/>
          <a:p>
            <a:r>
              <a:rPr lang="en-US" b="1">
                <a:solidFill>
                  <a:srgbClr val="FF0000"/>
                </a:solidFill>
              </a:rPr>
              <a:t>Types of relationships between classes: association, dependency, inheritance</a:t>
            </a:r>
            <a:endParaRPr lang="en-US" b="1" i="1" dirty="0">
              <a:solidFill>
                <a:srgbClr val="FF0000"/>
              </a:solidFill>
            </a:endParaRPr>
          </a:p>
          <a:p>
            <a:r>
              <a:rPr lang="en-US"/>
              <a:t>Techniques for discovering associations </a:t>
            </a:r>
          </a:p>
          <a:p>
            <a:pPr lvl="1"/>
            <a:r>
              <a:rPr lang="en-US"/>
              <a:t>Identify verb phrases</a:t>
            </a:r>
          </a:p>
          <a:p>
            <a:pPr lvl="1"/>
            <a:r>
              <a:rPr lang="en-US"/>
              <a:t>Create an association matrix</a:t>
            </a:r>
          </a:p>
          <a:p>
            <a:r>
              <a:rPr lang="en-US" sz="2400"/>
              <a:t>Aspects of associations</a:t>
            </a:r>
          </a:p>
          <a:p>
            <a:pPr lvl="1"/>
            <a:r>
              <a:rPr lang="en-US"/>
              <a:t>Unidirectional and bidirectional associations</a:t>
            </a:r>
          </a:p>
          <a:p>
            <a:pPr lvl="1"/>
            <a:r>
              <a:rPr lang="en-US"/>
              <a:t>Aggregation</a:t>
            </a:r>
          </a:p>
          <a:p>
            <a:pPr lvl="1"/>
            <a:r>
              <a:rPr lang="en-US"/>
              <a:t>Composition</a:t>
            </a:r>
          </a:p>
          <a:p>
            <a:pPr lvl="1"/>
            <a:r>
              <a:rPr lang="en-US"/>
              <a:t>Reflexive associations</a:t>
            </a:r>
          </a:p>
          <a:p>
            <a:pPr lvl="1"/>
            <a:r>
              <a:rPr lang="en-US"/>
              <a:t>Association classes</a:t>
            </a:r>
          </a:p>
          <a:p>
            <a:pPr lvl="1"/>
            <a:r>
              <a:rPr lang="en-US"/>
              <a:t>Dependency</a:t>
            </a:r>
          </a:p>
          <a:p>
            <a:pPr lvl="1"/>
            <a:r>
              <a:rPr lang="en-US"/>
              <a:t>Association “decorations”: name, roles,  multiplicities</a:t>
            </a:r>
          </a:p>
          <a:p>
            <a:endParaRPr lang="en-US"/>
          </a:p>
          <a:p>
            <a:pPr lvl="1"/>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extLst>
      <p:ext uri="{BB962C8B-B14F-4D97-AF65-F5344CB8AC3E}">
        <p14:creationId xmlns:p14="http://schemas.microsoft.com/office/powerpoint/2010/main" val="1811249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82600" y="457200"/>
            <a:ext cx="8229600" cy="1143000"/>
          </a:xfrm>
        </p:spPr>
        <p:txBody>
          <a:bodyPr>
            <a:normAutofit fontScale="90000"/>
          </a:bodyPr>
          <a:lstStyle/>
          <a:p>
            <a:r>
              <a:rPr lang="en-US" dirty="0"/>
              <a:t>Association Class </a:t>
            </a:r>
            <a:r>
              <a:rPr lang="en-US"/>
              <a:t>- implemented</a:t>
            </a:r>
            <a:endParaRPr lang="en-US" dirty="0"/>
          </a:p>
        </p:txBody>
      </p:sp>
      <p:sp>
        <p:nvSpPr>
          <p:cNvPr id="22532" name="Rectangle 4"/>
          <p:cNvSpPr>
            <a:spLocks noChangeArrowheads="1"/>
          </p:cNvSpPr>
          <p:nvPr/>
        </p:nvSpPr>
        <p:spPr bwMode="auto">
          <a:xfrm>
            <a:off x="825500" y="18288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22533" name="Rectangle 5"/>
          <p:cNvSpPr>
            <a:spLocks noChangeArrowheads="1"/>
          </p:cNvSpPr>
          <p:nvPr/>
        </p:nvSpPr>
        <p:spPr bwMode="auto">
          <a:xfrm>
            <a:off x="1681163" y="1914525"/>
            <a:ext cx="963612"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22534" name="Rectangle 6"/>
          <p:cNvSpPr>
            <a:spLocks noChangeArrowheads="1"/>
          </p:cNvSpPr>
          <p:nvPr/>
        </p:nvSpPr>
        <p:spPr bwMode="auto">
          <a:xfrm>
            <a:off x="825500" y="2278063"/>
            <a:ext cx="2940050" cy="814387"/>
          </a:xfrm>
          <a:prstGeom prst="rect">
            <a:avLst/>
          </a:prstGeom>
          <a:noFill/>
          <a:ln w="0">
            <a:solidFill>
              <a:srgbClr val="990033"/>
            </a:solidFill>
            <a:miter lim="800000"/>
            <a:headEnd/>
            <a:tailEnd/>
          </a:ln>
        </p:spPr>
        <p:txBody>
          <a:bodyPr/>
          <a:lstStyle/>
          <a:p>
            <a:endParaRPr lang="en-US"/>
          </a:p>
        </p:txBody>
      </p:sp>
      <p:sp>
        <p:nvSpPr>
          <p:cNvPr id="22535" name="Rectangle 7"/>
          <p:cNvSpPr>
            <a:spLocks noChangeArrowheads="1"/>
          </p:cNvSpPr>
          <p:nvPr/>
        </p:nvSpPr>
        <p:spPr bwMode="auto">
          <a:xfrm>
            <a:off x="825500" y="2792413"/>
            <a:ext cx="2940050" cy="300037"/>
          </a:xfrm>
          <a:prstGeom prst="rect">
            <a:avLst/>
          </a:prstGeom>
          <a:noFill/>
          <a:ln w="0">
            <a:solidFill>
              <a:srgbClr val="990033"/>
            </a:solidFill>
            <a:miter lim="800000"/>
            <a:headEnd/>
            <a:tailEnd/>
          </a:ln>
        </p:spPr>
        <p:txBody>
          <a:bodyPr/>
          <a:lstStyle/>
          <a:p>
            <a:endParaRPr lang="en-US"/>
          </a:p>
        </p:txBody>
      </p:sp>
      <p:sp>
        <p:nvSpPr>
          <p:cNvPr id="22536" name="Rectangle 8"/>
          <p:cNvSpPr>
            <a:spLocks noChangeArrowheads="1"/>
          </p:cNvSpPr>
          <p:nvPr/>
        </p:nvSpPr>
        <p:spPr bwMode="auto">
          <a:xfrm>
            <a:off x="5410200" y="18288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22537" name="Rectangle 9"/>
          <p:cNvSpPr>
            <a:spLocks noChangeArrowheads="1"/>
          </p:cNvSpPr>
          <p:nvPr/>
        </p:nvSpPr>
        <p:spPr bwMode="auto">
          <a:xfrm>
            <a:off x="6661150" y="1914525"/>
            <a:ext cx="931863"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22538" name="Rectangle 10"/>
          <p:cNvSpPr>
            <a:spLocks noChangeArrowheads="1"/>
          </p:cNvSpPr>
          <p:nvPr/>
        </p:nvSpPr>
        <p:spPr bwMode="auto">
          <a:xfrm>
            <a:off x="5410200" y="2278063"/>
            <a:ext cx="3181350" cy="814387"/>
          </a:xfrm>
          <a:prstGeom prst="rect">
            <a:avLst/>
          </a:prstGeom>
          <a:noFill/>
          <a:ln w="0">
            <a:solidFill>
              <a:srgbClr val="990033"/>
            </a:solidFill>
            <a:miter lim="800000"/>
            <a:headEnd/>
            <a:tailEnd/>
          </a:ln>
        </p:spPr>
        <p:txBody>
          <a:bodyPr/>
          <a:lstStyle/>
          <a:p>
            <a:endParaRPr lang="en-US"/>
          </a:p>
        </p:txBody>
      </p:sp>
      <p:sp>
        <p:nvSpPr>
          <p:cNvPr id="22539" name="Rectangle 11"/>
          <p:cNvSpPr>
            <a:spLocks noChangeArrowheads="1"/>
          </p:cNvSpPr>
          <p:nvPr/>
        </p:nvSpPr>
        <p:spPr bwMode="auto">
          <a:xfrm>
            <a:off x="5410200" y="2792413"/>
            <a:ext cx="3181350" cy="300037"/>
          </a:xfrm>
          <a:prstGeom prst="rect">
            <a:avLst/>
          </a:prstGeom>
          <a:noFill/>
          <a:ln w="0">
            <a:solidFill>
              <a:srgbClr val="990033"/>
            </a:solidFill>
            <a:miter lim="800000"/>
            <a:headEnd/>
            <a:tailEnd/>
          </a:ln>
        </p:spPr>
        <p:txBody>
          <a:bodyPr/>
          <a:lstStyle/>
          <a:p>
            <a:endParaRPr lang="en-US"/>
          </a:p>
        </p:txBody>
      </p:sp>
      <p:sp>
        <p:nvSpPr>
          <p:cNvPr id="22540" name="Line 12"/>
          <p:cNvSpPr>
            <a:spLocks noChangeShapeType="1"/>
          </p:cNvSpPr>
          <p:nvPr/>
        </p:nvSpPr>
        <p:spPr bwMode="auto">
          <a:xfrm flipH="1" flipV="1">
            <a:off x="3797300" y="2414588"/>
            <a:ext cx="1600200" cy="3175"/>
          </a:xfrm>
          <a:prstGeom prst="line">
            <a:avLst/>
          </a:prstGeom>
          <a:noFill/>
          <a:ln w="0">
            <a:solidFill>
              <a:srgbClr val="990033"/>
            </a:solidFill>
            <a:round/>
            <a:headEnd/>
            <a:tailEnd/>
          </a:ln>
        </p:spPr>
        <p:txBody>
          <a:bodyPr/>
          <a:lstStyle/>
          <a:p>
            <a:endParaRPr lang="en-US"/>
          </a:p>
        </p:txBody>
      </p:sp>
      <p:sp>
        <p:nvSpPr>
          <p:cNvPr id="22541" name="Rectangle 13"/>
          <p:cNvSpPr>
            <a:spLocks noChangeArrowheads="1"/>
          </p:cNvSpPr>
          <p:nvPr/>
        </p:nvSpPr>
        <p:spPr bwMode="auto">
          <a:xfrm>
            <a:off x="5245100" y="2582863"/>
            <a:ext cx="1079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42" name="Rectangle 14"/>
          <p:cNvSpPr>
            <a:spLocks noChangeArrowheads="1"/>
          </p:cNvSpPr>
          <p:nvPr/>
        </p:nvSpPr>
        <p:spPr bwMode="auto">
          <a:xfrm>
            <a:off x="3797300" y="2570163"/>
            <a:ext cx="1079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43" name="Rectangle 15"/>
          <p:cNvSpPr>
            <a:spLocks noChangeArrowheads="1"/>
          </p:cNvSpPr>
          <p:nvPr/>
        </p:nvSpPr>
        <p:spPr bwMode="auto">
          <a:xfrm>
            <a:off x="4031807" y="2082006"/>
            <a:ext cx="1004186" cy="215444"/>
          </a:xfrm>
          <a:prstGeom prst="rect">
            <a:avLst/>
          </a:prstGeom>
          <a:noFill/>
          <a:ln w="9525">
            <a:noFill/>
            <a:miter lim="800000"/>
            <a:headEnd/>
            <a:tailEnd/>
          </a:ln>
        </p:spPr>
        <p:txBody>
          <a:bodyPr wrap="none" lIns="0" tIns="0" rIns="0" bIns="0">
            <a:spAutoFit/>
          </a:bodyPr>
          <a:lstStyle/>
          <a:p>
            <a:pPr algn="l"/>
            <a:r>
              <a:rPr lang="en-US" sz="1400"/>
              <a:t>i</a:t>
            </a:r>
            <a:r>
              <a:rPr lang="en-US" sz="1400">
                <a:solidFill>
                  <a:schemeClr val="tx1"/>
                </a:solidFill>
              </a:rPr>
              <a:t>s enrolled in</a:t>
            </a:r>
          </a:p>
        </p:txBody>
      </p:sp>
      <p:sp>
        <p:nvSpPr>
          <p:cNvPr id="22544" name="Rectangle 16"/>
          <p:cNvSpPr>
            <a:spLocks noChangeArrowheads="1"/>
          </p:cNvSpPr>
          <p:nvPr/>
        </p:nvSpPr>
        <p:spPr bwMode="auto">
          <a:xfrm>
            <a:off x="3505200" y="3325813"/>
            <a:ext cx="2133600" cy="890587"/>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22545" name="Rectangle 17"/>
          <p:cNvSpPr>
            <a:spLocks noChangeArrowheads="1"/>
          </p:cNvSpPr>
          <p:nvPr/>
        </p:nvSpPr>
        <p:spPr bwMode="auto">
          <a:xfrm>
            <a:off x="3505200" y="3759200"/>
            <a:ext cx="2133600" cy="312738"/>
          </a:xfrm>
          <a:prstGeom prst="rect">
            <a:avLst/>
          </a:prstGeom>
          <a:solidFill>
            <a:srgbClr val="FFFFCC"/>
          </a:solidFill>
          <a:ln w="0">
            <a:solidFill>
              <a:srgbClr val="990033"/>
            </a:solidFill>
            <a:miter lim="800000"/>
            <a:headEnd/>
            <a:tailEnd/>
          </a:ln>
        </p:spPr>
        <p:txBody>
          <a:bodyPr/>
          <a:lstStyle/>
          <a:p>
            <a:endParaRPr lang="en-US"/>
          </a:p>
        </p:txBody>
      </p:sp>
      <p:sp>
        <p:nvSpPr>
          <p:cNvPr id="22546" name="Rectangle 18"/>
          <p:cNvSpPr>
            <a:spLocks noChangeArrowheads="1"/>
          </p:cNvSpPr>
          <p:nvPr/>
        </p:nvSpPr>
        <p:spPr bwMode="auto">
          <a:xfrm>
            <a:off x="4070350" y="3759200"/>
            <a:ext cx="1308100" cy="274638"/>
          </a:xfrm>
          <a:prstGeom prst="rect">
            <a:avLst/>
          </a:prstGeom>
          <a:noFill/>
          <a:ln w="9525">
            <a:noFill/>
            <a:miter lim="800000"/>
            <a:headEnd/>
            <a:tailEnd/>
          </a:ln>
        </p:spPr>
        <p:txBody>
          <a:bodyPr wrap="none" lIns="0" tIns="0" rIns="0" bIns="0">
            <a:spAutoFit/>
          </a:bodyPr>
          <a:lstStyle/>
          <a:p>
            <a:pPr algn="l"/>
            <a:r>
              <a:rPr lang="en-US" sz="1800">
                <a:solidFill>
                  <a:srgbClr val="000000"/>
                </a:solidFill>
              </a:rPr>
              <a:t>grade: String</a:t>
            </a:r>
            <a:endParaRPr lang="en-US" sz="1800">
              <a:solidFill>
                <a:schemeClr val="tx1"/>
              </a:solidFill>
              <a:latin typeface="Times New Roman" pitchFamily="18" charset="0"/>
            </a:endParaRPr>
          </a:p>
        </p:txBody>
      </p:sp>
      <p:sp>
        <p:nvSpPr>
          <p:cNvPr id="22547" name="Line 19"/>
          <p:cNvSpPr>
            <a:spLocks noChangeShapeType="1"/>
          </p:cNvSpPr>
          <p:nvPr/>
        </p:nvSpPr>
        <p:spPr bwMode="auto">
          <a:xfrm flipH="1" flipV="1">
            <a:off x="4572000" y="2438399"/>
            <a:ext cx="0" cy="887413"/>
          </a:xfrm>
          <a:prstGeom prst="line">
            <a:avLst/>
          </a:prstGeom>
          <a:noFill/>
          <a:ln w="19050">
            <a:solidFill>
              <a:schemeClr val="tx1"/>
            </a:solidFill>
            <a:prstDash val="dash"/>
            <a:round/>
            <a:headEnd/>
            <a:tailEnd/>
          </a:ln>
          <a:effectLst/>
        </p:spPr>
        <p:txBody>
          <a:bodyPr wrap="none"/>
          <a:lstStyle/>
          <a:p>
            <a:endParaRPr lang="en-US"/>
          </a:p>
        </p:txBody>
      </p:sp>
      <p:sp>
        <p:nvSpPr>
          <p:cNvPr id="22552" name="Rectangle 24"/>
          <p:cNvSpPr>
            <a:spLocks noChangeArrowheads="1"/>
          </p:cNvSpPr>
          <p:nvPr/>
        </p:nvSpPr>
        <p:spPr bwMode="auto">
          <a:xfrm>
            <a:off x="6629400" y="4953000"/>
            <a:ext cx="2133600" cy="1268413"/>
          </a:xfrm>
          <a:prstGeom prst="rect">
            <a:avLst/>
          </a:prstGeom>
          <a:solidFill>
            <a:srgbClr val="FFFFCC"/>
          </a:solidFill>
          <a:ln w="0">
            <a:solidFill>
              <a:srgbClr val="990033"/>
            </a:solidFill>
            <a:miter lim="800000"/>
            <a:headEnd/>
            <a:tailEnd/>
          </a:ln>
        </p:spPr>
        <p:txBody>
          <a:bodyPr/>
          <a:lstStyle/>
          <a:p>
            <a:endParaRPr lang="en-US"/>
          </a:p>
        </p:txBody>
      </p:sp>
      <p:sp>
        <p:nvSpPr>
          <p:cNvPr id="22553" name="Rectangle 25"/>
          <p:cNvSpPr>
            <a:spLocks noChangeArrowheads="1"/>
          </p:cNvSpPr>
          <p:nvPr/>
        </p:nvSpPr>
        <p:spPr bwMode="auto">
          <a:xfrm>
            <a:off x="7315200" y="5002213"/>
            <a:ext cx="9318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22554" name="Rectangle 26"/>
          <p:cNvSpPr>
            <a:spLocks noChangeArrowheads="1"/>
          </p:cNvSpPr>
          <p:nvPr/>
        </p:nvSpPr>
        <p:spPr bwMode="auto">
          <a:xfrm>
            <a:off x="6629400" y="5402263"/>
            <a:ext cx="2133600" cy="814387"/>
          </a:xfrm>
          <a:prstGeom prst="rect">
            <a:avLst/>
          </a:prstGeom>
          <a:noFill/>
          <a:ln w="0">
            <a:solidFill>
              <a:srgbClr val="990033"/>
            </a:solidFill>
            <a:miter lim="800000"/>
            <a:headEnd/>
            <a:tailEnd/>
          </a:ln>
        </p:spPr>
        <p:txBody>
          <a:bodyPr/>
          <a:lstStyle/>
          <a:p>
            <a:endParaRPr lang="en-US"/>
          </a:p>
        </p:txBody>
      </p:sp>
      <p:sp>
        <p:nvSpPr>
          <p:cNvPr id="22555" name="Rectangle 27"/>
          <p:cNvSpPr>
            <a:spLocks noChangeArrowheads="1"/>
          </p:cNvSpPr>
          <p:nvPr/>
        </p:nvSpPr>
        <p:spPr bwMode="auto">
          <a:xfrm>
            <a:off x="6629400" y="5916613"/>
            <a:ext cx="2133600" cy="304800"/>
          </a:xfrm>
          <a:prstGeom prst="rect">
            <a:avLst/>
          </a:prstGeom>
          <a:noFill/>
          <a:ln w="0">
            <a:solidFill>
              <a:srgbClr val="990033"/>
            </a:solidFill>
            <a:miter lim="800000"/>
            <a:headEnd/>
            <a:tailEnd/>
          </a:ln>
        </p:spPr>
        <p:txBody>
          <a:bodyPr/>
          <a:lstStyle/>
          <a:p>
            <a:endParaRPr lang="en-US"/>
          </a:p>
        </p:txBody>
      </p:sp>
      <p:sp>
        <p:nvSpPr>
          <p:cNvPr id="22556" name="Line 28"/>
          <p:cNvSpPr>
            <a:spLocks noChangeShapeType="1"/>
          </p:cNvSpPr>
          <p:nvPr/>
        </p:nvSpPr>
        <p:spPr bwMode="auto">
          <a:xfrm flipH="1">
            <a:off x="5562600" y="5638800"/>
            <a:ext cx="1066800" cy="0"/>
          </a:xfrm>
          <a:prstGeom prst="line">
            <a:avLst/>
          </a:prstGeom>
          <a:noFill/>
          <a:ln w="0">
            <a:solidFill>
              <a:srgbClr val="990033"/>
            </a:solidFill>
            <a:round/>
            <a:headEnd/>
            <a:tailEnd/>
          </a:ln>
        </p:spPr>
        <p:txBody>
          <a:bodyPr/>
          <a:lstStyle/>
          <a:p>
            <a:endParaRPr lang="en-US"/>
          </a:p>
        </p:txBody>
      </p:sp>
      <p:sp>
        <p:nvSpPr>
          <p:cNvPr id="22557" name="Rectangle 29"/>
          <p:cNvSpPr>
            <a:spLocks noChangeArrowheads="1"/>
          </p:cNvSpPr>
          <p:nvPr/>
        </p:nvSpPr>
        <p:spPr bwMode="auto">
          <a:xfrm>
            <a:off x="5638800" y="571500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58" name="Rectangle 30"/>
          <p:cNvSpPr>
            <a:spLocks noChangeArrowheads="1"/>
          </p:cNvSpPr>
          <p:nvPr/>
        </p:nvSpPr>
        <p:spPr bwMode="auto">
          <a:xfrm>
            <a:off x="3200400" y="571500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59" name="Rectangle 31"/>
          <p:cNvSpPr>
            <a:spLocks noChangeArrowheads="1"/>
          </p:cNvSpPr>
          <p:nvPr/>
        </p:nvSpPr>
        <p:spPr bwMode="auto">
          <a:xfrm>
            <a:off x="2667000" y="5257800"/>
            <a:ext cx="4318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gets</a:t>
            </a:r>
          </a:p>
        </p:txBody>
      </p:sp>
      <p:sp>
        <p:nvSpPr>
          <p:cNvPr id="22560" name="Rectangle 32"/>
          <p:cNvSpPr>
            <a:spLocks noChangeArrowheads="1"/>
          </p:cNvSpPr>
          <p:nvPr/>
        </p:nvSpPr>
        <p:spPr bwMode="auto">
          <a:xfrm>
            <a:off x="3429000" y="5181600"/>
            <a:ext cx="2133600" cy="890588"/>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22561" name="Rectangle 33"/>
          <p:cNvSpPr>
            <a:spLocks noChangeArrowheads="1"/>
          </p:cNvSpPr>
          <p:nvPr/>
        </p:nvSpPr>
        <p:spPr bwMode="auto">
          <a:xfrm>
            <a:off x="3429000" y="5614988"/>
            <a:ext cx="2133600" cy="312737"/>
          </a:xfrm>
          <a:prstGeom prst="rect">
            <a:avLst/>
          </a:prstGeom>
          <a:solidFill>
            <a:srgbClr val="FFFFCC"/>
          </a:solidFill>
          <a:ln w="0">
            <a:solidFill>
              <a:srgbClr val="990033"/>
            </a:solidFill>
            <a:miter lim="800000"/>
            <a:headEnd/>
            <a:tailEnd/>
          </a:ln>
        </p:spPr>
        <p:txBody>
          <a:bodyPr/>
          <a:lstStyle/>
          <a:p>
            <a:endParaRPr lang="en-US"/>
          </a:p>
        </p:txBody>
      </p:sp>
      <p:sp>
        <p:nvSpPr>
          <p:cNvPr id="22562" name="Rectangle 34"/>
          <p:cNvSpPr>
            <a:spLocks noChangeArrowheads="1"/>
          </p:cNvSpPr>
          <p:nvPr/>
        </p:nvSpPr>
        <p:spPr bwMode="auto">
          <a:xfrm>
            <a:off x="3886200" y="5638800"/>
            <a:ext cx="1308100" cy="274638"/>
          </a:xfrm>
          <a:prstGeom prst="rect">
            <a:avLst/>
          </a:prstGeom>
          <a:noFill/>
          <a:ln w="9525">
            <a:noFill/>
            <a:miter lim="800000"/>
            <a:headEnd/>
            <a:tailEnd/>
          </a:ln>
        </p:spPr>
        <p:txBody>
          <a:bodyPr wrap="none" lIns="0" tIns="0" rIns="0" bIns="0">
            <a:spAutoFit/>
          </a:bodyPr>
          <a:lstStyle/>
          <a:p>
            <a:pPr algn="l"/>
            <a:r>
              <a:rPr lang="en-US" sz="1800">
                <a:solidFill>
                  <a:srgbClr val="000000"/>
                </a:solidFill>
              </a:rPr>
              <a:t>grade: String</a:t>
            </a:r>
            <a:endParaRPr lang="en-US" sz="1800">
              <a:solidFill>
                <a:schemeClr val="tx1"/>
              </a:solidFill>
              <a:latin typeface="Times New Roman" pitchFamily="18" charset="0"/>
            </a:endParaRPr>
          </a:p>
        </p:txBody>
      </p:sp>
      <p:sp>
        <p:nvSpPr>
          <p:cNvPr id="22568" name="Rectangle 40"/>
          <p:cNvSpPr>
            <a:spLocks noChangeArrowheads="1"/>
          </p:cNvSpPr>
          <p:nvPr/>
        </p:nvSpPr>
        <p:spPr bwMode="auto">
          <a:xfrm>
            <a:off x="381000" y="4979988"/>
            <a:ext cx="2133600" cy="1268412"/>
          </a:xfrm>
          <a:prstGeom prst="rect">
            <a:avLst/>
          </a:prstGeom>
          <a:solidFill>
            <a:srgbClr val="FFFFCC"/>
          </a:solidFill>
          <a:ln w="0">
            <a:solidFill>
              <a:srgbClr val="990033"/>
            </a:solidFill>
            <a:miter lim="800000"/>
            <a:headEnd/>
            <a:tailEnd/>
          </a:ln>
        </p:spPr>
        <p:txBody>
          <a:bodyPr/>
          <a:lstStyle/>
          <a:p>
            <a:endParaRPr lang="en-US"/>
          </a:p>
        </p:txBody>
      </p:sp>
      <p:sp>
        <p:nvSpPr>
          <p:cNvPr id="22569" name="Rectangle 41"/>
          <p:cNvSpPr>
            <a:spLocks noChangeArrowheads="1"/>
          </p:cNvSpPr>
          <p:nvPr/>
        </p:nvSpPr>
        <p:spPr bwMode="auto">
          <a:xfrm>
            <a:off x="1066800" y="5029200"/>
            <a:ext cx="963613"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22570" name="Rectangle 42"/>
          <p:cNvSpPr>
            <a:spLocks noChangeArrowheads="1"/>
          </p:cNvSpPr>
          <p:nvPr/>
        </p:nvSpPr>
        <p:spPr bwMode="auto">
          <a:xfrm>
            <a:off x="381000" y="5429250"/>
            <a:ext cx="2133600" cy="814388"/>
          </a:xfrm>
          <a:prstGeom prst="rect">
            <a:avLst/>
          </a:prstGeom>
          <a:noFill/>
          <a:ln w="0">
            <a:solidFill>
              <a:srgbClr val="990033"/>
            </a:solidFill>
            <a:miter lim="800000"/>
            <a:headEnd/>
            <a:tailEnd/>
          </a:ln>
        </p:spPr>
        <p:txBody>
          <a:bodyPr/>
          <a:lstStyle/>
          <a:p>
            <a:endParaRPr lang="en-US"/>
          </a:p>
        </p:txBody>
      </p:sp>
      <p:sp>
        <p:nvSpPr>
          <p:cNvPr id="22571" name="Rectangle 43"/>
          <p:cNvSpPr>
            <a:spLocks noChangeArrowheads="1"/>
          </p:cNvSpPr>
          <p:nvPr/>
        </p:nvSpPr>
        <p:spPr bwMode="auto">
          <a:xfrm>
            <a:off x="381000" y="5943600"/>
            <a:ext cx="2133600" cy="304800"/>
          </a:xfrm>
          <a:prstGeom prst="rect">
            <a:avLst/>
          </a:prstGeom>
          <a:noFill/>
          <a:ln w="0">
            <a:solidFill>
              <a:srgbClr val="990033"/>
            </a:solidFill>
            <a:miter lim="800000"/>
            <a:headEnd/>
            <a:tailEnd/>
          </a:ln>
        </p:spPr>
        <p:txBody>
          <a:bodyPr/>
          <a:lstStyle/>
          <a:p>
            <a:endParaRPr lang="en-US"/>
          </a:p>
        </p:txBody>
      </p:sp>
      <p:sp>
        <p:nvSpPr>
          <p:cNvPr id="22572" name="Line 44"/>
          <p:cNvSpPr>
            <a:spLocks noChangeShapeType="1"/>
          </p:cNvSpPr>
          <p:nvPr/>
        </p:nvSpPr>
        <p:spPr bwMode="auto">
          <a:xfrm flipH="1">
            <a:off x="2514600" y="5638800"/>
            <a:ext cx="914400" cy="0"/>
          </a:xfrm>
          <a:prstGeom prst="line">
            <a:avLst/>
          </a:prstGeom>
          <a:noFill/>
          <a:ln w="0">
            <a:solidFill>
              <a:srgbClr val="990033"/>
            </a:solidFill>
            <a:round/>
            <a:headEnd/>
            <a:tailEnd/>
          </a:ln>
        </p:spPr>
        <p:txBody>
          <a:bodyPr/>
          <a:lstStyle/>
          <a:p>
            <a:endParaRPr lang="en-US"/>
          </a:p>
        </p:txBody>
      </p:sp>
      <p:sp>
        <p:nvSpPr>
          <p:cNvPr id="22573" name="Rectangle 45"/>
          <p:cNvSpPr>
            <a:spLocks noChangeArrowheads="1"/>
          </p:cNvSpPr>
          <p:nvPr/>
        </p:nvSpPr>
        <p:spPr bwMode="auto">
          <a:xfrm>
            <a:off x="5791200" y="5257800"/>
            <a:ext cx="6477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issues</a:t>
            </a:r>
          </a:p>
        </p:txBody>
      </p:sp>
      <p:sp>
        <p:nvSpPr>
          <p:cNvPr id="22574" name="AutoShape 46"/>
          <p:cNvSpPr>
            <a:spLocks noChangeArrowheads="1"/>
          </p:cNvSpPr>
          <p:nvPr/>
        </p:nvSpPr>
        <p:spPr bwMode="auto">
          <a:xfrm rot="13512614">
            <a:off x="3048000" y="5257800"/>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75" name="AutoShape 47"/>
          <p:cNvSpPr>
            <a:spLocks noChangeArrowheads="1"/>
          </p:cNvSpPr>
          <p:nvPr/>
        </p:nvSpPr>
        <p:spPr bwMode="auto">
          <a:xfrm rot="2665964">
            <a:off x="5638800" y="5334000"/>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84" name="Text Box 56"/>
          <p:cNvSpPr txBox="1">
            <a:spLocks noChangeArrowheads="1"/>
          </p:cNvSpPr>
          <p:nvPr/>
        </p:nvSpPr>
        <p:spPr bwMode="auto">
          <a:xfrm>
            <a:off x="2498725" y="5675313"/>
            <a:ext cx="311150" cy="366712"/>
          </a:xfrm>
          <a:prstGeom prst="rect">
            <a:avLst/>
          </a:prstGeom>
          <a:noFill/>
          <a:ln w="9525">
            <a:noFill/>
            <a:miter lim="800000"/>
            <a:headEnd/>
            <a:tailEnd/>
          </a:ln>
          <a:effectLst/>
        </p:spPr>
        <p:txBody>
          <a:bodyPr wrap="none">
            <a:spAutoFit/>
          </a:bodyPr>
          <a:lstStyle/>
          <a:p>
            <a:pPr algn="l" eaLnBrk="1" hangingPunct="1"/>
            <a:r>
              <a:rPr lang="en-US" sz="1800">
                <a:solidFill>
                  <a:srgbClr val="000000"/>
                </a:solidFill>
              </a:rPr>
              <a:t>1</a:t>
            </a:r>
          </a:p>
        </p:txBody>
      </p:sp>
      <p:sp>
        <p:nvSpPr>
          <p:cNvPr id="22585" name="Text Box 57"/>
          <p:cNvSpPr txBox="1">
            <a:spLocks noChangeArrowheads="1"/>
          </p:cNvSpPr>
          <p:nvPr/>
        </p:nvSpPr>
        <p:spPr bwMode="auto">
          <a:xfrm>
            <a:off x="6322786" y="5633636"/>
            <a:ext cx="311150" cy="366713"/>
          </a:xfrm>
          <a:prstGeom prst="rect">
            <a:avLst/>
          </a:prstGeom>
          <a:noFill/>
          <a:ln w="9525">
            <a:noFill/>
            <a:miter lim="800000"/>
            <a:headEnd/>
            <a:tailEnd/>
          </a:ln>
          <a:effectLst/>
        </p:spPr>
        <p:txBody>
          <a:bodyPr wrap="none">
            <a:spAutoFit/>
          </a:bodyPr>
          <a:lstStyle/>
          <a:p>
            <a:pPr algn="l" eaLnBrk="1" hangingPunct="1"/>
            <a:r>
              <a:rPr lang="en-US" sz="1800">
                <a:solidFill>
                  <a:srgbClr val="000000"/>
                </a:solidFill>
              </a:rPr>
              <a:t>1</a:t>
            </a:r>
          </a:p>
        </p:txBody>
      </p:sp>
      <p:sp>
        <p:nvSpPr>
          <p:cNvPr id="45" name="Rectangle 3"/>
          <p:cNvSpPr>
            <a:spLocks noGrp="1" noChangeArrowheads="1"/>
          </p:cNvSpPr>
          <p:nvPr>
            <p:ph idx="1"/>
          </p:nvPr>
        </p:nvSpPr>
        <p:spPr>
          <a:xfrm>
            <a:off x="838200" y="4419600"/>
            <a:ext cx="7543800" cy="533400"/>
          </a:xfrm>
        </p:spPr>
        <p:txBody>
          <a:bodyPr>
            <a:normAutofit fontScale="77500" lnSpcReduction="20000"/>
          </a:bodyPr>
          <a:lstStyle/>
          <a:p>
            <a:pPr>
              <a:lnSpc>
                <a:spcPct val="90000"/>
              </a:lnSpc>
            </a:pPr>
            <a:r>
              <a:rPr lang="en-US" dirty="0"/>
              <a:t>During design, association classes are often re-worked to reflect the code instead of </a:t>
            </a:r>
            <a:r>
              <a:rPr lang="en-US"/>
              <a:t>the concepts.</a:t>
            </a:r>
            <a:endParaRPr lang="en-US" dirty="0"/>
          </a:p>
        </p:txBody>
      </p:sp>
      <p:sp>
        <p:nvSpPr>
          <p:cNvPr id="3" name="TextBox 2"/>
          <p:cNvSpPr txBox="1"/>
          <p:nvPr/>
        </p:nvSpPr>
        <p:spPr>
          <a:xfrm>
            <a:off x="6858000" y="3334388"/>
            <a:ext cx="2133600" cy="646331"/>
          </a:xfrm>
          <a:prstGeom prst="rect">
            <a:avLst/>
          </a:prstGeom>
          <a:solidFill>
            <a:schemeClr val="bg2"/>
          </a:solidFill>
          <a:ln>
            <a:solidFill>
              <a:schemeClr val="tx1"/>
            </a:solidFill>
          </a:ln>
        </p:spPr>
        <p:txBody>
          <a:bodyPr wrap="square" rtlCol="0">
            <a:spAutoFit/>
          </a:bodyPr>
          <a:lstStyle/>
          <a:p>
            <a:r>
              <a:rPr lang="en-US"/>
              <a:t>See Demo: lesson2.labs.prob4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Managing Bidirectional Many to Many Relationships</a:t>
            </a:r>
          </a:p>
        </p:txBody>
      </p:sp>
      <p:sp>
        <p:nvSpPr>
          <p:cNvPr id="3" name="Content Placeholder 2"/>
          <p:cNvSpPr>
            <a:spLocks noGrp="1"/>
          </p:cNvSpPr>
          <p:nvPr>
            <p:ph idx="1"/>
          </p:nvPr>
        </p:nvSpPr>
        <p:spPr/>
        <p:txBody>
          <a:bodyPr>
            <a:normAutofit lnSpcReduction="10000"/>
          </a:bodyPr>
          <a:lstStyle/>
          <a:p>
            <a:r>
              <a:rPr lang="en-US"/>
              <a:t>This kind of implementation can be very involved and error-prone, but is sometimes necessary. Sometimes it is possible to refactor so that the association is only one-way (and therefore much easier to implement).</a:t>
            </a:r>
          </a:p>
          <a:p>
            <a:r>
              <a:rPr lang="en-US"/>
              <a:t>The safest approach for implementing a many-many association is to use a factory class to create instances of the classes involved in the relationship.</a:t>
            </a:r>
          </a:p>
          <a:p>
            <a:r>
              <a:rPr lang="en-US" b="1" u="sng"/>
              <a:t>Example</a:t>
            </a:r>
            <a:r>
              <a:rPr lang="en-US"/>
              <a:t>:</a:t>
            </a:r>
          </a:p>
          <a:p>
            <a:pPr marL="0" indent="0">
              <a:buNone/>
            </a:pPr>
            <a:r>
              <a:rPr lang="en-US"/>
              <a:t>       The demo lesson2.labs.prob4 gives a </a:t>
            </a:r>
            <a:br>
              <a:rPr lang="en-US"/>
            </a:br>
            <a:r>
              <a:rPr lang="en-US"/>
              <a:t>       simplified example. This is generalized to a full </a:t>
            </a:r>
            <a:br>
              <a:rPr lang="en-US"/>
            </a:br>
            <a:r>
              <a:rPr lang="en-US"/>
              <a:t>       example in the lab.</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51</a:t>
            </a:fld>
            <a:endParaRPr kumimoji="0" lang="en-US" dirty="0"/>
          </a:p>
        </p:txBody>
      </p:sp>
    </p:spTree>
    <p:extLst>
      <p:ext uri="{BB962C8B-B14F-4D97-AF65-F5344CB8AC3E}">
        <p14:creationId xmlns:p14="http://schemas.microsoft.com/office/powerpoint/2010/main" val="145901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a:t>
            </a:r>
          </a:p>
        </p:txBody>
      </p:sp>
      <p:sp>
        <p:nvSpPr>
          <p:cNvPr id="3" name="Content Placeholder 2"/>
          <p:cNvSpPr>
            <a:spLocks noGrp="1"/>
          </p:cNvSpPr>
          <p:nvPr>
            <p:ph idx="1"/>
          </p:nvPr>
        </p:nvSpPr>
        <p:spPr>
          <a:xfrm>
            <a:off x="457200" y="1935480"/>
            <a:ext cx="8229600" cy="4770120"/>
          </a:xfrm>
        </p:spPr>
        <p:txBody>
          <a:bodyPr>
            <a:normAutofit fontScale="85000" lnSpcReduction="20000"/>
          </a:bodyPr>
          <a:lstStyle/>
          <a:p>
            <a:r>
              <a:rPr lang="en-US"/>
              <a:t>An Association always implies a </a:t>
            </a:r>
            <a:r>
              <a:rPr lang="en-US" i="1"/>
              <a:t>permanent</a:t>
            </a:r>
            <a:r>
              <a:rPr lang="en-US"/>
              <a:t> relationship, since an instance of the target class is stored in the source class.</a:t>
            </a:r>
          </a:p>
          <a:p>
            <a:r>
              <a:rPr lang="en-US"/>
              <a:t>Sometimes, only a </a:t>
            </a:r>
            <a:r>
              <a:rPr lang="en-US" i="1"/>
              <a:t>temporary </a:t>
            </a:r>
            <a:r>
              <a:rPr lang="en-US"/>
              <a:t> relationship is needed – for instance, an instance of a target class may be needed in order to read or set some values inside a method call, but the relationship need not endure after the method returns. </a:t>
            </a:r>
          </a:p>
          <a:p>
            <a:r>
              <a:rPr lang="en-US"/>
              <a:t>Temporary relationships are modeled as </a:t>
            </a:r>
            <a:r>
              <a:rPr lang="en-US" i="1"/>
              <a:t>dependencies.</a:t>
            </a:r>
            <a:endParaRPr lang="en-US"/>
          </a:p>
          <a:p>
            <a:r>
              <a:rPr lang="en-US"/>
              <a:t>When creating a class diagram during analysis, assume all relationships are associations. Later (during design), review your work to see if some of the associations really ought to be dependencies.</a:t>
            </a:r>
          </a:p>
          <a:p>
            <a:pPr lvl="1"/>
            <a:r>
              <a:rPr lang="en-US" i="1"/>
              <a:t>Tradeoffs</a:t>
            </a:r>
            <a:r>
              <a:rPr lang="en-US"/>
              <a:t>:  If A depends on B (but there is not an association), coupling between A and B is looser (more flexible design) but each access of B from A may require a separate call to B's constructor (possible performance drag). If there  is an association from A to B, B's constructor is called only once.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52</a:t>
            </a:fld>
            <a:endParaRPr kumimoji="0" lang="en-US" dirty="0"/>
          </a:p>
        </p:txBody>
      </p:sp>
    </p:spTree>
    <p:extLst>
      <p:ext uri="{BB962C8B-B14F-4D97-AF65-F5344CB8AC3E}">
        <p14:creationId xmlns:p14="http://schemas.microsoft.com/office/powerpoint/2010/main" val="289946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a:t>Example</a:t>
            </a:r>
          </a:p>
        </p:txBody>
      </p:sp>
      <p:sp>
        <p:nvSpPr>
          <p:cNvPr id="3" name="Content Placeholder 2"/>
          <p:cNvSpPr>
            <a:spLocks noGrp="1"/>
          </p:cNvSpPr>
          <p:nvPr>
            <p:ph idx="1"/>
          </p:nvPr>
        </p:nvSpPr>
        <p:spPr>
          <a:xfrm>
            <a:off x="425116" y="1341922"/>
            <a:ext cx="8229600" cy="867878"/>
          </a:xfrm>
        </p:spPr>
        <p:txBody>
          <a:bodyPr>
            <a:normAutofit fontScale="77500" lnSpcReduction="20000"/>
          </a:bodyPr>
          <a:lstStyle/>
          <a:p>
            <a:pPr marL="0" indent="0">
              <a:buNone/>
            </a:pPr>
            <a:r>
              <a:rPr lang="en-US"/>
              <a:t>In the previous exercise, Admin does not need to keep a reference to all Employees in order to create EmployeeReportData – dependency is good enough</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53</a:t>
            </a:fld>
            <a:endParaRPr kumimoji="0"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087101"/>
            <a:ext cx="5715000" cy="4683286"/>
          </a:xfrm>
          <a:prstGeom prst="rect">
            <a:avLst/>
          </a:prstGeom>
        </p:spPr>
      </p:pic>
      <p:cxnSp>
        <p:nvCxnSpPr>
          <p:cNvPr id="8" name="Straight Arrow Connector 7"/>
          <p:cNvCxnSpPr/>
          <p:nvPr/>
        </p:nvCxnSpPr>
        <p:spPr>
          <a:xfrm>
            <a:off x="3352800" y="2819400"/>
            <a:ext cx="685800" cy="1752600"/>
          </a:xfrm>
          <a:prstGeom prst="straightConnector1">
            <a:avLst/>
          </a:prstGeom>
          <a:ln w="15875">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Left Arrow 9"/>
          <p:cNvSpPr/>
          <p:nvPr/>
        </p:nvSpPr>
        <p:spPr>
          <a:xfrm>
            <a:off x="3990833" y="3629025"/>
            <a:ext cx="457200" cy="13335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44036" y="3276599"/>
            <a:ext cx="1295400" cy="307777"/>
          </a:xfrm>
          <a:prstGeom prst="rect">
            <a:avLst/>
          </a:prstGeom>
          <a:noFill/>
        </p:spPr>
        <p:txBody>
          <a:bodyPr wrap="square" rtlCol="0">
            <a:spAutoFit/>
          </a:bodyPr>
          <a:lstStyle/>
          <a:p>
            <a:r>
              <a:rPr lang="en-US" sz="1400">
                <a:solidFill>
                  <a:srgbClr val="FF0000"/>
                </a:solidFill>
              </a:rPr>
              <a:t>dependency</a:t>
            </a:r>
          </a:p>
        </p:txBody>
      </p:sp>
    </p:spTree>
    <p:extLst>
      <p:ext uri="{BB962C8B-B14F-4D97-AF65-F5344CB8AC3E}">
        <p14:creationId xmlns:p14="http://schemas.microsoft.com/office/powerpoint/2010/main" val="3444182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736600" y="1860550"/>
            <a:ext cx="7772400" cy="4114800"/>
          </a:xfrm>
          <a:noFill/>
        </p:spPr>
        <p:txBody>
          <a:bodyPr lIns="90488" tIns="44450" rIns="90488" bIns="44450">
            <a:normAutofit fontScale="92500"/>
          </a:bodyPr>
          <a:lstStyle/>
          <a:p>
            <a:pPr marL="0" indent="0" eaLnBrk="1" hangingPunct="1">
              <a:lnSpc>
                <a:spcPct val="90000"/>
              </a:lnSpc>
              <a:buFontTx/>
              <a:buNone/>
            </a:pPr>
            <a:r>
              <a:rPr lang="en-US"/>
              <a:t>    There </a:t>
            </a:r>
            <a:r>
              <a:rPr lang="en-US" dirty="0"/>
              <a:t>are several special forms of association, such as reflexive associations, aggregation, composition, and </a:t>
            </a:r>
            <a:r>
              <a:rPr lang="en-US"/>
              <a:t>association classes, and dependency is a further refinement</a:t>
            </a:r>
            <a:endParaRPr lang="en-US" dirty="0"/>
          </a:p>
          <a:p>
            <a:pPr marL="0" indent="0" eaLnBrk="1" hangingPunct="1">
              <a:lnSpc>
                <a:spcPct val="90000"/>
              </a:lnSpc>
              <a:buFontTx/>
              <a:buNone/>
            </a:pPr>
            <a:r>
              <a:rPr lang="en-US"/>
              <a:t>    Although </a:t>
            </a:r>
            <a:r>
              <a:rPr lang="en-US" dirty="0"/>
              <a:t>most of these have their own symbols, you could still model these relationships without them.</a:t>
            </a:r>
          </a:p>
          <a:p>
            <a:pPr marL="0" indent="0" eaLnBrk="1" hangingPunct="1">
              <a:lnSpc>
                <a:spcPct val="90000"/>
              </a:lnSpc>
              <a:buFontTx/>
              <a:buNone/>
            </a:pPr>
            <a:r>
              <a:rPr lang="en-US"/>
              <a:t>    The </a:t>
            </a:r>
            <a:r>
              <a:rPr lang="en-US" dirty="0"/>
              <a:t>use of the symbols is to (easily) communicate additional information about the relationship.</a:t>
            </a:r>
          </a:p>
          <a:p>
            <a:pPr marL="0" indent="0" eaLnBrk="1" hangingPunct="1">
              <a:lnSpc>
                <a:spcPct val="90000"/>
              </a:lnSpc>
              <a:buFontTx/>
              <a:buNone/>
            </a:pPr>
            <a:r>
              <a:rPr lang="en-US"/>
              <a:t>    Even these </a:t>
            </a:r>
            <a:r>
              <a:rPr lang="en-US" dirty="0"/>
              <a:t>additional symbols are still based </a:t>
            </a:r>
            <a:r>
              <a:rPr lang="en-US"/>
              <a:t>on the simple concept of an </a:t>
            </a:r>
            <a:r>
              <a:rPr lang="en-US" i="1"/>
              <a:t>arrow</a:t>
            </a:r>
            <a:r>
              <a:rPr lang="en-US"/>
              <a:t>. This is an example of diversity </a:t>
            </a:r>
            <a:r>
              <a:rPr lang="en-US" dirty="0"/>
              <a:t>on the basis of unity.</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Point 3</a:t>
            </a:r>
            <a:endParaRPr lang="en-US" dirty="0"/>
          </a:p>
        </p:txBody>
      </p:sp>
      <p:sp>
        <p:nvSpPr>
          <p:cNvPr id="31748" name="Slide Number Placeholder 3"/>
          <p:cNvSpPr>
            <a:spLocks noGrp="1"/>
          </p:cNvSpPr>
          <p:nvPr>
            <p:ph type="sldNum" sz="quarter" idx="12"/>
          </p:nvPr>
        </p:nvSpPr>
        <p:spPr>
          <a:noFill/>
        </p:spPr>
        <p:txBody>
          <a:bodyPr/>
          <a:lstStyle/>
          <a:p>
            <a:fld id="{1E63B7F9-CA17-47A1-A83F-2960D4A23F2C}" type="slidenum">
              <a:rPr lang="en-US">
                <a:latin typeface="Arial" charset="0"/>
              </a:rPr>
              <a:pPr/>
              <a:t>54</a:t>
            </a:fld>
            <a:endParaRPr lang="en-US">
              <a:latin typeface="Arial"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a:t>Exercise 2.5 </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marL="0" indent="0">
              <a:buNone/>
            </a:pPr>
            <a:r>
              <a:rPr lang="en-US"/>
              <a:t>Draw </a:t>
            </a:r>
            <a:r>
              <a:rPr lang="en-US" dirty="0"/>
              <a:t>a UML class diagram </a:t>
            </a:r>
            <a:r>
              <a:rPr lang="en-US"/>
              <a:t>for  the following.</a:t>
            </a:r>
            <a:br>
              <a:rPr lang="en-US"/>
            </a:br>
            <a:endParaRPr lang="en-US" dirty="0"/>
          </a:p>
          <a:p>
            <a:pPr>
              <a:buNone/>
            </a:pPr>
            <a:r>
              <a:rPr lang="en-US" u="sng"/>
              <a:t>Doubly-Linked </a:t>
            </a:r>
            <a:r>
              <a:rPr lang="en-US" u="sng" dirty="0"/>
              <a:t>List:</a:t>
            </a:r>
          </a:p>
          <a:p>
            <a:pPr lvl="1">
              <a:buNone/>
            </a:pPr>
            <a:r>
              <a:rPr lang="en-US" dirty="0"/>
              <a:t>A </a:t>
            </a:r>
            <a:r>
              <a:rPr lang="en-US" dirty="0" err="1"/>
              <a:t>LinkedList</a:t>
            </a:r>
            <a:r>
              <a:rPr lang="en-US" dirty="0"/>
              <a:t> consists of zero or more </a:t>
            </a:r>
            <a:r>
              <a:rPr lang="en-US" dirty="0" err="1"/>
              <a:t>ListItems</a:t>
            </a:r>
            <a:r>
              <a:rPr lang="en-US" dirty="0"/>
              <a:t>. However, </a:t>
            </a:r>
            <a:r>
              <a:rPr lang="en-US"/>
              <a:t>the LinkedList</a:t>
            </a:r>
            <a:r>
              <a:rPr lang="en-US" dirty="0"/>
              <a:t> </a:t>
            </a:r>
            <a:r>
              <a:rPr lang="en-US"/>
              <a:t>class </a:t>
            </a:r>
            <a:r>
              <a:rPr lang="en-US" dirty="0"/>
              <a:t>only knows about the first </a:t>
            </a:r>
            <a:r>
              <a:rPr lang="en-US" dirty="0" err="1"/>
              <a:t>ListItem</a:t>
            </a:r>
            <a:r>
              <a:rPr lang="en-US" dirty="0"/>
              <a:t>. Each </a:t>
            </a:r>
            <a:r>
              <a:rPr lang="en-US" dirty="0" err="1"/>
              <a:t>ListItem</a:t>
            </a:r>
            <a:r>
              <a:rPr lang="en-US" dirty="0"/>
              <a:t> knows </a:t>
            </a:r>
            <a:r>
              <a:rPr lang="en-US"/>
              <a:t>its previous and </a:t>
            </a:r>
            <a:r>
              <a:rPr lang="en-US" dirty="0"/>
              <a:t>its next </a:t>
            </a:r>
            <a:r>
              <a:rPr lang="en-US" dirty="0" err="1"/>
              <a:t>ListItem</a:t>
            </a:r>
            <a:r>
              <a:rPr lang="en-US" dirty="0"/>
              <a:t>, if any.</a:t>
            </a:r>
          </a:p>
          <a:p>
            <a:pPr lvl="2">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55</a:t>
            </a:fld>
            <a:endParaRPr kumimoji="0"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a:t>
            </a:r>
          </a:p>
        </p:txBody>
      </p:sp>
      <p:sp>
        <p:nvSpPr>
          <p:cNvPr id="3" name="Content Placeholder 2"/>
          <p:cNvSpPr>
            <a:spLocks noGrp="1"/>
          </p:cNvSpPr>
          <p:nvPr>
            <p:ph idx="1"/>
          </p:nvPr>
        </p:nvSpPr>
        <p:spPr/>
        <p:txBody>
          <a:bodyPr/>
          <a:lstStyle/>
          <a:p>
            <a:pPr marL="0" indent="0">
              <a:buNone/>
            </a:pPr>
            <a:r>
              <a:rPr lang="en-US" u="sng"/>
              <a:t>Doubly Linked List</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56</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3200400" cy="381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2346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fontScale="92500"/>
          </a:bodyPr>
          <a:lstStyle/>
          <a:p>
            <a:pPr marL="0" indent="0" eaLnBrk="1" hangingPunct="1">
              <a:lnSpc>
                <a:spcPct val="90000"/>
              </a:lnSpc>
              <a:buFontTx/>
              <a:buNone/>
            </a:pPr>
            <a:r>
              <a:rPr lang="en-US"/>
              <a:t>Modeling associations</a:t>
            </a:r>
            <a:r>
              <a:rPr lang="en-US" dirty="0"/>
              <a:t>:</a:t>
            </a:r>
          </a:p>
          <a:p>
            <a:r>
              <a:rPr lang="en-US" dirty="0"/>
              <a:t>We can use an association matrix to analyze what </a:t>
            </a:r>
            <a:r>
              <a:rPr lang="en-US"/>
              <a:t>the relationships </a:t>
            </a:r>
            <a:r>
              <a:rPr lang="en-US" dirty="0"/>
              <a:t>are </a:t>
            </a:r>
            <a:r>
              <a:rPr lang="en-US"/>
              <a:t>between classes</a:t>
            </a:r>
            <a:endParaRPr lang="en-US" dirty="0"/>
          </a:p>
          <a:p>
            <a:r>
              <a:rPr lang="en-US" dirty="0"/>
              <a:t>Associations are modeled with </a:t>
            </a:r>
            <a:r>
              <a:rPr lang="en-US"/>
              <a:t>a line or arrow, and, optionally, </a:t>
            </a:r>
            <a:r>
              <a:rPr lang="en-US" dirty="0"/>
              <a:t>a name describing the association, numbers on each side to indicate multiplicity</a:t>
            </a:r>
            <a:r>
              <a:rPr lang="en-US"/>
              <a:t>, roles at either end of the association, and an </a:t>
            </a:r>
            <a:r>
              <a:rPr lang="en-US" dirty="0"/>
              <a:t>arrow </a:t>
            </a:r>
            <a:r>
              <a:rPr lang="en-US"/>
              <a:t>for directionality.</a:t>
            </a:r>
            <a:endParaRPr lang="en-US" dirty="0"/>
          </a:p>
          <a:p>
            <a:r>
              <a:rPr lang="en-US" dirty="0"/>
              <a:t>Reflexive associations, aggregation, composition</a:t>
            </a:r>
            <a:r>
              <a:rPr lang="en-US"/>
              <a:t>, association classes, and dependencies </a:t>
            </a:r>
            <a:r>
              <a:rPr lang="en-US" dirty="0"/>
              <a:t>are </a:t>
            </a:r>
            <a:r>
              <a:rPr lang="en-US"/>
              <a:t>further refinements of the concept of an association.</a:t>
            </a:r>
            <a:endParaRPr lang="en-US" dirty="0"/>
          </a:p>
          <a:p>
            <a:endParaRPr lang="en-US" dirty="0"/>
          </a:p>
          <a:p>
            <a:endParaRPr lang="en-US" dirty="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Summary</a:t>
            </a:r>
            <a:endParaRPr lang="en-US" dirty="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57</a:t>
            </a:fld>
            <a:endParaRPr lang="en-US" dirty="0">
              <a:latin typeface="Arial"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a:bodyPr>
          <a:lstStyle/>
          <a:p>
            <a:pPr marL="342900" indent="-342900">
              <a:buFont typeface="+mj-lt"/>
              <a:buAutoNum type="arabicPeriod"/>
            </a:pPr>
            <a:r>
              <a:rPr lang="en-US" sz="1800" dirty="0"/>
              <a:t>Class diagrams are defined in terms </a:t>
            </a:r>
            <a:r>
              <a:rPr lang="en-US" sz="1800"/>
              <a:t>of classes and </a:t>
            </a:r>
            <a:r>
              <a:rPr lang="en-US" sz="1800" dirty="0"/>
              <a:t>their relationships (</a:t>
            </a:r>
            <a:r>
              <a:rPr lang="en-US" sz="1800"/>
              <a:t>associations)</a:t>
            </a:r>
            <a:br>
              <a:rPr lang="en-US" sz="1800"/>
            </a:br>
            <a:endParaRPr lang="en-US" sz="1800" dirty="0"/>
          </a:p>
          <a:p>
            <a:pPr marL="342900" indent="-342900">
              <a:buFont typeface="+mj-lt"/>
              <a:buAutoNum type="arabicPeriod"/>
            </a:pPr>
            <a:r>
              <a:rPr lang="en-US" sz="1800" dirty="0"/>
              <a:t>Although there are various special association forms (composition</a:t>
            </a:r>
            <a:r>
              <a:rPr lang="en-US" sz="1800"/>
              <a:t>, aggregation, etc.), all are variations of the fundamental concept of an association from one object to another.</a:t>
            </a:r>
            <a:endParaRPr lang="en-US" sz="1800" dirty="0"/>
          </a:p>
          <a:p>
            <a:pPr eaLnBrk="1" hangingPunct="1">
              <a:buFont typeface="+mj-lt"/>
              <a:buAutoNum type="arabicPeriod"/>
              <a:defRPr/>
            </a:pPr>
            <a:endParaRPr lang="en-US" sz="1800" dirty="0"/>
          </a:p>
          <a:p>
            <a:pPr>
              <a:buFont typeface="+mj-lt"/>
              <a:buAutoNum type="arabicPeriod"/>
              <a:defRPr/>
            </a:pPr>
            <a:r>
              <a:rPr lang="en-US" sz="1800" b="1" u="sng" dirty="0"/>
              <a:t>Transcendental </a:t>
            </a:r>
            <a:r>
              <a:rPr lang="en-US" sz="1800" b="1" u="sng" err="1"/>
              <a:t>consciouness</a:t>
            </a:r>
            <a:r>
              <a:rPr lang="en-US" sz="1800"/>
              <a:t> is related to itself through its own self-referral dynamics. </a:t>
            </a:r>
            <a:endParaRPr lang="en-US" sz="1800" dirty="0"/>
          </a:p>
          <a:p>
            <a:pPr eaLnBrk="1" hangingPunct="1">
              <a:buFont typeface="+mj-lt"/>
              <a:buAutoNum type="arabicPeriod"/>
              <a:defRPr/>
            </a:pPr>
            <a:endParaRPr lang="en-US" sz="1800" dirty="0"/>
          </a:p>
          <a:p>
            <a:pPr>
              <a:buFont typeface="+mj-lt"/>
              <a:buAutoNum type="arabicPeriod"/>
              <a:defRPr/>
            </a:pPr>
            <a:r>
              <a:rPr lang="en-US" sz="1800" b="1" u="sng" dirty="0"/>
              <a:t>Wholeness moving within itself</a:t>
            </a:r>
            <a:r>
              <a:rPr lang="en-US" sz="1800" dirty="0"/>
              <a:t>: In </a:t>
            </a:r>
            <a:r>
              <a:rPr lang="en-US" sz="1800"/>
              <a:t>Unity Consciousness, one recognizes that the relationship of the Self to the Self is not only fundamental, but is in reality the only relationship there is.</a:t>
            </a:r>
            <a:endParaRPr lang="en-US" sz="1800" dirty="0"/>
          </a:p>
          <a:p>
            <a:pPr marL="0" indent="0" eaLnBrk="1" hangingPunct="1">
              <a:lnSpc>
                <a:spcPct val="90000"/>
              </a:lnSpc>
              <a:buFontTx/>
              <a:buNone/>
              <a:defRPr/>
            </a:pPr>
            <a:endParaRPr lang="en-US" sz="1800" dirty="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a:solidFill>
                  <a:srgbClr val="000099"/>
                </a:solidFill>
              </a:rPr>
              <a:t>Connecting the Parts of Knowledge With the Wholeness of Knowledge</a:t>
            </a:r>
            <a:endParaRPr lang="en-US" sz="3600" dirty="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dirty="0"/>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58</a:t>
            </a:fld>
            <a:endParaRPr lang="en-US" dirty="0">
              <a:latin typeface="Arial"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Relationships Between Classes</a:t>
            </a:r>
            <a:endParaRPr lang="en-US" dirty="0"/>
          </a:p>
        </p:txBody>
      </p:sp>
      <p:sp>
        <p:nvSpPr>
          <p:cNvPr id="33795" name="Rectangle 3"/>
          <p:cNvSpPr>
            <a:spLocks noGrp="1" noChangeArrowheads="1"/>
          </p:cNvSpPr>
          <p:nvPr>
            <p:ph type="body" idx="1"/>
          </p:nvPr>
        </p:nvSpPr>
        <p:spPr/>
        <p:txBody>
          <a:bodyPr/>
          <a:lstStyle/>
          <a:p>
            <a:pPr marL="0" indent="0" eaLnBrk="1" hangingPunct="1">
              <a:lnSpc>
                <a:spcPct val="90000"/>
              </a:lnSpc>
              <a:buNone/>
            </a:pPr>
            <a:r>
              <a:rPr lang="en-US" sz="4000"/>
              <a:t>In the OO paradigm, there are three fundamental types of relationships that can exist between classes</a:t>
            </a:r>
          </a:p>
          <a:p>
            <a:pPr>
              <a:lnSpc>
                <a:spcPct val="90000"/>
              </a:lnSpc>
            </a:pPr>
            <a:r>
              <a:rPr lang="en-US" sz="4000"/>
              <a:t> Association</a:t>
            </a:r>
          </a:p>
          <a:p>
            <a:pPr>
              <a:lnSpc>
                <a:spcPct val="90000"/>
              </a:lnSpc>
            </a:pPr>
            <a:r>
              <a:rPr lang="en-US" sz="4000"/>
              <a:t> Dependency</a:t>
            </a:r>
          </a:p>
          <a:p>
            <a:pPr>
              <a:lnSpc>
                <a:spcPct val="90000"/>
              </a:lnSpc>
            </a:pPr>
            <a:r>
              <a:rPr lang="en-US" sz="4000"/>
              <a:t> Inheritance (</a:t>
            </a:r>
            <a:r>
              <a:rPr lang="en-US" sz="3800"/>
              <a:t>discussed in Lesson 3</a:t>
            </a:r>
            <a:r>
              <a:rPr lang="en-US" sz="4000"/>
              <a:t>) </a:t>
            </a:r>
            <a:endParaRPr lang="en-US" sz="4000" dirty="0"/>
          </a:p>
        </p:txBody>
      </p:sp>
      <p:sp>
        <p:nvSpPr>
          <p:cNvPr id="33796" name="Slide Number Placeholder 5"/>
          <p:cNvSpPr>
            <a:spLocks noGrp="1"/>
          </p:cNvSpPr>
          <p:nvPr>
            <p:ph type="sldNum" sz="quarter" idx="12"/>
          </p:nvPr>
        </p:nvSpPr>
        <p:spPr>
          <a:noFill/>
        </p:spPr>
        <p:txBody>
          <a:bodyPr/>
          <a:lstStyle/>
          <a:p>
            <a:fld id="{F234F280-E10C-44B6-9D8C-F186C8E10EB2}" type="slidenum">
              <a:rPr lang="en-US">
                <a:latin typeface="Arial" charset="0"/>
              </a:rPr>
              <a:pPr/>
              <a:t>6</a:t>
            </a:fld>
            <a:endParaRPr lang="en-US"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851393"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 y="4343400"/>
            <a:ext cx="4724400" cy="2308324"/>
          </a:xfrm>
          <a:prstGeom prst="rect">
            <a:avLst/>
          </a:prstGeom>
          <a:noFill/>
        </p:spPr>
        <p:txBody>
          <a:bodyPr wrap="square" rtlCol="0">
            <a:spAutoFit/>
          </a:bodyPr>
          <a:lstStyle/>
          <a:p>
            <a:r>
              <a:rPr lang="en-US" u="sng"/>
              <a:t>Associations</a:t>
            </a:r>
          </a:p>
          <a:p>
            <a:pPr marL="342900" indent="-342900">
              <a:buFont typeface="+mj-lt"/>
              <a:buAutoNum type="arabicPeriod"/>
            </a:pPr>
            <a:r>
              <a:rPr lang="en-US"/>
              <a:t>“Customer </a:t>
            </a:r>
            <a:r>
              <a:rPr lang="en-US" i="1"/>
              <a:t>has an</a:t>
            </a:r>
            <a:r>
              <a:rPr lang="en-US"/>
              <a:t> Account”</a:t>
            </a:r>
          </a:p>
          <a:p>
            <a:pPr marL="342900" indent="-342900">
              <a:buFont typeface="+mj-lt"/>
              <a:buAutoNum type="arabicPeriod"/>
            </a:pPr>
            <a:r>
              <a:rPr lang="en-US"/>
              <a:t>Permanent relationship</a:t>
            </a:r>
          </a:p>
          <a:p>
            <a:pPr marL="342900" indent="-342900">
              <a:buFont typeface="+mj-lt"/>
              <a:buAutoNum type="arabicPeriod"/>
            </a:pPr>
            <a:r>
              <a:rPr lang="en-US"/>
              <a:t>Association from A to B implies A keeps a reference to B</a:t>
            </a:r>
          </a:p>
          <a:p>
            <a:pPr marL="342900" indent="-342900">
              <a:buFont typeface="+mj-lt"/>
              <a:buAutoNum type="arabicPeriod"/>
            </a:pPr>
            <a:r>
              <a:rPr lang="en-US"/>
              <a:t>Association from A to B implies it is possible to navigate from A to B at runtime</a:t>
            </a:r>
          </a:p>
        </p:txBody>
      </p:sp>
      <p:sp>
        <p:nvSpPr>
          <p:cNvPr id="6" name="TextBox 5"/>
          <p:cNvSpPr txBox="1"/>
          <p:nvPr/>
        </p:nvSpPr>
        <p:spPr>
          <a:xfrm>
            <a:off x="4800600" y="4358640"/>
            <a:ext cx="4343400" cy="2308324"/>
          </a:xfrm>
          <a:prstGeom prst="rect">
            <a:avLst/>
          </a:prstGeom>
          <a:noFill/>
        </p:spPr>
        <p:txBody>
          <a:bodyPr wrap="square" rtlCol="0">
            <a:spAutoFit/>
          </a:bodyPr>
          <a:lstStyle/>
          <a:p>
            <a:r>
              <a:rPr lang="en-US" u="sng"/>
              <a:t>Dependencies</a:t>
            </a:r>
          </a:p>
          <a:p>
            <a:pPr marL="342900" indent="-342900">
              <a:buFont typeface="+mj-lt"/>
              <a:buAutoNum type="arabicPeriod"/>
            </a:pPr>
            <a:r>
              <a:rPr lang="en-US"/>
              <a:t>“RightTriangle </a:t>
            </a:r>
            <a:r>
              <a:rPr lang="en-US" i="1"/>
              <a:t>uses </a:t>
            </a:r>
            <a:r>
              <a:rPr lang="en-US"/>
              <a:t>Math” (see example)</a:t>
            </a:r>
          </a:p>
          <a:p>
            <a:pPr marL="342900" indent="-342900">
              <a:buFont typeface="+mj-lt"/>
              <a:buAutoNum type="arabicPeriod"/>
            </a:pPr>
            <a:r>
              <a:rPr lang="en-US"/>
              <a:t>Temporary relationship</a:t>
            </a:r>
          </a:p>
          <a:p>
            <a:pPr marL="342900" indent="-342900">
              <a:buFont typeface="+mj-lt"/>
              <a:buAutoNum type="arabicPeriod"/>
            </a:pPr>
            <a:r>
              <a:rPr lang="en-US"/>
              <a:t>Dependency from A to B implies A does </a:t>
            </a:r>
            <a:r>
              <a:rPr lang="en-US" i="1"/>
              <a:t>not </a:t>
            </a:r>
            <a:r>
              <a:rPr lang="en-US"/>
              <a:t>keep a reference to B</a:t>
            </a:r>
          </a:p>
          <a:p>
            <a:endParaRPr lang="en-US"/>
          </a:p>
          <a:p>
            <a:r>
              <a:rPr lang="en-US"/>
              <a:t>Demo: </a:t>
            </a:r>
            <a:r>
              <a:rPr lang="en-US" sz="1400"/>
              <a:t>lesson2.lecture.dependencyexample</a:t>
            </a:r>
          </a:p>
        </p:txBody>
      </p:sp>
    </p:spTree>
    <p:extLst>
      <p:ext uri="{BB962C8B-B14F-4D97-AF65-F5344CB8AC3E}">
        <p14:creationId xmlns:p14="http://schemas.microsoft.com/office/powerpoint/2010/main" val="381748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Examples</a:t>
            </a:r>
          </a:p>
        </p:txBody>
      </p:sp>
      <p:sp>
        <p:nvSpPr>
          <p:cNvPr id="3" name="Content Placeholder 2"/>
          <p:cNvSpPr>
            <a:spLocks noGrp="1"/>
          </p:cNvSpPr>
          <p:nvPr>
            <p:ph idx="1"/>
          </p:nvPr>
        </p:nvSpPr>
        <p:spPr/>
        <p:txBody>
          <a:bodyPr/>
          <a:lstStyle/>
          <a:p>
            <a:r>
              <a:rPr lang="en-US"/>
              <a:t>Association</a:t>
            </a:r>
          </a:p>
          <a:p>
            <a:endParaRPr lang="en-US"/>
          </a:p>
          <a:p>
            <a:endParaRPr lang="en-US"/>
          </a:p>
          <a:p>
            <a:endParaRPr lang="en-US"/>
          </a:p>
          <a:p>
            <a:endParaRPr lang="en-US"/>
          </a:p>
          <a:p>
            <a:r>
              <a:rPr lang="en-US"/>
              <a:t>Dependency </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2514600"/>
            <a:ext cx="5692656"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5029200"/>
            <a:ext cx="7937937"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1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a:t>One-way and Two-way Associations</a:t>
            </a:r>
          </a:p>
        </p:txBody>
      </p:sp>
      <p:sp>
        <p:nvSpPr>
          <p:cNvPr id="3" name="Content Placeholder 2"/>
          <p:cNvSpPr>
            <a:spLocks noGrp="1"/>
          </p:cNvSpPr>
          <p:nvPr>
            <p:ph idx="1"/>
          </p:nvPr>
        </p:nvSpPr>
        <p:spPr>
          <a:xfrm>
            <a:off x="381000" y="1729740"/>
            <a:ext cx="8382000" cy="4389120"/>
          </a:xfrm>
        </p:spPr>
        <p:txBody>
          <a:bodyPr/>
          <a:lstStyle/>
          <a:p>
            <a:r>
              <a:rPr lang="en-US" sz="2400"/>
              <a:t>Sometimes should be able to navigate from A to B but not from B to A. This is a </a:t>
            </a:r>
            <a:r>
              <a:rPr lang="en-US" sz="2400" i="1"/>
              <a:t>one-way </a:t>
            </a:r>
            <a:r>
              <a:rPr lang="en-US" sz="2400"/>
              <a:t>or </a:t>
            </a:r>
            <a:r>
              <a:rPr lang="en-US" sz="2400" i="1"/>
              <a:t>uni-directional </a:t>
            </a:r>
            <a:r>
              <a:rPr lang="en-US" sz="2400"/>
              <a:t>association</a:t>
            </a:r>
          </a:p>
          <a:p>
            <a:pPr marL="0" indent="0">
              <a:buNone/>
            </a:pPr>
            <a:endParaRPr lang="en-US" i="1"/>
          </a:p>
          <a:p>
            <a:endParaRPr lang="en-US" i="1"/>
          </a:p>
          <a:p>
            <a:endParaRPr lang="en-US" i="1"/>
          </a:p>
          <a:p>
            <a:r>
              <a:rPr lang="en-US" sz="2400"/>
              <a:t>Sometimes should be able to navigate from A to B and also from B to A. This is a </a:t>
            </a:r>
            <a:r>
              <a:rPr lang="en-US" sz="2400" i="1"/>
              <a:t>two-way </a:t>
            </a:r>
            <a:r>
              <a:rPr lang="en-US" sz="2400"/>
              <a:t>or </a:t>
            </a:r>
            <a:r>
              <a:rPr lang="en-US" sz="2400" i="1"/>
              <a:t>bi-directional </a:t>
            </a:r>
            <a:r>
              <a:rPr lang="en-US" sz="2400"/>
              <a:t>assocation</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200" y="2660984"/>
            <a:ext cx="441186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516" y="5105400"/>
            <a:ext cx="4225235" cy="135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49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11271</TotalTime>
  <Words>3510</Words>
  <Application>Microsoft Office PowerPoint</Application>
  <PresentationFormat>On-screen Show (4:3)</PresentationFormat>
  <Paragraphs>490</Paragraphs>
  <Slides>58</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Consolas</vt:lpstr>
      <vt:lpstr>Constantia</vt:lpstr>
      <vt:lpstr>Courier New</vt:lpstr>
      <vt:lpstr>Times New Roman</vt:lpstr>
      <vt:lpstr>Wingdings</vt:lpstr>
      <vt:lpstr>Wingdings 2</vt:lpstr>
      <vt:lpstr>Flow</vt:lpstr>
      <vt:lpstr>CS401 Modern Programming Practices (MPP) Dr.Shafqat Ali Shad</vt:lpstr>
      <vt:lpstr>PowerPoint Presentation</vt:lpstr>
      <vt:lpstr>Lecture 2: Associations, Modeling Relationships with UML </vt:lpstr>
      <vt:lpstr>Wholeness Statement</vt:lpstr>
      <vt:lpstr>Overview</vt:lpstr>
      <vt:lpstr>Relationships Between Classes</vt:lpstr>
      <vt:lpstr>(continued)</vt:lpstr>
      <vt:lpstr>Two Examples</vt:lpstr>
      <vt:lpstr>One-way and Two-way Associations</vt:lpstr>
      <vt:lpstr>Properties as Attributes or Associations</vt:lpstr>
      <vt:lpstr>PowerPoint Presentation</vt:lpstr>
      <vt:lpstr>PowerPoint Presentation</vt:lpstr>
      <vt:lpstr>Overview</vt:lpstr>
      <vt:lpstr>Name of an Association Is a Verb</vt:lpstr>
      <vt:lpstr>Problem Description for the SRS</vt:lpstr>
      <vt:lpstr>PowerPoint Presentation</vt:lpstr>
      <vt:lpstr>Association Matrix</vt:lpstr>
      <vt:lpstr>Exercise 2.1 Associations</vt:lpstr>
      <vt:lpstr>Exercise 2.2: Specifying Associations in the SRS</vt:lpstr>
      <vt:lpstr>PowerPoint Presentation</vt:lpstr>
      <vt:lpstr>Student Registration System</vt:lpstr>
      <vt:lpstr>Main Point 1</vt:lpstr>
      <vt:lpstr>Overview</vt:lpstr>
      <vt:lpstr>Association - Unidirectional</vt:lpstr>
      <vt:lpstr>Association: Multiplicities</vt:lpstr>
      <vt:lpstr>Unidirectional with Multiplicities</vt:lpstr>
      <vt:lpstr>Example: 1-1 and Unidirectional</vt:lpstr>
      <vt:lpstr>Unidirectional with Multiplicities</vt:lpstr>
      <vt:lpstr>Example: Unidirectional, One to Zero..One</vt:lpstr>
      <vt:lpstr>Unidirectional with Multiplicities</vt:lpstr>
      <vt:lpstr>Example: Unidirectional, 1-many</vt:lpstr>
      <vt:lpstr>Bidirectional with  Multiplicities</vt:lpstr>
      <vt:lpstr>(continued)</vt:lpstr>
      <vt:lpstr>Bidirectional with  Multiplicities</vt:lpstr>
      <vt:lpstr>(continued)</vt:lpstr>
      <vt:lpstr>Exercise 2.3: Multiplicities in SRS?</vt:lpstr>
      <vt:lpstr>Solution</vt:lpstr>
      <vt:lpstr>Associations Sometimes Suggest Operations</vt:lpstr>
      <vt:lpstr>Association roles</vt:lpstr>
      <vt:lpstr>Main Point 2</vt:lpstr>
      <vt:lpstr>Exercise 2.4</vt:lpstr>
      <vt:lpstr>Exercise 2.4</vt:lpstr>
      <vt:lpstr>Solution</vt:lpstr>
      <vt:lpstr>Aggregation</vt:lpstr>
      <vt:lpstr>Composition</vt:lpstr>
      <vt:lpstr>Composition</vt:lpstr>
      <vt:lpstr>Reflexive Association</vt:lpstr>
      <vt:lpstr>Reflexive Association</vt:lpstr>
      <vt:lpstr>Association Classes</vt:lpstr>
      <vt:lpstr>Association Class - implemented</vt:lpstr>
      <vt:lpstr>Managing Bidirectional Many to Many Relationships</vt:lpstr>
      <vt:lpstr>Dependency</vt:lpstr>
      <vt:lpstr>Example</vt:lpstr>
      <vt:lpstr>Main Point 3</vt:lpstr>
      <vt:lpstr>Exercise 2.5 </vt:lpstr>
      <vt:lpstr>Solution</vt:lpstr>
      <vt:lpstr>Summary</vt:lpstr>
      <vt:lpstr>Connecting the Parts of Knowledge With the Wholeness of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Shafqat Ali Shad</cp:lastModifiedBy>
  <cp:revision>608</cp:revision>
  <cp:lastPrinted>2017-06-27T14:33:53Z</cp:lastPrinted>
  <dcterms:created xsi:type="dcterms:W3CDTF">2010-06-08T15:14:26Z</dcterms:created>
  <dcterms:modified xsi:type="dcterms:W3CDTF">2017-11-27T20:10:24Z</dcterms:modified>
</cp:coreProperties>
</file>