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76" r:id="rId2"/>
    <p:sldId id="277" r:id="rId3"/>
    <p:sldId id="257" r:id="rId4"/>
    <p:sldId id="286" r:id="rId5"/>
    <p:sldId id="292" r:id="rId6"/>
    <p:sldId id="287" r:id="rId7"/>
    <p:sldId id="258" r:id="rId8"/>
    <p:sldId id="288" r:id="rId9"/>
    <p:sldId id="289" r:id="rId10"/>
    <p:sldId id="290" r:id="rId11"/>
    <p:sldId id="291" r:id="rId12"/>
    <p:sldId id="260" r:id="rId13"/>
    <p:sldId id="293" r:id="rId14"/>
    <p:sldId id="295" r:id="rId15"/>
    <p:sldId id="264" r:id="rId16"/>
    <p:sldId id="308" r:id="rId17"/>
    <p:sldId id="309" r:id="rId18"/>
    <p:sldId id="310" r:id="rId19"/>
    <p:sldId id="312" r:id="rId20"/>
    <p:sldId id="294" r:id="rId21"/>
    <p:sldId id="261" r:id="rId22"/>
    <p:sldId id="296" r:id="rId23"/>
    <p:sldId id="297" r:id="rId24"/>
    <p:sldId id="298" r:id="rId25"/>
    <p:sldId id="299" r:id="rId26"/>
    <p:sldId id="300" r:id="rId27"/>
    <p:sldId id="311" r:id="rId28"/>
    <p:sldId id="301" r:id="rId29"/>
    <p:sldId id="302" r:id="rId30"/>
    <p:sldId id="303" r:id="rId31"/>
    <p:sldId id="304" r:id="rId32"/>
    <p:sldId id="305" r:id="rId33"/>
    <p:sldId id="306" r:id="rId34"/>
    <p:sldId id="271" r:id="rId35"/>
    <p:sldId id="281" r:id="rId36"/>
    <p:sldId id="278" r:id="rId37"/>
    <p:sldId id="283" r:id="rId38"/>
    <p:sldId id="307" r:id="rId39"/>
    <p:sldId id="275" r:id="rId40"/>
    <p:sldId id="285"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86" autoAdjust="0"/>
  </p:normalViewPr>
  <p:slideViewPr>
    <p:cSldViewPr>
      <p:cViewPr varScale="1">
        <p:scale>
          <a:sx n="51" d="100"/>
          <a:sy n="51" d="100"/>
        </p:scale>
        <p:origin x="19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11/28/2017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java.util.HashSet</a:t>
            </a:r>
            <a:r>
              <a:rPr lang="en-US" sz="1200" b="0" i="0" kern="1200" dirty="0">
                <a:solidFill>
                  <a:schemeClr val="tx1"/>
                </a:solidFill>
                <a:effectLst/>
                <a:latin typeface="+mn-lt"/>
                <a:ea typeface="+mn-ea"/>
                <a:cs typeface="+mn-cs"/>
              </a:rPr>
              <a:t> class's remove() method uses reference equality (==) to test for object membership, rather than using the object's equals() method, as specified in the </a:t>
            </a:r>
            <a:r>
              <a:rPr lang="en-US" sz="1200" b="0" i="0" kern="1200" dirty="0" err="1">
                <a:solidFill>
                  <a:schemeClr val="tx1"/>
                </a:solidFill>
                <a:effectLst/>
                <a:latin typeface="+mn-lt"/>
                <a:ea typeface="+mn-ea"/>
                <a:cs typeface="+mn-cs"/>
              </a:rPr>
              <a:t>AbstractCollection</a:t>
            </a:r>
            <a:r>
              <a:rPr lang="en-US" sz="1200" b="0" i="0" kern="1200" dirty="0">
                <a:solidFill>
                  <a:schemeClr val="tx1"/>
                </a:solidFill>
                <a:effectLst/>
                <a:latin typeface="+mn-lt"/>
                <a:ea typeface="+mn-ea"/>
                <a:cs typeface="+mn-cs"/>
              </a:rPr>
              <a:t> specification.</a:t>
            </a:r>
            <a:br>
              <a:rPr lang="en-US" dirty="0"/>
            </a:br>
            <a:br>
              <a:rPr lang="en-US" dirty="0"/>
            </a:br>
            <a:r>
              <a:rPr lang="en-US" sz="1200" b="0" i="0" kern="1200" dirty="0" err="1">
                <a:solidFill>
                  <a:schemeClr val="tx1"/>
                </a:solidFill>
                <a:effectLst/>
                <a:latin typeface="+mn-lt"/>
                <a:ea typeface="+mn-ea"/>
                <a:cs typeface="+mn-cs"/>
              </a:rPr>
              <a:t>AbstractCollection</a:t>
            </a:r>
            <a:r>
              <a:rPr lang="en-US" sz="1200" b="0" i="0" kern="1200" dirty="0">
                <a:solidFill>
                  <a:schemeClr val="tx1"/>
                </a:solidFill>
                <a:effectLst/>
                <a:latin typeface="+mn-lt"/>
                <a:ea typeface="+mn-ea"/>
                <a:cs typeface="+mn-cs"/>
              </a:rPr>
              <a:t> states that remove() "removes an element e such that (o==null ? e==null : </a:t>
            </a:r>
            <a:r>
              <a:rPr lang="en-US" sz="1200" b="0" i="0" kern="1200" dirty="0" err="1">
                <a:solidFill>
                  <a:schemeClr val="tx1"/>
                </a:solidFill>
                <a:effectLst/>
                <a:latin typeface="+mn-lt"/>
                <a:ea typeface="+mn-ea"/>
                <a:cs typeface="+mn-cs"/>
              </a:rPr>
              <a:t>o.equals</a:t>
            </a:r>
            <a:r>
              <a:rPr lang="en-US" sz="1200" b="0" i="0" kern="1200" dirty="0">
                <a:solidFill>
                  <a:schemeClr val="tx1"/>
                </a:solidFill>
                <a:effectLst/>
                <a:latin typeface="+mn-lt"/>
                <a:ea typeface="+mn-ea"/>
                <a:cs typeface="+mn-cs"/>
              </a:rPr>
              <a:t>(e))"</a:t>
            </a:r>
            <a:br>
              <a:rPr lang="en-US" dirty="0"/>
            </a:br>
            <a:br>
              <a:rPr lang="en-US" dirty="0"/>
            </a:br>
            <a:r>
              <a:rPr lang="en-US" sz="1200" b="0" i="0" kern="1200" dirty="0">
                <a:solidFill>
                  <a:schemeClr val="tx1"/>
                </a:solidFill>
                <a:effectLst/>
                <a:latin typeface="+mn-lt"/>
                <a:ea typeface="+mn-ea"/>
                <a:cs typeface="+mn-cs"/>
              </a:rPr>
              <a:t>The subclass </a:t>
            </a:r>
            <a:r>
              <a:rPr lang="en-US" sz="1200" b="0" i="0" kern="1200" dirty="0" err="1">
                <a:solidFill>
                  <a:schemeClr val="tx1"/>
                </a:solidFill>
                <a:effectLst/>
                <a:latin typeface="+mn-lt"/>
                <a:ea typeface="+mn-ea"/>
                <a:cs typeface="+mn-cs"/>
              </a:rPr>
              <a:t>HashSet</a:t>
            </a:r>
            <a:r>
              <a:rPr lang="en-US" sz="1200" b="0" i="0" kern="1200" dirty="0">
                <a:solidFill>
                  <a:schemeClr val="tx1"/>
                </a:solidFill>
                <a:effectLst/>
                <a:latin typeface="+mn-lt"/>
                <a:ea typeface="+mn-ea"/>
                <a:cs typeface="+mn-cs"/>
              </a:rPr>
              <a:t> overrides the remove() method, but there is no statement that this contract is different from its super-class.</a:t>
            </a:r>
            <a:br>
              <a:rPr lang="en-US" dirty="0"/>
            </a:br>
            <a:br>
              <a:rPr lang="en-US" dirty="0"/>
            </a:br>
            <a:r>
              <a:rPr lang="en-US" sz="1200" b="0" i="0" kern="1200" dirty="0">
                <a:solidFill>
                  <a:schemeClr val="tx1"/>
                </a:solidFill>
                <a:effectLst/>
                <a:latin typeface="+mn-lt"/>
                <a:ea typeface="+mn-ea"/>
                <a:cs typeface="+mn-cs"/>
              </a:rPr>
              <a:t>Presumably,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is because the </a:t>
            </a:r>
            <a:r>
              <a:rPr lang="en-US" sz="1200" b="0" i="0" kern="1200" dirty="0" err="1">
                <a:solidFill>
                  <a:schemeClr val="tx1"/>
                </a:solidFill>
                <a:effectLst/>
                <a:latin typeface="+mn-lt"/>
                <a:ea typeface="+mn-ea"/>
                <a:cs typeface="+mn-cs"/>
              </a:rPr>
              <a:t>HashSet</a:t>
            </a:r>
            <a:r>
              <a:rPr lang="en-US" sz="1200" b="0" i="0" kern="1200" dirty="0">
                <a:solidFill>
                  <a:schemeClr val="tx1"/>
                </a:solidFill>
                <a:effectLst/>
                <a:latin typeface="+mn-lt"/>
                <a:ea typeface="+mn-ea"/>
                <a:cs typeface="+mn-cs"/>
              </a:rPr>
              <a:t> is backed by a </a:t>
            </a:r>
            <a:r>
              <a:rPr lang="en-US" sz="1200" b="0" i="0" kern="1200" dirty="0" err="1">
                <a:solidFill>
                  <a:schemeClr val="tx1"/>
                </a:solidFill>
                <a:effectLst/>
                <a:latin typeface="+mn-lt"/>
                <a:ea typeface="+mn-ea"/>
                <a:cs typeface="+mn-cs"/>
              </a:rPr>
              <a:t>Hashtable</a:t>
            </a:r>
            <a:r>
              <a:rPr lang="en-US" sz="1200" b="0" i="0" kern="1200" dirty="0">
                <a:solidFill>
                  <a:schemeClr val="tx1"/>
                </a:solidFill>
                <a:effectLst/>
                <a:latin typeface="+mn-lt"/>
                <a:ea typeface="+mn-ea"/>
                <a:cs typeface="+mn-cs"/>
              </a:rPr>
              <a:t>, and, possibly for performance reasons, reference equality is used rather than the (potentially) more expensive equals() method.</a:t>
            </a:r>
            <a:br>
              <a:rPr lang="en-US" dirty="0"/>
            </a:br>
            <a:br>
              <a:rPr lang="en-US" dirty="0"/>
            </a:br>
            <a:r>
              <a:rPr lang="en-US" sz="1200" b="0" i="0" kern="1200" dirty="0">
                <a:solidFill>
                  <a:schemeClr val="tx1"/>
                </a:solidFill>
                <a:effectLst/>
                <a:latin typeface="+mn-lt"/>
                <a:ea typeface="+mn-ea"/>
                <a:cs typeface="+mn-cs"/>
              </a:rPr>
              <a:t>At the very least, this sort of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should be documented in the subclass (</a:t>
            </a:r>
            <a:r>
              <a:rPr lang="en-US" sz="1200" b="0" i="0" kern="1200" dirty="0" err="1">
                <a:solidFill>
                  <a:schemeClr val="tx1"/>
                </a:solidFill>
                <a:effectLst/>
                <a:latin typeface="+mn-lt"/>
                <a:ea typeface="+mn-ea"/>
                <a:cs typeface="+mn-cs"/>
              </a:rPr>
              <a:t>HashSet</a:t>
            </a:r>
            <a:r>
              <a:rPr lang="en-US" sz="1200" b="0" i="0" kern="1200" dirty="0">
                <a:solidFill>
                  <a:schemeClr val="tx1"/>
                </a:solidFill>
                <a:effectLst/>
                <a:latin typeface="+mn-lt"/>
                <a:ea typeface="+mn-ea"/>
                <a:cs typeface="+mn-cs"/>
              </a:rPr>
              <a:t>) to state that equality is via reference and not equals as stated in the super-class contract.</a:t>
            </a:r>
            <a:endParaRPr lang="en-US" dirty="0"/>
          </a:p>
          <a:p>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29</a:t>
            </a:fld>
            <a:endParaRPr lang="en-US"/>
          </a:p>
        </p:txBody>
      </p:sp>
    </p:spTree>
    <p:extLst>
      <p:ext uri="{BB962C8B-B14F-4D97-AF65-F5344CB8AC3E}">
        <p14:creationId xmlns:p14="http://schemas.microsoft.com/office/powerpoint/2010/main" val="91242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38</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39</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40</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506E4-627C-468B-B988-0A874C1AEF05}" type="slidenum">
              <a:rPr lang="en-US">
                <a:solidFill>
                  <a:prstClr val="black"/>
                </a:solidFill>
              </a:rPr>
              <a:pPr/>
              <a:t>7</a:t>
            </a:fld>
            <a:endParaRPr lang="en-US">
              <a:solidFill>
                <a:prstClr val="black"/>
              </a:solidFill>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84AD600A-ED5A-440E-A0B2-A885B9DA6EB9}" type="slidenum">
              <a:rPr lang="en-US" smtClean="0"/>
              <a:pPr>
                <a:defRPr/>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Even if</a:t>
            </a:r>
            <a:r>
              <a:rPr lang="en-US" baseline="0" dirty="0"/>
              <a:t> this code would work initially (which could be questioned), in the long run, because a bicycle is not a car, changes to the car class that are fine for a car would automatically be inherited by the bicycle as well!  </a:t>
            </a:r>
          </a:p>
          <a:p>
            <a:r>
              <a:rPr lang="en-US" baseline="0" dirty="0"/>
              <a:t>Example: car class may be updated to have a choice between automatic and manual transmission.</a:t>
            </a:r>
          </a:p>
          <a:p>
            <a:r>
              <a:rPr lang="en-US" baseline="0" dirty="0"/>
              <a:t>This change would not make any sense for the Bicycle, but when would you find out? If the new method </a:t>
            </a:r>
            <a:r>
              <a:rPr lang="en-US" baseline="0" dirty="0" err="1"/>
              <a:t>updateTransmission</a:t>
            </a:r>
            <a:r>
              <a:rPr lang="en-US" baseline="0" dirty="0"/>
              <a:t>() is abstract, then Bicycle will break until it either implements it (makes no sense) or declares it abstract.</a:t>
            </a:r>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 even though this might work as</a:t>
            </a:r>
            <a:r>
              <a:rPr lang="en-US" baseline="0" dirty="0"/>
              <a:t> a short term solution, in the long run, we may want to change Person to have a </a:t>
            </a:r>
            <a:r>
              <a:rPr lang="en-US" baseline="0" dirty="0" err="1"/>
              <a:t>firstname</a:t>
            </a:r>
            <a:r>
              <a:rPr lang="en-US" baseline="0" dirty="0"/>
              <a:t> and </a:t>
            </a:r>
            <a:r>
              <a:rPr lang="en-US" baseline="0" dirty="0" err="1"/>
              <a:t>lastname</a:t>
            </a:r>
            <a:r>
              <a:rPr lang="en-US" baseline="0" dirty="0"/>
              <a:t>, how would you deal with that?  The problem is that although we’ve re-used this property, this property really doesn’t actually have to mean the same thing to these different concepts.  Causing problems in the long run when the code gets updated for one, and no longer reflects how it is supposed to be for the others.</a:t>
            </a:r>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LSP says C may extend D if  an object of type C may be used during execution where an object of type D is expected, without breaking the code.</a:t>
            </a:r>
            <a:br>
              <a:rPr lang="en-US" dirty="0"/>
            </a:br>
            <a:r>
              <a:rPr lang="en-US" u="sng" dirty="0"/>
              <a:t>Example</a:t>
            </a:r>
            <a:r>
              <a:rPr lang="en-US" dirty="0"/>
              <a:t>: We may use a Manager instance wherever an Employee instance is expected, so having Manager as a subclass of Employee adheres to LSP.</a:t>
            </a:r>
          </a:p>
          <a:p>
            <a:endParaRPr lang="en-US" dirty="0"/>
          </a:p>
          <a:p>
            <a:r>
              <a:rPr lang="en-US" dirty="0"/>
              <a:t>Stack is not a Vector so it should not be</a:t>
            </a:r>
            <a:r>
              <a:rPr lang="en-US" baseline="0" dirty="0"/>
              <a:t> extended by Vector, Similarly property list is not hash table so it should not extend from </a:t>
            </a:r>
            <a:r>
              <a:rPr lang="en-US" baseline="0" dirty="0" err="1"/>
              <a:t>Hashtable</a:t>
            </a:r>
            <a:r>
              <a:rPr lang="en-US" baseline="0" dirty="0"/>
              <a:t>. It must be handled through composition rather inheritance.</a:t>
            </a:r>
          </a:p>
          <a:p>
            <a:endParaRPr lang="en-US" baseline="0" dirty="0"/>
          </a:p>
          <a:p>
            <a:r>
              <a:rPr lang="en-US" sz="1200" b="0" i="0" kern="1200" dirty="0">
                <a:solidFill>
                  <a:schemeClr val="tx1"/>
                </a:solidFill>
                <a:effectLst/>
                <a:latin typeface="+mn-lt"/>
                <a:ea typeface="+mn-ea"/>
                <a:cs typeface="+mn-cs"/>
              </a:rPr>
              <a:t>Here's a simple example that shows the problem of </a:t>
            </a:r>
            <a:r>
              <a:rPr lang="en-US" dirty="0"/>
              <a:t>Stack</a:t>
            </a:r>
            <a:r>
              <a:rPr lang="en-US" sz="1200" b="0" i="0" kern="1200" dirty="0">
                <a:solidFill>
                  <a:schemeClr val="tx1"/>
                </a:solidFill>
                <a:effectLst/>
                <a:latin typeface="+mn-lt"/>
                <a:ea typeface="+mn-ea"/>
                <a:cs typeface="+mn-cs"/>
              </a:rPr>
              <a:t> allowing un-</a:t>
            </a:r>
            <a:r>
              <a:rPr lang="en-US" dirty="0"/>
              <a:t>Stack</a:t>
            </a:r>
            <a:r>
              <a:rPr lang="en-US" sz="1200" b="0" i="0" kern="1200" dirty="0">
                <a:solidFill>
                  <a:schemeClr val="tx1"/>
                </a:solidFill>
                <a:effectLst/>
                <a:latin typeface="+mn-lt"/>
                <a:ea typeface="+mn-ea"/>
                <a:cs typeface="+mn-cs"/>
              </a:rPr>
              <a:t>-like behavior:</a:t>
            </a:r>
            <a:endParaRPr lang="en-US" baseline="0" dirty="0"/>
          </a:p>
          <a:p>
            <a:r>
              <a:rPr lang="en-US" sz="1200" kern="1200" dirty="0">
                <a:solidFill>
                  <a:schemeClr val="tx1"/>
                </a:solidFill>
                <a:effectLst/>
                <a:latin typeface="+mn-lt"/>
                <a:ea typeface="+mn-ea"/>
                <a:cs typeface="+mn-cs"/>
              </a:rPr>
              <a:t>Stack&lt;String&gt; stack = new Stack&lt;String&gt;(); </a:t>
            </a:r>
          </a:p>
          <a:p>
            <a:r>
              <a:rPr lang="en-US" sz="1200" kern="1200" dirty="0" err="1">
                <a:solidFill>
                  <a:schemeClr val="tx1"/>
                </a:solidFill>
                <a:effectLst/>
                <a:latin typeface="+mn-lt"/>
                <a:ea typeface="+mn-ea"/>
                <a:cs typeface="+mn-cs"/>
              </a:rPr>
              <a:t>stack.push</a:t>
            </a:r>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stack.push</a:t>
            </a:r>
            <a:r>
              <a:rPr lang="en-US" sz="1200" kern="1200" dirty="0">
                <a:solidFill>
                  <a:schemeClr val="tx1"/>
                </a:solidFill>
                <a:effectLst/>
                <a:latin typeface="+mn-lt"/>
                <a:ea typeface="+mn-ea"/>
                <a:cs typeface="+mn-cs"/>
              </a:rPr>
              <a:t>("2"); </a:t>
            </a:r>
            <a:r>
              <a:rPr lang="en-US" sz="1200" kern="1200" dirty="0" err="1">
                <a:solidFill>
                  <a:schemeClr val="tx1"/>
                </a:solidFill>
                <a:effectLst/>
                <a:latin typeface="+mn-lt"/>
                <a:ea typeface="+mn-ea"/>
                <a:cs typeface="+mn-cs"/>
              </a:rPr>
              <a:t>stack.push</a:t>
            </a:r>
            <a:r>
              <a:rPr lang="en-US" sz="1200" kern="1200" dirty="0">
                <a:solidFill>
                  <a:schemeClr val="tx1"/>
                </a:solidFill>
                <a:effectLst/>
                <a:latin typeface="+mn-lt"/>
                <a:ea typeface="+mn-ea"/>
                <a:cs typeface="+mn-cs"/>
              </a:rPr>
              <a:t>("3"); </a:t>
            </a:r>
          </a:p>
          <a:p>
            <a:r>
              <a:rPr lang="en-US" sz="1200" kern="1200" dirty="0" err="1">
                <a:solidFill>
                  <a:schemeClr val="tx1"/>
                </a:solidFill>
                <a:effectLst/>
                <a:latin typeface="+mn-lt"/>
                <a:ea typeface="+mn-ea"/>
                <a:cs typeface="+mn-cs"/>
              </a:rPr>
              <a:t>stack.insertElementAt</a:t>
            </a:r>
            <a:r>
              <a:rPr lang="en-US" sz="1200" kern="1200" dirty="0">
                <a:solidFill>
                  <a:schemeClr val="tx1"/>
                </a:solidFill>
                <a:effectLst/>
                <a:latin typeface="+mn-lt"/>
                <a:ea typeface="+mn-ea"/>
                <a:cs typeface="+mn-cs"/>
              </a:rPr>
              <a:t>("squeeze me in!", 1); </a:t>
            </a: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stack.isEmpty</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stack.pop</a:t>
            </a:r>
            <a:r>
              <a:rPr lang="en-US" sz="1200" kern="1200" dirty="0">
                <a:solidFill>
                  <a:schemeClr val="tx1"/>
                </a:solidFill>
                <a:effectLst/>
                <a:latin typeface="+mn-lt"/>
                <a:ea typeface="+mn-ea"/>
                <a:cs typeface="+mn-cs"/>
              </a:rPr>
              <a:t>()); } // prints "3", "2", "squeeze me in!", "1"</a:t>
            </a:r>
            <a:endParaRPr lang="en-US" dirty="0"/>
          </a:p>
          <a:p>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20</a:t>
            </a:fld>
            <a:endParaRPr lang="en-US"/>
          </a:p>
        </p:txBody>
      </p:sp>
    </p:spTree>
    <p:extLst>
      <p:ext uri="{BB962C8B-B14F-4D97-AF65-F5344CB8AC3E}">
        <p14:creationId xmlns:p14="http://schemas.microsoft.com/office/powerpoint/2010/main" val="240162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solidFill>
                  <a:prstClr val="black"/>
                </a:solidFill>
                <a:latin typeface="Arial" charset="0"/>
              </a:rPr>
              <a:pPr/>
              <a:t>21</a:t>
            </a:fld>
            <a:endParaRPr lang="en-US" dirty="0">
              <a:solidFill>
                <a:prstClr val="black"/>
              </a:solidFill>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7387E-9C8E-4030-8C73-C5150C63DF7F}" type="slidenum">
              <a:rPr lang="en-US" smtClean="0"/>
              <a:pPr/>
              <a:t>23</a:t>
            </a:fld>
            <a:endParaRPr lang="en-US"/>
          </a:p>
        </p:txBody>
      </p:sp>
    </p:spTree>
    <p:extLst>
      <p:ext uri="{BB962C8B-B14F-4D97-AF65-F5344CB8AC3E}">
        <p14:creationId xmlns:p14="http://schemas.microsoft.com/office/powerpoint/2010/main" val="3581672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problem is that the </a:t>
            </a:r>
            <a:r>
              <a:rPr lang="en-US" dirty="0" err="1"/>
              <a:t>addAll</a:t>
            </a:r>
            <a:r>
              <a:rPr lang="en-US" sz="1200" b="0" i="0" kern="1200" dirty="0">
                <a:solidFill>
                  <a:schemeClr val="tx1"/>
                </a:solidFill>
                <a:effectLst/>
                <a:latin typeface="+mn-lt"/>
                <a:ea typeface="+mn-ea"/>
                <a:cs typeface="+mn-cs"/>
              </a:rPr>
              <a:t> method of the class </a:t>
            </a:r>
            <a:r>
              <a:rPr lang="en-US" dirty="0" err="1"/>
              <a:t>HashSet</a:t>
            </a:r>
            <a:r>
              <a:rPr lang="en-US" sz="1200" b="0" i="0" kern="1200" dirty="0">
                <a:solidFill>
                  <a:schemeClr val="tx1"/>
                </a:solidFill>
                <a:effectLst/>
                <a:latin typeface="+mn-lt"/>
                <a:ea typeface="+mn-ea"/>
                <a:cs typeface="+mn-cs"/>
              </a:rPr>
              <a:t> is implemented by calling the </a:t>
            </a:r>
            <a:r>
              <a:rPr lang="en-US" dirty="0"/>
              <a:t>add</a:t>
            </a:r>
            <a:r>
              <a:rPr lang="en-US" sz="1200" b="0" i="0" kern="1200" dirty="0">
                <a:solidFill>
                  <a:schemeClr val="tx1"/>
                </a:solidFill>
                <a:effectLst/>
                <a:latin typeface="+mn-lt"/>
                <a:ea typeface="+mn-ea"/>
                <a:cs typeface="+mn-cs"/>
              </a:rPr>
              <a:t> method for all elements of the collection </a:t>
            </a:r>
            <a:r>
              <a:rPr lang="en-US" dirty="0"/>
              <a:t>c</a:t>
            </a:r>
            <a:r>
              <a:rPr lang="en-US" sz="1200" b="0" i="0" kern="1200" dirty="0">
                <a:solidFill>
                  <a:schemeClr val="tx1"/>
                </a:solidFill>
                <a:effectLst/>
                <a:latin typeface="+mn-lt"/>
                <a:ea typeface="+mn-ea"/>
                <a:cs typeface="+mn-cs"/>
              </a:rPr>
              <a:t>. Since </a:t>
            </a:r>
            <a:r>
              <a:rPr lang="en-US" dirty="0"/>
              <a:t>add</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overriden</a:t>
            </a:r>
            <a:r>
              <a:rPr lang="en-US" sz="1200" b="0" i="0" kern="1200" dirty="0">
                <a:solidFill>
                  <a:schemeClr val="tx1"/>
                </a:solidFill>
                <a:effectLst/>
                <a:latin typeface="+mn-lt"/>
                <a:ea typeface="+mn-ea"/>
                <a:cs typeface="+mn-cs"/>
              </a:rPr>
              <a:t> by the subclass every inserted element is counted twice. We could solve this problem by removing the increment of </a:t>
            </a:r>
            <a:r>
              <a:rPr lang="en-US" dirty="0" err="1"/>
              <a:t>addCount</a:t>
            </a:r>
            <a:r>
              <a:rPr lang="en-US" sz="1200" b="0" i="0" kern="1200" dirty="0">
                <a:solidFill>
                  <a:schemeClr val="tx1"/>
                </a:solidFill>
                <a:effectLst/>
                <a:latin typeface="+mn-lt"/>
                <a:ea typeface="+mn-ea"/>
                <a:cs typeface="+mn-cs"/>
              </a:rPr>
              <a:t> in the overriding </a:t>
            </a:r>
            <a:r>
              <a:rPr lang="en-US" dirty="0" err="1"/>
              <a:t>addAll</a:t>
            </a:r>
            <a:r>
              <a:rPr lang="en-US" sz="1200" b="0" i="0" kern="1200" dirty="0">
                <a:solidFill>
                  <a:schemeClr val="tx1"/>
                </a:solidFill>
                <a:effectLst/>
                <a:latin typeface="+mn-lt"/>
                <a:ea typeface="+mn-ea"/>
                <a:cs typeface="+mn-cs"/>
              </a:rPr>
              <a:t> method. However, the new solution would remain susceptible to the introduction of bugs whenever the implementation of </a:t>
            </a:r>
            <a:r>
              <a:rPr lang="en-US" dirty="0" err="1"/>
              <a:t>HashSet</a:t>
            </a:r>
            <a:r>
              <a:rPr lang="en-US" sz="1200" b="0" i="0" kern="1200" dirty="0">
                <a:solidFill>
                  <a:schemeClr val="tx1"/>
                </a:solidFill>
                <a:effectLst/>
                <a:latin typeface="+mn-lt"/>
                <a:ea typeface="+mn-ea"/>
                <a:cs typeface="+mn-cs"/>
              </a:rPr>
              <a:t> changes. That is, the solution with subclass inheritance breaks encapsulation.</a:t>
            </a:r>
            <a:endParaRPr lang="en-US" dirty="0"/>
          </a:p>
          <a:p>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27</a:t>
            </a:fld>
            <a:endParaRPr lang="en-US"/>
          </a:p>
        </p:txBody>
      </p:sp>
    </p:spTree>
    <p:extLst>
      <p:ext uri="{BB962C8B-B14F-4D97-AF65-F5344CB8AC3E}">
        <p14:creationId xmlns:p14="http://schemas.microsoft.com/office/powerpoint/2010/main" val="123603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11/28/2017</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11/28/2017</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11/28/2017</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11/28/2017</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11/28/2017</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11/28/2017</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11/28/2017</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11/28/2017</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11/28/2017</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11/28/2017</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11/28/2017</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11/28/2017</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11/28/2017</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11/28/2017</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Shafqat Ali Shad</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533400"/>
            <a:ext cx="8229600" cy="1143000"/>
          </a:xfrm>
        </p:spPr>
        <p:txBody>
          <a:bodyPr/>
          <a:lstStyle/>
          <a:p>
            <a:r>
              <a:rPr lang="en-US" altLang="en-US"/>
              <a:t>Rules Concerning Inheritance</a:t>
            </a:r>
          </a:p>
        </p:txBody>
      </p:sp>
      <p:sp>
        <p:nvSpPr>
          <p:cNvPr id="3" name="Content Placeholder 2"/>
          <p:cNvSpPr>
            <a:spLocks noGrp="1"/>
          </p:cNvSpPr>
          <p:nvPr>
            <p:ph idx="1"/>
          </p:nvPr>
        </p:nvSpPr>
        <p:spPr>
          <a:xfrm>
            <a:off x="304800" y="1676400"/>
            <a:ext cx="8458200" cy="4572000"/>
          </a:xfrm>
        </p:spPr>
        <p:txBody>
          <a:bodyPr>
            <a:normAutofit fontScale="92500"/>
          </a:bodyPr>
          <a:lstStyle/>
          <a:p>
            <a:pPr>
              <a:defRPr/>
            </a:pPr>
            <a:r>
              <a:rPr lang="en-US" sz="1800"/>
              <a:t>A subclass constructor must make use of one of the superclass constructors (see Manager class), but does not need the same signature as any of these constructors</a:t>
            </a:r>
          </a:p>
          <a:p>
            <a:pPr>
              <a:defRPr/>
            </a:pPr>
            <a:r>
              <a:rPr lang="en-US" sz="1800"/>
              <a:t>A class can have multiple (overloaded) constructors. To call one constructor from another, “this” is used (must be the first line of the constructor). Example: </a:t>
            </a:r>
            <a:br>
              <a:rPr lang="en-US" sz="1800"/>
            </a:br>
            <a:r>
              <a:rPr lang="en-US" sz="1800"/>
              <a:t>        public Employee(String name) {</a:t>
            </a:r>
            <a:br>
              <a:rPr lang="en-US" sz="1800"/>
            </a:br>
            <a:r>
              <a:rPr lang="en-US" sz="1800"/>
              <a:t>	     this(name, </a:t>
            </a:r>
            <a:r>
              <a:rPr lang="en-US" sz="1800">
                <a:latin typeface="Courier New" panose="02070309020205020404" pitchFamily="49" charset="0"/>
                <a:cs typeface="Courier New" panose="02070309020205020404" pitchFamily="49" charset="0"/>
              </a:rPr>
              <a:t>0.00</a:t>
            </a:r>
            <a:r>
              <a:rPr lang="en-US" sz="1800"/>
              <a:t>);</a:t>
            </a:r>
          </a:p>
          <a:p>
            <a:pPr marL="393700" lvl="1" indent="0">
              <a:buFont typeface="Wingdings 2" pitchFamily="18" charset="2"/>
              <a:buNone/>
              <a:defRPr/>
            </a:pPr>
            <a:r>
              <a:rPr lang="en-US" sz="1800"/>
              <a:t>       }</a:t>
            </a:r>
          </a:p>
          <a:p>
            <a:pPr>
              <a:defRPr/>
            </a:pPr>
            <a:r>
              <a:rPr lang="en-US" sz="2000"/>
              <a:t>A constructor can call a superclass constructor using “super”. See Manager class (also notice super is used in another way to call a superclass method).</a:t>
            </a:r>
          </a:p>
          <a:p>
            <a:pPr>
              <a:defRPr/>
            </a:pPr>
            <a:r>
              <a:rPr lang="en-US" sz="2000"/>
              <a:t>To prevent a class from having any subclasses, the class can be declared </a:t>
            </a:r>
            <a:r>
              <a:rPr lang="en-US" sz="2000" i="1"/>
              <a:t>final.</a:t>
            </a:r>
            <a:endParaRPr lang="en-US" sz="2000"/>
          </a:p>
          <a:p>
            <a:pPr>
              <a:defRPr/>
            </a:pPr>
            <a:r>
              <a:rPr lang="en-US" sz="2000"/>
              <a:t>If A is a subclass of class B, when the constructor of A is invoked, there is a specific sequence of steps by which the static/instance variables are initialized and the bodies of the two constructors are executed.</a:t>
            </a:r>
          </a:p>
          <a:p>
            <a:pPr marL="0" indent="0">
              <a:buFont typeface="Wingdings 2" pitchFamily="18" charset="2"/>
              <a:buNone/>
              <a:defRPr/>
            </a:pPr>
            <a:r>
              <a:rPr lang="en-US" sz="2000"/>
              <a:t>       DEMO: package lesson3.lecture.orderofexec</a:t>
            </a:r>
          </a:p>
        </p:txBody>
      </p:sp>
      <p:sp>
        <p:nvSpPr>
          <p:cNvPr id="4" name="Slide Number Placeholder 3"/>
          <p:cNvSpPr>
            <a:spLocks noGrp="1"/>
          </p:cNvSpPr>
          <p:nvPr>
            <p:ph type="sldNum" sz="quarter" idx="12"/>
          </p:nvPr>
        </p:nvSpPr>
        <p:spPr/>
        <p:txBody>
          <a:bodyPr/>
          <a:lstStyle/>
          <a:p>
            <a:pPr>
              <a:defRPr/>
            </a:pPr>
            <a:fld id="{BAE81C52-4A21-4FC3-B98F-CABEC80C0A12}" type="slidenum">
              <a:rPr lang="en-US" smtClean="0"/>
              <a:pPr>
                <a:defRPr/>
              </a:pPr>
              <a:t>10</a:t>
            </a:fld>
            <a:endParaRPr lang="en-US" dirty="0"/>
          </a:p>
        </p:txBody>
      </p:sp>
    </p:spTree>
    <p:extLst>
      <p:ext uri="{BB962C8B-B14F-4D97-AF65-F5344CB8AC3E}">
        <p14:creationId xmlns:p14="http://schemas.microsoft.com/office/powerpoint/2010/main" val="173688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150" y="1217612"/>
            <a:ext cx="3962400" cy="3276600"/>
          </a:xfrm>
        </p:spPr>
        <p:txBody>
          <a:bodyPr>
            <a:normAutofit fontScale="92500" lnSpcReduction="10000"/>
          </a:bodyPr>
          <a:lstStyle/>
          <a:p>
            <a:pPr marL="0" indent="0">
              <a:buFont typeface="Wingdings 2" pitchFamily="18" charset="2"/>
              <a:buNone/>
              <a:defRPr/>
            </a:pPr>
            <a:r>
              <a:rPr lang="en-US" sz="1800"/>
              <a:t>A subclass may make use of the implicit (default) constructor </a:t>
            </a:r>
            <a:r>
              <a:rPr lang="en-US" sz="1800" i="1"/>
              <a:t>only if</a:t>
            </a:r>
            <a:r>
              <a:rPr lang="en-US" sz="1800"/>
              <a:t> either</a:t>
            </a:r>
          </a:p>
          <a:p>
            <a:pPr>
              <a:defRPr/>
            </a:pPr>
            <a:r>
              <a:rPr lang="en-US" sz="1800"/>
              <a:t>the no-argument constructor of the superclass has been explicitly defined, OR</a:t>
            </a:r>
          </a:p>
          <a:p>
            <a:pPr>
              <a:defRPr/>
            </a:pPr>
            <a:r>
              <a:rPr lang="en-US" sz="1800"/>
              <a:t>no constructor in the superclass is explicitly defined</a:t>
            </a:r>
          </a:p>
          <a:p>
            <a:pPr marL="0" indent="0">
              <a:buFont typeface="Wingdings 2" pitchFamily="18" charset="2"/>
              <a:buNone/>
              <a:defRPr/>
            </a:pPr>
            <a:r>
              <a:rPr lang="en-US" sz="1800"/>
              <a:t>In either of these cases, the subclass may make use (possibly implicitly)  of  the superclass' default constructor.</a:t>
            </a:r>
            <a:br>
              <a:rPr lang="en-US" sz="1800"/>
            </a:br>
            <a:br>
              <a:rPr lang="en-US" sz="1800"/>
            </a:br>
            <a:endParaRPr lang="en-US"/>
          </a:p>
        </p:txBody>
      </p:sp>
      <p:sp>
        <p:nvSpPr>
          <p:cNvPr id="4" name="Slide Number Placeholder 3"/>
          <p:cNvSpPr>
            <a:spLocks noGrp="1"/>
          </p:cNvSpPr>
          <p:nvPr>
            <p:ph type="sldNum" sz="quarter" idx="12"/>
          </p:nvPr>
        </p:nvSpPr>
        <p:spPr/>
        <p:txBody>
          <a:bodyPr/>
          <a:lstStyle/>
          <a:p>
            <a:pPr>
              <a:defRPr/>
            </a:pPr>
            <a:fld id="{80EEB9EF-E13F-43B3-A7DC-E8527C98AB37}" type="slidenum">
              <a:rPr lang="en-US" smtClean="0"/>
              <a:pPr>
                <a:defRPr/>
              </a:pPr>
              <a:t>11</a:t>
            </a:fld>
            <a:endParaRPr lang="en-US" dirty="0"/>
          </a:p>
        </p:txBody>
      </p:sp>
      <p:sp>
        <p:nvSpPr>
          <p:cNvPr id="6" name="TextBox 5"/>
          <p:cNvSpPr txBox="1"/>
          <p:nvPr/>
        </p:nvSpPr>
        <p:spPr>
          <a:xfrm>
            <a:off x="4624310" y="1143000"/>
            <a:ext cx="4137025" cy="5940425"/>
          </a:xfrm>
          <a:prstGeom prst="rect">
            <a:avLst/>
          </a:prstGeom>
          <a:noFill/>
          <a:ln>
            <a:solidFill>
              <a:schemeClr val="tx1"/>
            </a:solidFill>
          </a:ln>
        </p:spPr>
        <p:txBody>
          <a:bodyPr>
            <a:spAutoFit/>
          </a:bodyPr>
          <a:lstStyle/>
          <a:p>
            <a:pPr>
              <a:defRPr/>
            </a:pPr>
            <a:r>
              <a:rPr lang="en-US" u="sng">
                <a:latin typeface="Arial" pitchFamily="34" charset="0"/>
                <a:cs typeface="Arial" pitchFamily="34" charset="0"/>
              </a:rPr>
              <a:t>Example</a:t>
            </a:r>
            <a:br>
              <a:rPr lang="en-US" u="sng">
                <a:latin typeface="Arial" pitchFamily="34" charset="0"/>
                <a:cs typeface="Arial" pitchFamily="34" charset="0"/>
              </a:rPr>
            </a:br>
            <a:br>
              <a:rPr lang="en-US" u="sng">
                <a:latin typeface="Arial" pitchFamily="34" charset="0"/>
                <a:cs typeface="Arial" pitchFamily="34" charset="0"/>
              </a:rPr>
            </a:br>
            <a:r>
              <a:rPr lang="en-US" b="1">
                <a:solidFill>
                  <a:schemeClr val="accent5">
                    <a:lumMod val="50000"/>
                  </a:schemeClr>
                </a:solidFill>
                <a:latin typeface="Arial" pitchFamily="34" charset="0"/>
                <a:cs typeface="Arial" pitchFamily="34" charset="0"/>
              </a:rPr>
              <a:t>//This is ok</a:t>
            </a:r>
            <a:br>
              <a:rPr lang="en-US">
                <a:latin typeface="Arial" pitchFamily="34" charset="0"/>
                <a:cs typeface="Arial" pitchFamily="34" charset="0"/>
              </a:rPr>
            </a:br>
            <a:endParaRPr lang="en-US">
              <a:latin typeface="Arial" pitchFamily="34" charset="0"/>
              <a:cs typeface="Arial" pitchFamily="34" charset="0"/>
            </a:endParaRPr>
          </a:p>
          <a:p>
            <a:pPr>
              <a:defRPr/>
            </a:pPr>
            <a:r>
              <a:rPr lang="en-US" sz="1600">
                <a:latin typeface="Arial" pitchFamily="34" charset="0"/>
                <a:cs typeface="Arial" pitchFamily="34" charset="0"/>
              </a:rPr>
              <a:t>class Employee{</a:t>
            </a:r>
          </a:p>
          <a:p>
            <a:pPr>
              <a:defRPr/>
            </a:pPr>
            <a:r>
              <a:rPr lang="en-US" sz="1600">
                <a:latin typeface="Arial" pitchFamily="34" charset="0"/>
                <a:cs typeface="Arial" pitchFamily="34" charset="0"/>
              </a:rPr>
              <a:t>    Employee(String name, double salary) {</a:t>
            </a:r>
          </a:p>
          <a:p>
            <a:pPr>
              <a:defRPr/>
            </a:pPr>
            <a:r>
              <a:rPr lang="en-US" sz="1600">
                <a:latin typeface="Arial" pitchFamily="34" charset="0"/>
                <a:cs typeface="Arial" pitchFamily="34" charset="0"/>
              </a:rPr>
              <a:t>	</a:t>
            </a:r>
            <a:r>
              <a:rPr lang="en-US" sz="1600">
                <a:solidFill>
                  <a:schemeClr val="accent5">
                    <a:lumMod val="50000"/>
                  </a:schemeClr>
                </a:solidFill>
                <a:latin typeface="Arial" pitchFamily="34" charset="0"/>
                <a:cs typeface="Arial" pitchFamily="34" charset="0"/>
              </a:rPr>
              <a:t>//…//</a:t>
            </a:r>
          </a:p>
          <a:p>
            <a:pPr>
              <a:defRPr/>
            </a:pPr>
            <a:r>
              <a:rPr lang="en-US" sz="1600">
                <a:latin typeface="Arial" pitchFamily="34" charset="0"/>
                <a:cs typeface="Arial" pitchFamily="34" charset="0"/>
              </a:rPr>
              <a:t>    }</a:t>
            </a:r>
          </a:p>
          <a:p>
            <a:pPr>
              <a:defRPr/>
            </a:pPr>
            <a:endParaRPr lang="en-US" sz="1600">
              <a:latin typeface="Arial" pitchFamily="34" charset="0"/>
              <a:cs typeface="Arial" pitchFamily="34" charset="0"/>
            </a:endParaRPr>
          </a:p>
          <a:p>
            <a:pPr>
              <a:defRPr/>
            </a:pPr>
            <a:r>
              <a:rPr lang="en-US" sz="1600">
                <a:solidFill>
                  <a:schemeClr val="accent5">
                    <a:lumMod val="50000"/>
                  </a:schemeClr>
                </a:solidFill>
                <a:latin typeface="Arial" pitchFamily="34" charset="0"/>
                <a:cs typeface="Arial" pitchFamily="34" charset="0"/>
              </a:rPr>
              <a:t>     //explicit coding of default constructor </a:t>
            </a:r>
          </a:p>
          <a:p>
            <a:pPr>
              <a:defRPr/>
            </a:pPr>
            <a:r>
              <a:rPr lang="en-US" sz="1600">
                <a:solidFill>
                  <a:schemeClr val="accent5">
                    <a:lumMod val="50000"/>
                  </a:schemeClr>
                </a:solidFill>
                <a:latin typeface="Arial" pitchFamily="34" charset="0"/>
                <a:cs typeface="Arial" pitchFamily="34" charset="0"/>
              </a:rPr>
              <a:t>     //since another constructor is present</a:t>
            </a:r>
          </a:p>
          <a:p>
            <a:pPr>
              <a:defRPr/>
            </a:pPr>
            <a:r>
              <a:rPr lang="en-US" sz="1600">
                <a:latin typeface="Arial" pitchFamily="34" charset="0"/>
                <a:cs typeface="Arial" pitchFamily="34" charset="0"/>
              </a:rPr>
              <a:t>     Employee() {</a:t>
            </a:r>
          </a:p>
          <a:p>
            <a:pPr>
              <a:defRPr/>
            </a:pPr>
            <a:r>
              <a:rPr lang="en-US" sz="1600">
                <a:solidFill>
                  <a:schemeClr val="accent5">
                    <a:lumMod val="50000"/>
                  </a:schemeClr>
                </a:solidFill>
                <a:latin typeface="Arial" pitchFamily="34" charset="0"/>
                <a:cs typeface="Arial" pitchFamily="34" charset="0"/>
              </a:rPr>
              <a:t>           //…//</a:t>
            </a:r>
          </a:p>
          <a:p>
            <a:pPr>
              <a:defRPr/>
            </a:pPr>
            <a:r>
              <a:rPr lang="en-US" sz="1600">
                <a:latin typeface="Arial" pitchFamily="34" charset="0"/>
                <a:cs typeface="Arial" pitchFamily="34" charset="0"/>
              </a:rPr>
              <a:t>     }</a:t>
            </a:r>
          </a:p>
          <a:p>
            <a:pPr>
              <a:defRPr/>
            </a:pPr>
            <a:r>
              <a:rPr lang="en-US" sz="1600">
                <a:latin typeface="Arial" pitchFamily="34" charset="0"/>
                <a:cs typeface="Arial" pitchFamily="34" charset="0"/>
              </a:rPr>
              <a:t>}</a:t>
            </a:r>
            <a:br>
              <a:rPr lang="en-US" sz="1600">
                <a:latin typeface="Arial" pitchFamily="34" charset="0"/>
                <a:cs typeface="Arial" pitchFamily="34" charset="0"/>
              </a:rPr>
            </a:br>
            <a:endParaRPr lang="en-US" sz="1600">
              <a:latin typeface="Arial" pitchFamily="34" charset="0"/>
              <a:cs typeface="Arial" pitchFamily="34" charset="0"/>
            </a:endParaRPr>
          </a:p>
          <a:p>
            <a:pPr>
              <a:defRPr/>
            </a:pPr>
            <a:r>
              <a:rPr lang="en-US" sz="1600">
                <a:latin typeface="Arial" pitchFamily="34" charset="0"/>
                <a:cs typeface="Arial" pitchFamily="34" charset="0"/>
              </a:rPr>
              <a:t>class Manager extends Employee {</a:t>
            </a:r>
          </a:p>
          <a:p>
            <a:pPr>
              <a:defRPr/>
            </a:pPr>
            <a:r>
              <a:rPr lang="en-US" sz="1600">
                <a:latin typeface="Arial" pitchFamily="34" charset="0"/>
                <a:cs typeface="Arial" pitchFamily="34" charset="0"/>
              </a:rPr>
              <a:t>    </a:t>
            </a:r>
            <a:r>
              <a:rPr lang="en-US" sz="1600">
                <a:solidFill>
                  <a:schemeClr val="accent5">
                    <a:lumMod val="50000"/>
                  </a:schemeClr>
                </a:solidFill>
                <a:latin typeface="Arial" pitchFamily="34" charset="0"/>
                <a:cs typeface="Arial" pitchFamily="34" charset="0"/>
              </a:rPr>
              <a:t>//no explicit constructor call here, </a:t>
            </a:r>
            <a:br>
              <a:rPr lang="en-US" sz="1600">
                <a:solidFill>
                  <a:schemeClr val="accent5">
                    <a:lumMod val="50000"/>
                  </a:schemeClr>
                </a:solidFill>
                <a:latin typeface="Arial" pitchFamily="34" charset="0"/>
                <a:cs typeface="Arial" pitchFamily="34" charset="0"/>
              </a:rPr>
            </a:br>
            <a:r>
              <a:rPr lang="en-US" sz="1600">
                <a:solidFill>
                  <a:schemeClr val="accent5">
                    <a:lumMod val="50000"/>
                  </a:schemeClr>
                </a:solidFill>
                <a:latin typeface="Arial" pitchFamily="34" charset="0"/>
                <a:cs typeface="Arial" pitchFamily="34" charset="0"/>
              </a:rPr>
              <a:t>    //so the  superclass default</a:t>
            </a:r>
          </a:p>
          <a:p>
            <a:pPr>
              <a:defRPr/>
            </a:pPr>
            <a:r>
              <a:rPr lang="en-US" sz="1600">
                <a:solidFill>
                  <a:schemeClr val="accent5">
                    <a:lumMod val="50000"/>
                  </a:schemeClr>
                </a:solidFill>
                <a:latin typeface="Arial" pitchFamily="34" charset="0"/>
                <a:cs typeface="Arial" pitchFamily="34" charset="0"/>
              </a:rPr>
              <a:t>    //constructor is used implicitly</a:t>
            </a:r>
            <a:r>
              <a:rPr lang="en-US" sz="1600">
                <a:latin typeface="Arial" pitchFamily="34" charset="0"/>
                <a:cs typeface="Arial" pitchFamily="34" charset="0"/>
              </a:rPr>
              <a:t>	</a:t>
            </a:r>
          </a:p>
          <a:p>
            <a:pPr>
              <a:defRPr/>
            </a:pPr>
            <a:r>
              <a:rPr lang="en-US" sz="1600">
                <a:latin typeface="Arial" pitchFamily="34" charset="0"/>
                <a:cs typeface="Arial" pitchFamily="34" charset="0"/>
              </a:rPr>
              <a:t>}</a:t>
            </a:r>
          </a:p>
          <a:p>
            <a:pPr>
              <a:defRPr/>
            </a:pPr>
            <a:endParaRPr lang="en-US">
              <a:latin typeface="Arial" pitchFamily="34" charset="0"/>
              <a:cs typeface="Arial" pitchFamily="34" charset="0"/>
            </a:endParaRPr>
          </a:p>
          <a:p>
            <a:pPr>
              <a:defRPr/>
            </a:pPr>
            <a:endParaRPr lang="en-US">
              <a:latin typeface="Arial" pitchFamily="34" charset="0"/>
              <a:cs typeface="Arial" pitchFamily="34" charset="0"/>
            </a:endParaRPr>
          </a:p>
        </p:txBody>
      </p:sp>
      <p:sp>
        <p:nvSpPr>
          <p:cNvPr id="10" name="TextBox 9"/>
          <p:cNvSpPr txBox="1"/>
          <p:nvPr/>
        </p:nvSpPr>
        <p:spPr>
          <a:xfrm>
            <a:off x="513853" y="3886200"/>
            <a:ext cx="3886200" cy="2778125"/>
          </a:xfrm>
          <a:prstGeom prst="rect">
            <a:avLst/>
          </a:prstGeom>
          <a:noFill/>
          <a:ln>
            <a:solidFill>
              <a:schemeClr val="tx1"/>
            </a:solidFill>
          </a:ln>
        </p:spPr>
        <p:txBody>
          <a:bodyPr>
            <a:spAutoFit/>
          </a:bodyPr>
          <a:lstStyle/>
          <a:p>
            <a:pPr>
              <a:defRPr/>
            </a:pPr>
            <a:r>
              <a:rPr lang="en-US" sz="2000" u="sng">
                <a:latin typeface="Arial" pitchFamily="34" charset="0"/>
                <a:cs typeface="Arial" pitchFamily="34" charset="0"/>
              </a:rPr>
              <a:t>Example</a:t>
            </a:r>
            <a:r>
              <a:rPr lang="en-US" sz="2000">
                <a:latin typeface="Arial" pitchFamily="34" charset="0"/>
                <a:cs typeface="Arial" pitchFamily="34" charset="0"/>
              </a:rPr>
              <a:t> </a:t>
            </a:r>
          </a:p>
          <a:p>
            <a:pPr>
              <a:defRPr/>
            </a:pPr>
            <a:r>
              <a:rPr lang="en-US" sz="1050">
                <a:latin typeface="Arial" pitchFamily="34" charset="0"/>
                <a:cs typeface="Arial" pitchFamily="34" charset="0"/>
              </a:rPr>
              <a:t> </a:t>
            </a:r>
          </a:p>
          <a:p>
            <a:pPr>
              <a:defRPr/>
            </a:pPr>
            <a:r>
              <a:rPr lang="en-US" b="1">
                <a:solidFill>
                  <a:schemeClr val="accent5">
                    <a:lumMod val="50000"/>
                  </a:schemeClr>
                </a:solidFill>
                <a:latin typeface="Arial" pitchFamily="34" charset="0"/>
                <a:cs typeface="Arial" pitchFamily="34" charset="0"/>
              </a:rPr>
              <a:t>//This is ok</a:t>
            </a:r>
          </a:p>
          <a:p>
            <a:pPr>
              <a:defRPr/>
            </a:pPr>
            <a:r>
              <a:rPr lang="en-US">
                <a:latin typeface="Arial" pitchFamily="34" charset="0"/>
                <a:cs typeface="Arial" pitchFamily="34" charset="0"/>
              </a:rPr>
              <a:t>class Employee{</a:t>
            </a:r>
          </a:p>
          <a:p>
            <a:pPr>
              <a:defRPr/>
            </a:pPr>
            <a:r>
              <a:rPr lang="en-US">
                <a:latin typeface="Arial" pitchFamily="34" charset="0"/>
                <a:cs typeface="Arial" pitchFamily="34" charset="0"/>
              </a:rPr>
              <a:t>	</a:t>
            </a:r>
            <a:r>
              <a:rPr lang="en-US" b="1">
                <a:solidFill>
                  <a:schemeClr val="accent5">
                    <a:lumMod val="50000"/>
                  </a:schemeClr>
                </a:solidFill>
                <a:latin typeface="Arial" pitchFamily="34" charset="0"/>
                <a:cs typeface="Arial" pitchFamily="34" charset="0"/>
              </a:rPr>
              <a:t>//…//</a:t>
            </a:r>
          </a:p>
          <a:p>
            <a:pPr>
              <a:defRPr/>
            </a:pPr>
            <a:r>
              <a:rPr lang="en-US">
                <a:latin typeface="Arial" pitchFamily="34" charset="0"/>
                <a:cs typeface="Arial" pitchFamily="34" charset="0"/>
              </a:rPr>
              <a:t>}</a:t>
            </a:r>
          </a:p>
          <a:p>
            <a:pPr>
              <a:defRPr/>
            </a:pPr>
            <a:r>
              <a:rPr lang="en-US">
                <a:latin typeface="Arial" pitchFamily="34" charset="0"/>
                <a:cs typeface="Arial" pitchFamily="34" charset="0"/>
              </a:rPr>
              <a:t>class Manager extends Employee {</a:t>
            </a:r>
          </a:p>
          <a:p>
            <a:pPr>
              <a:defRPr/>
            </a:pPr>
            <a:r>
              <a:rPr lang="en-US">
                <a:latin typeface="Arial" pitchFamily="34" charset="0"/>
                <a:cs typeface="Arial" pitchFamily="34" charset="0"/>
              </a:rPr>
              <a:t>	</a:t>
            </a:r>
            <a:r>
              <a:rPr lang="en-US" b="1">
                <a:solidFill>
                  <a:schemeClr val="accent5">
                    <a:lumMod val="50000"/>
                  </a:schemeClr>
                </a:solidFill>
                <a:latin typeface="Arial" pitchFamily="34" charset="0"/>
                <a:cs typeface="Arial" pitchFamily="34" charset="0"/>
              </a:rPr>
              <a:t>//…//</a:t>
            </a:r>
          </a:p>
          <a:p>
            <a:pPr>
              <a:defRPr/>
            </a:pPr>
            <a:r>
              <a:rPr lang="en-US">
                <a:latin typeface="Arial" pitchFamily="34" charset="0"/>
                <a:cs typeface="Arial" pitchFamily="34" charset="0"/>
              </a:rPr>
              <a:t>}</a:t>
            </a:r>
          </a:p>
          <a:p>
            <a:pPr>
              <a:defRPr/>
            </a:pPr>
            <a:endParaRPr lang="en-US">
              <a:latin typeface="Arial" pitchFamily="34" charset="0"/>
              <a:cs typeface="Arial" pitchFamily="34" charset="0"/>
            </a:endParaRPr>
          </a:p>
        </p:txBody>
      </p:sp>
      <p:sp>
        <p:nvSpPr>
          <p:cNvPr id="7" name="Title 1"/>
          <p:cNvSpPr>
            <a:spLocks noGrp="1"/>
          </p:cNvSpPr>
          <p:nvPr>
            <p:ph type="title"/>
          </p:nvPr>
        </p:nvSpPr>
        <p:spPr>
          <a:xfrm>
            <a:off x="524751" y="43543"/>
            <a:ext cx="8229600" cy="1143000"/>
          </a:xfrm>
        </p:spPr>
        <p:txBody>
          <a:bodyPr/>
          <a:lstStyle/>
          <a:p>
            <a:r>
              <a:rPr lang="en-US" altLang="en-US"/>
              <a:t>Using the Default Constructor</a:t>
            </a:r>
          </a:p>
        </p:txBody>
      </p:sp>
    </p:spTree>
    <p:extLst>
      <p:ext uri="{BB962C8B-B14F-4D97-AF65-F5344CB8AC3E}">
        <p14:creationId xmlns:p14="http://schemas.microsoft.com/office/powerpoint/2010/main" val="11924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Overriding a method</a:t>
            </a:r>
          </a:p>
        </p:txBody>
      </p:sp>
      <p:sp>
        <p:nvSpPr>
          <p:cNvPr id="3" name="Content Placeholder 2"/>
          <p:cNvSpPr>
            <a:spLocks noGrp="1"/>
          </p:cNvSpPr>
          <p:nvPr>
            <p:ph idx="1"/>
          </p:nvPr>
        </p:nvSpPr>
        <p:spPr>
          <a:xfrm>
            <a:off x="457200" y="1219200"/>
            <a:ext cx="8229600" cy="4953000"/>
          </a:xfrm>
        </p:spPr>
        <p:txBody>
          <a:bodyPr/>
          <a:lstStyle/>
          <a:p>
            <a:r>
              <a:rPr lang="en-US"/>
              <a:t>A subclass </a:t>
            </a:r>
            <a:r>
              <a:rPr lang="en-US" dirty="0"/>
              <a:t>can change inherited behavior of the super class by overriding methods </a:t>
            </a:r>
          </a:p>
          <a:p>
            <a:r>
              <a:rPr lang="en-US" dirty="0"/>
              <a:t>To override an inherited method</a:t>
            </a:r>
            <a:r>
              <a:rPr lang="en-US"/>
              <a:t>, the </a:t>
            </a:r>
            <a:r>
              <a:rPr lang="en-US" dirty="0"/>
              <a:t>method in the </a:t>
            </a:r>
            <a:r>
              <a:rPr lang="en-US"/>
              <a:t>subclass must have the same signature and return type as the method in the superclass.</a:t>
            </a:r>
            <a:endParaRPr lang="en-US" dirty="0"/>
          </a:p>
          <a:p>
            <a:r>
              <a:rPr lang="en-US" dirty="0"/>
              <a:t>Best </a:t>
            </a:r>
            <a:r>
              <a:rPr lang="en-US"/>
              <a:t>practice is to </a:t>
            </a:r>
            <a:r>
              <a:rPr lang="en-US" dirty="0"/>
              <a:t>also add the </a:t>
            </a:r>
            <a:r>
              <a:rPr lang="en-US" dirty="0">
                <a:solidFill>
                  <a:schemeClr val="bg1">
                    <a:lumMod val="50000"/>
                  </a:schemeClr>
                </a:solidFill>
                <a:latin typeface="Consolas" pitchFamily="49" charset="0"/>
                <a:cs typeface="Consolas" pitchFamily="49" charset="0"/>
              </a:rPr>
              <a:t>@</a:t>
            </a:r>
            <a:r>
              <a:rPr lang="en-US">
                <a:solidFill>
                  <a:schemeClr val="bg1">
                    <a:lumMod val="50000"/>
                  </a:schemeClr>
                </a:solidFill>
                <a:latin typeface="Consolas" pitchFamily="49" charset="0"/>
                <a:cs typeface="Consolas" pitchFamily="49" charset="0"/>
              </a:rPr>
              <a:t>Override </a:t>
            </a:r>
            <a:r>
              <a:rPr lang="en-US"/>
              <a:t>annotation</a:t>
            </a:r>
            <a:br>
              <a:rPr lang="en-US"/>
            </a:br>
            <a:endParaRPr lang="en-US" dirty="0"/>
          </a:p>
        </p:txBody>
      </p:sp>
      <p:sp>
        <p:nvSpPr>
          <p:cNvPr id="4" name="Text Box 15"/>
          <p:cNvSpPr txBox="1">
            <a:spLocks noChangeArrowheads="1"/>
          </p:cNvSpPr>
          <p:nvPr/>
        </p:nvSpPr>
        <p:spPr bwMode="auto">
          <a:xfrm>
            <a:off x="556953" y="4419600"/>
            <a:ext cx="8153400" cy="1754326"/>
          </a:xfrm>
          <a:prstGeom prst="rect">
            <a:avLst/>
          </a:prstGeom>
          <a:noFill/>
          <a:ln w="9525">
            <a:noFill/>
            <a:miter lim="800000"/>
            <a:headEnd/>
            <a:tailEnd/>
          </a:ln>
          <a:effectLst/>
        </p:spPr>
        <p:txBody>
          <a:bodyPr wrap="square">
            <a:spAutoFit/>
          </a:bodyPr>
          <a:lstStyle/>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dirty="0">
                <a:solidFill>
                  <a:srgbClr val="000000"/>
                </a:solidFill>
                <a:latin typeface="Consolas"/>
              </a:rPr>
              <a:t>String </a:t>
            </a:r>
            <a:r>
              <a:rPr lang="en-US" dirty="0" err="1">
                <a:solidFill>
                  <a:srgbClr val="000000"/>
                </a:solidFill>
                <a:latin typeface="Consolas"/>
              </a:rPr>
              <a:t>toString</a:t>
            </a:r>
            <a:r>
              <a:rPr lang="en-US" dirty="0">
                <a:solidFill>
                  <a:srgbClr val="000000"/>
                </a:solidFill>
                <a:latin typeface="Consolas"/>
              </a:rPr>
              <a:t>() {</a:t>
            </a:r>
          </a:p>
          <a:p>
            <a:r>
              <a:rPr lang="en-US" b="1" dirty="0">
                <a:solidFill>
                  <a:srgbClr val="7F0055"/>
                </a:solidFill>
                <a:latin typeface="Consolas"/>
              </a:rPr>
              <a:t>    return</a:t>
            </a:r>
            <a:r>
              <a:rPr lang="en-US" b="1" dirty="0">
                <a:solidFill>
                  <a:srgbClr val="000000"/>
                </a:solidFill>
                <a:latin typeface="Consolas"/>
              </a:rPr>
              <a:t> </a:t>
            </a:r>
            <a:r>
              <a:rPr lang="en-US" dirty="0">
                <a:solidFill>
                  <a:srgbClr val="2A00FF"/>
                </a:solidFill>
                <a:latin typeface="Consolas"/>
              </a:rPr>
              <a:t>"Employee [salary="</a:t>
            </a:r>
            <a:r>
              <a:rPr lang="en-US" dirty="0">
                <a:solidFill>
                  <a:srgbClr val="000000"/>
                </a:solidFill>
                <a:latin typeface="Consolas"/>
              </a:rPr>
              <a:t> + </a:t>
            </a:r>
            <a:r>
              <a:rPr lang="en-US" dirty="0">
                <a:solidFill>
                  <a:srgbClr val="0000C0"/>
                </a:solidFill>
                <a:latin typeface="Consolas"/>
              </a:rPr>
              <a:t>salary</a:t>
            </a:r>
            <a:r>
              <a:rPr lang="en-US" dirty="0">
                <a:solidFill>
                  <a:srgbClr val="000000"/>
                </a:solidFill>
                <a:latin typeface="Consolas"/>
              </a:rPr>
              <a:t> + </a:t>
            </a:r>
            <a:r>
              <a:rPr lang="en-US" dirty="0">
                <a:solidFill>
                  <a:srgbClr val="2A00FF"/>
                </a:solidFill>
                <a:latin typeface="Consolas"/>
              </a:rPr>
              <a:t>", </a:t>
            </a:r>
            <a:r>
              <a:rPr lang="en-US" dirty="0" err="1">
                <a:solidFill>
                  <a:srgbClr val="2A00FF"/>
                </a:solidFill>
                <a:latin typeface="Consolas"/>
              </a:rPr>
              <a:t>getFirstname</a:t>
            </a:r>
            <a:r>
              <a:rPr lang="en-US" dirty="0">
                <a:solidFill>
                  <a:srgbClr val="2A00FF"/>
                </a:solidFill>
                <a:latin typeface="Consolas"/>
              </a:rPr>
              <a:t>()="</a:t>
            </a:r>
          </a:p>
          <a:p>
            <a:r>
              <a:rPr lang="en-US" dirty="0">
                <a:solidFill>
                  <a:srgbClr val="000000"/>
                </a:solidFill>
                <a:latin typeface="Consolas"/>
              </a:rPr>
              <a:t>    + </a:t>
            </a:r>
            <a:r>
              <a:rPr lang="en-US" dirty="0" err="1">
                <a:solidFill>
                  <a:srgbClr val="000000"/>
                </a:solidFill>
                <a:latin typeface="Consolas"/>
              </a:rPr>
              <a:t>getFirstname</a:t>
            </a:r>
            <a:r>
              <a:rPr lang="en-US" dirty="0">
                <a:solidFill>
                  <a:srgbClr val="000000"/>
                </a:solidFill>
                <a:latin typeface="Consolas"/>
              </a:rPr>
              <a:t>() + </a:t>
            </a:r>
            <a:r>
              <a:rPr lang="en-US" dirty="0">
                <a:solidFill>
                  <a:srgbClr val="2A00FF"/>
                </a:solidFill>
                <a:latin typeface="Consolas"/>
              </a:rPr>
              <a:t>", </a:t>
            </a:r>
            <a:r>
              <a:rPr lang="en-US" dirty="0" err="1">
                <a:solidFill>
                  <a:srgbClr val="2A00FF"/>
                </a:solidFill>
                <a:latin typeface="Consolas"/>
              </a:rPr>
              <a:t>getLastname</a:t>
            </a:r>
            <a:r>
              <a:rPr lang="en-US" dirty="0">
                <a:solidFill>
                  <a:srgbClr val="2A00FF"/>
                </a:solidFill>
                <a:latin typeface="Consolas"/>
              </a:rPr>
              <a:t>()="</a:t>
            </a:r>
            <a:r>
              <a:rPr lang="en-US" dirty="0">
                <a:solidFill>
                  <a:srgbClr val="000000"/>
                </a:solidFill>
                <a:latin typeface="Consolas"/>
              </a:rPr>
              <a:t> + </a:t>
            </a:r>
            <a:r>
              <a:rPr lang="en-US" dirty="0" err="1">
                <a:solidFill>
                  <a:srgbClr val="000000"/>
                </a:solidFill>
                <a:latin typeface="Consolas"/>
              </a:rPr>
              <a:t>getLastname</a:t>
            </a:r>
            <a:r>
              <a:rPr lang="en-US" dirty="0">
                <a:solidFill>
                  <a:srgbClr val="000000"/>
                </a:solidFill>
                <a:latin typeface="Consolas"/>
              </a:rPr>
              <a:t>()</a:t>
            </a:r>
          </a:p>
          <a:p>
            <a:r>
              <a:rPr lang="en-US" dirty="0">
                <a:solidFill>
                  <a:srgbClr val="000000"/>
                </a:solidFill>
                <a:latin typeface="Consolas"/>
              </a:rPr>
              <a:t>    + </a:t>
            </a:r>
            <a:r>
              <a:rPr lang="en-US" dirty="0">
                <a:solidFill>
                  <a:srgbClr val="2A00FF"/>
                </a:solidFill>
                <a:latin typeface="Consolas"/>
              </a:rPr>
              <a:t>"]"</a:t>
            </a:r>
            <a:r>
              <a:rPr lang="en-US" dirty="0">
                <a:solidFill>
                  <a:srgbClr val="000000"/>
                </a:solidFill>
                <a:latin typeface="Consolas"/>
              </a:rPr>
              <a:t>;</a:t>
            </a:r>
          </a:p>
          <a:p>
            <a:r>
              <a:rPr lang="en-US"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12</a:t>
            </a:fld>
            <a:endParaRPr lang="en-US">
              <a:solidFill>
                <a:srgbClr val="04617B">
                  <a:shade val="9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Best Practices for Using Inheritance</a:t>
            </a:r>
          </a:p>
        </p:txBody>
      </p:sp>
      <p:sp>
        <p:nvSpPr>
          <p:cNvPr id="3" name="Content Placeholder 2"/>
          <p:cNvSpPr>
            <a:spLocks noGrp="1"/>
          </p:cNvSpPr>
          <p:nvPr>
            <p:ph idx="1"/>
          </p:nvPr>
        </p:nvSpPr>
        <p:spPr>
          <a:xfrm>
            <a:off x="457200" y="1935480"/>
            <a:ext cx="8229600" cy="3398520"/>
          </a:xfrm>
        </p:spPr>
        <p:txBody>
          <a:bodyPr>
            <a:normAutofit fontScale="92500" lnSpcReduction="10000"/>
          </a:bodyPr>
          <a:lstStyle/>
          <a:p>
            <a:r>
              <a:rPr lang="en-US" i="1"/>
              <a:t>IS-A Principle  </a:t>
            </a:r>
            <a:r>
              <a:rPr lang="en-US"/>
              <a:t>Class C may extend class D if C IS-A D.</a:t>
            </a:r>
            <a:br>
              <a:rPr lang="en-US"/>
            </a:br>
            <a:r>
              <a:rPr lang="en-US" u="sng"/>
              <a:t>Example</a:t>
            </a:r>
            <a:r>
              <a:rPr lang="en-US"/>
              <a:t>: Manager IS-A Employee</a:t>
            </a:r>
            <a:br>
              <a:rPr lang="en-US"/>
            </a:br>
            <a:r>
              <a:rPr lang="en-US" u="sng"/>
              <a:t>Example</a:t>
            </a:r>
            <a:r>
              <a:rPr lang="en-US"/>
              <a:t>: Secretary IS-A StaffPerson</a:t>
            </a:r>
            <a:br>
              <a:rPr lang="en-US"/>
            </a:br>
            <a:endParaRPr lang="en-US"/>
          </a:p>
          <a:p>
            <a:r>
              <a:rPr lang="en-US" i="1"/>
              <a:t>Liskov Substitution Principle (LSP)</a:t>
            </a:r>
            <a:r>
              <a:rPr lang="en-US"/>
              <a:t>: C may extend D if  an object of type C may be used during execution where an object of type D is expected, without breaking the code.</a:t>
            </a:r>
            <a:br>
              <a:rPr lang="en-US"/>
            </a:b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TextBox 4"/>
          <p:cNvSpPr txBox="1"/>
          <p:nvPr/>
        </p:nvSpPr>
        <p:spPr>
          <a:xfrm>
            <a:off x="762000" y="4800600"/>
            <a:ext cx="8182970" cy="1477328"/>
          </a:xfrm>
          <a:prstGeom prst="rect">
            <a:avLst/>
          </a:prstGeom>
          <a:noFill/>
        </p:spPr>
        <p:txBody>
          <a:bodyPr wrap="square" rtlCol="0">
            <a:spAutoFit/>
          </a:bodyPr>
          <a:lstStyle/>
          <a:p>
            <a:r>
              <a:rPr lang="en-US" sz="2400" b="1" u="sng"/>
              <a:t>Example</a:t>
            </a:r>
            <a:r>
              <a:rPr lang="en-US" sz="2400"/>
              <a:t>  We may use a Manager instance wherever an Employee instance is expected, so having Manager as a subclass of Employee adheres to LSP.</a:t>
            </a:r>
          </a:p>
          <a:p>
            <a:endParaRPr lang="en-US"/>
          </a:p>
        </p:txBody>
      </p:sp>
    </p:spTree>
    <p:extLst>
      <p:ext uri="{BB962C8B-B14F-4D97-AF65-F5344CB8AC3E}">
        <p14:creationId xmlns:p14="http://schemas.microsoft.com/office/powerpoint/2010/main" val="8676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Outline of Topics</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a:t>Review of  inheritance concepts and implementation in Java</a:t>
            </a:r>
          </a:p>
          <a:p>
            <a:r>
              <a:rPr lang="en-US" b="1">
                <a:solidFill>
                  <a:srgbClr val="FF0000"/>
                </a:solidFill>
              </a:rPr>
              <a:t>Wrong uses of inheritance</a:t>
            </a:r>
          </a:p>
          <a:p>
            <a:r>
              <a:rPr lang="en-US"/>
              <a:t>Benefits of inheritance</a:t>
            </a:r>
          </a:p>
          <a:p>
            <a:r>
              <a:rPr lang="en-US"/>
              <a:t>Problems with inheritance</a:t>
            </a:r>
          </a:p>
          <a:p>
            <a:pPr lvl="1"/>
            <a:r>
              <a:rPr lang="en-US"/>
              <a:t>Fragility</a:t>
            </a:r>
          </a:p>
          <a:p>
            <a:pPr lvl="2"/>
            <a:r>
              <a:rPr lang="en-US"/>
              <a:t>Rectangle-Square Problem</a:t>
            </a:r>
          </a:p>
          <a:p>
            <a:pPr lvl="1"/>
            <a:r>
              <a:rPr lang="en-US"/>
              <a:t>Violates encapsulation: Ripple effect</a:t>
            </a:r>
          </a:p>
          <a:p>
            <a:pPr lvl="2"/>
            <a:r>
              <a:rPr lang="en-US"/>
              <a:t>Enhancing HashSet</a:t>
            </a:r>
          </a:p>
          <a:p>
            <a:r>
              <a:rPr lang="en-US"/>
              <a:t>Best Practice (J. Bloch): Design for inheritance or else prevent it</a:t>
            </a:r>
          </a:p>
          <a:p>
            <a:r>
              <a:rPr lang="en-US"/>
              <a:t>Using Composition</a:t>
            </a:r>
          </a:p>
          <a:p>
            <a:pPr lvl="1"/>
            <a:r>
              <a:rPr lang="en-US"/>
              <a:t>Instead of inheritance – Example:  a Stack class</a:t>
            </a:r>
          </a:p>
          <a:p>
            <a:pPr lvl="1"/>
            <a:r>
              <a:rPr lang="en-US"/>
              <a:t>In combination with inheritance – Example: Inheriting from a Role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14</a:t>
            </a:fld>
            <a:endParaRPr lang="en-US" dirty="0">
              <a:solidFill>
                <a:srgbClr val="04617B">
                  <a:shade val="90000"/>
                </a:srgbClr>
              </a:solidFill>
            </a:endParaRPr>
          </a:p>
        </p:txBody>
      </p:sp>
    </p:spTree>
    <p:extLst>
      <p:ext uri="{BB962C8B-B14F-4D97-AF65-F5344CB8AC3E}">
        <p14:creationId xmlns:p14="http://schemas.microsoft.com/office/powerpoint/2010/main" val="207689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a:t>Wrong Use of Inheritance: Convenient Code Re-use</a:t>
            </a:r>
            <a:endParaRPr lang="en-US" dirty="0"/>
          </a:p>
        </p:txBody>
      </p:sp>
      <p:sp>
        <p:nvSpPr>
          <p:cNvPr id="3" name="Content Placeholder 2"/>
          <p:cNvSpPr>
            <a:spLocks noGrp="1"/>
          </p:cNvSpPr>
          <p:nvPr>
            <p:ph idx="1"/>
          </p:nvPr>
        </p:nvSpPr>
        <p:spPr>
          <a:xfrm>
            <a:off x="457200" y="1600200"/>
            <a:ext cx="8229600" cy="4389120"/>
          </a:xfrm>
        </p:spPr>
        <p:txBody>
          <a:bodyPr/>
          <a:lstStyle/>
          <a:p>
            <a:r>
              <a:rPr lang="en-US" dirty="0"/>
              <a:t>We’ve written the code for move() in our car class, and we want to re-use this code for our bicycle class. </a:t>
            </a:r>
          </a:p>
          <a:p>
            <a:r>
              <a:rPr lang="en-US"/>
              <a:t>Why is this a bad design </a:t>
            </a:r>
            <a:r>
              <a:rPr lang="en-US" dirty="0"/>
              <a:t>decision?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15</a:t>
            </a:fld>
            <a:endParaRPr lang="en-US" dirty="0">
              <a:solidFill>
                <a:srgbClr val="04617B">
                  <a:shade val="90000"/>
                </a:srgb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1465997" y="3048000"/>
            <a:ext cx="1676400" cy="3312566"/>
          </a:xfrm>
          <a:prstGeom prst="rect">
            <a:avLst/>
          </a:prstGeom>
          <a:noFill/>
          <a:ln w="9525">
            <a:noFill/>
            <a:miter lim="800000"/>
            <a:headEnd/>
            <a:tailEnd/>
          </a:ln>
          <a:effectLst/>
        </p:spPr>
      </p:pic>
      <p:sp>
        <p:nvSpPr>
          <p:cNvPr id="5" name="TextBox 4"/>
          <p:cNvSpPr txBox="1"/>
          <p:nvPr/>
        </p:nvSpPr>
        <p:spPr>
          <a:xfrm>
            <a:off x="3962400" y="3352800"/>
            <a:ext cx="4800600" cy="2585323"/>
          </a:xfrm>
          <a:prstGeom prst="rect">
            <a:avLst/>
          </a:prstGeom>
          <a:solidFill>
            <a:srgbClr val="FFC000">
              <a:alpha val="13000"/>
            </a:srgbClr>
          </a:solidFill>
          <a:ln>
            <a:solidFill>
              <a:schemeClr val="accent1"/>
            </a:solidFill>
          </a:ln>
        </p:spPr>
        <p:txBody>
          <a:bodyPr wrap="square" rtlCol="0">
            <a:spAutoFit/>
          </a:bodyPr>
          <a:lstStyle/>
          <a:p>
            <a:r>
              <a:rPr lang="en-US"/>
              <a:t>Changes to the Car class would be inherited by Bicycle and such changes  may not make sense.</a:t>
            </a:r>
            <a:br>
              <a:rPr lang="en-US"/>
            </a:br>
            <a:br>
              <a:rPr lang="en-US"/>
            </a:br>
            <a:r>
              <a:rPr lang="en-US"/>
              <a:t>For instance:  Car class may be updated to have a choice between automatic and manual transmission, and then be equipped with an abstract method updateTransmission(). Then Bicycle will have to implement it – but it would be meaningless to do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Inheritance Just for Code </a:t>
            </a:r>
            <a:r>
              <a:rPr lang="en-US" dirty="0"/>
              <a:t>Reuse</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The following classes all have a name property</a:t>
            </a:r>
          </a:p>
          <a:p>
            <a:endParaRPr lang="en-US" dirty="0"/>
          </a:p>
          <a:p>
            <a:endParaRPr lang="en-US" dirty="0"/>
          </a:p>
          <a:p>
            <a:endParaRPr lang="en-US" dirty="0"/>
          </a:p>
          <a:p>
            <a:r>
              <a:rPr lang="en-US"/>
              <a:t>Why is this use of inheritance a poor design decision?</a:t>
            </a: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16</a:t>
            </a:fld>
            <a:endParaRPr lang="en-US" dirty="0">
              <a:solidFill>
                <a:srgbClr val="04617B">
                  <a:shade val="90000"/>
                </a:srgbClr>
              </a:solidFill>
            </a:endParaRPr>
          </a:p>
        </p:txBody>
      </p:sp>
      <p:pic>
        <p:nvPicPr>
          <p:cNvPr id="1027" name="Picture 3"/>
          <p:cNvPicPr>
            <a:picLocks noChangeAspect="1" noChangeArrowheads="1"/>
          </p:cNvPicPr>
          <p:nvPr/>
        </p:nvPicPr>
        <p:blipFill>
          <a:blip r:embed="rId3" cstate="print"/>
          <a:srcRect/>
          <a:stretch>
            <a:fillRect/>
          </a:stretch>
        </p:blipFill>
        <p:spPr bwMode="auto">
          <a:xfrm>
            <a:off x="2438400" y="2209800"/>
            <a:ext cx="3962400" cy="118542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85800" y="4309928"/>
            <a:ext cx="4114800" cy="2268269"/>
          </a:xfrm>
          <a:prstGeom prst="rect">
            <a:avLst/>
          </a:prstGeom>
          <a:noFill/>
          <a:ln w="9525">
            <a:noFill/>
            <a:miter lim="800000"/>
            <a:headEnd/>
            <a:tailEnd/>
          </a:ln>
          <a:effectLst/>
        </p:spPr>
      </p:pic>
      <p:sp>
        <p:nvSpPr>
          <p:cNvPr id="5" name="TextBox 4"/>
          <p:cNvSpPr txBox="1"/>
          <p:nvPr/>
        </p:nvSpPr>
        <p:spPr>
          <a:xfrm>
            <a:off x="5181600" y="4038600"/>
            <a:ext cx="3352800" cy="2585323"/>
          </a:xfrm>
          <a:prstGeom prst="rect">
            <a:avLst/>
          </a:prstGeom>
          <a:noFill/>
        </p:spPr>
        <p:txBody>
          <a:bodyPr wrap="square" rtlCol="0">
            <a:spAutoFit/>
          </a:bodyPr>
          <a:lstStyle/>
          <a:p>
            <a:pPr marL="285750" indent="-285750">
              <a:buFontTx/>
              <a:buChar char="-"/>
            </a:pPr>
            <a:r>
              <a:rPr lang="en-US" b="1">
                <a:solidFill>
                  <a:srgbClr val="FF0000"/>
                </a:solidFill>
              </a:rPr>
              <a:t>Rigidly binds these classes together</a:t>
            </a:r>
            <a:br>
              <a:rPr lang="en-US" b="1">
                <a:solidFill>
                  <a:srgbClr val="FF0000"/>
                </a:solidFill>
              </a:rPr>
            </a:br>
            <a:endParaRPr lang="en-US" b="1">
              <a:solidFill>
                <a:srgbClr val="FF0000"/>
              </a:solidFill>
            </a:endParaRPr>
          </a:p>
          <a:p>
            <a:pPr marL="285750" indent="-285750">
              <a:buFontTx/>
              <a:buChar char="-"/>
            </a:pPr>
            <a:r>
              <a:rPr lang="en-US" b="1">
                <a:solidFill>
                  <a:srgbClr val="FF0000"/>
                </a:solidFill>
              </a:rPr>
              <a:t>Name may evolve in different ways</a:t>
            </a:r>
            <a:br>
              <a:rPr lang="en-US" b="1">
                <a:solidFill>
                  <a:srgbClr val="FF0000"/>
                </a:solidFill>
              </a:rPr>
            </a:br>
            <a:endParaRPr lang="en-US" b="1">
              <a:solidFill>
                <a:srgbClr val="FF0000"/>
              </a:solidFill>
            </a:endParaRPr>
          </a:p>
          <a:p>
            <a:pPr marL="285750" indent="-285750">
              <a:buFontTx/>
              <a:buChar char="-"/>
            </a:pPr>
            <a:r>
              <a:rPr lang="en-US" b="1">
                <a:solidFill>
                  <a:srgbClr val="FF0000"/>
                </a:solidFill>
              </a:rPr>
              <a:t>Scenario: What if Person is updated to have firstName and lastName?</a:t>
            </a:r>
          </a:p>
        </p:txBody>
      </p:sp>
    </p:spTree>
    <p:extLst>
      <p:ext uri="{BB962C8B-B14F-4D97-AF65-F5344CB8AC3E}">
        <p14:creationId xmlns:p14="http://schemas.microsoft.com/office/powerpoint/2010/main" val="30477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389120"/>
          </a:xfrm>
        </p:spPr>
        <p:txBody>
          <a:bodyPr/>
          <a:lstStyle/>
          <a:p>
            <a:r>
              <a:rPr lang="en-US"/>
              <a:t>What about using inheritance like this?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17</a:t>
            </a:fld>
            <a:endParaRPr lang="en-US" dirty="0">
              <a:solidFill>
                <a:srgbClr val="04617B">
                  <a:shade val="90000"/>
                </a:srgb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38" y="2438400"/>
            <a:ext cx="3915749" cy="226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53000" y="2372205"/>
            <a:ext cx="3810000" cy="3693319"/>
          </a:xfrm>
          <a:prstGeom prst="rect">
            <a:avLst/>
          </a:prstGeom>
          <a:noFill/>
        </p:spPr>
        <p:txBody>
          <a:bodyPr wrap="square" rtlCol="0">
            <a:spAutoFit/>
          </a:bodyPr>
          <a:lstStyle/>
          <a:p>
            <a:r>
              <a:rPr lang="en-US" b="1" u="sng">
                <a:solidFill>
                  <a:srgbClr val="FF0000"/>
                </a:solidFill>
              </a:rPr>
              <a:t>Problems:</a:t>
            </a:r>
          </a:p>
          <a:p>
            <a:r>
              <a:rPr lang="en-US" b="1">
                <a:solidFill>
                  <a:srgbClr val="FF0000"/>
                </a:solidFill>
              </a:rPr>
              <a:t>-    Violates IS-A and LSP </a:t>
            </a:r>
            <a:br>
              <a:rPr lang="en-US" b="1">
                <a:solidFill>
                  <a:srgbClr val="FF0000"/>
                </a:solidFill>
              </a:rPr>
            </a:br>
            <a:endParaRPr lang="en-US" b="1">
              <a:solidFill>
                <a:srgbClr val="FF0000"/>
              </a:solidFill>
            </a:endParaRPr>
          </a:p>
          <a:p>
            <a:pPr marL="285750" indent="-285750">
              <a:buFontTx/>
              <a:buChar char="-"/>
            </a:pPr>
            <a:r>
              <a:rPr lang="en-US" b="1">
                <a:solidFill>
                  <a:srgbClr val="FF0000"/>
                </a:solidFill>
              </a:rPr>
              <a:t>Wastes inheritance opportunity</a:t>
            </a:r>
            <a:br>
              <a:rPr lang="en-US" b="1">
                <a:solidFill>
                  <a:srgbClr val="FF0000"/>
                </a:solidFill>
              </a:rPr>
            </a:br>
            <a:endParaRPr lang="en-US" b="1">
              <a:solidFill>
                <a:srgbClr val="FF0000"/>
              </a:solidFill>
            </a:endParaRPr>
          </a:p>
          <a:p>
            <a:pPr marL="285750" indent="-285750">
              <a:buFontTx/>
              <a:buChar char="-"/>
            </a:pPr>
            <a:r>
              <a:rPr lang="en-US" b="1">
                <a:solidFill>
                  <a:srgbClr val="FF0000"/>
                </a:solidFill>
              </a:rPr>
              <a:t>CommonMethods will evolve into a mess – eventually it will contain methods that may be useful only for one or two of its subclasses.</a:t>
            </a:r>
            <a:br>
              <a:rPr lang="en-US" b="1">
                <a:solidFill>
                  <a:srgbClr val="FF0000"/>
                </a:solidFill>
              </a:rPr>
            </a:br>
            <a:endParaRPr lang="en-US" b="1">
              <a:solidFill>
                <a:srgbClr val="FF0000"/>
              </a:solidFill>
            </a:endParaRPr>
          </a:p>
          <a:p>
            <a:pPr marL="285750" indent="-285750">
              <a:buFontTx/>
              <a:buChar char="-"/>
            </a:pPr>
            <a:r>
              <a:rPr lang="en-US" b="1">
                <a:solidFill>
                  <a:srgbClr val="FF0000"/>
                </a:solidFill>
              </a:rPr>
              <a:t>Use utility class instead</a:t>
            </a:r>
          </a:p>
        </p:txBody>
      </p:sp>
    </p:spTree>
    <p:extLst>
      <p:ext uri="{BB962C8B-B14F-4D97-AF65-F5344CB8AC3E}">
        <p14:creationId xmlns:p14="http://schemas.microsoft.com/office/powerpoint/2010/main" val="26823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3.1 </a:t>
            </a:r>
          </a:p>
        </p:txBody>
      </p:sp>
      <p:sp>
        <p:nvSpPr>
          <p:cNvPr id="3" name="Content Placeholder 2"/>
          <p:cNvSpPr>
            <a:spLocks noGrp="1"/>
          </p:cNvSpPr>
          <p:nvPr>
            <p:ph idx="1"/>
          </p:nvPr>
        </p:nvSpPr>
        <p:spPr>
          <a:xfrm>
            <a:off x="457200" y="1935480"/>
            <a:ext cx="8229600" cy="4693920"/>
          </a:xfrm>
        </p:spPr>
        <p:txBody>
          <a:bodyPr>
            <a:normAutofit fontScale="92500" lnSpcReduction="10000"/>
          </a:bodyPr>
          <a:lstStyle/>
          <a:p>
            <a:pPr marL="0" indent="0">
              <a:buNone/>
            </a:pPr>
            <a:r>
              <a:rPr lang="en-US"/>
              <a:t>For which of the pairs A, B of classes shown below is it correct to say that A inherits from B?</a:t>
            </a:r>
          </a:p>
          <a:p>
            <a:r>
              <a:rPr lang="en-US"/>
              <a:t>Cat, Animal</a:t>
            </a:r>
          </a:p>
          <a:p>
            <a:r>
              <a:rPr lang="en-US"/>
              <a:t>DigitalWatch, Timepiece</a:t>
            </a:r>
          </a:p>
          <a:p>
            <a:r>
              <a:rPr lang="en-US"/>
              <a:t>HumanBeing, Being</a:t>
            </a:r>
          </a:p>
          <a:p>
            <a:r>
              <a:rPr lang="en-US"/>
              <a:t>CompanyPresident, Employee</a:t>
            </a:r>
          </a:p>
          <a:p>
            <a:r>
              <a:rPr lang="en-US"/>
              <a:t>Customer, Account</a:t>
            </a:r>
          </a:p>
          <a:p>
            <a:r>
              <a:rPr lang="en-US"/>
              <a:t>Book, Library</a:t>
            </a:r>
          </a:p>
          <a:p>
            <a:r>
              <a:rPr lang="en-US"/>
              <a:t>Stack, List</a:t>
            </a:r>
          </a:p>
          <a:p>
            <a:r>
              <a:rPr lang="en-US"/>
              <a:t>Circle, Ellipse  </a:t>
            </a:r>
          </a:p>
          <a:p>
            <a:r>
              <a:rPr lang="en-US"/>
              <a:t>Circle, Cylinder</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18</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440240"/>
            <a:ext cx="1143000" cy="431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081" y="5872188"/>
            <a:ext cx="1214437" cy="499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94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3.1 - Solution </a:t>
            </a:r>
          </a:p>
        </p:txBody>
      </p:sp>
      <p:sp>
        <p:nvSpPr>
          <p:cNvPr id="3" name="Content Placeholder 2"/>
          <p:cNvSpPr>
            <a:spLocks noGrp="1"/>
          </p:cNvSpPr>
          <p:nvPr>
            <p:ph idx="1"/>
          </p:nvPr>
        </p:nvSpPr>
        <p:spPr>
          <a:xfrm>
            <a:off x="457200" y="1935480"/>
            <a:ext cx="8610600" cy="4693920"/>
          </a:xfrm>
        </p:spPr>
        <p:txBody>
          <a:bodyPr>
            <a:normAutofit fontScale="92500" lnSpcReduction="10000"/>
          </a:bodyPr>
          <a:lstStyle/>
          <a:p>
            <a:pPr marL="0" indent="0">
              <a:buNone/>
            </a:pPr>
            <a:r>
              <a:rPr lang="en-US"/>
              <a:t>For which of the pairs A, B of classes shown below is it correct </a:t>
            </a:r>
            <a:br>
              <a:rPr lang="en-US"/>
            </a:br>
            <a:r>
              <a:rPr lang="en-US"/>
              <a:t>to say that A inherits from B?</a:t>
            </a:r>
          </a:p>
          <a:p>
            <a:r>
              <a:rPr lang="en-US"/>
              <a:t>Cat, Animal   -  </a:t>
            </a:r>
            <a:r>
              <a:rPr lang="en-US" b="1">
                <a:solidFill>
                  <a:schemeClr val="accent1">
                    <a:lumMod val="75000"/>
                  </a:schemeClr>
                </a:solidFill>
              </a:rPr>
              <a:t>Good (Cat IS-A Animal)</a:t>
            </a:r>
          </a:p>
          <a:p>
            <a:r>
              <a:rPr lang="en-US"/>
              <a:t>DigitalWatch, Timepiece – </a:t>
            </a:r>
            <a:r>
              <a:rPr lang="en-US" b="1">
                <a:solidFill>
                  <a:schemeClr val="accent1">
                    <a:lumMod val="75000"/>
                  </a:schemeClr>
                </a:solidFill>
              </a:rPr>
              <a:t>Good (</a:t>
            </a:r>
            <a:r>
              <a:rPr lang="en-US" sz="1900" b="1">
                <a:solidFill>
                  <a:schemeClr val="accent1">
                    <a:lumMod val="75000"/>
                  </a:schemeClr>
                </a:solidFill>
              </a:rPr>
              <a:t>DigitalWatch IS-A Timepiece</a:t>
            </a:r>
            <a:r>
              <a:rPr lang="en-US" b="1">
                <a:solidFill>
                  <a:schemeClr val="accent1">
                    <a:lumMod val="75000"/>
                  </a:schemeClr>
                </a:solidFill>
              </a:rPr>
              <a:t>)</a:t>
            </a:r>
            <a:r>
              <a:rPr lang="en-US" b="1"/>
              <a:t>  </a:t>
            </a:r>
          </a:p>
          <a:p>
            <a:r>
              <a:rPr lang="en-US"/>
              <a:t>HumanBeing, Being – </a:t>
            </a:r>
            <a:r>
              <a:rPr lang="en-US" b="1">
                <a:solidFill>
                  <a:schemeClr val="accent1">
                    <a:lumMod val="75000"/>
                  </a:schemeClr>
                </a:solidFill>
              </a:rPr>
              <a:t>Not Bad (but maybe not useful)</a:t>
            </a:r>
          </a:p>
          <a:p>
            <a:r>
              <a:rPr lang="en-US"/>
              <a:t>CompanyPresident, Employee - </a:t>
            </a:r>
            <a:r>
              <a:rPr lang="en-US" b="1">
                <a:solidFill>
                  <a:schemeClr val="accent1">
                    <a:lumMod val="75000"/>
                  </a:schemeClr>
                </a:solidFill>
              </a:rPr>
              <a:t>Good (usually the case)</a:t>
            </a:r>
            <a:endParaRPr lang="en-US"/>
          </a:p>
          <a:p>
            <a:r>
              <a:rPr lang="en-US"/>
              <a:t>Customer, Account – </a:t>
            </a:r>
            <a:r>
              <a:rPr lang="en-US" b="1">
                <a:solidFill>
                  <a:srgbClr val="C00000"/>
                </a:solidFill>
              </a:rPr>
              <a:t>Bad (Customer is not an Account)</a:t>
            </a:r>
          </a:p>
          <a:p>
            <a:r>
              <a:rPr lang="en-US"/>
              <a:t>Book, Library – </a:t>
            </a:r>
            <a:r>
              <a:rPr lang="en-US" b="1">
                <a:solidFill>
                  <a:srgbClr val="C00000"/>
                </a:solidFill>
              </a:rPr>
              <a:t>Bad (</a:t>
            </a:r>
            <a:r>
              <a:rPr lang="en-US" sz="1800" b="1">
                <a:solidFill>
                  <a:srgbClr val="C00000"/>
                </a:solidFill>
              </a:rPr>
              <a:t>Book is not a Library though it may belong to one</a:t>
            </a:r>
            <a:r>
              <a:rPr lang="en-US" b="1">
                <a:solidFill>
                  <a:srgbClr val="C00000"/>
                </a:solidFill>
              </a:rPr>
              <a:t>)</a:t>
            </a:r>
          </a:p>
          <a:p>
            <a:r>
              <a:rPr lang="en-US"/>
              <a:t>Stack, List - </a:t>
            </a:r>
            <a:r>
              <a:rPr lang="en-US" b="1">
                <a:solidFill>
                  <a:srgbClr val="7030A0"/>
                </a:solidFill>
              </a:rPr>
              <a:t>?? See upcoming slides</a:t>
            </a:r>
          </a:p>
          <a:p>
            <a:r>
              <a:rPr lang="en-US"/>
              <a:t>Circle, Ellipse  </a:t>
            </a:r>
            <a:r>
              <a:rPr lang="en-US" b="1">
                <a:solidFill>
                  <a:srgbClr val="7030A0"/>
                </a:solidFill>
              </a:rPr>
              <a:t>?? See upcoming slides</a:t>
            </a:r>
          </a:p>
          <a:p>
            <a:r>
              <a:rPr lang="en-US"/>
              <a:t>Circle, Cylinder </a:t>
            </a:r>
            <a:r>
              <a:rPr lang="en-US" b="1">
                <a:solidFill>
                  <a:srgbClr val="7030A0"/>
                </a:solidFill>
              </a:rPr>
              <a:t>?? See upcoming slides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19</a:t>
            </a:fld>
            <a:endParaRPr lang="en-US" dirty="0">
              <a:solidFill>
                <a:srgbClr val="04617B">
                  <a:shade val="90000"/>
                </a:srgbClr>
              </a:solidFill>
            </a:endParaRPr>
          </a:p>
        </p:txBody>
      </p:sp>
    </p:spTree>
    <p:extLst>
      <p:ext uri="{BB962C8B-B14F-4D97-AF65-F5344CB8AC3E}">
        <p14:creationId xmlns:p14="http://schemas.microsoft.com/office/powerpoint/2010/main" val="29054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31325"/>
          </a:xfrm>
          <a:prstGeom prst="rect">
            <a:avLst/>
          </a:prstGeom>
          <a:noFill/>
          <a:ln w="9525">
            <a:noFill/>
            <a:miter lim="800000"/>
            <a:headEnd/>
            <a:tailEnd/>
          </a:ln>
          <a:effectLst/>
        </p:spPr>
        <p:txBody>
          <a:bodyPr>
            <a:spAutoFit/>
          </a:bodyPr>
          <a:lstStyle/>
          <a:p>
            <a:r>
              <a:rPr lang="en-US" sz="1800" dirty="0">
                <a:solidFill>
                  <a:srgbClr val="000000"/>
                </a:solidFill>
              </a:rPr>
              <a:t>© 2015 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a:t>Subtle Mistake Using Inheritance</a:t>
            </a:r>
          </a:p>
        </p:txBody>
      </p:sp>
      <p:sp>
        <p:nvSpPr>
          <p:cNvPr id="3" name="Content Placeholder 2"/>
          <p:cNvSpPr>
            <a:spLocks noGrp="1"/>
          </p:cNvSpPr>
          <p:nvPr>
            <p:ph idx="1"/>
          </p:nvPr>
        </p:nvSpPr>
        <p:spPr>
          <a:xfrm>
            <a:off x="509954" y="1676400"/>
            <a:ext cx="8229600" cy="5029200"/>
          </a:xfrm>
        </p:spPr>
        <p:txBody>
          <a:bodyPr/>
          <a:lstStyle/>
          <a:p>
            <a:pPr marL="0" indent="0">
              <a:buNone/>
            </a:pPr>
            <a:r>
              <a:rPr lang="en-US"/>
              <a:t>What’s wrong with the following implementation of a stack? </a:t>
            </a:r>
            <a:r>
              <a:rPr lang="en-US" sz="2400"/>
              <a:t>(Hint: Problem shows up when you try to apply LSP.) </a:t>
            </a:r>
            <a:r>
              <a:rPr lang="en-US" sz="2200"/>
              <a:t>Note: the Java 1.1 library implementation of Stack made the same mistake – jdk 1.2 fixed it, but IS-A principle still violated.</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20</a:t>
            </a:fld>
            <a:endParaRPr lang="en-US" dirty="0">
              <a:solidFill>
                <a:srgbClr val="04617B">
                  <a:shade val="90000"/>
                </a:srgb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54" y="3354841"/>
            <a:ext cx="5791200" cy="350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477000" y="5334000"/>
            <a:ext cx="2209800" cy="923330"/>
          </a:xfrm>
          <a:prstGeom prst="rect">
            <a:avLst/>
          </a:prstGeom>
          <a:noFill/>
        </p:spPr>
        <p:txBody>
          <a:bodyPr wrap="square" rtlCol="0">
            <a:spAutoFit/>
          </a:bodyPr>
          <a:lstStyle/>
          <a:p>
            <a:r>
              <a:rPr lang="en-US"/>
              <a:t>See Demo:</a:t>
            </a:r>
            <a:br>
              <a:rPr lang="en-US"/>
            </a:br>
            <a:r>
              <a:rPr lang="en-US"/>
              <a:t>lesson3.lecture.</a:t>
            </a:r>
            <a:br>
              <a:rPr lang="en-US"/>
            </a:br>
            <a:r>
              <a:rPr lang="en-US"/>
              <a:t>stacklinkedlist</a:t>
            </a:r>
          </a:p>
        </p:txBody>
      </p:sp>
    </p:spTree>
    <p:extLst>
      <p:ext uri="{BB962C8B-B14F-4D97-AF65-F5344CB8AC3E}">
        <p14:creationId xmlns:p14="http://schemas.microsoft.com/office/powerpoint/2010/main" val="88046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2635250"/>
          </a:xfrm>
          <a:noFill/>
        </p:spPr>
        <p:txBody>
          <a:bodyPr lIns="90488" tIns="44450" rIns="90488" bIns="44450">
            <a:normAutofit lnSpcReduction="10000"/>
          </a:bodyPr>
          <a:lstStyle/>
          <a:p>
            <a:pPr marL="0" lvl="0" indent="0">
              <a:lnSpc>
                <a:spcPct val="90000"/>
              </a:lnSpc>
              <a:buNone/>
            </a:pPr>
            <a:r>
              <a:rPr lang="en-US" dirty="0"/>
              <a:t>Inheritance is used to </a:t>
            </a:r>
            <a:r>
              <a:rPr lang="en-US"/>
              <a:t>model IS-A relationships and must obey the Liskov Substitution Principle.</a:t>
            </a:r>
            <a:endParaRPr lang="en-US" dirty="0"/>
          </a:p>
          <a:p>
            <a:pPr marL="0" lvl="0" indent="0">
              <a:lnSpc>
                <a:spcPct val="90000"/>
              </a:lnSpc>
              <a:buNone/>
            </a:pPr>
            <a:endParaRPr lang="en-US" dirty="0"/>
          </a:p>
          <a:p>
            <a:pPr marL="0" lvl="0" indent="0">
              <a:lnSpc>
                <a:spcPct val="90000"/>
              </a:lnSpc>
              <a:buNone/>
            </a:pPr>
            <a:r>
              <a:rPr lang="en-US" dirty="0"/>
              <a:t>Although Inheritance offers reuse (the subclass inherits all public and protected methods and attributes), reuse </a:t>
            </a:r>
            <a:r>
              <a:rPr lang="en-US"/>
              <a:t>should never be the </a:t>
            </a:r>
            <a:r>
              <a:rPr lang="en-US" i="1"/>
              <a:t>sole</a:t>
            </a:r>
            <a:r>
              <a:rPr lang="en-US"/>
              <a:t> </a:t>
            </a:r>
            <a:r>
              <a:rPr lang="en-US" i="1"/>
              <a:t>reason </a:t>
            </a:r>
            <a:r>
              <a:rPr lang="en-US"/>
              <a:t>for creating an inheritance relationship. </a:t>
            </a:r>
            <a:endParaRPr lang="en-US" dirty="0"/>
          </a:p>
          <a:p>
            <a:pPr marL="0" lvl="0" indent="0">
              <a:lnSpc>
                <a:spcPct val="90000"/>
              </a:lnSpc>
              <a:buNone/>
            </a:pPr>
            <a:endParaRPr lang="en-US" dirty="0"/>
          </a:p>
          <a:p>
            <a:pPr marL="0" indent="0" eaLnBrk="1" hangingPunct="1">
              <a:lnSpc>
                <a:spcPct val="90000"/>
              </a:lnSpc>
              <a:buFontTx/>
              <a:buNone/>
            </a:pP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a:t>
            </a:r>
            <a:r>
              <a:rPr lang="en-US">
                <a:solidFill>
                  <a:srgbClr val="000099"/>
                </a:solidFill>
              </a:rPr>
              <a:t>Point 1</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21</a:t>
            </a:fld>
            <a:endParaRPr lang="en-US" dirty="0">
              <a:solidFill>
                <a:srgbClr val="04617B">
                  <a:shade val="90000"/>
                </a:srgb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000499"/>
            <a:ext cx="1600200" cy="2870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0" y="4602456"/>
            <a:ext cx="4876800" cy="2092881"/>
          </a:xfrm>
          <a:prstGeom prst="rect">
            <a:avLst/>
          </a:prstGeom>
          <a:noFill/>
        </p:spPr>
        <p:txBody>
          <a:bodyPr wrap="square" rtlCol="0">
            <a:spAutoFit/>
          </a:bodyPr>
          <a:lstStyle/>
          <a:p>
            <a:pPr lvl="0"/>
            <a:r>
              <a:rPr lang="en-US" sz="2600"/>
              <a:t>The field of pure intelligence is inherited by everyone, and can easily be accessed through the practice of the TM technique.</a:t>
            </a:r>
          </a:p>
          <a:p>
            <a:endParaRPr lang="en-US" sz="26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Outline of Topics</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a:t>Review of  inheritance concepts and implementation in Java</a:t>
            </a:r>
          </a:p>
          <a:p>
            <a:r>
              <a:rPr lang="en-US"/>
              <a:t>Wrong uses of inheritance</a:t>
            </a:r>
          </a:p>
          <a:p>
            <a:r>
              <a:rPr lang="en-US" b="1">
                <a:solidFill>
                  <a:srgbClr val="FF0000"/>
                </a:solidFill>
              </a:rPr>
              <a:t>Benefits of inheritance</a:t>
            </a:r>
          </a:p>
          <a:p>
            <a:r>
              <a:rPr lang="en-US"/>
              <a:t>Problems with inheritance (even when used correctly)</a:t>
            </a:r>
          </a:p>
          <a:p>
            <a:pPr lvl="1"/>
            <a:r>
              <a:rPr lang="en-US"/>
              <a:t>Fragility</a:t>
            </a:r>
          </a:p>
          <a:p>
            <a:pPr lvl="2"/>
            <a:r>
              <a:rPr lang="en-US"/>
              <a:t>Rectangle-Square Problem</a:t>
            </a:r>
          </a:p>
          <a:p>
            <a:pPr lvl="1"/>
            <a:r>
              <a:rPr lang="en-US"/>
              <a:t>Violates encapsulation: Ripple effect</a:t>
            </a:r>
          </a:p>
          <a:p>
            <a:pPr lvl="2"/>
            <a:r>
              <a:rPr lang="en-US"/>
              <a:t>Enhancing HashSet</a:t>
            </a:r>
          </a:p>
          <a:p>
            <a:r>
              <a:rPr lang="en-US"/>
              <a:t>Best Practice (J. Bloch): Design for inheritance or else prevent it</a:t>
            </a:r>
          </a:p>
          <a:p>
            <a:r>
              <a:rPr lang="en-US"/>
              <a:t>Using Composition</a:t>
            </a:r>
          </a:p>
          <a:p>
            <a:pPr lvl="1"/>
            <a:r>
              <a:rPr lang="en-US"/>
              <a:t>Instead of inheritance – Example:  a Stack class</a:t>
            </a:r>
          </a:p>
          <a:p>
            <a:pPr lvl="1"/>
            <a:r>
              <a:rPr lang="en-US"/>
              <a:t>In combination with inheritance – Example: Inheriting from a Role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22</a:t>
            </a:fld>
            <a:endParaRPr lang="en-US" dirty="0">
              <a:solidFill>
                <a:srgbClr val="04617B">
                  <a:shade val="90000"/>
                </a:srgbClr>
              </a:solidFill>
            </a:endParaRPr>
          </a:p>
        </p:txBody>
      </p:sp>
    </p:spTree>
    <p:extLst>
      <p:ext uri="{BB962C8B-B14F-4D97-AF65-F5344CB8AC3E}">
        <p14:creationId xmlns:p14="http://schemas.microsoft.com/office/powerpoint/2010/main" val="2461106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Inheritance</a:t>
            </a:r>
          </a:p>
        </p:txBody>
      </p:sp>
      <p:sp>
        <p:nvSpPr>
          <p:cNvPr id="3" name="Content Placeholder 2"/>
          <p:cNvSpPr>
            <a:spLocks noGrp="1"/>
          </p:cNvSpPr>
          <p:nvPr>
            <p:ph idx="1"/>
          </p:nvPr>
        </p:nvSpPr>
        <p:spPr/>
        <p:txBody>
          <a:bodyPr>
            <a:normAutofit fontScale="92500" lnSpcReduction="20000"/>
          </a:bodyPr>
          <a:lstStyle/>
          <a:p>
            <a:r>
              <a:rPr lang="en-US"/>
              <a:t>It reduces code redundancy</a:t>
            </a:r>
            <a:br>
              <a:rPr lang="en-US"/>
            </a:br>
            <a:endParaRPr lang="en-US"/>
          </a:p>
          <a:p>
            <a:r>
              <a:rPr lang="en-US"/>
              <a:t>Subclasses are much more succinct (smaller class file) than they would be without inheritance. (E.g. Faculty, Secretary classes.)</a:t>
            </a:r>
            <a:br>
              <a:rPr lang="en-US"/>
            </a:br>
            <a:endParaRPr lang="en-US"/>
          </a:p>
          <a:p>
            <a:r>
              <a:rPr lang="en-US"/>
              <a:t>You reuse and extend code that has already been thoroughly tested – without modifying it. (E.g. Manager class)</a:t>
            </a:r>
            <a:br>
              <a:rPr lang="en-US"/>
            </a:br>
            <a:endParaRPr lang="en-US"/>
          </a:p>
          <a:p>
            <a:r>
              <a:rPr lang="en-US"/>
              <a:t>You can derive a new class from an existing class even if we don’t own the source code for the latter! (See demo: </a:t>
            </a:r>
            <a:r>
              <a:rPr lang="en-US" sz="2200">
                <a:latin typeface="Courier New" panose="02070309020205020404" pitchFamily="49" charset="0"/>
                <a:cs typeface="Courier New" panose="02070309020205020404" pitchFamily="49" charset="0"/>
              </a:rPr>
              <a:t>lesson3.lecture.inheritance1.MyStringList</a:t>
            </a:r>
            <a:r>
              <a:rPr lang="en-US"/>
              <a: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23</a:t>
            </a:fld>
            <a:endParaRPr lang="en-US" dirty="0">
              <a:solidFill>
                <a:srgbClr val="04617B">
                  <a:shade val="90000"/>
                </a:srgbClr>
              </a:solidFill>
            </a:endParaRPr>
          </a:p>
        </p:txBody>
      </p:sp>
    </p:spTree>
    <p:extLst>
      <p:ext uri="{BB962C8B-B14F-4D97-AF65-F5344CB8AC3E}">
        <p14:creationId xmlns:p14="http://schemas.microsoft.com/office/powerpoint/2010/main" val="397588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Outline of Topics</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a:t>Review of  inheritance concepts and implementation in Java</a:t>
            </a:r>
          </a:p>
          <a:p>
            <a:r>
              <a:rPr lang="en-US"/>
              <a:t>Wrong uses of inheritance</a:t>
            </a:r>
          </a:p>
          <a:p>
            <a:r>
              <a:rPr lang="en-US"/>
              <a:t>Benefits of inheritance</a:t>
            </a:r>
          </a:p>
          <a:p>
            <a:r>
              <a:rPr lang="en-US" b="1">
                <a:solidFill>
                  <a:srgbClr val="FF0000"/>
                </a:solidFill>
              </a:rPr>
              <a:t>Problems with inheritance (even when used correctly)</a:t>
            </a:r>
          </a:p>
          <a:p>
            <a:pPr lvl="1"/>
            <a:r>
              <a:rPr lang="en-US"/>
              <a:t>Fragility</a:t>
            </a:r>
          </a:p>
          <a:p>
            <a:pPr lvl="2"/>
            <a:r>
              <a:rPr lang="en-US"/>
              <a:t>Rectangle-Square Problem</a:t>
            </a:r>
          </a:p>
          <a:p>
            <a:pPr lvl="1"/>
            <a:r>
              <a:rPr lang="en-US"/>
              <a:t>Violates encapsulation: Ripple effect</a:t>
            </a:r>
          </a:p>
          <a:p>
            <a:pPr lvl="2"/>
            <a:r>
              <a:rPr lang="en-US"/>
              <a:t>Enhancing HashSet</a:t>
            </a:r>
          </a:p>
          <a:p>
            <a:r>
              <a:rPr lang="en-US"/>
              <a:t>Best Practice (J. Bloch): Design for inheritance or else prevent it</a:t>
            </a:r>
          </a:p>
          <a:p>
            <a:r>
              <a:rPr lang="en-US"/>
              <a:t>Using Composition</a:t>
            </a:r>
          </a:p>
          <a:p>
            <a:pPr lvl="1"/>
            <a:r>
              <a:rPr lang="en-US"/>
              <a:t>Instead of inheritance – Example:  a Stack class</a:t>
            </a:r>
          </a:p>
          <a:p>
            <a:pPr lvl="1"/>
            <a:r>
              <a:rPr lang="en-US"/>
              <a:t>In combination with inheritance – Example: Inheriting from a Role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24</a:t>
            </a:fld>
            <a:endParaRPr lang="en-US" dirty="0">
              <a:solidFill>
                <a:srgbClr val="04617B">
                  <a:shade val="90000"/>
                </a:srgbClr>
              </a:solidFill>
            </a:endParaRPr>
          </a:p>
        </p:txBody>
      </p:sp>
    </p:spTree>
    <p:extLst>
      <p:ext uri="{BB962C8B-B14F-4D97-AF65-F5344CB8AC3E}">
        <p14:creationId xmlns:p14="http://schemas.microsoft.com/office/powerpoint/2010/main" val="2677599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Fragility of Inheritance</a:t>
            </a:r>
          </a:p>
        </p:txBody>
      </p:sp>
      <p:sp>
        <p:nvSpPr>
          <p:cNvPr id="3" name="Content Placeholder 2"/>
          <p:cNvSpPr>
            <a:spLocks noGrp="1"/>
          </p:cNvSpPr>
          <p:nvPr>
            <p:ph idx="1"/>
          </p:nvPr>
        </p:nvSpPr>
        <p:spPr/>
        <p:txBody>
          <a:bodyPr>
            <a:normAutofit fontScale="85000" lnSpcReduction="10000"/>
          </a:bodyPr>
          <a:lstStyle/>
          <a:p>
            <a:pPr marL="0" indent="0">
              <a:buNone/>
            </a:pPr>
            <a:r>
              <a:rPr lang="en-US"/>
              <a:t>Subclasses of a superclass – even when the IS-A criterion is met – may use the superclass in unexpected ways leading to broken code.</a:t>
            </a:r>
          </a:p>
          <a:p>
            <a:r>
              <a:rPr lang="en-US"/>
              <a:t>Example: the Rectangle-Square Problem</a:t>
            </a:r>
          </a:p>
          <a:p>
            <a:pPr marL="0" indent="0">
              <a:buNone/>
            </a:pPr>
            <a:r>
              <a:rPr lang="en-US"/>
              <a:t>    See </a:t>
            </a:r>
            <a:r>
              <a:rPr lang="en-US">
                <a:latin typeface="Courier New" panose="02070309020205020404" pitchFamily="49" charset="0"/>
                <a:cs typeface="Courier New" panose="02070309020205020404" pitchFamily="49" charset="0"/>
              </a:rPr>
              <a:t>lesson3.lecture.inheritance2</a:t>
            </a:r>
          </a:p>
          <a:p>
            <a:r>
              <a:rPr lang="en-US">
                <a:cs typeface="Courier New" panose="02070309020205020404" pitchFamily="49" charset="0"/>
              </a:rPr>
              <a:t>The Rectangle-Square Problem arises because of the presence of setters.</a:t>
            </a:r>
          </a:p>
          <a:p>
            <a:pPr lvl="1"/>
            <a:r>
              <a:rPr lang="en-US">
                <a:cs typeface="Courier New" panose="02070309020205020404" pitchFamily="49" charset="0"/>
              </a:rPr>
              <a:t>Code shows that Square should not inherit from Rectangle because of LSP</a:t>
            </a:r>
          </a:p>
          <a:p>
            <a:pPr lvl="1"/>
            <a:r>
              <a:rPr lang="en-US">
                <a:cs typeface="Courier New" panose="02070309020205020404" pitchFamily="49" charset="0"/>
              </a:rPr>
              <a:t>If setters are not allowed (which would mean that Square and Rectangle are considered immutable), there is no problem about inheritance. </a:t>
            </a:r>
          </a:p>
          <a:p>
            <a:r>
              <a:rPr lang="en-US">
                <a:cs typeface="Courier New" panose="02070309020205020404" pitchFamily="49" charset="0"/>
              </a:rPr>
              <a:t>Viewing a Circle as a subclass of Ellipse leads to the same set of issues.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25</a:t>
            </a:fld>
            <a:endParaRPr lang="en-US" dirty="0">
              <a:solidFill>
                <a:srgbClr val="04617B">
                  <a:shade val="90000"/>
                </a:srgbClr>
              </a:solidFill>
            </a:endParaRPr>
          </a:p>
        </p:txBody>
      </p:sp>
    </p:spTree>
    <p:extLst>
      <p:ext uri="{BB962C8B-B14F-4D97-AF65-F5344CB8AC3E}">
        <p14:creationId xmlns:p14="http://schemas.microsoft.com/office/powerpoint/2010/main" val="426865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a:t>Inheritance Violates Encapsulation: The Ripple Effect</a:t>
            </a:r>
          </a:p>
        </p:txBody>
      </p:sp>
      <p:sp>
        <p:nvSpPr>
          <p:cNvPr id="3" name="Content Placeholder 2"/>
          <p:cNvSpPr>
            <a:spLocks noGrp="1"/>
          </p:cNvSpPr>
          <p:nvPr>
            <p:ph idx="1"/>
          </p:nvPr>
        </p:nvSpPr>
        <p:spPr>
          <a:xfrm>
            <a:off x="457200" y="1828800"/>
            <a:ext cx="8229600" cy="4648200"/>
          </a:xfrm>
        </p:spPr>
        <p:txBody>
          <a:bodyPr>
            <a:normAutofit/>
          </a:bodyPr>
          <a:lstStyle/>
          <a:p>
            <a:pPr marL="0" indent="0">
              <a:buNone/>
            </a:pPr>
            <a:r>
              <a:rPr lang="en-US"/>
              <a:t>If A is a subclass of B, even if A is not modified in any way, a change in B can break A. (This is called the </a:t>
            </a:r>
            <a:r>
              <a:rPr lang="en-US" i="1"/>
              <a:t>Ripple Effect.</a:t>
            </a:r>
            <a:r>
              <a:rPr lang="en-US"/>
              <a:t>) </a:t>
            </a:r>
          </a:p>
          <a:p>
            <a:r>
              <a:rPr lang="en-US" u="sng"/>
              <a:t>Example 1</a:t>
            </a:r>
            <a:r>
              <a:rPr lang="en-US"/>
              <a:t>: Suppose A overrides all methods in B by first validating input arguments in each method (for security reasons). If a new method is added to B and A is not updated, the new method introduces a security hole. (</a:t>
            </a:r>
            <a:r>
              <a:rPr lang="en-US">
                <a:latin typeface="Courier New" panose="02070309020205020404" pitchFamily="49" charset="0"/>
                <a:cs typeface="Courier New" panose="02070309020205020404" pitchFamily="49" charset="0"/>
              </a:rPr>
              <a:t>lesson3.lecture.inheritance4</a:t>
            </a:r>
            <a:r>
              <a:rPr lang="en-US"/>
              <a:t>)</a:t>
            </a:r>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26</a:t>
            </a:fld>
            <a:endParaRPr lang="en-US" dirty="0">
              <a:solidFill>
                <a:srgbClr val="04617B">
                  <a:shade val="90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81600"/>
            <a:ext cx="4343400" cy="136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79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610600" cy="5334000"/>
          </a:xfrm>
        </p:spPr>
        <p:txBody>
          <a:bodyPr>
            <a:normAutofit fontScale="92500" lnSpcReduction="10000"/>
          </a:bodyPr>
          <a:lstStyle/>
          <a:p>
            <a:pPr marL="0" indent="0">
              <a:buNone/>
            </a:pPr>
            <a:r>
              <a:rPr lang="en-US" u="sng"/>
              <a:t>Example 2</a:t>
            </a:r>
            <a:r>
              <a:rPr lang="en-US"/>
              <a:t>: Extending </a:t>
            </a:r>
            <a:r>
              <a:rPr lang="en-US">
                <a:latin typeface="Courier New" panose="02070309020205020404" pitchFamily="49" charset="0"/>
                <a:cs typeface="Courier New" panose="02070309020205020404" pitchFamily="49" charset="0"/>
              </a:rPr>
              <a:t>HashSet</a:t>
            </a:r>
            <a:r>
              <a:rPr lang="en-US"/>
              <a:t> – see </a:t>
            </a:r>
            <a:r>
              <a:rPr lang="en-US" sz="2300">
                <a:latin typeface="Courier New" panose="02070309020205020404" pitchFamily="49" charset="0"/>
                <a:cs typeface="Courier New" panose="02070309020205020404" pitchFamily="49" charset="0"/>
              </a:rPr>
              <a:t>lesson3.lecture.inheritance3.</a:t>
            </a:r>
          </a:p>
          <a:p>
            <a:pPr lvl="1"/>
            <a:r>
              <a:rPr lang="en-US" i="1"/>
              <a:t>Problem</a:t>
            </a:r>
            <a:r>
              <a:rPr lang="en-US"/>
              <a:t>: In implementation of </a:t>
            </a:r>
            <a:r>
              <a:rPr lang="en-US">
                <a:latin typeface="Courier New" panose="02070309020205020404" pitchFamily="49" charset="0"/>
                <a:cs typeface="Courier New" panose="02070309020205020404" pitchFamily="49" charset="0"/>
              </a:rPr>
              <a:t>HashSet</a:t>
            </a:r>
            <a:r>
              <a:rPr lang="en-US"/>
              <a:t>, </a:t>
            </a:r>
            <a:r>
              <a:rPr lang="en-US">
                <a:latin typeface="Courier New" panose="02070309020205020404" pitchFamily="49" charset="0"/>
                <a:cs typeface="Courier New" panose="02070309020205020404" pitchFamily="49" charset="0"/>
              </a:rPr>
              <a:t>addAll</a:t>
            </a:r>
            <a:r>
              <a:rPr lang="en-US"/>
              <a:t> calls the </a:t>
            </a:r>
            <a:r>
              <a:rPr lang="en-US">
                <a:latin typeface="Courier New" panose="02070309020205020404" pitchFamily="49" charset="0"/>
                <a:cs typeface="Courier New" panose="02070309020205020404" pitchFamily="49" charset="0"/>
              </a:rPr>
              <a:t>add</a:t>
            </a:r>
            <a:r>
              <a:rPr lang="en-US"/>
              <a:t> method, so we are incrementing </a:t>
            </a:r>
            <a:r>
              <a:rPr lang="en-US">
                <a:latin typeface="Courier New" panose="02070309020205020404" pitchFamily="49" charset="0"/>
                <a:cs typeface="Courier New" panose="02070309020205020404" pitchFamily="49" charset="0"/>
              </a:rPr>
              <a:t>addCount</a:t>
            </a:r>
            <a:r>
              <a:rPr lang="en-US"/>
              <a:t> too many times in calls to </a:t>
            </a:r>
            <a:r>
              <a:rPr lang="en-US">
                <a:latin typeface="Courier New" panose="02070309020205020404" pitchFamily="49" charset="0"/>
                <a:cs typeface="Courier New" panose="02070309020205020404" pitchFamily="49" charset="0"/>
              </a:rPr>
              <a:t>addAll</a:t>
            </a:r>
            <a:r>
              <a:rPr lang="en-US"/>
              <a:t>.</a:t>
            </a:r>
          </a:p>
          <a:p>
            <a:pPr lvl="1"/>
            <a:r>
              <a:rPr lang="en-US"/>
              <a:t>Fix: Don’t increment </a:t>
            </a:r>
            <a:r>
              <a:rPr lang="en-US">
                <a:latin typeface="Courier New" panose="02070309020205020404" pitchFamily="49" charset="0"/>
                <a:cs typeface="Courier New" panose="02070309020205020404" pitchFamily="49" charset="0"/>
              </a:rPr>
              <a:t>addCount</a:t>
            </a:r>
            <a:r>
              <a:rPr lang="en-US"/>
              <a:t> in </a:t>
            </a:r>
            <a:r>
              <a:rPr lang="en-US">
                <a:latin typeface="Courier New" panose="02070309020205020404" pitchFamily="49" charset="0"/>
                <a:cs typeface="Courier New" panose="02070309020205020404" pitchFamily="49" charset="0"/>
              </a:rPr>
              <a:t>addAll</a:t>
            </a:r>
            <a:r>
              <a:rPr lang="en-US"/>
              <a:t> operations</a:t>
            </a:r>
          </a:p>
          <a:p>
            <a:pPr lvl="1"/>
            <a:r>
              <a:rPr lang="en-US" i="1"/>
              <a:t>The real problem</a:t>
            </a:r>
            <a:r>
              <a:rPr lang="en-US"/>
              <a:t>: Now </a:t>
            </a:r>
            <a:r>
              <a:rPr lang="en-US">
                <a:latin typeface="Courier New" panose="02070309020205020404" pitchFamily="49" charset="0"/>
                <a:cs typeface="Courier New" panose="02070309020205020404" pitchFamily="49" charset="0"/>
              </a:rPr>
              <a:t>ExtendedHashSet</a:t>
            </a:r>
            <a:r>
              <a:rPr lang="en-US"/>
              <a:t> depends on an undocumented implementation detail of </a:t>
            </a:r>
            <a:r>
              <a:rPr lang="en-US">
                <a:latin typeface="Courier New" panose="02070309020205020404" pitchFamily="49" charset="0"/>
                <a:cs typeface="Courier New" panose="02070309020205020404" pitchFamily="49" charset="0"/>
              </a:rPr>
              <a:t>HashSet</a:t>
            </a:r>
            <a:r>
              <a:rPr lang="en-US"/>
              <a:t>. If creators of </a:t>
            </a:r>
            <a:r>
              <a:rPr lang="en-US">
                <a:latin typeface="Courier New" panose="02070309020205020404" pitchFamily="49" charset="0"/>
                <a:cs typeface="Courier New" panose="02070309020205020404" pitchFamily="49" charset="0"/>
              </a:rPr>
              <a:t>HashSet</a:t>
            </a:r>
            <a:r>
              <a:rPr lang="en-US"/>
              <a:t> change the implementation of </a:t>
            </a:r>
            <a:r>
              <a:rPr lang="en-US">
                <a:latin typeface="Courier New" panose="02070309020205020404" pitchFamily="49" charset="0"/>
                <a:cs typeface="Courier New" panose="02070309020205020404" pitchFamily="49" charset="0"/>
              </a:rPr>
              <a:t>addAll</a:t>
            </a:r>
            <a:r>
              <a:rPr lang="en-US"/>
              <a:t>, </a:t>
            </a:r>
            <a:r>
              <a:rPr lang="en-US">
                <a:latin typeface="Courier New" panose="02070309020205020404" pitchFamily="49" charset="0"/>
                <a:cs typeface="Courier New" panose="02070309020205020404" pitchFamily="49" charset="0"/>
              </a:rPr>
              <a:t>ExtendedHashSet</a:t>
            </a:r>
            <a:r>
              <a:rPr lang="en-US"/>
              <a:t> could break. </a:t>
            </a:r>
          </a:p>
          <a:p>
            <a:pPr marL="393192" lvl="1" indent="0">
              <a:buNone/>
            </a:pPr>
            <a:br>
              <a:rPr lang="en-US"/>
            </a:br>
            <a:r>
              <a:rPr lang="en-US"/>
              <a:t>This is an example of the Ripple Effect; the internal implementation of </a:t>
            </a:r>
            <a:r>
              <a:rPr lang="en-US">
                <a:latin typeface="Courier New" panose="02070309020205020404" pitchFamily="49" charset="0"/>
                <a:cs typeface="Courier New" panose="02070309020205020404" pitchFamily="49" charset="0"/>
              </a:rPr>
              <a:t>addCount</a:t>
            </a:r>
            <a:r>
              <a:rPr lang="en-US"/>
              <a:t> in </a:t>
            </a:r>
            <a:r>
              <a:rPr lang="en-US">
                <a:latin typeface="Courier New" panose="02070309020205020404" pitchFamily="49" charset="0"/>
                <a:cs typeface="Courier New" panose="02070309020205020404" pitchFamily="49" charset="0"/>
              </a:rPr>
              <a:t>ExtendedHashSet</a:t>
            </a:r>
            <a:r>
              <a:rPr lang="en-US"/>
              <a:t> can be undermined by a change in implementation in the super class – this is a violation of encapsulation.</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27</a:t>
            </a:fld>
            <a:endParaRPr lang="en-US" dirty="0">
              <a:solidFill>
                <a:srgbClr val="04617B">
                  <a:shade val="90000"/>
                </a:srgbClr>
              </a:solidFill>
            </a:endParaRPr>
          </a:p>
        </p:txBody>
      </p:sp>
    </p:spTree>
    <p:extLst>
      <p:ext uri="{BB962C8B-B14F-4D97-AF65-F5344CB8AC3E}">
        <p14:creationId xmlns:p14="http://schemas.microsoft.com/office/powerpoint/2010/main" val="33733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Outline of Topics</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a:t>Review of  inheritance concepts and implementation in Java</a:t>
            </a:r>
          </a:p>
          <a:p>
            <a:r>
              <a:rPr lang="en-US"/>
              <a:t>Wrong uses of inheritance</a:t>
            </a:r>
          </a:p>
          <a:p>
            <a:r>
              <a:rPr lang="en-US"/>
              <a:t>Benefits of inheritance</a:t>
            </a:r>
          </a:p>
          <a:p>
            <a:r>
              <a:rPr lang="en-US"/>
              <a:t>Problems with inheritance (even when used correctly)</a:t>
            </a:r>
          </a:p>
          <a:p>
            <a:pPr lvl="1"/>
            <a:r>
              <a:rPr lang="en-US"/>
              <a:t>Fragility</a:t>
            </a:r>
          </a:p>
          <a:p>
            <a:pPr lvl="2"/>
            <a:r>
              <a:rPr lang="en-US"/>
              <a:t>Rectangle-Square Problem</a:t>
            </a:r>
          </a:p>
          <a:p>
            <a:pPr lvl="1"/>
            <a:r>
              <a:rPr lang="en-US"/>
              <a:t>Violates encapsulation: Ripple effect</a:t>
            </a:r>
          </a:p>
          <a:p>
            <a:pPr lvl="2"/>
            <a:r>
              <a:rPr lang="en-US"/>
              <a:t>Enhancing HashSet</a:t>
            </a:r>
          </a:p>
          <a:p>
            <a:r>
              <a:rPr lang="en-US" b="1">
                <a:solidFill>
                  <a:srgbClr val="FF0000"/>
                </a:solidFill>
              </a:rPr>
              <a:t>Best Practice (J. Bloch): Design for inheritance or else prevent it</a:t>
            </a:r>
          </a:p>
          <a:p>
            <a:r>
              <a:rPr lang="en-US"/>
              <a:t>Using Composition</a:t>
            </a:r>
          </a:p>
          <a:p>
            <a:pPr lvl="1"/>
            <a:r>
              <a:rPr lang="en-US"/>
              <a:t>Instead of inheritance – Example:  a Stack class</a:t>
            </a:r>
          </a:p>
          <a:p>
            <a:pPr lvl="1"/>
            <a:r>
              <a:rPr lang="en-US"/>
              <a:t>In combination with inheritance – Example: Inheriting from a Role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28</a:t>
            </a:fld>
            <a:endParaRPr lang="en-US" dirty="0">
              <a:solidFill>
                <a:srgbClr val="04617B">
                  <a:shade val="90000"/>
                </a:srgbClr>
              </a:solidFill>
            </a:endParaRPr>
          </a:p>
        </p:txBody>
      </p:sp>
    </p:spTree>
    <p:extLst>
      <p:ext uri="{BB962C8B-B14F-4D97-AF65-F5344CB8AC3E}">
        <p14:creationId xmlns:p14="http://schemas.microsoft.com/office/powerpoint/2010/main" val="264660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for Inheritance</a:t>
            </a:r>
          </a:p>
        </p:txBody>
      </p:sp>
      <p:sp>
        <p:nvSpPr>
          <p:cNvPr id="3" name="Content Placeholder 2"/>
          <p:cNvSpPr>
            <a:spLocks noGrp="1"/>
          </p:cNvSpPr>
          <p:nvPr>
            <p:ph idx="1"/>
          </p:nvPr>
        </p:nvSpPr>
        <p:spPr/>
        <p:txBody>
          <a:bodyPr/>
          <a:lstStyle/>
          <a:p>
            <a:r>
              <a:rPr lang="en-US"/>
              <a:t>To support inheritance, a class must document which overridable methods it uses in its own internal operations. </a:t>
            </a:r>
            <a:br>
              <a:rPr lang="en-US"/>
            </a:br>
            <a:br>
              <a:rPr lang="en-US"/>
            </a:br>
            <a:r>
              <a:rPr lang="en-US" b="1"/>
              <a:t>Example</a:t>
            </a:r>
            <a:r>
              <a:rPr lang="en-US"/>
              <a:t>: the remove method in AbstractCollection</a:t>
            </a:r>
            <a:br>
              <a:rPr lang="en-US"/>
            </a:br>
            <a:endParaRPr lang="en-US"/>
          </a:p>
          <a:p>
            <a:r>
              <a:rPr lang="en-US"/>
              <a:t>More subtle points may also need to be considered: See Bloch, Effective Java, pp. 88 - 89</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29</a:t>
            </a:fld>
            <a:endParaRPr lang="en-US" dirty="0">
              <a:solidFill>
                <a:srgbClr val="04617B">
                  <a:shade val="90000"/>
                </a:srgbClr>
              </a:solidFill>
            </a:endParaRPr>
          </a:p>
        </p:txBody>
      </p:sp>
    </p:spTree>
    <p:extLst>
      <p:ext uri="{BB962C8B-B14F-4D97-AF65-F5344CB8AC3E}">
        <p14:creationId xmlns:p14="http://schemas.microsoft.com/office/powerpoint/2010/main" val="121830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a:t>Lecture 3: </a:t>
            </a:r>
            <a:br>
              <a:rPr lang="en-US"/>
            </a:br>
            <a:r>
              <a:rPr lang="en-US" sz="4800"/>
              <a:t>Inheritance and Composition</a:t>
            </a:r>
            <a:endParaRPr lang="en-US" sz="4800" dirty="0"/>
          </a:p>
        </p:txBody>
      </p:sp>
      <p:sp>
        <p:nvSpPr>
          <p:cNvPr id="5" name="Text Placeholder 4"/>
          <p:cNvSpPr>
            <a:spLocks noGrp="1"/>
          </p:cNvSpPr>
          <p:nvPr>
            <p:ph type="body" idx="1"/>
          </p:nvPr>
        </p:nvSpPr>
        <p:spPr/>
        <p:txBody>
          <a:bodyPr/>
          <a:lstStyle/>
          <a:p>
            <a:pPr algn="r"/>
            <a:r>
              <a:rPr lang="en-US" i="1"/>
              <a:t>Reflecting the Whole in the Part</a:t>
            </a:r>
            <a:endParaRPr lang="en-US" i="1" dirty="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3</a:t>
            </a:fld>
            <a:endParaRPr lang="en-US">
              <a:solidFill>
                <a:srgbClr val="DBF5F9">
                  <a:shade val="90000"/>
                </a:srgb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Forbidding Inheritance</a:t>
            </a:r>
          </a:p>
        </p:txBody>
      </p:sp>
      <p:sp>
        <p:nvSpPr>
          <p:cNvPr id="3" name="Content Placeholder 2"/>
          <p:cNvSpPr>
            <a:spLocks noGrp="1"/>
          </p:cNvSpPr>
          <p:nvPr>
            <p:ph idx="1"/>
          </p:nvPr>
        </p:nvSpPr>
        <p:spPr/>
        <p:txBody>
          <a:bodyPr/>
          <a:lstStyle/>
          <a:p>
            <a:pPr marL="0" indent="0">
              <a:buNone/>
            </a:pPr>
            <a:r>
              <a:rPr lang="en-US"/>
              <a:t>Two ways:</a:t>
            </a:r>
          </a:p>
          <a:p>
            <a:r>
              <a:rPr lang="en-US"/>
              <a:t>Make the class final, OR</a:t>
            </a:r>
          </a:p>
          <a:p>
            <a:r>
              <a:rPr lang="en-US"/>
              <a:t>Make all constructors private and provide static factory methods to create instances.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30</a:t>
            </a:fld>
            <a:endParaRPr lang="en-US" dirty="0">
              <a:solidFill>
                <a:srgbClr val="04617B">
                  <a:shade val="90000"/>
                </a:srgbClr>
              </a:solidFill>
            </a:endParaRPr>
          </a:p>
        </p:txBody>
      </p:sp>
    </p:spTree>
    <p:extLst>
      <p:ext uri="{BB962C8B-B14F-4D97-AF65-F5344CB8AC3E}">
        <p14:creationId xmlns:p14="http://schemas.microsoft.com/office/powerpoint/2010/main" val="114605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Outline of Topics</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a:t>Review of  inheritance concepts and implementation in Java</a:t>
            </a:r>
          </a:p>
          <a:p>
            <a:r>
              <a:rPr lang="en-US"/>
              <a:t>Wrong uses of inheritance</a:t>
            </a:r>
          </a:p>
          <a:p>
            <a:r>
              <a:rPr lang="en-US"/>
              <a:t>Benefits of inheritance</a:t>
            </a:r>
          </a:p>
          <a:p>
            <a:r>
              <a:rPr lang="en-US"/>
              <a:t>Problems with inheritance (even when used correctly)</a:t>
            </a:r>
          </a:p>
          <a:p>
            <a:pPr lvl="1"/>
            <a:r>
              <a:rPr lang="en-US"/>
              <a:t>Fragility</a:t>
            </a:r>
          </a:p>
          <a:p>
            <a:pPr lvl="2"/>
            <a:r>
              <a:rPr lang="en-US"/>
              <a:t>Rectangle-Square Problem</a:t>
            </a:r>
          </a:p>
          <a:p>
            <a:pPr lvl="1"/>
            <a:r>
              <a:rPr lang="en-US"/>
              <a:t>Violates encapsulation: Ripple effect</a:t>
            </a:r>
          </a:p>
          <a:p>
            <a:pPr lvl="2"/>
            <a:r>
              <a:rPr lang="en-US"/>
              <a:t>Enhancing HashSet</a:t>
            </a:r>
          </a:p>
          <a:p>
            <a:r>
              <a:rPr lang="en-US"/>
              <a:t>Best Practice (J. Bloch): Design for inheritance or else prevent it</a:t>
            </a:r>
          </a:p>
          <a:p>
            <a:r>
              <a:rPr lang="en-US" b="1">
                <a:solidFill>
                  <a:srgbClr val="FF0000"/>
                </a:solidFill>
              </a:rPr>
              <a:t>Using Composition</a:t>
            </a:r>
          </a:p>
          <a:p>
            <a:pPr lvl="1"/>
            <a:r>
              <a:rPr lang="en-US"/>
              <a:t>Instead of inheritance – Example:  a Stack class</a:t>
            </a:r>
          </a:p>
          <a:p>
            <a:pPr lvl="1"/>
            <a:r>
              <a:rPr lang="en-US"/>
              <a:t>In combination with inheritance – Example: Inheriting from a Role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31</a:t>
            </a:fld>
            <a:endParaRPr lang="en-US" dirty="0">
              <a:solidFill>
                <a:srgbClr val="04617B">
                  <a:shade val="90000"/>
                </a:srgbClr>
              </a:solidFill>
            </a:endParaRPr>
          </a:p>
        </p:txBody>
      </p:sp>
    </p:spTree>
    <p:extLst>
      <p:ext uri="{BB962C8B-B14F-4D97-AF65-F5344CB8AC3E}">
        <p14:creationId xmlns:p14="http://schemas.microsoft.com/office/powerpoint/2010/main" val="260545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Using “Composition” Instead of Inheritance</a:t>
            </a:r>
          </a:p>
        </p:txBody>
      </p:sp>
      <p:sp>
        <p:nvSpPr>
          <p:cNvPr id="3" name="Content Placeholder 2"/>
          <p:cNvSpPr>
            <a:spLocks noGrp="1"/>
          </p:cNvSpPr>
          <p:nvPr>
            <p:ph idx="1"/>
          </p:nvPr>
        </p:nvSpPr>
        <p:spPr/>
        <p:txBody>
          <a:bodyPr>
            <a:normAutofit/>
          </a:bodyPr>
          <a:lstStyle/>
          <a:p>
            <a:r>
              <a:rPr lang="en-US" sz="1800"/>
              <a:t>To avoid the pitfalls of inheritance, it is always possible to use composition instead of inheritance. </a:t>
            </a:r>
          </a:p>
          <a:p>
            <a:r>
              <a:rPr lang="en-US" sz="1800"/>
              <a:t>To illustrate the technique, imagine two classes, Person and PersonWithJob. Instead of asking PersonWithJob to inherit from Person, you can </a:t>
            </a:r>
            <a:r>
              <a:rPr lang="en-US" sz="1800" i="1"/>
              <a:t>compose</a:t>
            </a:r>
            <a:r>
              <a:rPr lang="en-US" sz="1800"/>
              <a:t> Person in PersonWithJob and forward requests for Person functionality to the composed class. We still get the benefit of reusing Person.</a:t>
            </a:r>
            <a:br>
              <a:rPr lang="en-US" sz="1800"/>
            </a:br>
            <a:endParaRPr lang="en-US" sz="18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7620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62600" y="6455557"/>
            <a:ext cx="3581400" cy="369332"/>
          </a:xfrm>
          <a:prstGeom prst="rect">
            <a:avLst/>
          </a:prstGeom>
          <a:noFill/>
        </p:spPr>
        <p:txBody>
          <a:bodyPr wrap="square" rtlCol="0">
            <a:spAutoFit/>
          </a:bodyPr>
          <a:lstStyle/>
          <a:p>
            <a:r>
              <a:rPr lang="en-US"/>
              <a:t>lesson3.lecture.composition1</a:t>
            </a:r>
          </a:p>
        </p:txBody>
      </p:sp>
    </p:spTree>
    <p:extLst>
      <p:ext uri="{BB962C8B-B14F-4D97-AF65-F5344CB8AC3E}">
        <p14:creationId xmlns:p14="http://schemas.microsoft.com/office/powerpoint/2010/main" val="7676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Better Implementation of Stack</a:t>
            </a:r>
          </a:p>
        </p:txBody>
      </p:sp>
      <p:sp>
        <p:nvSpPr>
          <p:cNvPr id="3" name="Content Placeholder 2"/>
          <p:cNvSpPr>
            <a:spLocks noGrp="1"/>
          </p:cNvSpPr>
          <p:nvPr>
            <p:ph idx="1"/>
          </p:nvPr>
        </p:nvSpPr>
        <p:spPr/>
        <p:txBody>
          <a:bodyPr/>
          <a:lstStyle/>
          <a:p>
            <a:pPr marL="0" indent="0">
              <a:buNone/>
            </a:pPr>
            <a:r>
              <a:rPr lang="en-US"/>
              <a:t>See lesson3.lecture.composition2 for an implementation using Composition.</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33</a:t>
            </a:fld>
            <a:endParaRPr lang="en-US" dirty="0">
              <a:solidFill>
                <a:srgbClr val="04617B">
                  <a:shade val="90000"/>
                </a:srgbClr>
              </a:solidFill>
            </a:endParaRPr>
          </a:p>
        </p:txBody>
      </p:sp>
    </p:spTree>
    <p:extLst>
      <p:ext uri="{BB962C8B-B14F-4D97-AF65-F5344CB8AC3E}">
        <p14:creationId xmlns:p14="http://schemas.microsoft.com/office/powerpoint/2010/main" val="1774743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Example </a:t>
            </a:r>
            <a:br>
              <a:rPr lang="en-US" dirty="0"/>
            </a:br>
            <a:r>
              <a:rPr lang="en-US" dirty="0"/>
              <a:t>Composition over Inheritance</a:t>
            </a:r>
          </a:p>
        </p:txBody>
      </p:sp>
      <p:pic>
        <p:nvPicPr>
          <p:cNvPr id="3074" name="Picture 2"/>
          <p:cNvPicPr>
            <a:picLocks noGrp="1" noChangeAspect="1" noChangeArrowheads="1"/>
          </p:cNvPicPr>
          <p:nvPr>
            <p:ph sz="half" idx="1"/>
          </p:nvPr>
        </p:nvPicPr>
        <p:blipFill>
          <a:blip r:embed="rId2" cstate="print"/>
          <a:stretch>
            <a:fillRect/>
          </a:stretch>
        </p:blipFill>
        <p:spPr bwMode="auto">
          <a:xfrm>
            <a:off x="457200" y="2069268"/>
            <a:ext cx="4038600" cy="4137102"/>
          </a:xfrm>
          <a:prstGeom prst="rect">
            <a:avLst/>
          </a:prstGeom>
          <a:noFill/>
          <a:ln w="9525">
            <a:noFill/>
            <a:miter lim="800000"/>
            <a:headEnd/>
            <a:tailEnd/>
          </a:ln>
        </p:spPr>
      </p:pic>
      <p:sp>
        <p:nvSpPr>
          <p:cNvPr id="5" name="Content Placeholder 4"/>
          <p:cNvSpPr>
            <a:spLocks noGrp="1"/>
          </p:cNvSpPr>
          <p:nvPr>
            <p:ph sz="half" idx="2"/>
          </p:nvPr>
        </p:nvSpPr>
        <p:spPr/>
        <p:txBody>
          <a:bodyPr>
            <a:normAutofit/>
          </a:bodyPr>
          <a:lstStyle/>
          <a:p>
            <a:pPr marL="0" indent="0">
              <a:buNone/>
            </a:pPr>
            <a:r>
              <a:rPr lang="en-US"/>
              <a:t>What are some limitations of this design?</a:t>
            </a:r>
            <a:endParaRPr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Example </a:t>
            </a:r>
            <a:br>
              <a:rPr lang="en-US" dirty="0"/>
            </a:br>
            <a:r>
              <a:rPr lang="en-US" dirty="0"/>
              <a:t>Composition over Inheritance</a:t>
            </a:r>
          </a:p>
        </p:txBody>
      </p:sp>
      <p:pic>
        <p:nvPicPr>
          <p:cNvPr id="3074" name="Picture 2"/>
          <p:cNvPicPr>
            <a:picLocks noGrp="1" noChangeAspect="1" noChangeArrowheads="1"/>
          </p:cNvPicPr>
          <p:nvPr>
            <p:ph sz="half" idx="1"/>
          </p:nvPr>
        </p:nvPicPr>
        <p:blipFill>
          <a:blip r:embed="rId2" cstate="print"/>
          <a:stretch>
            <a:fillRect/>
          </a:stretch>
        </p:blipFill>
        <p:spPr bwMode="auto">
          <a:xfrm>
            <a:off x="457200" y="2069268"/>
            <a:ext cx="4038600" cy="4137102"/>
          </a:xfrm>
          <a:prstGeom prst="rect">
            <a:avLst/>
          </a:prstGeom>
          <a:noFill/>
          <a:ln w="9525">
            <a:noFill/>
            <a:miter lim="800000"/>
            <a:headEnd/>
            <a:tailEnd/>
          </a:ln>
        </p:spPr>
      </p:pic>
      <p:sp>
        <p:nvSpPr>
          <p:cNvPr id="5" name="Content Placeholder 4"/>
          <p:cNvSpPr>
            <a:spLocks noGrp="1"/>
          </p:cNvSpPr>
          <p:nvPr>
            <p:ph sz="half" idx="2"/>
          </p:nvPr>
        </p:nvSpPr>
        <p:spPr>
          <a:xfrm>
            <a:off x="4419600" y="1859208"/>
            <a:ext cx="4038600" cy="4434840"/>
          </a:xfrm>
        </p:spPr>
        <p:txBody>
          <a:bodyPr>
            <a:normAutofit fontScale="77500" lnSpcReduction="20000"/>
          </a:bodyPr>
          <a:lstStyle/>
          <a:p>
            <a:r>
              <a:rPr lang="en-US" dirty="0"/>
              <a:t>Problems:</a:t>
            </a:r>
          </a:p>
          <a:p>
            <a:pPr lvl="1"/>
            <a:r>
              <a:rPr lang="en-US" dirty="0"/>
              <a:t>Inheritance is a static relationship and it must be decided at object construction time which type of person someone is</a:t>
            </a:r>
          </a:p>
          <a:p>
            <a:pPr lvl="1"/>
            <a:r>
              <a:rPr lang="en-US"/>
              <a:t>Once constructed, </a:t>
            </a:r>
            <a:r>
              <a:rPr lang="en-US" dirty="0"/>
              <a:t>a person cannot change from being a Student to being Staff or Faculty</a:t>
            </a:r>
          </a:p>
          <a:p>
            <a:pPr lvl="2"/>
            <a:r>
              <a:rPr lang="en-US" dirty="0"/>
              <a:t>In the </a:t>
            </a:r>
            <a:r>
              <a:rPr lang="en-US" b="1" u="sng" dirty="0"/>
              <a:t>real world </a:t>
            </a:r>
            <a:r>
              <a:rPr lang="en-US" dirty="0"/>
              <a:t>people change all the time</a:t>
            </a:r>
          </a:p>
          <a:p>
            <a:pPr lvl="1"/>
            <a:r>
              <a:rPr lang="en-US" dirty="0"/>
              <a:t>Also a person cannot assume multiple roles of being a Staff member and a Student at the same time</a:t>
            </a:r>
          </a:p>
          <a:p>
            <a:pPr lvl="2"/>
            <a:r>
              <a:rPr lang="en-US" dirty="0"/>
              <a:t>Again, not how </a:t>
            </a:r>
            <a:r>
              <a:rPr lang="en-US" b="1" u="sng" dirty="0"/>
              <a:t>it really works</a:t>
            </a:r>
          </a:p>
        </p:txBody>
      </p:sp>
      <p:pic>
        <p:nvPicPr>
          <p:cNvPr id="3" name="Picture 2" descr="C:\Users\mzijlstra\AppData\Local\Microsoft\Windows\Temporary Internet Files\Content.IE5\ZVNGC40F\MC900432557[1].png"/>
          <p:cNvPicPr>
            <a:picLocks noChangeAspect="1" noChangeArrowheads="1"/>
          </p:cNvPicPr>
          <p:nvPr/>
        </p:nvPicPr>
        <p:blipFill>
          <a:blip r:embed="rId3" cstate="print"/>
          <a:srcRect/>
          <a:stretch>
            <a:fillRect/>
          </a:stretch>
        </p:blipFill>
        <p:spPr bwMode="auto">
          <a:xfrm>
            <a:off x="8323003" y="3657600"/>
            <a:ext cx="838057" cy="838057"/>
          </a:xfrm>
          <a:prstGeom prst="rect">
            <a:avLst/>
          </a:prstGeom>
          <a:noFill/>
        </p:spPr>
      </p:pic>
      <p:pic>
        <p:nvPicPr>
          <p:cNvPr id="6" name="Picture 5" descr="C:\Users\mzijlstra\AppData\Local\Microsoft\Windows\Temporary Internet Files\Content.IE5\ZVNGC40F\MC900432557[1].png"/>
          <p:cNvPicPr>
            <a:picLocks noChangeAspect="1" noChangeArrowheads="1"/>
          </p:cNvPicPr>
          <p:nvPr/>
        </p:nvPicPr>
        <p:blipFill>
          <a:blip r:embed="rId3" cstate="print"/>
          <a:srcRect/>
          <a:stretch>
            <a:fillRect/>
          </a:stretch>
        </p:blipFill>
        <p:spPr bwMode="auto">
          <a:xfrm>
            <a:off x="8323003" y="4790364"/>
            <a:ext cx="838057" cy="838057"/>
          </a:xfrm>
          <a:prstGeom prst="rect">
            <a:avLst/>
          </a:prstGeom>
          <a:noFill/>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35</a:t>
            </a:fld>
            <a:endParaRPr kumimoji="0" lang="en-US"/>
          </a:p>
        </p:txBody>
      </p:sp>
    </p:spTree>
    <p:extLst>
      <p:ext uri="{BB962C8B-B14F-4D97-AF65-F5344CB8AC3E}">
        <p14:creationId xmlns:p14="http://schemas.microsoft.com/office/powerpoint/2010/main" val="3228981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Exercise 3.2</a:t>
            </a:r>
            <a:br>
              <a:rPr lang="en-US" dirty="0"/>
            </a:br>
            <a:r>
              <a:rPr lang="en-US" dirty="0"/>
              <a:t>Composition over Inheritance</a:t>
            </a:r>
          </a:p>
        </p:txBody>
      </p:sp>
      <p:pic>
        <p:nvPicPr>
          <p:cNvPr id="3074" name="Picture 2"/>
          <p:cNvPicPr>
            <a:picLocks noGrp="1" noChangeAspect="1" noChangeArrowheads="1"/>
          </p:cNvPicPr>
          <p:nvPr>
            <p:ph sz="half" idx="1"/>
          </p:nvPr>
        </p:nvPicPr>
        <p:blipFill>
          <a:blip r:embed="rId2" cstate="print"/>
          <a:stretch>
            <a:fillRect/>
          </a:stretch>
        </p:blipFill>
        <p:spPr bwMode="auto">
          <a:xfrm>
            <a:off x="457200" y="2069268"/>
            <a:ext cx="4038600" cy="4137102"/>
          </a:xfrm>
          <a:prstGeom prst="rect">
            <a:avLst/>
          </a:prstGeom>
          <a:noFill/>
          <a:ln w="9525">
            <a:noFill/>
            <a:miter lim="800000"/>
            <a:headEnd/>
            <a:tailEnd/>
          </a:ln>
        </p:spPr>
      </p:pic>
      <p:sp>
        <p:nvSpPr>
          <p:cNvPr id="5" name="Content Placeholder 4"/>
          <p:cNvSpPr>
            <a:spLocks noGrp="1"/>
          </p:cNvSpPr>
          <p:nvPr>
            <p:ph sz="half" idx="2"/>
          </p:nvPr>
        </p:nvSpPr>
        <p:spPr/>
        <p:txBody>
          <a:bodyPr>
            <a:normAutofit/>
          </a:bodyPr>
          <a:lstStyle/>
          <a:p>
            <a:r>
              <a:rPr lang="en-US" sz="2200"/>
              <a:t>Think of  a way to redesign this </a:t>
            </a:r>
            <a:r>
              <a:rPr lang="en-US" sz="2200" dirty="0"/>
              <a:t>class hierarchy using </a:t>
            </a:r>
            <a:r>
              <a:rPr lang="en-US" sz="2200"/>
              <a:t>composition. You do not need to eliminate inheritance, but can you use composition to solve the problems mentioned in the previous slide?</a:t>
            </a:r>
            <a:endParaRPr lang="en-US" sz="2200"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36</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81600"/>
            <a:ext cx="20669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75" y="5181600"/>
            <a:ext cx="21812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577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Solution</a:t>
            </a:r>
          </a:p>
        </p:txBody>
      </p:sp>
      <p:sp>
        <p:nvSpPr>
          <p:cNvPr id="4" name="Content Placeholder 3"/>
          <p:cNvSpPr>
            <a:spLocks noGrp="1"/>
          </p:cNvSpPr>
          <p:nvPr>
            <p:ph sz="half" idx="2"/>
          </p:nvPr>
        </p:nvSpPr>
        <p:spPr>
          <a:xfrm>
            <a:off x="457200" y="1371600"/>
            <a:ext cx="8610600" cy="4434840"/>
          </a:xfrm>
        </p:spPr>
        <p:txBody>
          <a:bodyPr/>
          <a:lstStyle/>
          <a:p>
            <a:r>
              <a:rPr lang="en-US"/>
              <a:t>Introduce a PersonRole class. This allows a Person to assume one or more PersonRoles</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7315200" cy="4285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970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eaLnBrk="1" hangingPunct="1">
              <a:lnSpc>
                <a:spcPct val="90000"/>
              </a:lnSpc>
              <a:buFontTx/>
              <a:buNone/>
            </a:pPr>
            <a:r>
              <a:rPr lang="en-US"/>
              <a:t>    Inheritance should be used only when </a:t>
            </a:r>
            <a:r>
              <a:rPr lang="en-US" dirty="0"/>
              <a:t>you have a </a:t>
            </a:r>
            <a:r>
              <a:rPr lang="en-US"/>
              <a:t>clear IS-A relationship and even then, a careful plan for using inheritance should be thought through. Otherwise, </a:t>
            </a:r>
            <a:r>
              <a:rPr lang="en-US" dirty="0"/>
              <a:t>it is better </a:t>
            </a:r>
            <a:r>
              <a:rPr lang="en-US"/>
              <a:t>to forbid inheritance and use composition.</a:t>
            </a:r>
            <a:endParaRPr lang="en-US" dirty="0"/>
          </a:p>
          <a:p>
            <a:pPr marL="0" indent="0" eaLnBrk="1" hangingPunct="1">
              <a:lnSpc>
                <a:spcPct val="90000"/>
              </a:lnSpc>
              <a:buFontTx/>
              <a:buNone/>
            </a:pPr>
            <a:r>
              <a:rPr lang="en-US"/>
              <a:t>    Even </a:t>
            </a:r>
            <a:r>
              <a:rPr lang="en-US" dirty="0"/>
              <a:t>in </a:t>
            </a:r>
            <a:r>
              <a:rPr lang="en-US"/>
              <a:t>clear  IS-A relationships, inheritance </a:t>
            </a:r>
            <a:r>
              <a:rPr lang="en-US" dirty="0"/>
              <a:t>may not be the best </a:t>
            </a:r>
            <a:r>
              <a:rPr lang="en-US"/>
              <a:t>choice because of </a:t>
            </a:r>
            <a:r>
              <a:rPr lang="en-US" dirty="0"/>
              <a:t>its inflexibility.</a:t>
            </a:r>
          </a:p>
          <a:p>
            <a:pPr marL="0" indent="0" eaLnBrk="1" hangingPunct="1">
              <a:lnSpc>
                <a:spcPct val="90000"/>
              </a:lnSpc>
              <a:buFontTx/>
              <a:buNone/>
            </a:pPr>
            <a:r>
              <a:rPr lang="en-US"/>
              <a:t>    Software </a:t>
            </a:r>
            <a:r>
              <a:rPr lang="en-US" dirty="0"/>
              <a:t>relationships that reflect the real world are more natural and easier </a:t>
            </a:r>
            <a:r>
              <a:rPr lang="en-US"/>
              <a:t>to understand. Likewise, life in accord with natural law tends to go forward without obstacles; life in violation of natural law tends to be “bumpy”. </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2</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extLst>
      <p:ext uri="{BB962C8B-B14F-4D97-AF65-F5344CB8AC3E}">
        <p14:creationId xmlns:p14="http://schemas.microsoft.com/office/powerpoint/2010/main" val="26212775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692650"/>
          </a:xfrm>
          <a:noFill/>
        </p:spPr>
        <p:txBody>
          <a:bodyPr lIns="90488" tIns="44450" rIns="90488" bIns="44450">
            <a:normAutofit/>
          </a:bodyPr>
          <a:lstStyle/>
          <a:p>
            <a:pPr marL="0" indent="0" eaLnBrk="1" hangingPunct="1">
              <a:lnSpc>
                <a:spcPct val="90000"/>
              </a:lnSpc>
              <a:buFontTx/>
              <a:buNone/>
            </a:pPr>
            <a:r>
              <a:rPr lang="en-US"/>
              <a:t>    Today we considered some of the advantages and disadvantages of </a:t>
            </a:r>
            <a:r>
              <a:rPr lang="en-US" dirty="0"/>
              <a:t>using inheritance</a:t>
            </a:r>
            <a:r>
              <a:rPr lang="en-US"/>
              <a:t>. We </a:t>
            </a:r>
            <a:r>
              <a:rPr lang="en-US" dirty="0"/>
              <a:t>must be cautious when using inheritance because it is a permanent relation for the lifetime of </a:t>
            </a:r>
            <a:r>
              <a:rPr lang="en-US"/>
              <a:t>an object. This fact can conflict with our goal to </a:t>
            </a:r>
            <a:r>
              <a:rPr lang="en-US" dirty="0"/>
              <a:t>build software that supports change and extensibility.</a:t>
            </a:r>
          </a:p>
          <a:p>
            <a:pPr marL="0" indent="0" eaLnBrk="1" hangingPunct="1">
              <a:lnSpc>
                <a:spcPct val="90000"/>
              </a:lnSpc>
              <a:buFontTx/>
              <a:buNone/>
            </a:pPr>
            <a:r>
              <a:rPr lang="en-US"/>
              <a:t>    In general, composition </a:t>
            </a:r>
            <a:r>
              <a:rPr lang="en-US" dirty="0"/>
              <a:t>has better support for change so we favor using composition except in cases where we have a clear ‘is-a</a:t>
            </a:r>
            <a:r>
              <a:rPr lang="en-US"/>
              <a:t>’ relationship and anticipate the need for polymorphism.</a:t>
            </a:r>
            <a:endParaRPr lang="en-US" dirty="0"/>
          </a:p>
          <a:p>
            <a:pPr marL="0" indent="0">
              <a:lnSpc>
                <a:spcPct val="90000"/>
              </a:lnSpc>
              <a:buNone/>
            </a:pPr>
            <a:r>
              <a:rPr lang="en-US"/>
              <a:t>   </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a:t>Wholeness of the Lesson</a:t>
            </a:r>
            <a:endParaRPr lang="en-US" dirty="0"/>
          </a:p>
        </p:txBody>
      </p:sp>
      <p:sp>
        <p:nvSpPr>
          <p:cNvPr id="3" name="Content Placeholder 2"/>
          <p:cNvSpPr>
            <a:spLocks noGrp="1"/>
          </p:cNvSpPr>
          <p:nvPr>
            <p:ph idx="1"/>
          </p:nvPr>
        </p:nvSpPr>
        <p:spPr>
          <a:xfrm>
            <a:off x="457200" y="1600200"/>
            <a:ext cx="8229600" cy="4389120"/>
          </a:xfrm>
        </p:spPr>
        <p:txBody>
          <a:bodyPr/>
          <a:lstStyle/>
          <a:p>
            <a:pPr marL="0" indent="0">
              <a:buNone/>
            </a:pPr>
            <a:r>
              <a:rPr lang="en-US"/>
              <a:t>Inheritance and Composition are types of relationships between classes that support reuse of code. Inheritance makes polymorphism possible, but can lock classes into a structure that may not be flexible enough in the face of change. Composition is more flexible but does not support polymorphism. Composition and inheritance are techniques based on the principle of preserving sameness in diversity, silence in dynamism</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a:solidFill>
                <a:srgbClr val="04617B">
                  <a:shade val="90000"/>
                </a:srgbClr>
              </a:solidFill>
            </a:endParaRPr>
          </a:p>
        </p:txBody>
      </p:sp>
    </p:spTree>
    <p:extLst>
      <p:ext uri="{BB962C8B-B14F-4D97-AF65-F5344CB8AC3E}">
        <p14:creationId xmlns:p14="http://schemas.microsoft.com/office/powerpoint/2010/main" val="621677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lstStyle/>
          <a:p>
            <a:pPr marL="342900" lvl="0" indent="-342900">
              <a:buFont typeface="+mj-lt"/>
              <a:buAutoNum type="arabicPeriod"/>
            </a:pPr>
            <a:r>
              <a:rPr lang="en-US" sz="1800" dirty="0"/>
              <a:t>When requirements change, you should implement these changes by adding new code, not by changing old code that already works.</a:t>
            </a:r>
          </a:p>
          <a:p>
            <a:pPr marL="342900" lvl="0" indent="-342900">
              <a:buFont typeface="+mj-lt"/>
              <a:buAutoNum type="arabicPeriod"/>
            </a:pPr>
            <a:endParaRPr lang="en-US" sz="1800" dirty="0"/>
          </a:p>
          <a:p>
            <a:pPr marL="342900" indent="-342900">
              <a:buFont typeface="+mj-lt"/>
              <a:buAutoNum type="arabicPeriod"/>
            </a:pPr>
            <a:r>
              <a:rPr lang="en-US" sz="1800" dirty="0"/>
              <a:t>Inheritance and Composition are Object-Oriented principles </a:t>
            </a:r>
            <a:r>
              <a:rPr lang="en-US" sz="1800"/>
              <a:t>that support reuse </a:t>
            </a:r>
            <a:r>
              <a:rPr lang="en-US" sz="1800" dirty="0"/>
              <a:t>of implementation. </a:t>
            </a:r>
          </a:p>
          <a:p>
            <a:pPr eaLnBrk="1" hangingPunct="1">
              <a:buFont typeface="+mj-lt"/>
              <a:buAutoNum type="arabicPeriod"/>
              <a:defRPr/>
            </a:pPr>
            <a:endParaRPr lang="en-US" sz="1800" dirty="0"/>
          </a:p>
          <a:p>
            <a:pPr marL="342900" lvl="0" indent="-342900">
              <a:buFont typeface="+mj-lt"/>
              <a:buAutoNum type="arabicPeriod"/>
            </a:pPr>
            <a:r>
              <a:rPr lang="en-US" sz="1800" b="1" u="sng" dirty="0"/>
              <a:t>Transcendental Consciousness</a:t>
            </a:r>
            <a:r>
              <a:rPr lang="en-US" sz="1800" dirty="0"/>
              <a:t> is </a:t>
            </a:r>
            <a:r>
              <a:rPr lang="en-US" sz="1800"/>
              <a:t>the infinitely adaptable field </a:t>
            </a:r>
            <a:r>
              <a:rPr lang="en-US" sz="1800" dirty="0"/>
              <a:t>of pure intelligence that can be ‘reused’ by every </a:t>
            </a:r>
            <a:r>
              <a:rPr lang="en-US" sz="1800"/>
              <a:t>individual in </a:t>
            </a:r>
            <a:r>
              <a:rPr lang="en-US" sz="1800" dirty="0"/>
              <a:t>all places, at all times.</a:t>
            </a:r>
          </a:p>
          <a:p>
            <a:pPr marL="342900" lvl="0" indent="-342900">
              <a:buFont typeface="+mj-lt"/>
              <a:buAutoNum type="arabicPeriod"/>
            </a:pPr>
            <a:endParaRPr lang="en-US" sz="1800" dirty="0"/>
          </a:p>
          <a:p>
            <a:pPr marL="342900" lvl="0" indent="-342900">
              <a:buFont typeface="+mj-lt"/>
              <a:buAutoNum type="arabicPeriod"/>
            </a:pPr>
            <a:r>
              <a:rPr lang="en-US" sz="1800" b="1" u="sng" dirty="0"/>
              <a:t>Wholeness moving within itself</a:t>
            </a:r>
            <a:r>
              <a:rPr lang="en-US" sz="1800"/>
              <a:t>: In </a:t>
            </a:r>
            <a:r>
              <a:rPr lang="en-US" sz="1800" dirty="0"/>
              <a:t>Unity Consciousness, the individual is united with everything else, and inherits the total potential of natural for fulfillment of all desires spontaneously.</a:t>
            </a:r>
          </a:p>
          <a:p>
            <a:pPr marL="0" indent="0" eaLnBrk="1" hangingPunct="1">
              <a:lnSpc>
                <a:spcPct val="90000"/>
              </a:lnSpc>
              <a:buFontTx/>
              <a:buNone/>
              <a:defRPr/>
            </a:pP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extLst>
      <p:ext uri="{BB962C8B-B14F-4D97-AF65-F5344CB8AC3E}">
        <p14:creationId xmlns:p14="http://schemas.microsoft.com/office/powerpoint/2010/main" val="35364336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Outline of Topics</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a:solidFill>
                  <a:srgbClr val="FF0000"/>
                </a:solidFill>
              </a:rPr>
              <a:t>Review of  inheritance concepts and implementation in Java</a:t>
            </a:r>
          </a:p>
          <a:p>
            <a:r>
              <a:rPr lang="en-US"/>
              <a:t>Wrong uses of inheritance</a:t>
            </a:r>
          </a:p>
          <a:p>
            <a:r>
              <a:rPr lang="en-US"/>
              <a:t>Benefits of inheritance</a:t>
            </a:r>
          </a:p>
          <a:p>
            <a:r>
              <a:rPr lang="en-US"/>
              <a:t>Problems with inheritance</a:t>
            </a:r>
          </a:p>
          <a:p>
            <a:pPr lvl="1"/>
            <a:r>
              <a:rPr lang="en-US"/>
              <a:t>Fragility</a:t>
            </a:r>
          </a:p>
          <a:p>
            <a:pPr lvl="2"/>
            <a:r>
              <a:rPr lang="en-US"/>
              <a:t>Rectangle-Square Problem</a:t>
            </a:r>
          </a:p>
          <a:p>
            <a:pPr lvl="1"/>
            <a:r>
              <a:rPr lang="en-US"/>
              <a:t>Violates encapsulation: Ripple effect</a:t>
            </a:r>
          </a:p>
          <a:p>
            <a:pPr lvl="2"/>
            <a:r>
              <a:rPr lang="en-US"/>
              <a:t>Enhancing HashSet</a:t>
            </a:r>
          </a:p>
          <a:p>
            <a:r>
              <a:rPr lang="en-US"/>
              <a:t>Best Practice (J. Bloch): Design for inheritance or else prevent it</a:t>
            </a:r>
          </a:p>
          <a:p>
            <a:r>
              <a:rPr lang="en-US"/>
              <a:t>Using Composition</a:t>
            </a:r>
          </a:p>
          <a:p>
            <a:pPr lvl="1"/>
            <a:r>
              <a:rPr lang="en-US"/>
              <a:t>Instead of inheritance – Example:  a Stack class</a:t>
            </a:r>
          </a:p>
          <a:p>
            <a:pPr lvl="1"/>
            <a:r>
              <a:rPr lang="en-US"/>
              <a:t>In combination with inheritance – Example: Inheriting from a Role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dirty="0">
              <a:solidFill>
                <a:srgbClr val="04617B">
                  <a:shade val="90000"/>
                </a:srgbClr>
              </a:solidFill>
            </a:endParaRPr>
          </a:p>
        </p:txBody>
      </p:sp>
    </p:spTree>
    <p:extLst>
      <p:ext uri="{BB962C8B-B14F-4D97-AF65-F5344CB8AC3E}">
        <p14:creationId xmlns:p14="http://schemas.microsoft.com/office/powerpoint/2010/main" val="105476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533400"/>
            <a:ext cx="8229600" cy="1143000"/>
          </a:xfrm>
        </p:spPr>
        <p:txBody>
          <a:bodyPr/>
          <a:lstStyle/>
          <a:p>
            <a:r>
              <a:rPr lang="en-US" altLang="en-US"/>
              <a:t>Review of Inheritance</a:t>
            </a:r>
          </a:p>
        </p:txBody>
      </p:sp>
      <p:sp>
        <p:nvSpPr>
          <p:cNvPr id="3" name="Content Placeholder 2"/>
          <p:cNvSpPr>
            <a:spLocks noGrp="1"/>
          </p:cNvSpPr>
          <p:nvPr>
            <p:ph idx="1"/>
          </p:nvPr>
        </p:nvSpPr>
        <p:spPr>
          <a:xfrm>
            <a:off x="533400" y="1706563"/>
            <a:ext cx="4495800" cy="4999037"/>
          </a:xfrm>
        </p:spPr>
        <p:txBody>
          <a:bodyPr>
            <a:normAutofit fontScale="85000" lnSpcReduction="20000"/>
          </a:bodyPr>
          <a:lstStyle/>
          <a:p>
            <a:pPr marL="0" indent="0">
              <a:buFont typeface="Wingdings 2" pitchFamily="18" charset="2"/>
              <a:buNone/>
              <a:defRPr/>
            </a:pPr>
            <a:r>
              <a:rPr lang="en-US" sz="1800"/>
              <a:t>class Superclass {</a:t>
            </a:r>
          </a:p>
          <a:p>
            <a:pPr marL="0" indent="0">
              <a:buFont typeface="Wingdings 2" pitchFamily="18" charset="2"/>
              <a:buNone/>
              <a:defRPr/>
            </a:pPr>
            <a:r>
              <a:rPr lang="en-US" sz="1800" b="1"/>
              <a:t>    protected</a:t>
            </a:r>
            <a:r>
              <a:rPr lang="en-US" sz="1800"/>
              <a:t> void supermethod() {</a:t>
            </a:r>
          </a:p>
          <a:p>
            <a:pPr marL="0" indent="0">
              <a:buFont typeface="Wingdings 2" pitchFamily="18" charset="2"/>
              <a:buNone/>
              <a:defRPr/>
            </a:pPr>
            <a:r>
              <a:rPr lang="en-US" sz="1800"/>
              <a:t>        int x = 0;</a:t>
            </a:r>
          </a:p>
          <a:p>
            <a:pPr marL="0" indent="0">
              <a:buFont typeface="Wingdings 2" pitchFamily="18" charset="2"/>
              <a:buNone/>
              <a:defRPr/>
            </a:pPr>
            <a:r>
              <a:rPr lang="en-US" sz="1800"/>
              <a:t>    }</a:t>
            </a:r>
          </a:p>
          <a:p>
            <a:pPr marL="0" indent="0">
              <a:buFont typeface="Wingdings 2" pitchFamily="18" charset="2"/>
              <a:buNone/>
              <a:defRPr/>
            </a:pPr>
            <a:r>
              <a:rPr lang="en-US" sz="1800"/>
              <a:t>} </a:t>
            </a:r>
          </a:p>
          <a:p>
            <a:pPr marL="0" indent="0">
              <a:buFont typeface="Wingdings 2" pitchFamily="18" charset="2"/>
              <a:buNone/>
              <a:defRPr/>
            </a:pPr>
            <a:r>
              <a:rPr lang="en-US" sz="1800"/>
              <a:t>class Subclass extends Superclass {</a:t>
            </a:r>
          </a:p>
          <a:p>
            <a:pPr marL="0" indent="0">
              <a:buFont typeface="Wingdings 2" pitchFamily="18" charset="2"/>
              <a:buNone/>
              <a:defRPr/>
            </a:pPr>
            <a:r>
              <a:rPr lang="en-US" sz="1800"/>
              <a:t>}</a:t>
            </a:r>
          </a:p>
          <a:p>
            <a:pPr marL="0" indent="0">
              <a:buFont typeface="Wingdings 2" pitchFamily="18" charset="2"/>
              <a:buNone/>
              <a:defRPr/>
            </a:pPr>
            <a:r>
              <a:rPr lang="en-US" sz="1800"/>
              <a:t>class Main {</a:t>
            </a:r>
          </a:p>
          <a:p>
            <a:pPr marL="0" indent="0">
              <a:buFont typeface="Wingdings 2" pitchFamily="18" charset="2"/>
              <a:buNone/>
              <a:defRPr/>
            </a:pPr>
            <a:r>
              <a:rPr lang="en-US" sz="1800"/>
              <a:t>    public static void main(String[] args) {</a:t>
            </a:r>
          </a:p>
          <a:p>
            <a:pPr marL="0" indent="0">
              <a:buFont typeface="Wingdings 2" pitchFamily="18" charset="2"/>
              <a:buNone/>
              <a:defRPr/>
            </a:pPr>
            <a:r>
              <a:rPr lang="en-US" sz="1800"/>
              <a:t>        Superclass sub = new Subclass();</a:t>
            </a:r>
          </a:p>
          <a:p>
            <a:pPr marL="0" indent="0">
              <a:buFont typeface="Wingdings 2" pitchFamily="18" charset="2"/>
              <a:buNone/>
              <a:defRPr/>
            </a:pPr>
            <a:r>
              <a:rPr lang="en-US" sz="1800"/>
              <a:t>        </a:t>
            </a:r>
            <a:r>
              <a:rPr lang="en-US" sz="1800">
                <a:solidFill>
                  <a:schemeClr val="accent5">
                    <a:lumMod val="50000"/>
                  </a:schemeClr>
                </a:solidFill>
              </a:rPr>
              <a:t>//subclass has access to data and </a:t>
            </a:r>
          </a:p>
          <a:p>
            <a:pPr marL="0" indent="0">
              <a:buFont typeface="Wingdings 2" pitchFamily="18" charset="2"/>
              <a:buNone/>
              <a:defRPr/>
            </a:pPr>
            <a:r>
              <a:rPr lang="en-US" sz="1800">
                <a:solidFill>
                  <a:schemeClr val="accent5">
                    <a:lumMod val="50000"/>
                  </a:schemeClr>
                </a:solidFill>
              </a:rPr>
              <a:t>        // non-private methods of superclass</a:t>
            </a:r>
          </a:p>
          <a:p>
            <a:pPr marL="0" indent="0">
              <a:buFont typeface="Wingdings 2" pitchFamily="18" charset="2"/>
              <a:buNone/>
              <a:defRPr/>
            </a:pPr>
            <a:r>
              <a:rPr lang="en-US" sz="1800"/>
              <a:t>        sub.supermethod();</a:t>
            </a:r>
          </a:p>
          <a:p>
            <a:pPr marL="0" indent="0">
              <a:buFont typeface="Wingdings 2" pitchFamily="18" charset="2"/>
              <a:buNone/>
              <a:defRPr/>
            </a:pPr>
            <a:r>
              <a:rPr lang="en-US" sz="1800"/>
              <a:t>    }</a:t>
            </a:r>
          </a:p>
          <a:p>
            <a:pPr marL="0" indent="0">
              <a:buFont typeface="Wingdings 2" pitchFamily="18" charset="2"/>
              <a:buNone/>
              <a:defRPr/>
            </a:pPr>
            <a:r>
              <a:rPr lang="en-US" sz="1800"/>
              <a:t>}</a:t>
            </a:r>
          </a:p>
          <a:p>
            <a:pPr marL="0" indent="0">
              <a:buFont typeface="Wingdings 2" pitchFamily="18" charset="2"/>
              <a:buNone/>
              <a:defRPr/>
            </a:pPr>
            <a:r>
              <a:rPr lang="en-US" sz="1800"/>
              <a:t> </a:t>
            </a:r>
          </a:p>
          <a:p>
            <a:pPr marL="0" indent="0">
              <a:buFont typeface="Wingdings 2" pitchFamily="18" charset="2"/>
              <a:buNone/>
              <a:defRPr/>
            </a:pPr>
            <a:br>
              <a:rPr lang="en-US"/>
            </a:br>
            <a:br>
              <a:rPr lang="en-US"/>
            </a:br>
            <a:endParaRPr lang="en-US"/>
          </a:p>
        </p:txBody>
      </p:sp>
      <p:sp>
        <p:nvSpPr>
          <p:cNvPr id="4" name="Slide Number Placeholder 3"/>
          <p:cNvSpPr>
            <a:spLocks noGrp="1"/>
          </p:cNvSpPr>
          <p:nvPr>
            <p:ph type="sldNum" sz="quarter" idx="12"/>
          </p:nvPr>
        </p:nvSpPr>
        <p:spPr/>
        <p:txBody>
          <a:bodyPr/>
          <a:lstStyle/>
          <a:p>
            <a:pPr>
              <a:defRPr/>
            </a:pPr>
            <a:fld id="{7D3464DF-8F6C-4372-A92D-CBA0E5E08DDC}" type="slidenum">
              <a:rPr lang="en-US" smtClean="0"/>
              <a:pPr>
                <a:defRPr/>
              </a:pPr>
              <a:t>6</a:t>
            </a:fld>
            <a:endParaRPr lang="en-US" dirty="0"/>
          </a:p>
        </p:txBody>
      </p:sp>
      <p:pic>
        <p:nvPicPr>
          <p:cNvPr id="9221" name="Picture 2" descr="Screen shot 2013-07-15 a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981200"/>
            <a:ext cx="17145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2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Example</a:t>
            </a:r>
          </a:p>
        </p:txBody>
      </p:sp>
      <p:sp>
        <p:nvSpPr>
          <p:cNvPr id="14339" name="Rectangle 3"/>
          <p:cNvSpPr>
            <a:spLocks noGrp="1" noChangeArrowheads="1"/>
          </p:cNvSpPr>
          <p:nvPr>
            <p:ph idx="1"/>
          </p:nvPr>
        </p:nvSpPr>
        <p:spPr>
          <a:xfrm>
            <a:off x="685800" y="1981200"/>
            <a:ext cx="5181600" cy="2971800"/>
          </a:xfrm>
        </p:spPr>
        <p:txBody>
          <a:bodyPr/>
          <a:lstStyle/>
          <a:p>
            <a:r>
              <a:rPr lang="en-US" dirty="0"/>
              <a:t> Relationship between a general and a specific class</a:t>
            </a:r>
          </a:p>
          <a:p>
            <a:pPr lvl="1"/>
            <a:r>
              <a:rPr lang="en-US"/>
              <a:t>IS-A </a:t>
            </a:r>
            <a:r>
              <a:rPr lang="en-US" dirty="0"/>
              <a:t>relationship</a:t>
            </a:r>
          </a:p>
          <a:p>
            <a:pPr lvl="1"/>
            <a:r>
              <a:rPr lang="en-US"/>
              <a:t>no </a:t>
            </a:r>
            <a:r>
              <a:rPr lang="en-US" dirty="0"/>
              <a:t>multiplicity</a:t>
            </a:r>
          </a:p>
        </p:txBody>
      </p:sp>
      <p:sp>
        <p:nvSpPr>
          <p:cNvPr id="5" name="Text Box 15"/>
          <p:cNvSpPr txBox="1">
            <a:spLocks noChangeArrowheads="1"/>
          </p:cNvSpPr>
          <p:nvPr/>
        </p:nvSpPr>
        <p:spPr bwMode="auto">
          <a:xfrm>
            <a:off x="304800" y="4114800"/>
            <a:ext cx="48768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Shape {</a:t>
            </a:r>
          </a:p>
          <a:p>
            <a:r>
              <a:rPr lang="en-US" b="1" dirty="0">
                <a:solidFill>
                  <a:prstClr val="black"/>
                </a:solidFill>
                <a:latin typeface="Consolas"/>
              </a:rPr>
              <a:t>    ...</a:t>
            </a:r>
            <a:endParaRPr lang="en-US" dirty="0">
              <a:solidFill>
                <a:prstClr val="black"/>
              </a:solidFill>
              <a:latin typeface="Consolas"/>
            </a:endParaRPr>
          </a:p>
          <a:p>
            <a:r>
              <a:rPr lang="en-US" dirty="0">
                <a:solidFill>
                  <a:srgbClr val="000000"/>
                </a:solidFill>
                <a:latin typeface="Consolas"/>
              </a:rPr>
              <a:t>}</a:t>
            </a:r>
          </a:p>
        </p:txBody>
      </p:sp>
      <p:sp>
        <p:nvSpPr>
          <p:cNvPr id="6" name="Text Box 16"/>
          <p:cNvSpPr txBox="1">
            <a:spLocks noChangeArrowheads="1"/>
          </p:cNvSpPr>
          <p:nvPr/>
        </p:nvSpPr>
        <p:spPr bwMode="auto">
          <a:xfrm>
            <a:off x="304800" y="5257800"/>
            <a:ext cx="51054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Rectangle extends Shape {</a:t>
            </a:r>
          </a:p>
          <a:p>
            <a:r>
              <a:rPr lang="en-US" b="1" dirty="0">
                <a:solidFill>
                  <a:prstClr val="black"/>
                </a:solidFill>
                <a:latin typeface="Consolas"/>
              </a:rPr>
              <a:t>    ...</a:t>
            </a:r>
            <a:endParaRPr lang="en-US" dirty="0">
              <a:solidFill>
                <a:prstClr val="black"/>
              </a:solidFill>
              <a:latin typeface="Consolas"/>
            </a:endParaRPr>
          </a:p>
          <a:p>
            <a:r>
              <a:rPr lang="en-US" dirty="0">
                <a:solidFill>
                  <a:srgbClr val="000000"/>
                </a:solidFill>
                <a:latin typeface="Consolas"/>
              </a:rPr>
              <a:t>}</a:t>
            </a:r>
          </a:p>
        </p:txBody>
      </p:sp>
      <p:sp>
        <p:nvSpPr>
          <p:cNvPr id="7" name="TextBox 6"/>
          <p:cNvSpPr txBox="1"/>
          <p:nvPr/>
        </p:nvSpPr>
        <p:spPr>
          <a:xfrm>
            <a:off x="6553200" y="600670"/>
            <a:ext cx="2555251" cy="646331"/>
          </a:xfrm>
          <a:prstGeom prst="rect">
            <a:avLst/>
          </a:prstGeom>
          <a:noFill/>
        </p:spPr>
        <p:txBody>
          <a:bodyPr wrap="none" rtlCol="0">
            <a:spAutoFit/>
          </a:bodyPr>
          <a:lstStyle/>
          <a:p>
            <a:r>
              <a:rPr lang="en-US" dirty="0">
                <a:solidFill>
                  <a:prstClr val="black"/>
                </a:solidFill>
              </a:rPr>
              <a:t>(more general, abstract)</a:t>
            </a:r>
          </a:p>
          <a:p>
            <a:r>
              <a:rPr lang="en-US" u="sng">
                <a:solidFill>
                  <a:prstClr val="black"/>
                </a:solidFill>
              </a:rPr>
              <a:t>superclass</a:t>
            </a:r>
            <a:endParaRPr lang="en-US" u="sng" dirty="0">
              <a:solidFill>
                <a:prstClr val="black"/>
              </a:solidFill>
            </a:endParaRPr>
          </a:p>
        </p:txBody>
      </p:sp>
      <p:sp>
        <p:nvSpPr>
          <p:cNvPr id="8" name="TextBox 7"/>
          <p:cNvSpPr txBox="1"/>
          <p:nvPr/>
        </p:nvSpPr>
        <p:spPr>
          <a:xfrm>
            <a:off x="4419600" y="4253299"/>
            <a:ext cx="2639697" cy="646331"/>
          </a:xfrm>
          <a:prstGeom prst="rect">
            <a:avLst/>
          </a:prstGeom>
          <a:noFill/>
        </p:spPr>
        <p:txBody>
          <a:bodyPr wrap="none" rtlCol="0">
            <a:spAutoFit/>
          </a:bodyPr>
          <a:lstStyle/>
          <a:p>
            <a:r>
              <a:rPr lang="en-US" dirty="0">
                <a:solidFill>
                  <a:prstClr val="black"/>
                </a:solidFill>
              </a:rPr>
              <a:t>(more specific, concrete)</a:t>
            </a:r>
          </a:p>
          <a:p>
            <a:r>
              <a:rPr lang="en-US" u="sng">
                <a:solidFill>
                  <a:prstClr val="black"/>
                </a:solidFill>
              </a:rPr>
              <a:t>subclass </a:t>
            </a:r>
            <a:endParaRPr lang="en-US" u="sng" dirty="0">
              <a:solidFill>
                <a:prstClr val="black"/>
              </a:solidFill>
            </a:endParaRPr>
          </a:p>
        </p:txBody>
      </p:sp>
      <p:cxnSp>
        <p:nvCxnSpPr>
          <p:cNvPr id="10" name="Straight Arrow Connector 9"/>
          <p:cNvCxnSpPr>
            <a:stCxn id="7" idx="2"/>
          </p:cNvCxnSpPr>
          <p:nvPr/>
        </p:nvCxnSpPr>
        <p:spPr>
          <a:xfrm flipH="1">
            <a:off x="7543800" y="1247001"/>
            <a:ext cx="287026" cy="581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98724" y="4684929"/>
            <a:ext cx="508952" cy="57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38400" y="5829299"/>
            <a:ext cx="4626716" cy="646331"/>
          </a:xfrm>
          <a:prstGeom prst="rect">
            <a:avLst/>
          </a:prstGeom>
          <a:noFill/>
        </p:spPr>
        <p:txBody>
          <a:bodyPr wrap="none" rtlCol="0">
            <a:spAutoFit/>
          </a:bodyPr>
          <a:lstStyle/>
          <a:p>
            <a:r>
              <a:rPr lang="en-US" dirty="0">
                <a:solidFill>
                  <a:prstClr val="black"/>
                </a:solidFill>
              </a:rPr>
              <a:t>Rectangle inherits all attributes </a:t>
            </a:r>
          </a:p>
          <a:p>
            <a:r>
              <a:rPr lang="en-US" dirty="0">
                <a:solidFill>
                  <a:prstClr val="black"/>
                </a:solidFill>
              </a:rPr>
              <a:t>and methods </a:t>
            </a:r>
            <a:r>
              <a:rPr lang="en-US">
                <a:solidFill>
                  <a:prstClr val="black"/>
                </a:solidFill>
              </a:rPr>
              <a:t>from Shape that are not private</a:t>
            </a:r>
            <a:endParaRPr lang="en-US" dirty="0">
              <a:solidFill>
                <a:prstClr val="black"/>
              </a:solidFill>
            </a:endParaRPr>
          </a:p>
        </p:txBody>
      </p:sp>
      <p:cxnSp>
        <p:nvCxnSpPr>
          <p:cNvPr id="18" name="Straight Arrow Connector 17"/>
          <p:cNvCxnSpPr/>
          <p:nvPr/>
        </p:nvCxnSpPr>
        <p:spPr>
          <a:xfrm rot="16200000" flipV="1">
            <a:off x="2590800" y="57150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a:solidFill>
                <a:srgbClr val="04617B">
                  <a:shade val="90000"/>
                </a:srgbClr>
              </a:solidFill>
            </a:endParaRPr>
          </a:p>
        </p:txBody>
      </p:sp>
      <p:pic>
        <p:nvPicPr>
          <p:cNvPr id="1026" name="Picture 2"/>
          <p:cNvPicPr>
            <a:picLocks noChangeAspect="1" noChangeArrowheads="1"/>
          </p:cNvPicPr>
          <p:nvPr/>
        </p:nvPicPr>
        <p:blipFill>
          <a:blip r:embed="rId3" cstate="print"/>
          <a:srcRect/>
          <a:stretch>
            <a:fillRect/>
          </a:stretch>
        </p:blipFill>
        <p:spPr bwMode="auto">
          <a:xfrm>
            <a:off x="6705600" y="1600200"/>
            <a:ext cx="1985172" cy="472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Inheritance Arises . . .</a:t>
            </a:r>
          </a:p>
        </p:txBody>
      </p:sp>
      <p:sp>
        <p:nvSpPr>
          <p:cNvPr id="10243" name="Content Placeholder 2"/>
          <p:cNvSpPr>
            <a:spLocks noGrp="1"/>
          </p:cNvSpPr>
          <p:nvPr>
            <p:ph idx="1"/>
          </p:nvPr>
        </p:nvSpPr>
        <p:spPr>
          <a:xfrm>
            <a:off x="457200" y="1935163"/>
            <a:ext cx="3505200" cy="1417637"/>
          </a:xfrm>
        </p:spPr>
        <p:txBody>
          <a:bodyPr>
            <a:normAutofit fontScale="77500" lnSpcReduction="20000"/>
          </a:bodyPr>
          <a:lstStyle/>
          <a:p>
            <a:pPr marL="0" indent="0">
              <a:buFont typeface="Wingdings 2" pitchFamily="18" charset="2"/>
              <a:buNone/>
            </a:pPr>
            <a:r>
              <a:rPr lang="en-US" altLang="en-US"/>
              <a:t>As a way to </a:t>
            </a:r>
            <a:r>
              <a:rPr lang="en-US" altLang="en-US" i="1"/>
              <a:t>generalize </a:t>
            </a:r>
            <a:r>
              <a:rPr lang="en-US" altLang="en-US"/>
              <a:t>data and behavior of related classes</a:t>
            </a:r>
            <a:br>
              <a:rPr lang="en-US" altLang="en-US"/>
            </a:br>
            <a:br>
              <a:rPr lang="en-US" altLang="en-US"/>
            </a:br>
            <a:endParaRPr lang="en-US" altLang="en-US"/>
          </a:p>
        </p:txBody>
      </p:sp>
      <p:sp>
        <p:nvSpPr>
          <p:cNvPr id="4" name="Slide Number Placeholder 3"/>
          <p:cNvSpPr>
            <a:spLocks noGrp="1"/>
          </p:cNvSpPr>
          <p:nvPr>
            <p:ph type="sldNum" sz="quarter" idx="12"/>
          </p:nvPr>
        </p:nvSpPr>
        <p:spPr/>
        <p:txBody>
          <a:bodyPr/>
          <a:lstStyle/>
          <a:p>
            <a:pPr>
              <a:defRPr/>
            </a:pPr>
            <a:fld id="{39DBFD9E-59D0-43CC-8855-1775B43493AA}" type="slidenum">
              <a:rPr lang="en-US" smtClean="0"/>
              <a:pPr>
                <a:defRPr/>
              </a:pPr>
              <a:t>8</a:t>
            </a:fld>
            <a:endParaRPr lang="en-US" dirty="0"/>
          </a:p>
        </p:txBody>
      </p:sp>
      <p:pic>
        <p:nvPicPr>
          <p:cNvPr id="10245" name="Picture 3" descr="sta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133600"/>
            <a:ext cx="4079875"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3581400"/>
            <a:ext cx="2362200" cy="2047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81400"/>
            <a:ext cx="2171700" cy="2047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248" name="TextBox 5"/>
          <p:cNvSpPr txBox="1">
            <a:spLocks noChangeArrowheads="1"/>
          </p:cNvSpPr>
          <p:nvPr/>
        </p:nvSpPr>
        <p:spPr bwMode="auto">
          <a:xfrm>
            <a:off x="304800" y="60960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latin typeface="Arial" charset="0"/>
              </a:rPr>
              <a:t>See demos in </a:t>
            </a:r>
            <a:r>
              <a:rPr lang="en-US" altLang="en-US" sz="1400">
                <a:latin typeface="Courier New" pitchFamily="49" charset="0"/>
                <a:cs typeface="Courier New" pitchFamily="49" charset="0"/>
              </a:rPr>
              <a:t>lesson3.lecture.polymorphism1, lesson3.lecture.polymorphism2</a:t>
            </a:r>
          </a:p>
        </p:txBody>
      </p:sp>
    </p:spTree>
    <p:extLst>
      <p:ext uri="{BB962C8B-B14F-4D97-AF65-F5344CB8AC3E}">
        <p14:creationId xmlns:p14="http://schemas.microsoft.com/office/powerpoint/2010/main" val="46967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And . . .</a:t>
            </a:r>
          </a:p>
        </p:txBody>
      </p:sp>
      <p:sp>
        <p:nvSpPr>
          <p:cNvPr id="11267" name="Content Placeholder 2"/>
          <p:cNvSpPr>
            <a:spLocks noGrp="1"/>
          </p:cNvSpPr>
          <p:nvPr>
            <p:ph idx="1"/>
          </p:nvPr>
        </p:nvSpPr>
        <p:spPr>
          <a:xfrm>
            <a:off x="5410200" y="1143000"/>
            <a:ext cx="3124200" cy="1722438"/>
          </a:xfrm>
        </p:spPr>
        <p:txBody>
          <a:bodyPr/>
          <a:lstStyle/>
          <a:p>
            <a:pPr marL="0" indent="0">
              <a:buFont typeface="Wingdings 2" pitchFamily="18" charset="2"/>
              <a:buNone/>
            </a:pPr>
            <a:r>
              <a:rPr lang="en-US" altLang="en-US"/>
              <a:t>As a way to </a:t>
            </a:r>
            <a:r>
              <a:rPr lang="en-US" altLang="en-US" i="1"/>
              <a:t>extend</a:t>
            </a:r>
            <a:r>
              <a:rPr lang="en-US" altLang="en-US"/>
              <a:t> the behavior of a particular class</a:t>
            </a:r>
          </a:p>
        </p:txBody>
      </p:sp>
      <p:sp>
        <p:nvSpPr>
          <p:cNvPr id="4" name="Slide Number Placeholder 3"/>
          <p:cNvSpPr>
            <a:spLocks noGrp="1"/>
          </p:cNvSpPr>
          <p:nvPr>
            <p:ph type="sldNum" sz="quarter" idx="12"/>
          </p:nvPr>
        </p:nvSpPr>
        <p:spPr/>
        <p:txBody>
          <a:bodyPr/>
          <a:lstStyle/>
          <a:p>
            <a:pPr>
              <a:defRPr/>
            </a:pPr>
            <a:fld id="{EA35656B-8F6D-4B5E-B64D-48DCEBEA5A91}" type="slidenum">
              <a:rPr lang="en-US" smtClean="0"/>
              <a:pPr>
                <a:defRPr/>
              </a:pPr>
              <a:t>9</a:t>
            </a:fld>
            <a:endParaRPr lang="en-US" dirty="0"/>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1917700"/>
            <a:ext cx="4648200" cy="4800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2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38413"/>
            <a:ext cx="4027488" cy="4159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86951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4155</TotalTime>
  <Words>2444</Words>
  <Application>Microsoft Office PowerPoint</Application>
  <PresentationFormat>On-screen Show (4:3)</PresentationFormat>
  <Paragraphs>362</Paragraphs>
  <Slides>40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Consolas</vt:lpstr>
      <vt:lpstr>Constantia</vt:lpstr>
      <vt:lpstr>Courier New</vt:lpstr>
      <vt:lpstr>Times New Roman</vt:lpstr>
      <vt:lpstr>Wingdings 2</vt:lpstr>
      <vt:lpstr>Flow</vt:lpstr>
      <vt:lpstr>CS401 Modern Programming Practices (MPP) Dr. Shafqat Ali Shad</vt:lpstr>
      <vt:lpstr>PowerPoint Presentation</vt:lpstr>
      <vt:lpstr>Lecture 3:  Inheritance and Composition</vt:lpstr>
      <vt:lpstr>Wholeness of the Lesson</vt:lpstr>
      <vt:lpstr>Outline of Topics</vt:lpstr>
      <vt:lpstr>Review of Inheritance</vt:lpstr>
      <vt:lpstr>Example</vt:lpstr>
      <vt:lpstr>Inheritance Arises . . .</vt:lpstr>
      <vt:lpstr>And . . .</vt:lpstr>
      <vt:lpstr>Rules Concerning Inheritance</vt:lpstr>
      <vt:lpstr>Using the Default Constructor</vt:lpstr>
      <vt:lpstr>Overriding a method</vt:lpstr>
      <vt:lpstr>Best Practices for Using Inheritance</vt:lpstr>
      <vt:lpstr>Outline of Topics</vt:lpstr>
      <vt:lpstr>Wrong Use of Inheritance: Convenient Code Re-use</vt:lpstr>
      <vt:lpstr>Inheritance Just for Code Reuse</vt:lpstr>
      <vt:lpstr>PowerPoint Presentation</vt:lpstr>
      <vt:lpstr>Exercise 3.1 </vt:lpstr>
      <vt:lpstr>Exercise 3.1 - Solution </vt:lpstr>
      <vt:lpstr>Subtle Mistake Using Inheritance</vt:lpstr>
      <vt:lpstr>Main Point 1</vt:lpstr>
      <vt:lpstr>Outline of Topics</vt:lpstr>
      <vt:lpstr>Benefits of Inheritance</vt:lpstr>
      <vt:lpstr>Outline of Topics</vt:lpstr>
      <vt:lpstr>Fragility of Inheritance</vt:lpstr>
      <vt:lpstr>Inheritance Violates Encapsulation: The Ripple Effect</vt:lpstr>
      <vt:lpstr>PowerPoint Presentation</vt:lpstr>
      <vt:lpstr>Outline of Topics</vt:lpstr>
      <vt:lpstr>Designing for Inheritance</vt:lpstr>
      <vt:lpstr>Forbidding Inheritance</vt:lpstr>
      <vt:lpstr>Outline of Topics</vt:lpstr>
      <vt:lpstr>Using “Composition” Instead of Inheritance</vt:lpstr>
      <vt:lpstr>Example: Better Implementation of Stack</vt:lpstr>
      <vt:lpstr>Example  Composition over Inheritance</vt:lpstr>
      <vt:lpstr>Example  Composition over Inheritance</vt:lpstr>
      <vt:lpstr>Exercise 3.2 Composition over Inheritance</vt:lpstr>
      <vt:lpstr>Solution</vt:lpstr>
      <vt:lpstr>Main Point 2</vt:lpstr>
      <vt:lpstr>Summary</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mzijlstra</dc:creator>
  <cp:lastModifiedBy>Shafqat Ali Shad</cp:lastModifiedBy>
  <cp:revision>114</cp:revision>
  <cp:lastPrinted>2015-03-18T00:32:57Z</cp:lastPrinted>
  <dcterms:created xsi:type="dcterms:W3CDTF">2011-11-16T01:11:25Z</dcterms:created>
  <dcterms:modified xsi:type="dcterms:W3CDTF">2017-11-28T20:06:13Z</dcterms:modified>
</cp:coreProperties>
</file>