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60" r:id="rId2"/>
    <p:sldId id="387" r:id="rId3"/>
    <p:sldId id="365" r:id="rId4"/>
    <p:sldId id="402" r:id="rId5"/>
    <p:sldId id="431" r:id="rId6"/>
    <p:sldId id="430" r:id="rId7"/>
    <p:sldId id="432" r:id="rId8"/>
    <p:sldId id="404" r:id="rId9"/>
    <p:sldId id="453" r:id="rId10"/>
    <p:sldId id="451" r:id="rId11"/>
    <p:sldId id="454" r:id="rId12"/>
    <p:sldId id="433" r:id="rId13"/>
    <p:sldId id="434" r:id="rId14"/>
    <p:sldId id="435" r:id="rId15"/>
    <p:sldId id="445" r:id="rId16"/>
    <p:sldId id="447" r:id="rId17"/>
    <p:sldId id="446" r:id="rId18"/>
    <p:sldId id="448" r:id="rId19"/>
    <p:sldId id="436" r:id="rId20"/>
    <p:sldId id="403" r:id="rId21"/>
    <p:sldId id="423" r:id="rId22"/>
    <p:sldId id="427" r:id="rId23"/>
    <p:sldId id="424" r:id="rId24"/>
    <p:sldId id="428" r:id="rId25"/>
    <p:sldId id="405" r:id="rId26"/>
    <p:sldId id="409" r:id="rId27"/>
    <p:sldId id="390" r:id="rId28"/>
    <p:sldId id="396" r:id="rId29"/>
    <p:sldId id="438" r:id="rId30"/>
    <p:sldId id="439" r:id="rId31"/>
    <p:sldId id="440" r:id="rId32"/>
    <p:sldId id="389" r:id="rId33"/>
    <p:sldId id="406" r:id="rId34"/>
    <p:sldId id="444" r:id="rId35"/>
    <p:sldId id="397" r:id="rId36"/>
    <p:sldId id="441" r:id="rId37"/>
    <p:sldId id="391" r:id="rId38"/>
    <p:sldId id="393" r:id="rId39"/>
    <p:sldId id="442" r:id="rId40"/>
    <p:sldId id="412" r:id="rId41"/>
    <p:sldId id="413" r:id="rId42"/>
    <p:sldId id="449" r:id="rId43"/>
    <p:sldId id="414" r:id="rId44"/>
    <p:sldId id="443" r:id="rId45"/>
    <p:sldId id="415" r:id="rId46"/>
    <p:sldId id="416" r:id="rId47"/>
    <p:sldId id="417" r:id="rId48"/>
    <p:sldId id="418" r:id="rId49"/>
    <p:sldId id="420" r:id="rId50"/>
    <p:sldId id="450" r:id="rId51"/>
    <p:sldId id="421" r:id="rId52"/>
    <p:sldId id="422" r:id="rId53"/>
    <p:sldId id="394" r:id="rId54"/>
    <p:sldId id="395" r:id="rId5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4" autoAdjust="0"/>
    <p:restoredTop sz="87556" autoAdjust="0"/>
  </p:normalViewPr>
  <p:slideViewPr>
    <p:cSldViewPr>
      <p:cViewPr varScale="1">
        <p:scale>
          <a:sx n="64" d="100"/>
          <a:sy n="64" d="100"/>
        </p:scale>
        <p:origin x="-132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13A70AFF-AE3F-4AAC-AF68-919CF5088386}" type="datetimeFigureOut">
              <a:rPr lang="en-US" smtClean="0"/>
              <a:pPr/>
              <a:t>3/30/2016</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52</a:t>
            </a:fld>
            <a:endParaRPr lang="en-US">
              <a:latin typeface="Arial" charset="0"/>
            </a:endParaRPr>
          </a:p>
        </p:txBody>
      </p:sp>
      <p:sp>
        <p:nvSpPr>
          <p:cNvPr id="53251" name="Rectangle 2"/>
          <p:cNvSpPr>
            <a:spLocks noGrp="1" noChangeArrowheads="1"/>
          </p:cNvSpPr>
          <p:nvPr>
            <p:ph type="body" idx="1"/>
          </p:nvPr>
        </p:nvSpPr>
        <p:spPr>
          <a:xfrm>
            <a:off x="915989" y="4422470"/>
            <a:ext cx="5026025" cy="4192855"/>
          </a:xfrm>
          <a:noFill/>
          <a:ln/>
        </p:spPr>
        <p:txBody>
          <a:bodyPr lIns="90460" tIns="44436" rIns="90460" bIns="44436"/>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53</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54</a:t>
            </a:fld>
            <a:endParaRPr lang="en-US">
              <a:latin typeface="Arial" charset="0"/>
            </a:endParaRPr>
          </a:p>
        </p:txBody>
      </p:sp>
      <p:sp>
        <p:nvSpPr>
          <p:cNvPr id="55299"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a:lnSpc>
                <a:spcPct val="87000"/>
              </a:lnSpc>
              <a:spcBef>
                <a:spcPct val="40000"/>
              </a:spcBef>
              <a:defRPr sz="1200">
                <a:solidFill>
                  <a:schemeClr val="tx1"/>
                </a:solidFill>
                <a:latin typeface="Times New Roman" pitchFamily="18" charset="0"/>
                <a:ea typeface="ＭＳ Ｐゴシック" pitchFamily="34" charset="-128"/>
              </a:defRPr>
            </a:lvl1pPr>
            <a:lvl2pPr marL="742950" indent="-285750" algn="l" defTabSz="928688">
              <a:lnSpc>
                <a:spcPct val="87000"/>
              </a:lnSpc>
              <a:spcBef>
                <a:spcPct val="40000"/>
              </a:spcBef>
              <a:defRPr sz="1200">
                <a:solidFill>
                  <a:schemeClr val="tx1"/>
                </a:solidFill>
                <a:latin typeface="Times New Roman" pitchFamily="18" charset="0"/>
                <a:ea typeface="ＭＳ Ｐゴシック" pitchFamily="34" charset="-128"/>
              </a:defRPr>
            </a:lvl2pPr>
            <a:lvl3pPr marL="11430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3pPr>
            <a:lvl4pPr marL="16002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4pPr>
            <a:lvl5pPr marL="20574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5pPr>
            <a:lvl6pPr marL="25146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6pPr>
            <a:lvl7pPr marL="29718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7pPr>
            <a:lvl8pPr marL="34290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8pPr>
            <a:lvl9pPr marL="38862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9pPr>
          </a:lstStyle>
          <a:p>
            <a:pPr>
              <a:lnSpc>
                <a:spcPct val="100000"/>
              </a:lnSpc>
              <a:spcBef>
                <a:spcPct val="0"/>
              </a:spcBef>
            </a:pPr>
            <a:r>
              <a:rPr lang="en-US" altLang="en-US" sz="1000" smtClean="0">
                <a:latin typeface="Arial" charset="0"/>
              </a:rPr>
              <a:t>ID  Course Overview</a:t>
            </a:r>
          </a:p>
        </p:txBody>
      </p:sp>
      <p:sp>
        <p:nvSpPr>
          <p:cNvPr id="86019" name="Rectangle 2"/>
          <p:cNvSpPr>
            <a:spLocks noGrp="1" noRot="1" noChangeAspect="1" noChangeArrowheads="1" noTextEdit="1"/>
          </p:cNvSpPr>
          <p:nvPr>
            <p:ph type="sldImg"/>
          </p:nvPr>
        </p:nvSpPr>
        <p:spPr>
          <a:xfrm>
            <a:off x="2517775" y="849313"/>
            <a:ext cx="4110038" cy="3084512"/>
          </a:xfrm>
          <a:solidFill>
            <a:srgbClr val="FFFFFF"/>
          </a:solidFill>
          <a:ln/>
        </p:spPr>
      </p:sp>
      <p:sp>
        <p:nvSpPr>
          <p:cNvPr id="86020" name="Rectangle 3"/>
          <p:cNvSpPr>
            <a:spLocks noGrp="1" noChangeArrowheads="1"/>
          </p:cNvSpPr>
          <p:nvPr>
            <p:ph type="body" idx="1"/>
          </p:nvPr>
        </p:nvSpPr>
        <p:spPr>
          <a:xfrm>
            <a:off x="2581365" y="4243200"/>
            <a:ext cx="3972040" cy="4008642"/>
          </a:xfrm>
          <a:solidFill>
            <a:srgbClr val="FFFFFF"/>
          </a:solidFill>
          <a:ln>
            <a:solidFill>
              <a:srgbClr val="000000"/>
            </a:solidFill>
          </a:ln>
        </p:spPr>
        <p:txBody>
          <a:bodyPr lIns="91424" tIns="45712" rIns="91424" bIns="45712"/>
          <a:lstStyle/>
          <a:p>
            <a:pPr eaLnBrk="1" hangingPunct="1"/>
            <a:endParaRPr lang="en-US" altLang="en-US" sz="1000" smtClean="0">
              <a:latin typeface="Times New Roman" pitchFamily="18" charset="0"/>
              <a:ea typeface="ＭＳ Ｐゴシック" pitchFamily="34" charset="-128"/>
            </a:endParaRPr>
          </a:p>
        </p:txBody>
      </p:sp>
      <p:sp>
        <p:nvSpPr>
          <p:cNvPr id="86021" name="Text Box 4"/>
          <p:cNvSpPr txBox="1">
            <a:spLocks noChangeArrowheads="1"/>
          </p:cNvSpPr>
          <p:nvPr/>
        </p:nvSpPr>
        <p:spPr bwMode="auto">
          <a:xfrm>
            <a:off x="149221" y="1158125"/>
            <a:ext cx="2078321" cy="380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31" tIns="53965" rIns="107931" bIns="53965">
            <a:spAutoFit/>
          </a:bodyPr>
          <a:lstStyle>
            <a:lvl1pPr algn="l" defTabSz="915988">
              <a:lnSpc>
                <a:spcPct val="87000"/>
              </a:lnSpc>
              <a:spcBef>
                <a:spcPct val="40000"/>
              </a:spcBef>
              <a:defRPr sz="1200">
                <a:solidFill>
                  <a:schemeClr val="tx1"/>
                </a:solidFill>
                <a:latin typeface="Times New Roman" pitchFamily="18" charset="0"/>
                <a:ea typeface="ＭＳ Ｐゴシック" pitchFamily="34" charset="-128"/>
              </a:defRPr>
            </a:lvl1pPr>
            <a:lvl2pPr marL="742950" indent="-285750" algn="l" defTabSz="915988">
              <a:lnSpc>
                <a:spcPct val="87000"/>
              </a:lnSpc>
              <a:spcBef>
                <a:spcPct val="40000"/>
              </a:spcBef>
              <a:defRPr sz="1200">
                <a:solidFill>
                  <a:schemeClr val="tx1"/>
                </a:solidFill>
                <a:latin typeface="Times New Roman" pitchFamily="18" charset="0"/>
                <a:ea typeface="ＭＳ Ｐゴシック" pitchFamily="34" charset="-128"/>
              </a:defRPr>
            </a:lvl2pPr>
            <a:lvl3pPr marL="11430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3pPr>
            <a:lvl4pPr marL="16002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4pPr>
            <a:lvl5pPr marL="20574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5pPr>
            <a:lvl6pPr marL="25146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6pPr>
            <a:lvl7pPr marL="29718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7pPr>
            <a:lvl8pPr marL="34290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8pPr>
            <a:lvl9pPr marL="38862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9pPr>
          </a:lstStyle>
          <a:p>
            <a:pPr>
              <a:lnSpc>
                <a:spcPct val="100000"/>
              </a:lnSpc>
              <a:spcBef>
                <a:spcPct val="50000"/>
              </a:spcBef>
            </a:pPr>
            <a:r>
              <a:rPr lang="en-US" altLang="en-US" sz="1000">
                <a:latin typeface="ZapfHumnst BT" pitchFamily="34" charset="0"/>
              </a:rPr>
              <a:t>Be sure to walk through this interaction diagram, emphasizing the responsibility allocation.  Emphasize the application of the guidelines provided earlier.</a:t>
            </a:r>
          </a:p>
          <a:p>
            <a:pPr>
              <a:lnSpc>
                <a:spcPct val="100000"/>
              </a:lnSpc>
              <a:spcBef>
                <a:spcPct val="50000"/>
              </a:spcBef>
            </a:pPr>
            <a:r>
              <a:rPr lang="en-US" altLang="en-US" sz="1000">
                <a:latin typeface="ZapfHumnst BT" pitchFamily="34" charset="0"/>
              </a:rPr>
              <a:t>Another option is to NOT show this slide immediately and to build the interaction diagram interactively with the students on the white board, demonstrating proper allocation of responsibility.  When finished, you can compare the results with this slide.</a:t>
            </a:r>
          </a:p>
          <a:p>
            <a:pPr>
              <a:lnSpc>
                <a:spcPct val="100000"/>
              </a:lnSpc>
              <a:spcBef>
                <a:spcPct val="50000"/>
              </a:spcBef>
            </a:pPr>
            <a:r>
              <a:rPr lang="en-US" altLang="en-US" sz="1000">
                <a:latin typeface="ZapfHumnst BT" pitchFamily="34" charset="0"/>
              </a:rPr>
              <a:t>Note: The use of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as the first two characters of the message name. This naming convention indicates that the operation is being used to describe the responsibilities of the analysis class and that these </a:t>
            </a:r>
            <a:r>
              <a:rPr lang="ja-JP" altLang="en-US" sz="1000">
                <a:latin typeface="ZapfHumnst BT" pitchFamily="34" charset="0"/>
              </a:rPr>
              <a:t>“</a:t>
            </a:r>
            <a:r>
              <a:rPr lang="en-US" altLang="ja-JP" sz="1000">
                <a:latin typeface="ZapfHumnst BT" pitchFamily="34" charset="0"/>
              </a:rPr>
              <a:t>analysis</a:t>
            </a:r>
            <a:r>
              <a:rPr lang="ja-JP" altLang="en-US" sz="1000">
                <a:latin typeface="ZapfHumnst BT" pitchFamily="34" charset="0"/>
              </a:rPr>
              <a:t>”</a:t>
            </a:r>
            <a:r>
              <a:rPr lang="en-US" altLang="ja-JP" sz="1000">
                <a:latin typeface="ZapfHumnst BT" pitchFamily="34" charset="0"/>
              </a:rPr>
              <a:t> operations WILL PROBABLY change/evolve in design).</a:t>
            </a:r>
            <a:endParaRPr lang="en-US" altLang="en-US" sz="1000">
              <a:latin typeface="Arial" charset="0"/>
            </a:endParaRPr>
          </a:p>
        </p:txBody>
      </p:sp>
      <p:sp>
        <p:nvSpPr>
          <p:cNvPr id="1347589" name="Comment 5"/>
          <p:cNvSpPr>
            <a:spLocks noChangeArrowheads="1"/>
          </p:cNvSpPr>
          <p:nvPr/>
        </p:nvSpPr>
        <p:spPr bwMode="auto">
          <a:xfrm>
            <a:off x="221523" y="4955808"/>
            <a:ext cx="2318231" cy="2923861"/>
          </a:xfrm>
          <a:prstGeom prst="rect">
            <a:avLst/>
          </a:prstGeom>
          <a:solidFill>
            <a:srgbClr val="FCFD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000000"/>
                </a:solidFill>
                <a:miter lim="800000"/>
                <a:headEnd/>
                <a:tailEnd/>
              </a14:hiddenLine>
            </a:ext>
          </a:extLst>
        </p:spPr>
        <p:txBody>
          <a:bodyPr wrap="none" lIns="91424" tIns="45712" rIns="91424" bIns="45712" anchor="ctr">
            <a:spAutoFit/>
          </a:bodyPr>
          <a:lstStyle/>
          <a:p>
            <a:pPr algn="l" defTabSz="915988">
              <a:spcBef>
                <a:spcPct val="50000"/>
              </a:spcBef>
              <a:defRPr/>
            </a:pPr>
            <a:r>
              <a:rPr lang="en-US" sz="1600" b="1">
                <a:solidFill>
                  <a:srgbClr val="000000"/>
                </a:solidFill>
                <a:latin typeface="Arial" charset="0"/>
                <a:ea typeface="+mn-ea"/>
              </a:rPr>
              <a:t>k levi:</a:t>
            </a:r>
            <a:endParaRPr lang="en-US" sz="1600">
              <a:solidFill>
                <a:srgbClr val="000000"/>
              </a:solidFill>
              <a:latin typeface="Arial" charset="0"/>
              <a:ea typeface="+mn-ea"/>
            </a:endParaRPr>
          </a:p>
          <a:p>
            <a:pPr algn="l" defTabSz="915988">
              <a:spcBef>
                <a:spcPct val="50000"/>
              </a:spcBef>
              <a:defRPr/>
            </a:pPr>
            <a:r>
              <a:rPr lang="en-US" sz="1600">
                <a:solidFill>
                  <a:srgbClr val="000000"/>
                </a:solidFill>
                <a:latin typeface="Arial" charset="0"/>
                <a:ea typeface="+mn-ea"/>
              </a:rPr>
              <a:t>go through this quickly</a:t>
            </a:r>
          </a:p>
          <a:p>
            <a:pPr algn="l" defTabSz="915988">
              <a:spcBef>
                <a:spcPct val="50000"/>
              </a:spcBef>
              <a:defRPr/>
            </a:pPr>
            <a:r>
              <a:rPr lang="en-US" sz="1600">
                <a:solidFill>
                  <a:srgbClr val="000000"/>
                </a:solidFill>
                <a:latin typeface="Arial" charset="0"/>
                <a:ea typeface="+mn-ea"/>
              </a:rPr>
              <a:t>on slide, then work </a:t>
            </a:r>
          </a:p>
          <a:p>
            <a:pPr algn="l" defTabSz="915988">
              <a:spcBef>
                <a:spcPct val="50000"/>
              </a:spcBef>
              <a:defRPr/>
            </a:pPr>
            <a:r>
              <a:rPr lang="en-US" sz="1600">
                <a:solidFill>
                  <a:srgbClr val="000000"/>
                </a:solidFill>
                <a:latin typeface="Arial" charset="0"/>
                <a:ea typeface="+mn-ea"/>
              </a:rPr>
              <a:t>checkout book with </a:t>
            </a:r>
          </a:p>
          <a:p>
            <a:pPr algn="l" defTabSz="915988">
              <a:spcBef>
                <a:spcPct val="50000"/>
              </a:spcBef>
              <a:defRPr/>
            </a:pPr>
            <a:r>
              <a:rPr lang="en-US" sz="1600">
                <a:solidFill>
                  <a:srgbClr val="000000"/>
                </a:solidFill>
                <a:latin typeface="Arial" charset="0"/>
                <a:ea typeface="+mn-ea"/>
              </a:rPr>
              <a:t>class--e.g., have them</a:t>
            </a:r>
          </a:p>
          <a:p>
            <a:pPr algn="l" defTabSz="915988">
              <a:spcBef>
                <a:spcPct val="50000"/>
              </a:spcBef>
              <a:defRPr/>
            </a:pPr>
            <a:r>
              <a:rPr lang="en-US" sz="1600">
                <a:solidFill>
                  <a:srgbClr val="000000"/>
                </a:solidFill>
                <a:latin typeface="Arial" charset="0"/>
                <a:ea typeface="+mn-ea"/>
              </a:rPr>
              <a:t>start, then work out on</a:t>
            </a:r>
          </a:p>
          <a:p>
            <a:pPr algn="l" defTabSz="915988">
              <a:spcBef>
                <a:spcPct val="50000"/>
              </a:spcBef>
              <a:defRPr/>
            </a:pPr>
            <a:r>
              <a:rPr lang="en-US" sz="1600">
                <a:solidFill>
                  <a:srgbClr val="000000"/>
                </a:solidFill>
                <a:latin typeface="Arial" charset="0"/>
                <a:ea typeface="+mn-ea"/>
              </a:rPr>
              <a:t>board? (make sure</a:t>
            </a:r>
          </a:p>
          <a:p>
            <a:pPr algn="l" defTabSz="915988">
              <a:spcBef>
                <a:spcPct val="50000"/>
              </a:spcBef>
              <a:defRPr/>
            </a:pPr>
            <a:r>
              <a:rPr lang="en-US" sz="1600">
                <a:solidFill>
                  <a:srgbClr val="000000"/>
                </a:solidFill>
                <a:latin typeface="Arial" charset="0"/>
                <a:ea typeface="+mn-ea"/>
              </a:rPr>
              <a:t>have done on own first)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28</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35</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23EA2-0175-4D15-B1E7-A82DB9325DD1}" type="slidenum">
              <a:rPr lang="en-US"/>
              <a:pPr/>
              <a:t>37</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38</a:t>
            </a:fld>
            <a:endParaRPr lang="en-US">
              <a:latin typeface="Arial" charset="0"/>
            </a:endParaRPr>
          </a:p>
        </p:txBody>
      </p:sp>
      <p:sp>
        <p:nvSpPr>
          <p:cNvPr id="53251" name="Rectangle 2"/>
          <p:cNvSpPr>
            <a:spLocks noGrp="1" noChangeArrowheads="1"/>
          </p:cNvSpPr>
          <p:nvPr>
            <p:ph type="body" idx="1"/>
          </p:nvPr>
        </p:nvSpPr>
        <p:spPr>
          <a:xfrm>
            <a:off x="915989" y="4422469"/>
            <a:ext cx="5026025" cy="4192855"/>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00138" y="698500"/>
            <a:ext cx="4654550" cy="34925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Private methods have early binding because</a:t>
            </a:r>
            <a:r>
              <a:rPr lang="en-US" baseline="0" dirty="0" smtClean="0"/>
              <a:t> they are implicitly final, they can never be overwritten</a:t>
            </a:r>
            <a:r>
              <a:rPr lang="en-US" baseline="0" smtClean="0"/>
              <a:t>, so, no </a:t>
            </a:r>
            <a:r>
              <a:rPr lang="en-US" baseline="0" dirty="0" smtClean="0"/>
              <a:t>polymorphism!</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pPr/>
              <a:t>3/30/2016</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3/30/2016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3/30/2016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3/30/2016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3/30/2016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3/30/2016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3/30/2016</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pPr/>
              <a:t>3/30/2016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3/30/2016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3/30/2016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3/30/2016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3/30/2016</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Dr. </a:t>
            </a:r>
            <a:r>
              <a:rPr lang="en-US" sz="3600" dirty="0" err="1" smtClean="0">
                <a:solidFill>
                  <a:schemeClr val="tx1"/>
                </a:solidFill>
                <a:effectLst/>
                <a:latin typeface="Arial" pitchFamily="34" charset="0"/>
                <a:cs typeface="Arial" pitchFamily="34" charset="0"/>
              </a:rPr>
              <a:t>Shafqat</a:t>
            </a:r>
            <a:r>
              <a:rPr lang="en-US" sz="3600" dirty="0" smtClean="0">
                <a:solidFill>
                  <a:schemeClr val="tx1"/>
                </a:solidFill>
                <a:effectLst/>
                <a:latin typeface="Arial" pitchFamily="34" charset="0"/>
                <a:cs typeface="Arial" pitchFamily="34" charset="0"/>
              </a:rPr>
              <a:t> Ali Shad</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smtClean="0"/>
              <a:t>Sequence Diagram Exercise</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3637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688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pic>
        <p:nvPicPr>
          <p:cNvPr id="3074" name="Picture 2" descr="checkIn-exerc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9" y="1309987"/>
            <a:ext cx="8799011" cy="531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769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Real-World Example</a:t>
            </a:r>
            <a:endParaRPr lang="en-US"/>
          </a:p>
        </p:txBody>
      </p:sp>
      <p:sp>
        <p:nvSpPr>
          <p:cNvPr id="3" name="Content Placeholder 2"/>
          <p:cNvSpPr>
            <a:spLocks noGrp="1"/>
          </p:cNvSpPr>
          <p:nvPr>
            <p:ph idx="1"/>
          </p:nvPr>
        </p:nvSpPr>
        <p:spPr/>
        <p:txBody>
          <a:bodyPr/>
          <a:lstStyle/>
          <a:p>
            <a:r>
              <a:rPr lang="en-US"/>
              <a:t>We have an order and </a:t>
            </a:r>
            <a:r>
              <a:rPr lang="en-US" smtClean="0"/>
              <a:t>we are </a:t>
            </a:r>
            <a:r>
              <a:rPr lang="en-US"/>
              <a:t>going to invoke </a:t>
            </a:r>
            <a:r>
              <a:rPr lang="en-US" smtClean="0"/>
              <a:t>a command </a:t>
            </a:r>
            <a:r>
              <a:rPr lang="en-US"/>
              <a:t>on it to calculate its price. </a:t>
            </a:r>
            <a:endParaRPr lang="en-US" smtClean="0"/>
          </a:p>
          <a:p>
            <a:r>
              <a:rPr lang="en-US" smtClean="0"/>
              <a:t>To </a:t>
            </a:r>
            <a:r>
              <a:rPr lang="en-US"/>
              <a:t>do that, the order needs to look at all the line items on </a:t>
            </a:r>
            <a:r>
              <a:rPr lang="en-US" smtClean="0"/>
              <a:t>the order </a:t>
            </a:r>
            <a:r>
              <a:rPr lang="en-US"/>
              <a:t>and determine their prices, which are based on the pricing rules of the order line's products.</a:t>
            </a:r>
          </a:p>
          <a:p>
            <a:r>
              <a:rPr lang="en-US"/>
              <a:t>Having done that for all the line items, the order then needs to compute an overall discount, </a:t>
            </a:r>
            <a:r>
              <a:rPr lang="en-US" smtClean="0"/>
              <a:t>which is </a:t>
            </a:r>
            <a:r>
              <a:rPr lang="en-US"/>
              <a:t>based on rules tied to the customer.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54012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228600"/>
            <a:ext cx="8229600" cy="1143000"/>
          </a:xfrm>
        </p:spPr>
        <p:txBody>
          <a:bodyPr/>
          <a:lstStyle/>
          <a:p>
            <a:r>
              <a:rPr lang="en-US" smtClean="0"/>
              <a:t>Centralized Control 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771" y="1295400"/>
            <a:ext cx="6293658" cy="554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207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About the Diagram</a:t>
            </a:r>
            <a:endParaRPr lang="en-US"/>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sz="2900" u="sng" smtClean="0"/>
              <a:t>Activation bars. </a:t>
            </a:r>
            <a:r>
              <a:rPr lang="en-US" sz="2900" smtClean="0"/>
              <a:t>These always mark the beginning and end of a “method call”</a:t>
            </a:r>
            <a:endParaRPr lang="en-US" sz="2900" u="sng" smtClean="0"/>
          </a:p>
          <a:p>
            <a:r>
              <a:rPr lang="en-US" sz="2900" u="sng" smtClean="0"/>
              <a:t>Actor not shown</a:t>
            </a:r>
            <a:r>
              <a:rPr lang="en-US" sz="2900" smtClean="0"/>
              <a:t>. In modeling full systems, actions are always initiated by an actor (could be person or system). However, to model only a portion of a system, a“point” is used as a starting point at the far left, as shown here, indicating some other object is initiating the action.</a:t>
            </a:r>
          </a:p>
          <a:p>
            <a:r>
              <a:rPr lang="en-US" sz="2900" u="sng" smtClean="0"/>
              <a:t>Indicating Loops</a:t>
            </a:r>
            <a:r>
              <a:rPr lang="en-US" sz="2900" smtClean="0"/>
              <a:t>: The </a:t>
            </a:r>
            <a:r>
              <a:rPr lang="en-US" sz="2900"/>
              <a:t>sequence of messages </a:t>
            </a:r>
            <a:r>
              <a:rPr lang="en-US" sz="2900" smtClean="0"/>
              <a:t>getQuantity, getProduct</a:t>
            </a:r>
            <a:r>
              <a:rPr lang="en-US" sz="2900"/>
              <a:t>, getPricingDetails, and calculateBasePrice needs to be done for each order line </a:t>
            </a:r>
            <a:r>
              <a:rPr lang="en-US" sz="2900" smtClean="0"/>
              <a:t>on the </a:t>
            </a:r>
            <a:r>
              <a:rPr lang="en-US" sz="2900"/>
              <a:t>order, while calculateDiscounts is invoked just once</a:t>
            </a:r>
            <a:r>
              <a:rPr lang="en-US" sz="2900" smtClean="0"/>
              <a:t>. </a:t>
            </a:r>
          </a:p>
          <a:p>
            <a:r>
              <a:rPr lang="en-US" sz="2900" u="sng" smtClean="0"/>
              <a:t>How to show looping is occurring</a:t>
            </a:r>
            <a:r>
              <a:rPr lang="en-US" sz="2900" smtClean="0"/>
              <a:t>. There are several UML ways to do this:</a:t>
            </a:r>
          </a:p>
          <a:p>
            <a:pPr lvl="1"/>
            <a:r>
              <a:rPr lang="en-US" sz="2600" i="1" smtClean="0"/>
              <a:t>Use Notes</a:t>
            </a:r>
            <a:r>
              <a:rPr lang="en-US" sz="2600" smtClean="0"/>
              <a:t>. To indicate an operation is repeated, a simple note can be used.</a:t>
            </a:r>
            <a:br>
              <a:rPr lang="en-US" sz="2600" smtClean="0"/>
            </a:br>
            <a:endParaRPr lang="en-US" sz="2600" smtClean="0"/>
          </a:p>
          <a:p>
            <a:pPr lvl="1"/>
            <a:r>
              <a:rPr lang="en-US" sz="2600" i="1" smtClean="0"/>
              <a:t>Use an Iteration Marker</a:t>
            </a:r>
            <a:r>
              <a:rPr lang="en-US" sz="2600" smtClean="0"/>
              <a:t>. Marking an operation with an asterisk (*) indicates that the operation repeats. This is an economical way, but gives no information other than a loop is occurring. [UML2 considers this approach to be deprecated – but it is still used sometimes anyway]</a:t>
            </a:r>
            <a:br>
              <a:rPr lang="en-US" sz="2600" smtClean="0"/>
            </a:br>
            <a:endParaRPr lang="en-US" sz="2600" smtClean="0"/>
          </a:p>
          <a:p>
            <a:pPr lvl="1"/>
            <a:r>
              <a:rPr lang="en-US" sz="2600" i="1" smtClean="0"/>
              <a:t>Use an Interaction Frame</a:t>
            </a:r>
            <a:r>
              <a:rPr lang="en-US" sz="2600" smtClean="0"/>
              <a:t>. Introduced in UML2.0. An interaction frame marks </a:t>
            </a:r>
            <a:r>
              <a:rPr lang="en-US" sz="2600"/>
              <a:t>off a piece of a sequence </a:t>
            </a:r>
            <a:r>
              <a:rPr lang="en-US" sz="2600" smtClean="0"/>
              <a:t>diagram to indicate that a loop is occurring there. One objection to this approach is that it makes the diagram harder to read – in this course we do not use interaction frames.</a:t>
            </a:r>
          </a:p>
          <a:p>
            <a:endParaRPr lang="en-US"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2782097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r>
              <a:rPr lang="en-US" i="1" smtClean="0"/>
              <a:t>Centralized Control. </a:t>
            </a:r>
            <a:r>
              <a:rPr lang="en-US"/>
              <a:t>Solutions in which there is one primary controlling class are often used for understanding a problem </a:t>
            </a:r>
            <a:r>
              <a:rPr lang="en-US" smtClean="0"/>
              <a:t>domain (during </a:t>
            </a:r>
            <a:r>
              <a:rPr lang="en-US" i="1" smtClean="0"/>
              <a:t>analysis</a:t>
            </a:r>
            <a:r>
              <a:rPr lang="en-US" smtClean="0"/>
              <a:t>), </a:t>
            </a:r>
            <a:r>
              <a:rPr lang="en-US"/>
              <a:t>but during design, control is </a:t>
            </a:r>
            <a:r>
              <a:rPr lang="en-US" i="1"/>
              <a:t>distributed</a:t>
            </a:r>
            <a:r>
              <a:rPr lang="en-US"/>
              <a:t> so that different objects handle different parts of the scenario according to their </a:t>
            </a:r>
            <a:r>
              <a:rPr lang="en-US" smtClean="0"/>
              <a:t>responsibilities</a:t>
            </a:r>
          </a:p>
          <a:p>
            <a:r>
              <a:rPr lang="en-US" i="1" smtClean="0"/>
              <a:t>Note</a:t>
            </a:r>
            <a:r>
              <a:rPr lang="en-US" smtClean="0"/>
              <a:t>: The processes of analysis and design are evolutionary processes . A class diagram in analysis may be bare at first and as the problem is studied, more and more information is shown. During analysis, the main concern is with </a:t>
            </a:r>
            <a:r>
              <a:rPr lang="en-US" i="1" smtClean="0"/>
              <a:t>domain classes. </a:t>
            </a:r>
            <a:r>
              <a:rPr lang="en-US" smtClean="0"/>
              <a:t>As we turn attention to design, additional classes and systems are introduced to facilitate the process of building a system. These are incorporated into our sequence and class diagrams.</a:t>
            </a:r>
            <a:endParaRPr lang="en-US"/>
          </a:p>
          <a:p>
            <a:endParaRPr lang="en-US" i="1"/>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500985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mtClean="0"/>
              <a:t>Showing Looping with Notes</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77" y="1524000"/>
            <a:ext cx="8767965" cy="5181600"/>
          </a:xfrm>
          <a:prstGeom prst="rect">
            <a:avLst/>
          </a:prstGeom>
        </p:spPr>
      </p:pic>
    </p:spTree>
    <p:extLst>
      <p:ext uri="{BB962C8B-B14F-4D97-AF65-F5344CB8AC3E}">
        <p14:creationId xmlns:p14="http://schemas.microsoft.com/office/powerpoint/2010/main" val="1420277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mtClean="0"/>
              <a:t>Showing Looping with Iteration Marker</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867578" cy="5016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16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These Diagrams</a:t>
            </a:r>
            <a:endParaRPr lang="en-US"/>
          </a:p>
        </p:txBody>
      </p:sp>
      <p:sp>
        <p:nvSpPr>
          <p:cNvPr id="3" name="Content Placeholder 2"/>
          <p:cNvSpPr>
            <a:spLocks noGrp="1"/>
          </p:cNvSpPr>
          <p:nvPr>
            <p:ph idx="1"/>
          </p:nvPr>
        </p:nvSpPr>
        <p:spPr/>
        <p:txBody>
          <a:bodyPr>
            <a:normAutofit fontScale="92500"/>
          </a:bodyPr>
          <a:lstStyle/>
          <a:p>
            <a:r>
              <a:rPr lang="en-US" smtClean="0"/>
              <a:t>The previous diagrams show two ways to indicate looping</a:t>
            </a:r>
          </a:p>
          <a:p>
            <a:r>
              <a:rPr lang="en-US" smtClean="0"/>
              <a:t>They also show proper UML syntax for indicating objects along the top. The syntax is: </a:t>
            </a:r>
            <a:br>
              <a:rPr lang="en-US" smtClean="0"/>
            </a:br>
            <a:r>
              <a:rPr lang="en-US" i="1" smtClean="0"/>
              <a:t>                       instanceName:className</a:t>
            </a:r>
          </a:p>
          <a:p>
            <a:pPr marL="0" indent="0">
              <a:buNone/>
            </a:pPr>
            <a:r>
              <a:rPr lang="en-US"/>
              <a:t> </a:t>
            </a:r>
            <a:r>
              <a:rPr lang="en-US" smtClean="0"/>
              <a:t>   Both can be included, or one or the other can be dropped</a:t>
            </a:r>
          </a:p>
          <a:p>
            <a:r>
              <a:rPr lang="en-US" smtClean="0"/>
              <a:t>They also show one of the ways to indicate that an Actor is initiating action, using the </a:t>
            </a:r>
            <a:r>
              <a:rPr lang="en-US" i="1" smtClean="0"/>
              <a:t>actor stereotype.</a:t>
            </a:r>
            <a:endParaRPr lang="en-US" smtClean="0"/>
          </a:p>
          <a:p>
            <a:r>
              <a:rPr lang="en-US" smtClean="0"/>
              <a:t>The StarUML modeling tool does not support the use of Notes – for this course, iteration markers will be sufficient.</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extLst>
      <p:ext uri="{BB962C8B-B14F-4D97-AF65-F5344CB8AC3E}">
        <p14:creationId xmlns:p14="http://schemas.microsoft.com/office/powerpoint/2010/main" val="304920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Distributed Control 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69331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041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Exercise</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A Company has a name and many Departments, each department has a name, location, and many Positions. </a:t>
            </a:r>
            <a:r>
              <a:rPr lang="en-US" dirty="0"/>
              <a:t>E</a:t>
            </a:r>
            <a:r>
              <a:rPr lang="en-US" dirty="0" smtClean="0"/>
              <a:t>ach position has a title and a description, and </a:t>
            </a:r>
            <a:r>
              <a:rPr lang="en-US" smtClean="0"/>
              <a:t>is filled </a:t>
            </a:r>
            <a:r>
              <a:rPr lang="en-US" dirty="0" smtClean="0"/>
              <a:t>by a single Employee, which has an </a:t>
            </a:r>
            <a:r>
              <a:rPr lang="en-US" dirty="0" err="1" smtClean="0"/>
              <a:t>employeeId</a:t>
            </a:r>
            <a:r>
              <a:rPr lang="en-US" dirty="0" smtClean="0"/>
              <a:t>, </a:t>
            </a:r>
            <a:r>
              <a:rPr lang="en-US" dirty="0" err="1" smtClean="0"/>
              <a:t>firstname</a:t>
            </a:r>
            <a:r>
              <a:rPr lang="en-US" dirty="0" smtClean="0"/>
              <a:t>, </a:t>
            </a:r>
            <a:r>
              <a:rPr lang="en-US" dirty="0" err="1" smtClean="0"/>
              <a:t>middleInitial</a:t>
            </a:r>
            <a:r>
              <a:rPr lang="en-US" dirty="0" smtClean="0"/>
              <a:t>, </a:t>
            </a:r>
            <a:r>
              <a:rPr lang="en-US" dirty="0" err="1" smtClean="0"/>
              <a:t>lastName</a:t>
            </a:r>
            <a:r>
              <a:rPr lang="en-US" dirty="0" smtClean="0"/>
              <a:t>, </a:t>
            </a:r>
            <a:r>
              <a:rPr lang="en-US" dirty="0" err="1" smtClean="0"/>
              <a:t>birthDate</a:t>
            </a:r>
            <a:r>
              <a:rPr lang="en-US" dirty="0" smtClean="0"/>
              <a:t>, SSN, and </a:t>
            </a:r>
            <a:r>
              <a:rPr lang="en-US" smtClean="0"/>
              <a:t>Salary </a:t>
            </a:r>
            <a:br>
              <a:rPr lang="en-US" smtClean="0"/>
            </a:br>
            <a:endParaRPr lang="en-US" smtClean="0"/>
          </a:p>
          <a:p>
            <a:r>
              <a:rPr lang="en-US" u="sng" smtClean="0"/>
              <a:t>The Task</a:t>
            </a:r>
            <a:r>
              <a:rPr lang="en-US" smtClean="0"/>
              <a:t>: Create a class diagram to provide a model of the above description. </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Class Diagram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981200"/>
            <a:ext cx="6634264" cy="4500563"/>
          </a:xfrm>
          <a:prstGeom prst="rect">
            <a:avLst/>
          </a:prstGeom>
        </p:spPr>
      </p:pic>
    </p:spTree>
    <p:extLst>
      <p:ext uri="{BB962C8B-B14F-4D97-AF65-F5344CB8AC3E}">
        <p14:creationId xmlns:p14="http://schemas.microsoft.com/office/powerpoint/2010/main" val="3123869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Content Placeholder 2"/>
          <p:cNvSpPr txBox="1">
            <a:spLocks/>
          </p:cNvSpPr>
          <p:nvPr/>
        </p:nvSpPr>
        <p:spPr>
          <a:xfrm>
            <a:off x="4379494" y="28956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r>
              <a:rPr lang="en-US" sz="1400" dirty="0">
                <a:solidFill>
                  <a:srgbClr val="000000"/>
                </a:solidFill>
                <a:latin typeface="Consolas"/>
              </a:rPr>
              <a:t>}</a:t>
            </a:r>
            <a:endParaRPr lang="en-US" sz="1400" dirty="0" smtClean="0">
              <a:solidFill>
                <a:srgbClr val="000000"/>
              </a:solidFill>
              <a:latin typeface="Consolas"/>
            </a:endParaRPr>
          </a:p>
          <a:p>
            <a:endParaRPr lang="en-US" sz="1400" dirty="0" smtClean="0">
              <a:latin typeface="Consolas"/>
            </a:endParaRPr>
          </a:p>
          <a:p>
            <a:r>
              <a:rPr lang="en-US" sz="1400" b="1" dirty="0" smtClean="0">
                <a:solidFill>
                  <a:srgbClr val="7F0055"/>
                </a:solidFill>
                <a:latin typeface="Consolas"/>
              </a:rPr>
              <a:t>  </a:t>
            </a:r>
            <a:endParaRPr lang="en-US" sz="1400" dirty="0" smtClean="0">
              <a:solidFill>
                <a:srgbClr val="000000"/>
              </a:solidFill>
              <a:latin typeface="Consolas"/>
            </a:endParaRPr>
          </a:p>
        </p:txBody>
      </p:sp>
      <p:sp>
        <p:nvSpPr>
          <p:cNvPr id="6" name="Content Placeholder 2"/>
          <p:cNvSpPr txBox="1">
            <a:spLocks/>
          </p:cNvSpPr>
          <p:nvPr/>
        </p:nvSpPr>
        <p:spPr>
          <a:xfrm>
            <a:off x="4535905" y="45720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a:p>
            <a:endParaRPr lang="en-US" sz="1400" dirty="0">
              <a:solidFill>
                <a:srgbClr val="000000"/>
              </a:solidFill>
              <a:latin typeface="Consolas"/>
            </a:endParaRPr>
          </a:p>
        </p:txBody>
      </p:sp>
      <p:sp>
        <p:nvSpPr>
          <p:cNvPr id="7" name="Content Placeholder 2"/>
          <p:cNvSpPr txBox="1">
            <a:spLocks/>
          </p:cNvSpPr>
          <p:nvPr/>
        </p:nvSpPr>
        <p:spPr>
          <a:xfrm>
            <a:off x="208547" y="45720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employeeId</a:t>
            </a:r>
            <a:r>
              <a:rPr lang="en-US" sz="1400" dirty="0" smtClean="0">
                <a:solidFill>
                  <a:srgbClr val="000000"/>
                </a:solidFill>
                <a:latin typeface="Consolas"/>
              </a:rPr>
              <a:t>;</a:t>
            </a: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middleInitial</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lastName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SSN</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Date </a:t>
            </a:r>
            <a:r>
              <a:rPr lang="en-US" sz="1400" dirty="0" err="1" smtClean="0">
                <a:solidFill>
                  <a:srgbClr val="0000C0"/>
                </a:solidFill>
                <a:latin typeface="Consolas"/>
              </a:rPr>
              <a:t>birthDate</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
        <p:nvSpPr>
          <p:cNvPr id="9" name="Content Placeholder 2"/>
          <p:cNvSpPr txBox="1">
            <a:spLocks/>
          </p:cNvSpPr>
          <p:nvPr/>
        </p:nvSpPr>
        <p:spPr>
          <a:xfrm>
            <a:off x="196516" y="28956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
        <p:nvSpPr>
          <p:cNvPr id="2" name="TextBox 1"/>
          <p:cNvSpPr txBox="1"/>
          <p:nvPr/>
        </p:nvSpPr>
        <p:spPr>
          <a:xfrm>
            <a:off x="381000" y="627965"/>
            <a:ext cx="8382000" cy="646331"/>
          </a:xfrm>
          <a:prstGeom prst="rect">
            <a:avLst/>
          </a:prstGeom>
          <a:noFill/>
        </p:spPr>
        <p:txBody>
          <a:bodyPr wrap="square" rtlCol="0">
            <a:spAutoFit/>
          </a:bodyPr>
          <a:lstStyle/>
          <a:p>
            <a:r>
              <a:rPr lang="en-US" sz="3600">
                <a:solidFill>
                  <a:srgbClr val="0070C0"/>
                </a:solidFill>
                <a:latin typeface="+mj-lt"/>
              </a:rPr>
              <a:t>The </a:t>
            </a:r>
            <a:r>
              <a:rPr lang="en-US" sz="3600" smtClean="0">
                <a:solidFill>
                  <a:srgbClr val="0070C0"/>
                </a:solidFill>
                <a:latin typeface="+mj-lt"/>
              </a:rPr>
              <a:t>Code – the Classes with Attributes</a:t>
            </a:r>
            <a:endParaRPr lang="en-US" sz="3600">
              <a:solidFill>
                <a:srgbClr val="0070C0"/>
              </a:solidFill>
              <a:latin typeface="+mj-lt"/>
            </a:endParaRPr>
          </a:p>
        </p:txBody>
      </p:sp>
      <p:sp>
        <p:nvSpPr>
          <p:cNvPr id="3" name="TextBox 2"/>
          <p:cNvSpPr txBox="1"/>
          <p:nvPr/>
        </p:nvSpPr>
        <p:spPr>
          <a:xfrm>
            <a:off x="381000" y="1278307"/>
            <a:ext cx="7772400" cy="1600438"/>
          </a:xfrm>
          <a:prstGeom prst="rect">
            <a:avLst/>
          </a:prstGeom>
          <a:noFill/>
        </p:spPr>
        <p:txBody>
          <a:bodyPr wrap="square" rtlCol="0">
            <a:spAutoFit/>
          </a:bodyPr>
          <a:lstStyle/>
          <a:p>
            <a:r>
              <a:rPr lang="en-US" sz="2000" smtClean="0"/>
              <a:t>TASK: Write a  </a:t>
            </a:r>
            <a:r>
              <a:rPr lang="en-US" sz="2000"/>
              <a:t>program that makes a call to Company to compute the total of all salaries of Employees in the Company</a:t>
            </a:r>
            <a:r>
              <a:rPr lang="en-US" sz="2000" smtClean="0"/>
              <a:t>. First code the classes with attributes, then create a sequence diagram to model the flow</a:t>
            </a:r>
            <a:endParaRPr lang="en-US" sz="2000"/>
          </a:p>
          <a:p>
            <a:endParaRPr lang="en-US"/>
          </a:p>
        </p:txBody>
      </p:sp>
    </p:spTree>
    <p:extLst>
      <p:ext uri="{BB962C8B-B14F-4D97-AF65-F5344CB8AC3E}">
        <p14:creationId xmlns:p14="http://schemas.microsoft.com/office/powerpoint/2010/main" val="2282634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A Distributed Control Solution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838200" y="1168860"/>
            <a:ext cx="7086600" cy="4668377"/>
          </a:xfrm>
          <a:prstGeom prst="rect">
            <a:avLst/>
          </a:prstGeom>
          <a:noFill/>
          <a:ln w="9525">
            <a:noFill/>
            <a:miter lim="800000"/>
            <a:headEnd/>
            <a:tailEnd/>
          </a:ln>
          <a:effectLst/>
        </p:spPr>
      </p:pic>
      <p:sp>
        <p:nvSpPr>
          <p:cNvPr id="3" name="TextBox 2"/>
          <p:cNvSpPr txBox="1"/>
          <p:nvPr/>
        </p:nvSpPr>
        <p:spPr>
          <a:xfrm>
            <a:off x="381000" y="5652228"/>
            <a:ext cx="7848600" cy="1200329"/>
          </a:xfrm>
          <a:prstGeom prst="rect">
            <a:avLst/>
          </a:prstGeom>
          <a:noFill/>
        </p:spPr>
        <p:txBody>
          <a:bodyPr wrap="square" rtlCol="0">
            <a:spAutoFit/>
          </a:bodyPr>
          <a:lstStyle/>
          <a:p>
            <a:r>
              <a:rPr lang="en-US" b="1" smtClean="0"/>
              <a:t>Note</a:t>
            </a:r>
            <a:r>
              <a:rPr lang="en-US" smtClean="0"/>
              <a:t>: Here, the responsibility of computing salary is </a:t>
            </a:r>
            <a:r>
              <a:rPr lang="en-US" i="1" smtClean="0"/>
              <a:t>delegated </a:t>
            </a:r>
            <a:r>
              <a:rPr lang="en-US" smtClean="0"/>
              <a:t>to more and more fine-grained objects that carry out the task according to their own level of responsibility. Ultimately, the computation depends on each Employee salary. It is obvious and natural for control to be </a:t>
            </a:r>
            <a:r>
              <a:rPr lang="en-US" i="1" smtClean="0"/>
              <a:t>distributed </a:t>
            </a:r>
            <a:r>
              <a:rPr lang="en-US" smtClean="0"/>
              <a:t>in this case.</a:t>
            </a:r>
            <a:endParaRPr lang="en-US"/>
          </a:p>
        </p:txBody>
      </p:sp>
    </p:spTree>
    <p:extLst>
      <p:ext uri="{BB962C8B-B14F-4D97-AF65-F5344CB8AC3E}">
        <p14:creationId xmlns:p14="http://schemas.microsoft.com/office/powerpoint/2010/main" val="649645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Turning It into Code</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smtClean="0"/>
              <a:t>Now we add </a:t>
            </a:r>
            <a:r>
              <a:rPr lang="en-US" dirty="0" smtClean="0"/>
              <a:t>the code showing the methods we will use to print out the salaries in our four classes.</a:t>
            </a:r>
          </a:p>
          <a:p>
            <a:r>
              <a:rPr lang="en-US" dirty="0" smtClean="0"/>
              <a:t>Here is the simple main class.</a:t>
            </a: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7" name="Content Placeholder 2"/>
          <p:cNvSpPr txBox="1">
            <a:spLocks/>
          </p:cNvSpPr>
          <p:nvPr/>
        </p:nvSpPr>
        <p:spPr>
          <a:xfrm>
            <a:off x="1219200" y="3657600"/>
            <a:ext cx="4724400" cy="16764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Application {</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static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main(String[] </a:t>
            </a:r>
            <a:r>
              <a:rPr lang="en-US" sz="1400" dirty="0" err="1" smtClean="0">
                <a:solidFill>
                  <a:srgbClr val="000000"/>
                </a:solidFill>
                <a:latin typeface="Consolas"/>
              </a:rPr>
              <a:t>args</a:t>
            </a:r>
            <a:r>
              <a:rPr lang="en-US" sz="1400" dirty="0" smtClean="0">
                <a:solidFill>
                  <a:srgbClr val="000000"/>
                </a:solidFill>
                <a:latin typeface="Consolas"/>
              </a:rPr>
              <a:t>) {</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err="1" smtClean="0">
                <a:solidFill>
                  <a:srgbClr val="000000"/>
                </a:solidFill>
                <a:latin typeface="Consolas"/>
              </a:rPr>
              <a:t>totalSalary</a:t>
            </a:r>
            <a:r>
              <a:rPr lang="en-US" sz="1400" dirty="0" smtClean="0">
                <a:solidFill>
                  <a:srgbClr val="000000"/>
                </a:solidFill>
                <a:latin typeface="Consolas"/>
              </a:rPr>
              <a:t> = </a:t>
            </a:r>
            <a:r>
              <a:rPr lang="en-US" sz="1400" dirty="0" err="1" smtClean="0">
                <a:solidFill>
                  <a:srgbClr val="000000"/>
                </a:solidFill>
                <a:latin typeface="Consolas"/>
              </a:rPr>
              <a:t>company.getSalary</a:t>
            </a:r>
            <a:r>
              <a:rPr lang="en-US" sz="1400"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Tree>
    <p:extLst>
      <p:ext uri="{BB962C8B-B14F-4D97-AF65-F5344CB8AC3E}">
        <p14:creationId xmlns:p14="http://schemas.microsoft.com/office/powerpoint/2010/main" val="2785878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(continued)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6" name="Content Placeholder 2"/>
          <p:cNvSpPr txBox="1">
            <a:spLocks/>
          </p:cNvSpPr>
          <p:nvPr/>
        </p:nvSpPr>
        <p:spPr>
          <a:xfrm>
            <a:off x="318911" y="1905000"/>
            <a:ext cx="4724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(Department </a:t>
            </a:r>
            <a:r>
              <a:rPr lang="en-US" sz="1400" dirty="0" err="1" smtClean="0">
                <a:solidFill>
                  <a:srgbClr val="000000"/>
                </a:solidFill>
                <a:latin typeface="Consolas"/>
              </a:rPr>
              <a:t>dep</a:t>
            </a:r>
            <a:r>
              <a:rPr lang="en-US" sz="1400" dirty="0" smtClean="0">
                <a:solidFill>
                  <a:srgbClr val="000000"/>
                </a:solidFill>
                <a:latin typeface="Consolas"/>
              </a:rPr>
              <a:t> : </a:t>
            </a:r>
            <a:r>
              <a:rPr lang="en-US" sz="1400" dirty="0" smtClean="0">
                <a:solidFill>
                  <a:srgbClr val="0000C0"/>
                </a:solidFill>
                <a:latin typeface="Consolas"/>
              </a:rPr>
              <a:t>departments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dep.getSalary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11" name="Picture 2"/>
          <p:cNvPicPr>
            <a:picLocks noGrp="1" noChangeAspect="1" noChangeArrowheads="1"/>
          </p:cNvPicPr>
          <p:nvPr>
            <p:ph idx="1"/>
          </p:nvPr>
        </p:nvPicPr>
        <p:blipFill>
          <a:blip r:embed="rId2" cstate="print"/>
          <a:srcRect/>
          <a:stretch>
            <a:fillRect/>
          </a:stretch>
        </p:blipFill>
        <p:spPr bwMode="auto">
          <a:xfrm>
            <a:off x="4419600" y="3124200"/>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Content Placeholder 2"/>
          <p:cNvSpPr txBox="1">
            <a:spLocks/>
          </p:cNvSpPr>
          <p:nvPr/>
        </p:nvSpPr>
        <p:spPr>
          <a:xfrm>
            <a:off x="381000" y="990600"/>
            <a:ext cx="4724400" cy="2743200"/>
          </a:xfrm>
          <a:prstGeom prst="rect">
            <a:avLst/>
          </a:prstGeom>
          <a:ln>
            <a:noFill/>
          </a:ln>
        </p:spPr>
        <p:txBody>
          <a:bodyPr vert="horz">
            <a:normAutofit lnSpcReduction="10000"/>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(Position p : </a:t>
            </a:r>
            <a:r>
              <a:rPr lang="en-US" sz="1400" dirty="0" smtClean="0">
                <a:solidFill>
                  <a:srgbClr val="0000C0"/>
                </a:solidFill>
                <a:latin typeface="Consolas"/>
              </a:rPr>
              <a:t>positions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r>
              <a:rPr lang="en-US" sz="1400" b="1"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
        <p:nvSpPr>
          <p:cNvPr id="6" name="Content Placeholder 2"/>
          <p:cNvSpPr txBox="1">
            <a:spLocks/>
          </p:cNvSpPr>
          <p:nvPr/>
        </p:nvSpPr>
        <p:spPr>
          <a:xfrm>
            <a:off x="381000" y="38100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emp</a:t>
            </a:r>
            <a:r>
              <a:rPr lang="en-US" sz="1400" dirty="0" err="1" smtClean="0">
                <a:solidFill>
                  <a:srgbClr val="000000"/>
                </a:solidFill>
                <a:latin typeface="Consolas"/>
              </a:rPr>
              <a:t>.getSalary</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dirty="0" smtClean="0">
                <a:solidFill>
                  <a:srgbClr val="000000"/>
                </a:solidFill>
                <a:latin typeface="Consolas"/>
              </a:rPr>
              <a:t>}</a:t>
            </a:r>
          </a:p>
        </p:txBody>
      </p:sp>
      <p:sp>
        <p:nvSpPr>
          <p:cNvPr id="7" name="Content Placeholder 2"/>
          <p:cNvSpPr txBox="1">
            <a:spLocks/>
          </p:cNvSpPr>
          <p:nvPr/>
        </p:nvSpPr>
        <p:spPr>
          <a:xfrm>
            <a:off x="4267200" y="42672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8" name="Picture 2"/>
          <p:cNvPicPr>
            <a:picLocks noGrp="1" noChangeAspect="1" noChangeArrowheads="1"/>
          </p:cNvPicPr>
          <p:nvPr>
            <p:ph idx="1"/>
          </p:nvPr>
        </p:nvPicPr>
        <p:blipFill>
          <a:blip r:embed="rId2" cstate="print"/>
          <a:srcRect/>
          <a:stretch>
            <a:fillRect/>
          </a:stretch>
        </p:blipFill>
        <p:spPr bwMode="auto">
          <a:xfrm>
            <a:off x="4343400" y="868363"/>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Return Arrows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3962400" y="3246621"/>
            <a:ext cx="4924118" cy="3605936"/>
          </a:xfrm>
          <a:prstGeom prst="rect">
            <a:avLst/>
          </a:prstGeom>
          <a:noFill/>
          <a:ln w="9525">
            <a:noFill/>
            <a:miter lim="800000"/>
            <a:headEnd/>
            <a:tailEnd/>
          </a:ln>
        </p:spPr>
      </p:pic>
      <p:sp>
        <p:nvSpPr>
          <p:cNvPr id="5" name="Content Placeholder 2"/>
          <p:cNvSpPr txBox="1">
            <a:spLocks/>
          </p:cNvSpPr>
          <p:nvPr/>
        </p:nvSpPr>
        <p:spPr>
          <a:xfrm>
            <a:off x="424543" y="1143000"/>
            <a:ext cx="8229600" cy="5257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Return</a:t>
            </a:r>
            <a:r>
              <a:rPr kumimoji="0" lang="en-US" sz="2600" b="0" i="0" u="none" strike="noStrike" kern="1200" cap="none" spc="0" normalizeH="0" noProof="0" smtClean="0">
                <a:ln>
                  <a:noFill/>
                </a:ln>
                <a:solidFill>
                  <a:schemeClr val="tx1"/>
                </a:solidFill>
                <a:effectLst/>
                <a:uLnTx/>
                <a:uFillTx/>
                <a:latin typeface="+mn-lt"/>
                <a:ea typeface="+mn-ea"/>
                <a:cs typeface="+mn-cs"/>
              </a:rPr>
              <a:t> arrows may be shown, optionally</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indent="-274320">
              <a:spcBef>
                <a:spcPct val="20000"/>
              </a:spcBef>
              <a:buClr>
                <a:schemeClr val="accent3"/>
              </a:buClr>
              <a:buSzPct val="95000"/>
              <a:buFont typeface="Wingdings 2"/>
              <a:buChar char=""/>
              <a:defRPr/>
            </a:pPr>
            <a:r>
              <a:rPr lang="en-US" sz="2400" noProof="0" smtClean="0"/>
              <a:t>When a return value makes the diagram more understandable, it is good to show it</a:t>
            </a:r>
          </a:p>
          <a:p>
            <a:pPr marL="274320" indent="-274320">
              <a:spcBef>
                <a:spcPct val="20000"/>
              </a:spcBef>
              <a:buClr>
                <a:schemeClr val="accent3"/>
              </a:buClr>
              <a:buSzPct val="95000"/>
              <a:buFont typeface="Wingdings 2"/>
              <a:buChar char=""/>
              <a:defRPr/>
            </a:pPr>
            <a:r>
              <a:rPr lang="en-US" sz="2400" smtClean="0"/>
              <a:t>Showing all return arrows is bad practice because it clutters the diagram</a:t>
            </a:r>
            <a:endParaRPr lang="en-US" sz="2400" noProof="0" smtClean="0"/>
          </a:p>
          <a:p>
            <a:pPr marL="274320" indent="-274320">
              <a:spcBef>
                <a:spcPct val="20000"/>
              </a:spcBef>
              <a:buClr>
                <a:schemeClr val="accent3"/>
              </a:buClr>
              <a:buSzPct val="95000"/>
              <a:buFont typeface="Wingdings 2"/>
              <a:buChar char=""/>
              <a:defRPr/>
            </a:pP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3" name="TextBox 2"/>
          <p:cNvSpPr txBox="1"/>
          <p:nvPr/>
        </p:nvSpPr>
        <p:spPr>
          <a:xfrm>
            <a:off x="457202" y="3429000"/>
            <a:ext cx="2759527" cy="923330"/>
          </a:xfrm>
          <a:prstGeom prst="rect">
            <a:avLst/>
          </a:prstGeom>
          <a:noFill/>
          <a:ln>
            <a:solidFill>
              <a:schemeClr val="tx1"/>
            </a:solidFill>
          </a:ln>
        </p:spPr>
        <p:txBody>
          <a:bodyPr wrap="square" rtlCol="0">
            <a:spAutoFit/>
          </a:bodyPr>
          <a:lstStyle/>
          <a:p>
            <a:r>
              <a:rPr lang="en-US" smtClean="0"/>
              <a:t>Sometimes a Note is used to indicate an important return value</a:t>
            </a:r>
            <a:endParaRPr lang="en-US"/>
          </a:p>
        </p:txBody>
      </p:sp>
      <p:sp>
        <p:nvSpPr>
          <p:cNvPr id="7" name="TextBox 6"/>
          <p:cNvSpPr txBox="1"/>
          <p:nvPr/>
        </p:nvSpPr>
        <p:spPr>
          <a:xfrm>
            <a:off x="457202" y="4352330"/>
            <a:ext cx="2759528" cy="1477328"/>
          </a:xfrm>
          <a:prstGeom prst="rect">
            <a:avLst/>
          </a:prstGeom>
          <a:noFill/>
          <a:ln>
            <a:solidFill>
              <a:schemeClr val="tx1"/>
            </a:solidFill>
          </a:ln>
        </p:spPr>
        <p:txBody>
          <a:bodyPr wrap="square" rtlCol="0">
            <a:spAutoFit/>
          </a:bodyPr>
          <a:lstStyle/>
          <a:p>
            <a:r>
              <a:rPr lang="en-US" smtClean="0"/>
              <a:t>The example here shows what a waste of space return arrows can be – and they do not add anything valuable </a:t>
            </a:r>
            <a:endParaRPr lang="en-US"/>
          </a:p>
        </p:txBody>
      </p:sp>
      <p:sp>
        <p:nvSpPr>
          <p:cNvPr id="8" name="TextBox 7"/>
          <p:cNvSpPr txBox="1"/>
          <p:nvPr/>
        </p:nvSpPr>
        <p:spPr>
          <a:xfrm>
            <a:off x="2209800" y="6096000"/>
            <a:ext cx="1447800" cy="646331"/>
          </a:xfrm>
          <a:prstGeom prst="rect">
            <a:avLst/>
          </a:prstGeom>
          <a:noFill/>
        </p:spPr>
        <p:txBody>
          <a:bodyPr wrap="square" rtlCol="0">
            <a:spAutoFit/>
          </a:bodyPr>
          <a:lstStyle/>
          <a:p>
            <a:pPr algn="ctr"/>
            <a:r>
              <a:rPr lang="en-US" b="1" smtClean="0">
                <a:solidFill>
                  <a:srgbClr val="C00000"/>
                </a:solidFill>
              </a:rPr>
              <a:t>Bad use of returns</a:t>
            </a:r>
            <a:endParaRPr lang="en-US" b="1">
              <a:solidFill>
                <a:srgbClr val="C00000"/>
              </a:solidFill>
            </a:endParaRPr>
          </a:p>
        </p:txBody>
      </p:sp>
      <p:cxnSp>
        <p:nvCxnSpPr>
          <p:cNvPr id="10" name="Straight Arrow Connector 9"/>
          <p:cNvCxnSpPr/>
          <p:nvPr/>
        </p:nvCxnSpPr>
        <p:spPr>
          <a:xfrm flipV="1">
            <a:off x="3657600" y="5486400"/>
            <a:ext cx="685800" cy="6096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smtClean="0"/>
              <a:t>    Sequence </a:t>
            </a:r>
            <a:r>
              <a:rPr lang="en-US" dirty="0" smtClean="0"/>
              <a:t>Diagrams document the sequence of calls different objects (should) make to accomplish a specific task.</a:t>
            </a:r>
          </a:p>
          <a:p>
            <a:pPr marL="0" indent="0">
              <a:lnSpc>
                <a:spcPct val="90000"/>
              </a:lnSpc>
              <a:buNone/>
            </a:pPr>
            <a:r>
              <a:rPr lang="en-US" smtClean="0"/>
              <a:t>    Likewise, </a:t>
            </a:r>
            <a:r>
              <a:rPr lang="en-US"/>
              <a:t>h</a:t>
            </a:r>
            <a:r>
              <a:rPr lang="en-US" smtClean="0"/>
              <a:t>armony </a:t>
            </a:r>
            <a:r>
              <a:rPr lang="en-US" dirty="0" smtClean="0"/>
              <a:t>exists </a:t>
            </a:r>
            <a:r>
              <a:rPr lang="en-US" smtClean="0"/>
              <a:t>in diversity: Even </a:t>
            </a:r>
            <a:r>
              <a:rPr lang="en-US" dirty="0" smtClean="0"/>
              <a:t>though each object is specialized to only perform tasks related to itself, objects harmoniously collaborate to create functionality far beyond </a:t>
            </a:r>
            <a:r>
              <a:rPr lang="en-US" smtClean="0"/>
              <a:t>each object’s individual scope.</a:t>
            </a:r>
            <a:endParaRPr lang="en-US" dirty="0" smtClean="0"/>
          </a:p>
          <a:p>
            <a:pPr marL="0" indent="0">
              <a:lnSpc>
                <a:spcPct val="90000"/>
              </a:lnSpc>
              <a:buNone/>
            </a:pPr>
            <a:endParaRPr lang="en-US" dirty="0" smtClean="0"/>
          </a:p>
          <a:p>
            <a:pPr marL="0" indent="0">
              <a:lnSpc>
                <a:spcPct val="90000"/>
              </a:lnSpc>
              <a:buNone/>
            </a:pP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1</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28</a:t>
            </a:fld>
            <a:endParaRPr lang="en-US">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b="1" smtClean="0">
                <a:solidFill>
                  <a:srgbClr val="FF0000"/>
                </a:solidFill>
              </a:rPr>
              <a:t>Object Diagrams</a:t>
            </a:r>
          </a:p>
          <a:p>
            <a:r>
              <a:rPr lang="en-US" smtClean="0"/>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extLst>
      <p:ext uri="{BB962C8B-B14F-4D97-AF65-F5344CB8AC3E}">
        <p14:creationId xmlns:p14="http://schemas.microsoft.com/office/powerpoint/2010/main" val="1214218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371600"/>
            <a:ext cx="8004048" cy="1828800"/>
          </a:xfrm>
        </p:spPr>
        <p:txBody>
          <a:bodyPr>
            <a:normAutofit/>
          </a:bodyPr>
          <a:lstStyle/>
          <a:p>
            <a:r>
              <a:rPr lang="en-US" sz="4800" smtClean="0"/>
              <a:t>Lecture 4: Interaction Diagrams</a:t>
            </a:r>
            <a:endParaRPr lang="en-US" sz="4800" dirty="0"/>
          </a:p>
        </p:txBody>
      </p:sp>
      <p:sp>
        <p:nvSpPr>
          <p:cNvPr id="5" name="Subtitle 4"/>
          <p:cNvSpPr>
            <a:spLocks noGrp="1"/>
          </p:cNvSpPr>
          <p:nvPr>
            <p:ph type="subTitle" idx="1"/>
          </p:nvPr>
        </p:nvSpPr>
        <p:spPr/>
        <p:txBody>
          <a:bodyPr>
            <a:normAutofit/>
          </a:bodyPr>
          <a:lstStyle/>
          <a:p>
            <a:r>
              <a:rPr lang="en-US" i="1" smtClean="0"/>
              <a:t>Appreciating Dynamism in Silence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Diagrams</a:t>
            </a:r>
            <a:endParaRPr lang="en-US"/>
          </a:p>
        </p:txBody>
      </p:sp>
      <p:sp>
        <p:nvSpPr>
          <p:cNvPr id="3" name="Content Placeholder 2"/>
          <p:cNvSpPr>
            <a:spLocks noGrp="1"/>
          </p:cNvSpPr>
          <p:nvPr>
            <p:ph idx="1"/>
          </p:nvPr>
        </p:nvSpPr>
        <p:spPr/>
        <p:txBody>
          <a:bodyPr/>
          <a:lstStyle/>
          <a:p>
            <a:r>
              <a:rPr lang="en-US"/>
              <a:t>An </a:t>
            </a:r>
            <a:r>
              <a:rPr lang="en-US" b="1"/>
              <a:t>object diagram </a:t>
            </a:r>
            <a:r>
              <a:rPr lang="en-US"/>
              <a:t>is a snapshot of the objects in a system at a point in time. </a:t>
            </a:r>
            <a:endParaRPr lang="en-US" smtClean="0"/>
          </a:p>
          <a:p>
            <a:r>
              <a:rPr lang="en-US" smtClean="0"/>
              <a:t>Because </a:t>
            </a:r>
            <a:r>
              <a:rPr lang="en-US"/>
              <a:t>it </a:t>
            </a:r>
            <a:r>
              <a:rPr lang="en-US" smtClean="0"/>
              <a:t>shows instances </a:t>
            </a:r>
            <a:r>
              <a:rPr lang="en-US"/>
              <a:t>rather than classes, an object diagram is often called an </a:t>
            </a:r>
            <a:r>
              <a:rPr lang="en-US" i="1"/>
              <a:t>instance diagram</a:t>
            </a:r>
            <a:r>
              <a:rPr lang="en-US"/>
              <a:t>.</a:t>
            </a:r>
          </a:p>
          <a:p>
            <a:r>
              <a:rPr lang="en-US"/>
              <a:t>You can use an object diagram to show an example configuration of objects.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4489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14786"/>
            <a:ext cx="3124200" cy="185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52775"/>
            <a:ext cx="5629275" cy="358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4343400"/>
            <a:ext cx="2743200" cy="369332"/>
          </a:xfrm>
          <a:prstGeom prst="rect">
            <a:avLst/>
          </a:prstGeom>
          <a:noFill/>
        </p:spPr>
        <p:txBody>
          <a:bodyPr wrap="square" rtlCol="0">
            <a:spAutoFit/>
          </a:bodyPr>
          <a:lstStyle/>
          <a:p>
            <a:pPr algn="ctr"/>
            <a:r>
              <a:rPr lang="en-US" b="1" smtClean="0">
                <a:solidFill>
                  <a:srgbClr val="FF0000"/>
                </a:solidFill>
              </a:rPr>
              <a:t>Class Diagram</a:t>
            </a:r>
            <a:endParaRPr lang="en-US" b="1">
              <a:solidFill>
                <a:srgbClr val="FF0000"/>
              </a:solidFill>
            </a:endParaRPr>
          </a:p>
        </p:txBody>
      </p:sp>
      <p:sp>
        <p:nvSpPr>
          <p:cNvPr id="8" name="TextBox 7"/>
          <p:cNvSpPr txBox="1"/>
          <p:nvPr/>
        </p:nvSpPr>
        <p:spPr>
          <a:xfrm>
            <a:off x="5334000" y="2438400"/>
            <a:ext cx="2743200" cy="369332"/>
          </a:xfrm>
          <a:prstGeom prst="rect">
            <a:avLst/>
          </a:prstGeom>
          <a:noFill/>
        </p:spPr>
        <p:txBody>
          <a:bodyPr wrap="square" rtlCol="0">
            <a:spAutoFit/>
          </a:bodyPr>
          <a:lstStyle/>
          <a:p>
            <a:pPr algn="ctr"/>
            <a:r>
              <a:rPr lang="en-US" b="1" smtClean="0">
                <a:solidFill>
                  <a:srgbClr val="FF0000"/>
                </a:solidFill>
              </a:rPr>
              <a:t>Object Diagram</a:t>
            </a:r>
            <a:endParaRPr lang="en-US" b="1">
              <a:solidFill>
                <a:srgbClr val="FF0000"/>
              </a:solidFill>
            </a:endParaRPr>
          </a:p>
        </p:txBody>
      </p:sp>
    </p:spTree>
    <p:extLst>
      <p:ext uri="{BB962C8B-B14F-4D97-AF65-F5344CB8AC3E}">
        <p14:creationId xmlns:p14="http://schemas.microsoft.com/office/powerpoint/2010/main" val="1873268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Object Diagram Syntax</a:t>
            </a:r>
            <a:endParaRPr lang="en-US" dirty="0"/>
          </a:p>
        </p:txBody>
      </p:sp>
      <p:sp>
        <p:nvSpPr>
          <p:cNvPr id="12" name="Content Placeholder 2"/>
          <p:cNvSpPr txBox="1">
            <a:spLocks/>
          </p:cNvSpPr>
          <p:nvPr/>
        </p:nvSpPr>
        <p:spPr>
          <a:xfrm>
            <a:off x="453073" y="1695926"/>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Underlining</a:t>
            </a:r>
            <a:r>
              <a:rPr kumimoji="0" lang="en-US" sz="2600" b="0" i="0" u="none" strike="noStrike" kern="1200" cap="none" spc="0" normalizeH="0" noProof="0" dirty="0" smtClean="0">
                <a:ln>
                  <a:noFill/>
                </a:ln>
                <a:solidFill>
                  <a:schemeClr val="tx1"/>
                </a:solidFill>
                <a:effectLst/>
                <a:uLnTx/>
                <a:uFillTx/>
                <a:latin typeface="+mn-lt"/>
                <a:ea typeface="+mn-ea"/>
                <a:cs typeface="+mn-cs"/>
              </a:rPr>
              <a:t> indicates it’s an object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indent="-246888">
              <a:spcBef>
                <a:spcPct val="20000"/>
              </a:spcBef>
              <a:buClr>
                <a:schemeClr val="accent1"/>
              </a:buClr>
              <a:buSzPct val="85000"/>
              <a:buFont typeface="Wingdings 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Usually</a:t>
            </a:r>
            <a:r>
              <a:rPr kumimoji="0" lang="en-US" sz="2400" b="0" i="0" u="none" strike="noStrike" kern="1200" cap="none" spc="0" normalizeH="0" noProof="0" dirty="0" smtClean="0">
                <a:ln>
                  <a:noFill/>
                </a:ln>
                <a:solidFill>
                  <a:schemeClr val="tx1"/>
                </a:solidFill>
                <a:effectLst/>
                <a:uLnTx/>
                <a:uFillTx/>
                <a:latin typeface="+mn-lt"/>
                <a:ea typeface="+mn-ea"/>
                <a:cs typeface="+mn-cs"/>
              </a:rPr>
              <a:t> shows colon separated name and type</a:t>
            </a:r>
          </a:p>
          <a:p>
            <a:pPr marL="182880" indent="-246888">
              <a:spcBef>
                <a:spcPct val="20000"/>
              </a:spcBef>
              <a:buClr>
                <a:schemeClr val="accent1"/>
              </a:buClr>
              <a:buSzPct val="85000"/>
              <a:buFont typeface="Wingdings 2"/>
              <a:buChar char=""/>
              <a:defRPr/>
            </a:pPr>
            <a:r>
              <a:rPr lang="en-US" sz="2400" noProof="0" smtClean="0"/>
              <a:t>Associations in object diagrams </a:t>
            </a:r>
            <a:r>
              <a:rPr lang="en-US" sz="2400" noProof="0" dirty="0" smtClean="0"/>
              <a:t>don’t have multiplicities</a:t>
            </a:r>
          </a:p>
          <a:p>
            <a:pPr marL="182880" indent="-246888">
              <a:spcBef>
                <a:spcPct val="20000"/>
              </a:spcBef>
              <a:buClr>
                <a:schemeClr val="accent1"/>
              </a:buClr>
              <a:buSzPct val="85000"/>
              <a:buFont typeface="Wingdings 2"/>
              <a:buChar char=""/>
              <a:defRPr/>
            </a:pPr>
            <a:r>
              <a:rPr lang="en-US" sz="2400" smtClean="0"/>
              <a:t>Associations may or may not display an arrowhead</a:t>
            </a:r>
          </a:p>
          <a:p>
            <a:pPr marL="182880" indent="-246888">
              <a:spcBef>
                <a:spcPct val="20000"/>
              </a:spcBef>
              <a:buClr>
                <a:schemeClr val="accent1"/>
              </a:buClr>
              <a:buSzPct val="85000"/>
              <a:buFont typeface="Wingdings 2"/>
              <a:buChar char=""/>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As in previous diagram, the state</a:t>
            </a:r>
            <a:r>
              <a:rPr kumimoji="0" lang="en-US" sz="2400" b="0" i="0" u="none" strike="noStrike" kern="1200" cap="none" spc="0" normalizeH="0" noProof="0" smtClean="0">
                <a:ln>
                  <a:noFill/>
                </a:ln>
                <a:solidFill>
                  <a:schemeClr val="tx1"/>
                </a:solidFill>
                <a:effectLst/>
                <a:uLnTx/>
                <a:uFillTx/>
                <a:latin typeface="+mn-lt"/>
                <a:ea typeface="+mn-ea"/>
                <a:cs typeface="+mn-cs"/>
              </a:rPr>
              <a:t> of each object is shown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32</a:t>
            </a:fld>
            <a:endParaRPr kumimoji="0" lang="en-US"/>
          </a:p>
        </p:txBody>
      </p:sp>
      <p:grpSp>
        <p:nvGrpSpPr>
          <p:cNvPr id="27" name="Group 26"/>
          <p:cNvGrpSpPr/>
          <p:nvPr/>
        </p:nvGrpSpPr>
        <p:grpSpPr>
          <a:xfrm>
            <a:off x="2362200" y="3733800"/>
            <a:ext cx="4816475" cy="2895600"/>
            <a:chOff x="2133600" y="3352800"/>
            <a:chExt cx="4816475" cy="2895600"/>
          </a:xfrm>
        </p:grpSpPr>
        <p:sp>
          <p:nvSpPr>
            <p:cNvPr id="1027" name="AutoShape 3"/>
            <p:cNvSpPr>
              <a:spLocks noChangeAspect="1" noChangeArrowheads="1" noTextEdit="1"/>
            </p:cNvSpPr>
            <p:nvPr/>
          </p:nvSpPr>
          <p:spPr bwMode="auto">
            <a:xfrm>
              <a:off x="2133600" y="3352800"/>
              <a:ext cx="4816475"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2413000" y="3632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2482850" y="3687763"/>
              <a:ext cx="122872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Frank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413000" y="4527550"/>
              <a:ext cx="11160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2482850" y="4583113"/>
              <a:ext cx="11731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Mary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5427663" y="4527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5497513" y="4583113"/>
              <a:ext cx="13128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Michael : 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Line 11"/>
            <p:cNvSpPr>
              <a:spLocks noChangeShapeType="1"/>
            </p:cNvSpPr>
            <p:nvPr/>
          </p:nvSpPr>
          <p:spPr bwMode="auto">
            <a:xfrm>
              <a:off x="3586163" y="4065588"/>
              <a:ext cx="184150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4198938" y="4038600"/>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Line 13"/>
            <p:cNvSpPr>
              <a:spLocks noChangeShapeType="1"/>
            </p:cNvSpPr>
            <p:nvPr/>
          </p:nvSpPr>
          <p:spPr bwMode="auto">
            <a:xfrm>
              <a:off x="3543300" y="4794250"/>
              <a:ext cx="1884363"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4213225" y="4513263"/>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2413000" y="5422900"/>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16"/>
            <p:cNvSpPr>
              <a:spLocks noChangeArrowheads="1"/>
            </p:cNvSpPr>
            <p:nvPr/>
          </p:nvSpPr>
          <p:spPr bwMode="auto">
            <a:xfrm>
              <a:off x="2482850" y="5478463"/>
              <a:ext cx="115887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John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Line 17"/>
            <p:cNvSpPr>
              <a:spLocks noChangeShapeType="1"/>
            </p:cNvSpPr>
            <p:nvPr/>
          </p:nvSpPr>
          <p:spPr bwMode="auto">
            <a:xfrm flipV="1">
              <a:off x="3529013" y="4975225"/>
              <a:ext cx="189865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8"/>
            <p:cNvSpPr>
              <a:spLocks noChangeArrowheads="1"/>
            </p:cNvSpPr>
            <p:nvPr/>
          </p:nvSpPr>
          <p:spPr bwMode="auto">
            <a:xfrm>
              <a:off x="4213225" y="4960938"/>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dirty="0"/>
          </a:p>
        </p:txBody>
      </p:sp>
      <p:sp>
        <p:nvSpPr>
          <p:cNvPr id="3" name="Content Placeholder 2"/>
          <p:cNvSpPr>
            <a:spLocks noGrp="1"/>
          </p:cNvSpPr>
          <p:nvPr>
            <p:ph idx="1"/>
          </p:nvPr>
        </p:nvSpPr>
        <p:spPr/>
        <p:txBody>
          <a:bodyPr/>
          <a:lstStyle/>
          <a:p>
            <a:r>
              <a:rPr lang="en-US" smtClean="0"/>
              <a:t>Create an object diagram that captures a scenario for the computeSalary problem.</a:t>
            </a:r>
          </a:p>
          <a:p>
            <a:r>
              <a:rPr lang="en-US" smtClean="0"/>
              <a:t>Assume there is one instance</a:t>
            </a:r>
          </a:p>
          <a:p>
            <a:pPr marL="0" indent="0">
              <a:buNone/>
            </a:pPr>
            <a:r>
              <a:rPr lang="en-US" smtClean="0"/>
              <a:t>   of Company, which</a:t>
            </a:r>
            <a:br>
              <a:rPr lang="en-US" smtClean="0"/>
            </a:br>
            <a:r>
              <a:rPr lang="en-US" smtClean="0"/>
              <a:t>   has two Departments,</a:t>
            </a:r>
          </a:p>
          <a:p>
            <a:pPr marL="0" indent="0">
              <a:buNone/>
            </a:pPr>
            <a:r>
              <a:rPr lang="en-US" smtClean="0"/>
              <a:t>   each with two</a:t>
            </a:r>
            <a:br>
              <a:rPr lang="en-US" smtClean="0"/>
            </a:br>
            <a:r>
              <a:rPr lang="en-US" smtClean="0"/>
              <a:t>   positions, each filled</a:t>
            </a:r>
            <a:br>
              <a:rPr lang="en-US" smtClean="0"/>
            </a:br>
            <a:r>
              <a:rPr lang="en-US" smtClean="0"/>
              <a:t>   with one employee.</a:t>
            </a:r>
            <a:br>
              <a:rPr lang="en-US" smtClean="0"/>
            </a:br>
            <a:r>
              <a:rPr lang="en-US" smtClean="0"/>
              <a:t>   Invent salaries for</a:t>
            </a:r>
            <a:br>
              <a:rPr lang="en-US" smtClean="0"/>
            </a:br>
            <a:r>
              <a:rPr lang="en-US" smtClean="0"/>
              <a:t>   the employees.</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a:p>
        </p:txBody>
      </p:sp>
      <p:pic>
        <p:nvPicPr>
          <p:cNvPr id="25" name="Picture 2"/>
          <p:cNvPicPr>
            <a:picLocks noChangeAspect="1" noChangeArrowheads="1"/>
          </p:cNvPicPr>
          <p:nvPr/>
        </p:nvPicPr>
        <p:blipFill>
          <a:blip r:embed="rId2" cstate="print"/>
          <a:srcRect/>
          <a:stretch>
            <a:fillRect/>
          </a:stretch>
        </p:blipFill>
        <p:spPr bwMode="auto">
          <a:xfrm>
            <a:off x="4419600" y="3124200"/>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457200"/>
            <a:ext cx="8229600" cy="1143000"/>
          </a:xfrm>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00"/>
            <a:ext cx="9127547" cy="419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423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smtClean="0"/>
              <a:t>    Object </a:t>
            </a:r>
            <a:r>
              <a:rPr lang="en-US" dirty="0" smtClean="0"/>
              <a:t>Diagrams show the relationships between objects, where each object is an instance of a class, and each reference </a:t>
            </a:r>
            <a:r>
              <a:rPr lang="en-US" smtClean="0"/>
              <a:t>is represented by a single arrow or line.</a:t>
            </a:r>
            <a:endParaRPr lang="en-US" dirty="0" smtClean="0"/>
          </a:p>
          <a:p>
            <a:pPr marL="0" indent="0" eaLnBrk="1" hangingPunct="1">
              <a:lnSpc>
                <a:spcPct val="90000"/>
              </a:lnSpc>
              <a:buFontTx/>
              <a:buNone/>
            </a:pPr>
            <a:r>
              <a:rPr lang="en-US"/>
              <a:t> </a:t>
            </a:r>
            <a:r>
              <a:rPr lang="en-US" smtClean="0"/>
              <a:t>   This phenomenon illustrates the principle that </a:t>
            </a:r>
            <a:r>
              <a:rPr lang="en-US" i="1" smtClean="0"/>
              <a:t>the </a:t>
            </a:r>
            <a:r>
              <a:rPr lang="en-US" i="1" dirty="0" smtClean="0"/>
              <a:t>whole is greater than the sum of </a:t>
            </a:r>
            <a:r>
              <a:rPr lang="en-US" i="1" smtClean="0"/>
              <a:t>the parts</a:t>
            </a:r>
            <a:r>
              <a:rPr lang="en-US" smtClean="0"/>
              <a:t>: </a:t>
            </a:r>
            <a:r>
              <a:rPr lang="en-US"/>
              <a:t>T</a:t>
            </a:r>
            <a:r>
              <a:rPr lang="en-US" smtClean="0"/>
              <a:t>he </a:t>
            </a:r>
            <a:r>
              <a:rPr lang="en-US" dirty="0" smtClean="0"/>
              <a:t>objects (parts</a:t>
            </a:r>
            <a:r>
              <a:rPr lang="en-US" smtClean="0"/>
              <a:t>) on their own are </a:t>
            </a:r>
            <a:r>
              <a:rPr lang="en-US" dirty="0" smtClean="0"/>
              <a:t>not the important focus for an object diagram. What is important is how the </a:t>
            </a:r>
            <a:r>
              <a:rPr lang="en-US" smtClean="0"/>
              <a:t>objects relate; together, objects and their relationships form a whole that is more than just the sum of individual objects collected together.</a:t>
            </a:r>
            <a:endParaRPr lang="en-US" dirty="0" smtClean="0"/>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35</a:t>
            </a:fld>
            <a:endParaRPr lang="en-US">
              <a:latin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smtClean="0"/>
              <a:t>Object Diagrams</a:t>
            </a:r>
          </a:p>
          <a:p>
            <a:r>
              <a:rPr lang="en-US" b="1" smtClean="0">
                <a:solidFill>
                  <a:srgbClr val="FF0000"/>
                </a:solidFill>
              </a:rPr>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4177765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Delegation &amp; Propagation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1114"/>
            <a:ext cx="7543800" cy="275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2057400"/>
            <a:ext cx="8305800" cy="1477328"/>
          </a:xfrm>
          <a:prstGeom prst="rect">
            <a:avLst/>
          </a:prstGeom>
          <a:noFill/>
        </p:spPr>
        <p:txBody>
          <a:bodyPr wrap="square" rtlCol="0">
            <a:spAutoFit/>
          </a:bodyPr>
          <a:lstStyle/>
          <a:p>
            <a:pPr marL="285750" indent="-285750">
              <a:buFont typeface="Wingdings" panose="05000000000000000000" pitchFamily="2" charset="2"/>
              <a:buChar char="§"/>
            </a:pPr>
            <a:r>
              <a:rPr lang="en-US"/>
              <a:t>A class can express functionality in its interface, but it </a:t>
            </a:r>
            <a:r>
              <a:rPr lang="en-US" smtClean="0"/>
              <a:t>may delegate some or all of the </a:t>
            </a:r>
            <a:r>
              <a:rPr lang="en-US"/>
              <a:t>responsibility to an associated class to carry out the </a:t>
            </a:r>
            <a:r>
              <a:rPr lang="en-US" smtClean="0"/>
              <a:t>action</a:t>
            </a:r>
            <a:br>
              <a:rPr lang="en-US" smtClean="0"/>
            </a:br>
            <a:endParaRPr lang="en-US" smtClean="0"/>
          </a:p>
          <a:p>
            <a:pPr marL="285750" indent="-285750">
              <a:buFont typeface="Wingdings" panose="05000000000000000000" pitchFamily="2" charset="2"/>
              <a:buChar char="§"/>
            </a:pPr>
            <a:r>
              <a:rPr lang="en-US" smtClean="0"/>
              <a:t>The </a:t>
            </a:r>
            <a:r>
              <a:rPr lang="en-US"/>
              <a:t>responsibility for the action can propagate through a hierarchy.</a:t>
            </a:r>
          </a:p>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smtClean="0"/>
              <a:t>    OO </a:t>
            </a:r>
            <a:r>
              <a:rPr lang="en-US" dirty="0" smtClean="0"/>
              <a:t>Systems use </a:t>
            </a:r>
            <a:r>
              <a:rPr lang="en-US" dirty="0" smtClean="0">
                <a:solidFill>
                  <a:schemeClr val="accent1"/>
                </a:solidFill>
              </a:rPr>
              <a:t>delegation</a:t>
            </a:r>
            <a:r>
              <a:rPr lang="en-US" dirty="0" smtClean="0"/>
              <a:t> and </a:t>
            </a:r>
            <a:r>
              <a:rPr lang="en-US" dirty="0" smtClean="0">
                <a:solidFill>
                  <a:schemeClr val="accent1"/>
                </a:solidFill>
              </a:rPr>
              <a:t>propagation</a:t>
            </a:r>
            <a:r>
              <a:rPr lang="en-US" smtClean="0"/>
              <a:t>. An </a:t>
            </a:r>
            <a:r>
              <a:rPr lang="en-US" dirty="0" smtClean="0"/>
              <a:t>individual object only works with its own properties, acts only </a:t>
            </a:r>
            <a:r>
              <a:rPr lang="en-US" dirty="0" smtClean="0">
                <a:solidFill>
                  <a:schemeClr val="accent1"/>
                </a:solidFill>
              </a:rPr>
              <a:t>on what it knows</a:t>
            </a:r>
            <a:r>
              <a:rPr lang="en-US" dirty="0" smtClean="0"/>
              <a:t>, and then asks related objects to do what they know.</a:t>
            </a:r>
          </a:p>
          <a:p>
            <a:pPr marL="0" indent="0" eaLnBrk="1" hangingPunct="1">
              <a:lnSpc>
                <a:spcPct val="90000"/>
              </a:lnSpc>
              <a:buFontTx/>
              <a:buNone/>
            </a:pPr>
            <a:r>
              <a:rPr lang="en-US" smtClean="0"/>
              <a:t>    When individual actions are on the basis of self-referral dynamics, individual actions are automatically in harmony with each other because all arise from the dynamics of the a single unified field.</a:t>
            </a:r>
            <a:endParaRPr lang="en-US" dirty="0" smtClean="0"/>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3</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38</a:t>
            </a:fld>
            <a:endParaRPr lang="en-US">
              <a:latin typeface="Arial"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smtClean="0"/>
              <a:t>Object Diagrams</a:t>
            </a:r>
          </a:p>
          <a:p>
            <a:r>
              <a:rPr lang="en-US" smtClean="0"/>
              <a:t>Delegation and Propagation</a:t>
            </a:r>
          </a:p>
          <a:p>
            <a:r>
              <a:rPr lang="en-US" b="1" smtClean="0">
                <a:solidFill>
                  <a:srgbClr val="FF0000"/>
                </a:solidFill>
              </a:rPr>
              <a:t>Polymorphism</a:t>
            </a:r>
            <a:endParaRPr lang="en-US" b="1">
              <a:solidFill>
                <a:srgbClr val="FF0000"/>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extLst>
      <p:ext uri="{BB962C8B-B14F-4D97-AF65-F5344CB8AC3E}">
        <p14:creationId xmlns:p14="http://schemas.microsoft.com/office/powerpoint/2010/main" val="80675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Autofit/>
          </a:bodyPr>
          <a:lstStyle/>
          <a:p>
            <a:pPr marL="0" indent="0">
              <a:lnSpc>
                <a:spcPct val="90000"/>
              </a:lnSpc>
              <a:buNone/>
            </a:pPr>
            <a:r>
              <a:rPr lang="en-US" sz="2000" smtClean="0"/>
              <a:t>In an OO program, objects collaborate with other objects to achieve the objectives of the program. </a:t>
            </a:r>
            <a:r>
              <a:rPr lang="en-US" sz="2000" i="1" smtClean="0"/>
              <a:t>Sequence diagrams </a:t>
            </a:r>
            <a:r>
              <a:rPr lang="en-US" sz="2000" smtClean="0"/>
              <a:t>document the sequence of calls among objects for a particular operation. </a:t>
            </a:r>
            <a:r>
              <a:rPr lang="en-US" sz="2000" i="1" smtClean="0"/>
              <a:t>Object diagrams </a:t>
            </a:r>
            <a:r>
              <a:rPr lang="en-US" sz="2000" smtClean="0"/>
              <a:t>show relationships among objects and the associations between them; they clarify the role of multiple instances of the same class. The principle of </a:t>
            </a:r>
            <a:r>
              <a:rPr lang="en-US" sz="2000" i="1" smtClean="0"/>
              <a:t>propagation and delegation </a:t>
            </a:r>
            <a:r>
              <a:rPr lang="en-US" sz="2000" smtClean="0"/>
              <a:t>clarifies responsibilities of each class and its instances: Requests that arrive at a particular  object but cannot properly be handled by the object are </a:t>
            </a:r>
            <a:r>
              <a:rPr lang="en-US" sz="2000" i="1" smtClean="0"/>
              <a:t>propagated</a:t>
            </a:r>
            <a:r>
              <a:rPr lang="en-US" sz="2000" smtClean="0"/>
              <a:t> to other objects; the task is said to be </a:t>
            </a:r>
            <a:r>
              <a:rPr lang="en-US" sz="2000" i="1" smtClean="0"/>
              <a:t>delegated </a:t>
            </a:r>
            <a:r>
              <a:rPr lang="en-US" sz="2000" smtClean="0"/>
              <a:t>to others. Finally, </a:t>
            </a:r>
            <a:r>
              <a:rPr lang="en-US" sz="2000" i="1" smtClean="0"/>
              <a:t>polymorphism </a:t>
            </a:r>
            <a:r>
              <a:rPr lang="en-US" sz="2000" smtClean="0"/>
              <a:t>makes it possible to add new functionality without modifying existing code (as per the </a:t>
            </a:r>
            <a:r>
              <a:rPr lang="en-US" sz="2000" i="1" smtClean="0"/>
              <a:t>Open-Closed Principle</a:t>
            </a:r>
            <a:r>
              <a:rPr lang="en-US" sz="2000" smtClean="0"/>
              <a:t>). In these ways, we use UML diagrams to capture the dynamic features of the system; representing dynamism in the form of a static map illustrates the principle that dynamism has its basis in, and arises within, silence.</a:t>
            </a:r>
            <a:endParaRPr lang="en-US" sz="2000"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smtClean="0"/>
              <a:t>Polymorphism</a:t>
            </a:r>
            <a:endParaRPr lang="en-US" dirty="0"/>
          </a:p>
        </p:txBody>
      </p:sp>
      <p:sp>
        <p:nvSpPr>
          <p:cNvPr id="8" name="Content Placeholder 7"/>
          <p:cNvSpPr>
            <a:spLocks noGrp="1"/>
          </p:cNvSpPr>
          <p:nvPr>
            <p:ph idx="1"/>
          </p:nvPr>
        </p:nvSpPr>
        <p:spPr>
          <a:xfrm>
            <a:off x="457200" y="1935480"/>
            <a:ext cx="8229600" cy="2632055"/>
          </a:xfrm>
        </p:spPr>
        <p:txBody>
          <a:bodyPr/>
          <a:lstStyle/>
          <a:p>
            <a:r>
              <a:rPr lang="en-US" dirty="0" smtClean="0"/>
              <a:t>Polymorphism = many forms</a:t>
            </a:r>
          </a:p>
          <a:p>
            <a:pPr lvl="1"/>
            <a:r>
              <a:rPr lang="en-US" dirty="0" smtClean="0"/>
              <a:t>Objects of a particular type can take different forms </a:t>
            </a:r>
          </a:p>
          <a:p>
            <a:pPr lvl="1"/>
            <a:r>
              <a:rPr lang="en-US" dirty="0" smtClean="0"/>
              <a:t>Achieved through dynamic binding (late binding)</a:t>
            </a:r>
          </a:p>
          <a:p>
            <a:pPr lvl="1"/>
            <a:r>
              <a:rPr lang="en-US" dirty="0" smtClean="0"/>
              <a:t>Implies that a type has subtypes (extends, implements)</a:t>
            </a:r>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40</a:t>
            </a:fld>
            <a:endParaRPr lang="en-US"/>
          </a:p>
        </p:txBody>
      </p:sp>
      <p:sp>
        <p:nvSpPr>
          <p:cNvPr id="9" name="Oval 8"/>
          <p:cNvSpPr/>
          <p:nvPr/>
        </p:nvSpPr>
        <p:spPr>
          <a:xfrm>
            <a:off x="2590800" y="4038600"/>
            <a:ext cx="2819400" cy="2667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124200" y="4495800"/>
            <a:ext cx="1752600" cy="167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5200" y="4876800"/>
            <a:ext cx="990600" cy="990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01211" y="4202668"/>
            <a:ext cx="1851789" cy="369332"/>
          </a:xfrm>
          <a:prstGeom prst="rect">
            <a:avLst/>
          </a:prstGeom>
          <a:noFill/>
        </p:spPr>
        <p:txBody>
          <a:bodyPr wrap="none" rtlCol="0">
            <a:spAutoFit/>
          </a:bodyPr>
          <a:lstStyle/>
          <a:p>
            <a:r>
              <a:rPr lang="en-US" sz="1800" dirty="0" err="1" smtClean="0"/>
              <a:t>CheckingAccount</a:t>
            </a:r>
            <a:endParaRPr lang="en-US" sz="1800" dirty="0"/>
          </a:p>
        </p:txBody>
      </p:sp>
      <p:sp>
        <p:nvSpPr>
          <p:cNvPr id="13" name="TextBox 12"/>
          <p:cNvSpPr txBox="1"/>
          <p:nvPr/>
        </p:nvSpPr>
        <p:spPr>
          <a:xfrm>
            <a:off x="3505200" y="4567535"/>
            <a:ext cx="966931" cy="369332"/>
          </a:xfrm>
          <a:prstGeom prst="rect">
            <a:avLst/>
          </a:prstGeom>
          <a:noFill/>
        </p:spPr>
        <p:txBody>
          <a:bodyPr wrap="none" rtlCol="0">
            <a:spAutoFit/>
          </a:bodyPr>
          <a:lstStyle/>
          <a:p>
            <a:r>
              <a:rPr lang="en-US" sz="1800" dirty="0" smtClean="0"/>
              <a:t>Account</a:t>
            </a:r>
            <a:endParaRPr lang="en-US" sz="1800" dirty="0"/>
          </a:p>
        </p:txBody>
      </p:sp>
      <p:sp>
        <p:nvSpPr>
          <p:cNvPr id="14" name="TextBox 13"/>
          <p:cNvSpPr txBox="1"/>
          <p:nvPr/>
        </p:nvSpPr>
        <p:spPr>
          <a:xfrm>
            <a:off x="3429000" y="5193268"/>
            <a:ext cx="1099981" cy="307777"/>
          </a:xfrm>
          <a:prstGeom prst="rect">
            <a:avLst/>
          </a:prstGeom>
          <a:noFill/>
        </p:spPr>
        <p:txBody>
          <a:bodyPr wrap="none" rtlCol="0">
            <a:spAutoFit/>
          </a:bodyPr>
          <a:lstStyle/>
          <a:p>
            <a:r>
              <a:rPr lang="en-US" sz="1400" dirty="0" smtClean="0"/>
              <a:t>Object Class</a:t>
            </a:r>
            <a:endParaRPr lang="en-US" sz="1400" dirty="0"/>
          </a:p>
        </p:txBody>
      </p:sp>
      <p:cxnSp>
        <p:nvCxnSpPr>
          <p:cNvPr id="16" name="Straight Arrow Connector 15"/>
          <p:cNvCxnSpPr/>
          <p:nvPr/>
        </p:nvCxnSpPr>
        <p:spPr>
          <a:xfrm>
            <a:off x="1752600" y="42672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0" y="49530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52800" y="5105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21086" y="4245892"/>
            <a:ext cx="3567002" cy="1938992"/>
          </a:xfrm>
          <a:prstGeom prst="rect">
            <a:avLst/>
          </a:prstGeom>
          <a:solidFill>
            <a:srgbClr val="FFEFBD"/>
          </a:solidFill>
          <a:ln>
            <a:solidFill>
              <a:schemeClr val="accent1">
                <a:shade val="50000"/>
                <a:satMod val="103000"/>
              </a:schemeClr>
            </a:solidFill>
          </a:ln>
        </p:spPr>
        <p:txBody>
          <a:bodyPr wrap="none" rtlCol="0">
            <a:spAutoFit/>
          </a:bodyPr>
          <a:lstStyle/>
          <a:p>
            <a:r>
              <a:rPr lang="en-US" sz="2000" dirty="0">
                <a:latin typeface="+mn-lt"/>
              </a:rPr>
              <a:t>The </a:t>
            </a:r>
            <a:r>
              <a:rPr lang="en-US" sz="2000" dirty="0" smtClean="0">
                <a:latin typeface="+mn-lt"/>
              </a:rPr>
              <a:t>method call first checks </a:t>
            </a:r>
            <a:br>
              <a:rPr lang="en-US" sz="2000" dirty="0" smtClean="0">
                <a:latin typeface="+mn-lt"/>
              </a:rPr>
            </a:br>
            <a:r>
              <a:rPr lang="en-US" sz="2000" dirty="0" smtClean="0">
                <a:latin typeface="+mn-lt"/>
              </a:rPr>
              <a:t>the class of the actual object</a:t>
            </a:r>
            <a:br>
              <a:rPr lang="en-US" sz="2000" dirty="0" smtClean="0">
                <a:latin typeface="+mn-lt"/>
              </a:rPr>
            </a:br>
            <a:r>
              <a:rPr lang="en-US" sz="2000" dirty="0" smtClean="0">
                <a:latin typeface="+mn-lt"/>
              </a:rPr>
              <a:t>to find a </a:t>
            </a:r>
            <a:r>
              <a:rPr lang="en-US" sz="2000" dirty="0" err="1" smtClean="0">
                <a:latin typeface="Consolas" pitchFamily="49" charset="0"/>
                <a:cs typeface="Consolas" pitchFamily="49" charset="0"/>
              </a:rPr>
              <a:t>toString</a:t>
            </a:r>
            <a:r>
              <a:rPr lang="en-US" sz="2000" smtClean="0">
                <a:latin typeface="Consolas" pitchFamily="49" charset="0"/>
                <a:cs typeface="Consolas" pitchFamily="49" charset="0"/>
              </a:rPr>
              <a:t>()</a:t>
            </a:r>
            <a:r>
              <a:rPr lang="en-US" sz="2000" smtClean="0">
                <a:latin typeface="+mn-lt"/>
              </a:rPr>
              <a:t> method;</a:t>
            </a:r>
            <a:r>
              <a:rPr lang="en-US" sz="2000" dirty="0" smtClean="0">
                <a:latin typeface="+mn-lt"/>
              </a:rPr>
              <a:t/>
            </a:r>
            <a:br>
              <a:rPr lang="en-US" sz="2000" dirty="0" smtClean="0">
                <a:latin typeface="+mn-lt"/>
              </a:rPr>
            </a:br>
            <a:r>
              <a:rPr lang="en-US" sz="2000" dirty="0" smtClean="0">
                <a:latin typeface="+mn-lt"/>
              </a:rPr>
              <a:t>if not found, it </a:t>
            </a:r>
            <a:r>
              <a:rPr lang="en-US" sz="2000" smtClean="0">
                <a:latin typeface="+mn-lt"/>
              </a:rPr>
              <a:t>checks suc-</a:t>
            </a:r>
            <a:br>
              <a:rPr lang="en-US" sz="2000" smtClean="0">
                <a:latin typeface="+mn-lt"/>
              </a:rPr>
            </a:br>
            <a:r>
              <a:rPr lang="en-US" sz="2000" smtClean="0">
                <a:latin typeface="+mn-lt"/>
              </a:rPr>
              <a:t>cessive super</a:t>
            </a:r>
            <a:r>
              <a:rPr lang="en-US" sz="2000" smtClean="0"/>
              <a:t>c</a:t>
            </a:r>
            <a:r>
              <a:rPr lang="en-US" sz="2000" smtClean="0">
                <a:latin typeface="+mn-lt"/>
              </a:rPr>
              <a:t>lasses, rising </a:t>
            </a:r>
            <a:br>
              <a:rPr lang="en-US" sz="2000" smtClean="0">
                <a:latin typeface="+mn-lt"/>
              </a:rPr>
            </a:br>
            <a:r>
              <a:rPr lang="en-US" sz="2000" smtClean="0">
                <a:latin typeface="+mn-lt"/>
              </a:rPr>
              <a:t>finally to Object</a:t>
            </a:r>
            <a:endParaRPr lang="en-US" sz="2000" dirty="0" smtClean="0">
              <a:latin typeface="+mn-lt"/>
            </a:endParaRPr>
          </a:p>
        </p:txBody>
      </p:sp>
      <p:sp>
        <p:nvSpPr>
          <p:cNvPr id="23" name="Text Box 15"/>
          <p:cNvSpPr txBox="1">
            <a:spLocks noChangeArrowheads="1"/>
          </p:cNvSpPr>
          <p:nvPr/>
        </p:nvSpPr>
        <p:spPr bwMode="auto">
          <a:xfrm>
            <a:off x="76200" y="3741003"/>
            <a:ext cx="4876800" cy="523220"/>
          </a:xfrm>
          <a:prstGeom prst="rect">
            <a:avLst/>
          </a:prstGeom>
          <a:noFill/>
          <a:ln w="9525">
            <a:noFill/>
            <a:miter lim="800000"/>
            <a:headEnd/>
            <a:tailEnd/>
          </a:ln>
          <a:effectLst/>
        </p:spPr>
        <p:txBody>
          <a:bodyPr wrap="square">
            <a:spAutoFit/>
          </a:bodyPr>
          <a:lstStyle/>
          <a:p>
            <a:r>
              <a:rPr lang="en-US" sz="1400" dirty="0" smtClean="0">
                <a:solidFill>
                  <a:srgbClr val="000000"/>
                </a:solidFill>
                <a:latin typeface="Consolas"/>
              </a:rPr>
              <a:t>Account act = </a:t>
            </a:r>
            <a:r>
              <a:rPr lang="en-US" sz="1400" b="1" dirty="0" smtClean="0">
                <a:solidFill>
                  <a:srgbClr val="7F0055"/>
                </a:solidFill>
                <a:latin typeface="Consolas"/>
              </a:rPr>
              <a:t>new</a:t>
            </a:r>
            <a:r>
              <a:rPr lang="en-US" sz="1400" b="1" dirty="0" smtClean="0">
                <a:solidFill>
                  <a:srgbClr val="000000"/>
                </a:solidFill>
                <a:latin typeface="Consolas"/>
              </a:rPr>
              <a:t> </a:t>
            </a:r>
            <a:r>
              <a:rPr lang="en-US" sz="1400" dirty="0" err="1" smtClean="0">
                <a:solidFill>
                  <a:srgbClr val="000000"/>
                </a:solidFill>
                <a:latin typeface="Consolas"/>
              </a:rPr>
              <a:t>CheckingAccount</a:t>
            </a:r>
            <a:r>
              <a:rPr lang="en-US" sz="1400" dirty="0" smtClean="0">
                <a:solidFill>
                  <a:srgbClr val="000000"/>
                </a:solidFill>
                <a:latin typeface="Consolas"/>
              </a:rPr>
              <a:t>();</a:t>
            </a:r>
          </a:p>
          <a:p>
            <a:r>
              <a:rPr lang="en-US" sz="1400" dirty="0" err="1" smtClean="0">
                <a:solidFill>
                  <a:srgbClr val="000000"/>
                </a:solidFill>
                <a:latin typeface="Consolas"/>
              </a:rPr>
              <a:t>act.toString</a:t>
            </a:r>
            <a:r>
              <a:rPr lang="en-US" sz="14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Late Binding</a:t>
            </a:r>
            <a:endParaRPr lang="en-US" dirty="0"/>
          </a:p>
        </p:txBody>
      </p:sp>
      <p:sp>
        <p:nvSpPr>
          <p:cNvPr id="8" name="Content Placeholder 7"/>
          <p:cNvSpPr>
            <a:spLocks noGrp="1"/>
          </p:cNvSpPr>
          <p:nvPr>
            <p:ph idx="1"/>
          </p:nvPr>
        </p:nvSpPr>
        <p:spPr>
          <a:xfrm>
            <a:off x="457200" y="1935480"/>
            <a:ext cx="8153400" cy="4389120"/>
          </a:xfrm>
        </p:spPr>
        <p:txBody>
          <a:bodyPr>
            <a:normAutofit/>
          </a:bodyPr>
          <a:lstStyle/>
          <a:p>
            <a:r>
              <a:rPr lang="en-US" sz="2400" dirty="0" smtClean="0"/>
              <a:t>Binding is the </a:t>
            </a:r>
            <a:r>
              <a:rPr lang="en-US" sz="2400" smtClean="0"/>
              <a:t>connection of </a:t>
            </a:r>
            <a:r>
              <a:rPr lang="en-US" sz="2400" dirty="0" smtClean="0"/>
              <a:t>a method call to a method </a:t>
            </a:r>
            <a:r>
              <a:rPr lang="en-US" sz="2400" smtClean="0"/>
              <a:t>implementation.</a:t>
            </a:r>
            <a:br>
              <a:rPr lang="en-US" sz="2400" smtClean="0"/>
            </a:br>
            <a:endParaRPr lang="en-US" sz="2400" dirty="0" smtClean="0"/>
          </a:p>
          <a:p>
            <a:r>
              <a:rPr lang="en-US" sz="2400" dirty="0" smtClean="0"/>
              <a:t>Late binding, or dynamic binding, occurs at run-time.</a:t>
            </a:r>
          </a:p>
          <a:p>
            <a:pPr lvl="1"/>
            <a:r>
              <a:rPr lang="en-US" sz="2000" smtClean="0"/>
              <a:t>the </a:t>
            </a:r>
            <a:r>
              <a:rPr lang="en-US" sz="2000" dirty="0" smtClean="0"/>
              <a:t>JVM method-call mechanism finds the correct method body and invokes it at run-time.</a:t>
            </a:r>
          </a:p>
          <a:p>
            <a:pPr lvl="2"/>
            <a:r>
              <a:rPr lang="en-US" sz="1700" dirty="0" smtClean="0"/>
              <a:t>by traversing the inheritance chain, starting at </a:t>
            </a:r>
            <a:r>
              <a:rPr lang="en-US" sz="1700" smtClean="0"/>
              <a:t>the runtime type of </a:t>
            </a:r>
            <a:r>
              <a:rPr lang="en-US" sz="1700" dirty="0" smtClean="0"/>
              <a:t>the object</a:t>
            </a:r>
          </a:p>
          <a:p>
            <a:pPr lvl="1"/>
            <a:r>
              <a:rPr lang="en-US" sz="2000" smtClean="0"/>
              <a:t>late </a:t>
            </a:r>
            <a:r>
              <a:rPr lang="en-US" sz="2000" dirty="0" smtClean="0"/>
              <a:t>binding </a:t>
            </a:r>
            <a:r>
              <a:rPr lang="en-US" sz="2000" smtClean="0"/>
              <a:t>is the implementation mechanism that makes </a:t>
            </a:r>
            <a:r>
              <a:rPr lang="en-US" sz="2000" dirty="0" smtClean="0"/>
              <a:t>polymorphism work</a:t>
            </a:r>
          </a:p>
          <a:p>
            <a:endParaRPr lang="en-US" sz="2400"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t>Early Binding</a:t>
            </a:r>
            <a:endParaRPr lang="en-US"/>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pPr marL="0" indent="0">
              <a:buNone/>
            </a:pPr>
            <a:r>
              <a:rPr lang="en-US" smtClean="0"/>
              <a:t>Static, private, final methods are bound to the correct method body at compile time – this is called </a:t>
            </a:r>
            <a:r>
              <a:rPr lang="en-US" i="1" smtClean="0"/>
              <a:t>early binding.</a:t>
            </a:r>
          </a:p>
          <a:p>
            <a:pPr marL="0" indent="0">
              <a:buNone/>
            </a:pPr>
            <a:r>
              <a:rPr lang="en-US" b="1" u="sng"/>
              <a:t>Static methods</a:t>
            </a:r>
            <a:r>
              <a:rPr lang="en-US"/>
              <a:t>. When a call is made to a static method, the  method body may not be in the current class – it may be in a super class or some more distant ancestor. The compliler will climb the inheritance chain till it finds the first occurrence of an implemented version of the method and creates the binding – see demo </a:t>
            </a:r>
            <a:r>
              <a:rPr lang="en-US" smtClean="0"/>
              <a:t>lesson4.lecture.staticinherit.fifth</a:t>
            </a:r>
          </a:p>
          <a:p>
            <a:pPr marL="0" indent="0">
              <a:buNone/>
            </a:pPr>
            <a:r>
              <a:rPr lang="en-US" b="1" u="sng" smtClean="0"/>
              <a:t>Private methods</a:t>
            </a:r>
            <a:r>
              <a:rPr lang="en-US" smtClean="0"/>
              <a:t>. When a private method is called on an object of type A, there is no possibility it was overridden in a subclass, and because of the visibility rules for overriding, it could not have been inherited from a superclass. The binding is uniquely determined in this case</a:t>
            </a:r>
          </a:p>
          <a:p>
            <a:pPr marL="0" indent="0">
              <a:buNone/>
            </a:pPr>
            <a:r>
              <a:rPr lang="en-US" b="1" u="sng" smtClean="0"/>
              <a:t>Final methods</a:t>
            </a:r>
            <a:r>
              <a:rPr lang="en-US" smtClean="0"/>
              <a:t>. When a final method is called, it could not have been overridden in a subclass. The compiler climbs the inheritance chain till it finds the first place where this method has an implementation and performs the binding to that one. See</a:t>
            </a:r>
            <a:br>
              <a:rPr lang="en-US" smtClean="0"/>
            </a:br>
            <a:r>
              <a:rPr lang="en-US"/>
              <a:t>demo </a:t>
            </a:r>
            <a:r>
              <a:rPr lang="en-US" smtClean="0"/>
              <a:t>lesson4.lecture.finalinherit</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556336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cstate="print"/>
          <a:srcRect/>
          <a:stretch>
            <a:fillRect/>
          </a:stretch>
        </p:blipFill>
        <p:spPr bwMode="auto">
          <a:xfrm>
            <a:off x="6629400" y="2895600"/>
            <a:ext cx="2157413" cy="14763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3" cstate="print"/>
          <a:srcRect/>
          <a:stretch>
            <a:fillRect/>
          </a:stretch>
        </p:blipFill>
        <p:spPr bwMode="auto">
          <a:xfrm>
            <a:off x="6248400" y="4724400"/>
            <a:ext cx="2654300" cy="1570038"/>
          </a:xfrm>
          <a:prstGeom prst="rect">
            <a:avLst/>
          </a:prstGeom>
          <a:noFill/>
          <a:ln w="9525">
            <a:noFill/>
            <a:miter lim="800000"/>
            <a:headEnd/>
            <a:tailEnd/>
          </a:ln>
          <a:effectLst/>
        </p:spPr>
      </p:pic>
      <p:sp>
        <p:nvSpPr>
          <p:cNvPr id="10" name="Title 9"/>
          <p:cNvSpPr>
            <a:spLocks noGrp="1"/>
          </p:cNvSpPr>
          <p:nvPr>
            <p:ph type="title"/>
          </p:nvPr>
        </p:nvSpPr>
        <p:spPr/>
        <p:txBody>
          <a:bodyPr/>
          <a:lstStyle/>
          <a:p>
            <a:r>
              <a:rPr lang="en-US" smtClean="0"/>
              <a:t>Static Typing</a:t>
            </a:r>
            <a:endParaRPr lang="en-US" dirty="0"/>
          </a:p>
        </p:txBody>
      </p:sp>
      <p:sp>
        <p:nvSpPr>
          <p:cNvPr id="11" name="Content Placeholder 10"/>
          <p:cNvSpPr>
            <a:spLocks noGrp="1"/>
          </p:cNvSpPr>
          <p:nvPr>
            <p:ph idx="1"/>
          </p:nvPr>
        </p:nvSpPr>
        <p:spPr>
          <a:xfrm>
            <a:off x="304800" y="1935480"/>
            <a:ext cx="8229600" cy="502920"/>
          </a:xfrm>
        </p:spPr>
        <p:txBody>
          <a:bodyPr>
            <a:normAutofit/>
          </a:bodyPr>
          <a:lstStyle/>
          <a:p>
            <a:pPr marL="0" indent="0">
              <a:buNone/>
            </a:pPr>
            <a:r>
              <a:rPr lang="en-US" sz="2000" smtClean="0"/>
              <a:t>Objects </a:t>
            </a:r>
            <a:r>
              <a:rPr lang="en-US" sz="2000" dirty="0" smtClean="0"/>
              <a:t>of type B </a:t>
            </a:r>
            <a:r>
              <a:rPr lang="en-US" sz="2000" smtClean="0"/>
              <a:t>or C can be cast as type A</a:t>
            </a:r>
            <a:endParaRPr lang="en-US" sz="2000" dirty="0" smtClean="0"/>
          </a:p>
          <a:p>
            <a:endParaRPr lang="en-US" sz="2000" dirty="0"/>
          </a:p>
        </p:txBody>
      </p:sp>
      <p:sp>
        <p:nvSpPr>
          <p:cNvPr id="9" name="Slide Number Placeholder 8"/>
          <p:cNvSpPr>
            <a:spLocks noGrp="1"/>
          </p:cNvSpPr>
          <p:nvPr>
            <p:ph type="sldNum" sz="quarter" idx="12"/>
          </p:nvPr>
        </p:nvSpPr>
        <p:spPr/>
        <p:txBody>
          <a:bodyPr/>
          <a:lstStyle/>
          <a:p>
            <a:fld id="{0F266F4B-22CB-4546-A2B3-5B3E83FB7AB1}" type="slidenum">
              <a:rPr lang="en-US" smtClean="0"/>
              <a:pPr/>
              <a:t>43</a:t>
            </a:fld>
            <a:endParaRPr lang="en-US"/>
          </a:p>
        </p:txBody>
      </p:sp>
      <p:sp>
        <p:nvSpPr>
          <p:cNvPr id="12" name="Text Box 15"/>
          <p:cNvSpPr txBox="1">
            <a:spLocks noChangeArrowheads="1"/>
          </p:cNvSpPr>
          <p:nvPr/>
        </p:nvSpPr>
        <p:spPr bwMode="auto">
          <a:xfrm>
            <a:off x="304800" y="2438400"/>
            <a:ext cx="9144000" cy="3416320"/>
          </a:xfrm>
          <a:prstGeom prst="rect">
            <a:avLst/>
          </a:prstGeom>
          <a:noFill/>
          <a:ln w="9525">
            <a:noFill/>
            <a:miter lim="800000"/>
            <a:headEnd/>
            <a:tailEnd/>
          </a:ln>
          <a:effectLst/>
        </p:spPr>
        <p:txBody>
          <a:bodyPr wrap="squar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Undergraduate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endParaRPr lang="en-US" sz="1800" b="1" dirty="0" smtClean="0">
              <a:solidFill>
                <a:srgbClr val="000000"/>
              </a:solidFill>
              <a:latin typeface="Consolas"/>
            </a:endParaRPr>
          </a:p>
          <a:p>
            <a:r>
              <a:rPr lang="en-US" sz="1800" dirty="0" smtClean="0">
                <a:solidFill>
                  <a:srgbClr val="000000"/>
                </a:solidFill>
                <a:latin typeface="Consolas"/>
              </a:rPr>
              <a:t>Student st1, st2, st3;</a:t>
            </a:r>
          </a:p>
          <a:p>
            <a:r>
              <a:rPr lang="en-US" sz="1800" dirty="0" smtClean="0">
                <a:solidFill>
                  <a:srgbClr val="000000"/>
                </a:solidFill>
                <a:latin typeface="Consolas"/>
              </a:rPr>
              <a:t>Graduate st4;</a:t>
            </a:r>
          </a:p>
          <a:p>
            <a:r>
              <a:rPr lang="en-US" sz="1800" dirty="0" smtClean="0">
                <a:solidFill>
                  <a:srgbClr val="000000"/>
                </a:solidFill>
                <a:latin typeface="Consolas"/>
              </a:rPr>
              <a:t>st1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r>
              <a:rPr lang="en-US" sz="1800" dirty="0" smtClean="0">
                <a:solidFill>
                  <a:srgbClr val="000000"/>
                </a:solidFill>
                <a:latin typeface="Consolas"/>
              </a:rPr>
              <a:t>st2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Undergraduate();</a:t>
            </a:r>
          </a:p>
          <a:p>
            <a:r>
              <a:rPr lang="en-US" sz="1800" dirty="0" smtClean="0">
                <a:solidFill>
                  <a:srgbClr val="000000"/>
                </a:solidFill>
                <a:latin typeface="Consolas"/>
              </a:rPr>
              <a:t>st3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Graduate();</a:t>
            </a:r>
          </a:p>
          <a:p>
            <a:r>
              <a:rPr lang="en-US" sz="1800" dirty="0" smtClean="0">
                <a:solidFill>
                  <a:srgbClr val="000000"/>
                </a:solidFill>
                <a:latin typeface="Consolas"/>
              </a:rPr>
              <a:t>st4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endParaRPr lang="en-US" sz="1800" b="1" dirty="0" smtClean="0">
              <a:solidFill>
                <a:srgbClr val="000000"/>
              </a:solidFill>
              <a:latin typeface="Consolas"/>
            </a:endParaRPr>
          </a:p>
          <a:p>
            <a:endParaRPr lang="en-US" sz="1800" b="1" dirty="0" smtClean="0">
              <a:solidFill>
                <a:srgbClr val="000000"/>
              </a:solidFill>
              <a:latin typeface="Consolas"/>
            </a:endParaRPr>
          </a:p>
        </p:txBody>
      </p:sp>
      <p:sp>
        <p:nvSpPr>
          <p:cNvPr id="13" name="TextBox 12"/>
          <p:cNvSpPr txBox="1"/>
          <p:nvPr/>
        </p:nvSpPr>
        <p:spPr>
          <a:xfrm>
            <a:off x="2537460" y="5354161"/>
            <a:ext cx="3101875" cy="369332"/>
          </a:xfrm>
          <a:prstGeom prst="rect">
            <a:avLst/>
          </a:prstGeom>
          <a:noFill/>
        </p:spPr>
        <p:txBody>
          <a:bodyPr wrap="none" rtlCol="0">
            <a:spAutoFit/>
          </a:bodyPr>
          <a:lstStyle/>
          <a:p>
            <a:r>
              <a:rPr lang="en-US" dirty="0" smtClean="0">
                <a:solidFill>
                  <a:srgbClr val="FF0000"/>
                </a:solidFill>
              </a:rPr>
              <a:t>Where is the Compiler Error?</a:t>
            </a:r>
            <a:endParaRPr lang="en-US" dirty="0">
              <a:solidFill>
                <a:srgbClr val="FF0000"/>
              </a:solidFill>
            </a:endParaRPr>
          </a:p>
        </p:txBody>
      </p:sp>
      <p:pic>
        <p:nvPicPr>
          <p:cNvPr id="17418" name="Picture 10" descr="C:\Users\mzijlstra\AppData\Local\Microsoft\Windows\Temporary Internet Files\Content.IE5\97PI2Y33\MC900320036[1].wmf"/>
          <p:cNvPicPr>
            <a:picLocks noChangeAspect="1" noChangeArrowheads="1"/>
          </p:cNvPicPr>
          <p:nvPr/>
        </p:nvPicPr>
        <p:blipFill>
          <a:blip r:embed="rId4" cstate="print"/>
          <a:srcRect/>
          <a:stretch>
            <a:fillRect/>
          </a:stretch>
        </p:blipFill>
        <p:spPr bwMode="auto">
          <a:xfrm>
            <a:off x="1600200" y="5723493"/>
            <a:ext cx="937260" cy="588874"/>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cstate="print"/>
          <a:srcRect/>
          <a:stretch>
            <a:fillRect/>
          </a:stretch>
        </p:blipFill>
        <p:spPr bwMode="auto">
          <a:xfrm>
            <a:off x="6629400" y="2895600"/>
            <a:ext cx="2157413" cy="14763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3" cstate="print"/>
          <a:srcRect/>
          <a:stretch>
            <a:fillRect/>
          </a:stretch>
        </p:blipFill>
        <p:spPr bwMode="auto">
          <a:xfrm>
            <a:off x="6248400" y="4724400"/>
            <a:ext cx="2654300" cy="1570038"/>
          </a:xfrm>
          <a:prstGeom prst="rect">
            <a:avLst/>
          </a:prstGeom>
          <a:noFill/>
          <a:ln w="9525">
            <a:noFill/>
            <a:miter lim="800000"/>
            <a:headEnd/>
            <a:tailEnd/>
          </a:ln>
          <a:effectLst/>
        </p:spPr>
      </p:pic>
      <p:sp>
        <p:nvSpPr>
          <p:cNvPr id="10" name="Title 9"/>
          <p:cNvSpPr>
            <a:spLocks noGrp="1"/>
          </p:cNvSpPr>
          <p:nvPr>
            <p:ph type="title"/>
          </p:nvPr>
        </p:nvSpPr>
        <p:spPr/>
        <p:txBody>
          <a:bodyPr/>
          <a:lstStyle/>
          <a:p>
            <a:r>
              <a:rPr lang="en-US" smtClean="0"/>
              <a:t>(continued)</a:t>
            </a:r>
            <a:endParaRPr lang="en-US" dirty="0"/>
          </a:p>
        </p:txBody>
      </p:sp>
      <p:sp>
        <p:nvSpPr>
          <p:cNvPr id="11" name="Content Placeholder 10"/>
          <p:cNvSpPr>
            <a:spLocks noGrp="1"/>
          </p:cNvSpPr>
          <p:nvPr>
            <p:ph idx="1"/>
          </p:nvPr>
        </p:nvSpPr>
        <p:spPr>
          <a:xfrm>
            <a:off x="304800" y="1935480"/>
            <a:ext cx="8229600" cy="502920"/>
          </a:xfrm>
        </p:spPr>
        <p:txBody>
          <a:bodyPr>
            <a:normAutofit/>
          </a:bodyPr>
          <a:lstStyle/>
          <a:p>
            <a:pPr marL="0" indent="0">
              <a:buNone/>
            </a:pPr>
            <a:r>
              <a:rPr lang="en-US" sz="2000"/>
              <a:t>Objects of type B or C can be cast as type A</a:t>
            </a:r>
          </a:p>
          <a:p>
            <a:endParaRPr lang="en-US" sz="2000" dirty="0"/>
          </a:p>
        </p:txBody>
      </p:sp>
      <p:sp>
        <p:nvSpPr>
          <p:cNvPr id="9" name="Slide Number Placeholder 8"/>
          <p:cNvSpPr>
            <a:spLocks noGrp="1"/>
          </p:cNvSpPr>
          <p:nvPr>
            <p:ph type="sldNum" sz="quarter" idx="12"/>
          </p:nvPr>
        </p:nvSpPr>
        <p:spPr/>
        <p:txBody>
          <a:bodyPr/>
          <a:lstStyle/>
          <a:p>
            <a:fld id="{0F266F4B-22CB-4546-A2B3-5B3E83FB7AB1}" type="slidenum">
              <a:rPr lang="en-US" smtClean="0"/>
              <a:pPr/>
              <a:t>44</a:t>
            </a:fld>
            <a:endParaRPr lang="en-US"/>
          </a:p>
        </p:txBody>
      </p:sp>
      <p:sp>
        <p:nvSpPr>
          <p:cNvPr id="12" name="Text Box 15"/>
          <p:cNvSpPr txBox="1">
            <a:spLocks noChangeArrowheads="1"/>
          </p:cNvSpPr>
          <p:nvPr/>
        </p:nvSpPr>
        <p:spPr bwMode="auto">
          <a:xfrm>
            <a:off x="304800" y="2438400"/>
            <a:ext cx="9144000" cy="4708981"/>
          </a:xfrm>
          <a:prstGeom prst="rect">
            <a:avLst/>
          </a:prstGeom>
          <a:noFill/>
          <a:ln w="9525">
            <a:noFill/>
            <a:miter lim="800000"/>
            <a:headEnd/>
            <a:tailEnd/>
          </a:ln>
          <a:effectLst/>
        </p:spPr>
        <p:txBody>
          <a:bodyPr wrap="squar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Undergraduate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endParaRPr lang="en-US" sz="1800" b="1" dirty="0" smtClean="0">
              <a:solidFill>
                <a:srgbClr val="000000"/>
              </a:solidFill>
              <a:latin typeface="Consolas"/>
            </a:endParaRPr>
          </a:p>
          <a:p>
            <a:r>
              <a:rPr lang="en-US" sz="1800" dirty="0" smtClean="0">
                <a:solidFill>
                  <a:srgbClr val="000000"/>
                </a:solidFill>
                <a:latin typeface="Consolas"/>
              </a:rPr>
              <a:t>Student st1, st2, st3;</a:t>
            </a:r>
          </a:p>
          <a:p>
            <a:r>
              <a:rPr lang="en-US" sz="1800" dirty="0" smtClean="0">
                <a:solidFill>
                  <a:srgbClr val="000000"/>
                </a:solidFill>
                <a:latin typeface="Consolas"/>
              </a:rPr>
              <a:t>Graduate st4;</a:t>
            </a:r>
          </a:p>
          <a:p>
            <a:r>
              <a:rPr lang="en-US" sz="1800" dirty="0" smtClean="0">
                <a:solidFill>
                  <a:srgbClr val="000000"/>
                </a:solidFill>
                <a:latin typeface="Consolas"/>
              </a:rPr>
              <a:t>st1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r>
              <a:rPr lang="en-US" sz="1800" dirty="0" smtClean="0">
                <a:solidFill>
                  <a:srgbClr val="000000"/>
                </a:solidFill>
                <a:latin typeface="Consolas"/>
              </a:rPr>
              <a:t>st2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Undergraduate();</a:t>
            </a:r>
          </a:p>
          <a:p>
            <a:r>
              <a:rPr lang="en-US" sz="1800" dirty="0" smtClean="0">
                <a:solidFill>
                  <a:srgbClr val="000000"/>
                </a:solidFill>
                <a:latin typeface="Consolas"/>
              </a:rPr>
              <a:t>st3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Graduate();</a:t>
            </a:r>
          </a:p>
          <a:p>
            <a:r>
              <a:rPr lang="en-US" b="1" dirty="0" smtClean="0">
                <a:solidFill>
                  <a:srgbClr val="FF0000"/>
                </a:solidFill>
                <a:latin typeface="Consolas"/>
              </a:rPr>
              <a:t>st4 = new </a:t>
            </a:r>
            <a:r>
              <a:rPr lang="en-US" b="1" smtClean="0">
                <a:solidFill>
                  <a:srgbClr val="FF0000"/>
                </a:solidFill>
                <a:latin typeface="Consolas"/>
              </a:rPr>
              <a:t>Student(); //error</a:t>
            </a:r>
          </a:p>
          <a:p>
            <a:endParaRPr lang="en-US" sz="2400" b="1" dirty="0" smtClean="0">
              <a:solidFill>
                <a:srgbClr val="FF0000"/>
              </a:solidFill>
              <a:latin typeface="Consolas"/>
            </a:endParaRPr>
          </a:p>
          <a:p>
            <a:r>
              <a:rPr lang="en-US" u="sng" smtClean="0"/>
              <a:t>NOTE</a:t>
            </a:r>
            <a:r>
              <a:rPr lang="en-US" smtClean="0"/>
              <a:t>: In the first three cases, the Student class</a:t>
            </a:r>
            <a:br>
              <a:rPr lang="en-US" smtClean="0"/>
            </a:br>
            <a:r>
              <a:rPr lang="en-US" smtClean="0"/>
              <a:t>is the </a:t>
            </a:r>
            <a:r>
              <a:rPr lang="en-US" i="1" u="sng" smtClean="0"/>
              <a:t>static type</a:t>
            </a:r>
            <a:r>
              <a:rPr lang="en-US" i="1" smtClean="0"/>
              <a:t>  </a:t>
            </a:r>
            <a:r>
              <a:rPr lang="en-US" smtClean="0"/>
              <a:t>of the object created. The </a:t>
            </a:r>
            <a:r>
              <a:rPr lang="en-US" i="1" u="sng" smtClean="0"/>
              <a:t>runtime types</a:t>
            </a:r>
            <a:endParaRPr lang="en-US" u="sng" smtClean="0"/>
          </a:p>
          <a:p>
            <a:r>
              <a:rPr lang="en-US" smtClean="0">
                <a:solidFill>
                  <a:srgbClr val="000000"/>
                </a:solidFill>
              </a:rPr>
              <a:t>are, respectively, </a:t>
            </a:r>
            <a:r>
              <a:rPr lang="en-US" smtClean="0">
                <a:solidFill>
                  <a:srgbClr val="000000"/>
                </a:solidFill>
                <a:latin typeface="Consolas"/>
              </a:rPr>
              <a:t>Student</a:t>
            </a:r>
            <a:r>
              <a:rPr lang="en-US" smtClean="0">
                <a:solidFill>
                  <a:srgbClr val="000000"/>
                </a:solidFill>
              </a:rPr>
              <a:t>, </a:t>
            </a:r>
            <a:r>
              <a:rPr lang="en-US" smtClean="0">
                <a:solidFill>
                  <a:srgbClr val="000000"/>
                </a:solidFill>
                <a:latin typeface="Consolas"/>
              </a:rPr>
              <a:t>Undergraduate, </a:t>
            </a:r>
            <a:r>
              <a:rPr lang="en-US" smtClean="0">
                <a:solidFill>
                  <a:srgbClr val="000000"/>
                </a:solidFill>
              </a:rPr>
              <a:t>and</a:t>
            </a:r>
            <a:br>
              <a:rPr lang="en-US" smtClean="0">
                <a:solidFill>
                  <a:srgbClr val="000000"/>
                </a:solidFill>
              </a:rPr>
            </a:br>
            <a:r>
              <a:rPr lang="en-US">
                <a:solidFill>
                  <a:srgbClr val="000000"/>
                </a:solidFill>
                <a:latin typeface="Consolas"/>
              </a:rPr>
              <a:t>Graduate</a:t>
            </a:r>
            <a:r>
              <a:rPr lang="en-US" smtClean="0">
                <a:solidFill>
                  <a:srgbClr val="000000"/>
                </a:solidFill>
              </a:rPr>
              <a:t>.</a:t>
            </a:r>
            <a:endParaRPr lang="en-US" sz="1800" dirty="0" smtClean="0">
              <a:solidFill>
                <a:srgbClr val="000000"/>
              </a:solidFill>
            </a:endParaRPr>
          </a:p>
          <a:p>
            <a:endParaRPr lang="en-US" sz="1800" b="1" dirty="0" smtClean="0">
              <a:solidFill>
                <a:srgbClr val="000000"/>
              </a:solidFill>
              <a:latin typeface="Consolas"/>
            </a:endParaRPr>
          </a:p>
        </p:txBody>
      </p:sp>
    </p:spTree>
    <p:extLst>
      <p:ext uri="{BB962C8B-B14F-4D97-AF65-F5344CB8AC3E}">
        <p14:creationId xmlns:p14="http://schemas.microsoft.com/office/powerpoint/2010/main" val="9154330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p:cNvPicPr>
            <a:picLocks noChangeAspect="1" noChangeArrowheads="1"/>
          </p:cNvPicPr>
          <p:nvPr/>
        </p:nvPicPr>
        <p:blipFill>
          <a:blip r:embed="rId2" cstate="print"/>
          <a:srcRect/>
          <a:stretch>
            <a:fillRect/>
          </a:stretch>
        </p:blipFill>
        <p:spPr bwMode="auto">
          <a:xfrm>
            <a:off x="228600" y="1328738"/>
            <a:ext cx="8534400" cy="5453062"/>
          </a:xfrm>
          <a:prstGeom prst="rect">
            <a:avLst/>
          </a:prstGeom>
          <a:noFill/>
          <a:ln w="9525">
            <a:noFill/>
            <a:miter lim="800000"/>
            <a:headEnd/>
            <a:tailEnd/>
          </a:ln>
          <a:effectLst/>
        </p:spPr>
      </p:pic>
      <p:sp>
        <p:nvSpPr>
          <p:cNvPr id="7" name="Title 6"/>
          <p:cNvSpPr>
            <a:spLocks noGrp="1"/>
          </p:cNvSpPr>
          <p:nvPr>
            <p:ph type="title"/>
          </p:nvPr>
        </p:nvSpPr>
        <p:spPr>
          <a:xfrm>
            <a:off x="457200" y="304800"/>
            <a:ext cx="8229600" cy="1143000"/>
          </a:xfrm>
        </p:spPr>
        <p:txBody>
          <a:bodyPr>
            <a:normAutofit/>
          </a:bodyPr>
          <a:lstStyle/>
          <a:p>
            <a:r>
              <a:rPr lang="en-US" b="1" smtClean="0"/>
              <a:t>Polymorphism Example</a:t>
            </a:r>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4343400" y="990600"/>
            <a:ext cx="5105400" cy="4401205"/>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CheckingAccount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0.01;</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 / 2);</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a:solidFill>
                <a:srgbClr val="000000"/>
              </a:solidFill>
              <a:latin typeface="Consolas"/>
            </a:endParaRPr>
          </a:p>
          <a:p>
            <a:endParaRPr lang="en-US" sz="1400" dirty="0" smtClean="0">
              <a:solidFill>
                <a:srgbClr val="000000"/>
              </a:solidFill>
              <a:latin typeface="Consolas"/>
            </a:endParaRPr>
          </a:p>
          <a:p>
            <a:endParaRPr lang="en-US" sz="1400" b="1" dirty="0" smtClean="0">
              <a:solidFill>
                <a:srgbClr val="7F0055"/>
              </a:solidFill>
              <a:latin typeface="Consolas"/>
            </a:endParaRPr>
          </a:p>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SavingsAccount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0.0425;</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smtClean="0">
              <a:solidFill>
                <a:srgbClr val="000000"/>
              </a:solidFill>
              <a:latin typeface="Consolas"/>
            </a:endParaRPr>
          </a:p>
        </p:txBody>
      </p:sp>
      <p:sp>
        <p:nvSpPr>
          <p:cNvPr id="8" name="Slide Number Placeholder 7"/>
          <p:cNvSpPr>
            <a:spLocks noGrp="1"/>
          </p:cNvSpPr>
          <p:nvPr>
            <p:ph type="sldNum" sz="quarter" idx="12"/>
          </p:nvPr>
        </p:nvSpPr>
        <p:spPr/>
        <p:txBody>
          <a:bodyPr/>
          <a:lstStyle/>
          <a:p>
            <a:fld id="{0F266F4B-22CB-4546-A2B3-5B3E83FB7AB1}" type="slidenum">
              <a:rPr lang="en-US" smtClean="0"/>
              <a:pPr/>
              <a:t>46</a:t>
            </a:fld>
            <a:endParaRPr lang="en-US"/>
          </a:p>
        </p:txBody>
      </p:sp>
      <p:sp>
        <p:nvSpPr>
          <p:cNvPr id="9" name="Text Box 15"/>
          <p:cNvSpPr txBox="1">
            <a:spLocks noChangeArrowheads="1"/>
          </p:cNvSpPr>
          <p:nvPr/>
        </p:nvSpPr>
        <p:spPr bwMode="auto">
          <a:xfrm>
            <a:off x="0" y="1061621"/>
            <a:ext cx="4648200" cy="5262979"/>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accountnr</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deposit(</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withdraw(</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p>
          <a:p>
            <a:endParaRPr lang="en-US" sz="1400" b="1" dirty="0" smtClean="0">
              <a:solidFill>
                <a:srgbClr val="7F0055"/>
              </a:solidFill>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setAccountnr</a:t>
            </a:r>
            <a:r>
              <a:rPr lang="en-US" sz="1400" dirty="0" smtClean="0">
                <a:solidFill>
                  <a:srgbClr val="000000"/>
                </a:solidFill>
                <a:latin typeface="Consolas"/>
              </a:rPr>
              <a:t>(String </a:t>
            </a:r>
            <a:r>
              <a:rPr lang="en-US" sz="1400" dirty="0" err="1" smtClean="0">
                <a:solidFill>
                  <a:srgbClr val="000000"/>
                </a:solidFill>
                <a:latin typeface="Consolas"/>
              </a:rPr>
              <a:t>anr</a:t>
            </a:r>
            <a:r>
              <a:rPr lang="en-US" sz="1400" dirty="0" smtClean="0">
                <a:solidFill>
                  <a:srgbClr val="000000"/>
                </a:solidFill>
                <a:latin typeface="Consolas"/>
              </a:rPr>
              <a:t>) {</a:t>
            </a:r>
          </a:p>
          <a:p>
            <a:r>
              <a:rPr lang="en-US" sz="1400" dirty="0" smtClean="0">
                <a:solidFill>
                  <a:srgbClr val="0000C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 = </a:t>
            </a:r>
            <a:r>
              <a:rPr lang="en-US" sz="1400" dirty="0" err="1" smtClean="0">
                <a:solidFill>
                  <a:srgbClr val="000000"/>
                </a:solidFill>
                <a:latin typeface="Consolas"/>
              </a:rPr>
              <a:t>anr</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00"/>
                </a:solidFill>
                <a:latin typeface="Consolas"/>
              </a:rPr>
              <a:t>getAccountnr</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getAmount</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a:t>
            </a:r>
          </a:p>
          <a:p>
            <a:r>
              <a:rPr lang="en-US" sz="1400" dirty="0" smtClean="0">
                <a:solidFill>
                  <a:srgbClr val="000000"/>
                </a:solidFill>
                <a:latin typeface="Consolas"/>
              </a:rPr>
              <a:t>}</a:t>
            </a:r>
          </a:p>
        </p:txBody>
      </p:sp>
      <p:cxnSp>
        <p:nvCxnSpPr>
          <p:cNvPr id="12" name="Straight Connector 11"/>
          <p:cNvCxnSpPr/>
          <p:nvPr/>
        </p:nvCxnSpPr>
        <p:spPr>
          <a:xfrm>
            <a:off x="4267200" y="30480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75209" y="3657203"/>
            <a:ext cx="5182394" cy="158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9"/>
          <p:cNvSpPr txBox="1">
            <a:spLocks noChangeArrowheads="1"/>
          </p:cNvSpPr>
          <p:nvPr/>
        </p:nvSpPr>
        <p:spPr bwMode="auto">
          <a:xfrm>
            <a:off x="152400" y="610136"/>
            <a:ext cx="8648521" cy="6247864"/>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Bank {</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dirty="0" smtClean="0">
                <a:solidFill>
                  <a:srgbClr val="000000"/>
                </a:solidFill>
                <a:latin typeface="Consolas"/>
              </a:rPr>
              <a:t>Map&lt;String, Account&gt;</a:t>
            </a:r>
            <a:r>
              <a:rPr lang="en-US" sz="1600" b="1" dirty="0" smtClean="0">
                <a:solidFill>
                  <a:srgbClr val="000000"/>
                </a:solidFill>
                <a:latin typeface="Consolas"/>
              </a:rPr>
              <a:t> </a:t>
            </a:r>
            <a:r>
              <a:rPr lang="en-US" sz="1600" dirty="0" smtClean="0">
                <a:solidFill>
                  <a:srgbClr val="0000C0"/>
                </a:solidFill>
                <a:latin typeface="Consolas"/>
              </a:rPr>
              <a:t>accounts</a:t>
            </a:r>
            <a:r>
              <a:rPr lang="en-US" sz="1600" dirty="0" smtClean="0">
                <a:solidFill>
                  <a:srgbClr val="000000"/>
                </a:solidFill>
                <a:latin typeface="Consolas"/>
              </a:rPr>
              <a:t> = </a:t>
            </a:r>
          </a:p>
          <a:p>
            <a:r>
              <a:rPr lang="en-US" sz="1600" b="1">
                <a:solidFill>
                  <a:srgbClr val="000000"/>
                </a:solidFill>
                <a:latin typeface="Consolas"/>
              </a:rPr>
              <a:t> </a:t>
            </a:r>
            <a:r>
              <a:rPr lang="en-US" sz="1600" b="1" smtClean="0">
                <a:solidFill>
                  <a:srgbClr val="000000"/>
                </a:solidFill>
                <a:latin typeface="Consolas"/>
              </a:rPr>
              <a:t>     </a:t>
            </a:r>
            <a:r>
              <a:rPr lang="en-US" sz="1600" b="1" smtClean="0">
                <a:solidFill>
                  <a:srgbClr val="7F0055"/>
                </a:solidFill>
                <a:latin typeface="Consolas"/>
              </a:rPr>
              <a:t>new</a:t>
            </a:r>
            <a:r>
              <a:rPr lang="en-US" sz="1600" b="1" smtClean="0">
                <a:solidFill>
                  <a:srgbClr val="000000"/>
                </a:solidFill>
                <a:latin typeface="Consolas"/>
              </a:rPr>
              <a:t> </a:t>
            </a:r>
            <a:r>
              <a:rPr lang="en-US" sz="1600" dirty="0" err="1" smtClean="0">
                <a:solidFill>
                  <a:srgbClr val="000000"/>
                </a:solidFill>
                <a:latin typeface="Consolas"/>
              </a:rPr>
              <a:t>HashMap</a:t>
            </a:r>
            <a:r>
              <a:rPr lang="en-US" sz="1600" dirty="0" smtClean="0">
                <a:solidFill>
                  <a:srgbClr val="000000"/>
                </a:solidFill>
                <a:latin typeface="Consolas"/>
              </a:rPr>
              <a:t>&lt;String, Account&gt;();</a:t>
            </a: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addInterest_all_accounts</a:t>
            </a:r>
            <a:r>
              <a:rPr lang="en-US" sz="1600" dirty="0" smtClean="0">
                <a:solidFill>
                  <a:srgbClr val="000000"/>
                </a:solidFill>
                <a:latin typeface="Consolas"/>
              </a:rPr>
              <a:t>() {</a:t>
            </a:r>
          </a:p>
          <a:p>
            <a:r>
              <a:rPr lang="en-US" sz="1600" b="1" smtClean="0">
                <a:solidFill>
                  <a:srgbClr val="7F0055"/>
                </a:solidFill>
                <a:latin typeface="Consolas"/>
              </a:rPr>
              <a:t>    for</a:t>
            </a:r>
            <a:r>
              <a:rPr lang="en-US" sz="1600" b="1" smtClean="0">
                <a:solidFill>
                  <a:srgbClr val="000000"/>
                </a:solidFill>
                <a:latin typeface="Consolas"/>
              </a:rPr>
              <a:t> </a:t>
            </a:r>
            <a:r>
              <a:rPr lang="en-US" sz="1600" dirty="0" smtClean="0">
                <a:solidFill>
                  <a:srgbClr val="000000"/>
                </a:solidFill>
                <a:latin typeface="Consolas"/>
              </a:rPr>
              <a:t>(Account a : </a:t>
            </a:r>
            <a:r>
              <a:rPr lang="en-US" sz="1600" dirty="0" err="1" smtClean="0">
                <a:solidFill>
                  <a:srgbClr val="0000C0"/>
                </a:solidFill>
                <a:latin typeface="Consolas"/>
              </a:rPr>
              <a:t>accounts</a:t>
            </a:r>
            <a:r>
              <a:rPr lang="en-US" sz="1600" dirty="0" err="1" smtClean="0">
                <a:solidFill>
                  <a:srgbClr val="000000"/>
                </a:solidFill>
                <a:latin typeface="Consolas"/>
              </a:rPr>
              <a:t>.values</a:t>
            </a:r>
            <a:r>
              <a:rPr lang="en-US" sz="1600" dirty="0" smtClean="0">
                <a:solidFill>
                  <a:srgbClr val="000000"/>
                </a:solidFill>
                <a:latin typeface="Consolas"/>
              </a:rPr>
              <a:t>()) {</a:t>
            </a:r>
          </a:p>
          <a:p>
            <a:r>
              <a:rPr lang="en-US" sz="1600" smtClean="0">
                <a:solidFill>
                  <a:srgbClr val="000000"/>
                </a:solidFill>
                <a:latin typeface="Consolas"/>
              </a:rPr>
              <a:t>      a.addInterest(); </a:t>
            </a:r>
            <a:endParaRPr lang="en-US" sz="1600" smtClean="0">
              <a:solidFill>
                <a:srgbClr val="3F7F5F"/>
              </a:solidFill>
              <a:latin typeface="Consolas"/>
            </a:endParaRPr>
          </a:p>
          <a:p>
            <a:r>
              <a:rPr lang="en-US" sz="1600" smtClean="0">
                <a:solidFill>
                  <a:srgbClr val="000000"/>
                </a:solidFill>
                <a:latin typeface="Consolas"/>
              </a:rPr>
              <a:t>    }</a:t>
            </a:r>
          </a:p>
          <a:p>
            <a:r>
              <a:rPr lang="en-US" sz="1600" smtClean="0">
                <a:solidFill>
                  <a:srgbClr val="000000"/>
                </a:solidFill>
                <a:latin typeface="Consolas"/>
              </a:rPr>
              <a:t>  }</a:t>
            </a:r>
            <a:endParaRPr lang="en-US" sz="1600" dirty="0" smtClean="0">
              <a:solidFill>
                <a:srgbClr val="000000"/>
              </a:solidFill>
              <a:latin typeface="Consolas"/>
            </a:endParaRP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addAccount</a:t>
            </a:r>
            <a:r>
              <a:rPr lang="en-US" sz="1600" dirty="0" smtClean="0">
                <a:solidFill>
                  <a:srgbClr val="000000"/>
                </a:solidFill>
                <a:latin typeface="Consolas"/>
              </a:rPr>
              <a:t>(String type, String </a:t>
            </a:r>
            <a:r>
              <a:rPr lang="en-US" sz="1600" dirty="0" err="1" smtClean="0">
                <a:solidFill>
                  <a:srgbClr val="000000"/>
                </a:solidFill>
                <a:latin typeface="Consolas"/>
              </a:rPr>
              <a:t>accountnr</a:t>
            </a:r>
            <a:r>
              <a:rPr lang="en-US" sz="1600" dirty="0" smtClean="0">
                <a:solidFill>
                  <a:srgbClr val="000000"/>
                </a:solidFill>
                <a:latin typeface="Consolas"/>
              </a:rPr>
              <a:t>) {</a:t>
            </a:r>
          </a:p>
          <a:p>
            <a:r>
              <a:rPr lang="en-US" sz="1600" smtClean="0">
                <a:solidFill>
                  <a:srgbClr val="000000"/>
                </a:solidFill>
                <a:latin typeface="Consolas"/>
              </a:rPr>
              <a:t>    Account </a:t>
            </a:r>
            <a:r>
              <a:rPr lang="en-US" sz="1600" dirty="0" err="1" smtClean="0">
                <a:solidFill>
                  <a:srgbClr val="000000"/>
                </a:solidFill>
                <a:latin typeface="Consolas"/>
              </a:rPr>
              <a:t>account</a:t>
            </a:r>
            <a:r>
              <a:rPr lang="en-US" sz="1600" dirty="0" smtClean="0">
                <a:solidFill>
                  <a:srgbClr val="000000"/>
                </a:solidFill>
                <a:latin typeface="Consolas"/>
              </a:rPr>
              <a:t>;</a:t>
            </a:r>
          </a:p>
          <a:p>
            <a:r>
              <a:rPr lang="en-US" sz="1600" b="1" smtClean="0">
                <a:solidFill>
                  <a:srgbClr val="7F0055"/>
                </a:solidFill>
                <a:latin typeface="Consolas"/>
              </a:rPr>
              <a:t>    if</a:t>
            </a:r>
            <a:r>
              <a:rPr lang="en-US" sz="1600" b="1" smtClean="0">
                <a:solidFill>
                  <a:srgbClr val="000000"/>
                </a:solidFill>
                <a:latin typeface="Consolas"/>
              </a:rPr>
              <a:t> </a:t>
            </a:r>
            <a:r>
              <a:rPr lang="en-US" sz="1600" dirty="0" smtClean="0">
                <a:solidFill>
                  <a:srgbClr val="000000"/>
                </a:solidFill>
                <a:latin typeface="Consolas"/>
              </a:rPr>
              <a:t>(</a:t>
            </a:r>
            <a:r>
              <a:rPr lang="en-US" sz="1600" dirty="0" err="1" smtClean="0">
                <a:solidFill>
                  <a:srgbClr val="000000"/>
                </a:solidFill>
                <a:latin typeface="Consolas"/>
              </a:rPr>
              <a:t>type.equals</a:t>
            </a:r>
            <a:r>
              <a:rPr lang="en-US" sz="1600" dirty="0" smtClean="0">
                <a:solidFill>
                  <a:srgbClr val="000000"/>
                </a:solidFill>
                <a:latin typeface="Consolas"/>
              </a:rPr>
              <a:t>(</a:t>
            </a:r>
            <a:r>
              <a:rPr lang="en-US" sz="1600" dirty="0" smtClean="0">
                <a:solidFill>
                  <a:srgbClr val="2A00FF"/>
                </a:solidFill>
                <a:latin typeface="Consolas"/>
              </a:rPr>
              <a:t>"checking"</a:t>
            </a:r>
            <a:r>
              <a:rPr lang="en-US" sz="1600" dirty="0" smtClean="0">
                <a:solidFill>
                  <a:srgbClr val="000000"/>
                </a:solidFill>
                <a:latin typeface="Consolas"/>
              </a:rPr>
              <a:t>)) {</a:t>
            </a:r>
          </a:p>
          <a:p>
            <a:r>
              <a:rPr lang="en-US" sz="1600" smtClean="0">
                <a:solidFill>
                  <a:srgbClr val="000000"/>
                </a:solidFill>
                <a:latin typeface="Consolas"/>
              </a:rPr>
              <a:t>      account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CheckingAccount</a:t>
            </a:r>
            <a:r>
              <a:rPr lang="en-US" sz="1600" dirty="0" smtClean="0">
                <a:solidFill>
                  <a:srgbClr val="000000"/>
                </a:solidFill>
                <a:latin typeface="Consolas"/>
              </a:rPr>
              <a:t>();</a:t>
            </a:r>
          </a:p>
          <a:p>
            <a:r>
              <a:rPr lang="en-US" sz="1600" smtClean="0">
                <a:solidFill>
                  <a:srgbClr val="000000"/>
                </a:solidFill>
                <a:latin typeface="Consolas"/>
              </a:rPr>
              <a:t>    } </a:t>
            </a:r>
            <a:r>
              <a:rPr lang="en-US" sz="1600" b="1" dirty="0" smtClean="0">
                <a:solidFill>
                  <a:srgbClr val="7F0055"/>
                </a:solidFill>
                <a:latin typeface="Consolas"/>
              </a:rPr>
              <a:t>else</a:t>
            </a:r>
            <a:r>
              <a:rPr lang="en-US" sz="1600" b="1" dirty="0" smtClean="0">
                <a:solidFill>
                  <a:srgbClr val="000000"/>
                </a:solidFill>
                <a:latin typeface="Consolas"/>
              </a:rPr>
              <a:t> {</a:t>
            </a:r>
          </a:p>
          <a:p>
            <a:r>
              <a:rPr lang="en-US" sz="1600" smtClean="0">
                <a:solidFill>
                  <a:srgbClr val="000000"/>
                </a:solidFill>
                <a:latin typeface="Consolas"/>
              </a:rPr>
              <a:t>      account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SavingsAccount</a:t>
            </a:r>
            <a:r>
              <a:rPr lang="en-US" sz="1600" dirty="0" smtClean="0">
                <a:solidFill>
                  <a:srgbClr val="000000"/>
                </a:solidFill>
                <a:latin typeface="Consolas"/>
              </a:rPr>
              <a:t>();</a:t>
            </a:r>
          </a:p>
          <a:p>
            <a:r>
              <a:rPr lang="en-US" sz="1600" smtClean="0">
                <a:solidFill>
                  <a:srgbClr val="000000"/>
                </a:solidFill>
                <a:latin typeface="Consolas"/>
              </a:rPr>
              <a:t>    }</a:t>
            </a:r>
            <a:endParaRPr lang="en-US" sz="1600" dirty="0" smtClean="0">
              <a:solidFill>
                <a:srgbClr val="000000"/>
              </a:solidFill>
              <a:latin typeface="Consolas"/>
            </a:endParaRPr>
          </a:p>
          <a:p>
            <a:r>
              <a:rPr lang="en-US" sz="1600" smtClean="0">
                <a:solidFill>
                  <a:srgbClr val="000000"/>
                </a:solidFill>
                <a:latin typeface="Consolas"/>
              </a:rPr>
              <a:t>    account.setAccountnr(accountnr</a:t>
            </a:r>
            <a:r>
              <a:rPr lang="en-US" sz="1600" dirty="0" smtClean="0">
                <a:solidFill>
                  <a:srgbClr val="000000"/>
                </a:solidFill>
                <a:latin typeface="Consolas"/>
              </a:rPr>
              <a:t>);</a:t>
            </a:r>
          </a:p>
          <a:p>
            <a:r>
              <a:rPr lang="en-US" sz="1600" smtClean="0">
                <a:solidFill>
                  <a:srgbClr val="0000C0"/>
                </a:solidFill>
                <a:latin typeface="Consolas"/>
              </a:rPr>
              <a:t>    accounts</a:t>
            </a:r>
            <a:r>
              <a:rPr lang="en-US" sz="1600" smtClean="0">
                <a:solidFill>
                  <a:srgbClr val="000000"/>
                </a:solidFill>
                <a:latin typeface="Consolas"/>
              </a:rPr>
              <a:t>.put(accountnr</a:t>
            </a:r>
            <a:r>
              <a:rPr lang="en-US" sz="1600" dirty="0" smtClean="0">
                <a:solidFill>
                  <a:srgbClr val="000000"/>
                </a:solidFill>
                <a:latin typeface="Consolas"/>
              </a:rPr>
              <a:t>, account);</a:t>
            </a:r>
          </a:p>
          <a:p>
            <a:r>
              <a:rPr lang="en-US" sz="1600" smtClean="0">
                <a:solidFill>
                  <a:srgbClr val="000000"/>
                </a:solidFill>
                <a:latin typeface="Consolas"/>
              </a:rPr>
              <a:t>  }</a:t>
            </a:r>
            <a:endParaRPr lang="en-US" sz="1600" dirty="0" smtClean="0">
              <a:solidFill>
                <a:srgbClr val="000000"/>
              </a:solidFill>
              <a:latin typeface="Consolas"/>
            </a:endParaRPr>
          </a:p>
          <a:p>
            <a:endParaRPr lang="en-US" sz="1600" dirty="0" smtClean="0">
              <a:latin typeface="Consolas"/>
            </a:endParaRPr>
          </a:p>
          <a:p>
            <a:r>
              <a:rPr lang="en-US" sz="1600" b="1" smtClean="0">
                <a:solidFill>
                  <a:srgbClr val="7F0055"/>
                </a:solidFill>
                <a:latin typeface="Consolas"/>
              </a:rPr>
              <a:t>  public</a:t>
            </a:r>
            <a:r>
              <a:rPr lang="en-US" sz="1600" b="1"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delAccount</a:t>
            </a:r>
            <a:r>
              <a:rPr lang="en-US" sz="1600" dirty="0" smtClean="0">
                <a:solidFill>
                  <a:srgbClr val="000000"/>
                </a:solidFill>
                <a:latin typeface="Consolas"/>
              </a:rPr>
              <a:t>(String </a:t>
            </a:r>
            <a:r>
              <a:rPr lang="en-US" sz="1600" dirty="0" err="1" smtClean="0">
                <a:solidFill>
                  <a:srgbClr val="000000"/>
                </a:solidFill>
                <a:latin typeface="Consolas"/>
              </a:rPr>
              <a:t>accountnr</a:t>
            </a:r>
            <a:r>
              <a:rPr lang="en-US" sz="1600" dirty="0" smtClean="0">
                <a:solidFill>
                  <a:srgbClr val="000000"/>
                </a:solidFill>
                <a:latin typeface="Consolas"/>
              </a:rPr>
              <a:t>){</a:t>
            </a:r>
          </a:p>
          <a:p>
            <a:r>
              <a:rPr lang="en-US" sz="1600" smtClean="0">
                <a:solidFill>
                  <a:srgbClr val="0000C0"/>
                </a:solidFill>
                <a:latin typeface="Consolas"/>
              </a:rPr>
              <a:t>    accounts</a:t>
            </a:r>
            <a:r>
              <a:rPr lang="en-US" sz="1600" smtClean="0">
                <a:solidFill>
                  <a:srgbClr val="000000"/>
                </a:solidFill>
                <a:latin typeface="Consolas"/>
              </a:rPr>
              <a:t>.remove(accountnr</a:t>
            </a:r>
            <a:r>
              <a:rPr lang="en-US" sz="1600" dirty="0" smtClean="0">
                <a:solidFill>
                  <a:srgbClr val="000000"/>
                </a:solidFill>
                <a:latin typeface="Consolas"/>
              </a:rPr>
              <a:t>);</a:t>
            </a:r>
          </a:p>
          <a:p>
            <a:r>
              <a:rPr lang="en-US" sz="1600" smtClean="0">
                <a:solidFill>
                  <a:srgbClr val="000000"/>
                </a:solidFill>
                <a:latin typeface="Consolas"/>
              </a:rPr>
              <a:t>  }</a:t>
            </a:r>
            <a:endParaRPr lang="en-US" sz="1600" dirty="0" smtClean="0">
              <a:solidFill>
                <a:srgbClr val="000000"/>
              </a:solidFill>
              <a:latin typeface="Consolas"/>
            </a:endParaRPr>
          </a:p>
          <a:p>
            <a:r>
              <a:rPr lang="en-US" sz="1600" dirty="0" smtClean="0">
                <a:solidFill>
                  <a:srgbClr val="000000"/>
                </a:solidFill>
                <a:latin typeface="Consolas"/>
              </a:rPr>
              <a:t>}</a:t>
            </a:r>
          </a:p>
        </p:txBody>
      </p:sp>
      <p:sp>
        <p:nvSpPr>
          <p:cNvPr id="5" name="Slide Number Placeholder 4"/>
          <p:cNvSpPr>
            <a:spLocks noGrp="1"/>
          </p:cNvSpPr>
          <p:nvPr>
            <p:ph type="sldNum" sz="quarter" idx="12"/>
          </p:nvPr>
        </p:nvSpPr>
        <p:spPr/>
        <p:txBody>
          <a:bodyPr/>
          <a:lstStyle/>
          <a:p>
            <a:fld id="{0F266F4B-22CB-4546-A2B3-5B3E83FB7AB1}" type="slidenum">
              <a:rPr lang="en-US" smtClean="0"/>
              <a:pPr/>
              <a:t>47</a:t>
            </a:fld>
            <a:endParaRPr lang="en-US"/>
          </a:p>
        </p:txBody>
      </p:sp>
      <p:cxnSp>
        <p:nvCxnSpPr>
          <p:cNvPr id="7" name="Straight Arrow Connector 6"/>
          <p:cNvCxnSpPr/>
          <p:nvPr/>
        </p:nvCxnSpPr>
        <p:spPr>
          <a:xfrm rot="10800000">
            <a:off x="3352800" y="2286000"/>
            <a:ext cx="388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377" name="Picture 17" descr="C:\Users\mzijlstra\AppData\Local\Microsoft\Windows\Temporary Internet Files\Content.IE5\AQ8I387B\MC900441521[1].wmf"/>
          <p:cNvPicPr>
            <a:picLocks noChangeAspect="1" noChangeArrowheads="1"/>
          </p:cNvPicPr>
          <p:nvPr/>
        </p:nvPicPr>
        <p:blipFill>
          <a:blip r:embed="rId2" cstate="print"/>
          <a:srcRect/>
          <a:stretch>
            <a:fillRect/>
          </a:stretch>
        </p:blipFill>
        <p:spPr bwMode="auto">
          <a:xfrm>
            <a:off x="7402512" y="1905000"/>
            <a:ext cx="979488" cy="1010474"/>
          </a:xfrm>
          <a:prstGeom prst="rect">
            <a:avLst/>
          </a:prstGeom>
          <a:noFill/>
        </p:spPr>
      </p:pic>
      <p:sp>
        <p:nvSpPr>
          <p:cNvPr id="17" name="TextBox 16"/>
          <p:cNvSpPr txBox="1"/>
          <p:nvPr/>
        </p:nvSpPr>
        <p:spPr>
          <a:xfrm>
            <a:off x="6083200" y="926068"/>
            <a:ext cx="470000" cy="338554"/>
          </a:xfrm>
          <a:prstGeom prst="rect">
            <a:avLst/>
          </a:prstGeom>
          <a:noFill/>
        </p:spPr>
        <p:txBody>
          <a:bodyPr wrap="none" rtlCol="0">
            <a:spAutoFit/>
          </a:bodyPr>
          <a:lstStyle/>
          <a:p>
            <a:r>
              <a:rPr lang="en-US" sz="1600" dirty="0" smtClean="0"/>
              <a:t>P2I</a:t>
            </a:r>
            <a:endParaRPr lang="en-US" sz="2000" dirty="0"/>
          </a:p>
        </p:txBody>
      </p:sp>
      <p:cxnSp>
        <p:nvCxnSpPr>
          <p:cNvPr id="19" name="Straight Arrow Connector 18"/>
          <p:cNvCxnSpPr/>
          <p:nvPr/>
        </p:nvCxnSpPr>
        <p:spPr>
          <a:xfrm rot="10800000">
            <a:off x="5105400" y="1143001"/>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19141" y="1748135"/>
            <a:ext cx="2116285" cy="461665"/>
          </a:xfrm>
          <a:prstGeom prst="rect">
            <a:avLst/>
          </a:prstGeom>
          <a:noFill/>
        </p:spPr>
        <p:txBody>
          <a:bodyPr wrap="none" rtlCol="0">
            <a:spAutoFit/>
          </a:bodyPr>
          <a:lstStyle/>
          <a:p>
            <a:r>
              <a:rPr lang="en-US" b="1" dirty="0" smtClean="0">
                <a:solidFill>
                  <a:srgbClr val="0070C0"/>
                </a:solidFill>
              </a:rPr>
              <a:t>Polymorphism</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00" y="1023878"/>
            <a:ext cx="5756704" cy="2862322"/>
          </a:xfrm>
          <a:prstGeom prst="rect">
            <a:avLst/>
          </a:prstGeom>
          <a:noFill/>
          <a:ln w="9525">
            <a:noFill/>
            <a:miter lim="800000"/>
            <a:headEnd/>
            <a:tailEnd/>
          </a:ln>
          <a:effectLst/>
        </p:spPr>
        <p:txBody>
          <a:bodyPr wrap="non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err="1" smtClean="0">
                <a:solidFill>
                  <a:srgbClr val="000000"/>
                </a:solidFill>
                <a:latin typeface="Consolas"/>
              </a:rPr>
              <a:t>BankApp</a:t>
            </a:r>
            <a:r>
              <a:rPr lang="en-US" sz="1800" dirty="0" smtClean="0">
                <a:solidFill>
                  <a:srgbClr val="000000"/>
                </a:solidFill>
                <a:latin typeface="Consolas"/>
              </a:rPr>
              <a:t> {</a:t>
            </a:r>
          </a:p>
          <a:p>
            <a:r>
              <a:rPr lang="en-US" sz="1800" b="1" dirty="0" smtClean="0">
                <a:solidFill>
                  <a:srgbClr val="7F0055"/>
                </a:solidFill>
                <a:latin typeface="Consolas"/>
              </a:rPr>
              <a:t>    public</a:t>
            </a:r>
            <a:r>
              <a:rPr lang="en-US" sz="1800" b="1" dirty="0" smtClean="0">
                <a:solidFill>
                  <a:srgbClr val="000000"/>
                </a:solidFill>
                <a:latin typeface="Consolas"/>
              </a:rPr>
              <a:t> </a:t>
            </a:r>
            <a:r>
              <a:rPr lang="en-US" sz="1800" b="1" dirty="0" smtClean="0">
                <a:solidFill>
                  <a:srgbClr val="7F0055"/>
                </a:solidFill>
                <a:latin typeface="Consolas"/>
              </a:rPr>
              <a:t>static</a:t>
            </a:r>
            <a:r>
              <a:rPr lang="en-US" sz="1800" b="1" dirty="0" smtClean="0">
                <a:solidFill>
                  <a:srgbClr val="000000"/>
                </a:solidFill>
                <a:latin typeface="Consolas"/>
              </a:rPr>
              <a:t> </a:t>
            </a:r>
            <a:r>
              <a:rPr lang="en-US" sz="1800" b="1" dirty="0" smtClean="0">
                <a:solidFill>
                  <a:srgbClr val="7F0055"/>
                </a:solidFill>
                <a:latin typeface="Consolas"/>
              </a:rPr>
              <a:t>void</a:t>
            </a:r>
            <a:r>
              <a:rPr lang="en-US" sz="1800" b="1" dirty="0" smtClean="0">
                <a:solidFill>
                  <a:srgbClr val="000000"/>
                </a:solidFill>
                <a:latin typeface="Consolas"/>
              </a:rPr>
              <a:t> </a:t>
            </a:r>
            <a:r>
              <a:rPr lang="en-US" sz="1800" dirty="0" smtClean="0">
                <a:solidFill>
                  <a:srgbClr val="000000"/>
                </a:solidFill>
                <a:latin typeface="Consolas"/>
              </a:rPr>
              <a:t>main(String[] </a:t>
            </a:r>
            <a:r>
              <a:rPr lang="en-US" sz="1800" dirty="0" err="1" smtClean="0">
                <a:solidFill>
                  <a:srgbClr val="000000"/>
                </a:solidFill>
                <a:latin typeface="Consolas"/>
              </a:rPr>
              <a:t>args</a:t>
            </a:r>
            <a:r>
              <a:rPr lang="en-US" sz="1800" dirty="0" smtClean="0">
                <a:solidFill>
                  <a:srgbClr val="000000"/>
                </a:solidFill>
                <a:latin typeface="Consolas"/>
              </a:rPr>
              <a:t>) {</a:t>
            </a:r>
          </a:p>
          <a:p>
            <a:r>
              <a:rPr lang="en-US" sz="1800" dirty="0" smtClean="0">
                <a:solidFill>
                  <a:srgbClr val="000000"/>
                </a:solidFill>
                <a:latin typeface="Consolas"/>
              </a:rPr>
              <a:t>        Bank </a:t>
            </a:r>
            <a:r>
              <a:rPr lang="en-US" sz="1800" dirty="0" err="1" smtClean="0">
                <a:solidFill>
                  <a:srgbClr val="000000"/>
                </a:solidFill>
                <a:latin typeface="Consolas"/>
              </a:rPr>
              <a:t>mybank</a:t>
            </a:r>
            <a:r>
              <a:rPr lang="en-US" sz="1800" dirty="0" smtClean="0">
                <a:solidFill>
                  <a:srgbClr val="000000"/>
                </a:solidFill>
                <a:latin typeface="Consolas"/>
              </a:rPr>
              <a:t>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Bank();</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"1"</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"2"</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"savings"</a:t>
            </a:r>
            <a:r>
              <a:rPr lang="en-US" sz="1800" dirty="0" smtClean="0">
                <a:solidFill>
                  <a:srgbClr val="000000"/>
                </a:solidFill>
                <a:latin typeface="Consolas"/>
              </a:rPr>
              <a:t>,  </a:t>
            </a:r>
            <a:r>
              <a:rPr lang="en-US" sz="1800" dirty="0" smtClean="0">
                <a:solidFill>
                  <a:srgbClr val="2A00FF"/>
                </a:solidFill>
                <a:latin typeface="Consolas"/>
              </a:rPr>
              <a:t>"3"</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        </a:t>
            </a:r>
            <a:r>
              <a:rPr lang="en-US" sz="1800" dirty="0" err="1" smtClean="0">
                <a:solidFill>
                  <a:srgbClr val="000000"/>
                </a:solidFill>
                <a:latin typeface="Consolas"/>
              </a:rPr>
              <a:t>mybank.addInterest_all_accounts</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a:t>
            </a:r>
          </a:p>
        </p:txBody>
      </p:sp>
      <p:pic>
        <p:nvPicPr>
          <p:cNvPr id="16390" name="Picture 6"/>
          <p:cNvPicPr>
            <a:picLocks noChangeAspect="1" noChangeArrowheads="1"/>
          </p:cNvPicPr>
          <p:nvPr/>
        </p:nvPicPr>
        <p:blipFill>
          <a:blip r:embed="rId2" cstate="print"/>
          <a:srcRect/>
          <a:stretch>
            <a:fillRect/>
          </a:stretch>
        </p:blipFill>
        <p:spPr bwMode="auto">
          <a:xfrm>
            <a:off x="3810000" y="2971800"/>
            <a:ext cx="5334000" cy="340748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F266F4B-22CB-4546-A2B3-5B3E83FB7AB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2" name="Picture 10"/>
          <p:cNvPicPr>
            <a:picLocks noChangeAspect="1" noChangeArrowheads="1"/>
          </p:cNvPicPr>
          <p:nvPr/>
        </p:nvPicPr>
        <p:blipFill>
          <a:blip r:embed="rId2" cstate="print"/>
          <a:srcRect/>
          <a:stretch>
            <a:fillRect/>
          </a:stretch>
        </p:blipFill>
        <p:spPr bwMode="auto">
          <a:xfrm>
            <a:off x="-76200" y="2490963"/>
            <a:ext cx="8915400" cy="4367037"/>
          </a:xfrm>
          <a:prstGeom prst="rect">
            <a:avLst/>
          </a:prstGeom>
          <a:noFill/>
          <a:ln w="9525">
            <a:noFill/>
            <a:miter lim="800000"/>
            <a:headEnd/>
            <a:tailEnd/>
          </a:ln>
          <a:effectLst/>
        </p:spPr>
      </p:pic>
      <p:sp>
        <p:nvSpPr>
          <p:cNvPr id="8" name="Title 7"/>
          <p:cNvSpPr>
            <a:spLocks noGrp="1"/>
          </p:cNvSpPr>
          <p:nvPr>
            <p:ph type="title"/>
          </p:nvPr>
        </p:nvSpPr>
        <p:spPr>
          <a:xfrm>
            <a:off x="457200" y="411480"/>
            <a:ext cx="8229600" cy="1143000"/>
          </a:xfrm>
        </p:spPr>
        <p:txBody>
          <a:bodyPr>
            <a:normAutofit fontScale="90000"/>
          </a:bodyPr>
          <a:lstStyle/>
          <a:p>
            <a:r>
              <a:rPr lang="en-US" b="1" dirty="0" smtClean="0"/>
              <a:t>Why do we want polymorphism?</a:t>
            </a:r>
            <a:endParaRPr lang="en-US" dirty="0"/>
          </a:p>
        </p:txBody>
      </p:sp>
      <p:sp>
        <p:nvSpPr>
          <p:cNvPr id="9" name="Content Placeholder 8"/>
          <p:cNvSpPr>
            <a:spLocks noGrp="1"/>
          </p:cNvSpPr>
          <p:nvPr>
            <p:ph idx="1"/>
          </p:nvPr>
        </p:nvSpPr>
        <p:spPr>
          <a:xfrm>
            <a:off x="457200" y="1554480"/>
            <a:ext cx="8229600" cy="4389120"/>
          </a:xfrm>
        </p:spPr>
        <p:txBody>
          <a:bodyPr/>
          <a:lstStyle/>
          <a:p>
            <a:r>
              <a:rPr lang="en-US" dirty="0" smtClean="0"/>
              <a:t>It allows us to </a:t>
            </a:r>
            <a:r>
              <a:rPr lang="en-US" b="1" dirty="0" smtClean="0"/>
              <a:t>extend</a:t>
            </a:r>
            <a:r>
              <a:rPr lang="en-US" dirty="0" smtClean="0"/>
              <a:t> our program with new features without </a:t>
            </a:r>
            <a:r>
              <a:rPr lang="en-US" b="1" dirty="0" smtClean="0"/>
              <a:t>changing</a:t>
            </a:r>
            <a:r>
              <a:rPr lang="en-US" dirty="0" smtClean="0"/>
              <a:t> existing (already tested)code.</a:t>
            </a:r>
          </a:p>
          <a:p>
            <a:endParaRPr lang="en-US" dirty="0"/>
          </a:p>
        </p:txBody>
      </p:sp>
      <p:sp>
        <p:nvSpPr>
          <p:cNvPr id="7" name="Slide Number Placeholder 6"/>
          <p:cNvSpPr>
            <a:spLocks noGrp="1"/>
          </p:cNvSpPr>
          <p:nvPr>
            <p:ph type="sldNum" sz="quarter" idx="12"/>
          </p:nvPr>
        </p:nvSpPr>
        <p:spPr/>
        <p:txBody>
          <a:bodyPr/>
          <a:lstStyle/>
          <a:p>
            <a:fld id="{0F266F4B-22CB-4546-A2B3-5B3E83FB7AB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a:t>
            </a:r>
            <a:endParaRPr lang="en-US"/>
          </a:p>
        </p:txBody>
      </p:sp>
      <p:sp>
        <p:nvSpPr>
          <p:cNvPr id="3" name="Content Placeholder 2"/>
          <p:cNvSpPr>
            <a:spLocks noGrp="1"/>
          </p:cNvSpPr>
          <p:nvPr>
            <p:ph idx="1"/>
          </p:nvPr>
        </p:nvSpPr>
        <p:spPr/>
        <p:txBody>
          <a:bodyPr>
            <a:normAutofit/>
          </a:bodyPr>
          <a:lstStyle/>
          <a:p>
            <a:r>
              <a:rPr lang="en-US" b="1"/>
              <a:t>Interaction diagrams </a:t>
            </a:r>
            <a:r>
              <a:rPr lang="en-US"/>
              <a:t>describe how groups of objects collaborate in some behavior. </a:t>
            </a:r>
            <a:endParaRPr lang="en-US" smtClean="0"/>
          </a:p>
          <a:p>
            <a:r>
              <a:rPr lang="en-US" smtClean="0"/>
              <a:t>The UML defines </a:t>
            </a:r>
            <a:r>
              <a:rPr lang="en-US"/>
              <a:t>several forms of interaction diagram, of which the most common is the sequence diagram.</a:t>
            </a:r>
          </a:p>
          <a:p>
            <a:r>
              <a:rPr lang="en-US"/>
              <a:t>Typically, a sequence diagram captures the behavior of a single </a:t>
            </a:r>
            <a:r>
              <a:rPr lang="en-US" smtClean="0"/>
              <a:t>scenario of a use case (like “deposit money”, “open account”, “calculate total price of an order”). </a:t>
            </a:r>
          </a:p>
          <a:p>
            <a:r>
              <a:rPr lang="en-US" smtClean="0"/>
              <a:t>The </a:t>
            </a:r>
            <a:r>
              <a:rPr lang="en-US"/>
              <a:t>diagram shows </a:t>
            </a:r>
            <a:r>
              <a:rPr lang="en-US" smtClean="0"/>
              <a:t>a number </a:t>
            </a:r>
            <a:r>
              <a:rPr lang="en-US"/>
              <a:t>of example objects and the messages that are passed between these objects within the </a:t>
            </a:r>
            <a:r>
              <a:rPr lang="en-US" smtClean="0"/>
              <a:t>use case</a:t>
            </a:r>
            <a:r>
              <a:rPr lang="en-US"/>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2769585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43000"/>
          </a:xfrm>
        </p:spPr>
        <p:txBody>
          <a:bodyPr>
            <a:normAutofit/>
          </a:bodyPr>
          <a:lstStyle/>
          <a:p>
            <a:r>
              <a:rPr lang="en-US" sz="3200" smtClean="0"/>
              <a:t>Polymorphism and the Template Method Pattern</a:t>
            </a:r>
            <a:endParaRPr lang="en-US" sz="3200"/>
          </a:p>
        </p:txBody>
      </p:sp>
      <p:sp>
        <p:nvSpPr>
          <p:cNvPr id="3" name="Content Placeholder 2"/>
          <p:cNvSpPr>
            <a:spLocks noGrp="1"/>
          </p:cNvSpPr>
          <p:nvPr>
            <p:ph idx="1"/>
          </p:nvPr>
        </p:nvSpPr>
        <p:spPr>
          <a:xfrm>
            <a:off x="457200" y="1447800"/>
            <a:ext cx="8229600" cy="2209800"/>
          </a:xfrm>
        </p:spPr>
        <p:txBody>
          <a:bodyPr/>
          <a:lstStyle/>
          <a:p>
            <a:pPr marL="0" indent="0">
              <a:buNone/>
            </a:pPr>
            <a:r>
              <a:rPr lang="en-US"/>
              <a:t>Sometimes a class at the top of an inheritance hierarchy needs to carry out a sequence of tasks, some of which need to be implemented by subclasses. This situation is an </a:t>
            </a:r>
            <a:r>
              <a:rPr lang="en-US" smtClean="0"/>
              <a:t>example of </a:t>
            </a:r>
            <a:r>
              <a:rPr lang="en-US"/>
              <a:t>the </a:t>
            </a:r>
            <a:r>
              <a:rPr lang="en-US" i="1"/>
              <a:t>Template Method Design Pattern </a:t>
            </a:r>
            <a:r>
              <a:rPr lang="en-US"/>
              <a:t>– see lesson4.lecture.template</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50</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91873"/>
            <a:ext cx="5334000" cy="326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607" y="3873503"/>
            <a:ext cx="3400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775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Open-Closed Principle</a:t>
            </a:r>
            <a:endParaRPr lang="en-US" dirty="0"/>
          </a:p>
        </p:txBody>
      </p:sp>
      <p:sp>
        <p:nvSpPr>
          <p:cNvPr id="7" name="Content Placeholder 6"/>
          <p:cNvSpPr>
            <a:spLocks noGrp="1"/>
          </p:cNvSpPr>
          <p:nvPr>
            <p:ph idx="1"/>
          </p:nvPr>
        </p:nvSpPr>
        <p:spPr/>
        <p:txBody>
          <a:bodyPr>
            <a:normAutofit fontScale="85000" lnSpcReduction="20000"/>
          </a:bodyPr>
          <a:lstStyle/>
          <a:p>
            <a:pPr>
              <a:buFont typeface="Symbol" pitchFamily="18" charset="2"/>
              <a:buChar char="·"/>
            </a:pPr>
            <a:r>
              <a:rPr lang="en-US" dirty="0" smtClean="0"/>
              <a:t>Software should be designed so that it is </a:t>
            </a:r>
            <a:r>
              <a:rPr lang="en-US" b="1" dirty="0" smtClean="0">
                <a:solidFill>
                  <a:srgbClr val="0070C0"/>
                </a:solidFill>
              </a:rPr>
              <a:t>open for extension</a:t>
            </a:r>
            <a:r>
              <a:rPr lang="en-US" b="1" dirty="0" smtClean="0"/>
              <a:t>,</a:t>
            </a:r>
            <a:r>
              <a:rPr lang="en-US" dirty="0" smtClean="0"/>
              <a:t> but </a:t>
            </a:r>
            <a:r>
              <a:rPr lang="en-US" b="1" dirty="0" smtClean="0">
                <a:solidFill>
                  <a:srgbClr val="0070C0"/>
                </a:solidFill>
              </a:rPr>
              <a:t>closed for modification</a:t>
            </a:r>
            <a:r>
              <a:rPr lang="en-US" dirty="0" smtClean="0"/>
              <a:t>.</a:t>
            </a:r>
          </a:p>
          <a:p>
            <a:pPr>
              <a:buFont typeface="Symbol" pitchFamily="18" charset="2"/>
              <a:buChar char="·"/>
            </a:pPr>
            <a:endParaRPr lang="en-US" dirty="0" smtClean="0"/>
          </a:p>
          <a:p>
            <a:pPr>
              <a:buFont typeface="Symbol" pitchFamily="18" charset="2"/>
              <a:buChar char="·"/>
            </a:pPr>
            <a:r>
              <a:rPr lang="en-US" dirty="0" smtClean="0"/>
              <a:t>All systems change during their life cycle, but when a single change results in a cascade of changes, the program becomes fragile and unpredictable. When requirements change, you implement these changes by adding new code, not by changing old code that already works.</a:t>
            </a:r>
          </a:p>
          <a:p>
            <a:endParaRPr lang="en-US" dirty="0" smtClean="0"/>
          </a:p>
          <a:p>
            <a:pPr>
              <a:buFont typeface="Symbol" pitchFamily="18" charset="2"/>
              <a:buChar char="·"/>
            </a:pPr>
            <a:r>
              <a:rPr lang="en-US"/>
              <a:t>Demo: </a:t>
            </a:r>
            <a:r>
              <a:rPr lang="en-US" smtClean="0"/>
              <a:t>lesson4.lecture.openclosed.closedcurve</a:t>
            </a:r>
            <a:endParaRPr lang="en-US" dirty="0" smtClean="0"/>
          </a:p>
          <a:p>
            <a:endParaRPr lang="en-US" dirty="0" smtClean="0"/>
          </a:p>
          <a:p>
            <a:pPr>
              <a:buFont typeface="Symbol" pitchFamily="18" charset="2"/>
              <a:buChar char="·"/>
            </a:pPr>
            <a:r>
              <a:rPr lang="en-US" dirty="0" smtClean="0"/>
              <a:t>Software modules can never be 100% closed for modification. Programmer has to decide what aspects should be closed.</a:t>
            </a:r>
          </a:p>
          <a:p>
            <a:endParaRPr lang="en-US" dirty="0"/>
          </a:p>
        </p:txBody>
      </p:sp>
      <p:sp>
        <p:nvSpPr>
          <p:cNvPr id="5" name="Slide Number Placeholder 4"/>
          <p:cNvSpPr>
            <a:spLocks noGrp="1"/>
          </p:cNvSpPr>
          <p:nvPr>
            <p:ph type="sldNum" sz="quarter" idx="12"/>
          </p:nvPr>
        </p:nvSpPr>
        <p:spPr/>
        <p:txBody>
          <a:bodyPr/>
          <a:lstStyle/>
          <a:p>
            <a:fld id="{0F266F4B-22CB-4546-A2B3-5B3E83FB7AB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buNone/>
            </a:pPr>
            <a:r>
              <a:rPr lang="en-US"/>
              <a:t>Polymorphism supports use of the </a:t>
            </a:r>
            <a:r>
              <a:rPr lang="en-US" i="1"/>
              <a:t>Open-Closed Principle</a:t>
            </a:r>
            <a:r>
              <a:rPr lang="en-US"/>
              <a:t>: </a:t>
            </a:r>
            <a:r>
              <a:rPr lang="en-US" smtClean="0"/>
              <a:t>The </a:t>
            </a:r>
            <a:r>
              <a:rPr lang="en-US"/>
              <a:t>part of our code that is established and tested is closed to modification (change), but at the same time the system remains open to changes, in the form of </a:t>
            </a:r>
            <a:r>
              <a:rPr lang="en-US" i="1"/>
              <a:t>extensions</a:t>
            </a:r>
            <a:r>
              <a:rPr lang="en-US"/>
              <a:t>.</a:t>
            </a:r>
          </a:p>
          <a:p>
            <a:pPr marL="0" indent="0">
              <a:buNone/>
            </a:pPr>
            <a:endParaRPr lang="en-US"/>
          </a:p>
          <a:p>
            <a:pPr marL="0" indent="0">
              <a:buNone/>
            </a:pPr>
            <a:r>
              <a:rPr lang="en-US"/>
              <a:t>In a similar way, progress in life is vitally important, and progress requires continual change and adaptation. But change stops being progressive if it undermines the integrity of life. Adaptability must be on the ground of stability.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5</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52</a:t>
            </a:fld>
            <a:endParaRPr kumimoji="0"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eaLnBrk="1" hangingPunct="1">
              <a:lnSpc>
                <a:spcPct val="90000"/>
              </a:lnSpc>
              <a:buFontTx/>
              <a:buNone/>
            </a:pPr>
            <a:r>
              <a:rPr lang="en-US" dirty="0" smtClean="0"/>
              <a:t>Today we looked at modeling Object Collaboration and the uses of Polymorphism.</a:t>
            </a:r>
          </a:p>
          <a:p>
            <a:r>
              <a:rPr lang="en-US" dirty="0" smtClean="0"/>
              <a:t>Sequence diagrams document the sequence of method calls between objects</a:t>
            </a:r>
          </a:p>
          <a:p>
            <a:r>
              <a:rPr lang="en-US" dirty="0" smtClean="0"/>
              <a:t>Object diagrams show the relationships between objects. It is important to know how a class diagram translates into an Object Diagram</a:t>
            </a:r>
          </a:p>
          <a:p>
            <a:r>
              <a:rPr lang="en-US" dirty="0" smtClean="0"/>
              <a:t>The OO tools of association, delegation, propagation, and polymorphism allow us to build software solutions that reflect accurately the system we are modeling and are efficient, flexible and extensible.</a:t>
            </a:r>
          </a:p>
          <a:p>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53</a:t>
            </a:fld>
            <a:endParaRPr lang="en-US">
              <a:latin typeface="Arial"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lnSpcReduction="10000"/>
          </a:bodyPr>
          <a:lstStyle/>
          <a:p>
            <a:pPr marL="342900" indent="-342900">
              <a:buFont typeface="+mj-lt"/>
              <a:buAutoNum type="arabicPeriod"/>
            </a:pPr>
            <a:r>
              <a:rPr lang="en-US" sz="1800" dirty="0" smtClean="0"/>
              <a:t>Sequence Diagrams and Object Diagrams both show how objects relate to each other.</a:t>
            </a:r>
          </a:p>
          <a:p>
            <a:pPr marL="342900" indent="-342900">
              <a:buFont typeface="+mj-lt"/>
              <a:buAutoNum type="arabicPeriod"/>
            </a:pPr>
            <a:endParaRPr lang="en-US" sz="1800" dirty="0" smtClean="0"/>
          </a:p>
          <a:p>
            <a:pPr marL="342900" indent="-342900">
              <a:buFont typeface="+mj-lt"/>
              <a:buAutoNum type="arabicPeriod"/>
            </a:pPr>
            <a:r>
              <a:rPr lang="en-US" sz="1800" dirty="0" smtClean="0"/>
              <a:t>To preserve encapsulation, objects should only act on their own properties, </a:t>
            </a:r>
            <a:r>
              <a:rPr lang="en-US" sz="1800" smtClean="0"/>
              <a:t>and to accomplish tasks that are the responsibility of other objects, they should send messages (delegation)</a:t>
            </a:r>
          </a:p>
          <a:p>
            <a:pPr marL="342900" indent="-342900">
              <a:buFont typeface="+mj-lt"/>
              <a:buAutoNum type="arabicPeriod"/>
            </a:pP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Transcendental Consciousness</a:t>
            </a:r>
            <a:r>
              <a:rPr lang="en-US" sz="1800" b="1" dirty="0" smtClean="0"/>
              <a:t> </a:t>
            </a:r>
            <a:r>
              <a:rPr lang="en-US" sz="1800" dirty="0" smtClean="0"/>
              <a:t>by its very nature, has the fundamental association of self-referral – the Self being aware of the Self</a:t>
            </a:r>
          </a:p>
          <a:p>
            <a:pPr eaLnBrk="1" hangingPunct="1">
              <a:buFont typeface="+mj-lt"/>
              <a:buAutoNum type="arabicPeriod"/>
              <a:defRPr/>
            </a:pPr>
            <a:endParaRPr lang="en-US" sz="1800" dirty="0" smtClean="0"/>
          </a:p>
          <a:p>
            <a:pPr>
              <a:buFont typeface="+mj-lt"/>
              <a:buAutoNum type="arabicPeriod"/>
              <a:defRPr/>
            </a:pPr>
            <a:r>
              <a:rPr lang="en-US" sz="1800" b="1" u="sng" dirty="0" smtClean="0"/>
              <a:t>Wholeness moving within itself</a:t>
            </a:r>
            <a:r>
              <a:rPr lang="en-US" sz="1800" dirty="0" smtClean="0"/>
              <a:t>: In Unity Consciousness one feels intimately associated with all other things in creation as a result of perceiving all things in terms of one’s Self</a:t>
            </a:r>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54</a:t>
            </a:fld>
            <a:endParaRPr lang="en-US">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b="1" smtClean="0">
                <a:solidFill>
                  <a:srgbClr val="FF0000"/>
                </a:solidFill>
              </a:rPr>
              <a:t>Sequence Diagrams</a:t>
            </a:r>
          </a:p>
          <a:p>
            <a:r>
              <a:rPr lang="en-US" smtClean="0"/>
              <a:t>Object Diagrams</a:t>
            </a:r>
          </a:p>
          <a:p>
            <a:r>
              <a:rPr lang="en-US" smtClean="0"/>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225433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smtClean="0"/>
              <a:t>Anatomy of Sequence Diagram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57" y="1447800"/>
            <a:ext cx="9257257"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00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457200"/>
            <a:ext cx="8229600" cy="1143000"/>
          </a:xfrm>
        </p:spPr>
        <p:txBody>
          <a:bodyPr/>
          <a:lstStyle/>
          <a:p>
            <a:r>
              <a:rPr lang="en-US" smtClean="0"/>
              <a:t>Sequence Diagrams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6" name="Content Placeholder 2"/>
          <p:cNvSpPr txBox="1">
            <a:spLocks/>
          </p:cNvSpPr>
          <p:nvPr/>
        </p:nvSpPr>
        <p:spPr>
          <a:xfrm>
            <a:off x="457200" y="1828800"/>
            <a:ext cx="8229600" cy="4389120"/>
          </a:xfrm>
          <a:prstGeom prst="rect">
            <a:avLst/>
          </a:prstGeom>
        </p:spPr>
        <p:txBody>
          <a:bodyPr vert="horz">
            <a:normAutofit/>
          </a:bodyPr>
          <a:lstStyle/>
          <a:p>
            <a:pPr marR="0" lvl="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A sequence diagram shows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interaction</a:t>
            </a:r>
            <a:r>
              <a:rPr kumimoji="0" lang="en-US" sz="2600" b="0" i="0" u="none" strike="noStrike" kern="1200" cap="none" spc="0" normalizeH="0" noProof="0" dirty="0" smtClean="0">
                <a:ln>
                  <a:noFill/>
                </a:ln>
                <a:solidFill>
                  <a:schemeClr val="tx1"/>
                </a:solidFill>
                <a:effectLst/>
                <a:uLnTx/>
                <a:uFillTx/>
                <a:latin typeface="+mn-lt"/>
                <a:ea typeface="+mn-ea"/>
                <a:cs typeface="+mn-cs"/>
              </a:rPr>
              <a:t> between objects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defRPr/>
            </a:pPr>
            <a:r>
              <a:rPr lang="en-US" sz="2400" dirty="0" smtClean="0"/>
              <a:t>Horizontal arrows indicate calls (sending messages)</a:t>
            </a:r>
          </a:p>
          <a:p>
            <a:pPr marL="640080" lvl="1" indent="-246888">
              <a:spcBef>
                <a:spcPct val="20000"/>
              </a:spcBef>
              <a:buClr>
                <a:schemeClr val="accent1"/>
              </a:buClr>
              <a:buSzPct val="85000"/>
              <a:buFont typeface="Wingdings 2"/>
              <a:buChar char=""/>
              <a:defRPr/>
            </a:pPr>
            <a:r>
              <a:rPr lang="en-US" sz="2400" dirty="0" smtClean="0"/>
              <a:t>Every arrow has a number</a:t>
            </a:r>
            <a:r>
              <a:rPr lang="en-US" sz="2400" smtClean="0"/>
              <a:t>, name</a:t>
            </a:r>
            <a:endParaRPr lang="en-US" sz="2400" dirty="0" smtClean="0"/>
          </a:p>
          <a:p>
            <a:pPr marL="640080" lvl="1" indent="-246888">
              <a:spcBef>
                <a:spcPct val="20000"/>
              </a:spcBef>
              <a:buClr>
                <a:schemeClr val="accent1"/>
              </a:buClr>
              <a:buSzPct val="85000"/>
              <a:buFont typeface="Wingdings 2"/>
              <a:buChar char=""/>
              <a:defRPr/>
            </a:pPr>
            <a:r>
              <a:rPr lang="en-US" sz="2400" smtClean="0"/>
              <a:t>Activation </a:t>
            </a:r>
            <a:r>
              <a:rPr lang="en-US" sz="2400" dirty="0" smtClean="0"/>
              <a:t>bars indicate method call duration</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noProof="0" smtClean="0">
                <a:ln>
                  <a:noFill/>
                </a:ln>
                <a:solidFill>
                  <a:schemeClr val="tx1"/>
                </a:solidFill>
                <a:effectLst/>
                <a:uLnTx/>
                <a:uFillTx/>
                <a:latin typeface="+mn-lt"/>
                <a:ea typeface="+mn-ea"/>
                <a:cs typeface="+mn-cs"/>
              </a:rPr>
              <a:t>Vertical dotted line </a:t>
            </a:r>
            <a:r>
              <a:rPr kumimoji="0" lang="en-US" sz="2400" b="0" i="0" u="none" strike="noStrike" kern="1200" cap="none" spc="0" normalizeH="0" noProof="0" dirty="0" smtClean="0">
                <a:ln>
                  <a:noFill/>
                </a:ln>
                <a:solidFill>
                  <a:schemeClr val="tx1"/>
                </a:solidFill>
                <a:effectLst/>
                <a:uLnTx/>
                <a:uFillTx/>
                <a:latin typeface="+mn-lt"/>
                <a:ea typeface="+mn-ea"/>
                <a:cs typeface="+mn-cs"/>
              </a:rPr>
              <a:t>shows lifetime of object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dirty="0" smtClean="0"/>
              <a:t>Is a dynamic view of </a:t>
            </a:r>
            <a:r>
              <a:rPr lang="en-US" sz="2400" smtClean="0"/>
              <a:t>a scenario through a Use Case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smtClean="0"/>
              <a:t>Typically, a sequence diagram begins with an action by an Actor. Subsequent steps occur as one object after another are accessed to accomplish the actor’s request</a:t>
            </a: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7174" y="304800"/>
            <a:ext cx="8305800" cy="1143000"/>
          </a:xfrm>
        </p:spPr>
        <p:txBody>
          <a:bodyPr/>
          <a:lstStyle/>
          <a:p>
            <a:pPr eaLnBrk="1" hangingPunct="1"/>
            <a:r>
              <a:rPr lang="en-US" altLang="en-US" smtClean="0">
                <a:ea typeface="ＭＳ Ｐゴシック" pitchFamily="34" charset="-128"/>
              </a:rPr>
              <a:t>Example: Sequence Diagram</a:t>
            </a:r>
          </a:p>
        </p:txBody>
      </p:sp>
      <p:pic>
        <p:nvPicPr>
          <p:cNvPr id="29699" name="Picture 1" descr="Screen shot 2014-04-04 at 12.55.32 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620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10550</TotalTime>
  <Words>3238</Words>
  <Application>Microsoft Office PowerPoint</Application>
  <PresentationFormat>On-screen Show (4:3)</PresentationFormat>
  <Paragraphs>445</Paragraphs>
  <Slides>54</Slides>
  <Notes>12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Flow</vt:lpstr>
      <vt:lpstr>CS401 Modern Programming Practices (MPP) Dr. Shafqat Ali Shad</vt:lpstr>
      <vt:lpstr>PowerPoint Presentation</vt:lpstr>
      <vt:lpstr>Lecture 4: Interaction Diagrams</vt:lpstr>
      <vt:lpstr>Wholeness Statement</vt:lpstr>
      <vt:lpstr>Interaction Diagrams</vt:lpstr>
      <vt:lpstr>Interaction Diagrams: Overview</vt:lpstr>
      <vt:lpstr>Anatomy of Sequence Diagram</vt:lpstr>
      <vt:lpstr>Sequence Diagrams</vt:lpstr>
      <vt:lpstr>Example: Sequence Diagram</vt:lpstr>
      <vt:lpstr>Sequence Diagram Exercise</vt:lpstr>
      <vt:lpstr>Solution</vt:lpstr>
      <vt:lpstr>Real-World Example</vt:lpstr>
      <vt:lpstr>Centralized Control Solution</vt:lpstr>
      <vt:lpstr>About the Diagram</vt:lpstr>
      <vt:lpstr>PowerPoint Presentation</vt:lpstr>
      <vt:lpstr>Showing Looping with Notes</vt:lpstr>
      <vt:lpstr>Showing Looping with Iteration Marker</vt:lpstr>
      <vt:lpstr>About These Diagrams</vt:lpstr>
      <vt:lpstr>Distributed Control Solution</vt:lpstr>
      <vt:lpstr>Exercise</vt:lpstr>
      <vt:lpstr>The Class Diagram</vt:lpstr>
      <vt:lpstr>PowerPoint Presentation</vt:lpstr>
      <vt:lpstr>A Distributed Control Solution</vt:lpstr>
      <vt:lpstr>Turning It into Code</vt:lpstr>
      <vt:lpstr>(continued)</vt:lpstr>
      <vt:lpstr>PowerPoint Presentation</vt:lpstr>
      <vt:lpstr>Return Arrows</vt:lpstr>
      <vt:lpstr>Main Point 1</vt:lpstr>
      <vt:lpstr>Interaction Diagrams: Overview</vt:lpstr>
      <vt:lpstr>Object Diagrams</vt:lpstr>
      <vt:lpstr>Example</vt:lpstr>
      <vt:lpstr>Object Diagram Syntax</vt:lpstr>
      <vt:lpstr>Exercise</vt:lpstr>
      <vt:lpstr>Solution</vt:lpstr>
      <vt:lpstr>Main Point 2</vt:lpstr>
      <vt:lpstr>Interaction Diagrams: Overview</vt:lpstr>
      <vt:lpstr>Delegation &amp; Propagation</vt:lpstr>
      <vt:lpstr>Main Point 3</vt:lpstr>
      <vt:lpstr>Interaction Diagrams: Overview</vt:lpstr>
      <vt:lpstr>Polymorphism</vt:lpstr>
      <vt:lpstr>Late Binding</vt:lpstr>
      <vt:lpstr>Early Binding</vt:lpstr>
      <vt:lpstr>Static Typing</vt:lpstr>
      <vt:lpstr>(continued)</vt:lpstr>
      <vt:lpstr>Polymorphism Example</vt:lpstr>
      <vt:lpstr>PowerPoint Presentation</vt:lpstr>
      <vt:lpstr>PowerPoint Presentation</vt:lpstr>
      <vt:lpstr>PowerPoint Presentation</vt:lpstr>
      <vt:lpstr>Why do we want polymorphism?</vt:lpstr>
      <vt:lpstr>Polymorphism and the Template Method Pattern</vt:lpstr>
      <vt:lpstr>Open-Closed Principle</vt:lpstr>
      <vt:lpstr>Main Point 5</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admin</cp:lastModifiedBy>
  <cp:revision>561</cp:revision>
  <dcterms:created xsi:type="dcterms:W3CDTF">2010-06-08T15:14:26Z</dcterms:created>
  <dcterms:modified xsi:type="dcterms:W3CDTF">2016-03-31T03:47:00Z</dcterms:modified>
</cp:coreProperties>
</file>