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60" r:id="rId2"/>
    <p:sldId id="444" r:id="rId3"/>
    <p:sldId id="365" r:id="rId4"/>
    <p:sldId id="351" r:id="rId5"/>
    <p:sldId id="455" r:id="rId6"/>
    <p:sldId id="410" r:id="rId7"/>
    <p:sldId id="456" r:id="rId8"/>
    <p:sldId id="457" r:id="rId9"/>
    <p:sldId id="415" r:id="rId10"/>
    <p:sldId id="446" r:id="rId11"/>
    <p:sldId id="458" r:id="rId12"/>
    <p:sldId id="465" r:id="rId13"/>
    <p:sldId id="473" r:id="rId14"/>
    <p:sldId id="474" r:id="rId15"/>
    <p:sldId id="475" r:id="rId16"/>
    <p:sldId id="476" r:id="rId17"/>
    <p:sldId id="477" r:id="rId18"/>
    <p:sldId id="478" r:id="rId19"/>
    <p:sldId id="479" r:id="rId20"/>
    <p:sldId id="480" r:id="rId21"/>
    <p:sldId id="467" r:id="rId22"/>
    <p:sldId id="470" r:id="rId23"/>
    <p:sldId id="468" r:id="rId24"/>
    <p:sldId id="469" r:id="rId25"/>
    <p:sldId id="466" r:id="rId26"/>
    <p:sldId id="459" r:id="rId27"/>
    <p:sldId id="440" r:id="rId28"/>
    <p:sldId id="417" r:id="rId29"/>
    <p:sldId id="441" r:id="rId30"/>
    <p:sldId id="442" r:id="rId31"/>
    <p:sldId id="443" r:id="rId32"/>
    <p:sldId id="420" r:id="rId33"/>
    <p:sldId id="421" r:id="rId34"/>
    <p:sldId id="422" r:id="rId35"/>
    <p:sldId id="423" r:id="rId36"/>
    <p:sldId id="424" r:id="rId37"/>
    <p:sldId id="426" r:id="rId38"/>
    <p:sldId id="447" r:id="rId39"/>
    <p:sldId id="460" r:id="rId40"/>
    <p:sldId id="461" r:id="rId41"/>
    <p:sldId id="413" r:id="rId42"/>
    <p:sldId id="355" r:id="rId43"/>
    <p:sldId id="464"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CD"/>
    <a:srgbClr val="FFFFC5"/>
    <a:srgbClr val="FFF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51" autoAdjust="0"/>
    <p:restoredTop sz="83126" autoAdjust="0"/>
  </p:normalViewPr>
  <p:slideViewPr>
    <p:cSldViewPr>
      <p:cViewPr>
        <p:scale>
          <a:sx n="66" d="100"/>
          <a:sy n="66" d="100"/>
        </p:scale>
        <p:origin x="-127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3A70AFF-AE3F-4AAC-AF68-919CF5088386}" type="datetimeFigureOut">
              <a:rPr lang="en-US" smtClean="0"/>
              <a:pPr/>
              <a:t>3/31/2016</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F078A934-4A9F-429C-9C87-18DB206E4E6F}" type="slidenum">
              <a:rPr lang="en-US" smtClean="0"/>
              <a:pPr/>
              <a:t>‹#›</a:t>
            </a:fld>
            <a:endParaRPr lang="en-US"/>
          </a:p>
        </p:txBody>
      </p:sp>
    </p:spTree>
    <p:extLst>
      <p:ext uri="{BB962C8B-B14F-4D97-AF65-F5344CB8AC3E}">
        <p14:creationId xmlns:p14="http://schemas.microsoft.com/office/powerpoint/2010/main" val="48407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ocs.oracle.com/javase/7/docs/api/java/util/RandomAccess.html" TargetMode="External"/><Relationship Id="rId3" Type="http://schemas.openxmlformats.org/officeDocument/2006/relationships/hyperlink" Target="https://docs.oracle.com/javase/7/docs/api/java/io/Serializable.html" TargetMode="External"/><Relationship Id="rId7" Type="http://schemas.openxmlformats.org/officeDocument/2006/relationships/hyperlink" Target="https://docs.oracle.com/javase/7/docs/api/java/util/List.html"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oracle.com/javase/7/docs/api/java/util/Collection.html" TargetMode="External"/><Relationship Id="rId5" Type="http://schemas.openxmlformats.org/officeDocument/2006/relationships/hyperlink" Target="https://docs.oracle.com/javase/7/docs/api/java/lang/Iterable.html" TargetMode="External"/><Relationship Id="rId4" Type="http://schemas.openxmlformats.org/officeDocument/2006/relationships/hyperlink" Target="https://docs.oracle.com/javase/7/docs/api/java/lang/Cloneable.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6D5446-CE6E-45F5-831F-848A5F2CAFE9}" type="slidenum">
              <a:rPr lang="en-US">
                <a:latin typeface="Arial" charset="0"/>
              </a:rPr>
              <a:pPr/>
              <a:t>4</a:t>
            </a:fld>
            <a:endParaRPr lang="en-US">
              <a:latin typeface="Arial" charset="0"/>
            </a:endParaRPr>
          </a:p>
        </p:txBody>
      </p:sp>
      <p:sp>
        <p:nvSpPr>
          <p:cNvPr id="50179"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smtClean="0">
              <a:latin typeface="Arial" charset="0"/>
            </a:endParaRPr>
          </a:p>
        </p:txBody>
      </p:sp>
      <p:sp>
        <p:nvSpPr>
          <p:cNvPr id="50180"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u="none" strike="noStrike" kern="1200" dirty="0" smtClean="0">
                <a:solidFill>
                  <a:schemeClr val="tx1"/>
                </a:solidFill>
                <a:effectLst/>
                <a:latin typeface="+mn-lt"/>
                <a:ea typeface="+mn-ea"/>
                <a:cs typeface="+mn-cs"/>
                <a:hlinkClick r:id="rId3" tooltip="interface in java.io"/>
              </a:rPr>
              <a:t>Interfaced: Serializable</a:t>
            </a:r>
            <a:r>
              <a:rPr lang="it-IT" sz="1200" b="0" i="0" kern="1200" dirty="0" smtClean="0">
                <a:solidFill>
                  <a:schemeClr val="tx1"/>
                </a:solidFill>
                <a:effectLst/>
                <a:latin typeface="+mn-lt"/>
                <a:ea typeface="+mn-ea"/>
                <a:cs typeface="+mn-cs"/>
              </a:rPr>
              <a:t>, </a:t>
            </a:r>
            <a:r>
              <a:rPr lang="it-IT" sz="1200" b="0" i="0" u="none" strike="noStrike" kern="1200" dirty="0" smtClean="0">
                <a:solidFill>
                  <a:schemeClr val="tx1"/>
                </a:solidFill>
                <a:effectLst/>
                <a:latin typeface="+mn-lt"/>
                <a:ea typeface="+mn-ea"/>
                <a:cs typeface="+mn-cs"/>
                <a:hlinkClick r:id="rId4" tooltip="interface in java.lang"/>
              </a:rPr>
              <a:t>Cloneable</a:t>
            </a:r>
            <a:r>
              <a:rPr lang="it-IT" sz="1200" b="0" i="0" kern="1200" dirty="0" smtClean="0">
                <a:solidFill>
                  <a:schemeClr val="tx1"/>
                </a:solidFill>
                <a:effectLst/>
                <a:latin typeface="+mn-lt"/>
                <a:ea typeface="+mn-ea"/>
                <a:cs typeface="+mn-cs"/>
              </a:rPr>
              <a:t>, </a:t>
            </a:r>
            <a:r>
              <a:rPr lang="it-IT" sz="1200" b="0" i="0" u="none" strike="noStrike" kern="1200" dirty="0" smtClean="0">
                <a:solidFill>
                  <a:schemeClr val="tx1"/>
                </a:solidFill>
                <a:effectLst/>
                <a:latin typeface="+mn-lt"/>
                <a:ea typeface="+mn-ea"/>
                <a:cs typeface="+mn-cs"/>
                <a:hlinkClick r:id="rId5" tooltip="interface in java.lang"/>
              </a:rPr>
              <a:t>Iterable</a:t>
            </a:r>
            <a:r>
              <a:rPr lang="it-IT" sz="1200" b="0" i="0" kern="1200" dirty="0" smtClean="0">
                <a:solidFill>
                  <a:schemeClr val="tx1"/>
                </a:solidFill>
                <a:effectLst/>
                <a:latin typeface="+mn-lt"/>
                <a:ea typeface="+mn-ea"/>
                <a:cs typeface="+mn-cs"/>
              </a:rPr>
              <a:t>&lt;E&gt;, </a:t>
            </a:r>
            <a:r>
              <a:rPr lang="it-IT" sz="1200" b="0" i="0" u="none" strike="noStrike" kern="1200" dirty="0" smtClean="0">
                <a:solidFill>
                  <a:schemeClr val="tx1"/>
                </a:solidFill>
                <a:effectLst/>
                <a:latin typeface="+mn-lt"/>
                <a:ea typeface="+mn-ea"/>
                <a:cs typeface="+mn-cs"/>
                <a:hlinkClick r:id="rId6" tooltip="interface in java.util"/>
              </a:rPr>
              <a:t>Collection</a:t>
            </a:r>
            <a:r>
              <a:rPr lang="it-IT" sz="1200" b="0" i="0" kern="1200" dirty="0" smtClean="0">
                <a:solidFill>
                  <a:schemeClr val="tx1"/>
                </a:solidFill>
                <a:effectLst/>
                <a:latin typeface="+mn-lt"/>
                <a:ea typeface="+mn-ea"/>
                <a:cs typeface="+mn-cs"/>
              </a:rPr>
              <a:t>&lt;E&gt;, </a:t>
            </a:r>
            <a:r>
              <a:rPr lang="it-IT" sz="1200" b="0" i="0" u="none" strike="noStrike" kern="1200" dirty="0" smtClean="0">
                <a:solidFill>
                  <a:schemeClr val="tx1"/>
                </a:solidFill>
                <a:effectLst/>
                <a:latin typeface="+mn-lt"/>
                <a:ea typeface="+mn-ea"/>
                <a:cs typeface="+mn-cs"/>
                <a:hlinkClick r:id="rId7" tooltip="interface in java.util"/>
              </a:rPr>
              <a:t>List</a:t>
            </a:r>
            <a:r>
              <a:rPr lang="it-IT" sz="1200" b="0" i="0" kern="1200" dirty="0" smtClean="0">
                <a:solidFill>
                  <a:schemeClr val="tx1"/>
                </a:solidFill>
                <a:effectLst/>
                <a:latin typeface="+mn-lt"/>
                <a:ea typeface="+mn-ea"/>
                <a:cs typeface="+mn-cs"/>
              </a:rPr>
              <a:t>&lt;E&gt;, </a:t>
            </a:r>
            <a:r>
              <a:rPr lang="it-IT" sz="1200" b="0" i="0" u="none" strike="noStrike" kern="1200" dirty="0" smtClean="0">
                <a:solidFill>
                  <a:schemeClr val="tx1"/>
                </a:solidFill>
                <a:effectLst/>
                <a:latin typeface="+mn-lt"/>
                <a:ea typeface="+mn-ea"/>
                <a:cs typeface="+mn-cs"/>
                <a:hlinkClick r:id="rId8" tooltip="interface in java.util"/>
              </a:rPr>
              <a:t>RandomAccess</a:t>
            </a:r>
            <a:r>
              <a:rPr lang="it-IT" sz="1200" b="0" i="0" u="none" strike="noStrike" kern="1200" dirty="0" smtClean="0">
                <a:solidFill>
                  <a:schemeClr val="tx1"/>
                </a:solidFill>
                <a:effectLst/>
                <a:latin typeface="+mn-lt"/>
                <a:ea typeface="+mn-ea"/>
                <a:cs typeface="+mn-cs"/>
              </a:rPr>
              <a:t> and extends AbstractList.</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8</a:t>
            </a:fld>
            <a:endParaRPr lang="en-US"/>
          </a:p>
        </p:txBody>
      </p:sp>
    </p:spTree>
    <p:extLst>
      <p:ext uri="{BB962C8B-B14F-4D97-AF65-F5344CB8AC3E}">
        <p14:creationId xmlns:p14="http://schemas.microsoft.com/office/powerpoint/2010/main" val="1923748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9</a:t>
            </a:fld>
            <a:endParaRPr lang="en-US"/>
          </a:p>
        </p:txBody>
      </p:sp>
    </p:spTree>
    <p:extLst>
      <p:ext uri="{BB962C8B-B14F-4D97-AF65-F5344CB8AC3E}">
        <p14:creationId xmlns:p14="http://schemas.microsoft.com/office/powerpoint/2010/main" val="3436345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define a new interface, you are defining a new reference data type. You can use interface names anywhere you can use any other data type name. If you define a reference variable whose type is an interface, any object you assign to it </a:t>
            </a:r>
            <a:r>
              <a:rPr lang="en-US" sz="1200" b="0" i="1"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be an instance of a class that implements the interface.</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27</a:t>
            </a:fld>
            <a:endParaRPr lang="en-US"/>
          </a:p>
        </p:txBody>
      </p:sp>
    </p:spTree>
    <p:extLst>
      <p:ext uri="{BB962C8B-B14F-4D97-AF65-F5344CB8AC3E}">
        <p14:creationId xmlns:p14="http://schemas.microsoft.com/office/powerpoint/2010/main" val="1752225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38</a:t>
            </a:fld>
            <a:endParaRPr lang="en-US"/>
          </a:p>
        </p:txBody>
      </p:sp>
    </p:spTree>
    <p:extLst>
      <p:ext uri="{BB962C8B-B14F-4D97-AF65-F5344CB8AC3E}">
        <p14:creationId xmlns:p14="http://schemas.microsoft.com/office/powerpoint/2010/main" val="2750044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41</a:t>
            </a:fld>
            <a:endParaRPr lang="en-US">
              <a:latin typeface="Arial" charset="0"/>
            </a:endParaRPr>
          </a:p>
        </p:txBody>
      </p:sp>
      <p:sp>
        <p:nvSpPr>
          <p:cNvPr id="53251"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42</a:t>
            </a:fld>
            <a:endParaRPr lang="en-US">
              <a:latin typeface="Arial" charset="0"/>
            </a:endParaRPr>
          </a:p>
        </p:txBody>
      </p:sp>
      <p:sp>
        <p:nvSpPr>
          <p:cNvPr id="53251"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998DDF1-8E31-4CC4-BB86-3CCB03260790}" type="datetime1">
              <a:rPr lang="en-US" smtClean="0"/>
              <a:pPr/>
              <a:t>3/31/2016</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A21CF-73B2-4021-801D-1BFB77F2D6CC}" type="datetime1">
              <a:rPr lang="en-US" smtClean="0"/>
              <a:pPr/>
              <a:t>3/31/2016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75042-8DA7-4F66-BD08-4E9D2D3A046E}" type="datetime1">
              <a:rPr lang="en-US" smtClean="0"/>
              <a:pPr/>
              <a:t>3/31/2016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CA22E7-9B74-4408-80FC-1E2FDA8A8113}" type="datetime1">
              <a:rPr lang="en-US" smtClean="0"/>
              <a:pPr/>
              <a:t>3/31/2016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071D3D-7081-4F93-8002-31BAACEF2E73}" type="datetime1">
              <a:rPr lang="en-US" smtClean="0"/>
              <a:pPr/>
              <a:t>3/31/2016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898983A-868E-4455-B5E7-5EC9439210E1}" type="datetime1">
              <a:rPr lang="en-US" smtClean="0"/>
              <a:pPr/>
              <a:t>3/31/2016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5E1117-3C7D-4431-B6AE-08F4DF226DAA}" type="datetime1">
              <a:rPr lang="en-US" smtClean="0"/>
              <a:pPr/>
              <a:t>3/31/2016</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C42F5A-FB0C-46CC-BB3D-AD6E388232DC}" type="datetime1">
              <a:rPr lang="en-US" smtClean="0"/>
              <a:pPr/>
              <a:t>3/31/2016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129D2-3FBA-49E2-B1D4-5AE17D9E678C}" type="datetime1">
              <a:rPr lang="en-US" smtClean="0"/>
              <a:pPr/>
              <a:t>3/31/2016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01FA2C-D59E-4F28-9B1C-12935590396E}" type="datetime1">
              <a:rPr lang="en-US" smtClean="0"/>
              <a:pPr/>
              <a:t>3/31/2016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AA3AF4-D5DF-4CE5-B17E-B47D92BDC4AF}" type="datetime1">
              <a:rPr lang="en-US" smtClean="0"/>
              <a:pPr/>
              <a:t>3/31/2016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4E35D74-3011-475D-BE9B-E64ADD1A9D98}" type="datetime1">
              <a:rPr lang="en-US" smtClean="0"/>
              <a:pPr/>
              <a:t>3/31/2016</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r>
              <a:rPr lang="en-US" sz="3600" b="1" dirty="0" smtClean="0">
                <a:solidFill>
                  <a:schemeClr val="tx1"/>
                </a:solidFill>
                <a:effectLst/>
                <a:latin typeface="Arial" pitchFamily="34" charset="0"/>
                <a:cs typeface="Arial" pitchFamily="34" charset="0"/>
              </a:rPr>
              <a:t>)</a:t>
            </a:r>
            <a:br>
              <a:rPr lang="en-US" sz="3600" b="1" dirty="0" smtClean="0">
                <a:solidFill>
                  <a:schemeClr val="tx1"/>
                </a:solidFill>
                <a:effectLst/>
                <a:latin typeface="Arial" pitchFamily="34" charset="0"/>
                <a:cs typeface="Arial" pitchFamily="34" charset="0"/>
              </a:rPr>
            </a:br>
            <a:r>
              <a:rPr lang="en-US" sz="3600" smtClean="0">
                <a:solidFill>
                  <a:schemeClr val="tx1"/>
                </a:solidFill>
                <a:effectLst/>
                <a:latin typeface="Arial" pitchFamily="34" charset="0"/>
                <a:cs typeface="Arial" pitchFamily="34" charset="0"/>
              </a:rPr>
              <a:t>Professor Paul Corazza</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914400"/>
            <a:ext cx="8229600" cy="1143000"/>
          </a:xfrm>
        </p:spPr>
        <p:txBody>
          <a:bodyPr>
            <a:noAutofit/>
          </a:bodyPr>
          <a:lstStyle/>
          <a:p>
            <a:r>
              <a:rPr lang="en-US" dirty="0" smtClean="0"/>
              <a:t>Interface Example</a:t>
            </a:r>
            <a:endParaRPr lang="en-US" dirty="0"/>
          </a:p>
        </p:txBody>
      </p:sp>
      <p:sp>
        <p:nvSpPr>
          <p:cNvPr id="4" name="Text Box 15"/>
          <p:cNvSpPr txBox="1">
            <a:spLocks noChangeArrowheads="1"/>
          </p:cNvSpPr>
          <p:nvPr/>
        </p:nvSpPr>
        <p:spPr bwMode="auto">
          <a:xfrm>
            <a:off x="18143" y="2373086"/>
            <a:ext cx="6705600" cy="830997"/>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interface</a:t>
            </a:r>
            <a:r>
              <a:rPr lang="en-US" sz="1600" b="1" dirty="0" smtClean="0">
                <a:solidFill>
                  <a:srgbClr val="000000"/>
                </a:solidFill>
                <a:latin typeface="Consolas"/>
              </a:rPr>
              <a:t> </a:t>
            </a:r>
            <a:r>
              <a:rPr lang="en-US" sz="1600" b="1" dirty="0" err="1" smtClean="0">
                <a:solidFill>
                  <a:srgbClr val="000000"/>
                </a:solidFill>
                <a:latin typeface="Consolas"/>
              </a:rPr>
              <a:t>I</a:t>
            </a:r>
            <a:r>
              <a:rPr lang="en-US" sz="1600" dirty="0" err="1" smtClean="0">
                <a:solidFill>
                  <a:srgbClr val="000000"/>
                </a:solidFill>
                <a:latin typeface="Consolas"/>
              </a:rPr>
              <a:t>Product</a:t>
            </a:r>
            <a:r>
              <a:rPr lang="en-US" sz="1600" dirty="0" smtClean="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abstract</a:t>
            </a:r>
            <a:r>
              <a:rPr lang="en-US" sz="1600" b="1" dirty="0" smtClean="0">
                <a:solidFill>
                  <a:srgbClr val="000000"/>
                </a:solidFill>
                <a:latin typeface="Consolas"/>
              </a:rPr>
              <a:t> </a:t>
            </a:r>
            <a:r>
              <a:rPr lang="en-US" sz="1600" b="1" dirty="0" smtClean="0">
                <a:solidFill>
                  <a:srgbClr val="7F0055"/>
                </a:solidFill>
                <a:latin typeface="Consolas"/>
              </a:rPr>
              <a:t>double</a:t>
            </a:r>
            <a:r>
              <a:rPr lang="en-US" sz="1600" b="1" dirty="0" smtClean="0">
                <a:solidFill>
                  <a:srgbClr val="000000"/>
                </a:solidFill>
                <a:latin typeface="Consolas"/>
              </a:rPr>
              <a:t> </a:t>
            </a:r>
            <a:r>
              <a:rPr lang="en-US" sz="1600" dirty="0" err="1" smtClean="0">
                <a:solidFill>
                  <a:srgbClr val="000000"/>
                </a:solidFill>
                <a:latin typeface="Consolas"/>
              </a:rPr>
              <a:t>getPrice</a:t>
            </a:r>
            <a:r>
              <a:rPr lang="en-US" sz="1600" dirty="0" smtClean="0">
                <a:solidFill>
                  <a:srgbClr val="000000"/>
                </a:solidFill>
                <a:latin typeface="Consolas"/>
              </a:rPr>
              <a:t>();</a:t>
            </a:r>
          </a:p>
          <a:p>
            <a:r>
              <a:rPr lang="en-US" sz="1600" dirty="0" smtClean="0">
                <a:solidFill>
                  <a:srgbClr val="000000"/>
                </a:solidFill>
                <a:latin typeface="Consolas"/>
              </a:rPr>
              <a:t>}</a:t>
            </a:r>
          </a:p>
        </p:txBody>
      </p:sp>
      <p:sp>
        <p:nvSpPr>
          <p:cNvPr id="5" name="Text Box 15"/>
          <p:cNvSpPr txBox="1">
            <a:spLocks noChangeArrowheads="1"/>
          </p:cNvSpPr>
          <p:nvPr/>
        </p:nvSpPr>
        <p:spPr bwMode="auto">
          <a:xfrm>
            <a:off x="7257" y="3289824"/>
            <a:ext cx="4960911" cy="3170099"/>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smtClean="0">
                <a:solidFill>
                  <a:srgbClr val="000000"/>
                </a:solidFill>
                <a:latin typeface="Consolas"/>
              </a:rPr>
              <a:t>Bicycle extends Vehicle  </a:t>
            </a:r>
          </a:p>
          <a:p>
            <a:r>
              <a:rPr lang="en-US" sz="1600">
                <a:solidFill>
                  <a:srgbClr val="000000"/>
                </a:solidFill>
                <a:latin typeface="Consolas"/>
              </a:rPr>
              <a:t> </a:t>
            </a:r>
            <a:r>
              <a:rPr lang="en-US" sz="1600" smtClean="0">
                <a:solidFill>
                  <a:srgbClr val="000000"/>
                </a:solidFill>
                <a:latin typeface="Consolas"/>
              </a:rPr>
              <a:t>      </a:t>
            </a:r>
            <a:r>
              <a:rPr lang="en-US" sz="1600" b="1" smtClean="0">
                <a:solidFill>
                  <a:srgbClr val="7F0055"/>
                </a:solidFill>
                <a:latin typeface="Consolas"/>
              </a:rPr>
              <a:t>implements</a:t>
            </a:r>
            <a:r>
              <a:rPr lang="en-US" sz="1600" b="1" smtClean="0">
                <a:solidFill>
                  <a:srgbClr val="000000"/>
                </a:solidFill>
                <a:latin typeface="Consolas"/>
              </a:rPr>
              <a:t> </a:t>
            </a:r>
            <a:r>
              <a:rPr lang="en-US" sz="1600" b="1" err="1" smtClean="0">
                <a:solidFill>
                  <a:srgbClr val="000000"/>
                </a:solidFill>
                <a:latin typeface="Consolas"/>
              </a:rPr>
              <a:t>I</a:t>
            </a:r>
            <a:r>
              <a:rPr lang="en-US" sz="1600" err="1" smtClean="0">
                <a:solidFill>
                  <a:srgbClr val="000000"/>
                </a:solidFill>
                <a:latin typeface="Consolas"/>
              </a:rPr>
              <a:t>Product</a:t>
            </a:r>
            <a:r>
              <a:rPr lang="en-US" sz="1600" smtClean="0">
                <a:solidFill>
                  <a:srgbClr val="000000"/>
                </a:solidFill>
                <a:latin typeface="Consolas"/>
              </a:rPr>
              <a:t> {</a:t>
            </a:r>
            <a:endParaRPr lang="en-US" sz="1600" dirty="0" smtClean="0">
              <a:latin typeface="Consolas"/>
            </a:endParaRPr>
          </a:p>
          <a:p>
            <a:r>
              <a:rPr lang="en-US" sz="1600" dirty="0" smtClean="0">
                <a:solidFill>
                  <a:srgbClr val="646464"/>
                </a:solidFill>
                <a:latin typeface="Consolas"/>
              </a:rPr>
              <a:t>    @Override</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double</a:t>
            </a:r>
            <a:r>
              <a:rPr lang="en-US" sz="1600" b="1" dirty="0" smtClean="0">
                <a:solidFill>
                  <a:srgbClr val="000000"/>
                </a:solidFill>
                <a:latin typeface="Consolas"/>
              </a:rPr>
              <a:t> </a:t>
            </a:r>
            <a:r>
              <a:rPr lang="en-US" sz="1600" dirty="0" err="1" smtClean="0">
                <a:solidFill>
                  <a:srgbClr val="000000"/>
                </a:solidFill>
                <a:latin typeface="Consolas"/>
              </a:rPr>
              <a:t>getPrice</a:t>
            </a:r>
            <a:r>
              <a:rPr lang="en-US" sz="1600" dirty="0" smtClean="0">
                <a:solidFill>
                  <a:srgbClr val="000000"/>
                </a:solidFill>
                <a:latin typeface="Consolas"/>
              </a:rPr>
              <a:t>() {</a:t>
            </a:r>
          </a:p>
          <a:p>
            <a:r>
              <a:rPr lang="en-US" sz="1600" b="1" dirty="0" smtClean="0">
                <a:solidFill>
                  <a:srgbClr val="7F0055"/>
                </a:solidFill>
                <a:latin typeface="Consolas"/>
              </a:rPr>
              <a:t>        return</a:t>
            </a:r>
            <a:r>
              <a:rPr lang="en-US" sz="1600" b="1" dirty="0" smtClean="0">
                <a:solidFill>
                  <a:srgbClr val="000000"/>
                </a:solidFill>
                <a:latin typeface="Consolas"/>
              </a:rPr>
              <a:t> </a:t>
            </a:r>
            <a:r>
              <a:rPr lang="en-US" sz="1600" dirty="0" smtClean="0">
                <a:solidFill>
                  <a:srgbClr val="000000"/>
                </a:solidFill>
                <a:latin typeface="Consolas"/>
              </a:rPr>
              <a:t>230.45;</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p>
          <a:p>
            <a:endParaRPr lang="en-US" sz="1600" dirty="0">
              <a:solidFill>
                <a:srgbClr val="000000"/>
              </a:solidFill>
              <a:latin typeface="Consolas"/>
            </a:endParaRPr>
          </a:p>
          <a:p>
            <a:r>
              <a:rPr lang="en-US" b="1" u="sng" smtClean="0">
                <a:solidFill>
                  <a:srgbClr val="FF0000"/>
                </a:solidFill>
                <a:latin typeface="Calibri" panose="020F0502020204030204" pitchFamily="34" charset="0"/>
              </a:rPr>
              <a:t>One benefit</a:t>
            </a:r>
            <a:r>
              <a:rPr lang="en-US" b="1" smtClean="0">
                <a:solidFill>
                  <a:srgbClr val="FF0000"/>
                </a:solidFill>
                <a:latin typeface="Calibri" panose="020F0502020204030204" pitchFamily="34" charset="0"/>
              </a:rPr>
              <a:t>: Bicycle can be treated as</a:t>
            </a:r>
          </a:p>
          <a:p>
            <a:r>
              <a:rPr lang="en-US" b="1" smtClean="0">
                <a:solidFill>
                  <a:srgbClr val="FF0000"/>
                </a:solidFill>
                <a:latin typeface="Calibri" panose="020F0502020204030204" pitchFamily="34" charset="0"/>
              </a:rPr>
              <a:t>a subclass of Vehicle at the same time as</a:t>
            </a:r>
            <a:endParaRPr lang="en-US" b="1" dirty="0" smtClean="0">
              <a:solidFill>
                <a:srgbClr val="FF0000"/>
              </a:solidFill>
              <a:latin typeface="Calibri" panose="020F0502020204030204" pitchFamily="34" charset="0"/>
            </a:endParaRPr>
          </a:p>
          <a:p>
            <a:r>
              <a:rPr lang="en-US" b="1" smtClean="0">
                <a:solidFill>
                  <a:srgbClr val="FF0000"/>
                </a:solidFill>
                <a:latin typeface="Calibri" panose="020F0502020204030204" pitchFamily="34" charset="0"/>
              </a:rPr>
              <a:t>it </a:t>
            </a:r>
            <a:r>
              <a:rPr lang="en-US" b="1" i="1" smtClean="0">
                <a:solidFill>
                  <a:srgbClr val="FF0000"/>
                </a:solidFill>
                <a:latin typeface="Calibri" panose="020F0502020204030204" pitchFamily="34" charset="0"/>
              </a:rPr>
              <a:t>implements</a:t>
            </a:r>
            <a:r>
              <a:rPr lang="en-US" b="1" smtClean="0">
                <a:solidFill>
                  <a:srgbClr val="FF0000"/>
                </a:solidFill>
                <a:latin typeface="Calibri" panose="020F0502020204030204" pitchFamily="34" charset="0"/>
              </a:rPr>
              <a:t> IProduct (as </a:t>
            </a:r>
            <a:r>
              <a:rPr lang="en-US" b="1" dirty="0" smtClean="0">
                <a:solidFill>
                  <a:srgbClr val="FF0000"/>
                </a:solidFill>
                <a:latin typeface="Calibri" panose="020F0502020204030204" pitchFamily="34" charset="0"/>
              </a:rPr>
              <a:t>does every product in </a:t>
            </a:r>
            <a:r>
              <a:rPr lang="en-US" b="1" smtClean="0">
                <a:solidFill>
                  <a:srgbClr val="FF0000"/>
                </a:solidFill>
                <a:latin typeface="Calibri" panose="020F0502020204030204" pitchFamily="34" charset="0"/>
              </a:rPr>
              <a:t>our system).</a:t>
            </a:r>
            <a:endParaRPr lang="en-US" b="1" dirty="0" smtClean="0">
              <a:solidFill>
                <a:srgbClr val="FF0000"/>
              </a:solidFill>
              <a:latin typeface="Calibri" panose="020F0502020204030204" pitchFamily="34" charset="0"/>
            </a:endParaRPr>
          </a:p>
        </p:txBody>
      </p:sp>
      <p:grpSp>
        <p:nvGrpSpPr>
          <p:cNvPr id="7" name="Group 6"/>
          <p:cNvGrpSpPr>
            <a:grpSpLocks noChangeAspect="1"/>
          </p:cNvGrpSpPr>
          <p:nvPr/>
        </p:nvGrpSpPr>
        <p:grpSpPr bwMode="auto">
          <a:xfrm>
            <a:off x="5418111" y="4293848"/>
            <a:ext cx="3579813" cy="1247775"/>
            <a:chOff x="384" y="3120"/>
            <a:chExt cx="2255" cy="786"/>
          </a:xfrm>
        </p:grpSpPr>
        <p:sp>
          <p:nvSpPr>
            <p:cNvPr id="8" name="AutoShape 5"/>
            <p:cNvSpPr>
              <a:spLocks noChangeAspect="1" noChangeArrowheads="1" noTextEdit="1"/>
            </p:cNvSpPr>
            <p:nvPr/>
          </p:nvSpPr>
          <p:spPr bwMode="auto">
            <a:xfrm>
              <a:off x="384" y="3120"/>
              <a:ext cx="2255" cy="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543" y="3311"/>
              <a:ext cx="619" cy="428"/>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02" y="3342"/>
              <a:ext cx="35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Bicycle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Line 9"/>
            <p:cNvSpPr>
              <a:spLocks noChangeShapeType="1"/>
            </p:cNvSpPr>
            <p:nvPr/>
          </p:nvSpPr>
          <p:spPr bwMode="auto">
            <a:xfrm>
              <a:off x="543" y="3485"/>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58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11"/>
            <p:cNvSpPr>
              <a:spLocks noChangeShapeType="1"/>
            </p:cNvSpPr>
            <p:nvPr/>
          </p:nvSpPr>
          <p:spPr bwMode="auto">
            <a:xfrm>
              <a:off x="543" y="3557"/>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813" y="3279"/>
              <a:ext cx="659" cy="452"/>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956" y="3414"/>
              <a:ext cx="42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IProduct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1853" y="3311"/>
              <a:ext cx="62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5"/>
            <p:cNvSpPr>
              <a:spLocks noChangeArrowheads="1"/>
            </p:cNvSpPr>
            <p:nvPr/>
          </p:nvSpPr>
          <p:spPr bwMode="auto">
            <a:xfrm>
              <a:off x="185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Line 16"/>
            <p:cNvSpPr>
              <a:spLocks noChangeShapeType="1"/>
            </p:cNvSpPr>
            <p:nvPr/>
          </p:nvSpPr>
          <p:spPr bwMode="auto">
            <a:xfrm>
              <a:off x="1813" y="3557"/>
              <a:ext cx="66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1170" y="3549"/>
              <a:ext cx="643" cy="1"/>
            </a:xfrm>
            <a:prstGeom prst="line">
              <a:avLst/>
            </a:prstGeom>
            <a:noFill/>
            <a:ln w="25400">
              <a:solidFill>
                <a:srgbClr val="8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1655" y="3485"/>
              <a:ext cx="158" cy="127"/>
            </a:xfrm>
            <a:custGeom>
              <a:avLst/>
              <a:gdLst/>
              <a:ahLst/>
              <a:cxnLst>
                <a:cxn ang="0">
                  <a:pos x="0" y="127"/>
                </a:cxn>
                <a:cxn ang="0">
                  <a:pos x="158" y="64"/>
                </a:cxn>
                <a:cxn ang="0">
                  <a:pos x="0" y="0"/>
                </a:cxn>
                <a:cxn ang="0">
                  <a:pos x="0" y="127"/>
                </a:cxn>
              </a:cxnLst>
              <a:rect l="0" t="0" r="r" b="b"/>
              <a:pathLst>
                <a:path w="158" h="127">
                  <a:moveTo>
                    <a:pt x="0" y="127"/>
                  </a:moveTo>
                  <a:lnTo>
                    <a:pt x="158" y="64"/>
                  </a:lnTo>
                  <a:lnTo>
                    <a:pt x="0" y="0"/>
                  </a:lnTo>
                  <a:lnTo>
                    <a:pt x="0" y="127"/>
                  </a:lnTo>
                  <a:close/>
                </a:path>
              </a:pathLst>
            </a:custGeom>
            <a:solidFill>
              <a:srgbClr val="FFFFFF"/>
            </a:solid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Slide Number Placeholder 21"/>
          <p:cNvSpPr>
            <a:spLocks noGrp="1"/>
          </p:cNvSpPr>
          <p:nvPr>
            <p:ph type="sldNum" sz="quarter" idx="12"/>
          </p:nvPr>
        </p:nvSpPr>
        <p:spPr/>
        <p:txBody>
          <a:bodyPr/>
          <a:lstStyle/>
          <a:p>
            <a:fld id="{042AED99-7FB4-404E-8A97-64753DCE42EC}" type="slidenum">
              <a:rPr kumimoji="0" lang="en-US" smtClean="0"/>
              <a:pPr/>
              <a:t>10</a:t>
            </a:fld>
            <a:endParaRPr kumimoji="0" lang="en-US"/>
          </a:p>
        </p:txBody>
      </p:sp>
      <p:cxnSp>
        <p:nvCxnSpPr>
          <p:cNvPr id="3" name="Straight Arrow Connector 2"/>
          <p:cNvCxnSpPr>
            <a:stCxn id="9" idx="0"/>
          </p:cNvCxnSpPr>
          <p:nvPr/>
        </p:nvCxnSpPr>
        <p:spPr>
          <a:xfrm flipH="1" flipV="1">
            <a:off x="6161855" y="3810000"/>
            <a:ext cx="1" cy="787061"/>
          </a:xfrm>
          <a:prstGeom prst="straightConnector1">
            <a:avLst/>
          </a:prstGeom>
          <a:ln w="254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5" name="Isosceles Triangle 24"/>
          <p:cNvSpPr/>
          <p:nvPr/>
        </p:nvSpPr>
        <p:spPr>
          <a:xfrm>
            <a:off x="5922936" y="3581400"/>
            <a:ext cx="477864" cy="228600"/>
          </a:xfrm>
          <a:prstGeom prst="triangl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5704258" y="2362200"/>
            <a:ext cx="915193" cy="1211997"/>
            <a:chOff x="5687621" y="1981200"/>
            <a:chExt cx="915193" cy="1211997"/>
          </a:xfrm>
        </p:grpSpPr>
        <p:sp>
          <p:nvSpPr>
            <p:cNvPr id="26" name="Rectangle 25"/>
            <p:cNvSpPr/>
            <p:nvPr/>
          </p:nvSpPr>
          <p:spPr>
            <a:xfrm>
              <a:off x="5687621" y="1981200"/>
              <a:ext cx="914400" cy="533400"/>
            </a:xfrm>
            <a:prstGeom prst="rect">
              <a:avLst/>
            </a:prstGeom>
            <a:solidFill>
              <a:srgbClr val="FFFFC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tx1"/>
                  </a:solidFill>
                  <a:latin typeface="Arial" panose="020B0604020202020204" pitchFamily="34" charset="0"/>
                  <a:cs typeface="Arial" panose="020B0604020202020204" pitchFamily="34" charset="0"/>
                </a:rPr>
                <a:t>Vehicle</a:t>
              </a:r>
              <a:endParaRPr lang="en-US" sz="1400" b="1">
                <a:solidFill>
                  <a:schemeClr val="tx1"/>
                </a:solidFill>
                <a:latin typeface="Arial" panose="020B0604020202020204" pitchFamily="34" charset="0"/>
                <a:cs typeface="Arial" panose="020B0604020202020204" pitchFamily="34" charset="0"/>
              </a:endParaRPr>
            </a:p>
          </p:txBody>
        </p:sp>
        <p:sp>
          <p:nvSpPr>
            <p:cNvPr id="28" name="Rectangle 27"/>
            <p:cNvSpPr/>
            <p:nvPr/>
          </p:nvSpPr>
          <p:spPr>
            <a:xfrm>
              <a:off x="5688414" y="2510998"/>
              <a:ext cx="914400" cy="266700"/>
            </a:xfrm>
            <a:prstGeom prst="rect">
              <a:avLst/>
            </a:prstGeom>
            <a:solidFill>
              <a:srgbClr val="FFFFC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688414" y="2777752"/>
              <a:ext cx="914400" cy="415445"/>
            </a:xfrm>
            <a:prstGeom prst="rect">
              <a:avLst/>
            </a:prstGeom>
            <a:solidFill>
              <a:srgbClr val="FFFFC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069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533400"/>
            <a:ext cx="8229600" cy="1143000"/>
          </a:xfrm>
        </p:spPr>
        <p:txBody>
          <a:bodyPr>
            <a:normAutofit fontScale="90000"/>
          </a:bodyPr>
          <a:lstStyle/>
          <a:p>
            <a:pPr eaLnBrk="1" hangingPunct="1"/>
            <a:r>
              <a:rPr lang="en-US" altLang="en-US" sz="4000" smtClean="0"/>
              <a:t>Application of Interfaces:</a:t>
            </a:r>
            <a:br>
              <a:rPr lang="en-US" altLang="en-US" sz="4000" smtClean="0"/>
            </a:br>
            <a:r>
              <a:rPr lang="en-US" altLang="en-US" sz="4000" smtClean="0"/>
              <a:t>Object Creation Factory</a:t>
            </a:r>
          </a:p>
        </p:txBody>
      </p:sp>
      <p:sp>
        <p:nvSpPr>
          <p:cNvPr id="19459" name="Content Placeholder 2"/>
          <p:cNvSpPr>
            <a:spLocks noGrp="1"/>
          </p:cNvSpPr>
          <p:nvPr>
            <p:ph idx="1"/>
          </p:nvPr>
        </p:nvSpPr>
        <p:spPr>
          <a:xfrm>
            <a:off x="609600" y="1595438"/>
            <a:ext cx="6019800" cy="3662362"/>
          </a:xfrm>
        </p:spPr>
        <p:txBody>
          <a:bodyPr/>
          <a:lstStyle/>
          <a:p>
            <a:pPr lvl="2" eaLnBrk="1" hangingPunct="1">
              <a:lnSpc>
                <a:spcPct val="90000"/>
              </a:lnSpc>
            </a:pPr>
            <a:endParaRPr lang="en-US" altLang="en-US" smtClean="0"/>
          </a:p>
          <a:p>
            <a:pPr marL="0" indent="0" eaLnBrk="1" hangingPunct="1">
              <a:lnSpc>
                <a:spcPct val="90000"/>
              </a:lnSpc>
              <a:buFont typeface="Wingdings 2" pitchFamily="18" charset="2"/>
              <a:buNone/>
            </a:pPr>
            <a:endParaRPr lang="en-US" altLang="en-US" smtClean="0"/>
          </a:p>
        </p:txBody>
      </p:sp>
      <p:sp>
        <p:nvSpPr>
          <p:cNvPr id="4" name="Slide Number Placeholder 3"/>
          <p:cNvSpPr>
            <a:spLocks noGrp="1"/>
          </p:cNvSpPr>
          <p:nvPr>
            <p:ph type="sldNum" sz="quarter" idx="12"/>
          </p:nvPr>
        </p:nvSpPr>
        <p:spPr/>
        <p:txBody>
          <a:bodyPr/>
          <a:lstStyle/>
          <a:p>
            <a:pPr>
              <a:defRPr/>
            </a:pPr>
            <a:fld id="{D777FFCD-ED69-4F7B-9B64-EC9D0D7A9C8F}" type="slidenum">
              <a:rPr lang="en-US"/>
              <a:pPr>
                <a:defRPr/>
              </a:pPr>
              <a:t>11</a:t>
            </a:fld>
            <a:endParaRPr lang="en-US"/>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72343"/>
            <a:ext cx="5146675"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42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Examples of Object-Creation Pattern</a:t>
            </a:r>
            <a:endParaRPr lang="en-US"/>
          </a:p>
        </p:txBody>
      </p:sp>
      <p:sp>
        <p:nvSpPr>
          <p:cNvPr id="3" name="Content Placeholder 2"/>
          <p:cNvSpPr>
            <a:spLocks noGrp="1"/>
          </p:cNvSpPr>
          <p:nvPr>
            <p:ph idx="1"/>
          </p:nvPr>
        </p:nvSpPr>
        <p:spPr/>
        <p:txBody>
          <a:bodyPr/>
          <a:lstStyle/>
          <a:p>
            <a:r>
              <a:rPr lang="en-US" smtClean="0"/>
              <a:t>In Java’s </a:t>
            </a:r>
            <a:r>
              <a:rPr lang="en-US" sz="2400" smtClean="0">
                <a:latin typeface="Courier New" panose="02070309020205020404" pitchFamily="49" charset="0"/>
                <a:cs typeface="Courier New" panose="02070309020205020404" pitchFamily="49" charset="0"/>
              </a:rPr>
              <a:t>Collections</a:t>
            </a:r>
            <a:r>
              <a:rPr lang="en-US" smtClean="0"/>
              <a:t> class, there are 32 static factory methods.</a:t>
            </a:r>
            <a:br>
              <a:rPr lang="en-US" smtClean="0"/>
            </a:br>
            <a:r>
              <a:rPr lang="en-US" smtClean="0"/>
              <a:t/>
            </a:r>
            <a:br>
              <a:rPr lang="en-US" smtClean="0"/>
            </a:br>
            <a:r>
              <a:rPr lang="en-US" u="sng" smtClean="0"/>
              <a:t>Examples</a:t>
            </a:r>
            <a:r>
              <a:rPr lang="en-US" smtClean="0"/>
              <a:t>:</a:t>
            </a:r>
            <a:br>
              <a:rPr lang="en-US" smtClean="0"/>
            </a:br>
            <a:r>
              <a:rPr lang="fr-FR" b="1"/>
              <a:t>public static &lt;T&gt; List&lt;T&gt; unmodifiableList</a:t>
            </a:r>
            <a:r>
              <a:rPr lang="fr-FR" b="1" smtClean="0"/>
              <a:t>(</a:t>
            </a:r>
            <a:br>
              <a:rPr lang="fr-FR" b="1" smtClean="0"/>
            </a:br>
            <a:r>
              <a:rPr lang="fr-FR" b="1" smtClean="0"/>
              <a:t>           List&lt;T</a:t>
            </a:r>
            <a:r>
              <a:rPr lang="fr-FR" b="1"/>
              <a:t>&gt; list</a:t>
            </a:r>
            <a:r>
              <a:rPr lang="fr-FR" b="1" smtClean="0"/>
              <a:t>)</a:t>
            </a:r>
            <a:br>
              <a:rPr lang="fr-FR" b="1" smtClean="0"/>
            </a:br>
            <a:r>
              <a:rPr lang="fr-FR" b="1" smtClean="0"/>
              <a:t/>
            </a:r>
            <a:br>
              <a:rPr lang="fr-FR" b="1" smtClean="0"/>
            </a:br>
            <a:r>
              <a:rPr lang="fr-FR" b="1"/>
              <a:t>public static &lt;T&gt; List&lt;T&gt; synchronizedList</a:t>
            </a:r>
            <a:r>
              <a:rPr lang="fr-FR" b="1" smtClean="0"/>
              <a:t>(</a:t>
            </a:r>
          </a:p>
          <a:p>
            <a:pPr marL="0" indent="0">
              <a:buNone/>
            </a:pPr>
            <a:r>
              <a:rPr lang="fr-FR" b="1"/>
              <a:t> </a:t>
            </a:r>
            <a:r>
              <a:rPr lang="fr-FR" b="1" smtClean="0"/>
              <a:t>             List&lt;T</a:t>
            </a:r>
            <a:r>
              <a:rPr lang="fr-FR" b="1"/>
              <a:t>&gt; list)</a:t>
            </a:r>
            <a:r>
              <a:rPr lang="fr-FR" b="1" smtClean="0"/>
              <a:t/>
            </a:r>
            <a:br>
              <a:rPr lang="fr-FR" b="1" smtClean="0"/>
            </a:b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extLst>
      <p:ext uri="{BB962C8B-B14F-4D97-AF65-F5344CB8AC3E}">
        <p14:creationId xmlns:p14="http://schemas.microsoft.com/office/powerpoint/2010/main" val="407708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a:t>Design Pattern - Factory Pattern</a:t>
            </a:r>
            <a:br>
              <a:rPr lang="en-US" dirty="0"/>
            </a:br>
            <a:endParaRPr lang="en-US" dirty="0"/>
          </a:p>
        </p:txBody>
      </p:sp>
      <p:sp>
        <p:nvSpPr>
          <p:cNvPr id="3" name="Content Placeholder 2"/>
          <p:cNvSpPr>
            <a:spLocks noGrp="1"/>
          </p:cNvSpPr>
          <p:nvPr>
            <p:ph idx="1"/>
          </p:nvPr>
        </p:nvSpPr>
        <p:spPr>
          <a:xfrm>
            <a:off x="381000" y="1524000"/>
            <a:ext cx="8229600" cy="4389120"/>
          </a:xfrm>
        </p:spPr>
        <p:txBody>
          <a:bodyPr/>
          <a:lstStyle/>
          <a:p>
            <a:r>
              <a:rPr lang="en-US" dirty="0"/>
              <a:t>Factory pattern is one of most used design pattern in Java. This type of design pattern comes under creational pattern as this pattern provides one of the best ways to create an object.</a:t>
            </a:r>
          </a:p>
          <a:p>
            <a:r>
              <a:rPr lang="en-US" dirty="0"/>
              <a:t>In Factory pattern, we create object without exposing the creation logic to the client and refer to newly created object using a common interface.</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755232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r>
              <a:rPr lang="en-US" dirty="0"/>
              <a:t>We're going to create a </a:t>
            </a:r>
            <a:r>
              <a:rPr lang="en-US" i="1" dirty="0"/>
              <a:t>Shape</a:t>
            </a:r>
            <a:r>
              <a:rPr lang="en-US" dirty="0"/>
              <a:t> interface and concrete classes implementing </a:t>
            </a:r>
            <a:r>
              <a:rPr lang="en-US" dirty="0" err="1"/>
              <a:t>the</a:t>
            </a:r>
            <a:r>
              <a:rPr lang="en-US" i="1" dirty="0" err="1"/>
              <a:t>Shape</a:t>
            </a:r>
            <a:r>
              <a:rPr lang="en-US" dirty="0"/>
              <a:t> interface. A factory class </a:t>
            </a:r>
            <a:r>
              <a:rPr lang="en-US" i="1" dirty="0" err="1"/>
              <a:t>ShapeFactory</a:t>
            </a:r>
            <a:r>
              <a:rPr lang="en-US" dirty="0"/>
              <a:t> is defined as a next step.</a:t>
            </a:r>
          </a:p>
          <a:p>
            <a:r>
              <a:rPr lang="en-US" i="1" dirty="0" err="1"/>
              <a:t>FactoryPatternDemo</a:t>
            </a:r>
            <a:r>
              <a:rPr lang="en-US" dirty="0"/>
              <a:t>, our demo class will use </a:t>
            </a:r>
            <a:r>
              <a:rPr lang="en-US" i="1" dirty="0" err="1"/>
              <a:t>ShapeFactory</a:t>
            </a:r>
            <a:r>
              <a:rPr lang="en-US" dirty="0"/>
              <a:t> to get a </a:t>
            </a:r>
            <a:r>
              <a:rPr lang="en-US" i="1" dirty="0" err="1"/>
              <a:t>Shape</a:t>
            </a:r>
            <a:r>
              <a:rPr lang="en-US" dirty="0" err="1"/>
              <a:t>object</a:t>
            </a:r>
            <a:r>
              <a:rPr lang="en-US" dirty="0"/>
              <a:t>. It will pass information (</a:t>
            </a:r>
            <a:r>
              <a:rPr lang="en-US" i="1" dirty="0"/>
              <a:t>CIRCLE / RECTANGLE / SQUARE</a:t>
            </a:r>
            <a:r>
              <a:rPr lang="en-US" dirty="0"/>
              <a:t>) </a:t>
            </a:r>
            <a:r>
              <a:rPr lang="en-US" dirty="0" err="1"/>
              <a:t>to</a:t>
            </a:r>
            <a:r>
              <a:rPr lang="en-US" i="1" dirty="0" err="1"/>
              <a:t>ShapeFactory</a:t>
            </a:r>
            <a:r>
              <a:rPr lang="en-US" dirty="0"/>
              <a:t> to get the type of object it needs.</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Title 1"/>
          <p:cNvSpPr>
            <a:spLocks noGrp="1"/>
          </p:cNvSpPr>
          <p:nvPr>
            <p:ph type="title"/>
          </p:nvPr>
        </p:nvSpPr>
        <p:spPr>
          <a:xfrm>
            <a:off x="457200" y="533400"/>
            <a:ext cx="8229600" cy="1143000"/>
          </a:xfrm>
        </p:spPr>
        <p:txBody>
          <a:bodyPr>
            <a:normAutofit fontScale="90000"/>
          </a:bodyPr>
          <a:lstStyle/>
          <a:p>
            <a:r>
              <a:rPr lang="en-US" dirty="0"/>
              <a:t>Design Pattern - Factory Pattern</a:t>
            </a:r>
            <a:br>
              <a:rPr lang="en-US" dirty="0"/>
            </a:br>
            <a:endParaRPr lang="en-US" dirty="0"/>
          </a:p>
        </p:txBody>
      </p:sp>
    </p:spTree>
    <p:extLst>
      <p:ext uri="{BB962C8B-B14F-4D97-AF65-F5344CB8AC3E}">
        <p14:creationId xmlns:p14="http://schemas.microsoft.com/office/powerpoint/2010/main" val="4186405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600200"/>
            <a:ext cx="6827520" cy="3962400"/>
          </a:xfrm>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5" name="Title 1"/>
          <p:cNvSpPr>
            <a:spLocks noGrp="1"/>
          </p:cNvSpPr>
          <p:nvPr>
            <p:ph type="title"/>
          </p:nvPr>
        </p:nvSpPr>
        <p:spPr>
          <a:xfrm>
            <a:off x="457200" y="533400"/>
            <a:ext cx="8229600" cy="1143000"/>
          </a:xfrm>
        </p:spPr>
        <p:txBody>
          <a:bodyPr>
            <a:normAutofit fontScale="90000"/>
          </a:bodyPr>
          <a:lstStyle/>
          <a:p>
            <a:r>
              <a:rPr lang="en-US" dirty="0"/>
              <a:t>Design Pattern - Factory Pattern</a:t>
            </a:r>
            <a:br>
              <a:rPr lang="en-US" dirty="0"/>
            </a:br>
            <a:endParaRPr lang="en-US" dirty="0"/>
          </a:p>
        </p:txBody>
      </p:sp>
    </p:spTree>
    <p:extLst>
      <p:ext uri="{BB962C8B-B14F-4D97-AF65-F5344CB8AC3E}">
        <p14:creationId xmlns:p14="http://schemas.microsoft.com/office/powerpoint/2010/main" val="3433056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lstStyle/>
          <a:p>
            <a:r>
              <a:rPr lang="en-US" dirty="0"/>
              <a:t>Create an interface.</a:t>
            </a:r>
          </a:p>
          <a:p>
            <a:pPr marL="0" indent="0">
              <a:buNone/>
            </a:pPr>
            <a:r>
              <a:rPr lang="en-US" i="1" dirty="0" smtClean="0"/>
              <a:t>	Shape.java</a:t>
            </a:r>
          </a:p>
          <a:p>
            <a:pPr marL="0" indent="0">
              <a:buNone/>
            </a:pPr>
            <a:endParaRPr lang="en-US" i="1" dirty="0" smtClean="0"/>
          </a:p>
          <a:p>
            <a:pPr marL="0" indent="0">
              <a:buNone/>
            </a:pPr>
            <a:endParaRPr lang="en-US" i="1" dirty="0" smtClean="0"/>
          </a:p>
          <a:p>
            <a:r>
              <a:rPr lang="en-US" dirty="0" smtClean="0"/>
              <a:t>Create </a:t>
            </a:r>
            <a:r>
              <a:rPr lang="en-US" dirty="0"/>
              <a:t>concrete classes implementing the same interface.</a:t>
            </a:r>
          </a:p>
          <a:p>
            <a:pPr marL="0" indent="0">
              <a:buNone/>
            </a:pPr>
            <a:r>
              <a:rPr lang="en-US" i="1" dirty="0" smtClean="0"/>
              <a:t>	Rectangle.java</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Title 1"/>
          <p:cNvSpPr>
            <a:spLocks noGrp="1"/>
          </p:cNvSpPr>
          <p:nvPr>
            <p:ph type="title"/>
          </p:nvPr>
        </p:nvSpPr>
        <p:spPr>
          <a:xfrm>
            <a:off x="457200" y="533400"/>
            <a:ext cx="8229600" cy="1143000"/>
          </a:xfrm>
        </p:spPr>
        <p:txBody>
          <a:bodyPr>
            <a:normAutofit fontScale="90000"/>
          </a:bodyPr>
          <a:lstStyle/>
          <a:p>
            <a:r>
              <a:rPr lang="en-US" dirty="0"/>
              <a:t>Design Pattern - Factory Pattern</a:t>
            </a:r>
            <a:br>
              <a:rPr lang="en-US" dirty="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99" y="2046514"/>
            <a:ext cx="3629891" cy="914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199" y="4648200"/>
            <a:ext cx="6034528" cy="1447800"/>
          </a:xfrm>
          <a:prstGeom prst="rect">
            <a:avLst/>
          </a:prstGeom>
        </p:spPr>
      </p:pic>
    </p:spTree>
    <p:extLst>
      <p:ext uri="{BB962C8B-B14F-4D97-AF65-F5344CB8AC3E}">
        <p14:creationId xmlns:p14="http://schemas.microsoft.com/office/powerpoint/2010/main" val="3433056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lstStyle/>
          <a:p>
            <a:r>
              <a:rPr lang="en-US" i="1" dirty="0" smtClean="0"/>
              <a:t>Square.java</a:t>
            </a:r>
          </a:p>
          <a:p>
            <a:pPr marL="0" indent="0">
              <a:buNone/>
            </a:pPr>
            <a:endParaRPr lang="en-US" i="1" dirty="0" smtClean="0"/>
          </a:p>
          <a:p>
            <a:pPr marL="0" indent="0">
              <a:buNone/>
            </a:pPr>
            <a:endParaRPr lang="en-US" i="1" dirty="0" smtClean="0"/>
          </a:p>
          <a:p>
            <a:pPr marL="0" indent="0">
              <a:buNone/>
            </a:pPr>
            <a:endParaRPr lang="en-US" i="1" dirty="0" smtClean="0"/>
          </a:p>
          <a:p>
            <a:pPr marL="0" indent="0">
              <a:buNone/>
            </a:pPr>
            <a:endParaRPr lang="en-US" i="1" dirty="0" smtClean="0"/>
          </a:p>
          <a:p>
            <a:r>
              <a:rPr lang="en-US" i="1" dirty="0" smtClean="0"/>
              <a:t>Circle.java</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5" name="Title 1"/>
          <p:cNvSpPr>
            <a:spLocks noGrp="1"/>
          </p:cNvSpPr>
          <p:nvPr>
            <p:ph type="title"/>
          </p:nvPr>
        </p:nvSpPr>
        <p:spPr>
          <a:xfrm>
            <a:off x="457200" y="533400"/>
            <a:ext cx="8229600" cy="1143000"/>
          </a:xfrm>
        </p:spPr>
        <p:txBody>
          <a:bodyPr>
            <a:normAutofit fontScale="90000"/>
          </a:bodyPr>
          <a:lstStyle/>
          <a:p>
            <a:r>
              <a:rPr lang="en-US" dirty="0"/>
              <a:t>Design Pattern - Factory Pattern</a:t>
            </a:r>
            <a:br>
              <a:rPr lang="en-US" dirty="0"/>
            </a:b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98" y="1767568"/>
            <a:ext cx="4953001" cy="13443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198" y="4191000"/>
            <a:ext cx="4834890" cy="1371600"/>
          </a:xfrm>
          <a:prstGeom prst="rect">
            <a:avLst/>
          </a:prstGeom>
        </p:spPr>
      </p:pic>
    </p:spTree>
    <p:extLst>
      <p:ext uri="{BB962C8B-B14F-4D97-AF65-F5344CB8AC3E}">
        <p14:creationId xmlns:p14="http://schemas.microsoft.com/office/powerpoint/2010/main" val="2947471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lstStyle/>
          <a:p>
            <a:r>
              <a:rPr lang="en-US" dirty="0"/>
              <a:t>Create a Factory to generate object of concrete class based on given information.</a:t>
            </a:r>
            <a:endParaRPr lang="en-US" i="1" dirty="0" smtClean="0"/>
          </a:p>
          <a:p>
            <a:pPr marL="0" indent="0">
              <a:buNone/>
            </a:pPr>
            <a:r>
              <a:rPr lang="en-US" i="1" dirty="0"/>
              <a:t> </a:t>
            </a:r>
            <a:r>
              <a:rPr lang="en-US" i="1" dirty="0" smtClean="0"/>
              <a:t>   </a:t>
            </a:r>
            <a:r>
              <a:rPr lang="en-US" i="1" dirty="0"/>
              <a:t>ShapeFactory.java</a:t>
            </a:r>
            <a:endParaRPr lang="en-US" i="1" dirty="0" smtClean="0"/>
          </a:p>
          <a:p>
            <a:pPr marL="0" indent="0">
              <a:buNone/>
            </a:pPr>
            <a:endParaRPr lang="en-US" i="1" dirty="0" smtClean="0"/>
          </a:p>
          <a:p>
            <a:pPr marL="0" indent="0">
              <a:buNone/>
            </a:pPr>
            <a:endParaRPr lang="en-US" i="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Title 1"/>
          <p:cNvSpPr>
            <a:spLocks noGrp="1"/>
          </p:cNvSpPr>
          <p:nvPr>
            <p:ph type="title"/>
          </p:nvPr>
        </p:nvSpPr>
        <p:spPr>
          <a:xfrm>
            <a:off x="457200" y="533400"/>
            <a:ext cx="8229600" cy="1143000"/>
          </a:xfrm>
        </p:spPr>
        <p:txBody>
          <a:bodyPr>
            <a:normAutofit fontScale="90000"/>
          </a:bodyPr>
          <a:lstStyle/>
          <a:p>
            <a:r>
              <a:rPr lang="en-US" dirty="0"/>
              <a:t>Design Pattern - Factory Pattern</a:t>
            </a:r>
            <a:br>
              <a:rPr lang="en-US" dirty="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590800"/>
            <a:ext cx="4876800" cy="3822670"/>
          </a:xfrm>
          <a:prstGeom prst="rect">
            <a:avLst/>
          </a:prstGeom>
        </p:spPr>
      </p:pic>
    </p:spTree>
    <p:extLst>
      <p:ext uri="{BB962C8B-B14F-4D97-AF65-F5344CB8AC3E}">
        <p14:creationId xmlns:p14="http://schemas.microsoft.com/office/powerpoint/2010/main" val="1295080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lstStyle/>
          <a:p>
            <a:r>
              <a:rPr lang="en-US" dirty="0"/>
              <a:t>Use the Factory to get object of concrete class by passing an information such as type.</a:t>
            </a:r>
            <a:r>
              <a:rPr lang="en-US" dirty="0" smtClean="0"/>
              <a:t>.</a:t>
            </a:r>
            <a:endParaRPr lang="en-US" i="1" dirty="0" smtClean="0"/>
          </a:p>
          <a:p>
            <a:pPr marL="0" indent="0">
              <a:buNone/>
            </a:pPr>
            <a:r>
              <a:rPr lang="en-US" i="1" dirty="0"/>
              <a:t> </a:t>
            </a:r>
            <a:r>
              <a:rPr lang="en-US" i="1" dirty="0" smtClean="0"/>
              <a:t>   </a:t>
            </a:r>
            <a:r>
              <a:rPr lang="en-US" i="1" dirty="0"/>
              <a:t>FactoryPatternDemo</a:t>
            </a:r>
            <a:r>
              <a:rPr lang="en-US" i="1" dirty="0" smtClean="0"/>
              <a:t>.java</a:t>
            </a:r>
          </a:p>
          <a:p>
            <a:pPr marL="0" indent="0">
              <a:buNone/>
            </a:pPr>
            <a:endParaRPr lang="en-US" i="1" dirty="0" smtClean="0"/>
          </a:p>
          <a:p>
            <a:pPr marL="0" indent="0">
              <a:buNone/>
            </a:pPr>
            <a:endParaRPr lang="en-US" i="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Title 1"/>
          <p:cNvSpPr>
            <a:spLocks noGrp="1"/>
          </p:cNvSpPr>
          <p:nvPr>
            <p:ph type="title"/>
          </p:nvPr>
        </p:nvSpPr>
        <p:spPr>
          <a:xfrm>
            <a:off x="457200" y="533400"/>
            <a:ext cx="8229600" cy="1143000"/>
          </a:xfrm>
        </p:spPr>
        <p:txBody>
          <a:bodyPr>
            <a:normAutofit fontScale="90000"/>
          </a:bodyPr>
          <a:lstStyle/>
          <a:p>
            <a:r>
              <a:rPr lang="en-US" dirty="0"/>
              <a:t>Design Pattern - Factory Pattern</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38400"/>
            <a:ext cx="4800600" cy="4235824"/>
          </a:xfrm>
          <a:prstGeom prst="rect">
            <a:avLst/>
          </a:prstGeom>
        </p:spPr>
      </p:pic>
    </p:spTree>
    <p:extLst>
      <p:ext uri="{BB962C8B-B14F-4D97-AF65-F5344CB8AC3E}">
        <p14:creationId xmlns:p14="http://schemas.microsoft.com/office/powerpoint/2010/main" val="214782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14538"/>
          </a:xfrm>
          <a:prstGeom prst="rect">
            <a:avLst/>
          </a:prstGeom>
          <a:noFill/>
          <a:ln w="9525">
            <a:noFill/>
            <a:miter lim="800000"/>
            <a:headEnd/>
            <a:tailEnd/>
          </a:ln>
          <a:effectLst/>
        </p:spPr>
        <p:txBody>
          <a:bodyPr>
            <a:spAutoFit/>
          </a:bodyPr>
          <a:lstStyle/>
          <a:p>
            <a:r>
              <a:rPr lang="en-US" sz="1800">
                <a:solidFill>
                  <a:srgbClr val="000000"/>
                </a:solidFill>
              </a:rPr>
              <a:t>© </a:t>
            </a:r>
            <a:r>
              <a:rPr lang="en-US" sz="1800" smtClean="0">
                <a:solidFill>
                  <a:srgbClr val="000000"/>
                </a:solidFill>
              </a:rPr>
              <a:t>2015 </a:t>
            </a:r>
            <a:r>
              <a:rPr lang="en-US" sz="1800" dirty="0">
                <a:solidFill>
                  <a:srgbClr val="000000"/>
                </a:solidFill>
              </a:rPr>
              <a:t>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lstStyle/>
          <a:p>
            <a:r>
              <a:rPr lang="en-US" dirty="0" smtClean="0"/>
              <a:t>Output</a:t>
            </a:r>
            <a:endParaRPr lang="en-US" i="1" dirty="0" smtClean="0"/>
          </a:p>
          <a:p>
            <a:pPr marL="0" indent="0">
              <a:buNone/>
            </a:pPr>
            <a:endParaRPr lang="en-US" i="1" dirty="0" smtClean="0"/>
          </a:p>
          <a:p>
            <a:pPr marL="0" indent="0">
              <a:buNone/>
            </a:pPr>
            <a:endParaRPr lang="en-US" i="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Title 1"/>
          <p:cNvSpPr>
            <a:spLocks noGrp="1"/>
          </p:cNvSpPr>
          <p:nvPr>
            <p:ph type="title"/>
          </p:nvPr>
        </p:nvSpPr>
        <p:spPr>
          <a:xfrm>
            <a:off x="457200" y="533400"/>
            <a:ext cx="8229600" cy="1143000"/>
          </a:xfrm>
        </p:spPr>
        <p:txBody>
          <a:bodyPr>
            <a:normAutofit fontScale="90000"/>
          </a:bodyPr>
          <a:lstStyle/>
          <a:p>
            <a:r>
              <a:rPr lang="en-US" dirty="0"/>
              <a:t>Design Pattern - Factory Pattern</a:t>
            </a:r>
            <a:br>
              <a:rPr lang="en-US" dirty="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676400"/>
            <a:ext cx="4000565" cy="1195388"/>
          </a:xfrm>
          <a:prstGeom prst="rect">
            <a:avLst/>
          </a:prstGeom>
        </p:spPr>
      </p:pic>
    </p:spTree>
    <p:extLst>
      <p:ext uri="{BB962C8B-B14F-4D97-AF65-F5344CB8AC3E}">
        <p14:creationId xmlns:p14="http://schemas.microsoft.com/office/powerpoint/2010/main" val="2171974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Advantages of Using Object-Creating Factory Methods</a:t>
            </a:r>
            <a:endParaRPr lang="en-US"/>
          </a:p>
        </p:txBody>
      </p:sp>
      <p:sp>
        <p:nvSpPr>
          <p:cNvPr id="3" name="Content Placeholder 2"/>
          <p:cNvSpPr>
            <a:spLocks noGrp="1"/>
          </p:cNvSpPr>
          <p:nvPr>
            <p:ph idx="1"/>
          </p:nvPr>
        </p:nvSpPr>
        <p:spPr/>
        <p:txBody>
          <a:bodyPr>
            <a:normAutofit fontScale="85000" lnSpcReduction="20000"/>
          </a:bodyPr>
          <a:lstStyle/>
          <a:p>
            <a:r>
              <a:rPr lang="en-US" dirty="0" smtClean="0"/>
              <a:t>They have a name – easier to understand what is being requested, and to distinguish between different kinds of invocations on an object. </a:t>
            </a:r>
            <a:r>
              <a:rPr lang="en-US" dirty="0" smtClean="0">
                <a:solidFill>
                  <a:schemeClr val="accent1">
                    <a:lumMod val="75000"/>
                  </a:schemeClr>
                </a:solidFill>
              </a:rPr>
              <a:t>(Imagine a class that has 5 different constructors – how can you tell what each one does?  A good example is the List creation methods in Collection.)</a:t>
            </a:r>
          </a:p>
          <a:p>
            <a:r>
              <a:rPr lang="en-US" dirty="0" smtClean="0"/>
              <a:t>Can control access to instances. </a:t>
            </a:r>
            <a:r>
              <a:rPr lang="en-US" dirty="0" smtClean="0">
                <a:solidFill>
                  <a:schemeClr val="accent1">
                    <a:lumMod val="75000"/>
                  </a:schemeClr>
                </a:solidFill>
              </a:rPr>
              <a:t>(See the </a:t>
            </a:r>
            <a:r>
              <a:rPr lang="en-US" dirty="0" smtClean="0">
                <a:solidFill>
                  <a:schemeClr val="accent1">
                    <a:lumMod val="75000"/>
                  </a:schemeClr>
                </a:solidFill>
              </a:rPr>
              <a:t>Student/</a:t>
            </a:r>
            <a:r>
              <a:rPr lang="en-US" dirty="0" err="1" smtClean="0">
                <a:solidFill>
                  <a:schemeClr val="accent1">
                    <a:lumMod val="75000"/>
                  </a:schemeClr>
                </a:solidFill>
              </a:rPr>
              <a:t>GradeReport</a:t>
            </a:r>
            <a:r>
              <a:rPr lang="en-US" dirty="0" smtClean="0">
                <a:solidFill>
                  <a:schemeClr val="accent1">
                    <a:lumMod val="75000"/>
                  </a:schemeClr>
                </a:solidFill>
              </a:rPr>
              <a:t> and </a:t>
            </a:r>
            <a:r>
              <a:rPr lang="en-US" dirty="0" err="1" smtClean="0">
                <a:solidFill>
                  <a:schemeClr val="accent1">
                    <a:lumMod val="75000"/>
                  </a:schemeClr>
                </a:solidFill>
              </a:rPr>
              <a:t>DataAccess</a:t>
            </a:r>
            <a:r>
              <a:rPr lang="en-US" dirty="0" smtClean="0">
                <a:solidFill>
                  <a:schemeClr val="accent1">
                    <a:lumMod val="75000"/>
                  </a:schemeClr>
                </a:solidFill>
              </a:rPr>
              <a:t> examples.)</a:t>
            </a:r>
            <a:endParaRPr lang="en-US" dirty="0" smtClean="0">
              <a:solidFill>
                <a:schemeClr val="accent1">
                  <a:lumMod val="75000"/>
                </a:schemeClr>
              </a:solidFill>
            </a:endParaRPr>
          </a:p>
          <a:p>
            <a:r>
              <a:rPr lang="en-US" dirty="0" smtClean="0"/>
              <a:t>Solves the problem that a class can have only one constructor with a given signature. </a:t>
            </a:r>
            <a:r>
              <a:rPr lang="en-US" dirty="0" smtClean="0">
                <a:solidFill>
                  <a:schemeClr val="accent1">
                    <a:lumMod val="75000"/>
                  </a:schemeClr>
                </a:solidFill>
              </a:rPr>
              <a:t>(See Triangle example)</a:t>
            </a:r>
          </a:p>
          <a:p>
            <a:r>
              <a:rPr lang="en-US" dirty="0" smtClean="0"/>
              <a:t>Unlike constructors, factory methods are not required to create a new instance every time they are invoked. </a:t>
            </a:r>
            <a:r>
              <a:rPr lang="en-US" dirty="0" smtClean="0">
                <a:solidFill>
                  <a:schemeClr val="accent1">
                    <a:lumMod val="75000"/>
                  </a:schemeClr>
                </a:solidFill>
              </a:rPr>
              <a:t>(See Singleton creation example.)</a:t>
            </a:r>
          </a:p>
          <a:p>
            <a:r>
              <a:rPr lang="en-US" dirty="0" smtClean="0"/>
              <a:t>Unlike constructors, factory methods can return a subtype of the requested type. </a:t>
            </a:r>
            <a:r>
              <a:rPr lang="en-US" dirty="0" smtClean="0">
                <a:solidFill>
                  <a:schemeClr val="accent1">
                    <a:lumMod val="75000"/>
                  </a:schemeClr>
                </a:solidFill>
              </a:rPr>
              <a:t>(See </a:t>
            </a:r>
            <a:r>
              <a:rPr lang="en-US" dirty="0" err="1" smtClean="0">
                <a:solidFill>
                  <a:schemeClr val="accent1">
                    <a:lumMod val="75000"/>
                  </a:schemeClr>
                </a:solidFill>
              </a:rPr>
              <a:t>RuleSet</a:t>
            </a:r>
            <a:r>
              <a:rPr lang="en-US" dirty="0" smtClean="0">
                <a:solidFill>
                  <a:schemeClr val="accent1">
                    <a:lumMod val="75000"/>
                  </a:schemeClr>
                </a:solidFill>
              </a:rPr>
              <a:t> </a:t>
            </a:r>
            <a:r>
              <a:rPr lang="en-US" dirty="0" err="1" smtClean="0">
                <a:solidFill>
                  <a:schemeClr val="accent1">
                    <a:lumMod val="75000"/>
                  </a:schemeClr>
                </a:solidFill>
              </a:rPr>
              <a:t>getRuleSet</a:t>
            </a:r>
            <a:r>
              <a:rPr lang="en-US" dirty="0" smtClean="0">
                <a:solidFill>
                  <a:schemeClr val="accent1">
                    <a:lumMod val="75000"/>
                  </a:schemeClr>
                </a:solidFill>
              </a:rPr>
              <a:t>() in Rules Framework example – a subclass of </a:t>
            </a:r>
            <a:r>
              <a:rPr lang="en-US" dirty="0" err="1" smtClean="0">
                <a:solidFill>
                  <a:schemeClr val="accent1">
                    <a:lumMod val="75000"/>
                  </a:schemeClr>
                </a:solidFill>
              </a:rPr>
              <a:t>RuleSet</a:t>
            </a:r>
            <a:r>
              <a:rPr lang="en-US" dirty="0" smtClean="0">
                <a:solidFill>
                  <a:schemeClr val="accent1">
                    <a:lumMod val="75000"/>
                  </a:schemeClr>
                </a:solidFill>
              </a:rPr>
              <a:t> is returned)</a:t>
            </a:r>
            <a:endParaRPr lang="en-US"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Tree>
    <p:extLst>
      <p:ext uri="{BB962C8B-B14F-4D97-AF65-F5344CB8AC3E}">
        <p14:creationId xmlns:p14="http://schemas.microsoft.com/office/powerpoint/2010/main" val="3341280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Factory Methods</a:t>
            </a:r>
            <a:endParaRPr lang="en-US"/>
          </a:p>
        </p:txBody>
      </p:sp>
      <p:sp>
        <p:nvSpPr>
          <p:cNvPr id="3" name="Content Placeholder 2"/>
          <p:cNvSpPr>
            <a:spLocks noGrp="1"/>
          </p:cNvSpPr>
          <p:nvPr>
            <p:ph idx="1"/>
          </p:nvPr>
        </p:nvSpPr>
        <p:spPr/>
        <p:txBody>
          <a:bodyPr/>
          <a:lstStyle/>
          <a:p>
            <a:r>
              <a:rPr lang="en-US" sz="2400" smtClean="0"/>
              <a:t>Much of the benefit of having a separate factory to create instances of objects (like the Collections class to produce different kinds of Lists) can be realized by just having a special “create” function inside a class to provide instances of the class – also called a </a:t>
            </a:r>
            <a:r>
              <a:rPr lang="en-US" sz="2400" i="1" smtClean="0"/>
              <a:t>factory method</a:t>
            </a:r>
            <a:endParaRPr lang="en-US" sz="2400" smtClean="0"/>
          </a:p>
          <a:p>
            <a:r>
              <a:rPr lang="en-US" sz="2000" u="sng" smtClean="0"/>
              <a:t>Example</a:t>
            </a:r>
            <a:r>
              <a:rPr lang="en-US" sz="2000" smtClean="0"/>
              <a:t>: In this Singleton implementation, you control how many instances are created by using a factory  method to provide the instance </a:t>
            </a:r>
          </a:p>
          <a:p>
            <a:pPr marL="0" indent="0">
              <a:buNone/>
            </a:pPr>
            <a:endParaRPr lang="en-US"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655457"/>
            <a:ext cx="684959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4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Application: Problem of Multiple Constructors with Same Signature</a:t>
            </a:r>
            <a:endParaRPr lang="en-US"/>
          </a:p>
        </p:txBody>
      </p:sp>
      <p:sp>
        <p:nvSpPr>
          <p:cNvPr id="3" name="Content Placeholder 2"/>
          <p:cNvSpPr>
            <a:spLocks noGrp="1"/>
          </p:cNvSpPr>
          <p:nvPr>
            <p:ph idx="1"/>
          </p:nvPr>
        </p:nvSpPr>
        <p:spPr>
          <a:xfrm>
            <a:off x="457200" y="1935480"/>
            <a:ext cx="8229600" cy="3042920"/>
          </a:xfrm>
        </p:spPr>
        <p:txBody>
          <a:bodyPr/>
          <a:lstStyle/>
          <a:p>
            <a:pPr marL="0" indent="0">
              <a:buNone/>
            </a:pPr>
            <a:r>
              <a:rPr lang="en-US" sz="2000" smtClean="0"/>
              <a:t>Sometimes you may have a class that should provide two (or more) constructors that do different things, accept different input arguments, but the arguments are all of the same type. Java does not allow you to overload constructors with identical signatures.  Using factory methods solves this problem</a:t>
            </a:r>
          </a:p>
          <a:p>
            <a:pPr marL="0" indent="0">
              <a:buNone/>
            </a:pPr>
            <a:r>
              <a:rPr lang="en-US" sz="2000" u="sng" smtClean="0"/>
              <a:t>Triangle Example.</a:t>
            </a:r>
            <a:r>
              <a:rPr lang="en-US" sz="2000"/>
              <a:t>  By the laws of geometry, we can specify a triangle by specifying three of its sides, or by specifying two sides and the included angle. See demo:  lesson5.lecture.factorymethods5.triangle</a:t>
            </a:r>
          </a:p>
          <a:p>
            <a:pPr marL="0" indent="0">
              <a:buNone/>
            </a:pPr>
            <a:endParaRPr lang="en-US" sz="2000" u="sng"/>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978400"/>
            <a:ext cx="3106964" cy="1676400"/>
          </a:xfrm>
          <a:prstGeom prst="rect">
            <a:avLst/>
          </a:prstGeom>
        </p:spPr>
      </p:pic>
      <p:sp>
        <p:nvSpPr>
          <p:cNvPr id="6" name="TextBox 5"/>
          <p:cNvSpPr txBox="1"/>
          <p:nvPr/>
        </p:nvSpPr>
        <p:spPr>
          <a:xfrm>
            <a:off x="3505200" y="4488120"/>
            <a:ext cx="5257800" cy="2369880"/>
          </a:xfrm>
          <a:prstGeom prst="rect">
            <a:avLst/>
          </a:prstGeom>
          <a:solidFill>
            <a:srgbClr val="FFF3CD"/>
          </a:solidFill>
          <a:ln>
            <a:solidFill>
              <a:schemeClr val="tx1"/>
            </a:solidFill>
          </a:ln>
        </p:spPr>
        <p:txBody>
          <a:bodyPr wrap="square" rtlCol="0">
            <a:spAutoFit/>
          </a:bodyPr>
          <a:lstStyle/>
          <a:p>
            <a:r>
              <a:rPr lang="en-US" smtClean="0"/>
              <a:t>This is not allowed:</a:t>
            </a:r>
          </a:p>
          <a:p>
            <a:r>
              <a:rPr lang="en-US"/>
              <a:t> </a:t>
            </a:r>
            <a:r>
              <a:rPr lang="en-US" smtClean="0"/>
              <a:t>  </a:t>
            </a:r>
            <a:r>
              <a:rPr lang="en-US" sz="1400" b="1" smtClean="0">
                <a:solidFill>
                  <a:schemeClr val="accent1">
                    <a:lumMod val="75000"/>
                  </a:schemeClr>
                </a:solidFill>
              </a:rPr>
              <a:t>class Triangle {</a:t>
            </a:r>
            <a:br>
              <a:rPr lang="en-US" sz="1400" b="1" smtClean="0">
                <a:solidFill>
                  <a:schemeClr val="accent1">
                    <a:lumMod val="75000"/>
                  </a:schemeClr>
                </a:solidFill>
              </a:rPr>
            </a:br>
            <a:r>
              <a:rPr lang="en-US" sz="1400" b="1" smtClean="0">
                <a:solidFill>
                  <a:schemeClr val="accent1">
                    <a:lumMod val="75000"/>
                  </a:schemeClr>
                </a:solidFill>
              </a:rPr>
              <a:t>          Triangle(double s1, double s2, double s3) {</a:t>
            </a:r>
            <a:br>
              <a:rPr lang="en-US" sz="1400" b="1" smtClean="0">
                <a:solidFill>
                  <a:schemeClr val="accent1">
                    <a:lumMod val="75000"/>
                  </a:schemeClr>
                </a:solidFill>
              </a:rPr>
            </a:br>
            <a:r>
              <a:rPr lang="en-US" sz="1400" b="1" smtClean="0">
                <a:solidFill>
                  <a:schemeClr val="accent1">
                    <a:lumMod val="75000"/>
                  </a:schemeClr>
                </a:solidFill>
              </a:rPr>
              <a:t>                 side1 = s1; side2 = s2; side3 =s3;</a:t>
            </a:r>
            <a:br>
              <a:rPr lang="en-US" sz="1400" b="1" smtClean="0">
                <a:solidFill>
                  <a:schemeClr val="accent1">
                    <a:lumMod val="75000"/>
                  </a:schemeClr>
                </a:solidFill>
              </a:rPr>
            </a:br>
            <a:r>
              <a:rPr lang="en-US" sz="1400" b="1" smtClean="0">
                <a:solidFill>
                  <a:schemeClr val="accent1">
                    <a:lumMod val="75000"/>
                  </a:schemeClr>
                </a:solidFill>
              </a:rPr>
              <a:t>           }</a:t>
            </a:r>
          </a:p>
          <a:p>
            <a:r>
              <a:rPr lang="en-US" sz="1400" b="1">
                <a:solidFill>
                  <a:schemeClr val="accent1">
                    <a:lumMod val="75000"/>
                  </a:schemeClr>
                </a:solidFill>
              </a:rPr>
              <a:t> </a:t>
            </a:r>
            <a:r>
              <a:rPr lang="en-US" sz="1400" b="1" smtClean="0">
                <a:solidFill>
                  <a:schemeClr val="accent1">
                    <a:lumMod val="75000"/>
                  </a:schemeClr>
                </a:solidFill>
              </a:rPr>
              <a:t>          Triangle(double s1, double s2, double inclAngle){</a:t>
            </a:r>
            <a:br>
              <a:rPr lang="en-US" sz="1400" b="1" smtClean="0">
                <a:solidFill>
                  <a:schemeClr val="accent1">
                    <a:lumMod val="75000"/>
                  </a:schemeClr>
                </a:solidFill>
              </a:rPr>
            </a:br>
            <a:r>
              <a:rPr lang="en-US" sz="1400" b="1" smtClean="0">
                <a:solidFill>
                  <a:schemeClr val="accent1">
                    <a:lumMod val="75000"/>
                  </a:schemeClr>
                </a:solidFill>
              </a:rPr>
              <a:t>                </a:t>
            </a:r>
            <a:r>
              <a:rPr lang="en-US" sz="1400" b="1">
                <a:solidFill>
                  <a:schemeClr val="accent1">
                    <a:lumMod val="75000"/>
                  </a:schemeClr>
                </a:solidFill>
              </a:rPr>
              <a:t> side1 = s1; side2 = s2; </a:t>
            </a:r>
            <a:r>
              <a:rPr lang="en-US" sz="1400" b="1" smtClean="0">
                <a:solidFill>
                  <a:schemeClr val="accent1">
                    <a:lumMod val="75000"/>
                  </a:schemeClr>
                </a:solidFill>
              </a:rPr>
              <a:t>angle3 =inclAngle;</a:t>
            </a:r>
            <a:br>
              <a:rPr lang="en-US" sz="1400" b="1" smtClean="0">
                <a:solidFill>
                  <a:schemeClr val="accent1">
                    <a:lumMod val="75000"/>
                  </a:schemeClr>
                </a:solidFill>
              </a:rPr>
            </a:br>
            <a:r>
              <a:rPr lang="en-US" sz="1400" b="1" smtClean="0">
                <a:solidFill>
                  <a:schemeClr val="accent1">
                    <a:lumMod val="75000"/>
                  </a:schemeClr>
                </a:solidFill>
              </a:rPr>
              <a:t>           }</a:t>
            </a:r>
            <a:br>
              <a:rPr lang="en-US" sz="1400" b="1" smtClean="0">
                <a:solidFill>
                  <a:schemeClr val="accent1">
                    <a:lumMod val="75000"/>
                  </a:schemeClr>
                </a:solidFill>
              </a:rPr>
            </a:br>
            <a:r>
              <a:rPr lang="en-US" sz="1400" b="1" smtClean="0">
                <a:solidFill>
                  <a:schemeClr val="accent1">
                    <a:lumMod val="75000"/>
                  </a:schemeClr>
                </a:solidFill>
              </a:rPr>
              <a:t>     }</a:t>
            </a:r>
            <a:r>
              <a:rPr lang="en-US" sz="1400" b="1">
                <a:solidFill>
                  <a:schemeClr val="accent1">
                    <a:lumMod val="75000"/>
                  </a:schemeClr>
                </a:solidFill>
              </a:rPr>
              <a:t/>
            </a:r>
            <a:br>
              <a:rPr lang="en-US" sz="1400" b="1">
                <a:solidFill>
                  <a:schemeClr val="accent1">
                    <a:lumMod val="75000"/>
                  </a:schemeClr>
                </a:solidFill>
              </a:rPr>
            </a:br>
            <a:endParaRPr lang="en-US" sz="1400" b="1">
              <a:solidFill>
                <a:schemeClr val="accent1">
                  <a:lumMod val="75000"/>
                </a:schemeClr>
              </a:solidFill>
            </a:endParaRPr>
          </a:p>
        </p:txBody>
      </p:sp>
    </p:spTree>
    <p:extLst>
      <p:ext uri="{BB962C8B-B14F-4D97-AF65-F5344CB8AC3E}">
        <p14:creationId xmlns:p14="http://schemas.microsoft.com/office/powerpoint/2010/main" val="507067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Application: Controlling Access to Instances</a:t>
            </a:r>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u="sng" smtClean="0"/>
              <a:t>Student/GradeReport Example</a:t>
            </a:r>
            <a:r>
              <a:rPr lang="en-US" smtClean="0"/>
              <a:t>. We wish to maintain a bidirectional 1:1 relationship between Student and GradeReport when data for these is read from a database. We wish to guarantee that instances of these classes are created in just the right way. After instances of each are created, we want to make sure that classes are read-only (i.e. immutable). To do this we:</a:t>
            </a:r>
          </a:p>
          <a:p>
            <a:pPr marL="514350" indent="-514350">
              <a:buAutoNum type="arabicPeriod"/>
            </a:pPr>
            <a:r>
              <a:rPr lang="en-US" smtClean="0"/>
              <a:t>Create instances using a Factory</a:t>
            </a:r>
          </a:p>
          <a:p>
            <a:pPr marL="514350" indent="-514350">
              <a:buAutoNum type="arabicPeriod"/>
            </a:pPr>
            <a:r>
              <a:rPr lang="en-US" smtClean="0"/>
              <a:t>Keep all classes related to GradeReport and Student in the same package</a:t>
            </a:r>
          </a:p>
          <a:p>
            <a:pPr marL="514350" indent="-514350">
              <a:buAutoNum type="arabicPeriod"/>
            </a:pPr>
            <a:r>
              <a:rPr lang="en-US" smtClean="0"/>
              <a:t>Provide only package level access for all constructors and setters</a:t>
            </a:r>
          </a:p>
          <a:p>
            <a:pPr marL="514350" indent="-514350">
              <a:buAutoNum type="arabicPeriod"/>
            </a:pPr>
            <a:r>
              <a:rPr lang="en-US" smtClean="0"/>
              <a:t>Declare all classes in the package final</a:t>
            </a:r>
          </a:p>
          <a:p>
            <a:pPr marL="0" indent="0">
              <a:buNone/>
            </a:pPr>
            <a:r>
              <a:rPr lang="en-US"/>
              <a:t>See lesson5.lecture.factorymethods6</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extLst>
      <p:ext uri="{BB962C8B-B14F-4D97-AF65-F5344CB8AC3E}">
        <p14:creationId xmlns:p14="http://schemas.microsoft.com/office/powerpoint/2010/main" val="1679694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Parametrized Factory Methods</a:t>
            </a:r>
            <a:endParaRPr lang="en-US"/>
          </a:p>
        </p:txBody>
      </p:sp>
      <p:sp>
        <p:nvSpPr>
          <p:cNvPr id="3" name="Content Placeholder 2"/>
          <p:cNvSpPr>
            <a:spLocks noGrp="1"/>
          </p:cNvSpPr>
          <p:nvPr>
            <p:ph idx="1"/>
          </p:nvPr>
        </p:nvSpPr>
        <p:spPr>
          <a:xfrm>
            <a:off x="228600" y="1295400"/>
            <a:ext cx="8839200" cy="5562600"/>
          </a:xfrm>
        </p:spPr>
        <p:txBody>
          <a:bodyPr/>
          <a:lstStyle/>
          <a:p>
            <a:r>
              <a:rPr lang="en-US" smtClean="0"/>
              <a:t>Factory can produce different implementations of an interface based on input parameter.</a:t>
            </a:r>
          </a:p>
          <a:p>
            <a:pPr marL="0" indent="0">
              <a:buNone/>
            </a:pPr>
            <a:r>
              <a:rPr lang="en-US"/>
              <a:t>   </a:t>
            </a:r>
            <a:r>
              <a:rPr lang="en-US" u="sng"/>
              <a:t>Example</a:t>
            </a:r>
            <a:r>
              <a:rPr lang="en-US"/>
              <a:t>: Rules Framework </a:t>
            </a:r>
            <a:r>
              <a:rPr lang="en-US" smtClean="0"/>
              <a:t>see  </a:t>
            </a:r>
            <a:r>
              <a:rPr lang="en-US" sz="1800"/>
              <a:t>lesson5.lecture.factorymethods2</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601" y="2667000"/>
            <a:ext cx="5307599"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564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381000" y="2039257"/>
            <a:ext cx="8305800" cy="4800600"/>
          </a:xfrm>
        </p:spPr>
        <p:txBody>
          <a:bodyPr/>
          <a:lstStyle/>
          <a:p>
            <a:pPr>
              <a:lnSpc>
                <a:spcPct val="90000"/>
              </a:lnSpc>
            </a:pPr>
            <a:r>
              <a:rPr lang="en-US" altLang="en-US" dirty="0" smtClean="0"/>
              <a:t>Classes without public, protected, or package-level constructors cannot be </a:t>
            </a:r>
            <a:r>
              <a:rPr lang="en-US" altLang="en-US" dirty="0" err="1" smtClean="0"/>
              <a:t>subclassed</a:t>
            </a:r>
            <a:r>
              <a:rPr lang="en-US" altLang="en-US" dirty="0" smtClean="0"/>
              <a:t> (when factory methods are used, usually the constructor is private)</a:t>
            </a:r>
          </a:p>
          <a:p>
            <a:pPr>
              <a:lnSpc>
                <a:spcPct val="90000"/>
              </a:lnSpc>
            </a:pPr>
            <a:r>
              <a:rPr lang="en-US" altLang="en-US" dirty="0" smtClean="0"/>
              <a:t>The factory method name must be distinguished from other static methods.</a:t>
            </a:r>
          </a:p>
          <a:p>
            <a:pPr lvl="2" eaLnBrk="1" hangingPunct="1">
              <a:lnSpc>
                <a:spcPct val="90000"/>
              </a:lnSpc>
            </a:pPr>
            <a:r>
              <a:rPr lang="en-US" altLang="en-US" dirty="0" smtClean="0"/>
              <a:t>Use conventional naming</a:t>
            </a:r>
          </a:p>
          <a:p>
            <a:pPr lvl="3" eaLnBrk="1" hangingPunct="1">
              <a:lnSpc>
                <a:spcPct val="90000"/>
              </a:lnSpc>
            </a:pPr>
            <a:r>
              <a:rPr lang="en-US" altLang="en-US" dirty="0" err="1" smtClean="0"/>
              <a:t>getInstance</a:t>
            </a:r>
            <a:r>
              <a:rPr lang="en-US" altLang="en-US" dirty="0" smtClean="0"/>
              <a:t>    [often used to invoke a Singleton]</a:t>
            </a:r>
          </a:p>
          <a:p>
            <a:pPr lvl="3" eaLnBrk="1" hangingPunct="1">
              <a:lnSpc>
                <a:spcPct val="90000"/>
              </a:lnSpc>
            </a:pPr>
            <a:r>
              <a:rPr lang="en-US" altLang="en-US" dirty="0" err="1" smtClean="0"/>
              <a:t>newInstance</a:t>
            </a:r>
            <a:r>
              <a:rPr lang="en-US" altLang="en-US" dirty="0" smtClean="0"/>
              <a:t>  [used in Class to obtain an instance from a class]</a:t>
            </a:r>
          </a:p>
          <a:p>
            <a:pPr lvl="3" eaLnBrk="1" hangingPunct="1">
              <a:lnSpc>
                <a:spcPct val="90000"/>
              </a:lnSpc>
            </a:pPr>
            <a:r>
              <a:rPr lang="en-US" altLang="en-US" dirty="0" err="1" smtClean="0"/>
              <a:t>getType</a:t>
            </a:r>
            <a:endParaRPr lang="en-US" altLang="en-US" dirty="0" smtClean="0"/>
          </a:p>
          <a:p>
            <a:pPr lvl="3" eaLnBrk="1" hangingPunct="1">
              <a:lnSpc>
                <a:spcPct val="90000"/>
              </a:lnSpc>
            </a:pPr>
            <a:r>
              <a:rPr lang="en-US" altLang="en-US" dirty="0" err="1" smtClean="0"/>
              <a:t>newType</a:t>
            </a:r>
            <a:endParaRPr lang="en-US" altLang="en-US" dirty="0" smtClean="0"/>
          </a:p>
          <a:p>
            <a:pPr lvl="3" eaLnBrk="1" hangingPunct="1">
              <a:lnSpc>
                <a:spcPct val="90000"/>
              </a:lnSpc>
            </a:pPr>
            <a:r>
              <a:rPr lang="en-US" altLang="en-US" dirty="0" err="1" smtClean="0"/>
              <a:t>openConnection</a:t>
            </a:r>
            <a:r>
              <a:rPr lang="en-US" altLang="en-US" dirty="0" smtClean="0"/>
              <a:t>  [</a:t>
            </a:r>
            <a:r>
              <a:rPr lang="en-US" altLang="en-US" dirty="0" err="1" smtClean="0"/>
              <a:t>URLConnection</a:t>
            </a:r>
            <a:r>
              <a:rPr lang="en-US" altLang="en-US" dirty="0" smtClean="0"/>
              <a:t> example]</a:t>
            </a:r>
          </a:p>
          <a:p>
            <a:pPr lvl="3" eaLnBrk="1" hangingPunct="1">
              <a:lnSpc>
                <a:spcPct val="90000"/>
              </a:lnSpc>
            </a:pPr>
            <a:r>
              <a:rPr lang="en-US" altLang="en-US" dirty="0" err="1" smtClean="0"/>
              <a:t>valueOf</a:t>
            </a:r>
            <a:r>
              <a:rPr lang="en-US" altLang="en-US" dirty="0" smtClean="0"/>
              <a:t>  [</a:t>
            </a:r>
            <a:r>
              <a:rPr lang="en-US" altLang="en-US" dirty="0" err="1" smtClean="0"/>
              <a:t>BigInteger.valueOf</a:t>
            </a:r>
            <a:r>
              <a:rPr lang="en-US" altLang="en-US" dirty="0" smtClean="0"/>
              <a:t>(long)]</a:t>
            </a:r>
          </a:p>
          <a:p>
            <a:pPr lvl="3" eaLnBrk="1" hangingPunct="1">
              <a:lnSpc>
                <a:spcPct val="90000"/>
              </a:lnSpc>
            </a:pPr>
            <a:r>
              <a:rPr lang="en-US" altLang="en-US" dirty="0" smtClean="0"/>
              <a:t>of  [</a:t>
            </a:r>
            <a:r>
              <a:rPr lang="en-US" altLang="en-US" dirty="0" err="1" smtClean="0"/>
              <a:t>LocalDate.of</a:t>
            </a:r>
            <a:r>
              <a:rPr lang="en-US" altLang="en-US" dirty="0" smtClean="0"/>
              <a:t>(year, month, day)]</a:t>
            </a:r>
          </a:p>
          <a:p>
            <a:pPr lvl="3" eaLnBrk="1" hangingPunct="1">
              <a:lnSpc>
                <a:spcPct val="90000"/>
              </a:lnSpc>
            </a:pPr>
            <a:endParaRPr lang="en-US" altLang="en-US" dirty="0" smtClean="0"/>
          </a:p>
          <a:p>
            <a:pPr lvl="2" eaLnBrk="1" hangingPunct="1">
              <a:lnSpc>
                <a:spcPct val="90000"/>
              </a:lnSpc>
            </a:pPr>
            <a:endParaRPr lang="en-US" altLang="en-US" dirty="0" smtClean="0"/>
          </a:p>
          <a:p>
            <a:pPr marL="0" indent="0" eaLnBrk="1" hangingPunct="1">
              <a:lnSpc>
                <a:spcPct val="90000"/>
              </a:lnSpc>
              <a:buFont typeface="Wingdings 2" pitchFamily="18" charset="2"/>
              <a:buNone/>
            </a:pPr>
            <a:endParaRPr lang="en-US" altLang="en-US" dirty="0" smtClean="0"/>
          </a:p>
        </p:txBody>
      </p:sp>
      <p:sp>
        <p:nvSpPr>
          <p:cNvPr id="4" name="Slide Number Placeholder 3"/>
          <p:cNvSpPr>
            <a:spLocks noGrp="1"/>
          </p:cNvSpPr>
          <p:nvPr>
            <p:ph type="sldNum" sz="quarter" idx="12"/>
          </p:nvPr>
        </p:nvSpPr>
        <p:spPr/>
        <p:txBody>
          <a:bodyPr/>
          <a:lstStyle/>
          <a:p>
            <a:pPr>
              <a:defRPr/>
            </a:pPr>
            <a:fld id="{98ADD5E7-DF8B-468C-9BBE-33DE8FBECDA9}" type="slidenum">
              <a:rPr lang="en-US"/>
              <a:pPr>
                <a:defRPr/>
              </a:pPr>
              <a:t>26</a:t>
            </a:fld>
            <a:endParaRPr lang="en-US"/>
          </a:p>
        </p:txBody>
      </p:sp>
      <p:sp>
        <p:nvSpPr>
          <p:cNvPr id="5" name="Title 1"/>
          <p:cNvSpPr>
            <a:spLocks noGrp="1"/>
          </p:cNvSpPr>
          <p:nvPr>
            <p:ph type="title"/>
          </p:nvPr>
        </p:nvSpPr>
        <p:spPr>
          <a:xfrm>
            <a:off x="609600" y="762000"/>
            <a:ext cx="8229600" cy="1143000"/>
          </a:xfrm>
        </p:spPr>
        <p:txBody>
          <a:bodyPr>
            <a:normAutofit fontScale="90000"/>
          </a:bodyPr>
          <a:lstStyle/>
          <a:p>
            <a:r>
              <a:rPr lang="en-US" dirty="0" smtClean="0"/>
              <a:t>Issues When Using Factory Methods</a:t>
            </a:r>
            <a:endParaRPr lang="en-US" dirty="0"/>
          </a:p>
        </p:txBody>
      </p:sp>
    </p:spTree>
    <p:extLst>
      <p:ext uri="{BB962C8B-B14F-4D97-AF65-F5344CB8AC3E}">
        <p14:creationId xmlns:p14="http://schemas.microsoft.com/office/powerpoint/2010/main" val="1425359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Interfaces as </a:t>
            </a:r>
            <a:r>
              <a:rPr lang="en-US" i="1" smtClean="0"/>
              <a:t>Types</a:t>
            </a:r>
            <a:endParaRPr lang="en-US" i="1" dirty="0"/>
          </a:p>
        </p:txBody>
      </p:sp>
      <p:sp>
        <p:nvSpPr>
          <p:cNvPr id="3" name="Content Placeholder 2"/>
          <p:cNvSpPr>
            <a:spLocks noGrp="1"/>
          </p:cNvSpPr>
          <p:nvPr>
            <p:ph idx="1"/>
          </p:nvPr>
        </p:nvSpPr>
        <p:spPr>
          <a:xfrm>
            <a:off x="457200" y="1935480"/>
            <a:ext cx="8534400" cy="4389120"/>
          </a:xfrm>
        </p:spPr>
        <p:txBody>
          <a:bodyPr>
            <a:normAutofit/>
          </a:bodyPr>
          <a:lstStyle/>
          <a:p>
            <a:r>
              <a:rPr lang="en-US" dirty="0" smtClean="0"/>
              <a:t>Primitives (</a:t>
            </a:r>
            <a:r>
              <a:rPr lang="en-US" dirty="0" err="1" smtClean="0"/>
              <a:t>int</a:t>
            </a:r>
            <a:r>
              <a:rPr lang="en-US" dirty="0" smtClean="0"/>
              <a:t>, float, etc</a:t>
            </a:r>
            <a:r>
              <a:rPr lang="en-US" smtClean="0"/>
              <a:t>) are examples of simple </a:t>
            </a:r>
            <a:r>
              <a:rPr lang="en-US" dirty="0" smtClean="0"/>
              <a:t>types</a:t>
            </a:r>
          </a:p>
          <a:p>
            <a:r>
              <a:rPr lang="en-US" dirty="0" smtClean="0"/>
              <a:t>Classes provide an ‘interface’ and an implementation</a:t>
            </a:r>
          </a:p>
          <a:p>
            <a:pPr lvl="1"/>
            <a:r>
              <a:rPr lang="en-US" dirty="0" smtClean="0"/>
              <a:t>In this context the interface is ‘The publicly exposed </a:t>
            </a:r>
            <a:r>
              <a:rPr lang="en-US" smtClean="0"/>
              <a:t>methods’ – the services provided by the class.</a:t>
            </a:r>
            <a:endParaRPr lang="en-US" dirty="0" smtClean="0"/>
          </a:p>
          <a:p>
            <a:pPr lvl="1"/>
            <a:r>
              <a:rPr lang="en-US" smtClean="0"/>
              <a:t>This </a:t>
            </a:r>
            <a:r>
              <a:rPr lang="en-US" dirty="0" smtClean="0"/>
              <a:t>‘interface’ is </a:t>
            </a:r>
            <a:r>
              <a:rPr lang="en-US" smtClean="0"/>
              <a:t>therefore a way of specifying the </a:t>
            </a:r>
            <a:r>
              <a:rPr lang="en-US" dirty="0" smtClean="0"/>
              <a:t>type</a:t>
            </a:r>
          </a:p>
          <a:p>
            <a:pPr marL="393192" lvl="1" indent="0">
              <a:buNone/>
            </a:pPr>
            <a:endParaRPr lang="en-US" dirty="0" smtClean="0"/>
          </a:p>
          <a:p>
            <a:r>
              <a:rPr lang="en-US" dirty="0" smtClean="0"/>
              <a:t>A Java Interface provides a pure ‘</a:t>
            </a:r>
            <a:r>
              <a:rPr lang="en-US" smtClean="0"/>
              <a:t>type’ – an abstraction of a class. </a:t>
            </a:r>
            <a:endParaRPr lang="en-US" dirty="0" smtClean="0"/>
          </a:p>
          <a:p>
            <a:pPr lvl="1"/>
            <a:r>
              <a:rPr lang="en-US" dirty="0" smtClean="0"/>
              <a:t>Just specifies what you can do </a:t>
            </a:r>
            <a:r>
              <a:rPr lang="en-US" smtClean="0"/>
              <a:t>with an implementer of the interface</a:t>
            </a: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Interfaces and Polymorphism</a:t>
            </a:r>
          </a:p>
        </p:txBody>
      </p:sp>
      <p:sp>
        <p:nvSpPr>
          <p:cNvPr id="103427" name="Rectangle 3" descr="Rectangle: Click to edit Master text styles&#10;Second level&#10;Third level&#10;Fourth level&#10;Fifth level"/>
          <p:cNvSpPr>
            <a:spLocks noGrp="1" noChangeArrowheads="1"/>
          </p:cNvSpPr>
          <p:nvPr>
            <p:ph type="body" idx="1"/>
          </p:nvPr>
        </p:nvSpPr>
        <p:spPr/>
        <p:txBody>
          <a:bodyPr>
            <a:normAutofit/>
          </a:bodyPr>
          <a:lstStyle/>
          <a:p>
            <a:r>
              <a:rPr lang="en-US" sz="2800" dirty="0"/>
              <a:t> Since interfaces are </a:t>
            </a:r>
            <a:r>
              <a:rPr lang="en-US" sz="2800"/>
              <a:t>types </a:t>
            </a:r>
            <a:r>
              <a:rPr lang="en-US" sz="2800" smtClean="0"/>
              <a:t>like classes, </a:t>
            </a:r>
            <a:r>
              <a:rPr lang="en-US" sz="2800" dirty="0"/>
              <a:t>they can be used in the same polymorphic ways that classes can </a:t>
            </a:r>
            <a:r>
              <a:rPr lang="en-US" sz="2800"/>
              <a:t>be </a:t>
            </a:r>
            <a:r>
              <a:rPr lang="en-US" sz="2800" smtClean="0"/>
              <a:t>used. [For these examples, recall that </a:t>
            </a:r>
            <a:r>
              <a:rPr lang="en-US" sz="2800" smtClean="0">
                <a:solidFill>
                  <a:srgbClr val="000000"/>
                </a:solidFill>
                <a:latin typeface="Consolas"/>
              </a:rPr>
              <a:t>List </a:t>
            </a:r>
            <a:r>
              <a:rPr lang="en-US" sz="2800" smtClean="0"/>
              <a:t>is an interface in the Java collections library]</a:t>
            </a:r>
            <a:endParaRPr lang="en-US" sz="2800" dirty="0"/>
          </a:p>
          <a:p>
            <a:pPr lvl="1"/>
            <a:r>
              <a:rPr lang="en-US" sz="2400" dirty="0"/>
              <a:t>As variable type:</a:t>
            </a:r>
          </a:p>
          <a:p>
            <a:pPr marL="0" lvl="0" indent="0">
              <a:spcBef>
                <a:spcPts val="0"/>
              </a:spcBef>
              <a:buClrTx/>
              <a:buSzTx/>
              <a:buNone/>
            </a:pPr>
            <a:r>
              <a:rPr lang="en-US" sz="1600" dirty="0" smtClean="0">
                <a:solidFill>
                  <a:srgbClr val="000000"/>
                </a:solidFill>
                <a:latin typeface="Consolas"/>
              </a:rPr>
              <a:t>	</a:t>
            </a:r>
            <a:r>
              <a:rPr lang="en-US" sz="1800" dirty="0" smtClean="0">
                <a:solidFill>
                  <a:srgbClr val="000000"/>
                </a:solidFill>
                <a:latin typeface="Consolas"/>
              </a:rPr>
              <a:t>List&lt;Student&gt; students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err="1" smtClean="0">
                <a:solidFill>
                  <a:srgbClr val="000000"/>
                </a:solidFill>
                <a:latin typeface="Consolas"/>
              </a:rPr>
              <a:t>ArrayList</a:t>
            </a:r>
            <a:r>
              <a:rPr lang="en-US" sz="1800" dirty="0" smtClean="0">
                <a:solidFill>
                  <a:srgbClr val="000000"/>
                </a:solidFill>
                <a:latin typeface="Consolas"/>
              </a:rPr>
              <a:t>&lt;Student&gt;();</a:t>
            </a:r>
            <a:endParaRPr lang="en-US" sz="2400" dirty="0" smtClean="0"/>
          </a:p>
          <a:p>
            <a:pPr lvl="1"/>
            <a:r>
              <a:rPr lang="en-US" sz="2400" dirty="0" smtClean="0"/>
              <a:t>As </a:t>
            </a:r>
            <a:r>
              <a:rPr lang="en-US" sz="2400" dirty="0"/>
              <a:t>argument type:</a:t>
            </a:r>
            <a:endParaRPr lang="en-US" sz="1800" b="1" dirty="0">
              <a:solidFill>
                <a:srgbClr val="0000D6"/>
              </a:solidFill>
              <a:latin typeface="Courier New" pitchFamily="49" charset="0"/>
            </a:endParaRPr>
          </a:p>
          <a:p>
            <a:pPr>
              <a:buNone/>
            </a:pPr>
            <a:r>
              <a:rPr lang="en-US" sz="1800" b="1" dirty="0" smtClean="0">
                <a:solidFill>
                  <a:srgbClr val="7F0055"/>
                </a:solidFill>
                <a:latin typeface="Consolas"/>
              </a:rPr>
              <a:t>		public</a:t>
            </a:r>
            <a:r>
              <a:rPr lang="en-US" sz="1800" b="1" dirty="0" smtClean="0">
                <a:solidFill>
                  <a:srgbClr val="000000"/>
                </a:solidFill>
                <a:latin typeface="Consolas"/>
              </a:rPr>
              <a:t> </a:t>
            </a:r>
            <a:r>
              <a:rPr lang="en-US" sz="1800" b="1" dirty="0" smtClean="0">
                <a:solidFill>
                  <a:srgbClr val="7F0055"/>
                </a:solidFill>
                <a:latin typeface="Consolas"/>
              </a:rPr>
              <a:t>void</a:t>
            </a:r>
            <a:r>
              <a:rPr lang="en-US" sz="1800" b="1" dirty="0" smtClean="0">
                <a:solidFill>
                  <a:srgbClr val="000000"/>
                </a:solidFill>
                <a:latin typeface="Consolas"/>
              </a:rPr>
              <a:t> </a:t>
            </a:r>
            <a:r>
              <a:rPr lang="en-US" sz="1800" dirty="0" err="1" smtClean="0">
                <a:solidFill>
                  <a:srgbClr val="000000"/>
                </a:solidFill>
                <a:latin typeface="Consolas"/>
              </a:rPr>
              <a:t>createTranscripts</a:t>
            </a:r>
            <a:r>
              <a:rPr lang="en-US" sz="1800" dirty="0" smtClean="0">
                <a:solidFill>
                  <a:srgbClr val="000000"/>
                </a:solidFill>
                <a:latin typeface="Consolas"/>
              </a:rPr>
              <a:t>(List&lt;Student&gt; students)</a:t>
            </a:r>
            <a:r>
              <a:rPr lang="en-US" sz="1600" dirty="0" smtClean="0">
                <a:solidFill>
                  <a:srgbClr val="000000"/>
                </a:solidFill>
                <a:latin typeface="Consolas"/>
              </a:rPr>
              <a:t> </a:t>
            </a:r>
          </a:p>
          <a:p>
            <a:pPr lvl="1"/>
            <a:r>
              <a:rPr lang="en-US" sz="2400" dirty="0" smtClean="0"/>
              <a:t>As </a:t>
            </a:r>
            <a:r>
              <a:rPr lang="en-US" sz="2400" dirty="0"/>
              <a:t>return value type:</a:t>
            </a:r>
            <a:endParaRPr lang="en-US" sz="1800" b="1" dirty="0">
              <a:solidFill>
                <a:srgbClr val="0000D6"/>
              </a:solidFill>
              <a:latin typeface="Courier New" pitchFamily="49" charset="0"/>
            </a:endParaRPr>
          </a:p>
          <a:p>
            <a:pPr>
              <a:buNone/>
            </a:pPr>
            <a:r>
              <a:rPr lang="en-US" sz="1800" b="1" dirty="0" smtClean="0">
                <a:solidFill>
                  <a:srgbClr val="7F0055"/>
                </a:solidFill>
                <a:latin typeface="Consolas"/>
              </a:rPr>
              <a:t>		public</a:t>
            </a:r>
            <a:r>
              <a:rPr lang="en-US" sz="1800" b="1" dirty="0" smtClean="0">
                <a:solidFill>
                  <a:srgbClr val="000000"/>
                </a:solidFill>
                <a:latin typeface="Consolas"/>
              </a:rPr>
              <a:t> </a:t>
            </a:r>
            <a:r>
              <a:rPr lang="en-US" sz="1800" dirty="0" smtClean="0">
                <a:solidFill>
                  <a:srgbClr val="000000"/>
                </a:solidFill>
                <a:latin typeface="Consolas"/>
              </a:rPr>
              <a:t>List&lt;Student&gt; </a:t>
            </a:r>
            <a:r>
              <a:rPr lang="en-US" sz="1800" dirty="0" err="1" smtClean="0">
                <a:solidFill>
                  <a:srgbClr val="000000"/>
                </a:solidFill>
                <a:latin typeface="Consolas"/>
              </a:rPr>
              <a:t>findStudents</a:t>
            </a:r>
            <a:r>
              <a:rPr lang="en-US" sz="1800" dirty="0" smtClean="0">
                <a:solidFill>
                  <a:srgbClr val="000000"/>
                </a:solidFill>
                <a:latin typeface="Consolas"/>
              </a:rPr>
              <a:t>(String country</a:t>
            </a:r>
            <a:r>
              <a:rPr lang="en-US" sz="1800" smtClean="0">
                <a:solidFill>
                  <a:srgbClr val="000000"/>
                </a:solidFill>
                <a:latin typeface="Consolas"/>
              </a:rPr>
              <a:t>) </a:t>
            </a:r>
          </a:p>
          <a:p>
            <a:pPr>
              <a:buNone/>
            </a:pPr>
            <a:r>
              <a:rPr lang="en-US" sz="1800">
                <a:solidFill>
                  <a:srgbClr val="000000"/>
                </a:solidFill>
                <a:latin typeface="Consolas"/>
              </a:rPr>
              <a:t>  See Demos in </a:t>
            </a:r>
            <a:r>
              <a:rPr lang="en-US" sz="1600" smtClean="0">
                <a:solidFill>
                  <a:srgbClr val="000000"/>
                </a:solidFill>
                <a:latin typeface="Consolas"/>
              </a:rPr>
              <a:t>lesson5.lecture.intfaces1</a:t>
            </a:r>
            <a:r>
              <a:rPr lang="en-US" sz="1600">
                <a:solidFill>
                  <a:srgbClr val="000000"/>
                </a:solidFill>
                <a:latin typeface="Consolas"/>
              </a:rPr>
              <a:t>, </a:t>
            </a:r>
            <a:r>
              <a:rPr lang="en-US" sz="1600" smtClean="0">
                <a:solidFill>
                  <a:srgbClr val="000000"/>
                </a:solidFill>
                <a:latin typeface="Consolas"/>
              </a:rPr>
              <a:t>lesson5.lecture.intfaces2</a:t>
            </a:r>
            <a:endParaRPr lang="en-US" sz="1600" dirty="0" smtClean="0">
              <a:solidFill>
                <a:srgbClr val="000000"/>
              </a:solidFill>
              <a:latin typeface="Consolas"/>
            </a:endParaRPr>
          </a:p>
          <a:p>
            <a:pPr lvl="2">
              <a:buFont typeface="Wingdings" pitchFamily="2" charset="2"/>
              <a:buNone/>
            </a:pPr>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Multiple Inheritance in Other Languages (like C++)</a:t>
            </a:r>
            <a:endParaRPr lang="en-US" dirty="0"/>
          </a:p>
        </p:txBody>
      </p:sp>
      <p:sp>
        <p:nvSpPr>
          <p:cNvPr id="3" name="Content Placeholder 2"/>
          <p:cNvSpPr>
            <a:spLocks noGrp="1"/>
          </p:cNvSpPr>
          <p:nvPr>
            <p:ph idx="1"/>
          </p:nvPr>
        </p:nvSpPr>
        <p:spPr/>
        <p:txBody>
          <a:bodyPr>
            <a:normAutofit/>
          </a:bodyPr>
          <a:lstStyle/>
          <a:p>
            <a:r>
              <a:rPr lang="en-US" dirty="0" smtClean="0"/>
              <a:t>Diamond Problem</a:t>
            </a:r>
          </a:p>
          <a:p>
            <a:pPr lvl="1"/>
            <a:r>
              <a:rPr lang="en-US" dirty="0" smtClean="0"/>
              <a:t>Which (conflicting) implementation do we use?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smtClean="0"/>
              <a:t>Note there is no conflict among the types </a:t>
            </a:r>
            <a:r>
              <a:rPr lang="en-US" dirty="0" smtClean="0"/>
              <a:t>(interfaces) declared by the different classes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971800" y="2729814"/>
            <a:ext cx="3243298" cy="2958413"/>
          </a:xfrm>
          <a:prstGeom prst="rect">
            <a:avLst/>
          </a:prstGeom>
          <a:noFill/>
          <a:ln w="9525">
            <a:noFill/>
            <a:miter lim="800000"/>
            <a:headEnd/>
            <a:tailEnd/>
          </a:ln>
          <a:effectLst/>
        </p:spPr>
      </p:pic>
      <p:sp>
        <p:nvSpPr>
          <p:cNvPr id="5" name="TextBox 4"/>
          <p:cNvSpPr txBox="1"/>
          <p:nvPr/>
        </p:nvSpPr>
        <p:spPr>
          <a:xfrm>
            <a:off x="6025659" y="4648200"/>
            <a:ext cx="3041282" cy="646331"/>
          </a:xfrm>
          <a:prstGeom prst="rect">
            <a:avLst/>
          </a:prstGeom>
          <a:noFill/>
        </p:spPr>
        <p:txBody>
          <a:bodyPr wrap="none" rtlCol="0">
            <a:spAutoFit/>
          </a:bodyPr>
          <a:lstStyle/>
          <a:p>
            <a:pPr algn="ctr"/>
            <a:r>
              <a:rPr lang="en-US" dirty="0" smtClean="0"/>
              <a:t>Which version of </a:t>
            </a:r>
            <a:r>
              <a:rPr lang="en-US" dirty="0" smtClean="0">
                <a:latin typeface="Courier New" panose="02070309020205020404" pitchFamily="49" charset="0"/>
                <a:cs typeface="Courier New" panose="02070309020205020404" pitchFamily="49" charset="0"/>
              </a:rPr>
              <a:t>method()</a:t>
            </a:r>
          </a:p>
          <a:p>
            <a:pPr algn="ctr"/>
            <a:r>
              <a:rPr lang="en-US" smtClean="0"/>
              <a:t>does </a:t>
            </a:r>
            <a:r>
              <a:rPr lang="en-US" dirty="0" smtClean="0"/>
              <a:t>D inherit?</a:t>
            </a:r>
            <a:endParaRPr lang="en-US" dirty="0"/>
          </a:p>
        </p:txBody>
      </p:sp>
      <p:cxnSp>
        <p:nvCxnSpPr>
          <p:cNvPr id="7" name="Straight Arrow Connector 6"/>
          <p:cNvCxnSpPr>
            <a:stCxn id="5" idx="1"/>
          </p:cNvCxnSpPr>
          <p:nvPr/>
        </p:nvCxnSpPr>
        <p:spPr>
          <a:xfrm flipH="1">
            <a:off x="5105400" y="4971366"/>
            <a:ext cx="920259" cy="362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mzijlstra\AppData\Local\Microsoft\Windows\Temporary Internet Files\Content.IE5\AQ8I387B\MC900434403[1].wmf"/>
          <p:cNvPicPr>
            <a:picLocks noChangeAspect="1" noChangeArrowheads="1"/>
          </p:cNvPicPr>
          <p:nvPr/>
        </p:nvPicPr>
        <p:blipFill>
          <a:blip r:embed="rId3" cstate="print"/>
          <a:srcRect/>
          <a:stretch>
            <a:fillRect/>
          </a:stretch>
        </p:blipFill>
        <p:spPr bwMode="auto">
          <a:xfrm>
            <a:off x="7315200" y="3581400"/>
            <a:ext cx="757238" cy="1060839"/>
          </a:xfrm>
          <a:prstGeom prst="rect">
            <a:avLst/>
          </a:prstGeom>
          <a:noFill/>
        </p:spPr>
      </p:pic>
      <p:sp>
        <p:nvSpPr>
          <p:cNvPr id="14" name="Slide Number Placeholder 13"/>
          <p:cNvSpPr>
            <a:spLocks noGrp="1"/>
          </p:cNvSpPr>
          <p:nvPr>
            <p:ph type="sldNum" sz="quarter" idx="12"/>
          </p:nvPr>
        </p:nvSpPr>
        <p:spPr/>
        <p:txBody>
          <a:bodyPr/>
          <a:lstStyle/>
          <a:p>
            <a:fld id="{042AED99-7FB4-404E-8A97-64753DCE42E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mtClean="0"/>
              <a:t>Lecture 5: </a:t>
            </a:r>
            <a:br>
              <a:rPr lang="en-US" smtClean="0"/>
            </a:br>
            <a:r>
              <a:rPr lang="en-US" sz="4900" smtClean="0"/>
              <a:t>Abstract Classes and Interfaces</a:t>
            </a:r>
            <a:endParaRPr lang="en-US" sz="4900" dirty="0"/>
          </a:p>
        </p:txBody>
      </p:sp>
      <p:sp>
        <p:nvSpPr>
          <p:cNvPr id="5" name="Subtitle 4"/>
          <p:cNvSpPr>
            <a:spLocks noGrp="1"/>
          </p:cNvSpPr>
          <p:nvPr>
            <p:ph type="subTitle" idx="1"/>
          </p:nvPr>
        </p:nvSpPr>
        <p:spPr/>
        <p:txBody>
          <a:bodyPr>
            <a:normAutofit/>
          </a:bodyPr>
          <a:lstStyle/>
          <a:p>
            <a:r>
              <a:rPr lang="en-US" i="1" smtClean="0"/>
              <a:t>Engaging Abstract Levels to Enrich Life</a:t>
            </a:r>
            <a:endParaRPr lang="en-US" i="1" dirty="0" smtClean="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p:cNvPicPr>
            <a:picLocks noChangeAspect="1" noChangeArrowheads="1"/>
          </p:cNvPicPr>
          <p:nvPr/>
        </p:nvPicPr>
        <p:blipFill>
          <a:blip r:embed="rId2" cstate="print"/>
          <a:srcRect/>
          <a:stretch>
            <a:fillRect/>
          </a:stretch>
        </p:blipFill>
        <p:spPr bwMode="auto">
          <a:xfrm>
            <a:off x="1066800" y="4171950"/>
            <a:ext cx="4352823" cy="23812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Java’s </a:t>
            </a:r>
            <a:r>
              <a:rPr lang="en-US" smtClean="0"/>
              <a:t>Answer (pre - Java SE 8)</a:t>
            </a:r>
            <a:endParaRPr lang="en-US" dirty="0"/>
          </a:p>
        </p:txBody>
      </p:sp>
      <p:sp>
        <p:nvSpPr>
          <p:cNvPr id="3" name="Content Placeholder 2"/>
          <p:cNvSpPr>
            <a:spLocks noGrp="1"/>
          </p:cNvSpPr>
          <p:nvPr>
            <p:ph idx="1"/>
          </p:nvPr>
        </p:nvSpPr>
        <p:spPr>
          <a:xfrm>
            <a:off x="457200" y="1935480"/>
            <a:ext cx="8458200" cy="4389120"/>
          </a:xfrm>
        </p:spPr>
        <p:txBody>
          <a:bodyPr/>
          <a:lstStyle/>
          <a:p>
            <a:r>
              <a:rPr lang="en-US" i="1" smtClean="0"/>
              <a:t>Implementation</a:t>
            </a:r>
            <a:r>
              <a:rPr lang="en-US" smtClean="0"/>
              <a:t> can </a:t>
            </a:r>
            <a:r>
              <a:rPr lang="en-US" dirty="0" smtClean="0"/>
              <a:t>be ‘inherited’ / </a:t>
            </a:r>
            <a:r>
              <a:rPr lang="en-US" smtClean="0"/>
              <a:t>extended  </a:t>
            </a:r>
            <a:r>
              <a:rPr lang="en-US" i="1" smtClean="0"/>
              <a:t>only once</a:t>
            </a:r>
            <a:endParaRPr lang="en-US" i="1" dirty="0" smtClean="0"/>
          </a:p>
          <a:p>
            <a:r>
              <a:rPr lang="en-US" i="1" dirty="0" smtClean="0"/>
              <a:t>Types</a:t>
            </a:r>
            <a:r>
              <a:rPr lang="en-US" dirty="0" smtClean="0"/>
              <a:t> can be ‘inherited’ / implemented </a:t>
            </a:r>
            <a:r>
              <a:rPr lang="en-US" i="1" dirty="0" smtClean="0"/>
              <a:t>multiple times</a:t>
            </a:r>
          </a:p>
          <a:p>
            <a:pPr lvl="1"/>
            <a:r>
              <a:rPr lang="en-US" smtClean="0"/>
              <a:t>No </a:t>
            </a:r>
            <a:r>
              <a:rPr lang="en-US" dirty="0" smtClean="0"/>
              <a:t>limit on </a:t>
            </a:r>
            <a:r>
              <a:rPr lang="en-US" smtClean="0"/>
              <a:t>the number of </a:t>
            </a:r>
            <a:r>
              <a:rPr lang="en-US" dirty="0" smtClean="0"/>
              <a:t>interfaces you can implement</a:t>
            </a:r>
          </a:p>
          <a:p>
            <a:pPr lvl="1"/>
            <a:r>
              <a:rPr lang="en-US" dirty="0" smtClean="0"/>
              <a:t>A single interface can </a:t>
            </a:r>
            <a:r>
              <a:rPr lang="en-US" smtClean="0"/>
              <a:t>extend other </a:t>
            </a:r>
            <a:r>
              <a:rPr lang="en-US" dirty="0" smtClean="0"/>
              <a:t>interfaces</a:t>
            </a:r>
          </a:p>
        </p:txBody>
      </p:sp>
      <p:sp>
        <p:nvSpPr>
          <p:cNvPr id="23" name="TextBox 22"/>
          <p:cNvSpPr txBox="1"/>
          <p:nvPr/>
        </p:nvSpPr>
        <p:spPr>
          <a:xfrm>
            <a:off x="4419600" y="5638800"/>
            <a:ext cx="3072509" cy="646331"/>
          </a:xfrm>
          <a:prstGeom prst="rect">
            <a:avLst/>
          </a:prstGeom>
          <a:noFill/>
        </p:spPr>
        <p:txBody>
          <a:bodyPr wrap="none" rtlCol="0">
            <a:spAutoFit/>
          </a:bodyPr>
          <a:lstStyle/>
          <a:p>
            <a:pPr algn="ctr"/>
            <a:r>
              <a:rPr lang="en-US" dirty="0" smtClean="0"/>
              <a:t>Dog ‘is a’: </a:t>
            </a:r>
          </a:p>
          <a:p>
            <a:pPr algn="ctr"/>
            <a:r>
              <a:rPr lang="en-US" dirty="0" smtClean="0"/>
              <a:t>Animal, Pet, and Companion</a:t>
            </a:r>
            <a:endParaRPr lang="en-US" dirty="0"/>
          </a:p>
        </p:txBody>
      </p:sp>
      <p:cxnSp>
        <p:nvCxnSpPr>
          <p:cNvPr id="24" name="Straight Arrow Connector 23"/>
          <p:cNvCxnSpPr>
            <a:stCxn id="23" idx="1"/>
          </p:cNvCxnSpPr>
          <p:nvPr/>
        </p:nvCxnSpPr>
        <p:spPr>
          <a:xfrm flipH="1" flipV="1">
            <a:off x="3429000" y="5867400"/>
            <a:ext cx="990600" cy="94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Slide Number Placeholder 26"/>
          <p:cNvSpPr>
            <a:spLocks noGrp="1"/>
          </p:cNvSpPr>
          <p:nvPr>
            <p:ph type="sldNum" sz="quarter" idx="12"/>
          </p:nvPr>
        </p:nvSpPr>
        <p:spPr/>
        <p:txBody>
          <a:bodyPr/>
          <a:lstStyle/>
          <a:p>
            <a:fld id="{042AED99-7FB4-404E-8A97-64753DCE42EC}" type="slidenum">
              <a:rPr kumimoji="0" lang="en-US" smtClean="0"/>
              <a:pPr/>
              <a:t>30</a:t>
            </a:fld>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380999" y="709448"/>
            <a:ext cx="8871275" cy="769441"/>
          </a:xfrm>
          <a:prstGeom prst="rect">
            <a:avLst/>
          </a:prstGeom>
          <a:noFill/>
          <a:ln w="9525">
            <a:noFill/>
            <a:miter lim="800000"/>
            <a:headEnd/>
            <a:tailEnd/>
          </a:ln>
          <a:effectLst/>
        </p:spPr>
        <p:txBody>
          <a:bodyPr wrap="none">
            <a:spAutoFit/>
          </a:bodyPr>
          <a:lstStyle/>
          <a:p>
            <a:pPr>
              <a:spcBef>
                <a:spcPct val="0"/>
              </a:spcBef>
            </a:pPr>
            <a:r>
              <a:rPr lang="en-US" sz="4400" dirty="0">
                <a:solidFill>
                  <a:schemeClr val="tx2"/>
                </a:solidFill>
                <a:latin typeface="+mj-lt"/>
                <a:ea typeface="+mj-ea"/>
                <a:cs typeface="+mj-cs"/>
              </a:rPr>
              <a:t>Interface vs</a:t>
            </a:r>
            <a:r>
              <a:rPr lang="en-US" sz="4400">
                <a:solidFill>
                  <a:schemeClr val="tx2"/>
                </a:solidFill>
                <a:latin typeface="+mj-lt"/>
                <a:ea typeface="+mj-ea"/>
                <a:cs typeface="+mj-cs"/>
              </a:rPr>
              <a:t>. </a:t>
            </a:r>
            <a:r>
              <a:rPr lang="en-US" sz="4400" smtClean="0">
                <a:solidFill>
                  <a:schemeClr val="tx2"/>
                </a:solidFill>
                <a:latin typeface="+mj-lt"/>
                <a:ea typeface="+mj-ea"/>
                <a:cs typeface="+mj-cs"/>
              </a:rPr>
              <a:t>Abstract Class: Pre-Java 8</a:t>
            </a:r>
            <a:endParaRPr lang="en-US" sz="4400" dirty="0">
              <a:solidFill>
                <a:schemeClr val="tx2"/>
              </a:solidFill>
              <a:latin typeface="+mj-lt"/>
              <a:ea typeface="+mj-ea"/>
              <a:cs typeface="+mj-cs"/>
            </a:endParaRPr>
          </a:p>
        </p:txBody>
      </p:sp>
      <p:sp>
        <p:nvSpPr>
          <p:cNvPr id="77828" name="Text Box 4"/>
          <p:cNvSpPr txBox="1">
            <a:spLocks noChangeArrowheads="1"/>
          </p:cNvSpPr>
          <p:nvPr/>
        </p:nvSpPr>
        <p:spPr bwMode="auto">
          <a:xfrm>
            <a:off x="3962400" y="1752600"/>
            <a:ext cx="5029200" cy="5262979"/>
          </a:xfrm>
          <a:prstGeom prst="rect">
            <a:avLst/>
          </a:prstGeom>
          <a:noFill/>
          <a:ln w="9525">
            <a:noFill/>
            <a:miter lim="800000"/>
            <a:headEnd/>
            <a:tailEnd/>
          </a:ln>
          <a:effectLst/>
        </p:spPr>
        <p:txBody>
          <a:bodyPr wrap="square">
            <a:spAutoFit/>
          </a:bodyPr>
          <a:lstStyle/>
          <a:p>
            <a:pPr eaLnBrk="0" hangingPunct="0"/>
            <a:r>
              <a:rPr lang="en-US" sz="2400" b="1" dirty="0">
                <a:latin typeface="Times New Roman" charset="0"/>
              </a:rPr>
              <a:t>Interface has </a:t>
            </a:r>
            <a:r>
              <a:rPr lang="en-US" sz="2400" b="1">
                <a:latin typeface="Times New Roman" charset="0"/>
              </a:rPr>
              <a:t>no </a:t>
            </a:r>
            <a:r>
              <a:rPr lang="en-US" sz="2400" b="1" smtClean="0">
                <a:latin typeface="Times New Roman" charset="0"/>
              </a:rPr>
              <a:t>implementation</a:t>
            </a:r>
          </a:p>
          <a:p>
            <a:pPr marL="342900" indent="-342900" eaLnBrk="0" hangingPunct="0">
              <a:buFont typeface="Arial" panose="020B0604020202020204" pitchFamily="34" charset="0"/>
              <a:buChar char="•"/>
            </a:pPr>
            <a:r>
              <a:rPr lang="en-US" sz="2400" smtClean="0">
                <a:latin typeface="Times New Roman" charset="0"/>
              </a:rPr>
              <a:t>Important </a:t>
            </a:r>
            <a:r>
              <a:rPr lang="en-US" sz="2400" dirty="0" smtClean="0">
                <a:latin typeface="Times New Roman" charset="0"/>
              </a:rPr>
              <a:t>types should always be interfaces to allow for ‘multiple’ inheritance</a:t>
            </a:r>
            <a:endParaRPr lang="en-US" sz="2400" dirty="0">
              <a:latin typeface="Times New Roman" charset="0"/>
            </a:endParaRPr>
          </a:p>
          <a:p>
            <a:pPr eaLnBrk="0" hangingPunct="0"/>
            <a:endParaRPr lang="en-US" sz="2400" dirty="0">
              <a:latin typeface="Times New Roman" charset="0"/>
            </a:endParaRPr>
          </a:p>
          <a:p>
            <a:pPr eaLnBrk="0" hangingPunct="0"/>
            <a:r>
              <a:rPr lang="en-US" sz="2400" b="1" dirty="0">
                <a:latin typeface="Times New Roman" charset="0"/>
              </a:rPr>
              <a:t>Interface takes abstraction one step further.</a:t>
            </a:r>
            <a:endParaRPr lang="en-US" sz="2400" dirty="0">
              <a:latin typeface="Times New Roman" charset="0"/>
            </a:endParaRPr>
          </a:p>
          <a:p>
            <a:pPr marL="342900" indent="-342900" eaLnBrk="0" hangingPunct="0">
              <a:buFont typeface="Arial" panose="020B0604020202020204" pitchFamily="34" charset="0"/>
              <a:buChar char="•"/>
            </a:pPr>
            <a:r>
              <a:rPr lang="en-US" sz="2400" smtClean="0">
                <a:latin typeface="Times New Roman" charset="0"/>
              </a:rPr>
              <a:t>Abstract </a:t>
            </a:r>
            <a:r>
              <a:rPr lang="en-US" sz="2400" dirty="0">
                <a:latin typeface="Times New Roman" charset="0"/>
              </a:rPr>
              <a:t>class is an abstraction of its </a:t>
            </a:r>
            <a:r>
              <a:rPr lang="en-US" sz="2400" dirty="0" smtClean="0">
                <a:latin typeface="Times New Roman" charset="0"/>
              </a:rPr>
              <a:t>subclasses – provide common implementation.</a:t>
            </a:r>
            <a:endParaRPr lang="en-US" sz="2400" dirty="0">
              <a:latin typeface="Times New Roman" charset="0"/>
            </a:endParaRPr>
          </a:p>
          <a:p>
            <a:pPr marL="342900" indent="-342900" eaLnBrk="0" hangingPunct="0">
              <a:buFont typeface="Arial" panose="020B0604020202020204" pitchFamily="34" charset="0"/>
              <a:buChar char="•"/>
            </a:pPr>
            <a:r>
              <a:rPr lang="en-US" sz="2400" smtClean="0">
                <a:latin typeface="Times New Roman" charset="0"/>
              </a:rPr>
              <a:t>Interface </a:t>
            </a:r>
            <a:r>
              <a:rPr lang="en-US" sz="2400" dirty="0">
                <a:latin typeface="Times New Roman" charset="0"/>
              </a:rPr>
              <a:t>is an abstraction of its (abstract) </a:t>
            </a:r>
            <a:r>
              <a:rPr lang="en-US" sz="2400" dirty="0" smtClean="0">
                <a:latin typeface="Times New Roman" charset="0"/>
              </a:rPr>
              <a:t>subclasses – provides  common type.</a:t>
            </a:r>
          </a:p>
          <a:p>
            <a:pPr eaLnBrk="0" hangingPunct="0">
              <a:buFontTx/>
              <a:buChar char="•"/>
            </a:pP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31</a:t>
            </a:fld>
            <a:endParaRPr kumimoji="0" lang="en-US"/>
          </a:p>
        </p:txBody>
      </p:sp>
      <p:pic>
        <p:nvPicPr>
          <p:cNvPr id="1027" name="Picture 3"/>
          <p:cNvPicPr>
            <a:picLocks noChangeAspect="1" noChangeArrowheads="1"/>
          </p:cNvPicPr>
          <p:nvPr/>
        </p:nvPicPr>
        <p:blipFill>
          <a:blip r:embed="rId2" cstate="print"/>
          <a:srcRect/>
          <a:stretch>
            <a:fillRect/>
          </a:stretch>
        </p:blipFill>
        <p:spPr bwMode="auto">
          <a:xfrm>
            <a:off x="685800" y="1523999"/>
            <a:ext cx="3276600" cy="52060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Some Advantages of Interfaces</a:t>
            </a:r>
            <a:endParaRPr lang="en-US" dirty="0"/>
          </a:p>
        </p:txBody>
      </p:sp>
      <p:sp>
        <p:nvSpPr>
          <p:cNvPr id="1027" name="Rectangle 3" descr="Rectangle: Click to edit Master text styles&#10;Second level&#10;Third level&#10;Fourth level&#10;Fifth level"/>
          <p:cNvSpPr>
            <a:spLocks noGrp="1" noChangeArrowheads="1"/>
          </p:cNvSpPr>
          <p:nvPr>
            <p:ph type="body" idx="1"/>
          </p:nvPr>
        </p:nvSpPr>
        <p:spPr/>
        <p:txBody>
          <a:bodyPr>
            <a:normAutofit/>
          </a:bodyPr>
          <a:lstStyle/>
          <a:p>
            <a:r>
              <a:rPr lang="en-US" smtClean="0"/>
              <a:t>They support the safe part of multiple inheritance</a:t>
            </a:r>
          </a:p>
          <a:p>
            <a:r>
              <a:rPr lang="en-US" smtClean="0"/>
              <a:t>They </a:t>
            </a:r>
            <a:r>
              <a:rPr lang="en-US" dirty="0" smtClean="0"/>
              <a:t>enforce information hiding and encapsulation.</a:t>
            </a:r>
          </a:p>
          <a:p>
            <a:pPr lvl="1"/>
            <a:r>
              <a:rPr lang="en-US" dirty="0" smtClean="0"/>
              <a:t>Remember encapsulation is about grouping data and methods together for ease of use.  Information hiding </a:t>
            </a:r>
            <a:r>
              <a:rPr lang="en-US" smtClean="0"/>
              <a:t>hides the </a:t>
            </a:r>
            <a:r>
              <a:rPr lang="en-US" dirty="0" smtClean="0"/>
              <a:t>implementation from the public ‘</a:t>
            </a:r>
            <a:r>
              <a:rPr lang="en-US" smtClean="0"/>
              <a:t>interface’.</a:t>
            </a:r>
            <a:endParaRPr lang="en-US" dirty="0" smtClean="0"/>
          </a:p>
          <a:p>
            <a:r>
              <a:rPr lang="en-US" smtClean="0"/>
              <a:t>They support change – implementation can be changed behind the interface</a:t>
            </a:r>
          </a:p>
          <a:p>
            <a:r>
              <a:rPr lang="en-US" smtClean="0"/>
              <a:t>They support development of code in parallel – each team can rely on other teams interfaces even before they are implemented.</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32</a:t>
            </a:fld>
            <a:endParaRPr kumimoji="0"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380999" y="759767"/>
            <a:ext cx="8397875" cy="461665"/>
          </a:xfrm>
          <a:prstGeom prst="rect">
            <a:avLst/>
          </a:prstGeom>
          <a:noFill/>
          <a:ln w="9525">
            <a:noFill/>
            <a:miter lim="800000"/>
            <a:headEnd/>
            <a:tailEnd/>
          </a:ln>
          <a:effectLst/>
        </p:spPr>
        <p:txBody>
          <a:bodyPr>
            <a:spAutoFit/>
          </a:bodyPr>
          <a:lstStyle/>
          <a:p>
            <a:pPr eaLnBrk="0" hangingPunct="0"/>
            <a:endParaRPr lang="en-US" sz="2400" dirty="0">
              <a:latin typeface="Times New Roman" charset="0"/>
            </a:endParaRPr>
          </a:p>
        </p:txBody>
      </p:sp>
      <p:sp>
        <p:nvSpPr>
          <p:cNvPr id="6" name="Title 5"/>
          <p:cNvSpPr>
            <a:spLocks noGrp="1"/>
          </p:cNvSpPr>
          <p:nvPr>
            <p:ph type="title"/>
          </p:nvPr>
        </p:nvSpPr>
        <p:spPr>
          <a:xfrm>
            <a:off x="457200" y="228600"/>
            <a:ext cx="8229600" cy="1143000"/>
          </a:xfrm>
        </p:spPr>
        <p:txBody>
          <a:bodyPr>
            <a:normAutofit/>
          </a:bodyPr>
          <a:lstStyle/>
          <a:p>
            <a:r>
              <a:rPr lang="en-US" sz="3600" smtClean="0"/>
              <a:t>Flexibility of Interfaces</a:t>
            </a:r>
            <a:endParaRPr lang="en-US" sz="3600" dirty="0"/>
          </a:p>
        </p:txBody>
      </p:sp>
      <p:sp>
        <p:nvSpPr>
          <p:cNvPr id="7" name="Content Placeholder 6"/>
          <p:cNvSpPr>
            <a:spLocks noGrp="1"/>
          </p:cNvSpPr>
          <p:nvPr>
            <p:ph idx="1"/>
          </p:nvPr>
        </p:nvSpPr>
        <p:spPr>
          <a:xfrm>
            <a:off x="457200" y="1219200"/>
            <a:ext cx="8229600" cy="4389120"/>
          </a:xfrm>
        </p:spPr>
        <p:txBody>
          <a:bodyPr>
            <a:normAutofit lnSpcReduction="10000"/>
          </a:bodyPr>
          <a:lstStyle/>
          <a:p>
            <a:endParaRPr lang="en-US" dirty="0" smtClean="0"/>
          </a:p>
          <a:p>
            <a:r>
              <a:rPr lang="en-US" dirty="0" smtClean="0"/>
              <a:t>Interfaces let you take greater advantage of polymorphism in your designs, which in turn helps you make your software more flexible. </a:t>
            </a:r>
          </a:p>
          <a:p>
            <a:r>
              <a:rPr lang="en-US" sz="2800" dirty="0" smtClean="0">
                <a:latin typeface="Times New Roman" charset="0"/>
              </a:rPr>
              <a:t>In your small groups modify this class </a:t>
            </a:r>
            <a:r>
              <a:rPr lang="en-US" sz="2800" smtClean="0">
                <a:latin typeface="Times New Roman" charset="0"/>
              </a:rPr>
              <a:t>hierarchy so it supports display of images (like bitmaps and png’s).</a:t>
            </a:r>
            <a:endParaRPr lang="en-US" sz="2800" dirty="0" smtClean="0">
              <a:latin typeface="Times New Roman" charset="0"/>
            </a:endParaRPr>
          </a:p>
          <a:p>
            <a:pPr marL="365760" lvl="1" indent="0">
              <a:buNone/>
            </a:pPr>
            <a:endParaRPr lang="en-US" smtClean="0">
              <a:latin typeface="Times New Roman" charset="0"/>
            </a:endParaRPr>
          </a:p>
          <a:p>
            <a:pPr marL="365760" lvl="1" indent="0">
              <a:buNone/>
            </a:pPr>
            <a:r>
              <a:rPr lang="en-US" smtClean="0">
                <a:latin typeface="Times New Roman" charset="0"/>
              </a:rPr>
              <a:t>[Use </a:t>
            </a:r>
            <a:r>
              <a:rPr lang="en-US" dirty="0" smtClean="0">
                <a:latin typeface="Times New Roman" charset="0"/>
              </a:rPr>
              <a:t>an interface to</a:t>
            </a:r>
          </a:p>
          <a:p>
            <a:pPr marL="365760" lvl="1" indent="0">
              <a:buNone/>
            </a:pPr>
            <a:r>
              <a:rPr lang="en-US" dirty="0">
                <a:latin typeface="Times New Roman" charset="0"/>
              </a:rPr>
              <a:t>c</a:t>
            </a:r>
            <a:r>
              <a:rPr lang="en-US" dirty="0" smtClean="0">
                <a:latin typeface="Times New Roman" charset="0"/>
              </a:rPr>
              <a:t>reate greater</a:t>
            </a:r>
          </a:p>
          <a:p>
            <a:pPr marL="365760" lvl="1" indent="0">
              <a:buNone/>
            </a:pPr>
            <a:r>
              <a:rPr lang="en-US">
                <a:latin typeface="Times New Roman" charset="0"/>
              </a:rPr>
              <a:t>a</a:t>
            </a:r>
            <a:r>
              <a:rPr lang="en-US" smtClean="0">
                <a:latin typeface="Times New Roman" charset="0"/>
              </a:rPr>
              <a:t>bstraction.]</a:t>
            </a:r>
            <a:endParaRPr lang="en-US" dirty="0" smtClean="0">
              <a:latin typeface="Times New Roman" charset="0"/>
            </a:endParaRPr>
          </a:p>
          <a:p>
            <a:endParaRPr lang="en-US" sz="2800" dirty="0" smtClean="0">
              <a:latin typeface="Times New Roman" charset="0"/>
            </a:endParaRPr>
          </a:p>
          <a:p>
            <a:endParaRPr lang="en-US" dirty="0" smtClean="0"/>
          </a:p>
          <a:p>
            <a:pPr marL="0" indent="0">
              <a:buNone/>
            </a:pPr>
            <a:endParaRPr lang="en-US" dirty="0"/>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33</a:t>
            </a:fld>
            <a:endParaRPr kumimoji="0" lang="en-US"/>
          </a:p>
        </p:txBody>
      </p:sp>
      <p:pic>
        <p:nvPicPr>
          <p:cNvPr id="2052" name="Picture 4"/>
          <p:cNvPicPr>
            <a:picLocks noChangeAspect="1" noChangeArrowheads="1"/>
          </p:cNvPicPr>
          <p:nvPr/>
        </p:nvPicPr>
        <p:blipFill>
          <a:blip r:embed="rId2" cstate="print"/>
          <a:srcRect/>
          <a:stretch>
            <a:fillRect/>
          </a:stretch>
        </p:blipFill>
        <p:spPr bwMode="auto">
          <a:xfrm>
            <a:off x="4572000" y="3452648"/>
            <a:ext cx="4572000" cy="3573648"/>
          </a:xfrm>
          <a:prstGeom prst="rect">
            <a:avLst/>
          </a:prstGeom>
          <a:noFill/>
          <a:ln w="9525">
            <a:noFill/>
            <a:miter lim="800000"/>
            <a:headEnd/>
            <a:tailEnd/>
          </a:ln>
          <a:effectLst/>
        </p:spPr>
      </p:pic>
      <p:sp>
        <p:nvSpPr>
          <p:cNvPr id="10" name="Isosceles Triangle 9"/>
          <p:cNvSpPr/>
          <p:nvPr/>
        </p:nvSpPr>
        <p:spPr>
          <a:xfrm rot="5400000">
            <a:off x="6343648" y="4092470"/>
            <a:ext cx="114302" cy="762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04800"/>
            <a:ext cx="8229600" cy="1143000"/>
          </a:xfrm>
        </p:spPr>
        <p:txBody>
          <a:bodyPr/>
          <a:lstStyle/>
          <a:p>
            <a:r>
              <a:rPr lang="en-US" smtClean="0"/>
              <a:t>A Solution</a:t>
            </a:r>
            <a:endParaRPr lang="en-US" dirty="0"/>
          </a:p>
        </p:txBody>
      </p:sp>
      <p:sp>
        <p:nvSpPr>
          <p:cNvPr id="7" name="Content Placeholder 6"/>
          <p:cNvSpPr>
            <a:spLocks noGrp="1"/>
          </p:cNvSpPr>
          <p:nvPr>
            <p:ph idx="1"/>
          </p:nvPr>
        </p:nvSpPr>
        <p:spPr>
          <a:xfrm>
            <a:off x="457200" y="1536192"/>
            <a:ext cx="8686800" cy="4389120"/>
          </a:xfrm>
        </p:spPr>
        <p:txBody>
          <a:bodyPr/>
          <a:lstStyle/>
          <a:p>
            <a:r>
              <a:rPr lang="en-US" dirty="0" smtClean="0"/>
              <a:t>With </a:t>
            </a:r>
            <a:r>
              <a:rPr lang="en-US" smtClean="0"/>
              <a:t>an interface, </a:t>
            </a:r>
            <a:r>
              <a:rPr lang="en-US" dirty="0" smtClean="0"/>
              <a:t>we can easily add a new class hierarchy</a:t>
            </a:r>
          </a:p>
          <a:p>
            <a:endParaRPr lang="en-US" dirty="0"/>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34</a:t>
            </a:fld>
            <a:endParaRPr kumimoji="0" lang="en-US"/>
          </a:p>
        </p:txBody>
      </p:sp>
      <p:grpSp>
        <p:nvGrpSpPr>
          <p:cNvPr id="59" name="Group 58"/>
          <p:cNvGrpSpPr/>
          <p:nvPr/>
        </p:nvGrpSpPr>
        <p:grpSpPr>
          <a:xfrm>
            <a:off x="838200" y="1876425"/>
            <a:ext cx="4800600" cy="4981575"/>
            <a:chOff x="838200" y="1876425"/>
            <a:chExt cx="4800600" cy="4981575"/>
          </a:xfrm>
        </p:grpSpPr>
        <p:sp>
          <p:nvSpPr>
            <p:cNvPr id="9" name="Isosceles Triangle 8"/>
            <p:cNvSpPr/>
            <p:nvPr/>
          </p:nvSpPr>
          <p:spPr>
            <a:xfrm rot="5400000">
              <a:off x="3276600" y="2362199"/>
              <a:ext cx="152401"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7" name="Group 5"/>
            <p:cNvGrpSpPr>
              <a:grpSpLocks noChangeAspect="1"/>
            </p:cNvGrpSpPr>
            <p:nvPr/>
          </p:nvGrpSpPr>
          <p:grpSpPr bwMode="auto">
            <a:xfrm>
              <a:off x="838200" y="1876425"/>
              <a:ext cx="4800600" cy="4981575"/>
              <a:chOff x="528" y="1182"/>
              <a:chExt cx="3024" cy="3138"/>
            </a:xfrm>
          </p:grpSpPr>
          <p:sp>
            <p:nvSpPr>
              <p:cNvPr id="3076" name="AutoShape 4"/>
              <p:cNvSpPr>
                <a:spLocks noChangeAspect="1" noChangeArrowheads="1" noTextEdit="1"/>
              </p:cNvSpPr>
              <p:nvPr/>
            </p:nvSpPr>
            <p:spPr bwMode="auto">
              <a:xfrm>
                <a:off x="528" y="1182"/>
                <a:ext cx="3024" cy="3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8" name="Rectangle 6"/>
              <p:cNvSpPr>
                <a:spLocks noChangeArrowheads="1"/>
              </p:cNvSpPr>
              <p:nvPr/>
            </p:nvSpPr>
            <p:spPr bwMode="auto">
              <a:xfrm>
                <a:off x="671" y="1382"/>
                <a:ext cx="708" cy="386"/>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9" name="Rectangle 7"/>
              <p:cNvSpPr>
                <a:spLocks noChangeArrowheads="1"/>
              </p:cNvSpPr>
              <p:nvPr/>
            </p:nvSpPr>
            <p:spPr bwMode="auto">
              <a:xfrm>
                <a:off x="721" y="1411"/>
                <a:ext cx="67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GraphicWindow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Line 8"/>
              <p:cNvSpPr>
                <a:spLocks noChangeShapeType="1"/>
              </p:cNvSpPr>
              <p:nvPr/>
            </p:nvSpPr>
            <p:spPr bwMode="auto">
              <a:xfrm>
                <a:off x="671" y="1539"/>
                <a:ext cx="71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1" name="Rectangle 9"/>
              <p:cNvSpPr>
                <a:spLocks noChangeArrowheads="1"/>
              </p:cNvSpPr>
              <p:nvPr/>
            </p:nvSpPr>
            <p:spPr bwMode="auto">
              <a:xfrm>
                <a:off x="707" y="1632"/>
                <a:ext cx="39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+display()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Line 10"/>
              <p:cNvSpPr>
                <a:spLocks noChangeShapeType="1"/>
              </p:cNvSpPr>
              <p:nvPr/>
            </p:nvSpPr>
            <p:spPr bwMode="auto">
              <a:xfrm>
                <a:off x="671" y="1604"/>
                <a:ext cx="71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3" name="Rectangle 11"/>
              <p:cNvSpPr>
                <a:spLocks noChangeArrowheads="1"/>
              </p:cNvSpPr>
              <p:nvPr/>
            </p:nvSpPr>
            <p:spPr bwMode="auto">
              <a:xfrm>
                <a:off x="2415" y="2211"/>
                <a:ext cx="629" cy="944"/>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4" name="Rectangle 12"/>
              <p:cNvSpPr>
                <a:spLocks noChangeArrowheads="1"/>
              </p:cNvSpPr>
              <p:nvPr/>
            </p:nvSpPr>
            <p:spPr bwMode="auto">
              <a:xfrm>
                <a:off x="2608" y="2333"/>
                <a:ext cx="2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rgbClr val="000000"/>
                    </a:solidFill>
                    <a:effectLst/>
                    <a:latin typeface="Tahoma" pitchFamily="34" charset="0"/>
                    <a:cs typeface="Arial" pitchFamily="34" charset="0"/>
                  </a:rPr>
                  <a:t>Shape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Rectangle 13"/>
              <p:cNvSpPr>
                <a:spLocks noChangeArrowheads="1"/>
              </p:cNvSpPr>
              <p:nvPr/>
            </p:nvSpPr>
            <p:spPr bwMode="auto">
              <a:xfrm>
                <a:off x="2480" y="2240"/>
                <a:ext cx="5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&lt;&lt;abstract&gt;&gt;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Rectangle 14"/>
              <p:cNvSpPr>
                <a:spLocks noChangeArrowheads="1"/>
              </p:cNvSpPr>
              <p:nvPr/>
            </p:nvSpPr>
            <p:spPr bwMode="auto">
              <a:xfrm>
                <a:off x="2451" y="2490"/>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Rectangle 15"/>
              <p:cNvSpPr>
                <a:spLocks noChangeArrowheads="1"/>
              </p:cNvSpPr>
              <p:nvPr/>
            </p:nvSpPr>
            <p:spPr bwMode="auto">
              <a:xfrm>
                <a:off x="2451" y="2583"/>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Rectangle 16"/>
              <p:cNvSpPr>
                <a:spLocks noChangeArrowheads="1"/>
              </p:cNvSpPr>
              <p:nvPr/>
            </p:nvSpPr>
            <p:spPr bwMode="auto">
              <a:xfrm>
                <a:off x="2451" y="2676"/>
                <a:ext cx="23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-color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9" name="Line 17"/>
              <p:cNvSpPr>
                <a:spLocks noChangeShapeType="1"/>
              </p:cNvSpPr>
              <p:nvPr/>
            </p:nvSpPr>
            <p:spPr bwMode="auto">
              <a:xfrm>
                <a:off x="2415" y="2461"/>
                <a:ext cx="63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0" name="Rectangle 18"/>
              <p:cNvSpPr>
                <a:spLocks noChangeArrowheads="1"/>
              </p:cNvSpPr>
              <p:nvPr/>
            </p:nvSpPr>
            <p:spPr bwMode="auto">
              <a:xfrm>
                <a:off x="2451" y="2833"/>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1" name="Rectangle 19"/>
              <p:cNvSpPr>
                <a:spLocks noChangeArrowheads="1"/>
              </p:cNvSpPr>
              <p:nvPr/>
            </p:nvSpPr>
            <p:spPr bwMode="auto">
              <a:xfrm>
                <a:off x="2451" y="2926"/>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2" name="Rectangle 20"/>
              <p:cNvSpPr>
                <a:spLocks noChangeArrowheads="1"/>
              </p:cNvSpPr>
              <p:nvPr/>
            </p:nvSpPr>
            <p:spPr bwMode="auto">
              <a:xfrm>
                <a:off x="2451" y="3019"/>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3" name="Line 21"/>
              <p:cNvSpPr>
                <a:spLocks noChangeShapeType="1"/>
              </p:cNvSpPr>
              <p:nvPr/>
            </p:nvSpPr>
            <p:spPr bwMode="auto">
              <a:xfrm>
                <a:off x="2415" y="2805"/>
                <a:ext cx="63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4" name="Rectangle 22"/>
              <p:cNvSpPr>
                <a:spLocks noChangeArrowheads="1"/>
              </p:cNvSpPr>
              <p:nvPr/>
            </p:nvSpPr>
            <p:spPr bwMode="auto">
              <a:xfrm>
                <a:off x="2044" y="3412"/>
                <a:ext cx="600" cy="758"/>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5" name="Rectangle 23"/>
              <p:cNvSpPr>
                <a:spLocks noChangeArrowheads="1"/>
              </p:cNvSpPr>
              <p:nvPr/>
            </p:nvSpPr>
            <p:spPr bwMode="auto">
              <a:xfrm>
                <a:off x="2144" y="3441"/>
                <a:ext cx="4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Rectangle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6" name="Rectangle 24"/>
              <p:cNvSpPr>
                <a:spLocks noChangeArrowheads="1"/>
              </p:cNvSpPr>
              <p:nvPr/>
            </p:nvSpPr>
            <p:spPr bwMode="auto">
              <a:xfrm>
                <a:off x="2079" y="3598"/>
                <a:ext cx="25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-width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7" name="Rectangle 25"/>
              <p:cNvSpPr>
                <a:spLocks noChangeArrowheads="1"/>
              </p:cNvSpPr>
              <p:nvPr/>
            </p:nvSpPr>
            <p:spPr bwMode="auto">
              <a:xfrm>
                <a:off x="2079" y="3691"/>
                <a:ext cx="2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-height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8" name="Line 26"/>
              <p:cNvSpPr>
                <a:spLocks noChangeShapeType="1"/>
              </p:cNvSpPr>
              <p:nvPr/>
            </p:nvSpPr>
            <p:spPr bwMode="auto">
              <a:xfrm>
                <a:off x="2044" y="3569"/>
                <a:ext cx="60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9" name="Rectangle 27"/>
              <p:cNvSpPr>
                <a:spLocks noChangeArrowheads="1"/>
              </p:cNvSpPr>
              <p:nvPr/>
            </p:nvSpPr>
            <p:spPr bwMode="auto">
              <a:xfrm>
                <a:off x="2079" y="3848"/>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0" name="Rectangle 28"/>
              <p:cNvSpPr>
                <a:spLocks noChangeArrowheads="1"/>
              </p:cNvSpPr>
              <p:nvPr/>
            </p:nvSpPr>
            <p:spPr bwMode="auto">
              <a:xfrm>
                <a:off x="2079" y="3941"/>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1" name="Rectangle 29"/>
              <p:cNvSpPr>
                <a:spLocks noChangeArrowheads="1"/>
              </p:cNvSpPr>
              <p:nvPr/>
            </p:nvSpPr>
            <p:spPr bwMode="auto">
              <a:xfrm>
                <a:off x="2079" y="4034"/>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2" name="Line 30"/>
              <p:cNvSpPr>
                <a:spLocks noChangeShapeType="1"/>
              </p:cNvSpPr>
              <p:nvPr/>
            </p:nvSpPr>
            <p:spPr bwMode="auto">
              <a:xfrm>
                <a:off x="2044" y="3820"/>
                <a:ext cx="60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3" name="Rectangle 31"/>
              <p:cNvSpPr>
                <a:spLocks noChangeArrowheads="1"/>
              </p:cNvSpPr>
              <p:nvPr/>
            </p:nvSpPr>
            <p:spPr bwMode="auto">
              <a:xfrm>
                <a:off x="2844" y="3412"/>
                <a:ext cx="558" cy="665"/>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4" name="Rectangle 32"/>
              <p:cNvSpPr>
                <a:spLocks noChangeArrowheads="1"/>
              </p:cNvSpPr>
              <p:nvPr/>
            </p:nvSpPr>
            <p:spPr bwMode="auto">
              <a:xfrm>
                <a:off x="3016" y="3441"/>
                <a:ext cx="265"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Circle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5" name="Rectangle 33"/>
              <p:cNvSpPr>
                <a:spLocks noChangeArrowheads="1"/>
              </p:cNvSpPr>
              <p:nvPr/>
            </p:nvSpPr>
            <p:spPr bwMode="auto">
              <a:xfrm>
                <a:off x="2880" y="3598"/>
                <a:ext cx="27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-radius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6" name="Line 34"/>
              <p:cNvSpPr>
                <a:spLocks noChangeShapeType="1"/>
              </p:cNvSpPr>
              <p:nvPr/>
            </p:nvSpPr>
            <p:spPr bwMode="auto">
              <a:xfrm>
                <a:off x="2844" y="3569"/>
                <a:ext cx="56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7" name="Rectangle 35"/>
              <p:cNvSpPr>
                <a:spLocks noChangeArrowheads="1"/>
              </p:cNvSpPr>
              <p:nvPr/>
            </p:nvSpPr>
            <p:spPr bwMode="auto">
              <a:xfrm>
                <a:off x="2880" y="3755"/>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8" name="Rectangle 36"/>
              <p:cNvSpPr>
                <a:spLocks noChangeArrowheads="1"/>
              </p:cNvSpPr>
              <p:nvPr/>
            </p:nvSpPr>
            <p:spPr bwMode="auto">
              <a:xfrm>
                <a:off x="2880" y="3848"/>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9" name="Rectangle 37"/>
              <p:cNvSpPr>
                <a:spLocks noChangeArrowheads="1"/>
              </p:cNvSpPr>
              <p:nvPr/>
            </p:nvSpPr>
            <p:spPr bwMode="auto">
              <a:xfrm>
                <a:off x="2880" y="3941"/>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0" name="Line 38"/>
              <p:cNvSpPr>
                <a:spLocks noChangeShapeType="1"/>
              </p:cNvSpPr>
              <p:nvPr/>
            </p:nvSpPr>
            <p:spPr bwMode="auto">
              <a:xfrm>
                <a:off x="2844" y="3727"/>
                <a:ext cx="56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1" name="Line 39"/>
              <p:cNvSpPr>
                <a:spLocks noChangeShapeType="1"/>
              </p:cNvSpPr>
              <p:nvPr/>
            </p:nvSpPr>
            <p:spPr bwMode="auto">
              <a:xfrm flipV="1">
                <a:off x="2473" y="3162"/>
                <a:ext cx="85" cy="250"/>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2" name="Freeform 40"/>
              <p:cNvSpPr>
                <a:spLocks/>
              </p:cNvSpPr>
              <p:nvPr/>
            </p:nvSpPr>
            <p:spPr bwMode="auto">
              <a:xfrm>
                <a:off x="2458" y="3162"/>
                <a:ext cx="107" cy="150"/>
              </a:xfrm>
              <a:custGeom>
                <a:avLst/>
                <a:gdLst/>
                <a:ahLst/>
                <a:cxnLst>
                  <a:cxn ang="0">
                    <a:pos x="107" y="150"/>
                  </a:cxn>
                  <a:cxn ang="0">
                    <a:pos x="100" y="0"/>
                  </a:cxn>
                  <a:cxn ang="0">
                    <a:pos x="0" y="114"/>
                  </a:cxn>
                  <a:cxn ang="0">
                    <a:pos x="107" y="150"/>
                  </a:cxn>
                </a:cxnLst>
                <a:rect l="0" t="0" r="r" b="b"/>
                <a:pathLst>
                  <a:path w="107" h="150">
                    <a:moveTo>
                      <a:pt x="107" y="150"/>
                    </a:moveTo>
                    <a:lnTo>
                      <a:pt x="100" y="0"/>
                    </a:lnTo>
                    <a:lnTo>
                      <a:pt x="0" y="114"/>
                    </a:lnTo>
                    <a:lnTo>
                      <a:pt x="107" y="150"/>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3" name="Line 41"/>
              <p:cNvSpPr>
                <a:spLocks noChangeShapeType="1"/>
              </p:cNvSpPr>
              <p:nvPr/>
            </p:nvSpPr>
            <p:spPr bwMode="auto">
              <a:xfrm flipH="1" flipV="1">
                <a:off x="2909" y="3162"/>
                <a:ext cx="93" cy="250"/>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4" name="Freeform 42"/>
              <p:cNvSpPr>
                <a:spLocks/>
              </p:cNvSpPr>
              <p:nvPr/>
            </p:nvSpPr>
            <p:spPr bwMode="auto">
              <a:xfrm>
                <a:off x="2909" y="3162"/>
                <a:ext cx="100" cy="150"/>
              </a:xfrm>
              <a:custGeom>
                <a:avLst/>
                <a:gdLst/>
                <a:ahLst/>
                <a:cxnLst>
                  <a:cxn ang="0">
                    <a:pos x="100" y="114"/>
                  </a:cxn>
                  <a:cxn ang="0">
                    <a:pos x="0" y="0"/>
                  </a:cxn>
                  <a:cxn ang="0">
                    <a:pos x="0" y="150"/>
                  </a:cxn>
                  <a:cxn ang="0">
                    <a:pos x="100" y="114"/>
                  </a:cxn>
                </a:cxnLst>
                <a:rect l="0" t="0" r="r" b="b"/>
                <a:pathLst>
                  <a:path w="100" h="150">
                    <a:moveTo>
                      <a:pt x="100" y="114"/>
                    </a:moveTo>
                    <a:lnTo>
                      <a:pt x="0" y="0"/>
                    </a:lnTo>
                    <a:lnTo>
                      <a:pt x="0" y="150"/>
                    </a:lnTo>
                    <a:lnTo>
                      <a:pt x="100" y="114"/>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5" name="Rectangle 43"/>
              <p:cNvSpPr>
                <a:spLocks noChangeArrowheads="1"/>
              </p:cNvSpPr>
              <p:nvPr/>
            </p:nvSpPr>
            <p:spPr bwMode="auto">
              <a:xfrm>
                <a:off x="2415" y="1325"/>
                <a:ext cx="601" cy="593"/>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6" name="Rectangle 44"/>
              <p:cNvSpPr>
                <a:spLocks noChangeArrowheads="1"/>
              </p:cNvSpPr>
              <p:nvPr/>
            </p:nvSpPr>
            <p:spPr bwMode="auto">
              <a:xfrm>
                <a:off x="2515" y="1446"/>
                <a:ext cx="458"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IDrawable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7" name="Rectangle 45"/>
              <p:cNvSpPr>
                <a:spLocks noChangeArrowheads="1"/>
              </p:cNvSpPr>
              <p:nvPr/>
            </p:nvSpPr>
            <p:spPr bwMode="auto">
              <a:xfrm>
                <a:off x="2451" y="1354"/>
                <a:ext cx="565"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8" name="Rectangle 46"/>
              <p:cNvSpPr>
                <a:spLocks noChangeArrowheads="1"/>
              </p:cNvSpPr>
              <p:nvPr/>
            </p:nvSpPr>
            <p:spPr bwMode="auto">
              <a:xfrm>
                <a:off x="2451" y="1604"/>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9" name="Rectangle 47"/>
              <p:cNvSpPr>
                <a:spLocks noChangeArrowheads="1"/>
              </p:cNvSpPr>
              <p:nvPr/>
            </p:nvSpPr>
            <p:spPr bwMode="auto">
              <a:xfrm>
                <a:off x="2451" y="1697"/>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0" name="Rectangle 48"/>
              <p:cNvSpPr>
                <a:spLocks noChangeArrowheads="1"/>
              </p:cNvSpPr>
              <p:nvPr/>
            </p:nvSpPr>
            <p:spPr bwMode="auto">
              <a:xfrm>
                <a:off x="2451" y="1790"/>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1" name="Line 49"/>
              <p:cNvSpPr>
                <a:spLocks noChangeShapeType="1"/>
              </p:cNvSpPr>
              <p:nvPr/>
            </p:nvSpPr>
            <p:spPr bwMode="auto">
              <a:xfrm>
                <a:off x="2415" y="1575"/>
                <a:ext cx="608"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2" name="Line 50"/>
              <p:cNvSpPr>
                <a:spLocks noChangeShapeType="1"/>
              </p:cNvSpPr>
              <p:nvPr/>
            </p:nvSpPr>
            <p:spPr bwMode="auto">
              <a:xfrm flipV="1">
                <a:off x="2723" y="1925"/>
                <a:ext cx="1" cy="286"/>
              </a:xfrm>
              <a:prstGeom prst="line">
                <a:avLst/>
              </a:prstGeom>
              <a:noFill/>
              <a:ln w="11113">
                <a:solidFill>
                  <a:srgbClr val="8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3" name="Freeform 51"/>
              <p:cNvSpPr>
                <a:spLocks/>
              </p:cNvSpPr>
              <p:nvPr/>
            </p:nvSpPr>
            <p:spPr bwMode="auto">
              <a:xfrm>
                <a:off x="2666" y="1925"/>
                <a:ext cx="114" cy="143"/>
              </a:xfrm>
              <a:custGeom>
                <a:avLst/>
                <a:gdLst/>
                <a:ahLst/>
                <a:cxnLst>
                  <a:cxn ang="0">
                    <a:pos x="114" y="143"/>
                  </a:cxn>
                  <a:cxn ang="0">
                    <a:pos x="57" y="0"/>
                  </a:cxn>
                  <a:cxn ang="0">
                    <a:pos x="0" y="143"/>
                  </a:cxn>
                  <a:cxn ang="0">
                    <a:pos x="114" y="143"/>
                  </a:cxn>
                </a:cxnLst>
                <a:rect l="0" t="0" r="r" b="b"/>
                <a:pathLst>
                  <a:path w="114" h="143">
                    <a:moveTo>
                      <a:pt x="114" y="143"/>
                    </a:moveTo>
                    <a:lnTo>
                      <a:pt x="57" y="0"/>
                    </a:lnTo>
                    <a:lnTo>
                      <a:pt x="0" y="143"/>
                    </a:lnTo>
                    <a:lnTo>
                      <a:pt x="114" y="143"/>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4" name="Line 52"/>
              <p:cNvSpPr>
                <a:spLocks noChangeShapeType="1"/>
              </p:cNvSpPr>
              <p:nvPr/>
            </p:nvSpPr>
            <p:spPr bwMode="auto">
              <a:xfrm>
                <a:off x="1386" y="1618"/>
                <a:ext cx="1029"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5" name="Freeform 53"/>
              <p:cNvSpPr>
                <a:spLocks/>
              </p:cNvSpPr>
              <p:nvPr/>
            </p:nvSpPr>
            <p:spPr bwMode="auto">
              <a:xfrm>
                <a:off x="2344" y="1589"/>
                <a:ext cx="71" cy="58"/>
              </a:xfrm>
              <a:custGeom>
                <a:avLst/>
                <a:gdLst/>
                <a:ahLst/>
                <a:cxnLst>
                  <a:cxn ang="0">
                    <a:pos x="0" y="58"/>
                  </a:cxn>
                  <a:cxn ang="0">
                    <a:pos x="71" y="29"/>
                  </a:cxn>
                  <a:cxn ang="0">
                    <a:pos x="0" y="0"/>
                  </a:cxn>
                </a:cxnLst>
                <a:rect l="0" t="0" r="r" b="b"/>
                <a:pathLst>
                  <a:path w="71" h="58">
                    <a:moveTo>
                      <a:pt x="0" y="58"/>
                    </a:moveTo>
                    <a:lnTo>
                      <a:pt x="71" y="29"/>
                    </a:lnTo>
                    <a:lnTo>
                      <a:pt x="0" y="0"/>
                    </a:lnTo>
                  </a:path>
                </a:pathLst>
              </a:cu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6" name="Rectangle 54"/>
              <p:cNvSpPr>
                <a:spLocks noChangeArrowheads="1"/>
              </p:cNvSpPr>
              <p:nvPr/>
            </p:nvSpPr>
            <p:spPr bwMode="auto">
              <a:xfrm>
                <a:off x="1786" y="1468"/>
                <a:ext cx="21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ahoma" pitchFamily="34" charset="0"/>
                    <a:cs typeface="Arial" pitchFamily="34" charset="0"/>
                  </a:rPr>
                  <a:t>draws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2AED99-7FB4-404E-8A97-64753DCE42EC}" type="slidenum">
              <a:rPr kumimoji="0" lang="en-US" smtClean="0"/>
              <a:pPr/>
              <a:t>35</a:t>
            </a:fld>
            <a:endParaRPr kumimoji="0" lang="en-US"/>
          </a:p>
        </p:txBody>
      </p:sp>
      <p:pic>
        <p:nvPicPr>
          <p:cNvPr id="4098" name="Picture 2"/>
          <p:cNvPicPr>
            <a:picLocks noChangeAspect="1" noChangeArrowheads="1"/>
          </p:cNvPicPr>
          <p:nvPr/>
        </p:nvPicPr>
        <p:blipFill>
          <a:blip r:embed="rId2" cstate="print"/>
          <a:srcRect/>
          <a:stretch>
            <a:fillRect/>
          </a:stretch>
        </p:blipFill>
        <p:spPr bwMode="auto">
          <a:xfrm>
            <a:off x="533400" y="609600"/>
            <a:ext cx="8390183"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28600" y="754559"/>
            <a:ext cx="9046579" cy="769441"/>
          </a:xfrm>
          <a:prstGeom prst="rect">
            <a:avLst/>
          </a:prstGeom>
          <a:noFill/>
          <a:ln w="9525">
            <a:noFill/>
            <a:miter lim="800000"/>
            <a:headEnd/>
            <a:tailEnd/>
          </a:ln>
          <a:effectLst/>
        </p:spPr>
        <p:txBody>
          <a:bodyPr wrap="none">
            <a:spAutoFit/>
          </a:bodyPr>
          <a:lstStyle/>
          <a:p>
            <a:pPr eaLnBrk="0" hangingPunct="0"/>
            <a:r>
              <a:rPr lang="en-US" sz="4400">
                <a:solidFill>
                  <a:schemeClr val="tx2"/>
                </a:solidFill>
                <a:latin typeface="+mj-lt"/>
                <a:ea typeface="+mj-ea"/>
                <a:cs typeface="+mj-cs"/>
              </a:rPr>
              <a:t>Interfaces </a:t>
            </a:r>
            <a:r>
              <a:rPr lang="en-US" sz="4400" smtClean="0">
                <a:solidFill>
                  <a:schemeClr val="tx2"/>
                </a:solidFill>
                <a:latin typeface="+mj-lt"/>
                <a:ea typeface="+mj-ea"/>
                <a:cs typeface="+mj-cs"/>
              </a:rPr>
              <a:t>Support Team Development</a:t>
            </a:r>
            <a:endParaRPr lang="en-US" dirty="0">
              <a:latin typeface="Times New Roman" charset="0"/>
            </a:endParaRPr>
          </a:p>
        </p:txBody>
      </p:sp>
      <p:sp>
        <p:nvSpPr>
          <p:cNvPr id="76803" name="Text Box 3"/>
          <p:cNvSpPr txBox="1">
            <a:spLocks noChangeArrowheads="1"/>
          </p:cNvSpPr>
          <p:nvPr/>
        </p:nvSpPr>
        <p:spPr bwMode="auto">
          <a:xfrm>
            <a:off x="381000" y="1447800"/>
            <a:ext cx="8397875" cy="1187450"/>
          </a:xfrm>
          <a:prstGeom prst="rect">
            <a:avLst/>
          </a:prstGeom>
          <a:noFill/>
          <a:ln w="9525">
            <a:noFill/>
            <a:miter lim="800000"/>
            <a:headEnd/>
            <a:tailEnd/>
          </a:ln>
          <a:effectLst/>
        </p:spPr>
        <p:txBody>
          <a:bodyPr>
            <a:spAutoFit/>
          </a:bodyPr>
          <a:lstStyle/>
          <a:p>
            <a:pPr eaLnBrk="0" hangingPunct="0"/>
            <a:r>
              <a:rPr lang="en-US" sz="2400" dirty="0">
                <a:latin typeface="Times New Roman" charset="0"/>
              </a:rPr>
              <a:t>First define the interfaces for all subsystems, then every programmer can program one subsystem by using the interfaces of the other subsystems.</a:t>
            </a:r>
          </a:p>
        </p:txBody>
      </p:sp>
      <p:pic>
        <p:nvPicPr>
          <p:cNvPr id="76804" name="Picture 4"/>
          <p:cNvPicPr>
            <a:picLocks noChangeAspect="1" noChangeArrowheads="1"/>
          </p:cNvPicPr>
          <p:nvPr/>
        </p:nvPicPr>
        <p:blipFill>
          <a:blip r:embed="rId2" cstate="print"/>
          <a:srcRect/>
          <a:stretch>
            <a:fillRect/>
          </a:stretch>
        </p:blipFill>
        <p:spPr bwMode="auto">
          <a:xfrm>
            <a:off x="304800" y="2286000"/>
            <a:ext cx="7241175" cy="4371975"/>
          </a:xfrm>
          <a:prstGeom prst="rect">
            <a:avLst/>
          </a:prstGeom>
          <a:noFill/>
          <a:ln w="9525">
            <a:noFill/>
            <a:miter lim="800000"/>
            <a:headEnd/>
            <a:tailEnd/>
          </a:ln>
          <a:effectLst/>
        </p:spPr>
      </p:pic>
      <p:sp>
        <p:nvSpPr>
          <p:cNvPr id="76805" name="Text Box 5"/>
          <p:cNvSpPr txBox="1">
            <a:spLocks noChangeArrowheads="1"/>
          </p:cNvSpPr>
          <p:nvPr/>
        </p:nvSpPr>
        <p:spPr bwMode="auto">
          <a:xfrm>
            <a:off x="6324600" y="3657600"/>
            <a:ext cx="2454275" cy="2225675"/>
          </a:xfrm>
          <a:prstGeom prst="rect">
            <a:avLst/>
          </a:prstGeom>
          <a:noFill/>
          <a:ln w="9525">
            <a:noFill/>
            <a:miter lim="800000"/>
            <a:headEnd/>
            <a:tailEnd/>
          </a:ln>
          <a:effectLst/>
        </p:spPr>
        <p:txBody>
          <a:bodyPr>
            <a:spAutoFit/>
          </a:bodyPr>
          <a:lstStyle/>
          <a:p>
            <a:pPr eaLnBrk="0" hangingPunct="0"/>
            <a:r>
              <a:rPr lang="en-US" sz="2000" dirty="0">
                <a:latin typeface="Times New Roman" charset="0"/>
              </a:rPr>
              <a:t>The implementation of subsystems may change </a:t>
            </a:r>
            <a:r>
              <a:rPr lang="en-US" sz="2000">
                <a:latin typeface="Times New Roman" charset="0"/>
              </a:rPr>
              <a:t>without </a:t>
            </a:r>
            <a:r>
              <a:rPr lang="en-US" sz="2000" smtClean="0">
                <a:latin typeface="Times New Roman" charset="0"/>
              </a:rPr>
              <a:t>affecting </a:t>
            </a:r>
            <a:r>
              <a:rPr lang="en-US" sz="2000" dirty="0">
                <a:latin typeface="Times New Roman" charset="0"/>
              </a:rPr>
              <a:t>all other subsystems, as long as the interfaces remain the same.</a:t>
            </a:r>
            <a:endParaRPr lang="en-US" sz="2400" dirty="0">
              <a:latin typeface="Times New Roman" charset="0"/>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36</a:t>
            </a:fld>
            <a:endParaRPr kumimoji="0"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81000" y="685800"/>
            <a:ext cx="7985328" cy="769441"/>
          </a:xfrm>
          <a:prstGeom prst="rect">
            <a:avLst/>
          </a:prstGeom>
          <a:noFill/>
          <a:ln w="9525">
            <a:noFill/>
            <a:miter lim="800000"/>
            <a:headEnd/>
            <a:tailEnd/>
          </a:ln>
          <a:effectLst/>
        </p:spPr>
        <p:txBody>
          <a:bodyPr wrap="none">
            <a:spAutoFit/>
          </a:bodyPr>
          <a:lstStyle/>
          <a:p>
            <a:pPr>
              <a:spcBef>
                <a:spcPct val="0"/>
              </a:spcBef>
            </a:pPr>
            <a:r>
              <a:rPr lang="en-US" sz="4400" smtClean="0">
                <a:solidFill>
                  <a:schemeClr val="tx2"/>
                </a:solidFill>
                <a:latin typeface="+mj-lt"/>
                <a:ea typeface="+mj-ea"/>
                <a:cs typeface="+mj-cs"/>
              </a:rPr>
              <a:t>Interfaces in System Development</a:t>
            </a:r>
            <a:endParaRPr lang="en-US" sz="4400" dirty="0">
              <a:solidFill>
                <a:schemeClr val="tx2"/>
              </a:solidFill>
              <a:latin typeface="+mj-lt"/>
              <a:ea typeface="+mj-ea"/>
              <a:cs typeface="+mj-cs"/>
            </a:endParaRPr>
          </a:p>
        </p:txBody>
      </p:sp>
      <p:sp>
        <p:nvSpPr>
          <p:cNvPr id="78851" name="Text Box 3"/>
          <p:cNvSpPr txBox="1">
            <a:spLocks noChangeArrowheads="1"/>
          </p:cNvSpPr>
          <p:nvPr/>
        </p:nvSpPr>
        <p:spPr bwMode="auto">
          <a:xfrm>
            <a:off x="762000" y="1676400"/>
            <a:ext cx="8153400" cy="3933825"/>
          </a:xfrm>
          <a:prstGeom prst="rect">
            <a:avLst/>
          </a:prstGeom>
          <a:noFill/>
          <a:ln w="9525">
            <a:noFill/>
            <a:miter lim="800000"/>
            <a:headEnd/>
            <a:tailEnd/>
          </a:ln>
          <a:effectLst/>
        </p:spPr>
        <p:txBody>
          <a:bodyPr>
            <a:spAutoFit/>
          </a:bodyPr>
          <a:lstStyle/>
          <a:p>
            <a:pPr eaLnBrk="0" hangingPunct="0">
              <a:spcBef>
                <a:spcPts val="500"/>
              </a:spcBef>
              <a:spcAft>
                <a:spcPts val="500"/>
              </a:spcAft>
            </a:pPr>
            <a:r>
              <a:rPr lang="en-US" sz="2400">
                <a:latin typeface="Times New Roman" charset="0"/>
              </a:rPr>
              <a:t>If you have a subsystem that represents an abstraction that may have multiple implementations, whether the subsystem is a single object, a group of objects, an entire Java applet or application, you should define Java interfaces through which the rest of the world communicates with that subsystem. </a:t>
            </a:r>
          </a:p>
          <a:p>
            <a:pPr eaLnBrk="0" hangingPunct="0">
              <a:spcBef>
                <a:spcPts val="500"/>
              </a:spcBef>
              <a:spcAft>
                <a:spcPts val="500"/>
              </a:spcAft>
            </a:pPr>
            <a:r>
              <a:rPr lang="en-US" sz="2400">
                <a:latin typeface="Times New Roman" charset="0"/>
              </a:rPr>
              <a:t>When you use interfaces in this way, you decouple the parts of your system from each other and generate code that is more flexible: more easily changed, extended, and customized. (encapsulation and abstraction)</a:t>
            </a:r>
          </a:p>
          <a:p>
            <a:pPr eaLnBrk="0" hangingPunct="0"/>
            <a:endParaRPr lang="en-US" sz="2400">
              <a:latin typeface="Times New Roman" charset="0"/>
            </a:endParaRPr>
          </a:p>
        </p:txBody>
      </p:sp>
      <p:sp>
        <p:nvSpPr>
          <p:cNvPr id="78852" name="Text Box 4"/>
          <p:cNvSpPr txBox="1">
            <a:spLocks noChangeArrowheads="1"/>
          </p:cNvSpPr>
          <p:nvPr/>
        </p:nvSpPr>
        <p:spPr bwMode="auto">
          <a:xfrm>
            <a:off x="914400" y="5562600"/>
            <a:ext cx="7590604" cy="461665"/>
          </a:xfrm>
          <a:prstGeom prst="rect">
            <a:avLst/>
          </a:prstGeom>
          <a:noFill/>
          <a:ln w="28575">
            <a:solidFill>
              <a:srgbClr val="FF6600"/>
            </a:solidFill>
            <a:miter lim="800000"/>
            <a:headEnd/>
            <a:tailEnd/>
          </a:ln>
          <a:effectLst/>
        </p:spPr>
        <p:txBody>
          <a:bodyPr wrap="none">
            <a:spAutoFit/>
          </a:bodyPr>
          <a:lstStyle/>
          <a:p>
            <a:pPr eaLnBrk="0" hangingPunct="0"/>
            <a:r>
              <a:rPr lang="en-US" sz="2400" b="1" dirty="0">
                <a:latin typeface="Times New Roman" charset="0"/>
              </a:rPr>
              <a:t>Program to </a:t>
            </a:r>
            <a:r>
              <a:rPr lang="en-US" sz="2400" b="1" dirty="0" smtClean="0">
                <a:latin typeface="Times New Roman" charset="0"/>
              </a:rPr>
              <a:t>Interface (P2I), </a:t>
            </a:r>
            <a:r>
              <a:rPr lang="en-US" sz="2400" b="1" dirty="0">
                <a:latin typeface="Times New Roman" charset="0"/>
              </a:rPr>
              <a:t>rather than implementation.</a:t>
            </a: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37</a:t>
            </a:fld>
            <a:endParaRPr kumimoji="0"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457200" y="685800"/>
            <a:ext cx="8422627" cy="707886"/>
          </a:xfrm>
          <a:prstGeom prst="rect">
            <a:avLst/>
          </a:prstGeom>
          <a:noFill/>
          <a:ln w="9525">
            <a:noFill/>
            <a:miter lim="800000"/>
            <a:headEnd/>
            <a:tailEnd/>
          </a:ln>
          <a:effectLst/>
        </p:spPr>
        <p:txBody>
          <a:bodyPr wrap="none">
            <a:spAutoFit/>
          </a:bodyPr>
          <a:lstStyle/>
          <a:p>
            <a:pPr>
              <a:spcBef>
                <a:spcPct val="0"/>
              </a:spcBef>
            </a:pPr>
            <a:r>
              <a:rPr lang="en-US" sz="4000" smtClean="0">
                <a:solidFill>
                  <a:schemeClr val="tx2"/>
                </a:solidFill>
                <a:latin typeface="+mj-lt"/>
                <a:ea typeface="+mj-ea"/>
                <a:cs typeface="+mj-cs"/>
              </a:rPr>
              <a:t>Best Practices: When to Use Interfaces?</a:t>
            </a:r>
            <a:endParaRPr lang="en-US" sz="4000" dirty="0">
              <a:solidFill>
                <a:schemeClr val="tx2"/>
              </a:solidFill>
              <a:latin typeface="+mj-lt"/>
              <a:ea typeface="+mj-ea"/>
              <a:cs typeface="+mj-cs"/>
            </a:endParaRPr>
          </a:p>
        </p:txBody>
      </p:sp>
      <p:sp>
        <p:nvSpPr>
          <p:cNvPr id="78851" name="Text Box 3"/>
          <p:cNvSpPr txBox="1">
            <a:spLocks noChangeArrowheads="1"/>
          </p:cNvSpPr>
          <p:nvPr/>
        </p:nvSpPr>
        <p:spPr bwMode="auto">
          <a:xfrm>
            <a:off x="762000" y="1524000"/>
            <a:ext cx="8153400" cy="3688189"/>
          </a:xfrm>
          <a:prstGeom prst="rect">
            <a:avLst/>
          </a:prstGeom>
          <a:noFill/>
          <a:ln w="9525">
            <a:noFill/>
            <a:miter lim="800000"/>
            <a:headEnd/>
            <a:tailEnd/>
          </a:ln>
          <a:effectLst/>
        </p:spPr>
        <p:txBody>
          <a:bodyPr>
            <a:spAutoFit/>
          </a:bodyPr>
          <a:lstStyle/>
          <a:p>
            <a:pPr marL="457200" indent="-457200" eaLnBrk="0" hangingPunct="0">
              <a:spcBef>
                <a:spcPts val="500"/>
              </a:spcBef>
              <a:spcAft>
                <a:spcPts val="500"/>
              </a:spcAft>
              <a:buFont typeface="+mj-lt"/>
              <a:buAutoNum type="arabicPeriod"/>
            </a:pPr>
            <a:r>
              <a:rPr lang="en-US" sz="2400" u="sng" smtClean="0">
                <a:latin typeface="Times New Roman" charset="0"/>
              </a:rPr>
              <a:t>Always</a:t>
            </a:r>
            <a:r>
              <a:rPr lang="en-US" sz="2400" smtClean="0">
                <a:latin typeface="Times New Roman" charset="0"/>
              </a:rPr>
              <a:t> </a:t>
            </a:r>
            <a:r>
              <a:rPr lang="en-US" sz="2400" dirty="0" smtClean="0">
                <a:latin typeface="Times New Roman" charset="0"/>
              </a:rPr>
              <a:t>use interfaces for subsystem development</a:t>
            </a:r>
          </a:p>
          <a:p>
            <a:pPr marL="457200" indent="-457200" eaLnBrk="0" hangingPunct="0">
              <a:spcBef>
                <a:spcPts val="500"/>
              </a:spcBef>
              <a:spcAft>
                <a:spcPts val="500"/>
              </a:spcAft>
              <a:buFont typeface="+mj-lt"/>
              <a:buAutoNum type="arabicPeriod"/>
            </a:pPr>
            <a:r>
              <a:rPr lang="en-US" sz="2400" u="sng" dirty="0">
                <a:latin typeface="Times New Roman" charset="0"/>
              </a:rPr>
              <a:t>P</a:t>
            </a:r>
            <a:r>
              <a:rPr lang="en-US" sz="2400" u="sng" dirty="0" smtClean="0">
                <a:latin typeface="Times New Roman" charset="0"/>
              </a:rPr>
              <a:t>refer</a:t>
            </a:r>
            <a:r>
              <a:rPr lang="en-US" sz="2400" dirty="0" smtClean="0">
                <a:latin typeface="Times New Roman" charset="0"/>
              </a:rPr>
              <a:t> interfaces over multiple levels of abstract classes</a:t>
            </a:r>
          </a:p>
          <a:p>
            <a:pPr marL="457200" indent="-457200" eaLnBrk="0" hangingPunct="0">
              <a:spcBef>
                <a:spcPts val="500"/>
              </a:spcBef>
              <a:spcAft>
                <a:spcPts val="500"/>
              </a:spcAft>
              <a:buFont typeface="+mj-lt"/>
              <a:buAutoNum type="arabicPeriod"/>
            </a:pPr>
            <a:r>
              <a:rPr lang="en-US" sz="2400" dirty="0" smtClean="0">
                <a:latin typeface="Times New Roman" charset="0"/>
              </a:rPr>
              <a:t>If an abstract class will provide all the abstraction you need, then do not add an interface.</a:t>
            </a:r>
          </a:p>
          <a:p>
            <a:pPr marL="457200" indent="-457200" eaLnBrk="0" hangingPunct="0">
              <a:spcBef>
                <a:spcPts val="500"/>
              </a:spcBef>
              <a:spcAft>
                <a:spcPts val="500"/>
              </a:spcAft>
              <a:buFont typeface="+mj-lt"/>
              <a:buAutoNum type="arabicPeriod"/>
            </a:pPr>
            <a:r>
              <a:rPr lang="en-US" sz="2400" dirty="0" smtClean="0">
                <a:latin typeface="Times New Roman" charset="0"/>
              </a:rPr>
              <a:t>Code will be </a:t>
            </a:r>
            <a:r>
              <a:rPr lang="en-US" sz="2400" i="1" u="sng" dirty="0" smtClean="0">
                <a:latin typeface="Times New Roman" charset="0"/>
              </a:rPr>
              <a:t>read</a:t>
            </a:r>
            <a:r>
              <a:rPr lang="en-US" sz="2400" dirty="0" smtClean="0">
                <a:latin typeface="Times New Roman" charset="0"/>
              </a:rPr>
              <a:t> many more hours than it will take to </a:t>
            </a:r>
            <a:r>
              <a:rPr lang="en-US" sz="2400" i="1" u="sng" dirty="0" smtClean="0">
                <a:latin typeface="Times New Roman" charset="0"/>
              </a:rPr>
              <a:t>write</a:t>
            </a:r>
            <a:r>
              <a:rPr lang="en-US" sz="2400" dirty="0" smtClean="0">
                <a:latin typeface="Times New Roman" charset="0"/>
              </a:rPr>
              <a:t> it.  Make it as simple, elegant, and clear as possible.</a:t>
            </a:r>
          </a:p>
          <a:p>
            <a:pPr algn="ctr" eaLnBrk="0" hangingPunct="0">
              <a:spcBef>
                <a:spcPts val="500"/>
              </a:spcBef>
              <a:spcAft>
                <a:spcPts val="500"/>
              </a:spcAft>
            </a:pPr>
            <a:r>
              <a:rPr lang="en-US" sz="2400" dirty="0" smtClean="0">
                <a:latin typeface="Times New Roman" charset="0"/>
              </a:rPr>
              <a:t>“</a:t>
            </a:r>
            <a:r>
              <a:rPr lang="en-US" sz="2400" b="1" dirty="0" smtClean="0">
                <a:latin typeface="Times New Roman" charset="0"/>
              </a:rPr>
              <a:t>as simple as possible, but no simpler</a:t>
            </a:r>
            <a:r>
              <a:rPr lang="en-US" sz="2400" dirty="0" smtClean="0">
                <a:latin typeface="Times New Roman" charset="0"/>
              </a:rPr>
              <a:t>” (Einstein)</a:t>
            </a:r>
          </a:p>
          <a:p>
            <a:pPr eaLnBrk="0" hangingPunct="0">
              <a:spcBef>
                <a:spcPts val="500"/>
              </a:spcBef>
              <a:spcAft>
                <a:spcPts val="500"/>
              </a:spcAft>
            </a:pP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38</a:t>
            </a:fld>
            <a:endParaRPr kumimoji="0" lang="en-US"/>
          </a:p>
        </p:txBody>
      </p:sp>
    </p:spTree>
    <p:extLst>
      <p:ext uri="{BB962C8B-B14F-4D97-AF65-F5344CB8AC3E}">
        <p14:creationId xmlns:p14="http://schemas.microsoft.com/office/powerpoint/2010/main" val="1203842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The Evolving API Problem</a:t>
            </a:r>
          </a:p>
        </p:txBody>
      </p:sp>
      <p:sp>
        <p:nvSpPr>
          <p:cNvPr id="21507" name="Content Placeholder 2"/>
          <p:cNvSpPr>
            <a:spLocks noGrp="1"/>
          </p:cNvSpPr>
          <p:nvPr>
            <p:ph idx="1"/>
          </p:nvPr>
        </p:nvSpPr>
        <p:spPr>
          <a:xfrm>
            <a:off x="457200" y="1935163"/>
            <a:ext cx="8229600" cy="4618037"/>
          </a:xfrm>
        </p:spPr>
        <p:txBody>
          <a:bodyPr/>
          <a:lstStyle/>
          <a:p>
            <a:pPr marL="0" indent="0">
              <a:buFont typeface="Wingdings 2" pitchFamily="18" charset="2"/>
              <a:buNone/>
            </a:pPr>
            <a:r>
              <a:rPr lang="en-US" altLang="en-US" sz="2000" b="1" u="sng" smtClean="0"/>
              <a:t>Problem</a:t>
            </a:r>
            <a:r>
              <a:rPr lang="en-US" altLang="en-US" sz="2000" smtClean="0"/>
              <a:t>: You have created a library of Java classes and you have a substantial clientele who make use of your library. Your library contains numerous interfaces, for which you have implementations (in some cases, multiple implementations) in your library code. </a:t>
            </a:r>
          </a:p>
          <a:p>
            <a:pPr marL="0" indent="0">
              <a:buFont typeface="Wingdings 2" pitchFamily="18" charset="2"/>
              <a:buNone/>
            </a:pPr>
            <a:endParaRPr lang="en-US" altLang="en-US" sz="2000" smtClean="0"/>
          </a:p>
          <a:p>
            <a:pPr marL="0" indent="0">
              <a:buFont typeface="Wingdings 2" pitchFamily="18" charset="2"/>
              <a:buNone/>
            </a:pPr>
            <a:r>
              <a:rPr lang="en-US" altLang="en-US" sz="2000" smtClean="0"/>
              <a:t>Suppose you now want to add new functionality to your library. In many cases, you will need to add new methods to some of your interfaces. You think “I have to be careful not to change the signature of my interface methods, but adding new methods should not create a problem for my users.” You add some methods, and distribute a new release. </a:t>
            </a:r>
          </a:p>
          <a:p>
            <a:pPr marL="0" indent="0">
              <a:buFont typeface="Wingdings 2" pitchFamily="18" charset="2"/>
              <a:buNone/>
            </a:pPr>
            <a:endParaRPr lang="en-US" altLang="en-US" sz="2000" smtClean="0"/>
          </a:p>
          <a:p>
            <a:pPr marL="0" indent="0">
              <a:buFont typeface="Wingdings 2" pitchFamily="18" charset="2"/>
              <a:buNone/>
            </a:pPr>
            <a:r>
              <a:rPr lang="en-US" altLang="en-US" sz="2000" smtClean="0"/>
              <a:t>A few days later you get hundreds of complaints that your new code has broken the code of your clients who were using your library. What went wrong?</a:t>
            </a:r>
          </a:p>
        </p:txBody>
      </p:sp>
      <p:sp>
        <p:nvSpPr>
          <p:cNvPr id="4" name="Slide Number Placeholder 3"/>
          <p:cNvSpPr>
            <a:spLocks noGrp="1"/>
          </p:cNvSpPr>
          <p:nvPr>
            <p:ph type="sldNum" sz="quarter" idx="12"/>
          </p:nvPr>
        </p:nvSpPr>
        <p:spPr/>
        <p:txBody>
          <a:bodyPr/>
          <a:lstStyle/>
          <a:p>
            <a:pPr>
              <a:defRPr/>
            </a:pPr>
            <a:fld id="{BB8010BD-F1C4-415D-B1BA-EC5C2F8EF147}" type="slidenum">
              <a:rPr lang="en-US" smtClean="0"/>
              <a:pPr>
                <a:defRPr/>
              </a:pPr>
              <a:t>39</a:t>
            </a:fld>
            <a:endParaRPr lang="en-US" dirty="0"/>
          </a:p>
        </p:txBody>
      </p:sp>
    </p:spTree>
    <p:extLst>
      <p:ext uri="{BB962C8B-B14F-4D97-AF65-F5344CB8AC3E}">
        <p14:creationId xmlns:p14="http://schemas.microsoft.com/office/powerpoint/2010/main" val="3616150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lnSpc>
                <a:spcPct val="90000"/>
              </a:lnSpc>
              <a:buNone/>
            </a:pPr>
            <a:r>
              <a:rPr lang="en-US"/>
              <a:t>Both abstract classes and interfaces can be used in conjunction with polymorphism, but interfaces provide even more flexibility. </a:t>
            </a:r>
            <a:r>
              <a:rPr lang="en-US" smtClean="0"/>
              <a:t>Likewise </a:t>
            </a:r>
            <a:r>
              <a:rPr lang="en-US"/>
              <a:t>in the universe, objects form hierarchies of wholeness which express the unmanifest  field of pure creative intelligence into all the specific structures of existence and intelligence.</a:t>
            </a:r>
            <a:endParaRPr lang="en-US" dirty="0" smtClean="0"/>
          </a:p>
          <a:p>
            <a:pPr marL="0" indent="0">
              <a:lnSpc>
                <a:spcPct val="90000"/>
              </a:lnSpc>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smtClean="0">
                <a:solidFill>
                  <a:srgbClr val="000099"/>
                </a:solidFill>
              </a:rPr>
              <a:t>Wholeness of the Lesson</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914400"/>
            <a:ext cx="8229600" cy="4389438"/>
          </a:xfrm>
        </p:spPr>
        <p:txBody>
          <a:bodyPr/>
          <a:lstStyle/>
          <a:p>
            <a:pPr marL="0" indent="0">
              <a:buFont typeface="Wingdings 2" pitchFamily="18" charset="2"/>
              <a:buNone/>
            </a:pPr>
            <a:r>
              <a:rPr lang="en-US" altLang="en-US" b="1" smtClean="0"/>
              <a:t>Explanation:</a:t>
            </a:r>
            <a:endParaRPr lang="en-US" altLang="en-US" smtClean="0"/>
          </a:p>
          <a:p>
            <a:pPr marL="0" indent="0">
              <a:buFont typeface="Wingdings 2" pitchFamily="18" charset="2"/>
              <a:buNone/>
            </a:pPr>
            <a:endParaRPr lang="en-US" altLang="en-US" b="1" smtClean="0"/>
          </a:p>
          <a:p>
            <a:pPr marL="0" indent="0">
              <a:buFont typeface="Wingdings 2" pitchFamily="18" charset="2"/>
              <a:buNone/>
            </a:pPr>
            <a:r>
              <a:rPr lang="en-US" altLang="en-US" smtClean="0"/>
              <a:t>Clients created their own implementations of your interfaces, in earlier versions of your code. When you add new methods to those interfaces, their code breaks because they do not have implementations of the new methods.</a:t>
            </a:r>
          </a:p>
          <a:p>
            <a:pPr marL="0" indent="0">
              <a:buFont typeface="Wingdings 2" pitchFamily="18" charset="2"/>
              <a:buNone/>
            </a:pPr>
            <a:endParaRPr lang="en-US" altLang="en-US" smtClean="0"/>
          </a:p>
          <a:p>
            <a:pPr marL="0" indent="0">
              <a:buFont typeface="Wingdings 2" pitchFamily="18" charset="2"/>
              <a:buNone/>
            </a:pPr>
            <a:r>
              <a:rPr lang="en-US" altLang="en-US" smtClean="0"/>
              <a:t>New features of interfaces in Java 8 provide a solution to this and other issues concerning interfaces.</a:t>
            </a:r>
          </a:p>
        </p:txBody>
      </p:sp>
      <p:sp>
        <p:nvSpPr>
          <p:cNvPr id="4" name="Slide Number Placeholder 3"/>
          <p:cNvSpPr>
            <a:spLocks noGrp="1"/>
          </p:cNvSpPr>
          <p:nvPr>
            <p:ph type="sldNum" sz="quarter" idx="12"/>
          </p:nvPr>
        </p:nvSpPr>
        <p:spPr/>
        <p:txBody>
          <a:bodyPr/>
          <a:lstStyle/>
          <a:p>
            <a:pPr>
              <a:defRPr/>
            </a:pPr>
            <a:fld id="{FDAEF368-07FD-47F4-AB16-13F1D4A2E3F6}" type="slidenum">
              <a:rPr lang="en-US" smtClean="0"/>
              <a:pPr>
                <a:defRPr/>
              </a:pPr>
              <a:t>40</a:t>
            </a:fld>
            <a:endParaRPr lang="en-US" dirty="0"/>
          </a:p>
        </p:txBody>
      </p:sp>
    </p:spTree>
    <p:extLst>
      <p:ext uri="{BB962C8B-B14F-4D97-AF65-F5344CB8AC3E}">
        <p14:creationId xmlns:p14="http://schemas.microsoft.com/office/powerpoint/2010/main" val="29768657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lnSpcReduction="10000"/>
          </a:bodyPr>
          <a:lstStyle/>
          <a:p>
            <a:pPr marL="0" indent="0">
              <a:buNone/>
            </a:pPr>
            <a:r>
              <a:rPr lang="en-US"/>
              <a:t>Abstract classes and </a:t>
            </a:r>
            <a:r>
              <a:rPr lang="en-US" smtClean="0"/>
              <a:t>interfaces </a:t>
            </a:r>
            <a:r>
              <a:rPr lang="en-US"/>
              <a:t>are both strongly related to the concept of Inheritance</a:t>
            </a:r>
            <a:r>
              <a:rPr lang="en-US" smtClean="0"/>
              <a:t>.</a:t>
            </a:r>
            <a:br>
              <a:rPr lang="en-US" smtClean="0"/>
            </a:br>
            <a:endParaRPr lang="en-US"/>
          </a:p>
          <a:p>
            <a:pPr marL="0" indent="0">
              <a:buNone/>
            </a:pPr>
            <a:r>
              <a:rPr lang="en-US"/>
              <a:t>The interface is the most abstract entity in the class diagram, and by pro-gramming to interfaces, we generate more flexible code. </a:t>
            </a:r>
          </a:p>
          <a:p>
            <a:endParaRPr lang="en-US"/>
          </a:p>
          <a:p>
            <a:pPr marL="0" indent="0">
              <a:buNone/>
            </a:pPr>
            <a:r>
              <a:rPr lang="en-US"/>
              <a:t>Greater abstraction holds the possibility of greater potential; this priniciple is especially evident in the case of the unified field.</a:t>
            </a:r>
          </a:p>
          <a:p>
            <a:pPr marL="0" indent="0" eaLnBrk="1" hangingPunct="1">
              <a:lnSpc>
                <a:spcPct val="90000"/>
              </a:lnSpc>
              <a:buFontTx/>
              <a:buNone/>
            </a:pPr>
            <a:endParaRPr lang="en-US" dirty="0" smtClean="0"/>
          </a:p>
          <a:p>
            <a:pPr marL="0" indent="0" eaLnBrk="1" hangingPunct="1">
              <a:lnSpc>
                <a:spcPct val="90000"/>
              </a:lnSpc>
              <a:buFontTx/>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smtClean="0">
                <a:solidFill>
                  <a:srgbClr val="000099"/>
                </a:solidFill>
              </a:rPr>
              <a:t>Main Point</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41</a:t>
            </a:fld>
            <a:endParaRPr kumimoji="0"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28800"/>
            <a:ext cx="7772400" cy="4724400"/>
          </a:xfrm>
          <a:noFill/>
        </p:spPr>
        <p:txBody>
          <a:bodyPr lIns="90488" tIns="44450" rIns="90488" bIns="44450">
            <a:normAutofit lnSpcReduction="10000"/>
          </a:bodyPr>
          <a:lstStyle/>
          <a:p>
            <a:pPr marL="0" indent="0" eaLnBrk="1" hangingPunct="1">
              <a:lnSpc>
                <a:spcPct val="90000"/>
              </a:lnSpc>
              <a:buFontTx/>
              <a:buNone/>
            </a:pPr>
            <a:r>
              <a:rPr lang="en-US" dirty="0" smtClean="0"/>
              <a:t>Today we looked at </a:t>
            </a:r>
            <a:r>
              <a:rPr lang="en-US" smtClean="0"/>
              <a:t>modeling abstractions </a:t>
            </a:r>
            <a:r>
              <a:rPr lang="en-US" dirty="0" smtClean="0"/>
              <a:t>through Inheritance</a:t>
            </a:r>
            <a:r>
              <a:rPr lang="en-US" smtClean="0"/>
              <a:t>, abstract classes and interfaces. </a:t>
            </a:r>
            <a:r>
              <a:rPr lang="en-US" dirty="0" smtClean="0"/>
              <a:t>We also looked at the design decisions that go along with using them:</a:t>
            </a:r>
          </a:p>
          <a:p>
            <a:r>
              <a:rPr lang="en-US" dirty="0" smtClean="0"/>
              <a:t>Abstract classes </a:t>
            </a:r>
            <a:r>
              <a:rPr lang="en-US" smtClean="0"/>
              <a:t>and interfaces </a:t>
            </a:r>
            <a:r>
              <a:rPr lang="en-US" dirty="0" smtClean="0"/>
              <a:t>contain less and less implementation details, and </a:t>
            </a:r>
            <a:r>
              <a:rPr lang="en-US" smtClean="0"/>
              <a:t>instead focus </a:t>
            </a:r>
            <a:r>
              <a:rPr lang="en-US" dirty="0" smtClean="0"/>
              <a:t>more on general abstract parts (like types)</a:t>
            </a:r>
          </a:p>
          <a:p>
            <a:r>
              <a:rPr lang="en-US" dirty="0" smtClean="0"/>
              <a:t>With Java it is important to </a:t>
            </a:r>
            <a:r>
              <a:rPr lang="en-US" smtClean="0"/>
              <a:t>always “Program to Interface”.</a:t>
            </a:r>
            <a:endParaRPr lang="en-US" dirty="0" smtClean="0"/>
          </a:p>
          <a:p>
            <a:r>
              <a:rPr lang="en-US" dirty="0" smtClean="0"/>
              <a:t>Use interfaces for ‘multiple’ inheritance, encapsulation, flexibility, </a:t>
            </a:r>
            <a:r>
              <a:rPr lang="en-US" smtClean="0"/>
              <a:t>and parallel development.</a:t>
            </a: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Summary</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42</a:t>
            </a:fld>
            <a:endParaRPr kumimoji="0"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43</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14660"/>
            <a:ext cx="7239000" cy="6152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8667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Abstract Classes and Methods</a:t>
            </a:r>
          </a:p>
        </p:txBody>
      </p:sp>
      <p:sp>
        <p:nvSpPr>
          <p:cNvPr id="16387" name="Content Placeholder 2"/>
          <p:cNvSpPr>
            <a:spLocks noGrp="1"/>
          </p:cNvSpPr>
          <p:nvPr>
            <p:ph idx="1"/>
          </p:nvPr>
        </p:nvSpPr>
        <p:spPr/>
        <p:txBody>
          <a:bodyPr/>
          <a:lstStyle/>
          <a:p>
            <a:r>
              <a:rPr lang="en-US" altLang="en-US" smtClean="0"/>
              <a:t>When a class is declared to be abstract, it cannot be instantiated directly. </a:t>
            </a:r>
          </a:p>
          <a:p>
            <a:r>
              <a:rPr lang="en-US" altLang="en-US" smtClean="0"/>
              <a:t>When a method in a class is declared abstract, it means no implementation of the method is provided, and it must be implemented by a subclass. </a:t>
            </a:r>
          </a:p>
          <a:p>
            <a:r>
              <a:rPr lang="en-US" altLang="en-US" smtClean="0"/>
              <a:t>When a method is declared to be abstract, its enclosing class must also be declared abstract.</a:t>
            </a:r>
          </a:p>
          <a:p>
            <a:r>
              <a:rPr lang="en-US" altLang="en-US" smtClean="0"/>
              <a:t>Abstract classes may include instance variables and other non-abstract (implemented) methods</a:t>
            </a:r>
          </a:p>
          <a:p>
            <a:endParaRPr lang="en-US" altLang="en-US" smtClean="0"/>
          </a:p>
        </p:txBody>
      </p:sp>
      <p:sp>
        <p:nvSpPr>
          <p:cNvPr id="4" name="Slide Number Placeholder 3"/>
          <p:cNvSpPr>
            <a:spLocks noGrp="1"/>
          </p:cNvSpPr>
          <p:nvPr>
            <p:ph type="sldNum" sz="quarter" idx="12"/>
          </p:nvPr>
        </p:nvSpPr>
        <p:spPr/>
        <p:txBody>
          <a:bodyPr/>
          <a:lstStyle/>
          <a:p>
            <a:pPr>
              <a:defRPr/>
            </a:pPr>
            <a:fld id="{F81906D6-3152-4D17-B0A4-2D154148EC61}" type="slidenum">
              <a:rPr lang="en-US" smtClean="0"/>
              <a:pPr>
                <a:defRPr/>
              </a:pPr>
              <a:t>5</a:t>
            </a:fld>
            <a:endParaRPr lang="en-US" dirty="0"/>
          </a:p>
        </p:txBody>
      </p:sp>
    </p:spTree>
    <p:extLst>
      <p:ext uri="{BB962C8B-B14F-4D97-AF65-F5344CB8AC3E}">
        <p14:creationId xmlns:p14="http://schemas.microsoft.com/office/powerpoint/2010/main" val="99093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Abstract Class Example</a:t>
            </a:r>
            <a:endParaRPr lang="en-US" dirty="0"/>
          </a:p>
        </p:txBody>
      </p:sp>
      <p:sp>
        <p:nvSpPr>
          <p:cNvPr id="4" name="Text Box 15"/>
          <p:cNvSpPr txBox="1">
            <a:spLocks noChangeArrowheads="1"/>
          </p:cNvSpPr>
          <p:nvPr/>
        </p:nvSpPr>
        <p:spPr bwMode="auto">
          <a:xfrm>
            <a:off x="457200" y="1371600"/>
            <a:ext cx="6705600" cy="3108543"/>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abstract</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dirty="0" smtClean="0">
                <a:solidFill>
                  <a:srgbClr val="000000"/>
                </a:solidFill>
                <a:latin typeface="Consolas"/>
              </a:rPr>
              <a:t>Product {</a:t>
            </a:r>
          </a:p>
          <a:p>
            <a:r>
              <a:rPr lang="en-US" sz="1600" b="1" dirty="0" smtClean="0">
                <a:solidFill>
                  <a:srgbClr val="7F0055"/>
                </a:solidFill>
                <a:latin typeface="Consolas"/>
              </a:rPr>
              <a:t>    private</a:t>
            </a:r>
            <a:r>
              <a:rPr lang="en-US" sz="1600" b="1" dirty="0" smtClean="0">
                <a:solidFill>
                  <a:srgbClr val="000000"/>
                </a:solidFill>
                <a:latin typeface="Consolas"/>
              </a:rPr>
              <a:t> </a:t>
            </a:r>
            <a:r>
              <a:rPr lang="en-US" sz="1600" dirty="0" smtClean="0">
                <a:solidFill>
                  <a:srgbClr val="000000"/>
                </a:solidFill>
                <a:latin typeface="Consolas"/>
              </a:rPr>
              <a:t>String </a:t>
            </a:r>
            <a:r>
              <a:rPr lang="en-US" sz="1600" dirty="0" err="1" smtClean="0">
                <a:solidFill>
                  <a:srgbClr val="0000C0"/>
                </a:solidFill>
                <a:latin typeface="Consolas"/>
              </a:rPr>
              <a:t>productId</a:t>
            </a:r>
            <a:r>
              <a:rPr lang="en-US" sz="1600" dirty="0" smtClean="0">
                <a:solidFill>
                  <a:srgbClr val="000000"/>
                </a:solidFill>
                <a:latin typeface="Consolas"/>
              </a:rPr>
              <a:t>;</a:t>
            </a:r>
          </a:p>
          <a:p>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abstract</a:t>
            </a:r>
            <a:r>
              <a:rPr lang="en-US" sz="1600" b="1" dirty="0" smtClean="0">
                <a:solidFill>
                  <a:srgbClr val="000000"/>
                </a:solidFill>
                <a:latin typeface="Consolas"/>
              </a:rPr>
              <a:t> </a:t>
            </a:r>
            <a:r>
              <a:rPr lang="en-US" sz="1600" b="1" dirty="0" smtClean="0">
                <a:solidFill>
                  <a:srgbClr val="7F0055"/>
                </a:solidFill>
                <a:latin typeface="Consolas"/>
              </a:rPr>
              <a:t>double</a:t>
            </a:r>
            <a:r>
              <a:rPr lang="en-US" sz="1600" b="1" dirty="0" smtClean="0">
                <a:solidFill>
                  <a:srgbClr val="000000"/>
                </a:solidFill>
                <a:latin typeface="Consolas"/>
              </a:rPr>
              <a:t> </a:t>
            </a:r>
            <a:r>
              <a:rPr lang="en-US" sz="1600" dirty="0" err="1" smtClean="0">
                <a:solidFill>
                  <a:srgbClr val="000000"/>
                </a:solidFill>
                <a:latin typeface="Consolas"/>
              </a:rPr>
              <a:t>getPrice</a:t>
            </a:r>
            <a:r>
              <a:rPr lang="en-US" sz="1600" dirty="0" smtClean="0">
                <a:solidFill>
                  <a:srgbClr val="000000"/>
                </a:solidFill>
                <a:latin typeface="Consolas"/>
              </a:rPr>
              <a:t>();</a:t>
            </a:r>
          </a:p>
          <a:p>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dirty="0" smtClean="0">
                <a:solidFill>
                  <a:srgbClr val="000000"/>
                </a:solidFill>
                <a:latin typeface="Consolas"/>
              </a:rPr>
              <a:t>String </a:t>
            </a:r>
            <a:r>
              <a:rPr lang="en-US" sz="1600" dirty="0" err="1" smtClean="0">
                <a:solidFill>
                  <a:srgbClr val="000000"/>
                </a:solidFill>
                <a:latin typeface="Consolas"/>
              </a:rPr>
              <a:t>getProductId</a:t>
            </a:r>
            <a:r>
              <a:rPr lang="en-US" sz="1600" dirty="0" smtClean="0">
                <a:solidFill>
                  <a:srgbClr val="000000"/>
                </a:solidFill>
                <a:latin typeface="Consolas"/>
              </a:rPr>
              <a:t>() {</a:t>
            </a:r>
          </a:p>
          <a:p>
            <a:r>
              <a:rPr lang="en-US" sz="1600" b="1" dirty="0" smtClean="0">
                <a:solidFill>
                  <a:srgbClr val="7F0055"/>
                </a:solidFill>
                <a:latin typeface="Consolas"/>
              </a:rPr>
              <a:t>        return</a:t>
            </a:r>
            <a:r>
              <a:rPr lang="en-US" sz="1600" b="1" dirty="0" smtClean="0">
                <a:solidFill>
                  <a:srgbClr val="000000"/>
                </a:solidFill>
                <a:latin typeface="Consolas"/>
              </a:rPr>
              <a:t> </a:t>
            </a:r>
            <a:r>
              <a:rPr lang="en-US" sz="1600" dirty="0" err="1" smtClean="0">
                <a:solidFill>
                  <a:srgbClr val="0000C0"/>
                </a:solidFill>
                <a:latin typeface="Consolas"/>
              </a:rPr>
              <a:t>productId</a:t>
            </a:r>
            <a:r>
              <a:rPr lang="en-US" sz="1600" dirty="0" smtClean="0">
                <a:solidFill>
                  <a:srgbClr val="000000"/>
                </a:solidFill>
                <a:latin typeface="Consolas"/>
              </a:rPr>
              <a:t>;</a:t>
            </a:r>
          </a:p>
          <a:p>
            <a:r>
              <a:rPr lang="en-US" sz="1600" dirty="0" smtClean="0">
                <a:solidFill>
                  <a:srgbClr val="000000"/>
                </a:solidFill>
                <a:latin typeface="Consolas"/>
              </a:rPr>
              <a:t>    }</a:t>
            </a:r>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setProductId</a:t>
            </a:r>
            <a:r>
              <a:rPr lang="en-US" sz="1600" dirty="0" smtClean="0">
                <a:solidFill>
                  <a:srgbClr val="000000"/>
                </a:solidFill>
                <a:latin typeface="Consolas"/>
              </a:rPr>
              <a:t>(String </a:t>
            </a:r>
            <a:r>
              <a:rPr lang="en-US" sz="1600" dirty="0" err="1" smtClean="0">
                <a:solidFill>
                  <a:srgbClr val="000000"/>
                </a:solidFill>
                <a:latin typeface="Consolas"/>
              </a:rPr>
              <a:t>productId</a:t>
            </a:r>
            <a:r>
              <a:rPr lang="en-US" sz="1600" dirty="0" smtClean="0">
                <a:solidFill>
                  <a:srgbClr val="000000"/>
                </a:solidFill>
                <a:latin typeface="Consolas"/>
              </a:rPr>
              <a:t>) {</a:t>
            </a:r>
          </a:p>
          <a:p>
            <a:r>
              <a:rPr lang="en-US" sz="1600" b="1" dirty="0" smtClean="0">
                <a:solidFill>
                  <a:srgbClr val="7F0055"/>
                </a:solidFill>
                <a:latin typeface="Consolas"/>
              </a:rPr>
              <a:t>        </a:t>
            </a:r>
            <a:r>
              <a:rPr lang="en-US" sz="1600" b="1" dirty="0" err="1" smtClean="0">
                <a:solidFill>
                  <a:srgbClr val="7F0055"/>
                </a:solidFill>
                <a:latin typeface="Consolas"/>
              </a:rPr>
              <a:t>this</a:t>
            </a:r>
            <a:r>
              <a:rPr lang="en-US" sz="1600" dirty="0" err="1" smtClean="0">
                <a:solidFill>
                  <a:srgbClr val="000000"/>
                </a:solidFill>
                <a:latin typeface="Consolas"/>
              </a:rPr>
              <a:t>.</a:t>
            </a:r>
            <a:r>
              <a:rPr lang="en-US" sz="1600" dirty="0" err="1" smtClean="0">
                <a:solidFill>
                  <a:srgbClr val="0000C0"/>
                </a:solidFill>
                <a:latin typeface="Consolas"/>
              </a:rPr>
              <a:t>productId</a:t>
            </a:r>
            <a:r>
              <a:rPr lang="en-US" sz="1600" dirty="0" smtClean="0">
                <a:solidFill>
                  <a:srgbClr val="000000"/>
                </a:solidFill>
                <a:latin typeface="Consolas"/>
              </a:rPr>
              <a:t> = </a:t>
            </a:r>
            <a:r>
              <a:rPr lang="en-US" sz="1600" dirty="0" err="1" smtClean="0">
                <a:solidFill>
                  <a:srgbClr val="000000"/>
                </a:solidFill>
                <a:latin typeface="Consolas"/>
              </a:rPr>
              <a:t>productId</a:t>
            </a:r>
            <a:r>
              <a:rPr lang="en-US" sz="1600" dirty="0" smtClean="0">
                <a:solidFill>
                  <a:srgbClr val="000000"/>
                </a:solidFill>
                <a:latin typeface="Consolas"/>
              </a:rPr>
              <a:t>;</a:t>
            </a:r>
          </a:p>
          <a:p>
            <a:r>
              <a:rPr lang="en-US" sz="1600" dirty="0" smtClean="0">
                <a:solidFill>
                  <a:srgbClr val="000000"/>
                </a:solidFill>
                <a:latin typeface="Consolas"/>
              </a:rPr>
              <a:t>    }</a:t>
            </a:r>
          </a:p>
          <a:p>
            <a:r>
              <a:rPr lang="en-US" sz="1600" dirty="0" smtClean="0">
                <a:solidFill>
                  <a:srgbClr val="000000"/>
                </a:solidFill>
                <a:latin typeface="Consolas"/>
              </a:rPr>
              <a:t>}</a:t>
            </a:r>
          </a:p>
        </p:txBody>
      </p:sp>
      <p:sp>
        <p:nvSpPr>
          <p:cNvPr id="6" name="Text Box 15"/>
          <p:cNvSpPr txBox="1">
            <a:spLocks noChangeArrowheads="1"/>
          </p:cNvSpPr>
          <p:nvPr/>
        </p:nvSpPr>
        <p:spPr bwMode="auto">
          <a:xfrm>
            <a:off x="457200" y="4782741"/>
            <a:ext cx="6705600" cy="1846659"/>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dirty="0" smtClean="0">
                <a:solidFill>
                  <a:srgbClr val="000000"/>
                </a:solidFill>
                <a:latin typeface="Consolas"/>
              </a:rPr>
              <a:t>Bicycle </a:t>
            </a:r>
            <a:r>
              <a:rPr lang="en-US" sz="1600" b="1" dirty="0" smtClean="0">
                <a:solidFill>
                  <a:srgbClr val="7F0055"/>
                </a:solidFill>
                <a:latin typeface="Consolas"/>
              </a:rPr>
              <a:t>extends</a:t>
            </a:r>
            <a:r>
              <a:rPr lang="en-US" sz="1600" b="1" dirty="0" smtClean="0">
                <a:solidFill>
                  <a:srgbClr val="000000"/>
                </a:solidFill>
                <a:latin typeface="Consolas"/>
              </a:rPr>
              <a:t> </a:t>
            </a:r>
            <a:r>
              <a:rPr lang="en-US" sz="1600" dirty="0" smtClean="0">
                <a:solidFill>
                  <a:srgbClr val="000000"/>
                </a:solidFill>
                <a:latin typeface="Consolas"/>
              </a:rPr>
              <a:t>Product {</a:t>
            </a:r>
          </a:p>
          <a:p>
            <a:endParaRPr lang="en-US" sz="1600" dirty="0" smtClean="0">
              <a:latin typeface="Consolas"/>
            </a:endParaRPr>
          </a:p>
          <a:p>
            <a:r>
              <a:rPr lang="en-US" sz="1600" dirty="0" smtClean="0">
                <a:solidFill>
                  <a:srgbClr val="646464"/>
                </a:solidFill>
                <a:latin typeface="Consolas"/>
              </a:rPr>
              <a:t>    @Override</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double</a:t>
            </a:r>
            <a:r>
              <a:rPr lang="en-US" sz="1600" b="1" dirty="0" smtClean="0">
                <a:solidFill>
                  <a:srgbClr val="000000"/>
                </a:solidFill>
                <a:latin typeface="Consolas"/>
              </a:rPr>
              <a:t> </a:t>
            </a:r>
            <a:r>
              <a:rPr lang="en-US" sz="1600" dirty="0" err="1" smtClean="0">
                <a:solidFill>
                  <a:srgbClr val="000000"/>
                </a:solidFill>
                <a:latin typeface="Consolas"/>
              </a:rPr>
              <a:t>getPrice</a:t>
            </a:r>
            <a:r>
              <a:rPr lang="en-US" sz="1600" dirty="0" smtClean="0">
                <a:solidFill>
                  <a:srgbClr val="000000"/>
                </a:solidFill>
                <a:latin typeface="Consolas"/>
              </a:rPr>
              <a:t>() {</a:t>
            </a:r>
          </a:p>
          <a:p>
            <a:r>
              <a:rPr lang="en-US" sz="1600" b="1" dirty="0" smtClean="0">
                <a:solidFill>
                  <a:srgbClr val="7F0055"/>
                </a:solidFill>
                <a:latin typeface="Consolas"/>
              </a:rPr>
              <a:t>        return</a:t>
            </a:r>
            <a:r>
              <a:rPr lang="en-US" sz="1600" b="1" dirty="0" smtClean="0">
                <a:solidFill>
                  <a:srgbClr val="000000"/>
                </a:solidFill>
                <a:latin typeface="Consolas"/>
              </a:rPr>
              <a:t> </a:t>
            </a:r>
            <a:r>
              <a:rPr lang="en-US" sz="1600" dirty="0" smtClean="0">
                <a:solidFill>
                  <a:srgbClr val="000000"/>
                </a:solidFill>
                <a:latin typeface="Consolas"/>
              </a:rPr>
              <a:t>230.45;</a:t>
            </a:r>
          </a:p>
          <a:p>
            <a:r>
              <a:rPr lang="en-US" sz="1600" dirty="0" smtClean="0">
                <a:solidFill>
                  <a:srgbClr val="000000"/>
                </a:solidFill>
                <a:latin typeface="Consolas"/>
              </a:rPr>
              <a:t>    }</a:t>
            </a:r>
            <a:endParaRPr lang="en-US" sz="1600" dirty="0" smtClean="0">
              <a:latin typeface="Consolas"/>
            </a:endParaRPr>
          </a:p>
          <a:p>
            <a:r>
              <a:rPr lang="en-US" sz="1600" dirty="0" smtClean="0">
                <a:solidFill>
                  <a:srgbClr val="000000"/>
                </a:solidFill>
                <a:latin typeface="Consolas"/>
              </a:rPr>
              <a:t>}</a:t>
            </a:r>
          </a:p>
        </p:txBody>
      </p:sp>
      <p:pic>
        <p:nvPicPr>
          <p:cNvPr id="1026" name="Picture 2"/>
          <p:cNvPicPr>
            <a:picLocks noChangeAspect="1" noChangeArrowheads="1"/>
          </p:cNvPicPr>
          <p:nvPr/>
        </p:nvPicPr>
        <p:blipFill>
          <a:blip r:embed="rId2" cstate="print"/>
          <a:srcRect/>
          <a:stretch>
            <a:fillRect/>
          </a:stretch>
        </p:blipFill>
        <p:spPr bwMode="auto">
          <a:xfrm>
            <a:off x="6324600" y="2209800"/>
            <a:ext cx="2209800" cy="3352367"/>
          </a:xfrm>
          <a:prstGeom prst="rect">
            <a:avLst/>
          </a:prstGeom>
          <a:noFill/>
          <a:ln w="9525">
            <a:noFill/>
            <a:miter lim="800000"/>
            <a:headEnd/>
            <a:tailEnd/>
          </a:ln>
          <a:effectLst/>
        </p:spPr>
      </p:pic>
      <p:sp>
        <p:nvSpPr>
          <p:cNvPr id="8" name="TextBox 7"/>
          <p:cNvSpPr txBox="1"/>
          <p:nvPr/>
        </p:nvSpPr>
        <p:spPr>
          <a:xfrm>
            <a:off x="5029200" y="2514600"/>
            <a:ext cx="1243867" cy="369332"/>
          </a:xfrm>
          <a:prstGeom prst="rect">
            <a:avLst/>
          </a:prstGeom>
          <a:noFill/>
          <a:ln>
            <a:solidFill>
              <a:schemeClr val="tx1"/>
            </a:solidFill>
          </a:ln>
        </p:spPr>
        <p:txBody>
          <a:bodyPr wrap="none" rtlCol="0">
            <a:spAutoFit/>
          </a:bodyPr>
          <a:lstStyle/>
          <a:p>
            <a:r>
              <a:rPr lang="en-US" dirty="0" smtClean="0"/>
              <a:t>Stereotype</a:t>
            </a:r>
            <a:endParaRPr lang="en-US" dirty="0"/>
          </a:p>
        </p:txBody>
      </p:sp>
      <p:cxnSp>
        <p:nvCxnSpPr>
          <p:cNvPr id="10" name="Straight Arrow Connector 9"/>
          <p:cNvCxnSpPr>
            <a:stCxn id="8" idx="2"/>
          </p:cNvCxnSpPr>
          <p:nvPr/>
        </p:nvCxnSpPr>
        <p:spPr>
          <a:xfrm>
            <a:off x="5651134" y="2883932"/>
            <a:ext cx="902067" cy="392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p:cNvCxnSpPr>
          <p:nvPr/>
        </p:nvCxnSpPr>
        <p:spPr>
          <a:xfrm flipV="1">
            <a:off x="6273067" y="2590800"/>
            <a:ext cx="661133" cy="108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042AED99-7FB4-404E-8A97-64753DCE42E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4400" smtClean="0"/>
              <a:t>Abstract Classes and Polymorphism</a:t>
            </a:r>
          </a:p>
        </p:txBody>
      </p:sp>
      <p:sp>
        <p:nvSpPr>
          <p:cNvPr id="3" name="Content Placeholder 2"/>
          <p:cNvSpPr>
            <a:spLocks noGrp="1"/>
          </p:cNvSpPr>
          <p:nvPr>
            <p:ph idx="1"/>
          </p:nvPr>
        </p:nvSpPr>
        <p:spPr/>
        <p:txBody>
          <a:bodyPr>
            <a:normAutofit fontScale="92500" lnSpcReduction="10000"/>
          </a:bodyPr>
          <a:lstStyle/>
          <a:p>
            <a:pPr marL="0" indent="0">
              <a:buFont typeface="Wingdings 2" pitchFamily="18" charset="2"/>
              <a:buNone/>
              <a:defRPr/>
            </a:pPr>
            <a:r>
              <a:rPr lang="en-US" smtClean="0"/>
              <a:t>When using polymorphism:</a:t>
            </a:r>
            <a:br>
              <a:rPr lang="en-US" smtClean="0"/>
            </a:br>
            <a:endParaRPr lang="en-US" smtClean="0"/>
          </a:p>
          <a:p>
            <a:pPr>
              <a:defRPr/>
            </a:pPr>
            <a:r>
              <a:rPr lang="en-US" sz="2000" i="1" smtClean="0"/>
              <a:t>Default implementation. </a:t>
            </a:r>
            <a:r>
              <a:rPr lang="en-US" sz="2000" smtClean="0"/>
              <a:t>Sometimes, a method common to subclasses has a natural default implementation.</a:t>
            </a:r>
            <a:br>
              <a:rPr lang="en-US" sz="2000" smtClean="0"/>
            </a:br>
            <a:r>
              <a:rPr lang="en-US" sz="2000" smtClean="0"/>
              <a:t/>
            </a:r>
            <a:br>
              <a:rPr lang="en-US" sz="2000" smtClean="0"/>
            </a:br>
            <a:r>
              <a:rPr lang="en-US" sz="2000" smtClean="0"/>
              <a:t>Example: The </a:t>
            </a:r>
            <a:r>
              <a:rPr lang="en-US" sz="2000" smtClean="0">
                <a:latin typeface="Courier New" panose="02070309020205020404" pitchFamily="49" charset="0"/>
                <a:cs typeface="Courier New" panose="02070309020205020404" pitchFamily="49" charset="0"/>
              </a:rPr>
              <a:t>getSalary</a:t>
            </a:r>
            <a:r>
              <a:rPr lang="en-US" sz="2000" smtClean="0"/>
              <a:t> method of </a:t>
            </a:r>
            <a:r>
              <a:rPr lang="en-US" sz="2000" smtClean="0">
                <a:latin typeface="Courier New" panose="02070309020205020404" pitchFamily="49" charset="0"/>
                <a:cs typeface="Courier New" panose="02070309020205020404" pitchFamily="49" charset="0"/>
              </a:rPr>
              <a:t>Employee</a:t>
            </a:r>
            <a:r>
              <a:rPr lang="en-US" sz="2000" smtClean="0"/>
              <a:t>.</a:t>
            </a:r>
          </a:p>
          <a:p>
            <a:pPr marL="0" indent="0">
              <a:buNone/>
              <a:defRPr/>
            </a:pPr>
            <a:r>
              <a:rPr lang="en-US" sz="2000"/>
              <a:t>    [Recall </a:t>
            </a:r>
            <a:r>
              <a:rPr lang="en-US" sz="2000" smtClean="0"/>
              <a:t>lesson3.lecture.polymorphism1]</a:t>
            </a:r>
            <a:br>
              <a:rPr lang="en-US" sz="2000" smtClean="0"/>
            </a:br>
            <a:endParaRPr lang="en-US" sz="2000" smtClean="0"/>
          </a:p>
          <a:p>
            <a:pPr>
              <a:defRPr/>
            </a:pPr>
            <a:r>
              <a:rPr lang="en-US" sz="2000" i="1" smtClean="0"/>
              <a:t>Abstract method. </a:t>
            </a:r>
            <a:r>
              <a:rPr lang="en-US" sz="2000" smtClean="0"/>
              <a:t>At other times, a common method has no default implementation and so it is declared </a:t>
            </a:r>
            <a:r>
              <a:rPr lang="en-US" sz="2000" i="1" smtClean="0"/>
              <a:t>abstract</a:t>
            </a:r>
            <a:r>
              <a:rPr lang="en-US" sz="2000" smtClean="0"/>
              <a:t> – the implementation of the method in this case must be handled by subclasses.</a:t>
            </a:r>
          </a:p>
          <a:p>
            <a:pPr marL="0" indent="0">
              <a:buFont typeface="Wingdings 2" pitchFamily="18" charset="2"/>
              <a:buNone/>
              <a:defRPr/>
            </a:pPr>
            <a:endParaRPr lang="en-US" sz="2000" i="1"/>
          </a:p>
          <a:p>
            <a:pPr marL="0" indent="0">
              <a:buFont typeface="Wingdings 2" pitchFamily="18" charset="2"/>
              <a:buNone/>
              <a:defRPr/>
            </a:pPr>
            <a:r>
              <a:rPr lang="en-US" sz="2000" i="1"/>
              <a:t> </a:t>
            </a:r>
            <a:r>
              <a:rPr lang="en-US" sz="2000" i="1" smtClean="0"/>
              <a:t>    </a:t>
            </a:r>
            <a:r>
              <a:rPr lang="en-US" sz="2000" smtClean="0"/>
              <a:t>Example:  The </a:t>
            </a:r>
            <a:r>
              <a:rPr lang="en-US" sz="1800" smtClean="0">
                <a:latin typeface="Courier New" panose="02070309020205020404" pitchFamily="49" charset="0"/>
                <a:cs typeface="Courier New" panose="02070309020205020404" pitchFamily="49" charset="0"/>
              </a:rPr>
              <a:t>computeStipend</a:t>
            </a:r>
            <a:r>
              <a:rPr lang="en-US" sz="2000" smtClean="0"/>
              <a:t> method of </a:t>
            </a:r>
            <a:r>
              <a:rPr lang="en-US" sz="1800">
                <a:latin typeface="Courier New" panose="02070309020205020404" pitchFamily="49" charset="0"/>
                <a:cs typeface="Courier New" panose="02070309020205020404" pitchFamily="49" charset="0"/>
              </a:rPr>
              <a:t>StaffPerson</a:t>
            </a:r>
            <a:br>
              <a:rPr lang="en-US" sz="1800">
                <a:latin typeface="Courier New" panose="02070309020205020404" pitchFamily="49" charset="0"/>
                <a:cs typeface="Courier New" panose="02070309020205020404" pitchFamily="49" charset="0"/>
              </a:rPr>
            </a:br>
            <a:r>
              <a:rPr lang="en-US" sz="1800">
                <a:latin typeface="Courier New" panose="02070309020205020404" pitchFamily="49" charset="0"/>
                <a:cs typeface="Courier New" panose="02070309020205020404" pitchFamily="49" charset="0"/>
              </a:rPr>
              <a:t>  </a:t>
            </a:r>
            <a:r>
              <a:rPr lang="en-US" sz="2000">
                <a:latin typeface="+mj-lt"/>
                <a:cs typeface="Courier New" panose="02070309020205020404" pitchFamily="49" charset="0"/>
              </a:rPr>
              <a:t>[Recall: </a:t>
            </a:r>
            <a:r>
              <a:rPr lang="en-US" sz="2000" smtClean="0">
                <a:latin typeface="+mj-lt"/>
                <a:cs typeface="Courier New" panose="02070309020205020404" pitchFamily="49" charset="0"/>
              </a:rPr>
              <a:t>lesson3.lecture.polymorphism2]</a:t>
            </a:r>
            <a:endParaRPr lang="en-US" sz="2000" i="1">
              <a:latin typeface="+mj-lt"/>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65B898ED-293C-4D95-9791-88B44877743A}" type="slidenum">
              <a:rPr lang="en-US" smtClean="0"/>
              <a:pPr>
                <a:defRPr/>
              </a:pPr>
              <a:t>7</a:t>
            </a:fld>
            <a:endParaRPr lang="en-US" dirty="0"/>
          </a:p>
        </p:txBody>
      </p:sp>
    </p:spTree>
    <p:extLst>
      <p:ext uri="{BB962C8B-B14F-4D97-AF65-F5344CB8AC3E}">
        <p14:creationId xmlns:p14="http://schemas.microsoft.com/office/powerpoint/2010/main" val="3621010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533400"/>
            <a:ext cx="8229600" cy="1143000"/>
          </a:xfrm>
        </p:spPr>
        <p:txBody>
          <a:bodyPr/>
          <a:lstStyle/>
          <a:p>
            <a:r>
              <a:rPr lang="en-US" altLang="en-US" smtClean="0"/>
              <a:t>Java Interfaces</a:t>
            </a:r>
          </a:p>
        </p:txBody>
      </p:sp>
      <p:sp>
        <p:nvSpPr>
          <p:cNvPr id="3" name="Content Placeholder 2"/>
          <p:cNvSpPr>
            <a:spLocks noGrp="1"/>
          </p:cNvSpPr>
          <p:nvPr>
            <p:ph idx="1"/>
          </p:nvPr>
        </p:nvSpPr>
        <p:spPr>
          <a:xfrm>
            <a:off x="457200" y="1752600"/>
            <a:ext cx="8382000" cy="4876800"/>
          </a:xfrm>
        </p:spPr>
        <p:txBody>
          <a:bodyPr>
            <a:normAutofit lnSpcReduction="10000"/>
          </a:bodyPr>
          <a:lstStyle/>
          <a:p>
            <a:pPr marL="0" indent="0">
              <a:buFont typeface="Wingdings 2" pitchFamily="18" charset="2"/>
              <a:buNone/>
              <a:defRPr/>
            </a:pPr>
            <a:r>
              <a:rPr lang="en-US" sz="1700" u="sng" smtClean="0"/>
              <a:t>A </a:t>
            </a:r>
            <a:r>
              <a:rPr lang="en-US" sz="1700" u="sng"/>
              <a:t>Java </a:t>
            </a:r>
            <a:r>
              <a:rPr lang="en-US" sz="1700" i="1" u="sng"/>
              <a:t>interface</a:t>
            </a:r>
            <a:r>
              <a:rPr lang="en-US" sz="1700" u="sng"/>
              <a:t> is like an abstract class execpt</a:t>
            </a:r>
            <a:r>
              <a:rPr lang="en-US" sz="1700" smtClean="0"/>
              <a:t>:</a:t>
            </a:r>
            <a:endParaRPr lang="en-US" sz="1700"/>
          </a:p>
          <a:p>
            <a:pPr>
              <a:defRPr/>
            </a:pPr>
            <a:r>
              <a:rPr lang="en-US" sz="1700" smtClean="0"/>
              <a:t>No </a:t>
            </a:r>
            <a:r>
              <a:rPr lang="en-US" sz="1700"/>
              <a:t>instance variables </a:t>
            </a:r>
            <a:r>
              <a:rPr lang="en-US" sz="1700" smtClean="0"/>
              <a:t>or </a:t>
            </a:r>
            <a:r>
              <a:rPr lang="en-US" sz="1700"/>
              <a:t>implemented </a:t>
            </a:r>
            <a:r>
              <a:rPr lang="en-US" sz="1700" smtClean="0"/>
              <a:t>methods </a:t>
            </a:r>
            <a:r>
              <a:rPr lang="en-US" sz="1700"/>
              <a:t>can </a:t>
            </a:r>
            <a:r>
              <a:rPr lang="en-US" sz="1700" smtClean="0"/>
              <a:t>occur. [Public static final variables can be defined, but not instance variables.]</a:t>
            </a:r>
            <a:endParaRPr lang="en-US" sz="1700"/>
          </a:p>
          <a:p>
            <a:pPr>
              <a:defRPr/>
            </a:pPr>
            <a:r>
              <a:rPr lang="en-US" sz="1700" smtClean="0"/>
              <a:t>Can </a:t>
            </a:r>
            <a:r>
              <a:rPr lang="en-US" sz="1700"/>
              <a:t>implement more than one interface</a:t>
            </a:r>
            <a:r>
              <a:rPr lang="en-US" sz="1700" smtClean="0"/>
              <a:t>. [Note: no class can have more than one </a:t>
            </a:r>
            <a:r>
              <a:rPr lang="en-US" sz="1700" i="1" smtClean="0"/>
              <a:t>superclass.</a:t>
            </a:r>
            <a:r>
              <a:rPr lang="en-US" sz="1700" smtClean="0"/>
              <a:t>] </a:t>
            </a:r>
            <a:r>
              <a:rPr lang="en-US" sz="1700"/>
              <a:t>Syntax:  </a:t>
            </a:r>
          </a:p>
          <a:p>
            <a:pPr marL="0" indent="0">
              <a:buFont typeface="Wingdings 2" pitchFamily="18" charset="2"/>
              <a:buNone/>
              <a:defRPr/>
            </a:pPr>
            <a:r>
              <a:rPr lang="en-US" sz="1700" smtClean="0"/>
              <a:t>	</a:t>
            </a:r>
            <a:r>
              <a:rPr lang="en-US" sz="1600" smtClean="0">
                <a:latin typeface="Courier New" panose="02070309020205020404" pitchFamily="49" charset="0"/>
                <a:cs typeface="Courier New" panose="02070309020205020404" pitchFamily="49" charset="0"/>
              </a:rPr>
              <a:t>MyClass </a:t>
            </a:r>
            <a:r>
              <a:rPr lang="en-US" sz="1600">
                <a:latin typeface="Courier New" panose="02070309020205020404" pitchFamily="49" charset="0"/>
                <a:cs typeface="Courier New" panose="02070309020205020404" pitchFamily="49" charset="0"/>
              </a:rPr>
              <a:t>implements Intface1, Intface2, Intface3</a:t>
            </a:r>
          </a:p>
          <a:p>
            <a:pPr>
              <a:defRPr/>
            </a:pPr>
            <a:r>
              <a:rPr lang="en-US" sz="1700" smtClean="0"/>
              <a:t>Can </a:t>
            </a:r>
            <a:r>
              <a:rPr lang="en-US" sz="1700"/>
              <a:t>also extend </a:t>
            </a:r>
            <a:r>
              <a:rPr lang="en-US" sz="1700" i="1"/>
              <a:t>and</a:t>
            </a:r>
            <a:r>
              <a:rPr lang="en-US" sz="1700"/>
              <a:t> implement. Syntax:</a:t>
            </a:r>
          </a:p>
          <a:p>
            <a:pPr marL="0" indent="0">
              <a:buFont typeface="Wingdings 2" pitchFamily="18" charset="2"/>
              <a:buNone/>
              <a:defRPr/>
            </a:pPr>
            <a:r>
              <a:rPr lang="en-US" sz="1700" smtClean="0"/>
              <a:t>	</a:t>
            </a:r>
            <a:r>
              <a:rPr lang="en-US" sz="1600" smtClean="0">
                <a:latin typeface="Courier New" panose="02070309020205020404" pitchFamily="49" charset="0"/>
                <a:cs typeface="Courier New" panose="02070309020205020404" pitchFamily="49" charset="0"/>
              </a:rPr>
              <a:t>MyClass </a:t>
            </a:r>
            <a:r>
              <a:rPr lang="en-US" sz="1600">
                <a:latin typeface="Courier New" panose="02070309020205020404" pitchFamily="49" charset="0"/>
                <a:cs typeface="Courier New" panose="02070309020205020404" pitchFamily="49" charset="0"/>
              </a:rPr>
              <a:t>extends SuperClass implements Intface1, </a:t>
            </a:r>
            <a:r>
              <a:rPr lang="en-US" sz="1600" smtClean="0">
                <a:latin typeface="Courier New" panose="02070309020205020404" pitchFamily="49" charset="0"/>
                <a:cs typeface="Courier New" panose="02070309020205020404" pitchFamily="49" charset="0"/>
              </a:rPr>
              <a:t>Intface2</a:t>
            </a:r>
            <a:br>
              <a:rPr lang="en-US" sz="1600" smtClean="0">
                <a:latin typeface="Courier New" panose="02070309020205020404" pitchFamily="49" charset="0"/>
                <a:cs typeface="Courier New" panose="02070309020205020404" pitchFamily="49" charset="0"/>
              </a:rPr>
            </a:br>
            <a:r>
              <a:rPr lang="en-US" sz="1600" smtClean="0">
                <a:latin typeface="Courier New" panose="02070309020205020404" pitchFamily="49" charset="0"/>
                <a:cs typeface="Courier New" panose="02070309020205020404" pitchFamily="49" charset="0"/>
              </a:rPr>
              <a:t>  </a:t>
            </a:r>
            <a:r>
              <a:rPr lang="en-US" sz="1600" i="1" smtClean="0"/>
              <a:t>Example</a:t>
            </a:r>
            <a:r>
              <a:rPr lang="en-US" sz="1600" smtClean="0"/>
              <a:t>: In Java, </a:t>
            </a:r>
            <a:r>
              <a:rPr lang="en-US" sz="1400" smtClean="0">
                <a:latin typeface="Courier New" panose="02070309020205020404" pitchFamily="49" charset="0"/>
                <a:cs typeface="Courier New" panose="02070309020205020404" pitchFamily="49" charset="0"/>
              </a:rPr>
              <a:t>ArrayList</a:t>
            </a:r>
            <a:r>
              <a:rPr lang="en-US" sz="1600" smtClean="0"/>
              <a:t> implements 6 interfaces and extends one class. </a:t>
            </a:r>
            <a:r>
              <a:rPr lang="en-US" sz="1400" smtClean="0"/>
              <a:t>(What are they?)</a:t>
            </a:r>
            <a:r>
              <a:rPr lang="en-US" sz="1700" u="sng" smtClean="0"/>
              <a:t/>
            </a:r>
            <a:br>
              <a:rPr lang="en-US" sz="1700" u="sng" smtClean="0"/>
            </a:br>
            <a:r>
              <a:rPr lang="en-US" sz="1700" u="sng" smtClean="0"/>
              <a:t/>
            </a:r>
            <a:br>
              <a:rPr lang="en-US" sz="1700" u="sng" smtClean="0"/>
            </a:br>
            <a:r>
              <a:rPr lang="en-US" sz="1700" u="sng" smtClean="0"/>
              <a:t>Other features</a:t>
            </a:r>
            <a:r>
              <a:rPr lang="en-US" sz="1700" smtClean="0"/>
              <a:t>: </a:t>
            </a:r>
          </a:p>
          <a:p>
            <a:pPr>
              <a:defRPr/>
            </a:pPr>
            <a:r>
              <a:rPr lang="en-US" sz="1700" smtClean="0"/>
              <a:t>One interface can extend another. Example: </a:t>
            </a:r>
            <a:r>
              <a:rPr lang="en-US" sz="1700" smtClean="0">
                <a:latin typeface="Courier New" panose="02070309020205020404" pitchFamily="49" charset="0"/>
                <a:cs typeface="Courier New" panose="02070309020205020404" pitchFamily="49" charset="0"/>
              </a:rPr>
              <a:t>List</a:t>
            </a:r>
            <a:r>
              <a:rPr lang="en-US" sz="1700" smtClean="0"/>
              <a:t> extends </a:t>
            </a:r>
            <a:r>
              <a:rPr lang="en-US" sz="1700" smtClean="0">
                <a:latin typeface="Courier New" panose="02070309020205020404" pitchFamily="49" charset="0"/>
                <a:cs typeface="Courier New" panose="02070309020205020404" pitchFamily="49" charset="0"/>
              </a:rPr>
              <a:t>Collection</a:t>
            </a:r>
            <a:endParaRPr lang="en-US" sz="1700"/>
          </a:p>
          <a:p>
            <a:pPr>
              <a:defRPr/>
            </a:pPr>
            <a:r>
              <a:rPr lang="en-US" sz="1700" smtClean="0"/>
              <a:t>In many cases, when an abstract class is used for polymorphism, an interface could be used instead.</a:t>
            </a:r>
          </a:p>
          <a:p>
            <a:pPr>
              <a:defRPr/>
            </a:pPr>
            <a:r>
              <a:rPr lang="en-US" sz="1700" smtClean="0"/>
              <a:t>All methods in an interface are automatically public and abstract</a:t>
            </a:r>
            <a:br>
              <a:rPr lang="en-US" sz="1700" smtClean="0"/>
            </a:br>
            <a:r>
              <a:rPr lang="en-US" sz="1700" smtClean="0"/>
              <a:t> </a:t>
            </a:r>
            <a:br>
              <a:rPr lang="en-US" sz="1700" smtClean="0"/>
            </a:br>
            <a:r>
              <a:rPr lang="en-US" sz="2000"/>
              <a:t/>
            </a:r>
            <a:br>
              <a:rPr lang="en-US" sz="2000"/>
            </a:br>
            <a:endParaRPr lang="en-US" sz="2000"/>
          </a:p>
        </p:txBody>
      </p:sp>
      <p:sp>
        <p:nvSpPr>
          <p:cNvPr id="4" name="Slide Number Placeholder 3"/>
          <p:cNvSpPr>
            <a:spLocks noGrp="1"/>
          </p:cNvSpPr>
          <p:nvPr>
            <p:ph type="sldNum" sz="quarter" idx="12"/>
          </p:nvPr>
        </p:nvSpPr>
        <p:spPr/>
        <p:txBody>
          <a:bodyPr/>
          <a:lstStyle/>
          <a:p>
            <a:pPr>
              <a:defRPr/>
            </a:pPr>
            <a:fld id="{6CB061D3-1B77-4A95-AA38-011A904F912D}" type="slidenum">
              <a:rPr lang="en-US" smtClean="0"/>
              <a:pPr>
                <a:defRPr/>
              </a:pPr>
              <a:t>8</a:t>
            </a:fld>
            <a:endParaRPr lang="en-US" dirty="0"/>
          </a:p>
        </p:txBody>
      </p:sp>
    </p:spTree>
    <p:extLst>
      <p:ext uri="{BB962C8B-B14F-4D97-AF65-F5344CB8AC3E}">
        <p14:creationId xmlns:p14="http://schemas.microsoft.com/office/powerpoint/2010/main" val="3947605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914400"/>
            <a:ext cx="8229600" cy="1143000"/>
          </a:xfrm>
        </p:spPr>
        <p:txBody>
          <a:bodyPr>
            <a:noAutofit/>
          </a:bodyPr>
          <a:lstStyle/>
          <a:p>
            <a:r>
              <a:rPr lang="en-US" dirty="0" smtClean="0"/>
              <a:t>Interface Example</a:t>
            </a:r>
            <a:endParaRPr lang="en-US" dirty="0"/>
          </a:p>
        </p:txBody>
      </p:sp>
      <p:sp>
        <p:nvSpPr>
          <p:cNvPr id="4" name="Text Box 15"/>
          <p:cNvSpPr txBox="1">
            <a:spLocks noChangeArrowheads="1"/>
          </p:cNvSpPr>
          <p:nvPr/>
        </p:nvSpPr>
        <p:spPr bwMode="auto">
          <a:xfrm>
            <a:off x="457200" y="2362200"/>
            <a:ext cx="6705600" cy="830997"/>
          </a:xfrm>
          <a:prstGeom prst="rect">
            <a:avLst/>
          </a:prstGeom>
          <a:noFill/>
          <a:ln w="9525">
            <a:noFill/>
            <a:miter lim="800000"/>
            <a:headEnd/>
            <a:tailEnd/>
          </a:ln>
          <a:effectLst/>
        </p:spPr>
        <p:txBody>
          <a:bodyPr wrap="square">
            <a:spAutoFit/>
          </a:bodyPr>
          <a:lstStyle/>
          <a:p>
            <a:r>
              <a:rPr lang="en-US" sz="1600" b="1" dirty="0" smtClean="0">
                <a:latin typeface="Consolas"/>
              </a:rPr>
              <a:t>public interface </a:t>
            </a:r>
            <a:r>
              <a:rPr lang="en-US" sz="1600" b="1" dirty="0" err="1" smtClean="0">
                <a:latin typeface="Consolas"/>
              </a:rPr>
              <a:t>I</a:t>
            </a:r>
            <a:r>
              <a:rPr lang="en-US" sz="1600" dirty="0" err="1" smtClean="0">
                <a:latin typeface="Consolas"/>
              </a:rPr>
              <a:t>Product</a:t>
            </a:r>
            <a:r>
              <a:rPr lang="en-US" sz="1600" dirty="0" smtClean="0">
                <a:latin typeface="Consolas"/>
              </a:rPr>
              <a:t> {</a:t>
            </a:r>
          </a:p>
          <a:p>
            <a:r>
              <a:rPr lang="en-US" sz="1600" b="1" dirty="0" smtClean="0">
                <a:latin typeface="Consolas"/>
              </a:rPr>
              <a:t>    public abstract double </a:t>
            </a:r>
            <a:r>
              <a:rPr lang="en-US" sz="1600" dirty="0" err="1" smtClean="0">
                <a:latin typeface="Consolas"/>
              </a:rPr>
              <a:t>getPrice</a:t>
            </a:r>
            <a:r>
              <a:rPr lang="en-US" sz="1600" dirty="0" smtClean="0">
                <a:latin typeface="Consolas"/>
              </a:rPr>
              <a:t>();</a:t>
            </a:r>
          </a:p>
          <a:p>
            <a:r>
              <a:rPr lang="en-US" sz="1600" dirty="0" smtClean="0">
                <a:latin typeface="Consolas"/>
              </a:rPr>
              <a:t>}</a:t>
            </a:r>
          </a:p>
        </p:txBody>
      </p:sp>
      <p:sp>
        <p:nvSpPr>
          <p:cNvPr id="5" name="Text Box 15"/>
          <p:cNvSpPr txBox="1">
            <a:spLocks noChangeArrowheads="1"/>
          </p:cNvSpPr>
          <p:nvPr/>
        </p:nvSpPr>
        <p:spPr bwMode="auto">
          <a:xfrm>
            <a:off x="457200" y="3353133"/>
            <a:ext cx="6705600" cy="2862322"/>
          </a:xfrm>
          <a:prstGeom prst="rect">
            <a:avLst/>
          </a:prstGeom>
          <a:noFill/>
          <a:ln w="9525">
            <a:noFill/>
            <a:miter lim="800000"/>
            <a:headEnd/>
            <a:tailEnd/>
          </a:ln>
          <a:effectLst/>
        </p:spPr>
        <p:txBody>
          <a:bodyPr wrap="square">
            <a:spAutoFit/>
          </a:bodyPr>
          <a:lstStyle/>
          <a:p>
            <a:r>
              <a:rPr lang="en-US" sz="1600" b="1" dirty="0" smtClean="0">
                <a:latin typeface="Consolas"/>
              </a:rPr>
              <a:t>public class </a:t>
            </a:r>
            <a:r>
              <a:rPr lang="en-US" sz="1600" dirty="0" smtClean="0">
                <a:latin typeface="Consolas"/>
              </a:rPr>
              <a:t>Bicycle </a:t>
            </a:r>
            <a:r>
              <a:rPr lang="en-US" sz="1600" b="1" dirty="0" err="1" smtClean="0">
                <a:latin typeface="Consolas"/>
              </a:rPr>
              <a:t>imple</a:t>
            </a:r>
            <a:r>
              <a:rPr lang="en-US" sz="1600" b="1" dirty="0" smtClean="0">
                <a:latin typeface="Consolas"/>
              </a:rPr>
              <a:t>//</a:t>
            </a:r>
            <a:endParaRPr lang="en-US" sz="1600" dirty="0" smtClean="0">
              <a:latin typeface="Consolas"/>
            </a:endParaRPr>
          </a:p>
          <a:p>
            <a:r>
              <a:rPr lang="en-US" sz="1600" b="1" dirty="0" smtClean="0">
                <a:latin typeface="Consolas"/>
              </a:rPr>
              <a:t>    public double </a:t>
            </a:r>
            <a:r>
              <a:rPr lang="en-US" sz="1600" dirty="0" err="1" smtClean="0">
                <a:latin typeface="Consolas"/>
              </a:rPr>
              <a:t>getPrice</a:t>
            </a:r>
            <a:r>
              <a:rPr lang="en-US" sz="1600" dirty="0" smtClean="0">
                <a:latin typeface="Consolas"/>
              </a:rPr>
              <a:t>() {</a:t>
            </a:r>
          </a:p>
          <a:p>
            <a:r>
              <a:rPr lang="en-US" sz="1600" b="1" dirty="0" smtClean="0">
                <a:latin typeface="Consolas"/>
              </a:rPr>
              <a:t>        return </a:t>
            </a:r>
            <a:r>
              <a:rPr lang="en-US" sz="1600" dirty="0" smtClean="0">
                <a:latin typeface="Consolas"/>
              </a:rPr>
              <a:t>230.45;</a:t>
            </a:r>
          </a:p>
          <a:p>
            <a:r>
              <a:rPr lang="en-US" sz="1600" dirty="0" smtClean="0">
                <a:latin typeface="Consolas"/>
              </a:rPr>
              <a:t>    }</a:t>
            </a:r>
          </a:p>
          <a:p>
            <a:r>
              <a:rPr lang="en-US" sz="1600" dirty="0" smtClean="0">
                <a:latin typeface="Consolas"/>
              </a:rPr>
              <a:t>}</a:t>
            </a:r>
          </a:p>
          <a:p>
            <a:endParaRPr lang="en-US" sz="1600" dirty="0">
              <a:solidFill>
                <a:srgbClr val="000000"/>
              </a:solidFill>
              <a:latin typeface="Consolas"/>
            </a:endParaRPr>
          </a:p>
          <a:p>
            <a:endParaRPr lang="en-US" sz="1600" dirty="0" smtClean="0">
              <a:solidFill>
                <a:srgbClr val="000000"/>
              </a:solidFill>
              <a:latin typeface="Consolas"/>
            </a:endParaRPr>
          </a:p>
          <a:p>
            <a:endParaRPr lang="en-US" sz="1600" dirty="0" smtClean="0">
              <a:solidFill>
                <a:srgbClr val="000000"/>
              </a:solidFill>
              <a:latin typeface="Consolas"/>
            </a:endParaRPr>
          </a:p>
          <a:p>
            <a:endParaRPr lang="en-US" sz="1600" dirty="0">
              <a:solidFill>
                <a:srgbClr val="000000"/>
              </a:solidFill>
              <a:latin typeface="Consolas"/>
            </a:endParaRPr>
          </a:p>
          <a:p>
            <a:r>
              <a:rPr lang="en-US" b="1" dirty="0" smtClean="0">
                <a:solidFill>
                  <a:srgbClr val="FF0000"/>
                </a:solidFill>
                <a:latin typeface="Calibri" panose="020F0502020204030204" pitchFamily="34" charset="0"/>
              </a:rPr>
              <a:t>Question: Is there a good reason to</a:t>
            </a:r>
            <a:br>
              <a:rPr lang="en-US" b="1" dirty="0" smtClean="0">
                <a:solidFill>
                  <a:srgbClr val="FF0000"/>
                </a:solidFill>
                <a:latin typeface="Calibri" panose="020F0502020204030204" pitchFamily="34" charset="0"/>
              </a:rPr>
            </a:br>
            <a:r>
              <a:rPr lang="en-US" b="1" dirty="0" smtClean="0">
                <a:solidFill>
                  <a:srgbClr val="FF0000"/>
                </a:solidFill>
                <a:latin typeface="Calibri" panose="020F0502020204030204" pitchFamily="34" charset="0"/>
              </a:rPr>
              <a:t>use an interface instead of an abstract class?</a:t>
            </a:r>
          </a:p>
        </p:txBody>
      </p:sp>
      <p:pic>
        <p:nvPicPr>
          <p:cNvPr id="6" name="Picture 2"/>
          <p:cNvPicPr>
            <a:picLocks noChangeAspect="1" noChangeArrowheads="1"/>
          </p:cNvPicPr>
          <p:nvPr/>
        </p:nvPicPr>
        <p:blipFill>
          <a:blip r:embed="rId3" cstate="print"/>
          <a:srcRect/>
          <a:stretch>
            <a:fillRect/>
          </a:stretch>
        </p:blipFill>
        <p:spPr bwMode="auto">
          <a:xfrm>
            <a:off x="5410200" y="4905375"/>
            <a:ext cx="3067538" cy="1495425"/>
          </a:xfrm>
          <a:prstGeom prst="rect">
            <a:avLst/>
          </a:prstGeom>
          <a:noFill/>
          <a:ln w="9525">
            <a:noFill/>
            <a:miter lim="800000"/>
            <a:headEnd/>
            <a:tailEnd/>
          </a:ln>
          <a:effectLst/>
        </p:spPr>
      </p:pic>
      <p:grpSp>
        <p:nvGrpSpPr>
          <p:cNvPr id="7" name="Group 6"/>
          <p:cNvGrpSpPr>
            <a:grpSpLocks noChangeAspect="1"/>
          </p:cNvGrpSpPr>
          <p:nvPr/>
        </p:nvGrpSpPr>
        <p:grpSpPr bwMode="auto">
          <a:xfrm>
            <a:off x="5410200" y="3305175"/>
            <a:ext cx="3579813" cy="1247775"/>
            <a:chOff x="384" y="3120"/>
            <a:chExt cx="2255" cy="786"/>
          </a:xfrm>
        </p:grpSpPr>
        <p:sp>
          <p:nvSpPr>
            <p:cNvPr id="8" name="AutoShape 5"/>
            <p:cNvSpPr>
              <a:spLocks noChangeAspect="1" noChangeArrowheads="1" noTextEdit="1"/>
            </p:cNvSpPr>
            <p:nvPr/>
          </p:nvSpPr>
          <p:spPr bwMode="auto">
            <a:xfrm>
              <a:off x="384" y="3120"/>
              <a:ext cx="2255" cy="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543" y="3311"/>
              <a:ext cx="619" cy="428"/>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02" y="3342"/>
              <a:ext cx="35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Bicycle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Line 9"/>
            <p:cNvSpPr>
              <a:spLocks noChangeShapeType="1"/>
            </p:cNvSpPr>
            <p:nvPr/>
          </p:nvSpPr>
          <p:spPr bwMode="auto">
            <a:xfrm>
              <a:off x="543" y="3485"/>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58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11"/>
            <p:cNvSpPr>
              <a:spLocks noChangeShapeType="1"/>
            </p:cNvSpPr>
            <p:nvPr/>
          </p:nvSpPr>
          <p:spPr bwMode="auto">
            <a:xfrm>
              <a:off x="543" y="3557"/>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813" y="3279"/>
              <a:ext cx="659" cy="452"/>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956" y="3414"/>
              <a:ext cx="42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IProduct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1853" y="3311"/>
              <a:ext cx="62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5"/>
            <p:cNvSpPr>
              <a:spLocks noChangeArrowheads="1"/>
            </p:cNvSpPr>
            <p:nvPr/>
          </p:nvSpPr>
          <p:spPr bwMode="auto">
            <a:xfrm>
              <a:off x="185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Line 16"/>
            <p:cNvSpPr>
              <a:spLocks noChangeShapeType="1"/>
            </p:cNvSpPr>
            <p:nvPr/>
          </p:nvSpPr>
          <p:spPr bwMode="auto">
            <a:xfrm>
              <a:off x="1813" y="3557"/>
              <a:ext cx="66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1170" y="3549"/>
              <a:ext cx="643" cy="1"/>
            </a:xfrm>
            <a:prstGeom prst="line">
              <a:avLst/>
            </a:prstGeom>
            <a:noFill/>
            <a:ln w="25400">
              <a:solidFill>
                <a:srgbClr val="8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1655" y="3485"/>
              <a:ext cx="158" cy="127"/>
            </a:xfrm>
            <a:custGeom>
              <a:avLst/>
              <a:gdLst/>
              <a:ahLst/>
              <a:cxnLst>
                <a:cxn ang="0">
                  <a:pos x="0" y="127"/>
                </a:cxn>
                <a:cxn ang="0">
                  <a:pos x="158" y="64"/>
                </a:cxn>
                <a:cxn ang="0">
                  <a:pos x="0" y="0"/>
                </a:cxn>
                <a:cxn ang="0">
                  <a:pos x="0" y="127"/>
                </a:cxn>
              </a:cxnLst>
              <a:rect l="0" t="0" r="r" b="b"/>
              <a:pathLst>
                <a:path w="158" h="127">
                  <a:moveTo>
                    <a:pt x="0" y="127"/>
                  </a:moveTo>
                  <a:lnTo>
                    <a:pt x="158" y="64"/>
                  </a:lnTo>
                  <a:lnTo>
                    <a:pt x="0" y="0"/>
                  </a:lnTo>
                  <a:lnTo>
                    <a:pt x="0" y="127"/>
                  </a:lnTo>
                  <a:close/>
                </a:path>
              </a:pathLst>
            </a:custGeom>
            <a:solidFill>
              <a:srgbClr val="FFFFFF"/>
            </a:solid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TextBox 20"/>
          <p:cNvSpPr txBox="1"/>
          <p:nvPr/>
        </p:nvSpPr>
        <p:spPr>
          <a:xfrm>
            <a:off x="5957836" y="1905000"/>
            <a:ext cx="2500364" cy="646331"/>
          </a:xfrm>
          <a:prstGeom prst="rect">
            <a:avLst/>
          </a:prstGeom>
          <a:noFill/>
        </p:spPr>
        <p:txBody>
          <a:bodyPr wrap="none" rtlCol="0">
            <a:spAutoFit/>
          </a:bodyPr>
          <a:lstStyle/>
          <a:p>
            <a:r>
              <a:rPr lang="en-US" dirty="0" smtClean="0"/>
              <a:t>UML has two different </a:t>
            </a:r>
          </a:p>
          <a:p>
            <a:r>
              <a:rPr lang="en-US" dirty="0" smtClean="0"/>
              <a:t>notations for Interfaces</a:t>
            </a:r>
            <a:endParaRPr lang="en-US" dirty="0"/>
          </a:p>
        </p:txBody>
      </p:sp>
      <p:sp>
        <p:nvSpPr>
          <p:cNvPr id="22" name="Slide Number Placeholder 21"/>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23" name="TextBox 22"/>
          <p:cNvSpPr txBox="1"/>
          <p:nvPr/>
        </p:nvSpPr>
        <p:spPr>
          <a:xfrm>
            <a:off x="6738805" y="2823865"/>
            <a:ext cx="2152384" cy="369332"/>
          </a:xfrm>
          <a:prstGeom prst="rect">
            <a:avLst/>
          </a:prstGeom>
          <a:noFill/>
          <a:ln>
            <a:noFill/>
          </a:ln>
        </p:spPr>
        <p:txBody>
          <a:bodyPr wrap="none" rtlCol="0">
            <a:spAutoFit/>
          </a:bodyPr>
          <a:lstStyle/>
          <a:p>
            <a:r>
              <a:rPr lang="en-US" smtClean="0"/>
              <a:t>interface stereotype</a:t>
            </a:r>
            <a:endParaRPr lang="en-US" dirty="0"/>
          </a:p>
        </p:txBody>
      </p:sp>
      <p:cxnSp>
        <p:nvCxnSpPr>
          <p:cNvPr id="24" name="Straight Arrow Connector 23"/>
          <p:cNvCxnSpPr>
            <a:stCxn id="23" idx="2"/>
          </p:cNvCxnSpPr>
          <p:nvPr/>
        </p:nvCxnSpPr>
        <p:spPr>
          <a:xfrm>
            <a:off x="7814997" y="3193197"/>
            <a:ext cx="371612" cy="31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905750" y="4552950"/>
            <a:ext cx="1084263" cy="369332"/>
          </a:xfrm>
          <a:prstGeom prst="rect">
            <a:avLst/>
          </a:prstGeom>
          <a:noFill/>
        </p:spPr>
        <p:txBody>
          <a:bodyPr wrap="square" rtlCol="0">
            <a:spAutoFit/>
          </a:bodyPr>
          <a:lstStyle/>
          <a:p>
            <a:r>
              <a:rPr lang="en-US" b="1" i="1" smtClean="0"/>
              <a:t>realizes</a:t>
            </a:r>
            <a:endParaRPr lang="en-US" b="1" i="1"/>
          </a:p>
        </p:txBody>
      </p:sp>
      <p:cxnSp>
        <p:nvCxnSpPr>
          <p:cNvPr id="25" name="Straight Arrow Connector 24"/>
          <p:cNvCxnSpPr>
            <a:stCxn id="2" idx="1"/>
          </p:cNvCxnSpPr>
          <p:nvPr/>
        </p:nvCxnSpPr>
        <p:spPr>
          <a:xfrm flipH="1" flipV="1">
            <a:off x="7200106" y="4142581"/>
            <a:ext cx="705644" cy="595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 idx="1"/>
          </p:cNvCxnSpPr>
          <p:nvPr/>
        </p:nvCxnSpPr>
        <p:spPr>
          <a:xfrm flipH="1">
            <a:off x="7208018" y="4737616"/>
            <a:ext cx="697732" cy="443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341118" y="1776413"/>
            <a:ext cx="3733800" cy="4343400"/>
          </a:xfrm>
          <a:prstGeom prst="rect">
            <a:avLst/>
          </a:prstGeom>
          <a:solidFill>
            <a:schemeClr val="accent1">
              <a:alpha val="1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33670</TotalTime>
  <Words>2368</Words>
  <Application>Microsoft Office PowerPoint</Application>
  <PresentationFormat>On-screen Show (4:3)</PresentationFormat>
  <Paragraphs>345</Paragraphs>
  <Slides>43</Slides>
  <Notes>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Flow</vt:lpstr>
      <vt:lpstr>CS401 Modern Programming Practices (MPP) Professor Paul Corazza</vt:lpstr>
      <vt:lpstr>PowerPoint Presentation</vt:lpstr>
      <vt:lpstr>Lecture 5:  Abstract Classes and Interfaces</vt:lpstr>
      <vt:lpstr>Wholeness of the Lesson</vt:lpstr>
      <vt:lpstr>Abstract Classes and Methods</vt:lpstr>
      <vt:lpstr>Abstract Class Example</vt:lpstr>
      <vt:lpstr>Abstract Classes and Polymorphism</vt:lpstr>
      <vt:lpstr>Java Interfaces</vt:lpstr>
      <vt:lpstr>Interface Example</vt:lpstr>
      <vt:lpstr>Interface Example</vt:lpstr>
      <vt:lpstr>Application of Interfaces: Object Creation Factory</vt:lpstr>
      <vt:lpstr>Examples of Object-Creation Pattern</vt:lpstr>
      <vt:lpstr>Design Pattern - Factory Pattern </vt:lpstr>
      <vt:lpstr>Design Pattern - Factory Pattern </vt:lpstr>
      <vt:lpstr>Design Pattern - Factory Pattern </vt:lpstr>
      <vt:lpstr>Design Pattern - Factory Pattern </vt:lpstr>
      <vt:lpstr>Design Pattern - Factory Pattern </vt:lpstr>
      <vt:lpstr>Design Pattern - Factory Pattern </vt:lpstr>
      <vt:lpstr>Design Pattern - Factory Pattern </vt:lpstr>
      <vt:lpstr>Design Pattern - Factory Pattern </vt:lpstr>
      <vt:lpstr>Advantages of Using Object-Creating Factory Methods</vt:lpstr>
      <vt:lpstr>Simple Factory Methods</vt:lpstr>
      <vt:lpstr>Application: Problem of Multiple Constructors with Same Signature</vt:lpstr>
      <vt:lpstr>Application: Controlling Access to Instances</vt:lpstr>
      <vt:lpstr>Parametrized Factory Methods</vt:lpstr>
      <vt:lpstr>Issues When Using Factory Methods</vt:lpstr>
      <vt:lpstr>Interfaces as Types</vt:lpstr>
      <vt:lpstr>Interfaces and Polymorphism</vt:lpstr>
      <vt:lpstr>Multiple Inheritance in Other Languages (like C++)</vt:lpstr>
      <vt:lpstr>Java’s Answer (pre - Java SE 8)</vt:lpstr>
      <vt:lpstr>PowerPoint Presentation</vt:lpstr>
      <vt:lpstr>Some Advantages of Interfaces</vt:lpstr>
      <vt:lpstr>Flexibility of Interfaces</vt:lpstr>
      <vt:lpstr>A Solution</vt:lpstr>
      <vt:lpstr>PowerPoint Presentation</vt:lpstr>
      <vt:lpstr>PowerPoint Presentation</vt:lpstr>
      <vt:lpstr>PowerPoint Presentation</vt:lpstr>
      <vt:lpstr>PowerPoint Presentation</vt:lpstr>
      <vt:lpstr>The Evolving API Problem</vt:lpstr>
      <vt:lpstr>PowerPoint Presentation</vt:lpstr>
      <vt:lpstr>Main Point</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admin</cp:lastModifiedBy>
  <cp:revision>571</cp:revision>
  <cp:lastPrinted>2015-03-18T00:28:36Z</cp:lastPrinted>
  <dcterms:created xsi:type="dcterms:W3CDTF">2010-06-08T15:14:26Z</dcterms:created>
  <dcterms:modified xsi:type="dcterms:W3CDTF">2016-04-01T14:31:49Z</dcterms:modified>
</cp:coreProperties>
</file>