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FA58BC-071B-46EF-908B-675CC920F16E}">
  <a:tblStyle styleId="{B8FA58BC-071B-46EF-908B-675CC920F1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36f0969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536f0969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51ca94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51ca94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451ca94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451ca94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36f0969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36f0969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51ca94a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51ca94a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36f09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36f09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36f096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36f096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idx="4294967295" type="ctrTitle"/>
          </p:nvPr>
        </p:nvSpPr>
        <p:spPr>
          <a:xfrm>
            <a:off x="100275" y="357750"/>
            <a:ext cx="5473800" cy="423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4100">
                <a:solidFill>
                  <a:srgbClr val="FFFFFF"/>
                </a:solidFill>
                <a:latin typeface="Arial Rounded"/>
                <a:ea typeface="Arial Rounded"/>
                <a:cs typeface="Arial Rounded"/>
                <a:sym typeface="Arial Rounded"/>
              </a:rPr>
              <a:t>HPC APPLICATIONS</a:t>
            </a:r>
            <a:endParaRPr sz="4100">
              <a:solidFill>
                <a:srgbClr val="FFFFFF"/>
              </a:solidFill>
              <a:latin typeface="Arial Rounded"/>
              <a:ea typeface="Arial Rounded"/>
              <a:cs typeface="Arial Rounded"/>
              <a:sym typeface="Arial Rounded"/>
            </a:endParaRPr>
          </a:p>
          <a:p>
            <a:pPr indent="0" lvl="0" marL="0" rtl="0" algn="l">
              <a:spcBef>
                <a:spcPts val="0"/>
              </a:spcBef>
              <a:spcAft>
                <a:spcPts val="0"/>
              </a:spcAft>
              <a:buNone/>
            </a:pPr>
            <a:r>
              <a:t/>
            </a:r>
            <a:endParaRPr sz="4100">
              <a:solidFill>
                <a:srgbClr val="FFFFFF"/>
              </a:solidFill>
              <a:latin typeface="Arial Rounded"/>
              <a:ea typeface="Arial Rounded"/>
              <a:cs typeface="Arial Rounded"/>
              <a:sym typeface="Arial Rounded"/>
            </a:endParaRPr>
          </a:p>
          <a:p>
            <a:pPr indent="0" lvl="0" marL="0" rtl="0" algn="l">
              <a:spcBef>
                <a:spcPts val="0"/>
              </a:spcBef>
              <a:spcAft>
                <a:spcPts val="0"/>
              </a:spcAft>
              <a:buNone/>
            </a:pPr>
            <a:r>
              <a:rPr lang="en" sz="4100">
                <a:solidFill>
                  <a:srgbClr val="FFFFFF"/>
                </a:solidFill>
                <a:latin typeface="Arial Rounded"/>
                <a:ea typeface="Arial Rounded"/>
                <a:cs typeface="Arial Rounded"/>
                <a:sym typeface="Arial Rounded"/>
              </a:rPr>
              <a:t>Driverless </a:t>
            </a:r>
            <a:r>
              <a:rPr lang="en" sz="4100">
                <a:solidFill>
                  <a:schemeClr val="lt1"/>
                </a:solidFill>
                <a:latin typeface="Arial Rounded"/>
                <a:ea typeface="Arial Rounded"/>
                <a:cs typeface="Arial Rounded"/>
                <a:sym typeface="Arial Rounded"/>
              </a:rPr>
              <a:t>cars</a:t>
            </a:r>
            <a:endParaRPr sz="4800">
              <a:solidFill>
                <a:schemeClr val="lt1"/>
              </a:solidFill>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4294967295" type="ctrTitle"/>
          </p:nvPr>
        </p:nvSpPr>
        <p:spPr>
          <a:xfrm>
            <a:off x="323275" y="392875"/>
            <a:ext cx="8591700" cy="12954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 sz="2418">
                <a:latin typeface="Arial"/>
                <a:ea typeface="Arial"/>
                <a:cs typeface="Arial"/>
                <a:sym typeface="Arial"/>
              </a:rPr>
              <a:t>BATCH - E1</a:t>
            </a:r>
            <a:endParaRPr sz="2418">
              <a:latin typeface="Arial"/>
              <a:ea typeface="Arial"/>
              <a:cs typeface="Arial"/>
              <a:sym typeface="Arial"/>
            </a:endParaRPr>
          </a:p>
          <a:p>
            <a:pPr indent="0" lvl="0" marL="0" rtl="0" algn="l">
              <a:lnSpc>
                <a:spcPct val="115000"/>
              </a:lnSpc>
              <a:spcBef>
                <a:spcPts val="0"/>
              </a:spcBef>
              <a:spcAft>
                <a:spcPts val="0"/>
              </a:spcAft>
              <a:buNone/>
            </a:pPr>
            <a:r>
              <a:t/>
            </a:r>
            <a:endParaRPr sz="1618"/>
          </a:p>
          <a:p>
            <a:pPr indent="0" lvl="0" marL="0" rtl="0" algn="l">
              <a:lnSpc>
                <a:spcPct val="115000"/>
              </a:lnSpc>
              <a:spcBef>
                <a:spcPts val="0"/>
              </a:spcBef>
              <a:spcAft>
                <a:spcPts val="0"/>
              </a:spcAft>
              <a:buClr>
                <a:schemeClr val="dk1"/>
              </a:buClr>
              <a:buSzPts val="1100"/>
              <a:buFont typeface="Arial"/>
              <a:buNone/>
            </a:pPr>
            <a:r>
              <a:t/>
            </a:r>
            <a:endParaRPr sz="1618"/>
          </a:p>
        </p:txBody>
      </p:sp>
      <p:graphicFrame>
        <p:nvGraphicFramePr>
          <p:cNvPr id="68" name="Google Shape;68;p14"/>
          <p:cNvGraphicFramePr/>
          <p:nvPr/>
        </p:nvGraphicFramePr>
        <p:xfrm>
          <a:off x="890925" y="1642350"/>
          <a:ext cx="3000000" cy="3000000"/>
        </p:xfrm>
        <a:graphic>
          <a:graphicData uri="http://schemas.openxmlformats.org/drawingml/2006/table">
            <a:tbl>
              <a:tblPr>
                <a:noFill/>
                <a:tableStyleId>{B8FA58BC-071B-46EF-908B-675CC920F16E}</a:tableStyleId>
              </a:tblPr>
              <a:tblGrid>
                <a:gridCol w="2413000"/>
                <a:gridCol w="2413000"/>
                <a:gridCol w="2413000"/>
              </a:tblGrid>
              <a:tr h="479625">
                <a:tc>
                  <a:txBody>
                    <a:bodyPr/>
                    <a:lstStyle/>
                    <a:p>
                      <a:pPr indent="0" lvl="0" marL="0" rtl="0" algn="ctr">
                        <a:spcBef>
                          <a:spcPts val="0"/>
                        </a:spcBef>
                        <a:spcAft>
                          <a:spcPts val="0"/>
                        </a:spcAft>
                        <a:buNone/>
                      </a:pPr>
                      <a:r>
                        <a:rPr lang="en" sz="1700"/>
                        <a:t>Roll No</a:t>
                      </a:r>
                      <a:endParaRPr sz="1700"/>
                    </a:p>
                  </a:txBody>
                  <a:tcPr marT="91425" marB="91425" marR="91425" marL="91425"/>
                </a:tc>
                <a:tc>
                  <a:txBody>
                    <a:bodyPr/>
                    <a:lstStyle/>
                    <a:p>
                      <a:pPr indent="0" lvl="0" marL="0" rtl="0" algn="ctr">
                        <a:spcBef>
                          <a:spcPts val="0"/>
                        </a:spcBef>
                        <a:spcAft>
                          <a:spcPts val="0"/>
                        </a:spcAft>
                        <a:buNone/>
                      </a:pPr>
                      <a:r>
                        <a:rPr lang="en" sz="1700"/>
                        <a:t>Name </a:t>
                      </a:r>
                      <a:endParaRPr sz="1700"/>
                    </a:p>
                  </a:txBody>
                  <a:tcPr marT="91425" marB="91425" marR="91425" marL="91425"/>
                </a:tc>
                <a:tc>
                  <a:txBody>
                    <a:bodyPr/>
                    <a:lstStyle/>
                    <a:p>
                      <a:pPr indent="0" lvl="0" marL="0" rtl="0" algn="ctr">
                        <a:spcBef>
                          <a:spcPts val="0"/>
                        </a:spcBef>
                        <a:spcAft>
                          <a:spcPts val="0"/>
                        </a:spcAft>
                        <a:buNone/>
                      </a:pPr>
                      <a:r>
                        <a:rPr lang="en" sz="1700"/>
                        <a:t>PRN no</a:t>
                      </a:r>
                      <a:endParaRPr sz="1700"/>
                    </a:p>
                  </a:txBody>
                  <a:tcPr marT="91425" marB="91425" marR="91425" marL="91425"/>
                </a:tc>
              </a:tr>
              <a:tr h="519900">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PE04</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 Aniruddha Shende </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1032190079</a:t>
                      </a:r>
                      <a:endParaRPr sz="1700"/>
                    </a:p>
                  </a:txBody>
                  <a:tcPr marT="91425" marB="91425" marR="91425" marL="91425"/>
                </a:tc>
              </a:tr>
              <a:tr h="519900">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PE06</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Hrishikesh Vaze</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1032190087</a:t>
                      </a:r>
                      <a:endParaRPr sz="1700"/>
                    </a:p>
                  </a:txBody>
                  <a:tcPr marT="91425" marB="91425" marR="91425" marL="91425"/>
                </a:tc>
              </a:tr>
              <a:tr h="519900">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PE11</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Vartika Katiyar</a:t>
                      </a:r>
                      <a:endParaRPr sz="1700"/>
                    </a:p>
                  </a:txBody>
                  <a:tcPr marT="91425" marB="91425" marR="91425" marL="91425"/>
                </a:tc>
                <a:tc>
                  <a:txBody>
                    <a:bodyPr/>
                    <a:lstStyle/>
                    <a:p>
                      <a:pPr indent="0" lvl="0" marL="0" rtl="0" algn="ctr">
                        <a:spcBef>
                          <a:spcPts val="0"/>
                        </a:spcBef>
                        <a:spcAft>
                          <a:spcPts val="0"/>
                        </a:spcAft>
                        <a:buNone/>
                      </a:pPr>
                      <a:r>
                        <a:rPr lang="en" sz="1700">
                          <a:solidFill>
                            <a:schemeClr val="dk1"/>
                          </a:solidFill>
                        </a:rPr>
                        <a:t>1032190212</a:t>
                      </a:r>
                      <a:endParaRPr sz="1700"/>
                    </a:p>
                  </a:txBody>
                  <a:tcPr marT="91425" marB="91425" marR="91425" marL="91425"/>
                </a:tc>
              </a:tr>
              <a:tr h="519900">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PE13</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Shreya Ramteke</a:t>
                      </a:r>
                      <a:endParaRPr sz="17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 sz="1700">
                          <a:solidFill>
                            <a:schemeClr val="dk1"/>
                          </a:solidFill>
                        </a:rPr>
                        <a:t>1032190661</a:t>
                      </a:r>
                      <a:endParaRPr sz="17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420"/>
              <a:t>Introduction</a:t>
            </a:r>
            <a:endParaRPr b="1" sz="2420"/>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30200" lvl="0" marL="457200" rtl="0" algn="l">
              <a:spcBef>
                <a:spcPts val="1200"/>
              </a:spcBef>
              <a:spcAft>
                <a:spcPts val="0"/>
              </a:spcAft>
              <a:buClr>
                <a:schemeClr val="dk1"/>
              </a:buClr>
              <a:buSzPts val="1600"/>
              <a:buChar char="●"/>
            </a:pPr>
            <a:r>
              <a:rPr lang="en" sz="1600">
                <a:solidFill>
                  <a:schemeClr val="dk1"/>
                </a:solidFill>
              </a:rPr>
              <a:t>Autonomous vehicles will generate and use a large variety of data to permanently analyse their geographical position, condition of the road, state of the vehicle, passenger comfort and safety. </a:t>
            </a:r>
            <a:endParaRPr sz="1600">
              <a:solidFill>
                <a:schemeClr val="dk1"/>
              </a:solidFill>
            </a:endParaRPr>
          </a:p>
          <a:p>
            <a:pPr indent="0" lvl="0" marL="91440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To manage all this data, we need High Performance Computing.</a:t>
            </a:r>
            <a:endParaRPr sz="1600">
              <a:solidFill>
                <a:schemeClr val="dk1"/>
              </a:solidFill>
            </a:endParaRPr>
          </a:p>
          <a:p>
            <a:pPr indent="0" lvl="0" marL="91440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Driverless cars will be equipped with a large number of sensors, embedded cameras, in-car computers, high precision GPS and satellite receivers, short-range wireless network and 5G interfaces to connect to the Internet.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420"/>
              <a:t>Working</a:t>
            </a:r>
            <a:endParaRPr b="1" sz="2420"/>
          </a:p>
        </p:txBody>
      </p:sp>
      <p:sp>
        <p:nvSpPr>
          <p:cNvPr id="80" name="Google Shape;80;p16"/>
          <p:cNvSpPr txBox="1"/>
          <p:nvPr>
            <p:ph idx="1" type="body"/>
          </p:nvPr>
        </p:nvSpPr>
        <p:spPr>
          <a:xfrm>
            <a:off x="311700" y="1244350"/>
            <a:ext cx="8520600" cy="348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These vehicles will permanently exchange data with management and supervising systems and will sync up with large data-bases that are constantly feeding them with real-time information about the local environment, traffic situation, emergency alerts and weather conditions. </a:t>
            </a:r>
            <a:endParaRPr sz="1600">
              <a:solidFill>
                <a:schemeClr val="dk1"/>
              </a:solidFill>
            </a:endParaRPr>
          </a:p>
          <a:p>
            <a:pPr indent="0" lvl="0" marL="91440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The transmitted information will be used by predictive driving functions to avoid road hazards and increase passenger safety.</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468750"/>
            <a:ext cx="8520600" cy="4110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1"/>
              </a:buClr>
              <a:buSzPts val="1600"/>
              <a:buChar char="●"/>
            </a:pPr>
            <a:r>
              <a:rPr lang="en" sz="1600">
                <a:solidFill>
                  <a:schemeClr val="dk1"/>
                </a:solidFill>
              </a:rPr>
              <a:t>When this type of vehicles will go </a:t>
            </a:r>
            <a:r>
              <a:rPr lang="en" sz="1600">
                <a:solidFill>
                  <a:schemeClr val="dk1"/>
                </a:solidFill>
              </a:rPr>
              <a:t>mainstream</a:t>
            </a:r>
            <a:r>
              <a:rPr lang="en" sz="1600">
                <a:solidFill>
                  <a:schemeClr val="dk1"/>
                </a:solidFill>
              </a:rPr>
              <a:t>, the amount of data generated will grow exponentially. According to Intel, driverless vehicles will send more than four terabytes of data (</a:t>
            </a:r>
            <a:r>
              <a:rPr lang="en" sz="1600">
                <a:solidFill>
                  <a:schemeClr val="dk1"/>
                </a:solidFill>
              </a:rPr>
              <a:t>approximately</a:t>
            </a:r>
            <a:r>
              <a:rPr lang="en" sz="1600">
                <a:solidFill>
                  <a:schemeClr val="dk1"/>
                </a:solidFill>
              </a:rPr>
              <a:t> 1000 DVDs) in about an hour and a half of driving to the cloud. </a:t>
            </a:r>
            <a:endParaRPr sz="1600">
              <a:solidFill>
                <a:schemeClr val="dk1"/>
              </a:solidFill>
            </a:endParaRPr>
          </a:p>
          <a:p>
            <a:pPr indent="0" lvl="0" marL="457200" rtl="0" algn="l">
              <a:spcBef>
                <a:spcPts val="1200"/>
              </a:spcBef>
              <a:spcAft>
                <a:spcPts val="0"/>
              </a:spcAft>
              <a:buNone/>
            </a:pPr>
            <a:r>
              <a:t/>
            </a:r>
            <a:endParaRPr sz="1600"/>
          </a:p>
          <a:p>
            <a:pPr indent="-330200" lvl="0" marL="457200" rtl="0" algn="l">
              <a:spcBef>
                <a:spcPts val="1200"/>
              </a:spcBef>
              <a:spcAft>
                <a:spcPts val="0"/>
              </a:spcAft>
              <a:buClr>
                <a:schemeClr val="dk1"/>
              </a:buClr>
              <a:buSzPts val="1600"/>
              <a:buChar char="●"/>
            </a:pPr>
            <a:r>
              <a:rPr lang="en" sz="1600">
                <a:solidFill>
                  <a:schemeClr val="dk1"/>
                </a:solidFill>
              </a:rPr>
              <a:t>In the future, cars will create significantly more data than today the entire Internet community.</a:t>
            </a:r>
            <a:endParaRPr sz="1600">
              <a:solidFill>
                <a:schemeClr val="dk1"/>
              </a:solidFill>
            </a:endParaRPr>
          </a:p>
          <a:p>
            <a:pPr indent="0" lvl="0" marL="457200" rtl="0" algn="l">
              <a:spcBef>
                <a:spcPts val="1200"/>
              </a:spcBef>
              <a:spcAft>
                <a:spcPts val="0"/>
              </a:spcAft>
              <a:buNone/>
            </a:pPr>
            <a:r>
              <a:t/>
            </a:r>
            <a:endParaRPr sz="1600"/>
          </a:p>
          <a:p>
            <a:pPr indent="-330200" lvl="0" marL="457200" rtl="0" algn="l">
              <a:spcBef>
                <a:spcPts val="1200"/>
              </a:spcBef>
              <a:spcAft>
                <a:spcPts val="0"/>
              </a:spcAft>
              <a:buClr>
                <a:schemeClr val="dk1"/>
              </a:buClr>
              <a:buSzPts val="1600"/>
              <a:buChar char="●"/>
            </a:pPr>
            <a:r>
              <a:rPr lang="en" sz="1600">
                <a:solidFill>
                  <a:schemeClr val="dk1"/>
                </a:solidFill>
              </a:rPr>
              <a:t>Only next generation exascale High Performance Computing (HPC) and Big Data capabilities can deliver the required computing power to implement predictive decision support systems based on Artificial Intelligence to evaluate this enormous amount of data.</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420"/>
              <a:t>Block Diagram</a:t>
            </a:r>
            <a:endParaRPr b="1" sz="2420"/>
          </a:p>
        </p:txBody>
      </p:sp>
      <p:pic>
        <p:nvPicPr>
          <p:cNvPr id="91" name="Google Shape;91;p18"/>
          <p:cNvPicPr preferRelativeResize="0"/>
          <p:nvPr/>
        </p:nvPicPr>
        <p:blipFill>
          <a:blip r:embed="rId3">
            <a:alphaModFix/>
          </a:blip>
          <a:stretch>
            <a:fillRect/>
          </a:stretch>
        </p:blipFill>
        <p:spPr>
          <a:xfrm>
            <a:off x="1283250" y="1068350"/>
            <a:ext cx="6163774" cy="399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34650"/>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420"/>
              <a:t>Impact of HPC</a:t>
            </a:r>
            <a:endParaRPr b="1" sz="2420"/>
          </a:p>
        </p:txBody>
      </p:sp>
      <p:sp>
        <p:nvSpPr>
          <p:cNvPr id="97" name="Google Shape;97;p19"/>
          <p:cNvSpPr txBox="1"/>
          <p:nvPr>
            <p:ph idx="1" type="body"/>
          </p:nvPr>
        </p:nvSpPr>
        <p:spPr>
          <a:xfrm>
            <a:off x="311700" y="807350"/>
            <a:ext cx="8520600" cy="417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The “</a:t>
            </a:r>
            <a:r>
              <a:rPr b="1" lang="en" sz="1400"/>
              <a:t>Smart Space - Mobility Application</a:t>
            </a:r>
            <a:r>
              <a:rPr lang="en" sz="1400"/>
              <a:t>” is a new collaboration with the countries involved in the IPCEI: Italy France and Spain. </a:t>
            </a:r>
            <a:endParaRPr sz="1400"/>
          </a:p>
          <a:p>
            <a:pPr indent="-317500" lvl="0" marL="457200" rtl="0" algn="l">
              <a:lnSpc>
                <a:spcPct val="150000"/>
              </a:lnSpc>
              <a:spcBef>
                <a:spcPts val="0"/>
              </a:spcBef>
              <a:spcAft>
                <a:spcPts val="0"/>
              </a:spcAft>
              <a:buSzPts val="1400"/>
              <a:buChar char="●"/>
            </a:pPr>
            <a:r>
              <a:rPr lang="en" sz="1400"/>
              <a:t>It will combine “</a:t>
            </a:r>
            <a:r>
              <a:rPr b="1" lang="en" sz="1400"/>
              <a:t>Connected Car</a:t>
            </a:r>
            <a:r>
              <a:rPr lang="en" sz="1400"/>
              <a:t>” and “</a:t>
            </a:r>
            <a:r>
              <a:rPr b="1" lang="en" sz="1400"/>
              <a:t>Big Data</a:t>
            </a:r>
            <a:r>
              <a:rPr lang="en" sz="1400"/>
              <a:t>” technologies through the application of data cross-fertilization </a:t>
            </a:r>
            <a:r>
              <a:rPr lang="en" sz="1400"/>
              <a:t>techniques</a:t>
            </a:r>
            <a:r>
              <a:rPr lang="en" sz="1400"/>
              <a:t> to gain new insights required for innovative Intelligent Transportation Solutions.</a:t>
            </a:r>
            <a:endParaRPr sz="1400"/>
          </a:p>
          <a:p>
            <a:pPr indent="-317500" lvl="0" marL="457200" rtl="0" algn="l">
              <a:lnSpc>
                <a:spcPct val="150000"/>
              </a:lnSpc>
              <a:spcBef>
                <a:spcPts val="0"/>
              </a:spcBef>
              <a:spcAft>
                <a:spcPts val="0"/>
              </a:spcAft>
              <a:buSzPts val="1400"/>
              <a:buChar char="●"/>
            </a:pPr>
            <a:r>
              <a:rPr lang="en" sz="1400"/>
              <a:t>M</a:t>
            </a:r>
            <a:r>
              <a:rPr lang="en" sz="1400"/>
              <a:t>ultiple data streams comes from </a:t>
            </a:r>
            <a:endParaRPr sz="1400"/>
          </a:p>
          <a:p>
            <a:pPr indent="-317500" lvl="1" marL="914400" rtl="0" algn="l">
              <a:lnSpc>
                <a:spcPct val="150000"/>
              </a:lnSpc>
              <a:spcBef>
                <a:spcPts val="0"/>
              </a:spcBef>
              <a:spcAft>
                <a:spcPts val="0"/>
              </a:spcAft>
              <a:buSzPts val="1400"/>
              <a:buChar char="○"/>
            </a:pPr>
            <a:r>
              <a:rPr lang="en"/>
              <a:t>Earth Observation and Galileo satellites</a:t>
            </a:r>
            <a:endParaRPr/>
          </a:p>
          <a:p>
            <a:pPr indent="-317500" lvl="1" marL="914400" rtl="0" algn="l">
              <a:lnSpc>
                <a:spcPct val="150000"/>
              </a:lnSpc>
              <a:spcBef>
                <a:spcPts val="0"/>
              </a:spcBef>
              <a:spcAft>
                <a:spcPts val="0"/>
              </a:spcAft>
              <a:buSzPts val="1400"/>
              <a:buChar char="○"/>
            </a:pPr>
            <a:r>
              <a:rPr lang="en"/>
              <a:t>Car and road sensors</a:t>
            </a:r>
            <a:endParaRPr/>
          </a:p>
          <a:p>
            <a:pPr indent="-317500" lvl="1" marL="914400" rtl="0" algn="l">
              <a:lnSpc>
                <a:spcPct val="150000"/>
              </a:lnSpc>
              <a:spcBef>
                <a:spcPts val="0"/>
              </a:spcBef>
              <a:spcAft>
                <a:spcPts val="0"/>
              </a:spcAft>
              <a:buSzPts val="1400"/>
              <a:buChar char="○"/>
            </a:pPr>
            <a:r>
              <a:rPr lang="en"/>
              <a:t>Weather models </a:t>
            </a:r>
            <a:endParaRPr/>
          </a:p>
          <a:p>
            <a:pPr indent="-317500" lvl="1" marL="914400" rtl="0" algn="l">
              <a:lnSpc>
                <a:spcPct val="150000"/>
              </a:lnSpc>
              <a:spcBef>
                <a:spcPts val="0"/>
              </a:spcBef>
              <a:spcAft>
                <a:spcPts val="0"/>
              </a:spcAft>
              <a:buSzPts val="1400"/>
              <a:buChar char="○"/>
            </a:pPr>
            <a:r>
              <a:rPr lang="en"/>
              <a:t>Traffic management</a:t>
            </a:r>
            <a:endParaRPr/>
          </a:p>
          <a:p>
            <a:pPr indent="-317500" lvl="0" marL="457200" rtl="0" algn="l">
              <a:lnSpc>
                <a:spcPct val="150000"/>
              </a:lnSpc>
              <a:spcBef>
                <a:spcPts val="0"/>
              </a:spcBef>
              <a:spcAft>
                <a:spcPts val="0"/>
              </a:spcAft>
              <a:buSzPts val="1400"/>
              <a:buChar char="●"/>
            </a:pPr>
            <a:r>
              <a:rPr lang="en" sz="1400"/>
              <a:t>With HPC, It will be possible to processed and converted them into meaningful information that can be delivered to people, vehicles and roadside infrastructures to improve on-road interactions, transport safety and travel comfort. </a:t>
            </a:r>
            <a:endParaRPr sz="1400"/>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381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THANKYOU !</a:t>
            </a:r>
            <a:endParaRPr b="1"/>
          </a:p>
        </p:txBody>
      </p:sp>
      <p:sp>
        <p:nvSpPr>
          <p:cNvPr id="103" name="Google Shape;10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