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359" r:id="rId3"/>
    <p:sldId id="257" r:id="rId4"/>
    <p:sldId id="361" r:id="rId5"/>
    <p:sldId id="360" r:id="rId6"/>
    <p:sldId id="362" r:id="rId7"/>
    <p:sldId id="363" r:id="rId8"/>
    <p:sldId id="364" r:id="rId9"/>
    <p:sldId id="258" r:id="rId10"/>
    <p:sldId id="365" r:id="rId11"/>
    <p:sldId id="366" r:id="rId12"/>
    <p:sldId id="367" r:id="rId13"/>
    <p:sldId id="261" r:id="rId14"/>
    <p:sldId id="374" r:id="rId15"/>
    <p:sldId id="282" r:id="rId16"/>
    <p:sldId id="273" r:id="rId17"/>
    <p:sldId id="276" r:id="rId18"/>
    <p:sldId id="280" r:id="rId19"/>
    <p:sldId id="281" r:id="rId20"/>
    <p:sldId id="272" r:id="rId21"/>
    <p:sldId id="370" r:id="rId22"/>
    <p:sldId id="371" r:id="rId23"/>
    <p:sldId id="379" r:id="rId24"/>
    <p:sldId id="372" r:id="rId25"/>
    <p:sldId id="375" r:id="rId26"/>
    <p:sldId id="376" r:id="rId27"/>
    <p:sldId id="378" r:id="rId28"/>
    <p:sldId id="396" r:id="rId29"/>
    <p:sldId id="287" r:id="rId30"/>
    <p:sldId id="294" r:id="rId31"/>
    <p:sldId id="310" r:id="rId32"/>
    <p:sldId id="311" r:id="rId33"/>
    <p:sldId id="312" r:id="rId34"/>
    <p:sldId id="296" r:id="rId35"/>
    <p:sldId id="380" r:id="rId36"/>
    <p:sldId id="313" r:id="rId37"/>
    <p:sldId id="316" r:id="rId38"/>
    <p:sldId id="381" r:id="rId39"/>
    <p:sldId id="382" r:id="rId40"/>
    <p:sldId id="317" r:id="rId41"/>
    <p:sldId id="323" r:id="rId42"/>
    <p:sldId id="324" r:id="rId43"/>
    <p:sldId id="325" r:id="rId44"/>
    <p:sldId id="326" r:id="rId45"/>
    <p:sldId id="327" r:id="rId46"/>
    <p:sldId id="328" r:id="rId47"/>
    <p:sldId id="329" r:id="rId48"/>
    <p:sldId id="331" r:id="rId49"/>
    <p:sldId id="332" r:id="rId50"/>
    <p:sldId id="333" r:id="rId51"/>
    <p:sldId id="334" r:id="rId52"/>
    <p:sldId id="335" r:id="rId53"/>
    <p:sldId id="336" r:id="rId54"/>
    <p:sldId id="338" r:id="rId55"/>
    <p:sldId id="339" r:id="rId56"/>
    <p:sldId id="347" r:id="rId57"/>
    <p:sldId id="348" r:id="rId58"/>
    <p:sldId id="349" r:id="rId59"/>
    <p:sldId id="350" r:id="rId60"/>
    <p:sldId id="351" r:id="rId61"/>
    <p:sldId id="352" r:id="rId62"/>
    <p:sldId id="383" r:id="rId63"/>
    <p:sldId id="395" r:id="rId64"/>
    <p:sldId id="384" r:id="rId65"/>
    <p:sldId id="385" r:id="rId66"/>
    <p:sldId id="386" r:id="rId67"/>
    <p:sldId id="387" r:id="rId68"/>
    <p:sldId id="388" r:id="rId69"/>
    <p:sldId id="389" r:id="rId70"/>
    <p:sldId id="390" r:id="rId71"/>
    <p:sldId id="391" r:id="rId72"/>
    <p:sldId id="392" r:id="rId73"/>
    <p:sldId id="394" r:id="rId74"/>
    <p:sldId id="393" r:id="rId75"/>
    <p:sldId id="373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63"/>
    <p:restoredTop sz="94364" autoAdjust="0"/>
  </p:normalViewPr>
  <p:slideViewPr>
    <p:cSldViewPr>
      <p:cViewPr varScale="1">
        <p:scale>
          <a:sx n="77" d="100"/>
          <a:sy n="77" d="100"/>
        </p:scale>
        <p:origin x="200" y="1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1A97F-FFEA-45B0-A9C6-905A333443B3}" type="datetimeFigureOut">
              <a:rPr lang="en-US" smtClean="0"/>
              <a:pPr/>
              <a:t>12/17/21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A4E11-45A3-49B1-9BD5-2521035445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13FD07-6BF5-4CE7-9269-C999C1A4BDB2}" type="slidenum">
              <a:rPr lang="en-AU"/>
              <a:pPr/>
              <a:t>12</a:t>
            </a:fld>
            <a:endParaRPr lang="en-AU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9" y="4316414"/>
            <a:ext cx="5856287" cy="4059237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ADBB69-D985-4200-86C8-7BBBC1AFE05C}" type="slidenum">
              <a:rPr lang="en-AU"/>
              <a:pPr/>
              <a:t>31</a:t>
            </a:fld>
            <a:endParaRPr lang="en-AU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0ABB96-DBAF-4939-BE36-A61751F35060}" type="slidenum">
              <a:rPr lang="en-AU"/>
              <a:pPr/>
              <a:t>32</a:t>
            </a:fld>
            <a:endParaRPr lang="en-AU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4C6790-B254-49B8-84E4-C458CA2A6DD7}" type="slidenum">
              <a:rPr lang="en-AU"/>
              <a:pPr/>
              <a:t>33</a:t>
            </a:fld>
            <a:endParaRPr lang="en-AU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FF4BCC-6EF6-4C06-8B72-4DC322EEB4B1}" type="slidenum">
              <a:rPr lang="en-AU"/>
              <a:pPr/>
              <a:t>34</a:t>
            </a:fld>
            <a:endParaRPr lang="en-AU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0292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1" y="4343400"/>
            <a:ext cx="5486400" cy="2004652"/>
          </a:xfrm>
          <a:solidFill>
            <a:schemeClr val="accent1"/>
          </a:solidFill>
          <a:ln w="9360">
            <a:solidFill>
              <a:schemeClr val="tx1"/>
            </a:solidFill>
          </a:ln>
        </p:spPr>
        <p:txBody>
          <a:bodyPr lIns="90000" tIns="46800" rIns="90000" bIns="46800">
            <a:spAutoFit/>
          </a:bodyPr>
          <a:lstStyle/>
          <a:p>
            <a:pPr defTabSz="457200" eaLnBrk="1" hangingPunct="1"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The namespace in effect defines a context within which tag names are guaranteed to be unique.  This is rather like the name of a directory on your hard disk – once you have specified the directory you have guaranteed the context in which file names will be resolved.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A4E11-45A3-49B1-9BD5-2521035445F3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528EB5-8759-4DF7-A23A-B3328DAE3C8B}" type="slidenum">
              <a:rPr lang="en-AU"/>
              <a:pPr/>
              <a:t>37</a:t>
            </a:fld>
            <a:endParaRPr lang="en-AU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53083E-D95C-47C6-A7FB-40B06FF25AC5}" type="slidenum">
              <a:rPr lang="en-AU"/>
              <a:pPr/>
              <a:t>40</a:t>
            </a:fld>
            <a:endParaRPr lang="en-AU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ACB714-A5D0-4F97-B0A9-E4BBE962E380}" type="slidenum">
              <a:rPr lang="en-AU"/>
              <a:pPr/>
              <a:t>41</a:t>
            </a:fld>
            <a:endParaRPr lang="en-AU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2337F4-1A91-49FA-A247-83F0178BB9EB}" type="slidenum">
              <a:rPr lang="en-AU"/>
              <a:pPr/>
              <a:t>42</a:t>
            </a:fld>
            <a:endParaRPr lang="en-AU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26B8B9-B238-47A7-B4E0-54E7BB80B73B}" type="slidenum">
              <a:rPr lang="en-AU"/>
              <a:pPr/>
              <a:t>43</a:t>
            </a:fld>
            <a:endParaRPr lang="en-AU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AE6940-0CB1-4393-9293-ACEA926593BD}" type="slidenum">
              <a:rPr lang="en-AU"/>
              <a:pPr/>
              <a:t>13</a:t>
            </a:fld>
            <a:endParaRPr lang="en-AU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9" y="4316414"/>
            <a:ext cx="5856287" cy="4059237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362100-60F3-4811-A3CD-9CF65CDF7594}" type="slidenum">
              <a:rPr lang="en-AU"/>
              <a:pPr/>
              <a:t>45</a:t>
            </a:fld>
            <a:endParaRPr lang="en-AU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A3B399-D04A-424E-85AD-F8A91BA2A367}" type="slidenum">
              <a:rPr lang="en-AU"/>
              <a:pPr/>
              <a:t>46</a:t>
            </a:fld>
            <a:endParaRPr lang="en-AU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FE57C8-15D2-4790-9A55-8F728A6F5F40}" type="slidenum">
              <a:rPr lang="en-AU"/>
              <a:pPr/>
              <a:t>47</a:t>
            </a:fld>
            <a:endParaRPr lang="en-AU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BA0AD5-C737-41A3-9600-4D827B88105E}" type="slidenum">
              <a:rPr lang="en-AU"/>
              <a:pPr/>
              <a:t>48</a:t>
            </a:fld>
            <a:endParaRPr lang="en-AU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C4684E-0B78-49AF-AF01-8BCD8CE554DC}" type="slidenum">
              <a:rPr lang="en-AU"/>
              <a:pPr/>
              <a:t>49</a:t>
            </a:fld>
            <a:endParaRPr lang="en-AU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FBDB69-6EFA-4BD6-815E-7C8B83BCDF6F}" type="slidenum">
              <a:rPr lang="en-AU"/>
              <a:pPr/>
              <a:t>50</a:t>
            </a:fld>
            <a:endParaRPr lang="en-AU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A110E8-9886-4089-8F12-F336406B8EE7}" type="slidenum">
              <a:rPr lang="en-AU"/>
              <a:pPr/>
              <a:t>51</a:t>
            </a:fld>
            <a:endParaRPr lang="en-AU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65A704-FFF0-49A1-B935-23B3F53BED02}" type="slidenum">
              <a:rPr lang="en-AU"/>
              <a:pPr/>
              <a:t>52</a:t>
            </a:fld>
            <a:endParaRPr lang="en-AU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48CAF1-A56A-47D7-9240-ECC7C3A9AAD4}" type="slidenum">
              <a:rPr lang="en-AU"/>
              <a:pPr/>
              <a:t>53</a:t>
            </a:fld>
            <a:endParaRPr lang="en-AU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CA4B50-60C8-4C67-8CB1-D1FA91BAE88B}" type="slidenum">
              <a:rPr lang="en-AU"/>
              <a:pPr/>
              <a:t>54</a:t>
            </a:fld>
            <a:endParaRPr lang="en-AU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873764-0341-43F9-8B83-CD0ACE0C2465}" type="slidenum">
              <a:rPr lang="en-AU"/>
              <a:pPr/>
              <a:t>15</a:t>
            </a:fld>
            <a:endParaRPr lang="en-AU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9" y="4316414"/>
            <a:ext cx="5856287" cy="4060825"/>
          </a:xfrm>
          <a:noFill/>
          <a:ln/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E74403-5F19-48A0-A1DA-85FC8091DBA5}" type="slidenum">
              <a:rPr lang="en-AU"/>
              <a:pPr/>
              <a:t>55</a:t>
            </a:fld>
            <a:endParaRPr lang="en-AU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2B9D50-F65C-4168-90B8-C3E840EA9A4B}" type="slidenum">
              <a:rPr lang="en-AU"/>
              <a:pPr/>
              <a:t>56</a:t>
            </a:fld>
            <a:endParaRPr lang="en-AU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6EDB04-2994-4F5B-B2CD-189FF521140D}" type="slidenum">
              <a:rPr lang="en-AU"/>
              <a:pPr/>
              <a:t>57</a:t>
            </a:fld>
            <a:endParaRPr lang="en-AU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EB47F5-A0AC-4AEC-B446-FE37FCE04A85}" type="slidenum">
              <a:rPr lang="en-AU"/>
              <a:pPr/>
              <a:t>58</a:t>
            </a:fld>
            <a:endParaRPr lang="en-AU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A79FB8-0392-4944-AF35-0F501A3CD4AC}" type="slidenum">
              <a:rPr lang="en-AU"/>
              <a:pPr/>
              <a:t>59</a:t>
            </a:fld>
            <a:endParaRPr lang="en-AU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9F08CE-90DE-4D39-B7DF-FE6C8BEE58DE}" type="slidenum">
              <a:rPr lang="en-AU"/>
              <a:pPr/>
              <a:t>60</a:t>
            </a:fld>
            <a:endParaRPr lang="en-AU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9235F7-C8DC-439F-8C97-84F4C35A1595}" type="slidenum">
              <a:rPr lang="en-AU"/>
              <a:pPr/>
              <a:t>61</a:t>
            </a:fld>
            <a:endParaRPr lang="en-AU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96B93D-BAF5-4616-9C7D-3CEC4A792DD3}" type="slidenum">
              <a:rPr lang="en-AU"/>
              <a:pPr/>
              <a:t>64</a:t>
            </a:fld>
            <a:endParaRPr lang="en-AU"/>
          </a:p>
        </p:txBody>
      </p:sp>
      <p:sp>
        <p:nvSpPr>
          <p:cNvPr id="696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1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5B6C9C4-7FB6-4CFA-8177-573E9282E2A6}" type="slidenum">
              <a:rPr lang="en-AU"/>
              <a:pPr/>
              <a:t>65</a:t>
            </a:fld>
            <a:endParaRPr lang="en-AU"/>
          </a:p>
        </p:txBody>
      </p:sp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1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544134-10DA-4E80-B7C9-E20FB25956E2}" type="slidenum">
              <a:rPr lang="en-AU"/>
              <a:pPr/>
              <a:t>66</a:t>
            </a:fld>
            <a:endParaRPr lang="en-AU"/>
          </a:p>
        </p:txBody>
      </p:sp>
      <p:sp>
        <p:nvSpPr>
          <p:cNvPr id="757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1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AADE89-851D-4FB4-ACAE-AF7233A92417}" type="slidenum">
              <a:rPr lang="en-AU"/>
              <a:pPr/>
              <a:t>16</a:t>
            </a:fld>
            <a:endParaRPr lang="en-AU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9" y="4316414"/>
            <a:ext cx="5856287" cy="4060825"/>
          </a:xfrm>
          <a:noFill/>
          <a:ln/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BFE7886-8E90-4458-9C1B-ACA765FEC5B3}" type="slidenum">
              <a:rPr lang="en-AU"/>
              <a:pPr/>
              <a:t>67</a:t>
            </a:fld>
            <a:endParaRPr lang="en-AU"/>
          </a:p>
        </p:txBody>
      </p:sp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1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2A889B-36AD-49DD-A50B-DBAA2512007A}" type="slidenum">
              <a:rPr lang="en-AU"/>
              <a:pPr/>
              <a:t>68</a:t>
            </a:fld>
            <a:endParaRPr lang="en-AU"/>
          </a:p>
        </p:txBody>
      </p:sp>
      <p:sp>
        <p:nvSpPr>
          <p:cNvPr id="819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1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C29E580-73A1-45EB-B27C-57983644DDF4}" type="slidenum">
              <a:rPr lang="en-AU"/>
              <a:pPr/>
              <a:t>69</a:t>
            </a:fld>
            <a:endParaRPr lang="en-AU"/>
          </a:p>
        </p:txBody>
      </p:sp>
      <p:sp>
        <p:nvSpPr>
          <p:cNvPr id="860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1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5AD2E6E-4FA3-4EA8-A314-8C760883D8F9}" type="slidenum">
              <a:rPr lang="en-AU"/>
              <a:pPr/>
              <a:t>70</a:t>
            </a:fld>
            <a:endParaRPr lang="en-AU"/>
          </a:p>
        </p:txBody>
      </p:sp>
      <p:sp>
        <p:nvSpPr>
          <p:cNvPr id="870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1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29AAAF-70CA-499C-BE23-C655ADF02A6D}" type="slidenum">
              <a:rPr lang="en-AU"/>
              <a:pPr/>
              <a:t>71</a:t>
            </a:fld>
            <a:endParaRPr lang="en-AU"/>
          </a:p>
        </p:txBody>
      </p:sp>
      <p:sp>
        <p:nvSpPr>
          <p:cNvPr id="880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1" y="4343400"/>
            <a:ext cx="5484813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DE7967-4373-4145-99F1-F50DE18C903C}" type="slidenum">
              <a:rPr lang="en-AU"/>
              <a:pPr/>
              <a:t>17</a:t>
            </a:fld>
            <a:endParaRPr lang="en-AU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9" y="4316414"/>
            <a:ext cx="5856287" cy="4060825"/>
          </a:xfrm>
          <a:noFill/>
          <a:ln/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FDDB56-F7D1-4BEC-938B-9FD5EA5D89A6}" type="slidenum">
              <a:rPr lang="en-AU"/>
              <a:pPr/>
              <a:t>18</a:t>
            </a:fld>
            <a:endParaRPr lang="en-AU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9" y="4316414"/>
            <a:ext cx="5856287" cy="4060825"/>
          </a:xfrm>
          <a:noFill/>
          <a:ln/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E35D80-699D-4CC6-8033-DD25D3486DFB}" type="slidenum">
              <a:rPr lang="en-AU"/>
              <a:pPr/>
              <a:t>19</a:t>
            </a:fld>
            <a:endParaRPr lang="en-AU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9" y="4316414"/>
            <a:ext cx="5856287" cy="4060825"/>
          </a:xfrm>
          <a:noFill/>
          <a:ln/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415928-9B94-40E5-8CE0-E3E39522FB1D}" type="slidenum">
              <a:rPr lang="en-AU"/>
              <a:pPr/>
              <a:t>20</a:t>
            </a:fld>
            <a:endParaRPr lang="en-AU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9" y="4316414"/>
            <a:ext cx="5856287" cy="4060825"/>
          </a:xfrm>
          <a:noFill/>
          <a:ln/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1F0E4F-C26C-4486-BB6D-38FB12335F0A}" type="slidenum">
              <a:rPr lang="en-AU"/>
              <a:pPr/>
              <a:t>29</a:t>
            </a:fld>
            <a:endParaRPr lang="en-AU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  <a:noFill/>
          <a:ln/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E883-7897-47B8-B6D2-A42F944EDD6B}" type="datetimeFigureOut">
              <a:rPr lang="en-US" smtClean="0"/>
              <a:pPr/>
              <a:t>12/17/21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30FB-240D-4CC7-BE00-DA3EC460E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E883-7897-47B8-B6D2-A42F944EDD6B}" type="datetimeFigureOut">
              <a:rPr lang="en-US" smtClean="0"/>
              <a:pPr/>
              <a:t>12/17/21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30FB-240D-4CC7-BE00-DA3EC460E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E883-7897-47B8-B6D2-A42F944EDD6B}" type="datetimeFigureOut">
              <a:rPr lang="en-US" smtClean="0"/>
              <a:pPr/>
              <a:t>12/17/21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30FB-240D-4CC7-BE00-DA3EC460E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6425" cy="774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96975"/>
            <a:ext cx="8226425" cy="510857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468313" y="6453188"/>
            <a:ext cx="21304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0D9333F-1A72-431C-BC3B-C97B30A1680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E883-7897-47B8-B6D2-A42F944EDD6B}" type="datetimeFigureOut">
              <a:rPr lang="en-US" smtClean="0"/>
              <a:pPr/>
              <a:t>12/17/21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30FB-240D-4CC7-BE00-DA3EC460E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E883-7897-47B8-B6D2-A42F944EDD6B}" type="datetimeFigureOut">
              <a:rPr lang="en-US" smtClean="0"/>
              <a:pPr/>
              <a:t>12/17/21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30FB-240D-4CC7-BE00-DA3EC460E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E883-7897-47B8-B6D2-A42F944EDD6B}" type="datetimeFigureOut">
              <a:rPr lang="en-US" smtClean="0"/>
              <a:pPr/>
              <a:t>12/17/21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30FB-240D-4CC7-BE00-DA3EC460E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E883-7897-47B8-B6D2-A42F944EDD6B}" type="datetimeFigureOut">
              <a:rPr lang="en-US" smtClean="0"/>
              <a:pPr/>
              <a:t>12/17/21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30FB-240D-4CC7-BE00-DA3EC460E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E883-7897-47B8-B6D2-A42F944EDD6B}" type="datetimeFigureOut">
              <a:rPr lang="en-US" smtClean="0"/>
              <a:pPr/>
              <a:t>12/17/21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30FB-240D-4CC7-BE00-DA3EC460E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E883-7897-47B8-B6D2-A42F944EDD6B}" type="datetimeFigureOut">
              <a:rPr lang="en-US" smtClean="0"/>
              <a:pPr/>
              <a:t>12/17/21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30FB-240D-4CC7-BE00-DA3EC460E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E883-7897-47B8-B6D2-A42F944EDD6B}" type="datetimeFigureOut">
              <a:rPr lang="en-US" smtClean="0"/>
              <a:pPr/>
              <a:t>12/17/21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30FB-240D-4CC7-BE00-DA3EC460E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E883-7897-47B8-B6D2-A42F944EDD6B}" type="datetimeFigureOut">
              <a:rPr lang="en-US" smtClean="0"/>
              <a:pPr/>
              <a:t>12/17/21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130FB-240D-4CC7-BE00-DA3EC460E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BE883-7897-47B8-B6D2-A42F944EDD6B}" type="datetimeFigureOut">
              <a:rPr lang="en-US" smtClean="0"/>
              <a:pPr/>
              <a:t>12/17/21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130FB-240D-4CC7-BE00-DA3EC460E8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2001/XMLSchema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2001/XMLSchema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c.org/1999/XSL/Transform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xml_namespaces.asp" TargetMode="External"/><Relationship Id="rId2" Type="http://schemas.openxmlformats.org/officeDocument/2006/relationships/hyperlink" Target="https://www.tutorialspoint.com/dt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Technologies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XML ,DTD, Schema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</a:t>
            </a:r>
            <a:r>
              <a:rPr lang="en-US" dirty="0" err="1"/>
              <a:t>formedness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well-formed XML document must have a corresponding end tag for all of its start tags.</a:t>
            </a:r>
          </a:p>
          <a:p>
            <a:r>
              <a:rPr lang="en-US" dirty="0"/>
              <a:t>Nesting of elements within each other in an XML document must be proper. </a:t>
            </a:r>
          </a:p>
          <a:p>
            <a:r>
              <a:rPr lang="en-US" dirty="0"/>
              <a:t>In each element two attributes must not have the same value</a:t>
            </a:r>
          </a:p>
          <a:p>
            <a:r>
              <a:rPr lang="en-US" dirty="0"/>
              <a:t>An XML document can contain only one root element.</a:t>
            </a:r>
          </a:p>
          <a:p>
            <a:r>
              <a:rPr lang="en-US" b="1" dirty="0"/>
              <a:t>amp(&amp;)</a:t>
            </a:r>
            <a:r>
              <a:rPr lang="en-US" dirty="0"/>
              <a:t>, </a:t>
            </a:r>
            <a:r>
              <a:rPr lang="en-US" b="1" dirty="0" err="1"/>
              <a:t>apos</a:t>
            </a:r>
            <a:r>
              <a:rPr lang="en-US" b="1" dirty="0"/>
              <a:t>(single quote)</a:t>
            </a:r>
            <a:r>
              <a:rPr lang="en-US" dirty="0"/>
              <a:t>, </a:t>
            </a:r>
            <a:r>
              <a:rPr lang="en-US" b="1" dirty="0" err="1"/>
              <a:t>gt</a:t>
            </a:r>
            <a:r>
              <a:rPr lang="en-US" b="1" dirty="0"/>
              <a:t>(&gt;)</a:t>
            </a:r>
            <a:r>
              <a:rPr lang="en-US" dirty="0"/>
              <a:t>, </a:t>
            </a:r>
            <a:r>
              <a:rPr lang="en-US" b="1" dirty="0" err="1"/>
              <a:t>lt</a:t>
            </a:r>
            <a:r>
              <a:rPr lang="en-US" b="1" dirty="0"/>
              <a:t>(&lt;)</a:t>
            </a:r>
            <a:r>
              <a:rPr lang="en-US" dirty="0"/>
              <a:t>, </a:t>
            </a:r>
            <a:r>
              <a:rPr lang="en-US" b="1" dirty="0" err="1"/>
              <a:t>quot</a:t>
            </a:r>
            <a:r>
              <a:rPr lang="en-US" b="1" dirty="0"/>
              <a:t>(double quote)</a:t>
            </a:r>
            <a:r>
              <a:rPr lang="en-US" dirty="0"/>
              <a:t> entities other than these must be declared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Validation is checking for the conformance by comparing with the document model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AA561CF4-B61E-48BE-915C-2568FD85C733}" type="slidenum">
              <a:rPr lang="en-AU"/>
              <a:pPr/>
              <a:t>12</a:t>
            </a:fld>
            <a:endParaRPr lang="en-AU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XML Document Model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dirty="0"/>
              <a:t>document model</a:t>
            </a:r>
            <a:r>
              <a:rPr lang="en-US" dirty="0"/>
              <a:t> is used to enforce structure within a document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Two types of document models for XML: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DTD – Document Type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XML Schema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If a document conforms to a document model it is </a:t>
            </a:r>
            <a:r>
              <a:rPr lang="en-US" b="1" dirty="0"/>
              <a:t>valid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5FC5907D-AD30-4F29-81BD-81427AE18C04}" type="slidenum">
              <a:rPr lang="en-AU"/>
              <a:pPr/>
              <a:t>13</a:t>
            </a:fld>
            <a:endParaRPr lang="en-AU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Document Type Definition (DTD)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XML elements and attributes are defined in a DTD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Two types of DTD’s: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Internal</a:t>
            </a:r>
            <a:r>
              <a:rPr lang="en-US" dirty="0"/>
              <a:t> – DTD exists as part of the document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External</a:t>
            </a:r>
            <a:r>
              <a:rPr lang="en-US" dirty="0"/>
              <a:t> – DTD is an external file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DTD Element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Syntax:</a:t>
            </a:r>
          </a:p>
          <a:p>
            <a:pPr>
              <a:buNone/>
            </a:pPr>
            <a:r>
              <a:rPr lang="en-US" dirty="0"/>
              <a:t>&lt;!ELEMENT </a:t>
            </a:r>
            <a:r>
              <a:rPr lang="en-US" dirty="0" err="1"/>
              <a:t>elementname</a:t>
            </a:r>
            <a:r>
              <a:rPr lang="en-US" dirty="0"/>
              <a:t> (content)&gt;</a:t>
            </a:r>
          </a:p>
          <a:p>
            <a:pPr>
              <a:buNone/>
            </a:pPr>
            <a:r>
              <a:rPr lang="en-US" dirty="0"/>
              <a:t>Element Content Types</a:t>
            </a:r>
          </a:p>
          <a:p>
            <a:r>
              <a:rPr lang="en-US" dirty="0"/>
              <a:t>Content of elements declaration in a DTD can be categorized as below −</a:t>
            </a:r>
          </a:p>
          <a:p>
            <a:pPr lvl="1"/>
            <a:r>
              <a:rPr lang="en-US" dirty="0"/>
              <a:t>Empty content</a:t>
            </a:r>
          </a:p>
          <a:p>
            <a:pPr lvl="1"/>
            <a:r>
              <a:rPr lang="en-US" dirty="0"/>
              <a:t>#PCDATA – text only</a:t>
            </a:r>
          </a:p>
          <a:p>
            <a:pPr lvl="1"/>
            <a:r>
              <a:rPr lang="en-US" dirty="0"/>
              <a:t>Element content 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Sequences (sequence of elements)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Choices (a | b | c)</a:t>
            </a:r>
          </a:p>
          <a:p>
            <a:pPr lvl="1"/>
            <a:r>
              <a:rPr lang="en-US" dirty="0"/>
              <a:t>Mixed content</a:t>
            </a:r>
          </a:p>
          <a:p>
            <a:pPr lvl="1"/>
            <a:r>
              <a:rPr lang="en-US" dirty="0"/>
              <a:t>Any content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6450B0F8-D2FD-4D1A-A028-DAE6EF7BC16A}" type="slidenum">
              <a:rPr lang="en-AU"/>
              <a:pPr/>
              <a:t>15</a:t>
            </a:fld>
            <a:endParaRPr lang="en-AU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586" y="783026"/>
            <a:ext cx="77724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Empty Elements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9806"/>
            <a:ext cx="7772400" cy="46482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>
                <a:latin typeface="Courier New" pitchFamily="49" charset="0"/>
              </a:rPr>
              <a:t>&lt;!ELEMENT BR EMPTY&gt; </a:t>
            </a:r>
          </a:p>
          <a:p>
            <a:pPr eaLnBrk="1" hangingPunct="1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>
                <a:latin typeface="Courier New" pitchFamily="49" charset="0"/>
              </a:rPr>
              <a:t>&lt;!ELEMENT IMG EMPTY&gt; </a:t>
            </a:r>
          </a:p>
          <a:p>
            <a:pPr eaLnBrk="1" hangingPunct="1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>
                <a:latin typeface="Courier New" pitchFamily="49" charset="0"/>
              </a:rPr>
              <a:t>&lt;!ELEMENT HR EMPTY&gt; 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2206825C-E82A-415F-866A-32142836DBFA}" type="slidenum">
              <a:rPr lang="en-AU"/>
              <a:pPr/>
              <a:t>16</a:t>
            </a:fld>
            <a:endParaRPr lang="en-AU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244352" y="814558"/>
            <a:ext cx="77724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#PCDATA 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9806"/>
            <a:ext cx="7772400" cy="4648200"/>
          </a:xfrm>
        </p:spPr>
        <p:txBody>
          <a:bodyPr lIns="90000" tIns="46800" rIns="90000" bIns="46800">
            <a:normAutofit/>
          </a:bodyPr>
          <a:lstStyle/>
          <a:p>
            <a:pPr eaLnBrk="1" hangingPunct="1">
              <a:lnSpc>
                <a:spcPct val="93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Parsed Character Data; i.e. raw text, no </a:t>
            </a:r>
            <a:r>
              <a:rPr lang="en-GB" dirty="0" err="1"/>
              <a:t>markup</a:t>
            </a:r>
            <a:r>
              <a:rPr lang="en-GB" dirty="0"/>
              <a:t>. For example, </a:t>
            </a:r>
          </a:p>
          <a:p>
            <a:pPr eaLnBrk="1" hangingPunct="1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  <a:p>
            <a:pPr eaLnBrk="1" hangingPunct="1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	&lt;!ELEMENT year (#PCDATA)&gt; </a:t>
            </a:r>
          </a:p>
          <a:p>
            <a:pPr eaLnBrk="1" hangingPunct="1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	&lt;year&gt;1984&lt;/year&gt; </a:t>
            </a:r>
          </a:p>
          <a:p>
            <a:pPr eaLnBrk="1" hangingPunct="1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  <a:p>
            <a:pPr eaLnBrk="1" hangingPunct="1">
              <a:spcBef>
                <a:spcPts val="600"/>
              </a:spcBef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	(already seen this with hello.dtd !!)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33CEF2CB-73B2-4490-AA65-C0E215C3BAD3}" type="slidenum">
              <a:rPr lang="en-AU"/>
              <a:pPr/>
              <a:t>17</a:t>
            </a:fld>
            <a:endParaRPr lang="en-AU"/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7467600" y="61722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93000"/>
              </a:lnSpc>
              <a:buClr>
                <a:srgbClr val="B2B2B2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B2B2B2"/>
                </a:solidFill>
                <a:latin typeface="Times New Roman" pitchFamily="18" charset="0"/>
              </a:rPr>
              <a:t>15:56:50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title"/>
          </p:nvPr>
        </p:nvSpPr>
        <p:spPr>
          <a:xfrm>
            <a:off x="102458" y="751494"/>
            <a:ext cx="77724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Sequences</a:t>
            </a:r>
          </a:p>
        </p:txBody>
      </p:sp>
      <p:sp>
        <p:nvSpPr>
          <p:cNvPr id="2253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760476"/>
            <a:ext cx="7772400" cy="4329113"/>
          </a:xfrm>
        </p:spPr>
        <p:txBody>
          <a:bodyPr lIns="90000" tIns="46800" rIns="90000" bIns="46800">
            <a:noAutofit/>
          </a:bodyPr>
          <a:lstStyle/>
          <a:p>
            <a:pPr eaLnBrk="1" hangingPunct="1">
              <a:lnSpc>
                <a:spcPct val="93000"/>
              </a:lnSpc>
              <a:spcBef>
                <a:spcPts val="700"/>
              </a:spcBef>
              <a:buFontTx/>
              <a:buNone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048875" algn="l"/>
                <a:tab pos="10506075" algn="l"/>
                <a:tab pos="10509250" algn="l"/>
                <a:tab pos="10512425" algn="l"/>
              </a:tabLst>
            </a:pPr>
            <a:r>
              <a:rPr lang="en-GB" dirty="0"/>
              <a:t>	</a:t>
            </a:r>
            <a:r>
              <a:rPr lang="en-GB" dirty="0">
                <a:latin typeface="Courier New" pitchFamily="49" charset="0"/>
              </a:rPr>
              <a:t>&lt;name&gt; &lt;</a:t>
            </a:r>
            <a:r>
              <a:rPr lang="en-GB" dirty="0" err="1">
                <a:latin typeface="Courier New" pitchFamily="49" charset="0"/>
              </a:rPr>
              <a:t>first_name</a:t>
            </a:r>
            <a:r>
              <a:rPr lang="en-GB" dirty="0">
                <a:latin typeface="Courier New" pitchFamily="49" charset="0"/>
              </a:rPr>
              <a:t>&gt;David&lt;/</a:t>
            </a:r>
            <a:r>
              <a:rPr lang="en-GB" dirty="0" err="1">
                <a:latin typeface="Courier New" pitchFamily="49" charset="0"/>
              </a:rPr>
              <a:t>first_name</a:t>
            </a:r>
            <a:r>
              <a:rPr lang="en-GB" dirty="0">
                <a:latin typeface="Courier New" pitchFamily="49" charset="0"/>
              </a:rPr>
              <a:t>&gt; &lt;</a:t>
            </a:r>
            <a:r>
              <a:rPr lang="en-GB" dirty="0" err="1">
                <a:latin typeface="Courier New" pitchFamily="49" charset="0"/>
              </a:rPr>
              <a:t>last_name</a:t>
            </a:r>
            <a:r>
              <a:rPr lang="en-GB" dirty="0">
                <a:latin typeface="Courier New" pitchFamily="49" charset="0"/>
              </a:rPr>
              <a:t>&gt;Stratton&lt;/</a:t>
            </a:r>
            <a:r>
              <a:rPr lang="en-GB" dirty="0" err="1">
                <a:latin typeface="Courier New" pitchFamily="49" charset="0"/>
              </a:rPr>
              <a:t>last_name</a:t>
            </a:r>
            <a:r>
              <a:rPr lang="en-GB" dirty="0">
                <a:latin typeface="Courier New" pitchFamily="49" charset="0"/>
              </a:rPr>
              <a:t>&gt; &lt;/name&gt;</a:t>
            </a:r>
            <a:r>
              <a:rPr lang="en-GB" dirty="0"/>
              <a:t> </a:t>
            </a:r>
          </a:p>
          <a:p>
            <a:pPr eaLnBrk="1" hangingPunct="1">
              <a:spcBef>
                <a:spcPts val="700"/>
              </a:spcBef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048875" algn="l"/>
                <a:tab pos="10506075" algn="l"/>
                <a:tab pos="10509250" algn="l"/>
                <a:tab pos="10512425" algn="l"/>
              </a:tabLst>
            </a:pPr>
            <a:r>
              <a:rPr lang="en-GB" dirty="0"/>
              <a:t>Separate multiple required child elements with commas; e.g.</a:t>
            </a:r>
          </a:p>
          <a:p>
            <a:pPr eaLnBrk="1" hangingPunct="1">
              <a:spcBef>
                <a:spcPts val="700"/>
              </a:spcBef>
              <a:buFontTx/>
              <a:buNone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048875" algn="l"/>
                <a:tab pos="10506075" algn="l"/>
                <a:tab pos="10509250" algn="l"/>
                <a:tab pos="10512425" algn="l"/>
              </a:tabLst>
            </a:pPr>
            <a:r>
              <a:rPr lang="en-GB" dirty="0"/>
              <a:t>	</a:t>
            </a:r>
            <a:r>
              <a:rPr lang="en-GB" dirty="0">
                <a:latin typeface="Courier New" pitchFamily="49" charset="0"/>
              </a:rPr>
              <a:t>&lt;!ELEMENT name (</a:t>
            </a:r>
            <a:r>
              <a:rPr lang="en-GB" dirty="0" err="1">
                <a:latin typeface="Courier New" pitchFamily="49" charset="0"/>
              </a:rPr>
              <a:t>first_name</a:t>
            </a:r>
            <a:r>
              <a:rPr lang="en-GB" dirty="0">
                <a:latin typeface="Courier New" pitchFamily="49" charset="0"/>
              </a:rPr>
              <a:t>, </a:t>
            </a:r>
            <a:r>
              <a:rPr lang="en-GB" dirty="0" err="1">
                <a:latin typeface="Courier New" pitchFamily="49" charset="0"/>
              </a:rPr>
              <a:t>last_name</a:t>
            </a:r>
            <a:r>
              <a:rPr lang="en-GB" dirty="0">
                <a:latin typeface="Courier New" pitchFamily="49" charset="0"/>
              </a:rPr>
              <a:t>)&gt;</a:t>
            </a:r>
            <a:r>
              <a:rPr lang="en-GB" dirty="0"/>
              <a:t> </a:t>
            </a:r>
          </a:p>
          <a:p>
            <a:pPr eaLnBrk="1" hangingPunct="1">
              <a:spcBef>
                <a:spcPts val="700"/>
              </a:spcBef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048875" algn="l"/>
                <a:tab pos="10506075" algn="l"/>
                <a:tab pos="10509250" algn="l"/>
                <a:tab pos="10512425" algn="l"/>
              </a:tabLst>
            </a:pPr>
            <a:endParaRPr lang="en-GB" dirty="0"/>
          </a:p>
          <a:p>
            <a:pPr eaLnBrk="1" hangingPunct="1">
              <a:spcBef>
                <a:spcPts val="700"/>
              </a:spcBef>
              <a:buFontTx/>
              <a:buNone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048875" algn="l"/>
                <a:tab pos="10506075" algn="l"/>
                <a:tab pos="10509250" algn="l"/>
                <a:tab pos="10512425" algn="l"/>
              </a:tabLst>
            </a:pPr>
            <a:endParaRPr lang="en-GB" dirty="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998F2AFC-1611-4EB8-B4E2-1F63335397B6}" type="slidenum">
              <a:rPr lang="en-AU"/>
              <a:pPr/>
              <a:t>18</a:t>
            </a:fld>
            <a:endParaRPr lang="en-AU"/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7467600" y="61722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93000"/>
              </a:lnSpc>
              <a:buClr>
                <a:srgbClr val="B2B2B2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B2B2B2"/>
                </a:solidFill>
                <a:latin typeface="Times New Roman" pitchFamily="18" charset="0"/>
              </a:rPr>
              <a:t>16:01:23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title"/>
          </p:nvPr>
        </p:nvSpPr>
        <p:spPr>
          <a:xfrm>
            <a:off x="228586" y="798792"/>
            <a:ext cx="77724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Choices</a:t>
            </a:r>
          </a:p>
        </p:txBody>
      </p:sp>
      <p:sp>
        <p:nvSpPr>
          <p:cNvPr id="2662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769082"/>
            <a:ext cx="7772400" cy="46482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A choice indicates one element or another but not both</a:t>
            </a:r>
          </a:p>
          <a:p>
            <a:pPr eaLnBrk="1" hangingPunct="1"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A choice is signified by a vertical bar | </a:t>
            </a:r>
          </a:p>
          <a:p>
            <a:pPr eaLnBrk="1" hangingPunct="1"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There can be two or more elements in a choice</a:t>
            </a:r>
          </a:p>
          <a:p>
            <a:pPr eaLnBrk="1" hangingPunct="1">
              <a:spcBef>
                <a:spcPts val="700"/>
              </a:spcBef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800" dirty="0"/>
          </a:p>
          <a:p>
            <a:pPr eaLnBrk="1" hangingPunct="1">
              <a:lnSpc>
                <a:spcPct val="60000"/>
              </a:lnSpc>
              <a:spcBef>
                <a:spcPts val="700"/>
              </a:spcBef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	</a:t>
            </a:r>
            <a:r>
              <a:rPr lang="en-GB" sz="2400" dirty="0">
                <a:latin typeface="Courier New" pitchFamily="49" charset="0"/>
              </a:rPr>
              <a:t>&lt;!ELEMENT date (year | </a:t>
            </a:r>
            <a:r>
              <a:rPr lang="en-GB" sz="2400" dirty="0" err="1">
                <a:latin typeface="Courier New" pitchFamily="49" charset="0"/>
              </a:rPr>
              <a:t>ISODate</a:t>
            </a:r>
            <a:r>
              <a:rPr lang="en-GB" sz="2400" dirty="0">
                <a:latin typeface="Courier New" pitchFamily="49" charset="0"/>
              </a:rPr>
              <a:t>)&gt; </a:t>
            </a:r>
          </a:p>
          <a:p>
            <a:pPr eaLnBrk="1" hangingPunct="1">
              <a:lnSpc>
                <a:spcPct val="60000"/>
              </a:lnSpc>
              <a:spcBef>
                <a:spcPts val="700"/>
              </a:spcBef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>
                <a:latin typeface="Courier New" pitchFamily="49" charset="0"/>
              </a:rPr>
              <a:t>	&lt;!ELEMENT year (#PCDATA)&gt; </a:t>
            </a:r>
          </a:p>
          <a:p>
            <a:pPr eaLnBrk="1" hangingPunct="1">
              <a:lnSpc>
                <a:spcPct val="60000"/>
              </a:lnSpc>
              <a:spcBef>
                <a:spcPts val="700"/>
              </a:spcBef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>
                <a:latin typeface="Courier New" pitchFamily="49" charset="0"/>
              </a:rPr>
              <a:t>	&lt;!ELEMENT </a:t>
            </a:r>
            <a:r>
              <a:rPr lang="en-GB" sz="2400" dirty="0" err="1">
                <a:latin typeface="Courier New" pitchFamily="49" charset="0"/>
              </a:rPr>
              <a:t>ISODate</a:t>
            </a:r>
            <a:r>
              <a:rPr lang="en-GB" sz="2400" dirty="0">
                <a:latin typeface="Courier New" pitchFamily="49" charset="0"/>
              </a:rPr>
              <a:t> (#PCDATA)&gt;</a:t>
            </a:r>
            <a:r>
              <a:rPr lang="en-GB" sz="2800" dirty="0"/>
              <a:t> 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407F5D27-5478-4929-8E17-7359AC3F2B13}" type="slidenum">
              <a:rPr lang="en-AU"/>
              <a:pPr/>
              <a:t>19</a:t>
            </a:fld>
            <a:endParaRPr lang="en-AU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97054" y="783026"/>
            <a:ext cx="77724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Mixed Content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44710"/>
            <a:ext cx="7772400" cy="4322763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spcBef>
                <a:spcPts val="500"/>
              </a:spcBef>
              <a:buFontTx/>
              <a:buNone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048875" algn="l"/>
                <a:tab pos="10506075" algn="l"/>
                <a:tab pos="10509250" algn="l"/>
                <a:tab pos="10512425" algn="l"/>
              </a:tabLst>
            </a:pPr>
            <a:r>
              <a:rPr lang="en-GB" sz="2000" dirty="0"/>
              <a:t>	</a:t>
            </a:r>
            <a:r>
              <a:rPr lang="en-GB" sz="2000" dirty="0">
                <a:latin typeface="Courier New" pitchFamily="49" charset="0"/>
              </a:rPr>
              <a:t>&lt;!ELEMENT description (#PCDATA | </a:t>
            </a:r>
            <a:r>
              <a:rPr lang="en-GB" sz="2000" dirty="0" err="1">
                <a:latin typeface="Courier New" pitchFamily="49" charset="0"/>
              </a:rPr>
              <a:t>ul</a:t>
            </a:r>
            <a:r>
              <a:rPr lang="en-GB" sz="2000" dirty="0">
                <a:latin typeface="Courier New" pitchFamily="49" charset="0"/>
              </a:rPr>
              <a:t> | cite)*&gt; 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048875" algn="l"/>
                <a:tab pos="10506075" algn="l"/>
                <a:tab pos="10509250" algn="l"/>
                <a:tab pos="10512425" algn="l"/>
              </a:tabLst>
            </a:pPr>
            <a:r>
              <a:rPr lang="en-GB" sz="2000" dirty="0">
                <a:latin typeface="Courier New" pitchFamily="49" charset="0"/>
              </a:rPr>
              <a:t>	&lt;!ELEMENT cite (#PCDATA)&gt; 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048875" algn="l"/>
                <a:tab pos="10506075" algn="l"/>
                <a:tab pos="10509250" algn="l"/>
                <a:tab pos="10512425" algn="l"/>
              </a:tabLst>
            </a:pPr>
            <a:r>
              <a:rPr lang="en-GB" sz="2000" dirty="0">
                <a:latin typeface="Courier New" pitchFamily="49" charset="0"/>
              </a:rPr>
              <a:t>	&lt;!ELEMENT </a:t>
            </a:r>
            <a:r>
              <a:rPr lang="en-GB" sz="2000" dirty="0" err="1">
                <a:latin typeface="Courier New" pitchFamily="49" charset="0"/>
              </a:rPr>
              <a:t>ul</a:t>
            </a:r>
            <a:r>
              <a:rPr lang="en-GB" sz="2000" dirty="0">
                <a:latin typeface="Courier New" pitchFamily="49" charset="0"/>
              </a:rPr>
              <a:t> (</a:t>
            </a:r>
            <a:r>
              <a:rPr lang="en-GB" sz="2000" dirty="0" err="1">
                <a:latin typeface="Courier New" pitchFamily="49" charset="0"/>
              </a:rPr>
              <a:t>li</a:t>
            </a:r>
            <a:r>
              <a:rPr lang="en-GB" sz="2000" dirty="0">
                <a:latin typeface="Courier New" pitchFamily="49" charset="0"/>
              </a:rPr>
              <a:t>)*&gt; 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048875" algn="l"/>
                <a:tab pos="10506075" algn="l"/>
                <a:tab pos="10509250" algn="l"/>
                <a:tab pos="10512425" algn="l"/>
              </a:tabLst>
            </a:pPr>
            <a:r>
              <a:rPr lang="en-GB" sz="2000" dirty="0">
                <a:latin typeface="Courier New" pitchFamily="49" charset="0"/>
              </a:rPr>
              <a:t>	&lt;!ELEMENT </a:t>
            </a:r>
            <a:r>
              <a:rPr lang="en-GB" sz="2000" dirty="0" err="1">
                <a:latin typeface="Courier New" pitchFamily="49" charset="0"/>
              </a:rPr>
              <a:t>li</a:t>
            </a:r>
            <a:r>
              <a:rPr lang="en-GB" sz="2000" dirty="0">
                <a:latin typeface="Courier New" pitchFamily="49" charset="0"/>
              </a:rPr>
              <a:t> (#PCDATA)&gt;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048875" algn="l"/>
                <a:tab pos="10506075" algn="l"/>
                <a:tab pos="10509250" algn="l"/>
                <a:tab pos="10512425" algn="l"/>
              </a:tabLst>
            </a:pPr>
            <a:r>
              <a:rPr lang="en-GB" sz="2400" dirty="0"/>
              <a:t>Mixed content is both #PCDATA and child elements in a choice, followed by an asterisk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048875" algn="l"/>
                <a:tab pos="10506075" algn="l"/>
                <a:tab pos="10509250" algn="l"/>
                <a:tab pos="10512425" algn="l"/>
              </a:tabLst>
            </a:pPr>
            <a:r>
              <a:rPr lang="en-GB" sz="2400" dirty="0"/>
              <a:t>Should be </a:t>
            </a:r>
            <a:r>
              <a:rPr lang="en-GB" sz="2400" b="1" dirty="0"/>
              <a:t>avoided</a:t>
            </a:r>
            <a:r>
              <a:rPr lang="en-GB" sz="2400" dirty="0"/>
              <a:t> where possible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048875" algn="l"/>
                <a:tab pos="10506075" algn="l"/>
                <a:tab pos="10509250" algn="l"/>
                <a:tab pos="10512425" algn="l"/>
              </a:tabLst>
            </a:pPr>
            <a:r>
              <a:rPr lang="en-GB" sz="2400" dirty="0"/>
              <a:t>This is the only way to combine PCDATA with child elements in a content model 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048875" algn="l"/>
                <a:tab pos="10506075" algn="l"/>
                <a:tab pos="10509250" algn="l"/>
                <a:tab pos="10512425" algn="l"/>
              </a:tabLst>
            </a:pPr>
            <a:r>
              <a:rPr lang="en-GB" sz="2000" dirty="0"/>
              <a:t>#PCDATA must come first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048875" algn="l"/>
                <a:tab pos="10506075" algn="l"/>
                <a:tab pos="10509250" algn="l"/>
                <a:tab pos="10512425" algn="l"/>
              </a:tabLst>
            </a:pPr>
            <a:r>
              <a:rPr lang="en-GB" sz="2000" dirty="0"/>
              <a:t>#PCDATA cannot be used in a sequence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stands for </a:t>
            </a:r>
            <a:r>
              <a:rPr lang="en-US" dirty="0" err="1"/>
              <a:t>eXtensible</a:t>
            </a:r>
            <a:r>
              <a:rPr lang="en-US" dirty="0"/>
              <a:t> Markup Language</a:t>
            </a:r>
          </a:p>
          <a:p>
            <a:r>
              <a:rPr lang="en-US" dirty="0"/>
              <a:t>XML was designed to store and transport data</a:t>
            </a:r>
          </a:p>
          <a:p>
            <a:r>
              <a:rPr lang="en-US" dirty="0"/>
              <a:t>Set of rules for encoding documents  in a format that is both human-readable and machine readable. </a:t>
            </a:r>
          </a:p>
          <a:p>
            <a:r>
              <a:rPr lang="en-US" dirty="0"/>
              <a:t>XML tags are created by user and are not predefined by the language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96656100-6EE6-4A45-9FB0-3405D0599243}" type="slidenum">
              <a:rPr lang="en-AU"/>
              <a:pPr/>
              <a:t>20</a:t>
            </a:fld>
            <a:endParaRPr lang="en-AU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38948" y="877622"/>
            <a:ext cx="7772400" cy="11430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b="1" dirty="0"/>
              <a:t>ANY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26742"/>
            <a:ext cx="7772400" cy="46482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3000"/>
              </a:lnSpc>
              <a:buFontTx/>
              <a:buNone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048875" algn="l"/>
                <a:tab pos="10506075" algn="l"/>
                <a:tab pos="10509250" algn="l"/>
                <a:tab pos="10512425" algn="l"/>
              </a:tabLst>
            </a:pPr>
            <a:r>
              <a:rPr lang="en-GB" dirty="0"/>
              <a:t>	&lt;!ELEMENT </a:t>
            </a:r>
            <a:r>
              <a:rPr lang="en-GB" dirty="0" err="1"/>
              <a:t>catalog</a:t>
            </a:r>
            <a:r>
              <a:rPr lang="en-GB" dirty="0"/>
              <a:t> ANY&gt; </a:t>
            </a:r>
          </a:p>
          <a:p>
            <a:pPr eaLnBrk="1" hangingPunct="1">
              <a:buFontTx/>
              <a:buNone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048875" algn="l"/>
                <a:tab pos="10506075" algn="l"/>
                <a:tab pos="10509250" algn="l"/>
                <a:tab pos="10512425" algn="l"/>
              </a:tabLst>
            </a:pPr>
            <a:endParaRPr lang="en-GB" dirty="0"/>
          </a:p>
          <a:p>
            <a:pPr eaLnBrk="1" hangingPunct="1"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048875" algn="l"/>
                <a:tab pos="10506075" algn="l"/>
                <a:tab pos="10509250" algn="l"/>
                <a:tab pos="10512425" algn="l"/>
              </a:tabLst>
            </a:pPr>
            <a:r>
              <a:rPr lang="en-GB" dirty="0"/>
              <a:t>A </a:t>
            </a:r>
            <a:r>
              <a:rPr lang="en-GB" dirty="0" err="1"/>
              <a:t>catalog</a:t>
            </a:r>
            <a:r>
              <a:rPr lang="en-GB" dirty="0"/>
              <a:t> can contain any child element and/or raw text (parsed character data)</a:t>
            </a:r>
          </a:p>
          <a:p>
            <a:pPr eaLnBrk="1" hangingPunct="1">
              <a:buFontTx/>
              <a:buNone/>
              <a:tabLst>
                <a:tab pos="336550" algn="l"/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  <a:tab pos="10048875" algn="l"/>
                <a:tab pos="10506075" algn="l"/>
                <a:tab pos="10509250" algn="l"/>
                <a:tab pos="10512425" algn="l"/>
              </a:tabLst>
            </a:pPr>
            <a:endParaRPr lang="en-GB"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DTD (cont’d)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Occurrence Indicator:</a:t>
            </a:r>
          </a:p>
        </p:txBody>
      </p:sp>
      <p:graphicFrame>
        <p:nvGraphicFramePr>
          <p:cNvPr id="18484" name="Group 52"/>
          <p:cNvGraphicFramePr>
            <a:graphicFrameLocks noGrp="1"/>
          </p:cNvGraphicFramePr>
          <p:nvPr>
            <p:ph type="tbl" idx="1"/>
          </p:nvPr>
        </p:nvGraphicFramePr>
        <p:xfrm>
          <a:off x="838200" y="2209800"/>
          <a:ext cx="7620000" cy="4361816"/>
        </p:xfrm>
        <a:graphic>
          <a:graphicData uri="http://schemas.openxmlformats.org/drawingml/2006/table">
            <a:tbl>
              <a:tblPr/>
              <a:tblGrid>
                <a:gridCol w="2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5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Indicator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Occurrence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(no indicator)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Required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One and only 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Optional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None or 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5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Optional, repeatable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None, one, or more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Required, repeatable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One or more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8458" name="Picture 26" descr="Z:\IEOR 215\xml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152400"/>
            <a:ext cx="1524000" cy="1101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DTD Attribute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&lt;!ATTLIST element-name attribute-name attribute-type attribute-value&gt;</a:t>
            </a:r>
          </a:p>
          <a:p>
            <a:pPr>
              <a:buNone/>
            </a:pPr>
            <a:r>
              <a:rPr lang="en-US" dirty="0"/>
              <a:t>You can specify if an attribute −</a:t>
            </a:r>
          </a:p>
          <a:p>
            <a:pPr lvl="1"/>
            <a:r>
              <a:rPr lang="en-US" dirty="0"/>
              <a:t>can have a default value</a:t>
            </a:r>
          </a:p>
          <a:p>
            <a:pPr lvl="1"/>
            <a:r>
              <a:rPr lang="en-US" dirty="0"/>
              <a:t>can have a fixed value</a:t>
            </a:r>
          </a:p>
          <a:p>
            <a:pPr lvl="1"/>
            <a:r>
              <a:rPr lang="en-US" dirty="0"/>
              <a:t>is required</a:t>
            </a:r>
          </a:p>
          <a:p>
            <a:pPr lvl="1"/>
            <a:r>
              <a:rPr lang="en-US" dirty="0"/>
              <a:t>is implied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DTD Attribute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&lt;!ATTLIST element-name attribute-name attribute-type "default-value"&gt;</a:t>
            </a:r>
          </a:p>
          <a:p>
            <a:r>
              <a:rPr lang="en-US" dirty="0"/>
              <a:t>&lt;!ATTLIST element-name attribute-name attribute-type #FIXED "value" &gt;</a:t>
            </a:r>
          </a:p>
          <a:p>
            <a:r>
              <a:rPr lang="en-US" dirty="0"/>
              <a:t>&lt;!ATTLIST element-name attribute-name attribute-type #REQUIRED&gt;</a:t>
            </a:r>
          </a:p>
          <a:p>
            <a:r>
              <a:rPr lang="en-US" dirty="0"/>
              <a:t>&lt;!ATTLIST element-name attribute-name attribute-type #IMPLIED&gt;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DTD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&lt;?xml version = "1.0"?&gt; </a:t>
            </a:r>
          </a:p>
          <a:p>
            <a:pPr>
              <a:buNone/>
            </a:pPr>
            <a:r>
              <a:rPr lang="en-US" dirty="0"/>
              <a:t>&lt;!DOCTYPE address </a:t>
            </a:r>
          </a:p>
          <a:p>
            <a:pPr>
              <a:buNone/>
            </a:pPr>
            <a:r>
              <a:rPr lang="en-US" dirty="0"/>
              <a:t>[ </a:t>
            </a:r>
          </a:p>
          <a:p>
            <a:pPr>
              <a:buNone/>
            </a:pPr>
            <a:r>
              <a:rPr lang="en-US" dirty="0"/>
              <a:t>	&lt;!ELEMENT address ( name )&gt; </a:t>
            </a:r>
          </a:p>
          <a:p>
            <a:pPr>
              <a:buNone/>
            </a:pPr>
            <a:r>
              <a:rPr lang="en-US" dirty="0"/>
              <a:t>	&lt;!ELEMENT name ( #PCDATA )&gt; </a:t>
            </a:r>
          </a:p>
          <a:p>
            <a:pPr>
              <a:buNone/>
            </a:pPr>
            <a:r>
              <a:rPr lang="en-US" dirty="0"/>
              <a:t>	&lt;!ATTLIST name id CDATA #REQUIRED&gt; </a:t>
            </a:r>
          </a:p>
          <a:p>
            <a:pPr>
              <a:buNone/>
            </a:pPr>
            <a:r>
              <a:rPr lang="en-US" dirty="0"/>
              <a:t>]&gt; </a:t>
            </a:r>
          </a:p>
          <a:p>
            <a:pPr>
              <a:buNone/>
            </a:pPr>
            <a:r>
              <a:rPr lang="en-US" dirty="0"/>
              <a:t>&lt;address&gt; &lt;name id = "123"&gt;</a:t>
            </a:r>
            <a:r>
              <a:rPr lang="en-US" dirty="0" err="1"/>
              <a:t>Tanmay</a:t>
            </a:r>
            <a:r>
              <a:rPr lang="en-US" dirty="0"/>
              <a:t> </a:t>
            </a:r>
            <a:r>
              <a:rPr lang="en-US" dirty="0" err="1"/>
              <a:t>Patil</a:t>
            </a:r>
            <a:r>
              <a:rPr lang="en-US" dirty="0"/>
              <a:t>&lt;/name&gt; &lt;/address&gt;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Book.xml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275" y="1447800"/>
            <a:ext cx="7971366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1524000" y="1219200"/>
            <a:ext cx="5410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010400" y="990600"/>
            <a:ext cx="1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Element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DTD (book.dtd)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800"/>
            <a:ext cx="8479241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Attaching external DTD to xml document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3291" y="1524000"/>
            <a:ext cx="769033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Validating xml (Notepad++)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85814"/>
            <a:ext cx="8447915" cy="4605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518B44CE-5242-4B0D-A55F-2E4689045A25}" type="slidenum">
              <a:rPr lang="en-AU"/>
              <a:pPr/>
              <a:t>29</a:t>
            </a:fld>
            <a:endParaRPr lang="en-AU"/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1476375" y="659765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>
            <a:spAutoFit/>
          </a:bodyPr>
          <a:lstStyle/>
          <a:p>
            <a:pPr algn="ctr">
              <a:buClr>
                <a:srgbClr val="005E9E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800">
                <a:solidFill>
                  <a:srgbClr val="005E9E"/>
                </a:solidFill>
                <a:latin typeface="Verdana" pitchFamily="34" charset="0"/>
              </a:rPr>
              <a:t>11:57:32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title"/>
          </p:nvPr>
        </p:nvSpPr>
        <p:spPr>
          <a:xfrm>
            <a:off x="141880" y="971844"/>
            <a:ext cx="8231188" cy="676275"/>
          </a:xfrm>
        </p:spPr>
        <p:txBody>
          <a:bodyPr lIns="90000" tIns="46800" rIns="90000" bIns="46800">
            <a:normAutofit fontScale="90000"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Problems with DTDs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69955"/>
            <a:ext cx="8231188" cy="5113338"/>
          </a:xfrm>
        </p:spPr>
        <p:txBody>
          <a:bodyPr lIns="90000" tIns="46800" rIns="90000" bIns="46800">
            <a:noAutofit/>
          </a:bodyPr>
          <a:lstStyle/>
          <a:p>
            <a:pPr marL="341313" indent="-341313" defTabSz="457200"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solidFill>
                  <a:schemeClr val="accent6"/>
                </a:solidFill>
              </a:rPr>
              <a:t>DTDs don’t use XML syntax 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No  support for document structure evolution, extension, or inheritance of declarations 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difficult to write, maintain, and read large DTDs, and to define families of related document types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No constraints on character data (if character data is allowed, any character data is allowed)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8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Document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dirty="0"/>
              <a:t>document model</a:t>
            </a:r>
            <a:r>
              <a:rPr lang="en-US" dirty="0"/>
              <a:t> is used to enforce structure within a document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Two types of document models for XML: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DTD – Document Type Definition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XML Schema</a:t>
            </a:r>
          </a:p>
          <a:p>
            <a:pPr>
              <a:lnSpc>
                <a:spcPct val="90000"/>
              </a:lnSpc>
            </a:pPr>
            <a:r>
              <a:rPr lang="en-US" dirty="0"/>
              <a:t>Document models are not required in XML</a:t>
            </a:r>
          </a:p>
          <a:p>
            <a:pPr>
              <a:lnSpc>
                <a:spcPct val="90000"/>
              </a:lnSpc>
            </a:pPr>
            <a:r>
              <a:rPr lang="en-US" dirty="0"/>
              <a:t>If a document conforms to a document model it is </a:t>
            </a:r>
            <a:r>
              <a:rPr lang="en-US" b="1" dirty="0"/>
              <a:t>valid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C3C76E35-F63E-4DEC-9267-5E2FBD24B331}" type="slidenum">
              <a:rPr lang="en-AU"/>
              <a:pPr/>
              <a:t>30</a:t>
            </a:fld>
            <a:endParaRPr lang="en-AU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16218"/>
          </a:xfrm>
        </p:spPr>
        <p:txBody>
          <a:bodyPr/>
          <a:lstStyle/>
          <a:p>
            <a:pPr eaLnBrk="1" hangingPunct="1"/>
            <a:r>
              <a:rPr lang="en-US" dirty="0"/>
              <a:t>XML Schema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9436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/>
              <a:t>Our second document model</a:t>
            </a:r>
          </a:p>
          <a:p>
            <a:pPr eaLnBrk="1" hangingPunct="1"/>
            <a:r>
              <a:rPr lang="en-US" dirty="0"/>
              <a:t>Designed to replace DTD</a:t>
            </a:r>
          </a:p>
          <a:p>
            <a:pPr eaLnBrk="1" hangingPunct="1"/>
            <a:r>
              <a:rPr lang="en-US" dirty="0"/>
              <a:t>Addresses weaknesses of DTDs </a:t>
            </a:r>
          </a:p>
          <a:p>
            <a:r>
              <a:rPr lang="en-GB" dirty="0"/>
              <a:t>XML Schema specification released by the W3C in May 2001</a:t>
            </a:r>
          </a:p>
          <a:p>
            <a:pPr eaLnBrk="1" hangingPunct="1"/>
            <a:r>
              <a:rPr lang="en-US" dirty="0"/>
              <a:t>XML Schemas normally kept in a file separate from the XML File</a:t>
            </a:r>
          </a:p>
          <a:p>
            <a:pPr lvl="1" eaLnBrk="1" hangingPunct="1"/>
            <a:r>
              <a:rPr lang="en-US" dirty="0"/>
              <a:t>Given a .</a:t>
            </a:r>
            <a:r>
              <a:rPr lang="en-US" dirty="0" err="1"/>
              <a:t>xsd</a:t>
            </a:r>
            <a:r>
              <a:rPr lang="en-US" dirty="0"/>
              <a:t> suffix</a:t>
            </a:r>
          </a:p>
          <a:p>
            <a:pPr lvl="1" eaLnBrk="1" hangingPunct="1"/>
            <a:r>
              <a:rPr lang="en-US" b="1" u="sng" dirty="0">
                <a:hlinkClick r:id="rId2"/>
              </a:rPr>
              <a:t>XML schema language itself is a XML  schema located at </a:t>
            </a:r>
            <a:r>
              <a:rPr lang="en-GB" b="1" u="sng" dirty="0">
                <a:hlinkClick r:id="rId2"/>
              </a:rPr>
              <a:t>http://www.w3.org/2001/XMLSchema</a:t>
            </a:r>
            <a:endParaRPr lang="en-US" dirty="0"/>
          </a:p>
          <a:p>
            <a:pPr lvl="1" eaLnBrk="1" hangingPunct="1"/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38DC7338-4231-4D34-9CA8-706FAED14CEF}" type="slidenum">
              <a:rPr lang="en-AU"/>
              <a:pPr/>
              <a:t>31</a:t>
            </a:fld>
            <a:endParaRPr lang="en-AU"/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1476375" y="659765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title"/>
          </p:nvPr>
        </p:nvSpPr>
        <p:spPr>
          <a:xfrm>
            <a:off x="204944" y="987610"/>
            <a:ext cx="8231188" cy="676275"/>
          </a:xfrm>
        </p:spPr>
        <p:txBody>
          <a:bodyPr lIns="90000" tIns="46800" rIns="90000" bIns="46800">
            <a:normAutofit fontScale="90000"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XSD Features</a:t>
            </a:r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773626"/>
            <a:ext cx="8229600" cy="5060950"/>
          </a:xfrm>
        </p:spPr>
        <p:txBody>
          <a:bodyPr lIns="90000" tIns="46800" rIns="90000" bIns="46800">
            <a:normAutofit/>
          </a:bodyPr>
          <a:lstStyle/>
          <a:p>
            <a:pPr marL="341313" indent="-341313" defTabSz="457200" eaLnBrk="1" hangingPunct="1">
              <a:lnSpc>
                <a:spcPct val="80000"/>
              </a:lnSpc>
              <a:spcBef>
                <a:spcPts val="6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XML Schema specification released by the W3C in May 2001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6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Developed as an alternative to DTD’s and is much more powerful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6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Features: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Pattern matching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Rich set of data types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Attribute grouping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Supports XML namespaces</a:t>
            </a:r>
          </a:p>
          <a:p>
            <a:pPr marL="741363" lvl="1" indent="-284163" defTabSz="457200" eaLnBrk="1" hangingPunct="1"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Follows XML syntax</a:t>
            </a:r>
          </a:p>
          <a:p>
            <a:pPr marL="341313" indent="-341313" defTabSz="457200" eaLnBrk="1" hangingPunct="1">
              <a:lnSpc>
                <a:spcPct val="80000"/>
              </a:lnSpc>
              <a:spcBef>
                <a:spcPts val="5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2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40353715-F44C-4AA4-B76D-D39782EE68A5}" type="slidenum">
              <a:rPr lang="en-AU"/>
              <a:pPr/>
              <a:t>32</a:t>
            </a:fld>
            <a:endParaRPr lang="en-AU"/>
          </a:p>
        </p:txBody>
      </p:sp>
      <p:sp>
        <p:nvSpPr>
          <p:cNvPr id="58371" name="Text Box 2"/>
          <p:cNvSpPr txBox="1">
            <a:spLocks noChangeArrowheads="1"/>
          </p:cNvSpPr>
          <p:nvPr/>
        </p:nvSpPr>
        <p:spPr bwMode="auto">
          <a:xfrm>
            <a:off x="1476375" y="659765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4944" y="1019142"/>
            <a:ext cx="8231188" cy="676275"/>
          </a:xfrm>
        </p:spPr>
        <p:txBody>
          <a:bodyPr lIns="90000" tIns="46800" rIns="90000" bIns="46800">
            <a:normAutofit fontScale="90000"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XML Schemas</a:t>
            </a:r>
          </a:p>
        </p:txBody>
      </p:sp>
      <p:sp>
        <p:nvSpPr>
          <p:cNvPr id="2345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733019"/>
            <a:ext cx="8231188" cy="5113338"/>
          </a:xfrm>
        </p:spPr>
        <p:txBody>
          <a:bodyPr lIns="90000" tIns="46800" rIns="90000" bIns="46800">
            <a:normAutofit/>
          </a:bodyPr>
          <a:lstStyle/>
          <a:p>
            <a:pPr marL="341313" indent="-341313" defTabSz="457200" eaLnBrk="1" hangingPunct="1">
              <a:lnSpc>
                <a:spcPct val="90000"/>
              </a:lnSpc>
              <a:spcBef>
                <a:spcPts val="6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The XML Schema specification consists of two parts:</a:t>
            </a:r>
          </a:p>
          <a:p>
            <a:pPr marL="741363" lvl="1" indent="-284163" defTabSz="457200" eaLnBrk="1" hangingPunct="1">
              <a:lnSpc>
                <a:spcPct val="9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8" charset="0"/>
              </a:rPr>
              <a:t>XML Schema: </a:t>
            </a:r>
            <a:r>
              <a:rPr lang="en-GB" b="1" dirty="0">
                <a:cs typeface="Times New Roman" pitchFamily="18" charset="0"/>
              </a:rPr>
              <a:t>Structures</a:t>
            </a:r>
            <a:r>
              <a:rPr lang="en-GB" dirty="0">
                <a:cs typeface="Times New Roman" pitchFamily="18" charset="0"/>
              </a:rPr>
              <a:t>. </a:t>
            </a:r>
          </a:p>
          <a:p>
            <a:pPr lvl="2" defTabSz="457200" eaLnBrk="1" hangingPunct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cs typeface="Times New Roman" pitchFamily="18" charset="0"/>
              </a:rPr>
              <a:t>This specification consists of a definition language for describing and constraining the content of XML documents</a:t>
            </a:r>
            <a:r>
              <a:rPr lang="en-GB" sz="2800" dirty="0"/>
              <a:t> </a:t>
            </a:r>
          </a:p>
          <a:p>
            <a:pPr marL="741363" lvl="1" indent="-284163" defTabSz="457200" eaLnBrk="1" hangingPunct="1">
              <a:lnSpc>
                <a:spcPct val="9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8" charset="0"/>
              </a:rPr>
              <a:t>XML Schema: </a:t>
            </a:r>
            <a:r>
              <a:rPr lang="en-GB" b="1" dirty="0" err="1">
                <a:cs typeface="Times New Roman" pitchFamily="18" charset="0"/>
              </a:rPr>
              <a:t>Datatypes</a:t>
            </a:r>
            <a:r>
              <a:rPr lang="en-GB" dirty="0">
                <a:cs typeface="Times New Roman" pitchFamily="18" charset="0"/>
              </a:rPr>
              <a:t>. </a:t>
            </a:r>
          </a:p>
          <a:p>
            <a:pPr lvl="2" defTabSz="457200" eaLnBrk="1" hangingPunct="1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cs typeface="Times New Roman" pitchFamily="18" charset="0"/>
              </a:rPr>
              <a:t>This specification defines the </a:t>
            </a:r>
            <a:r>
              <a:rPr lang="en-GB" sz="2800" dirty="0" err="1">
                <a:cs typeface="Times New Roman" pitchFamily="18" charset="0"/>
              </a:rPr>
              <a:t>datatypes</a:t>
            </a:r>
            <a:r>
              <a:rPr lang="en-GB" sz="2800" dirty="0">
                <a:cs typeface="Times New Roman" pitchFamily="18" charset="0"/>
              </a:rPr>
              <a:t> to be used in XML schemas.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0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BA01F381-5D4B-4A37-A5C3-7816359637E3}" type="slidenum">
              <a:rPr lang="en-AU"/>
              <a:pPr/>
              <a:t>33</a:t>
            </a:fld>
            <a:endParaRPr lang="en-AU"/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1476375" y="659765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title"/>
          </p:nvPr>
        </p:nvSpPr>
        <p:spPr>
          <a:xfrm>
            <a:off x="141880" y="1019142"/>
            <a:ext cx="8231188" cy="676275"/>
          </a:xfrm>
        </p:spPr>
        <p:txBody>
          <a:bodyPr lIns="90000" tIns="46800" rIns="90000" bIns="46800">
            <a:normAutofit fontScale="90000"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Beginning XML Schemas</a:t>
            </a:r>
          </a:p>
        </p:txBody>
      </p:sp>
      <p:sp>
        <p:nvSpPr>
          <p:cNvPr id="2365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874913"/>
            <a:ext cx="8231188" cy="5113338"/>
          </a:xfrm>
        </p:spPr>
        <p:txBody>
          <a:bodyPr lIns="90000" tIns="46800" rIns="90000" bIns="46800"/>
          <a:lstStyle/>
          <a:p>
            <a:pPr marL="341313" indent="-341313" defTabSz="457200" eaLnBrk="1" hangingPunct="1">
              <a:lnSpc>
                <a:spcPct val="94000"/>
              </a:lnSpc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Courier New" pitchFamily="49" charset="0"/>
                <a:cs typeface="Times New Roman" pitchFamily="18" charset="0"/>
              </a:rPr>
              <a:t>&lt;?xml version=“1.0”&gt;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GB" sz="2400" dirty="0" err="1">
                <a:latin typeface="Courier New" pitchFamily="49" charset="0"/>
                <a:cs typeface="Times New Roman" pitchFamily="18" charset="0"/>
              </a:rPr>
              <a:t>xsd:schema</a:t>
            </a:r>
            <a:endParaRPr lang="en-GB" sz="2400" dirty="0">
              <a:latin typeface="Courier New" pitchFamily="49" charset="0"/>
              <a:cs typeface="Times New Roman" pitchFamily="18" charset="0"/>
            </a:endParaRPr>
          </a:p>
          <a:p>
            <a:pPr marL="341313" indent="-341313" defTabSz="457200" eaLnBrk="1" hangingPunct="1">
              <a:lnSpc>
                <a:spcPct val="90000"/>
              </a:lnSpc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Courier New" pitchFamily="49" charset="0"/>
                <a:cs typeface="Times New Roman" pitchFamily="18" charset="0"/>
              </a:rPr>
              <a:t>  </a:t>
            </a:r>
            <a:r>
              <a:rPr lang="en-GB" sz="2400" dirty="0" err="1">
                <a:latin typeface="Courier New" pitchFamily="49" charset="0"/>
                <a:cs typeface="Times New Roman" pitchFamily="18" charset="0"/>
              </a:rPr>
              <a:t>xmlns:xsd</a:t>
            </a:r>
            <a:r>
              <a:rPr lang="en-GB" sz="2400" dirty="0">
                <a:latin typeface="Courier New" pitchFamily="49" charset="0"/>
                <a:cs typeface="Times New Roman" pitchFamily="18" charset="0"/>
              </a:rPr>
              <a:t>=</a:t>
            </a:r>
            <a:r>
              <a:rPr lang="en-GB" sz="2400" b="1" dirty="0">
                <a:solidFill>
                  <a:srgbClr val="009999"/>
                </a:solidFill>
                <a:latin typeface="Courier New" pitchFamily="49" charset="0"/>
                <a:cs typeface="Times New Roman" pitchFamily="18" charset="0"/>
                <a:hlinkClick r:id="rId3"/>
              </a:rPr>
              <a:t>http://www.w3.org/2001/XMLSchema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Courier New" pitchFamily="49" charset="0"/>
                <a:cs typeface="Times New Roman" pitchFamily="18" charset="0"/>
              </a:rPr>
              <a:t>   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Courier New" pitchFamily="49" charset="0"/>
                <a:cs typeface="Times New Roman" pitchFamily="18" charset="0"/>
              </a:rPr>
              <a:t>     (schema rules added here)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Courier New" pitchFamily="49" charset="0"/>
                <a:cs typeface="Times New Roman" pitchFamily="18" charset="0"/>
              </a:rPr>
              <a:t>&lt;/</a:t>
            </a:r>
            <a:r>
              <a:rPr lang="en-GB" sz="2400" dirty="0" err="1">
                <a:latin typeface="Courier New" pitchFamily="49" charset="0"/>
                <a:cs typeface="Times New Roman" pitchFamily="18" charset="0"/>
              </a:rPr>
              <a:t>xsd:schema</a:t>
            </a:r>
            <a:r>
              <a:rPr lang="en-GB" sz="2400" dirty="0">
                <a:latin typeface="Courier New" pitchFamily="49" charset="0"/>
                <a:cs typeface="Times New Roman" pitchFamily="18" charset="0"/>
              </a:rPr>
              <a:t>&gt;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Courier New" pitchFamily="49" charset="0"/>
                <a:cs typeface="Times New Roman" pitchFamily="18" charset="0"/>
              </a:rPr>
              <a:t>Note: conforms to XML standards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500"/>
              </a:spcBef>
              <a:buFont typeface="Courier New" pitchFamily="49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>
              <a:latin typeface="Courier New" pitchFamily="49" charset="0"/>
              <a:cs typeface="Times New Roman" pitchFamily="18" charset="0"/>
            </a:endParaRPr>
          </a:p>
          <a:p>
            <a:pPr marL="341313" indent="-341313" defTabSz="457200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>
              <a:cs typeface="Times New Roman" pitchFamily="18" charset="0"/>
              <a:hlinkClick r:id="rId3"/>
            </a:endParaRPr>
          </a:p>
          <a:p>
            <a:pPr marL="341313" indent="-341313" defTabSz="457200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>
              <a:cs typeface="Times New Roman" pitchFamily="18" charset="0"/>
              <a:hlinkClick r:id="rId3"/>
            </a:endParaRPr>
          </a:p>
          <a:p>
            <a:pPr marL="341313" indent="-341313" defTabSz="457200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>
              <a:cs typeface="Times New Roman" pitchFamily="18" charset="0"/>
              <a:hlinkClick r:id="rId3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8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7FE5C781-08A4-4BE1-9B6F-FD1743740F96}" type="slidenum">
              <a:rPr lang="en-AU"/>
              <a:pPr/>
              <a:t>34</a:t>
            </a:fld>
            <a:endParaRPr lang="en-AU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73412" y="1019142"/>
            <a:ext cx="8231188" cy="676275"/>
          </a:xfrm>
        </p:spPr>
        <p:txBody>
          <a:bodyPr lIns="90000" tIns="46800" rIns="90000" bIns="46800">
            <a:normAutofit fontScale="90000"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XML Namespaces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0562"/>
            <a:ext cx="8229600" cy="4766438"/>
          </a:xfrm>
        </p:spPr>
        <p:txBody>
          <a:bodyPr lIns="90000" tIns="46800" rIns="90000" bIns="46800">
            <a:noAutofit/>
          </a:bodyPr>
          <a:lstStyle/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700" dirty="0"/>
              <a:t>XML developers are allowed to create XML documents containing elements (tags) whose names are not predefined (unlike HTML)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700" dirty="0"/>
              <a:t>element names are likely not to be unique</a:t>
            </a:r>
          </a:p>
          <a:p>
            <a:pPr marL="741363" lvl="1" indent="-284163" defTabSz="457200"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700" dirty="0"/>
              <a:t>Causes a </a:t>
            </a:r>
            <a:r>
              <a:rPr lang="en-GB" sz="2700" b="1" dirty="0"/>
              <a:t>naming conflict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700" dirty="0"/>
              <a:t>A namespace is a means to uniquely identify the components of XML documents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700" dirty="0"/>
              <a:t>In other words a namespace is a context within which the tag names are guaranteed to be unique</a:t>
            </a:r>
          </a:p>
          <a:p>
            <a:pPr marL="341313" indent="-341313" defTabSz="457200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dirty="0"/>
              <a:t>The Namespace is identified by URI(Uniform Resource Identifiers).</a:t>
            </a:r>
            <a:endParaRPr lang="en-GB" sz="27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&lt;?xml version = "1.0" encoding = "UTF-8"?&gt;</a:t>
            </a:r>
            <a:endParaRPr lang="en-GB" dirty="0"/>
          </a:p>
          <a:p>
            <a:pPr>
              <a:buNone/>
            </a:pPr>
            <a:r>
              <a:rPr lang="en-GB" dirty="0"/>
              <a:t>&lt;</a:t>
            </a:r>
            <a:r>
              <a:rPr lang="en-GB" dirty="0" err="1"/>
              <a:t>myelement</a:t>
            </a:r>
            <a:r>
              <a:rPr lang="en-GB" dirty="0"/>
              <a:t> </a:t>
            </a:r>
            <a:endParaRPr lang="en-US" dirty="0"/>
          </a:p>
          <a:p>
            <a:pPr>
              <a:buNone/>
            </a:pPr>
            <a:r>
              <a:rPr lang="en-GB" dirty="0"/>
              <a:t>		</a:t>
            </a:r>
            <a:r>
              <a:rPr lang="en-GB" dirty="0" err="1"/>
              <a:t>xmlns</a:t>
            </a:r>
            <a:r>
              <a:rPr lang="en-GB" dirty="0"/>
              <a:t>=“http://www.wpu.edu.in/pradnya/page1”   </a:t>
            </a:r>
            <a:endParaRPr lang="en-US" dirty="0"/>
          </a:p>
          <a:p>
            <a:pPr>
              <a:buNone/>
            </a:pPr>
            <a:r>
              <a:rPr lang="en-GB" dirty="0"/>
              <a:t>		xmlns:n1=“http://www.wpu.edu.in/pradnya/page2"</a:t>
            </a:r>
            <a:endParaRPr lang="en-US" dirty="0"/>
          </a:p>
          <a:p>
            <a:pPr>
              <a:buNone/>
            </a:pPr>
            <a:r>
              <a:rPr lang="en-GB" dirty="0"/>
              <a:t>  	&lt;child1&gt;</a:t>
            </a:r>
            <a:endParaRPr lang="en-US" dirty="0"/>
          </a:p>
          <a:p>
            <a:pPr>
              <a:buNone/>
            </a:pPr>
            <a:r>
              <a:rPr lang="en-GB" dirty="0"/>
              <a:t>		I am from default namespace some data &lt;/child1&gt;</a:t>
            </a:r>
            <a:br>
              <a:rPr lang="en-GB" dirty="0"/>
            </a:br>
            <a:r>
              <a:rPr lang="en-GB" dirty="0"/>
              <a:t>&lt;n1:child1&gt;</a:t>
            </a:r>
            <a:endParaRPr lang="en-US" dirty="0"/>
          </a:p>
          <a:p>
            <a:pPr>
              <a:buNone/>
            </a:pPr>
            <a:r>
              <a:rPr lang="en-GB" dirty="0"/>
              <a:t>		I am from the other namespace </a:t>
            </a:r>
            <a:endParaRPr lang="en-US" dirty="0"/>
          </a:p>
          <a:p>
            <a:pPr>
              <a:buNone/>
            </a:pPr>
            <a:r>
              <a:rPr lang="en-GB" dirty="0"/>
              <a:t> 	&lt;/n1:child1&gt;</a:t>
            </a:r>
            <a:endParaRPr lang="en-US" dirty="0"/>
          </a:p>
          <a:p>
            <a:pPr>
              <a:buNone/>
            </a:pPr>
            <a:r>
              <a:rPr lang="en-GB" dirty="0"/>
              <a:t>&lt;/</a:t>
            </a:r>
            <a:r>
              <a:rPr lang="en-GB" dirty="0" err="1"/>
              <a:t>myelement</a:t>
            </a:r>
            <a:r>
              <a:rPr lang="en-GB" dirty="0"/>
              <a:t>&gt;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943600" y="2286000"/>
            <a:ext cx="1066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86600" y="1981200"/>
            <a:ext cx="2016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Default Namespace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1" y="5486400"/>
            <a:ext cx="8839200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indent="-341313" defTabSz="457200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Just identifiers – don’t try to resolve the names. They don’t equate  to web pages. Used because they’re a well-known way of providing unique names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B1117454-FDD0-400D-BDC8-7328C5147126}" type="slidenum">
              <a:rPr lang="en-AU"/>
              <a:pPr/>
              <a:t>36</a:t>
            </a:fld>
            <a:endParaRPr lang="en-AU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Namespaces for XML Schema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63010"/>
            <a:ext cx="8229600" cy="4137025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Both the XML and .</a:t>
            </a:r>
            <a:r>
              <a:rPr lang="en-US" dirty="0" err="1"/>
              <a:t>xsd</a:t>
            </a:r>
            <a:r>
              <a:rPr lang="en-US" dirty="0"/>
              <a:t> files make use of namespaces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These namespaces are </a:t>
            </a:r>
            <a:r>
              <a:rPr lang="en-US" b="1" dirty="0"/>
              <a:t>reserved</a:t>
            </a:r>
            <a:r>
              <a:rPr lang="en-US" dirty="0"/>
              <a:t> for these purposes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.</a:t>
            </a:r>
            <a:r>
              <a:rPr lang="en-US" dirty="0" err="1"/>
              <a:t>xsd</a:t>
            </a:r>
            <a:r>
              <a:rPr lang="en-US" dirty="0"/>
              <a:t> (XML Schema) 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hlinkClick r:id="rId2"/>
              </a:rPr>
              <a:t>http://www.w3.org/2001/XMLSchema</a:t>
            </a:r>
            <a:endParaRPr lang="en-US" b="1" dirty="0"/>
          </a:p>
          <a:p>
            <a:pPr eaLnBrk="1" hangingPunct="1">
              <a:lnSpc>
                <a:spcPct val="90000"/>
              </a:lnSpc>
              <a:buNone/>
            </a:pPr>
            <a:endParaRPr lang="en-US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A55A83FF-5452-4F41-95F4-3600AF08589F}" type="slidenum">
              <a:rPr lang="en-AU"/>
              <a:pPr/>
              <a:t>37</a:t>
            </a:fld>
            <a:endParaRPr lang="en-AU"/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1476375" y="659765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>
            <a:spAutoFit/>
          </a:bodyPr>
          <a:lstStyle/>
          <a:p>
            <a:pPr algn="ctr">
              <a:buClr>
                <a:srgbClr val="005E9E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800">
                <a:solidFill>
                  <a:srgbClr val="005E9E"/>
                </a:solidFill>
                <a:latin typeface="Verdana" pitchFamily="34" charset="0"/>
              </a:rPr>
              <a:t>14:59:41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title"/>
          </p:nvPr>
        </p:nvSpPr>
        <p:spPr>
          <a:xfrm>
            <a:off x="110348" y="1031406"/>
            <a:ext cx="8231188" cy="779462"/>
          </a:xfrm>
        </p:spPr>
        <p:txBody>
          <a:bodyPr lIns="90000" tIns="46800" rIns="90000" bIns="46800"/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Note multiple levels of checking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2438400"/>
            <a:ext cx="1446213" cy="1979613"/>
            <a:chOff x="576" y="1536"/>
            <a:chExt cx="911" cy="1247"/>
          </a:xfrm>
        </p:grpSpPr>
        <p:sp>
          <p:nvSpPr>
            <p:cNvPr id="63518" name="AutoShape 5"/>
            <p:cNvSpPr>
              <a:spLocks noChangeArrowheads="1"/>
            </p:cNvSpPr>
            <p:nvPr/>
          </p:nvSpPr>
          <p:spPr bwMode="auto">
            <a:xfrm>
              <a:off x="576" y="1536"/>
              <a:ext cx="912" cy="1056"/>
            </a:xfrm>
            <a:prstGeom prst="roundRect">
              <a:avLst>
                <a:gd name="adj" fmla="val 106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9" name="AutoShape 6"/>
            <p:cNvSpPr>
              <a:spLocks noChangeArrowheads="1"/>
            </p:cNvSpPr>
            <p:nvPr/>
          </p:nvSpPr>
          <p:spPr bwMode="auto">
            <a:xfrm>
              <a:off x="608" y="2592"/>
              <a:ext cx="672" cy="192"/>
            </a:xfrm>
            <a:prstGeom prst="roundRect">
              <a:avLst>
                <a:gd name="adj" fmla="val 519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Times New Roman" pitchFamily="18" charset="0"/>
                </a:rPr>
                <a:t>memo1.xml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810000" y="2438400"/>
            <a:ext cx="1446213" cy="1979613"/>
            <a:chOff x="2400" y="1536"/>
            <a:chExt cx="911" cy="1247"/>
          </a:xfrm>
        </p:grpSpPr>
        <p:sp>
          <p:nvSpPr>
            <p:cNvPr id="63516" name="AutoShape 8"/>
            <p:cNvSpPr>
              <a:spLocks noChangeArrowheads="1"/>
            </p:cNvSpPr>
            <p:nvPr/>
          </p:nvSpPr>
          <p:spPr bwMode="auto">
            <a:xfrm>
              <a:off x="2400" y="1536"/>
              <a:ext cx="912" cy="1056"/>
            </a:xfrm>
            <a:prstGeom prst="roundRect">
              <a:avLst>
                <a:gd name="adj" fmla="val 106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7" name="AutoShape 9"/>
            <p:cNvSpPr>
              <a:spLocks noChangeArrowheads="1"/>
            </p:cNvSpPr>
            <p:nvPr/>
          </p:nvSpPr>
          <p:spPr bwMode="auto">
            <a:xfrm>
              <a:off x="2443" y="2592"/>
              <a:ext cx="654" cy="192"/>
            </a:xfrm>
            <a:prstGeom prst="roundRect">
              <a:avLst>
                <a:gd name="adj" fmla="val 519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Times New Roman" pitchFamily="18" charset="0"/>
                </a:rPr>
                <a:t>memo1.xsd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659563" y="2514600"/>
            <a:ext cx="1763712" cy="2159000"/>
            <a:chOff x="4195" y="1584"/>
            <a:chExt cx="1111" cy="1360"/>
          </a:xfrm>
        </p:grpSpPr>
        <p:sp>
          <p:nvSpPr>
            <p:cNvPr id="63514" name="AutoShape 11"/>
            <p:cNvSpPr>
              <a:spLocks noChangeArrowheads="1"/>
            </p:cNvSpPr>
            <p:nvPr/>
          </p:nvSpPr>
          <p:spPr bwMode="auto">
            <a:xfrm>
              <a:off x="4272" y="1584"/>
              <a:ext cx="912" cy="1056"/>
            </a:xfrm>
            <a:prstGeom prst="roundRect">
              <a:avLst>
                <a:gd name="adj" fmla="val 106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5" name="AutoShape 12"/>
            <p:cNvSpPr>
              <a:spLocks noChangeArrowheads="1"/>
            </p:cNvSpPr>
            <p:nvPr/>
          </p:nvSpPr>
          <p:spPr bwMode="auto">
            <a:xfrm>
              <a:off x="4195" y="2619"/>
              <a:ext cx="1112" cy="326"/>
            </a:xfrm>
            <a:prstGeom prst="roundRect">
              <a:avLst>
                <a:gd name="adj" fmla="val 30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Times New Roman" pitchFamily="18" charset="0"/>
                </a:rPr>
                <a:t>XMLSchema.xsd</a:t>
              </a:r>
            </a:p>
            <a:p>
              <a:pPr algn="ctr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>
                  <a:latin typeface="Times New Roman" pitchFamily="18" charset="0"/>
                </a:rPr>
                <a:t>(schema-for-schemas)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1676400" y="4419600"/>
            <a:ext cx="2817813" cy="1719263"/>
            <a:chOff x="1056" y="2784"/>
            <a:chExt cx="1775" cy="1083"/>
          </a:xfrm>
        </p:grpSpPr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1056" y="2784"/>
              <a:ext cx="1775" cy="623"/>
              <a:chOff x="1056" y="2784"/>
              <a:chExt cx="1775" cy="623"/>
            </a:xfrm>
          </p:grpSpPr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1056" y="2832"/>
                <a:ext cx="863" cy="575"/>
                <a:chOff x="1056" y="2832"/>
                <a:chExt cx="863" cy="575"/>
              </a:xfrm>
            </p:grpSpPr>
            <p:sp>
              <p:nvSpPr>
                <p:cNvPr id="63512" name="AutoShape 16"/>
                <p:cNvSpPr>
                  <a:spLocks noChangeArrowheads="1"/>
                </p:cNvSpPr>
                <p:nvPr/>
              </p:nvSpPr>
              <p:spPr bwMode="auto">
                <a:xfrm rot="10800000">
                  <a:off x="1056" y="2833"/>
                  <a:ext cx="864" cy="576"/>
                </a:xfrm>
                <a:prstGeom prst="roundRect">
                  <a:avLst>
                    <a:gd name="adj" fmla="val 171"/>
                  </a:avLst>
                </a:prstGeom>
                <a:noFill/>
                <a:ln w="93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13" name="Freeform 17"/>
                <p:cNvSpPr>
                  <a:spLocks noChangeArrowheads="1"/>
                </p:cNvSpPr>
                <p:nvPr/>
              </p:nvSpPr>
              <p:spPr bwMode="auto">
                <a:xfrm>
                  <a:off x="1056" y="2832"/>
                  <a:ext cx="864" cy="576"/>
                </a:xfrm>
                <a:custGeom>
                  <a:avLst/>
                  <a:gdLst>
                    <a:gd name="T0" fmla="*/ 0 w 3811"/>
                    <a:gd name="T1" fmla="*/ 0 h 2540"/>
                    <a:gd name="T2" fmla="*/ 5 w 3811"/>
                    <a:gd name="T3" fmla="*/ 133 h 2540"/>
                    <a:gd name="T4" fmla="*/ 21 w 3811"/>
                    <a:gd name="T5" fmla="*/ 265 h 2540"/>
                    <a:gd name="T6" fmla="*/ 47 w 3811"/>
                    <a:gd name="T7" fmla="*/ 397 h 2540"/>
                    <a:gd name="T8" fmla="*/ 83 w 3811"/>
                    <a:gd name="T9" fmla="*/ 528 h 2540"/>
                    <a:gd name="T10" fmla="*/ 130 w 3811"/>
                    <a:gd name="T11" fmla="*/ 657 h 2540"/>
                    <a:gd name="T12" fmla="*/ 186 w 3811"/>
                    <a:gd name="T13" fmla="*/ 785 h 2540"/>
                    <a:gd name="T14" fmla="*/ 253 w 3811"/>
                    <a:gd name="T15" fmla="*/ 910 h 2540"/>
                    <a:gd name="T16" fmla="*/ 329 w 3811"/>
                    <a:gd name="T17" fmla="*/ 1033 h 2540"/>
                    <a:gd name="T18" fmla="*/ 415 w 3811"/>
                    <a:gd name="T19" fmla="*/ 1153 h 2540"/>
                    <a:gd name="T20" fmla="*/ 510 w 3811"/>
                    <a:gd name="T21" fmla="*/ 1269 h 2540"/>
                    <a:gd name="T22" fmla="*/ 615 w 3811"/>
                    <a:gd name="T23" fmla="*/ 1383 h 2540"/>
                    <a:gd name="T24" fmla="*/ 728 w 3811"/>
                    <a:gd name="T25" fmla="*/ 1492 h 2540"/>
                    <a:gd name="T26" fmla="*/ 849 w 3811"/>
                    <a:gd name="T27" fmla="*/ 1598 h 2540"/>
                    <a:gd name="T28" fmla="*/ 979 w 3811"/>
                    <a:gd name="T29" fmla="*/ 1699 h 2540"/>
                    <a:gd name="T30" fmla="*/ 1116 w 3811"/>
                    <a:gd name="T31" fmla="*/ 1795 h 2540"/>
                    <a:gd name="T32" fmla="*/ 1261 w 3811"/>
                    <a:gd name="T33" fmla="*/ 1887 h 2540"/>
                    <a:gd name="T34" fmla="*/ 1412 w 3811"/>
                    <a:gd name="T35" fmla="*/ 1973 h 2540"/>
                    <a:gd name="T36" fmla="*/ 1571 w 3811"/>
                    <a:gd name="T37" fmla="*/ 2054 h 2540"/>
                    <a:gd name="T38" fmla="*/ 1735 w 3811"/>
                    <a:gd name="T39" fmla="*/ 2129 h 2540"/>
                    <a:gd name="T40" fmla="*/ 1905 w 3811"/>
                    <a:gd name="T41" fmla="*/ 2199 h 2540"/>
                    <a:gd name="T42" fmla="*/ 2080 w 3811"/>
                    <a:gd name="T43" fmla="*/ 2262 h 2540"/>
                    <a:gd name="T44" fmla="*/ 2260 w 3811"/>
                    <a:gd name="T45" fmla="*/ 2319 h 2540"/>
                    <a:gd name="T46" fmla="*/ 2445 w 3811"/>
                    <a:gd name="T47" fmla="*/ 2370 h 2540"/>
                    <a:gd name="T48" fmla="*/ 2633 w 3811"/>
                    <a:gd name="T49" fmla="*/ 2415 h 2540"/>
                    <a:gd name="T50" fmla="*/ 2824 w 3811"/>
                    <a:gd name="T51" fmla="*/ 2452 h 2540"/>
                    <a:gd name="T52" fmla="*/ 3018 w 3811"/>
                    <a:gd name="T53" fmla="*/ 2484 h 2540"/>
                    <a:gd name="T54" fmla="*/ 3214 w 3811"/>
                    <a:gd name="T55" fmla="*/ 2508 h 2540"/>
                    <a:gd name="T56" fmla="*/ 3412 w 3811"/>
                    <a:gd name="T57" fmla="*/ 2525 h 2540"/>
                    <a:gd name="T58" fmla="*/ 3611 w 3811"/>
                    <a:gd name="T59" fmla="*/ 2536 h 2540"/>
                    <a:gd name="T60" fmla="*/ 3810 w 3811"/>
                    <a:gd name="T61" fmla="*/ 2539 h 2540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3811"/>
                    <a:gd name="T94" fmla="*/ 0 h 2540"/>
                    <a:gd name="T95" fmla="*/ 3811 w 3811"/>
                    <a:gd name="T96" fmla="*/ 2540 h 2540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3811" h="2540">
                      <a:moveTo>
                        <a:pt x="0" y="0"/>
                      </a:moveTo>
                      <a:lnTo>
                        <a:pt x="5" y="133"/>
                      </a:lnTo>
                      <a:lnTo>
                        <a:pt x="21" y="265"/>
                      </a:lnTo>
                      <a:lnTo>
                        <a:pt x="47" y="397"/>
                      </a:lnTo>
                      <a:lnTo>
                        <a:pt x="83" y="528"/>
                      </a:lnTo>
                      <a:lnTo>
                        <a:pt x="130" y="657"/>
                      </a:lnTo>
                      <a:lnTo>
                        <a:pt x="186" y="785"/>
                      </a:lnTo>
                      <a:lnTo>
                        <a:pt x="253" y="910"/>
                      </a:lnTo>
                      <a:lnTo>
                        <a:pt x="329" y="1033"/>
                      </a:lnTo>
                      <a:lnTo>
                        <a:pt x="415" y="1153"/>
                      </a:lnTo>
                      <a:lnTo>
                        <a:pt x="510" y="1269"/>
                      </a:lnTo>
                      <a:lnTo>
                        <a:pt x="615" y="1383"/>
                      </a:lnTo>
                      <a:lnTo>
                        <a:pt x="728" y="1492"/>
                      </a:lnTo>
                      <a:lnTo>
                        <a:pt x="849" y="1598"/>
                      </a:lnTo>
                      <a:lnTo>
                        <a:pt x="979" y="1699"/>
                      </a:lnTo>
                      <a:lnTo>
                        <a:pt x="1116" y="1795"/>
                      </a:lnTo>
                      <a:lnTo>
                        <a:pt x="1261" y="1887"/>
                      </a:lnTo>
                      <a:lnTo>
                        <a:pt x="1412" y="1973"/>
                      </a:lnTo>
                      <a:lnTo>
                        <a:pt x="1571" y="2054"/>
                      </a:lnTo>
                      <a:lnTo>
                        <a:pt x="1735" y="2129"/>
                      </a:lnTo>
                      <a:lnTo>
                        <a:pt x="1905" y="2199"/>
                      </a:lnTo>
                      <a:lnTo>
                        <a:pt x="2080" y="2262"/>
                      </a:lnTo>
                      <a:lnTo>
                        <a:pt x="2260" y="2319"/>
                      </a:lnTo>
                      <a:lnTo>
                        <a:pt x="2445" y="2370"/>
                      </a:lnTo>
                      <a:lnTo>
                        <a:pt x="2633" y="2415"/>
                      </a:lnTo>
                      <a:lnTo>
                        <a:pt x="2824" y="2452"/>
                      </a:lnTo>
                      <a:lnTo>
                        <a:pt x="3018" y="2484"/>
                      </a:lnTo>
                      <a:lnTo>
                        <a:pt x="3214" y="2508"/>
                      </a:lnTo>
                      <a:lnTo>
                        <a:pt x="3412" y="2525"/>
                      </a:lnTo>
                      <a:lnTo>
                        <a:pt x="3611" y="2536"/>
                      </a:lnTo>
                      <a:lnTo>
                        <a:pt x="3810" y="2539"/>
                      </a:lnTo>
                    </a:path>
                  </a:pathLst>
                </a:custGeom>
                <a:noFill/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18"/>
              <p:cNvGrpSpPr>
                <a:grpSpLocks/>
              </p:cNvGrpSpPr>
              <p:nvPr/>
            </p:nvGrpSpPr>
            <p:grpSpPr bwMode="auto">
              <a:xfrm>
                <a:off x="1920" y="2784"/>
                <a:ext cx="911" cy="623"/>
                <a:chOff x="1920" y="2784"/>
                <a:chExt cx="911" cy="623"/>
              </a:xfrm>
            </p:grpSpPr>
            <p:sp>
              <p:nvSpPr>
                <p:cNvPr id="63510" name="AutoShape 19"/>
                <p:cNvSpPr>
                  <a:spLocks noChangeArrowheads="1"/>
                </p:cNvSpPr>
                <p:nvPr/>
              </p:nvSpPr>
              <p:spPr bwMode="auto">
                <a:xfrm rot="10800000">
                  <a:off x="1920" y="2785"/>
                  <a:ext cx="912" cy="624"/>
                </a:xfrm>
                <a:prstGeom prst="roundRect">
                  <a:avLst>
                    <a:gd name="adj" fmla="val 157"/>
                  </a:avLst>
                </a:prstGeom>
                <a:noFill/>
                <a:ln w="9360">
                  <a:noFill/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63511" name="Freeform 20"/>
                <p:cNvSpPr>
                  <a:spLocks/>
                </p:cNvSpPr>
                <p:nvPr/>
              </p:nvSpPr>
              <p:spPr bwMode="auto">
                <a:xfrm>
                  <a:off x="1920" y="2784"/>
                  <a:ext cx="912" cy="624"/>
                </a:xfrm>
                <a:custGeom>
                  <a:avLst/>
                  <a:gdLst>
                    <a:gd name="T0" fmla="*/ 0 w 4021"/>
                    <a:gd name="T1" fmla="*/ 2749 h 2750"/>
                    <a:gd name="T2" fmla="*/ 210 w 4021"/>
                    <a:gd name="T3" fmla="*/ 2745 h 2750"/>
                    <a:gd name="T4" fmla="*/ 420 w 4021"/>
                    <a:gd name="T5" fmla="*/ 2734 h 2750"/>
                    <a:gd name="T6" fmla="*/ 629 w 4021"/>
                    <a:gd name="T7" fmla="*/ 2715 h 2750"/>
                    <a:gd name="T8" fmla="*/ 836 w 4021"/>
                    <a:gd name="T9" fmla="*/ 2689 h 2750"/>
                    <a:gd name="T10" fmla="*/ 1040 w 4021"/>
                    <a:gd name="T11" fmla="*/ 2655 h 2750"/>
                    <a:gd name="T12" fmla="*/ 1242 w 4021"/>
                    <a:gd name="T13" fmla="*/ 2614 h 2750"/>
                    <a:gd name="T14" fmla="*/ 1441 w 4021"/>
                    <a:gd name="T15" fmla="*/ 2566 h 2750"/>
                    <a:gd name="T16" fmla="*/ 1635 w 4021"/>
                    <a:gd name="T17" fmla="*/ 2511 h 2750"/>
                    <a:gd name="T18" fmla="*/ 1825 w 4021"/>
                    <a:gd name="T19" fmla="*/ 2449 h 2750"/>
                    <a:gd name="T20" fmla="*/ 2010 w 4021"/>
                    <a:gd name="T21" fmla="*/ 2381 h 2750"/>
                    <a:gd name="T22" fmla="*/ 2189 w 4021"/>
                    <a:gd name="T23" fmla="*/ 2306 h 2750"/>
                    <a:gd name="T24" fmla="*/ 2363 w 4021"/>
                    <a:gd name="T25" fmla="*/ 2224 h 2750"/>
                    <a:gd name="T26" fmla="*/ 2530 w 4021"/>
                    <a:gd name="T27" fmla="*/ 2136 h 2750"/>
                    <a:gd name="T28" fmla="*/ 2690 w 4021"/>
                    <a:gd name="T29" fmla="*/ 2043 h 2750"/>
                    <a:gd name="T30" fmla="*/ 2843 w 4021"/>
                    <a:gd name="T31" fmla="*/ 1944 h 2750"/>
                    <a:gd name="T32" fmla="*/ 2987 w 4021"/>
                    <a:gd name="T33" fmla="*/ 1839 h 2750"/>
                    <a:gd name="T34" fmla="*/ 3124 w 4021"/>
                    <a:gd name="T35" fmla="*/ 1730 h 2750"/>
                    <a:gd name="T36" fmla="*/ 3252 w 4021"/>
                    <a:gd name="T37" fmla="*/ 1616 h 2750"/>
                    <a:gd name="T38" fmla="*/ 3371 w 4021"/>
                    <a:gd name="T39" fmla="*/ 1497 h 2750"/>
                    <a:gd name="T40" fmla="*/ 3481 w 4021"/>
                    <a:gd name="T41" fmla="*/ 1375 h 2750"/>
                    <a:gd name="T42" fmla="*/ 3582 w 4021"/>
                    <a:gd name="T43" fmla="*/ 1248 h 2750"/>
                    <a:gd name="T44" fmla="*/ 3672 w 4021"/>
                    <a:gd name="T45" fmla="*/ 1118 h 2750"/>
                    <a:gd name="T46" fmla="*/ 3753 w 4021"/>
                    <a:gd name="T47" fmla="*/ 985 h 2750"/>
                    <a:gd name="T48" fmla="*/ 3823 w 4021"/>
                    <a:gd name="T49" fmla="*/ 849 h 2750"/>
                    <a:gd name="T50" fmla="*/ 3883 w 4021"/>
                    <a:gd name="T51" fmla="*/ 711 h 2750"/>
                    <a:gd name="T52" fmla="*/ 3932 w 4021"/>
                    <a:gd name="T53" fmla="*/ 572 h 2750"/>
                    <a:gd name="T54" fmla="*/ 3971 w 4021"/>
                    <a:gd name="T55" fmla="*/ 430 h 2750"/>
                    <a:gd name="T56" fmla="*/ 3998 w 4021"/>
                    <a:gd name="T57" fmla="*/ 287 h 2750"/>
                    <a:gd name="T58" fmla="*/ 4014 w 4021"/>
                    <a:gd name="T59" fmla="*/ 144 h 2750"/>
                    <a:gd name="T60" fmla="*/ 4020 w 4021"/>
                    <a:gd name="T61" fmla="*/ 0 h 2750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4021"/>
                    <a:gd name="T94" fmla="*/ 0 h 2750"/>
                    <a:gd name="T95" fmla="*/ 4021 w 4021"/>
                    <a:gd name="T96" fmla="*/ 2750 h 2750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4021" h="2750">
                      <a:moveTo>
                        <a:pt x="0" y="2749"/>
                      </a:moveTo>
                      <a:lnTo>
                        <a:pt x="210" y="2745"/>
                      </a:lnTo>
                      <a:lnTo>
                        <a:pt x="420" y="2734"/>
                      </a:lnTo>
                      <a:lnTo>
                        <a:pt x="629" y="2715"/>
                      </a:lnTo>
                      <a:lnTo>
                        <a:pt x="836" y="2689"/>
                      </a:lnTo>
                      <a:lnTo>
                        <a:pt x="1040" y="2655"/>
                      </a:lnTo>
                      <a:lnTo>
                        <a:pt x="1242" y="2614"/>
                      </a:lnTo>
                      <a:lnTo>
                        <a:pt x="1441" y="2566"/>
                      </a:lnTo>
                      <a:lnTo>
                        <a:pt x="1635" y="2511"/>
                      </a:lnTo>
                      <a:lnTo>
                        <a:pt x="1825" y="2449"/>
                      </a:lnTo>
                      <a:lnTo>
                        <a:pt x="2010" y="2381"/>
                      </a:lnTo>
                      <a:lnTo>
                        <a:pt x="2189" y="2306"/>
                      </a:lnTo>
                      <a:lnTo>
                        <a:pt x="2363" y="2224"/>
                      </a:lnTo>
                      <a:lnTo>
                        <a:pt x="2530" y="2136"/>
                      </a:lnTo>
                      <a:lnTo>
                        <a:pt x="2690" y="2043"/>
                      </a:lnTo>
                      <a:lnTo>
                        <a:pt x="2843" y="1944"/>
                      </a:lnTo>
                      <a:lnTo>
                        <a:pt x="2987" y="1839"/>
                      </a:lnTo>
                      <a:lnTo>
                        <a:pt x="3124" y="1730"/>
                      </a:lnTo>
                      <a:lnTo>
                        <a:pt x="3252" y="1616"/>
                      </a:lnTo>
                      <a:lnTo>
                        <a:pt x="3371" y="1497"/>
                      </a:lnTo>
                      <a:lnTo>
                        <a:pt x="3481" y="1375"/>
                      </a:lnTo>
                      <a:lnTo>
                        <a:pt x="3582" y="1248"/>
                      </a:lnTo>
                      <a:lnTo>
                        <a:pt x="3672" y="1118"/>
                      </a:lnTo>
                      <a:lnTo>
                        <a:pt x="3753" y="985"/>
                      </a:lnTo>
                      <a:lnTo>
                        <a:pt x="3823" y="849"/>
                      </a:lnTo>
                      <a:lnTo>
                        <a:pt x="3883" y="711"/>
                      </a:lnTo>
                      <a:lnTo>
                        <a:pt x="3932" y="572"/>
                      </a:lnTo>
                      <a:lnTo>
                        <a:pt x="3971" y="430"/>
                      </a:lnTo>
                      <a:lnTo>
                        <a:pt x="3998" y="287"/>
                      </a:lnTo>
                      <a:lnTo>
                        <a:pt x="4014" y="144"/>
                      </a:lnTo>
                      <a:lnTo>
                        <a:pt x="4020" y="0"/>
                      </a:lnTo>
                    </a:path>
                  </a:pathLst>
                </a:custGeom>
                <a:noFill/>
                <a:ln w="936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3507" name="AutoShape 21"/>
            <p:cNvSpPr>
              <a:spLocks noChangeArrowheads="1"/>
            </p:cNvSpPr>
            <p:nvPr/>
          </p:nvSpPr>
          <p:spPr bwMode="auto">
            <a:xfrm>
              <a:off x="1248" y="3408"/>
              <a:ext cx="1529" cy="460"/>
            </a:xfrm>
            <a:prstGeom prst="roundRect">
              <a:avLst>
                <a:gd name="adj" fmla="val 213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Times New Roman" pitchFamily="18" charset="0"/>
                </a:rPr>
                <a:t>Validate that the xml document</a:t>
              </a:r>
            </a:p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Times New Roman" pitchFamily="18" charset="0"/>
                </a:rPr>
                <a:t>conforms to the rules described</a:t>
              </a:r>
            </a:p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Times New Roman" pitchFamily="18" charset="0"/>
                </a:rPr>
                <a:t>in memo1.xsd</a:t>
              </a:r>
            </a:p>
          </p:txBody>
        </p:sp>
      </p:grpSp>
      <p:grpSp>
        <p:nvGrpSpPr>
          <p:cNvPr id="9" name="Group 22"/>
          <p:cNvGrpSpPr>
            <a:grpSpLocks/>
          </p:cNvGrpSpPr>
          <p:nvPr/>
        </p:nvGrpSpPr>
        <p:grpSpPr bwMode="auto">
          <a:xfrm>
            <a:off x="4724400" y="4495800"/>
            <a:ext cx="3003550" cy="1903413"/>
            <a:chOff x="2976" y="2832"/>
            <a:chExt cx="1892" cy="1199"/>
          </a:xfrm>
        </p:grpSpPr>
        <p:grpSp>
          <p:nvGrpSpPr>
            <p:cNvPr id="10" name="Group 23"/>
            <p:cNvGrpSpPr>
              <a:grpSpLocks/>
            </p:cNvGrpSpPr>
            <p:nvPr/>
          </p:nvGrpSpPr>
          <p:grpSpPr bwMode="auto">
            <a:xfrm>
              <a:off x="2976" y="2832"/>
              <a:ext cx="1767" cy="623"/>
              <a:chOff x="2976" y="2832"/>
              <a:chExt cx="1767" cy="623"/>
            </a:xfrm>
          </p:grpSpPr>
          <p:grpSp>
            <p:nvGrpSpPr>
              <p:cNvPr id="11" name="Group 24"/>
              <p:cNvGrpSpPr>
                <a:grpSpLocks/>
              </p:cNvGrpSpPr>
              <p:nvPr/>
            </p:nvGrpSpPr>
            <p:grpSpPr bwMode="auto">
              <a:xfrm>
                <a:off x="2976" y="2832"/>
                <a:ext cx="863" cy="623"/>
                <a:chOff x="2976" y="2832"/>
                <a:chExt cx="863" cy="623"/>
              </a:xfrm>
            </p:grpSpPr>
            <p:sp>
              <p:nvSpPr>
                <p:cNvPr id="63504" name="AutoShape 25"/>
                <p:cNvSpPr>
                  <a:spLocks noChangeArrowheads="1"/>
                </p:cNvSpPr>
                <p:nvPr/>
              </p:nvSpPr>
              <p:spPr bwMode="auto">
                <a:xfrm rot="10800000">
                  <a:off x="2976" y="2833"/>
                  <a:ext cx="864" cy="624"/>
                </a:xfrm>
                <a:prstGeom prst="roundRect">
                  <a:avLst>
                    <a:gd name="adj" fmla="val 157"/>
                  </a:avLst>
                </a:prstGeom>
                <a:noFill/>
                <a:ln w="936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05" name="Freeform 26"/>
                <p:cNvSpPr>
                  <a:spLocks noChangeArrowheads="1"/>
                </p:cNvSpPr>
                <p:nvPr/>
              </p:nvSpPr>
              <p:spPr bwMode="auto">
                <a:xfrm>
                  <a:off x="2976" y="2832"/>
                  <a:ext cx="864" cy="624"/>
                </a:xfrm>
                <a:custGeom>
                  <a:avLst/>
                  <a:gdLst>
                    <a:gd name="T0" fmla="*/ 0 w 3811"/>
                    <a:gd name="T1" fmla="*/ 0 h 2753"/>
                    <a:gd name="T2" fmla="*/ 5 w 3811"/>
                    <a:gd name="T3" fmla="*/ 144 h 2753"/>
                    <a:gd name="T4" fmla="*/ 21 w 3811"/>
                    <a:gd name="T5" fmla="*/ 288 h 2753"/>
                    <a:gd name="T6" fmla="*/ 47 w 3811"/>
                    <a:gd name="T7" fmla="*/ 431 h 2753"/>
                    <a:gd name="T8" fmla="*/ 83 w 3811"/>
                    <a:gd name="T9" fmla="*/ 572 h 2753"/>
                    <a:gd name="T10" fmla="*/ 130 w 3811"/>
                    <a:gd name="T11" fmla="*/ 712 h 2753"/>
                    <a:gd name="T12" fmla="*/ 186 w 3811"/>
                    <a:gd name="T13" fmla="*/ 850 h 2753"/>
                    <a:gd name="T14" fmla="*/ 253 w 3811"/>
                    <a:gd name="T15" fmla="*/ 986 h 2753"/>
                    <a:gd name="T16" fmla="*/ 329 w 3811"/>
                    <a:gd name="T17" fmla="*/ 1119 h 2753"/>
                    <a:gd name="T18" fmla="*/ 415 w 3811"/>
                    <a:gd name="T19" fmla="*/ 1249 h 2753"/>
                    <a:gd name="T20" fmla="*/ 510 w 3811"/>
                    <a:gd name="T21" fmla="*/ 1376 h 2753"/>
                    <a:gd name="T22" fmla="*/ 615 w 3811"/>
                    <a:gd name="T23" fmla="*/ 1499 h 2753"/>
                    <a:gd name="T24" fmla="*/ 728 w 3811"/>
                    <a:gd name="T25" fmla="*/ 1618 h 2753"/>
                    <a:gd name="T26" fmla="*/ 849 w 3811"/>
                    <a:gd name="T27" fmla="*/ 1732 h 2753"/>
                    <a:gd name="T28" fmla="*/ 979 w 3811"/>
                    <a:gd name="T29" fmla="*/ 1841 h 2753"/>
                    <a:gd name="T30" fmla="*/ 1116 w 3811"/>
                    <a:gd name="T31" fmla="*/ 1946 h 2753"/>
                    <a:gd name="T32" fmla="*/ 1261 w 3811"/>
                    <a:gd name="T33" fmla="*/ 2045 h 2753"/>
                    <a:gd name="T34" fmla="*/ 1412 w 3811"/>
                    <a:gd name="T35" fmla="*/ 2139 h 2753"/>
                    <a:gd name="T36" fmla="*/ 1571 w 3811"/>
                    <a:gd name="T37" fmla="*/ 2226 h 2753"/>
                    <a:gd name="T38" fmla="*/ 1735 w 3811"/>
                    <a:gd name="T39" fmla="*/ 2308 h 2753"/>
                    <a:gd name="T40" fmla="*/ 1905 w 3811"/>
                    <a:gd name="T41" fmla="*/ 2383 h 2753"/>
                    <a:gd name="T42" fmla="*/ 2080 w 3811"/>
                    <a:gd name="T43" fmla="*/ 2452 h 2753"/>
                    <a:gd name="T44" fmla="*/ 2260 w 3811"/>
                    <a:gd name="T45" fmla="*/ 2514 h 2753"/>
                    <a:gd name="T46" fmla="*/ 2445 w 3811"/>
                    <a:gd name="T47" fmla="*/ 2569 h 2753"/>
                    <a:gd name="T48" fmla="*/ 2633 w 3811"/>
                    <a:gd name="T49" fmla="*/ 2617 h 2753"/>
                    <a:gd name="T50" fmla="*/ 2824 w 3811"/>
                    <a:gd name="T51" fmla="*/ 2658 h 2753"/>
                    <a:gd name="T52" fmla="*/ 3018 w 3811"/>
                    <a:gd name="T53" fmla="*/ 2692 h 2753"/>
                    <a:gd name="T54" fmla="*/ 3214 w 3811"/>
                    <a:gd name="T55" fmla="*/ 2718 h 2753"/>
                    <a:gd name="T56" fmla="*/ 3412 w 3811"/>
                    <a:gd name="T57" fmla="*/ 2737 h 2753"/>
                    <a:gd name="T58" fmla="*/ 3611 w 3811"/>
                    <a:gd name="T59" fmla="*/ 2748 h 2753"/>
                    <a:gd name="T60" fmla="*/ 3810 w 3811"/>
                    <a:gd name="T61" fmla="*/ 2752 h 2753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3811"/>
                    <a:gd name="T94" fmla="*/ 0 h 2753"/>
                    <a:gd name="T95" fmla="*/ 3811 w 3811"/>
                    <a:gd name="T96" fmla="*/ 2753 h 2753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3811" h="2753">
                      <a:moveTo>
                        <a:pt x="0" y="0"/>
                      </a:moveTo>
                      <a:lnTo>
                        <a:pt x="5" y="144"/>
                      </a:lnTo>
                      <a:lnTo>
                        <a:pt x="21" y="288"/>
                      </a:lnTo>
                      <a:lnTo>
                        <a:pt x="47" y="431"/>
                      </a:lnTo>
                      <a:lnTo>
                        <a:pt x="83" y="572"/>
                      </a:lnTo>
                      <a:lnTo>
                        <a:pt x="130" y="712"/>
                      </a:lnTo>
                      <a:lnTo>
                        <a:pt x="186" y="850"/>
                      </a:lnTo>
                      <a:lnTo>
                        <a:pt x="253" y="986"/>
                      </a:lnTo>
                      <a:lnTo>
                        <a:pt x="329" y="1119"/>
                      </a:lnTo>
                      <a:lnTo>
                        <a:pt x="415" y="1249"/>
                      </a:lnTo>
                      <a:lnTo>
                        <a:pt x="510" y="1376"/>
                      </a:lnTo>
                      <a:lnTo>
                        <a:pt x="615" y="1499"/>
                      </a:lnTo>
                      <a:lnTo>
                        <a:pt x="728" y="1618"/>
                      </a:lnTo>
                      <a:lnTo>
                        <a:pt x="849" y="1732"/>
                      </a:lnTo>
                      <a:lnTo>
                        <a:pt x="979" y="1841"/>
                      </a:lnTo>
                      <a:lnTo>
                        <a:pt x="1116" y="1946"/>
                      </a:lnTo>
                      <a:lnTo>
                        <a:pt x="1261" y="2045"/>
                      </a:lnTo>
                      <a:lnTo>
                        <a:pt x="1412" y="2139"/>
                      </a:lnTo>
                      <a:lnTo>
                        <a:pt x="1571" y="2226"/>
                      </a:lnTo>
                      <a:lnTo>
                        <a:pt x="1735" y="2308"/>
                      </a:lnTo>
                      <a:lnTo>
                        <a:pt x="1905" y="2383"/>
                      </a:lnTo>
                      <a:lnTo>
                        <a:pt x="2080" y="2452"/>
                      </a:lnTo>
                      <a:lnTo>
                        <a:pt x="2260" y="2514"/>
                      </a:lnTo>
                      <a:lnTo>
                        <a:pt x="2445" y="2569"/>
                      </a:lnTo>
                      <a:lnTo>
                        <a:pt x="2633" y="2617"/>
                      </a:lnTo>
                      <a:lnTo>
                        <a:pt x="2824" y="2658"/>
                      </a:lnTo>
                      <a:lnTo>
                        <a:pt x="3018" y="2692"/>
                      </a:lnTo>
                      <a:lnTo>
                        <a:pt x="3214" y="2718"/>
                      </a:lnTo>
                      <a:lnTo>
                        <a:pt x="3412" y="2737"/>
                      </a:lnTo>
                      <a:lnTo>
                        <a:pt x="3611" y="2748"/>
                      </a:lnTo>
                      <a:lnTo>
                        <a:pt x="3810" y="2752"/>
                      </a:lnTo>
                    </a:path>
                  </a:pathLst>
                </a:custGeom>
                <a:noFill/>
                <a:ln w="936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27"/>
              <p:cNvGrpSpPr>
                <a:grpSpLocks/>
              </p:cNvGrpSpPr>
              <p:nvPr/>
            </p:nvGrpSpPr>
            <p:grpSpPr bwMode="auto">
              <a:xfrm>
                <a:off x="3840" y="2870"/>
                <a:ext cx="903" cy="585"/>
                <a:chOff x="3840" y="2870"/>
                <a:chExt cx="903" cy="585"/>
              </a:xfrm>
            </p:grpSpPr>
            <p:sp>
              <p:nvSpPr>
                <p:cNvPr id="63502" name="AutoShape 28"/>
                <p:cNvSpPr>
                  <a:spLocks noChangeArrowheads="1"/>
                </p:cNvSpPr>
                <p:nvPr/>
              </p:nvSpPr>
              <p:spPr bwMode="auto">
                <a:xfrm rot="10800000">
                  <a:off x="3840" y="2871"/>
                  <a:ext cx="904" cy="586"/>
                </a:xfrm>
                <a:prstGeom prst="roundRect">
                  <a:avLst>
                    <a:gd name="adj" fmla="val 167"/>
                  </a:avLst>
                </a:prstGeom>
                <a:noFill/>
                <a:ln w="9360">
                  <a:noFill/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03" name="Freeform 29"/>
                <p:cNvSpPr>
                  <a:spLocks/>
                </p:cNvSpPr>
                <p:nvPr/>
              </p:nvSpPr>
              <p:spPr bwMode="auto">
                <a:xfrm>
                  <a:off x="3840" y="2865"/>
                  <a:ext cx="905" cy="591"/>
                </a:xfrm>
                <a:custGeom>
                  <a:avLst/>
                  <a:gdLst>
                    <a:gd name="T0" fmla="*/ 0 w 3992"/>
                    <a:gd name="T1" fmla="*/ 2606 h 2607"/>
                    <a:gd name="T2" fmla="*/ 207 w 3992"/>
                    <a:gd name="T3" fmla="*/ 2602 h 2607"/>
                    <a:gd name="T4" fmla="*/ 413 w 3992"/>
                    <a:gd name="T5" fmla="*/ 2590 h 2607"/>
                    <a:gd name="T6" fmla="*/ 619 w 3992"/>
                    <a:gd name="T7" fmla="*/ 2570 h 2607"/>
                    <a:gd name="T8" fmla="*/ 822 w 3992"/>
                    <a:gd name="T9" fmla="*/ 2543 h 2607"/>
                    <a:gd name="T10" fmla="*/ 1024 w 3992"/>
                    <a:gd name="T11" fmla="*/ 2507 h 2607"/>
                    <a:gd name="T12" fmla="*/ 1223 w 3992"/>
                    <a:gd name="T13" fmla="*/ 2464 h 2607"/>
                    <a:gd name="T14" fmla="*/ 1418 w 3992"/>
                    <a:gd name="T15" fmla="*/ 2414 h 2607"/>
                    <a:gd name="T16" fmla="*/ 1610 w 3992"/>
                    <a:gd name="T17" fmla="*/ 2356 h 2607"/>
                    <a:gd name="T18" fmla="*/ 1797 w 3992"/>
                    <a:gd name="T19" fmla="*/ 2291 h 2607"/>
                    <a:gd name="T20" fmla="*/ 1980 w 3992"/>
                    <a:gd name="T21" fmla="*/ 2218 h 2607"/>
                    <a:gd name="T22" fmla="*/ 2158 w 3992"/>
                    <a:gd name="T23" fmla="*/ 2139 h 2607"/>
                    <a:gd name="T24" fmla="*/ 2330 w 3992"/>
                    <a:gd name="T25" fmla="*/ 2053 h 2607"/>
                    <a:gd name="T26" fmla="*/ 2495 w 3992"/>
                    <a:gd name="T27" fmla="*/ 1961 h 2607"/>
                    <a:gd name="T28" fmla="*/ 2654 w 3992"/>
                    <a:gd name="T29" fmla="*/ 1862 h 2607"/>
                    <a:gd name="T30" fmla="*/ 2806 w 3992"/>
                    <a:gd name="T31" fmla="*/ 1758 h 2607"/>
                    <a:gd name="T32" fmla="*/ 2951 w 3992"/>
                    <a:gd name="T33" fmla="*/ 1647 h 2607"/>
                    <a:gd name="T34" fmla="*/ 3088 w 3992"/>
                    <a:gd name="T35" fmla="*/ 1532 h 2607"/>
                    <a:gd name="T36" fmla="*/ 3217 w 3992"/>
                    <a:gd name="T37" fmla="*/ 1411 h 2607"/>
                    <a:gd name="T38" fmla="*/ 3337 w 3992"/>
                    <a:gd name="T39" fmla="*/ 1286 h 2607"/>
                    <a:gd name="T40" fmla="*/ 3448 w 3992"/>
                    <a:gd name="T41" fmla="*/ 1156 h 2607"/>
                    <a:gd name="T42" fmla="*/ 3550 w 3992"/>
                    <a:gd name="T43" fmla="*/ 1022 h 2607"/>
                    <a:gd name="T44" fmla="*/ 3643 w 3992"/>
                    <a:gd name="T45" fmla="*/ 884 h 2607"/>
                    <a:gd name="T46" fmla="*/ 3726 w 3992"/>
                    <a:gd name="T47" fmla="*/ 743 h 2607"/>
                    <a:gd name="T48" fmla="*/ 3800 w 3992"/>
                    <a:gd name="T49" fmla="*/ 599 h 2607"/>
                    <a:gd name="T50" fmla="*/ 3863 w 3992"/>
                    <a:gd name="T51" fmla="*/ 452 h 2607"/>
                    <a:gd name="T52" fmla="*/ 3916 w 3992"/>
                    <a:gd name="T53" fmla="*/ 303 h 2607"/>
                    <a:gd name="T54" fmla="*/ 3959 w 3992"/>
                    <a:gd name="T55" fmla="*/ 152 h 2607"/>
                    <a:gd name="T56" fmla="*/ 3991 w 3992"/>
                    <a:gd name="T57" fmla="*/ 0 h 2607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3992"/>
                    <a:gd name="T88" fmla="*/ 0 h 2607"/>
                    <a:gd name="T89" fmla="*/ 3992 w 3992"/>
                    <a:gd name="T90" fmla="*/ 2607 h 2607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3992" h="2607">
                      <a:moveTo>
                        <a:pt x="0" y="2606"/>
                      </a:moveTo>
                      <a:lnTo>
                        <a:pt x="207" y="2602"/>
                      </a:lnTo>
                      <a:lnTo>
                        <a:pt x="413" y="2590"/>
                      </a:lnTo>
                      <a:lnTo>
                        <a:pt x="619" y="2570"/>
                      </a:lnTo>
                      <a:lnTo>
                        <a:pt x="822" y="2543"/>
                      </a:lnTo>
                      <a:lnTo>
                        <a:pt x="1024" y="2507"/>
                      </a:lnTo>
                      <a:lnTo>
                        <a:pt x="1223" y="2464"/>
                      </a:lnTo>
                      <a:lnTo>
                        <a:pt x="1418" y="2414"/>
                      </a:lnTo>
                      <a:lnTo>
                        <a:pt x="1610" y="2356"/>
                      </a:lnTo>
                      <a:lnTo>
                        <a:pt x="1797" y="2291"/>
                      </a:lnTo>
                      <a:lnTo>
                        <a:pt x="1980" y="2218"/>
                      </a:lnTo>
                      <a:lnTo>
                        <a:pt x="2158" y="2139"/>
                      </a:lnTo>
                      <a:lnTo>
                        <a:pt x="2330" y="2053"/>
                      </a:lnTo>
                      <a:lnTo>
                        <a:pt x="2495" y="1961"/>
                      </a:lnTo>
                      <a:lnTo>
                        <a:pt x="2654" y="1862"/>
                      </a:lnTo>
                      <a:lnTo>
                        <a:pt x="2806" y="1758"/>
                      </a:lnTo>
                      <a:lnTo>
                        <a:pt x="2951" y="1647"/>
                      </a:lnTo>
                      <a:lnTo>
                        <a:pt x="3088" y="1532"/>
                      </a:lnTo>
                      <a:lnTo>
                        <a:pt x="3217" y="1411"/>
                      </a:lnTo>
                      <a:lnTo>
                        <a:pt x="3337" y="1286"/>
                      </a:lnTo>
                      <a:lnTo>
                        <a:pt x="3448" y="1156"/>
                      </a:lnTo>
                      <a:lnTo>
                        <a:pt x="3550" y="1022"/>
                      </a:lnTo>
                      <a:lnTo>
                        <a:pt x="3643" y="884"/>
                      </a:lnTo>
                      <a:lnTo>
                        <a:pt x="3726" y="743"/>
                      </a:lnTo>
                      <a:lnTo>
                        <a:pt x="3800" y="599"/>
                      </a:lnTo>
                      <a:lnTo>
                        <a:pt x="3863" y="452"/>
                      </a:lnTo>
                      <a:lnTo>
                        <a:pt x="3916" y="303"/>
                      </a:lnTo>
                      <a:lnTo>
                        <a:pt x="3959" y="152"/>
                      </a:lnTo>
                      <a:lnTo>
                        <a:pt x="3991" y="0"/>
                      </a:lnTo>
                    </a:path>
                  </a:pathLst>
                </a:custGeom>
                <a:noFill/>
                <a:ln w="936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3499" name="AutoShape 30"/>
            <p:cNvSpPr>
              <a:spLocks noChangeArrowheads="1"/>
            </p:cNvSpPr>
            <p:nvPr/>
          </p:nvSpPr>
          <p:spPr bwMode="auto">
            <a:xfrm>
              <a:off x="3168" y="3438"/>
              <a:ext cx="1701" cy="594"/>
            </a:xfrm>
            <a:prstGeom prst="roundRect">
              <a:avLst>
                <a:gd name="adj" fmla="val 16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Times New Roman" pitchFamily="18" charset="0"/>
                </a:rPr>
                <a:t>Validate that  memo1.xsd is a valid</a:t>
              </a:r>
            </a:p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Times New Roman" pitchFamily="18" charset="0"/>
                </a:rPr>
                <a:t>schema document, i.e., it conforms</a:t>
              </a:r>
            </a:p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Times New Roman" pitchFamily="18" charset="0"/>
                </a:rPr>
                <a:t>to the rules described in the</a:t>
              </a:r>
            </a:p>
            <a:p>
              <a:pPr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>
                  <a:latin typeface="Times New Roman" pitchFamily="18" charset="0"/>
                </a:rPr>
                <a:t>schema-for-schemas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XSD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simpletype</a:t>
            </a:r>
            <a:endParaRPr lang="en-US" dirty="0"/>
          </a:p>
          <a:p>
            <a:r>
              <a:rPr lang="en-US" dirty="0" err="1"/>
              <a:t>complextype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Xsd</a:t>
            </a:r>
            <a:r>
              <a:rPr lang="en-US" dirty="0"/>
              <a:t> </a:t>
            </a:r>
            <a:r>
              <a:rPr lang="en-US" dirty="0" err="1"/>
              <a:t>simpletypes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accent6"/>
                </a:solidFill>
              </a:rPr>
              <a:t>Built In </a:t>
            </a:r>
            <a:r>
              <a:rPr lang="en-US" dirty="0" err="1">
                <a:solidFill>
                  <a:schemeClr val="accent6"/>
                </a:solidFill>
              </a:rPr>
              <a:t>datatypes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r>
              <a:rPr lang="en-US" dirty="0" err="1">
                <a:solidFill>
                  <a:schemeClr val="accent6"/>
                </a:solidFill>
              </a:rPr>
              <a:t>xsd:string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r>
              <a:rPr lang="en-US" dirty="0" err="1">
                <a:solidFill>
                  <a:schemeClr val="accent6"/>
                </a:solidFill>
              </a:rPr>
              <a:t>xsd:decimal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r>
              <a:rPr lang="en-US" dirty="0" err="1">
                <a:solidFill>
                  <a:schemeClr val="accent6"/>
                </a:solidFill>
              </a:rPr>
              <a:t>xsd:integer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r>
              <a:rPr lang="en-US" dirty="0" err="1">
                <a:solidFill>
                  <a:schemeClr val="accent6"/>
                </a:solidFill>
              </a:rPr>
              <a:t>xsd:boolean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r>
              <a:rPr lang="en-US" dirty="0" err="1">
                <a:solidFill>
                  <a:schemeClr val="accent6"/>
                </a:solidFill>
              </a:rPr>
              <a:t>xsd:date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r>
              <a:rPr lang="en-US" dirty="0" err="1">
                <a:solidFill>
                  <a:schemeClr val="accent6"/>
                </a:solidFill>
              </a:rPr>
              <a:t>xsd:time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Comparisons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2514600"/>
            <a:ext cx="3962400" cy="3581400"/>
          </a:xfrm>
        </p:spPr>
        <p:txBody>
          <a:bodyPr/>
          <a:lstStyle/>
          <a:p>
            <a:r>
              <a:rPr lang="en-US" dirty="0"/>
              <a:t>Extensible set of tags</a:t>
            </a:r>
          </a:p>
          <a:p>
            <a:r>
              <a:rPr lang="en-US" dirty="0"/>
              <a:t>Content orientated</a:t>
            </a:r>
          </a:p>
          <a:p>
            <a:r>
              <a:rPr lang="en-US" dirty="0"/>
              <a:t>Standard Data infrastructure </a:t>
            </a:r>
          </a:p>
          <a:p>
            <a:r>
              <a:rPr lang="en-US" dirty="0"/>
              <a:t>Allows multiple output forms</a:t>
            </a:r>
          </a:p>
          <a:p>
            <a:r>
              <a:rPr lang="en-US" dirty="0"/>
              <a:t>Tags are case sensitive</a:t>
            </a:r>
          </a:p>
          <a:p>
            <a:endParaRPr 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2514600"/>
            <a:ext cx="4038600" cy="3581400"/>
          </a:xfrm>
        </p:spPr>
        <p:txBody>
          <a:bodyPr/>
          <a:lstStyle/>
          <a:p>
            <a:r>
              <a:rPr lang="en-US" dirty="0"/>
              <a:t>Fixed set of tags</a:t>
            </a:r>
          </a:p>
          <a:p>
            <a:r>
              <a:rPr lang="en-US" dirty="0"/>
              <a:t>Presentation oriented</a:t>
            </a:r>
          </a:p>
          <a:p>
            <a:r>
              <a:rPr lang="en-US" dirty="0"/>
              <a:t>No data validation capabilities</a:t>
            </a:r>
          </a:p>
          <a:p>
            <a:r>
              <a:rPr lang="en-US" dirty="0"/>
              <a:t>Single presentation</a:t>
            </a:r>
          </a:p>
          <a:p>
            <a:r>
              <a:rPr lang="en-US" dirty="0"/>
              <a:t>Tags are not case sensitive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600200" y="1600200"/>
            <a:ext cx="16319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b="1" dirty="0">
                <a:latin typeface="Arial" charset="0"/>
              </a:rPr>
              <a:t>XML</a:t>
            </a:r>
            <a:endParaRPr lang="en-US" sz="3600" i="1" dirty="0">
              <a:latin typeface="Arial" charset="0"/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5638800" y="1676400"/>
            <a:ext cx="20891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b="1" dirty="0">
                <a:latin typeface="Arial" charset="0"/>
              </a:rPr>
              <a:t>HTML</a:t>
            </a:r>
            <a:endParaRPr lang="en-US" sz="3600" i="1" dirty="0">
              <a:latin typeface="Arial" charset="0"/>
            </a:endParaRPr>
          </a:p>
        </p:txBody>
      </p:sp>
      <p:pic>
        <p:nvPicPr>
          <p:cNvPr id="6151" name="Picture 7" descr="Z:\IEOR 215\xml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152400"/>
            <a:ext cx="1524000" cy="1101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798069ED-BDA1-448D-BB73-2833A77D6584}" type="slidenum">
              <a:rPr lang="en-AU"/>
              <a:pPr/>
              <a:t>40</a:t>
            </a:fld>
            <a:endParaRPr lang="en-AU"/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1476375" y="659765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>
            <a:spAutoFit/>
          </a:bodyPr>
          <a:lstStyle/>
          <a:p>
            <a:pPr algn="ctr">
              <a:buClr>
                <a:srgbClr val="005E9E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800">
                <a:solidFill>
                  <a:srgbClr val="005E9E"/>
                </a:solidFill>
                <a:latin typeface="Verdana" pitchFamily="34" charset="0"/>
              </a:rPr>
              <a:t>15:18:35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title"/>
          </p:nvPr>
        </p:nvSpPr>
        <p:spPr>
          <a:xfrm>
            <a:off x="141880" y="956078"/>
            <a:ext cx="8231188" cy="676275"/>
          </a:xfrm>
        </p:spPr>
        <p:txBody>
          <a:bodyPr lIns="90000" tIns="46800" rIns="90000" bIns="46800">
            <a:normAutofit fontScale="90000"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XSD Simple type example</a:t>
            </a:r>
          </a:p>
        </p:txBody>
      </p:sp>
      <p:sp>
        <p:nvSpPr>
          <p:cNvPr id="2447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47052"/>
            <a:ext cx="8229600" cy="4565650"/>
          </a:xfrm>
        </p:spPr>
        <p:txBody>
          <a:bodyPr lIns="90000" tIns="46800" rIns="90000" bIns="46800">
            <a:normAutofit/>
          </a:bodyPr>
          <a:lstStyle/>
          <a:p>
            <a:pPr marL="341313" indent="-341313" defTabSz="457200" eaLnBrk="1" hangingPunct="1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Use the element called 'element‘</a:t>
            </a:r>
          </a:p>
          <a:p>
            <a:pPr marL="341313" indent="-341313" defTabSz="457200" eaLnBrk="1" hangingPunct="1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/>
              <a:t>XMLSchema</a:t>
            </a:r>
            <a:r>
              <a:rPr lang="en-GB" dirty="0"/>
              <a:t> </a:t>
            </a:r>
          </a:p>
          <a:p>
            <a:pPr marL="341313" indent="-341313" defTabSz="457200" eaLnBrk="1" hangingPunct="1">
              <a:lnSpc>
                <a:spcPct val="92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Courier New" pitchFamily="49" charset="0"/>
              </a:rPr>
              <a:t>&lt;</a:t>
            </a:r>
            <a:r>
              <a:rPr lang="en-GB" dirty="0" err="1">
                <a:latin typeface="Courier New" pitchFamily="49" charset="0"/>
              </a:rPr>
              <a:t>xsd:element</a:t>
            </a:r>
            <a:r>
              <a:rPr lang="en-GB" dirty="0">
                <a:latin typeface="Courier New" pitchFamily="49" charset="0"/>
              </a:rPr>
              <a:t> name=”fruit” type=”</a:t>
            </a:r>
            <a:r>
              <a:rPr lang="en-GB" dirty="0" err="1">
                <a:latin typeface="Courier New" pitchFamily="49" charset="0"/>
              </a:rPr>
              <a:t>xsd:string</a:t>
            </a:r>
            <a:r>
              <a:rPr lang="en-GB" dirty="0">
                <a:latin typeface="Courier New" pitchFamily="49" charset="0"/>
              </a:rPr>
              <a:t>”/&gt;</a:t>
            </a:r>
          </a:p>
          <a:p>
            <a:pPr marL="341313" indent="-341313" defTabSz="457200" eaLnBrk="1" hangingPunct="1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XML File</a:t>
            </a:r>
          </a:p>
          <a:p>
            <a:pPr marL="341313" indent="-341313" defTabSz="457200" eaLnBrk="1" hangingPunct="1">
              <a:lnSpc>
                <a:spcPct val="92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Courier New" pitchFamily="49" charset="0"/>
              </a:rPr>
              <a:t>&lt;fruit&gt;Apple&lt;/fruit&gt;</a:t>
            </a:r>
          </a:p>
          <a:p>
            <a:pPr marL="341313" indent="-341313" defTabSz="457200" eaLnBrk="1" hangingPunct="1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0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0AFAF37A-8344-4C54-A44F-AEBC4E45CA56}" type="slidenum">
              <a:rPr lang="en-AU"/>
              <a:pPr/>
              <a:t>41</a:t>
            </a:fld>
            <a:endParaRPr lang="en-AU"/>
          </a:p>
        </p:txBody>
      </p:sp>
      <p:sp>
        <p:nvSpPr>
          <p:cNvPr id="70659" name="Text Box 2"/>
          <p:cNvSpPr txBox="1">
            <a:spLocks noChangeArrowheads="1"/>
          </p:cNvSpPr>
          <p:nvPr/>
        </p:nvSpPr>
        <p:spPr bwMode="auto">
          <a:xfrm>
            <a:off x="1476375" y="659765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>
            <a:spAutoFit/>
          </a:bodyPr>
          <a:lstStyle/>
          <a:p>
            <a:pPr algn="ctr">
              <a:buClr>
                <a:srgbClr val="005E9E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800">
                <a:solidFill>
                  <a:srgbClr val="005E9E"/>
                </a:solidFill>
                <a:latin typeface="Verdana" pitchFamily="34" charset="0"/>
              </a:rPr>
              <a:t>15:20:09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title"/>
          </p:nvPr>
        </p:nvSpPr>
        <p:spPr>
          <a:xfrm>
            <a:off x="110348" y="987610"/>
            <a:ext cx="8231188" cy="676275"/>
          </a:xfrm>
        </p:spPr>
        <p:txBody>
          <a:bodyPr lIns="90000" tIns="46800" rIns="90000" bIns="46800">
            <a:normAutofit fontScale="90000"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Built-in </a:t>
            </a:r>
            <a:r>
              <a:rPr lang="en-GB" dirty="0" err="1"/>
              <a:t>Datatypes</a:t>
            </a:r>
            <a:r>
              <a:rPr lang="en-GB" dirty="0"/>
              <a:t> - Number</a:t>
            </a:r>
          </a:p>
        </p:txBody>
      </p:sp>
      <p:sp>
        <p:nvSpPr>
          <p:cNvPr id="2570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773626"/>
            <a:ext cx="8229600" cy="4710113"/>
          </a:xfrm>
        </p:spPr>
        <p:txBody>
          <a:bodyPr lIns="90000" tIns="46800" rIns="90000" bIns="46800"/>
          <a:lstStyle/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err="1">
                <a:latin typeface="Courier New" pitchFamily="49" charset="0"/>
              </a:rPr>
              <a:t>XMLSchema</a:t>
            </a:r>
            <a:endParaRPr lang="en-GB" sz="2200" dirty="0">
              <a:latin typeface="Courier New" pitchFamily="49" charset="0"/>
            </a:endParaRP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>
                <a:latin typeface="Courier New" pitchFamily="49" charset="0"/>
              </a:rPr>
              <a:t>&lt;</a:t>
            </a:r>
            <a:r>
              <a:rPr lang="en-GB" sz="2200" dirty="0" err="1">
                <a:latin typeface="Courier New" pitchFamily="49" charset="0"/>
              </a:rPr>
              <a:t>xsd:element</a:t>
            </a:r>
            <a:r>
              <a:rPr lang="en-GB" sz="2200" dirty="0">
                <a:latin typeface="Courier New" pitchFamily="49" charset="0"/>
              </a:rPr>
              <a:t> name=”qty” type=”</a:t>
            </a:r>
            <a:r>
              <a:rPr lang="en-GB" sz="2200" dirty="0" err="1">
                <a:latin typeface="Courier New" pitchFamily="49" charset="0"/>
              </a:rPr>
              <a:t>xsd:integer</a:t>
            </a:r>
            <a:r>
              <a:rPr lang="en-GB" sz="2200" dirty="0">
                <a:latin typeface="Courier New" pitchFamily="49" charset="0"/>
              </a:rPr>
              <a:t>” /&gt;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>
                <a:latin typeface="Courier New" pitchFamily="49" charset="0"/>
              </a:rPr>
              <a:t>XML Allowable values include positive or negative whole numbers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>
                <a:latin typeface="Courier New" pitchFamily="49" charset="0"/>
              </a:rPr>
              <a:t>&lt;qty&gt;500&lt;/qty&gt;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>
                <a:latin typeface="Courier New" pitchFamily="49" charset="0"/>
              </a:rPr>
              <a:t>&lt;qty&gt;-200&lt;/qty&gt;</a:t>
            </a:r>
            <a:endParaRPr lang="en-GB" sz="2200" dirty="0"/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/>
              <a:t>OTHER NUMBER TYPES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err="1">
                <a:solidFill>
                  <a:srgbClr val="DC2300"/>
                </a:solidFill>
              </a:rPr>
              <a:t>positiveInteger</a:t>
            </a:r>
            <a:r>
              <a:rPr lang="en-GB" sz="2200" dirty="0">
                <a:solidFill>
                  <a:srgbClr val="DC2300"/>
                </a:solidFill>
              </a:rPr>
              <a:t> </a:t>
            </a:r>
            <a:r>
              <a:rPr lang="en-GB" sz="2200" dirty="0"/>
              <a:t>– All integers above zero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err="1">
                <a:solidFill>
                  <a:srgbClr val="DC2300"/>
                </a:solidFill>
              </a:rPr>
              <a:t>nonNegativeInteger</a:t>
            </a:r>
            <a:r>
              <a:rPr lang="en-GB" sz="2200" dirty="0">
                <a:solidFill>
                  <a:srgbClr val="DC2300"/>
                </a:solidFill>
              </a:rPr>
              <a:t> </a:t>
            </a:r>
            <a:r>
              <a:rPr lang="en-GB" sz="2200" dirty="0"/>
              <a:t>– All pos integers including zero 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>
                <a:solidFill>
                  <a:srgbClr val="DC2300"/>
                </a:solidFill>
              </a:rPr>
              <a:t>decimal </a:t>
            </a:r>
            <a:r>
              <a:rPr lang="en-GB" sz="2200" dirty="0"/>
              <a:t>- pos or </a:t>
            </a:r>
            <a:r>
              <a:rPr lang="en-GB" sz="2200" dirty="0" err="1"/>
              <a:t>neg</a:t>
            </a:r>
            <a:r>
              <a:rPr lang="en-GB" sz="2200" dirty="0"/>
              <a:t> decimals (less than 18 digits)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>
                <a:solidFill>
                  <a:srgbClr val="DC2300"/>
                </a:solidFill>
              </a:rPr>
              <a:t>float –</a:t>
            </a:r>
            <a:r>
              <a:rPr lang="en-GB" sz="2200" dirty="0"/>
              <a:t> 32bit floating point 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8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78CDD4D7-EE8D-47D9-BDA7-45B054D83700}" type="slidenum">
              <a:rPr lang="en-AU"/>
              <a:pPr/>
              <a:t>42</a:t>
            </a:fld>
            <a:endParaRPr lang="en-AU"/>
          </a:p>
        </p:txBody>
      </p:sp>
      <p:sp>
        <p:nvSpPr>
          <p:cNvPr id="71683" name="Text Box 2"/>
          <p:cNvSpPr txBox="1">
            <a:spLocks noChangeArrowheads="1"/>
          </p:cNvSpPr>
          <p:nvPr/>
        </p:nvSpPr>
        <p:spPr bwMode="auto">
          <a:xfrm>
            <a:off x="1476375" y="659765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>
            <a:spAutoFit/>
          </a:bodyPr>
          <a:lstStyle/>
          <a:p>
            <a:pPr algn="ctr">
              <a:buClr>
                <a:srgbClr val="005E9E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800">
                <a:solidFill>
                  <a:srgbClr val="005E9E"/>
                </a:solidFill>
                <a:latin typeface="Verdana" pitchFamily="34" charset="0"/>
              </a:rPr>
              <a:t>15:20:09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title"/>
          </p:nvPr>
        </p:nvSpPr>
        <p:spPr>
          <a:xfrm>
            <a:off x="126114" y="987610"/>
            <a:ext cx="8231188" cy="676275"/>
          </a:xfrm>
        </p:spPr>
        <p:txBody>
          <a:bodyPr lIns="90000" tIns="46800" rIns="90000" bIns="46800">
            <a:normAutofit fontScale="90000"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Built-in </a:t>
            </a:r>
            <a:r>
              <a:rPr lang="en-GB" dirty="0" err="1"/>
              <a:t>Datatypes</a:t>
            </a:r>
            <a:r>
              <a:rPr lang="en-GB" dirty="0"/>
              <a:t> - Boolean</a:t>
            </a:r>
          </a:p>
        </p:txBody>
      </p:sp>
      <p:sp>
        <p:nvSpPr>
          <p:cNvPr id="2590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63264"/>
            <a:ext cx="8435975" cy="4525963"/>
          </a:xfrm>
        </p:spPr>
        <p:txBody>
          <a:bodyPr lIns="90000" tIns="46800" rIns="90000" bIns="46800">
            <a:normAutofit lnSpcReduction="10000"/>
          </a:bodyPr>
          <a:lstStyle/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>
                <a:latin typeface="Courier New" pitchFamily="49" charset="0"/>
              </a:rPr>
              <a:t>XMLSchema</a:t>
            </a:r>
            <a:endParaRPr lang="en-GB" dirty="0">
              <a:latin typeface="Courier New" pitchFamily="49" charset="0"/>
            </a:endParaRP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Courier New" pitchFamily="49" charset="0"/>
              </a:rPr>
              <a:t>&lt;</a:t>
            </a:r>
            <a:r>
              <a:rPr lang="en-GB" dirty="0" err="1">
                <a:latin typeface="Courier New" pitchFamily="49" charset="0"/>
              </a:rPr>
              <a:t>xsd:element</a:t>
            </a:r>
            <a:r>
              <a:rPr lang="en-GB" dirty="0">
                <a:latin typeface="Courier New" pitchFamily="49" charset="0"/>
              </a:rPr>
              <a:t> name=”status” type=”</a:t>
            </a:r>
            <a:r>
              <a:rPr lang="en-GB" dirty="0" err="1">
                <a:latin typeface="Courier New" pitchFamily="49" charset="0"/>
              </a:rPr>
              <a:t>xsd:boolean</a:t>
            </a:r>
            <a:r>
              <a:rPr lang="en-GB" dirty="0">
                <a:latin typeface="Courier New" pitchFamily="49" charset="0"/>
              </a:rPr>
              <a:t>” /&gt;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Courier New" pitchFamily="49" charset="0"/>
            </a:endParaRP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Courier New" pitchFamily="49" charset="0"/>
              </a:rPr>
              <a:t>XML Allowable values include </a:t>
            </a:r>
            <a:r>
              <a:rPr lang="en-GB" dirty="0" err="1">
                <a:latin typeface="Courier New" pitchFamily="49" charset="0"/>
              </a:rPr>
              <a:t>boolean</a:t>
            </a:r>
            <a:r>
              <a:rPr lang="en-GB" dirty="0">
                <a:latin typeface="Courier New" pitchFamily="49" charset="0"/>
              </a:rPr>
              <a:t> values such as true or false OR 1 or 0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Courier New" pitchFamily="49" charset="0"/>
            </a:endParaRP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Courier New" pitchFamily="49" charset="0"/>
              </a:rPr>
              <a:t>&lt;status&gt;true&lt;/status&gt;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Courier New" pitchFamily="49" charset="0"/>
              </a:rPr>
              <a:t>&lt;status&gt;0&lt;/status&gt;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6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EF47D801-EBF2-4C00-BAB9-7665F41D5C27}" type="slidenum">
              <a:rPr lang="en-AU"/>
              <a:pPr/>
              <a:t>43</a:t>
            </a:fld>
            <a:endParaRPr lang="en-AU"/>
          </a:p>
        </p:txBody>
      </p:sp>
      <p:sp>
        <p:nvSpPr>
          <p:cNvPr id="72707" name="Text Box 2"/>
          <p:cNvSpPr txBox="1">
            <a:spLocks noChangeArrowheads="1"/>
          </p:cNvSpPr>
          <p:nvPr/>
        </p:nvSpPr>
        <p:spPr bwMode="auto">
          <a:xfrm>
            <a:off x="1476375" y="659765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>
            <a:spAutoFit/>
          </a:bodyPr>
          <a:lstStyle/>
          <a:p>
            <a:pPr algn="ctr">
              <a:buClr>
                <a:srgbClr val="005E9E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800">
                <a:solidFill>
                  <a:srgbClr val="005E9E"/>
                </a:solidFill>
                <a:latin typeface="Verdana" pitchFamily="34" charset="0"/>
              </a:rPr>
              <a:t>15:20:09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title"/>
          </p:nvPr>
        </p:nvSpPr>
        <p:spPr>
          <a:xfrm>
            <a:off x="94582" y="971844"/>
            <a:ext cx="8231188" cy="676275"/>
          </a:xfrm>
        </p:spPr>
        <p:txBody>
          <a:bodyPr lIns="90000" tIns="46800" rIns="90000" bIns="46800">
            <a:normAutofit fontScale="90000"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Built-in </a:t>
            </a:r>
            <a:r>
              <a:rPr lang="en-GB" dirty="0" err="1"/>
              <a:t>Datatypes</a:t>
            </a:r>
            <a:r>
              <a:rPr lang="en-GB" dirty="0"/>
              <a:t> - date</a:t>
            </a:r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874913"/>
            <a:ext cx="8231188" cy="5113338"/>
          </a:xfrm>
        </p:spPr>
        <p:txBody>
          <a:bodyPr lIns="90000" tIns="46800" rIns="90000" bIns="46800">
            <a:normAutofit/>
          </a:bodyPr>
          <a:lstStyle/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>
                <a:latin typeface="Courier New" pitchFamily="49" charset="0"/>
              </a:rPr>
              <a:t>XMLSchema</a:t>
            </a:r>
            <a:endParaRPr lang="en-GB" dirty="0">
              <a:latin typeface="Courier New" pitchFamily="49" charset="0"/>
            </a:endParaRP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Courier New" pitchFamily="49" charset="0"/>
              </a:rPr>
              <a:t>&lt;</a:t>
            </a:r>
            <a:r>
              <a:rPr lang="en-GB" dirty="0" err="1">
                <a:latin typeface="Courier New" pitchFamily="49" charset="0"/>
              </a:rPr>
              <a:t>xsd:element</a:t>
            </a:r>
            <a:r>
              <a:rPr lang="en-GB" dirty="0">
                <a:latin typeface="Courier New" pitchFamily="49" charset="0"/>
              </a:rPr>
              <a:t> name=”dob” type=”</a:t>
            </a:r>
            <a:r>
              <a:rPr lang="en-GB" dirty="0" err="1">
                <a:latin typeface="Courier New" pitchFamily="49" charset="0"/>
              </a:rPr>
              <a:t>xsd:date</a:t>
            </a:r>
            <a:r>
              <a:rPr lang="en-GB" dirty="0">
                <a:latin typeface="Courier New" pitchFamily="49" charset="0"/>
              </a:rPr>
              <a:t>” /&gt;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Courier New" pitchFamily="49" charset="0"/>
            </a:endParaRP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Courier New" pitchFamily="49" charset="0"/>
              </a:rPr>
              <a:t>XML Allowable values include date in the 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Courier New" pitchFamily="49" charset="0"/>
              </a:rPr>
              <a:t>CCYY-MM-DD format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Courier New" pitchFamily="49" charset="0"/>
            </a:endParaRP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Courier New" pitchFamily="49" charset="0"/>
              </a:rPr>
              <a:t>&lt;dob&gt;1983-03-14&lt;/dob&gt;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4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534F5B96-89EB-4542-ABDA-756B0040709A}" type="slidenum">
              <a:rPr lang="en-AU"/>
              <a:pPr/>
              <a:t>44</a:t>
            </a:fld>
            <a:endParaRPr lang="en-AU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Time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dirty="0">
                <a:latin typeface="Courier New" pitchFamily="49" charset="0"/>
              </a:rPr>
              <a:t>&lt;</a:t>
            </a:r>
            <a:r>
              <a:rPr lang="en-GB" dirty="0" err="1">
                <a:latin typeface="Courier New" pitchFamily="49" charset="0"/>
              </a:rPr>
              <a:t>xsd:element</a:t>
            </a:r>
            <a:r>
              <a:rPr lang="en-GB" dirty="0">
                <a:latin typeface="Courier New" pitchFamily="49" charset="0"/>
              </a:rPr>
              <a:t> name=”hours” type=”</a:t>
            </a:r>
            <a:r>
              <a:rPr lang="en-GB" dirty="0" err="1">
                <a:latin typeface="Courier New" pitchFamily="49" charset="0"/>
              </a:rPr>
              <a:t>xsd:time</a:t>
            </a:r>
            <a:r>
              <a:rPr lang="en-GB" dirty="0">
                <a:latin typeface="Courier New" pitchFamily="49" charset="0"/>
              </a:rPr>
              <a:t>” /&gt;</a:t>
            </a:r>
          </a:p>
          <a:p>
            <a:pPr eaLnBrk="1" hangingPunct="1">
              <a:buNone/>
            </a:pPr>
            <a:r>
              <a:rPr lang="en-US" dirty="0"/>
              <a:t> </a:t>
            </a:r>
          </a:p>
          <a:p>
            <a:pPr eaLnBrk="1" hangingPunct="1"/>
            <a:r>
              <a:rPr lang="en-US" dirty="0"/>
              <a:t>hour format </a:t>
            </a:r>
            <a:r>
              <a:rPr lang="en-US" dirty="0" err="1"/>
              <a:t>hh:mm:ss</a:t>
            </a:r>
            <a:endParaRPr lang="en-US" dirty="0"/>
          </a:p>
          <a:p>
            <a:pPr eaLnBrk="1" hangingPunct="1"/>
            <a:r>
              <a:rPr lang="en-US" dirty="0"/>
              <a:t>Also </a:t>
            </a:r>
          </a:p>
          <a:p>
            <a:pPr lvl="1" eaLnBrk="1" hangingPunct="1"/>
            <a:r>
              <a:rPr lang="en-US" dirty="0" err="1"/>
              <a:t>dateTime</a:t>
            </a:r>
            <a:endParaRPr lang="en-US" dirty="0"/>
          </a:p>
          <a:p>
            <a:pPr lvl="2" eaLnBrk="1" hangingPunct="1"/>
            <a:r>
              <a:rPr lang="en-US" dirty="0"/>
              <a:t>CCYY-MM-</a:t>
            </a:r>
            <a:r>
              <a:rPr lang="en-US" dirty="0" err="1"/>
              <a:t>DDThh:mm:ss</a:t>
            </a:r>
            <a:endParaRPr lang="en-US" dirty="0"/>
          </a:p>
          <a:p>
            <a:pPr lvl="1" eaLnBrk="1" hangingPunct="1"/>
            <a:r>
              <a:rPr lang="en-US" dirty="0" err="1"/>
              <a:t>gYearMonth</a:t>
            </a:r>
            <a:endParaRPr lang="en-US" dirty="0"/>
          </a:p>
          <a:p>
            <a:pPr lvl="1" eaLnBrk="1" hangingPunct="1"/>
            <a:r>
              <a:rPr lang="en-US" dirty="0" err="1"/>
              <a:t>gMonthDay</a:t>
            </a:r>
            <a:endParaRPr lang="en-US" dirty="0"/>
          </a:p>
          <a:p>
            <a:pPr lvl="1" eaLnBrk="1" hangingPunct="1"/>
            <a:r>
              <a:rPr lang="en-US" dirty="0"/>
              <a:t>duration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4B784798-6640-40DD-A691-1C8AEC16237B}" type="slidenum">
              <a:rPr lang="en-AU"/>
              <a:pPr/>
              <a:t>45</a:t>
            </a:fld>
            <a:endParaRPr lang="en-AU"/>
          </a:p>
        </p:txBody>
      </p:sp>
      <p:sp>
        <p:nvSpPr>
          <p:cNvPr id="74755" name="Text Box 2"/>
          <p:cNvSpPr txBox="1">
            <a:spLocks noChangeArrowheads="1"/>
          </p:cNvSpPr>
          <p:nvPr/>
        </p:nvSpPr>
        <p:spPr bwMode="auto">
          <a:xfrm>
            <a:off x="1476375" y="659765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>
            <a:spAutoFit/>
          </a:bodyPr>
          <a:lstStyle/>
          <a:p>
            <a:pPr algn="ctr">
              <a:buClr>
                <a:srgbClr val="005E9E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800">
                <a:solidFill>
                  <a:srgbClr val="005E9E"/>
                </a:solidFill>
                <a:latin typeface="Verdana" pitchFamily="34" charset="0"/>
              </a:rPr>
              <a:t>15:22:50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title"/>
          </p:nvPr>
        </p:nvSpPr>
        <p:spPr>
          <a:xfrm>
            <a:off x="126114" y="1066440"/>
            <a:ext cx="8231188" cy="676275"/>
          </a:xfrm>
        </p:spPr>
        <p:txBody>
          <a:bodyPr lIns="90000" tIns="46800" rIns="90000" bIns="46800">
            <a:normAutofit fontScale="90000"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Creating New Simple Types</a:t>
            </a:r>
          </a:p>
        </p:txBody>
      </p:sp>
      <p:sp>
        <p:nvSpPr>
          <p:cNvPr id="264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2051889"/>
            <a:ext cx="8229600" cy="4495800"/>
          </a:xfrm>
        </p:spPr>
        <p:txBody>
          <a:bodyPr lIns="90000" tIns="46800" rIns="90000" bIns="46800"/>
          <a:lstStyle/>
          <a:p>
            <a:pPr marL="341313" indent="-341313" defTabSz="457200"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A new </a:t>
            </a:r>
            <a:r>
              <a:rPr lang="en-GB" dirty="0" err="1"/>
              <a:t>datatype</a:t>
            </a:r>
            <a:r>
              <a:rPr lang="en-GB" dirty="0"/>
              <a:t> can be defined from an existing </a:t>
            </a:r>
            <a:r>
              <a:rPr lang="en-GB" dirty="0" err="1"/>
              <a:t>datatype</a:t>
            </a:r>
            <a:r>
              <a:rPr lang="en-GB" dirty="0"/>
              <a:t> (called the </a:t>
            </a:r>
            <a:r>
              <a:rPr lang="en-GB" b="1" dirty="0"/>
              <a:t>base </a:t>
            </a:r>
            <a:r>
              <a:rPr lang="en-GB" dirty="0"/>
              <a:t>type) by specifying values for one or more of the optional </a:t>
            </a:r>
            <a:r>
              <a:rPr lang="en-GB" b="1" dirty="0"/>
              <a:t>facets </a:t>
            </a:r>
            <a:r>
              <a:rPr lang="en-GB" dirty="0"/>
              <a:t>for the base type.</a:t>
            </a:r>
          </a:p>
          <a:p>
            <a:pPr marL="341313" indent="-341313" defTabSz="457200"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6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26EF1C6A-5695-4822-B2D1-E74210F0B529}" type="slidenum">
              <a:rPr lang="en-AU"/>
              <a:pPr/>
              <a:t>46</a:t>
            </a:fld>
            <a:endParaRPr lang="en-AU"/>
          </a:p>
        </p:txBody>
      </p:sp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1476375" y="659765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>
            <a:spAutoFit/>
          </a:bodyPr>
          <a:lstStyle/>
          <a:p>
            <a:pPr algn="ctr">
              <a:buClr>
                <a:srgbClr val="005E9E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800">
                <a:solidFill>
                  <a:srgbClr val="005E9E"/>
                </a:solidFill>
                <a:latin typeface="Verdana" pitchFamily="34" charset="0"/>
              </a:rPr>
              <a:t>15:22:50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title"/>
          </p:nvPr>
        </p:nvSpPr>
        <p:spPr>
          <a:xfrm>
            <a:off x="31518" y="956078"/>
            <a:ext cx="8231188" cy="676275"/>
          </a:xfrm>
        </p:spPr>
        <p:txBody>
          <a:bodyPr lIns="90000" tIns="46800" rIns="90000" bIns="46800">
            <a:normAutofit fontScale="90000"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Common Facets</a:t>
            </a:r>
          </a:p>
        </p:txBody>
      </p:sp>
      <p:sp>
        <p:nvSpPr>
          <p:cNvPr id="2662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815399"/>
            <a:ext cx="8229600" cy="4495800"/>
          </a:xfrm>
        </p:spPr>
        <p:txBody>
          <a:bodyPr lIns="90000" tIns="46800" rIns="90000" bIns="46800">
            <a:normAutofit/>
          </a:bodyPr>
          <a:lstStyle/>
          <a:p>
            <a:pPr marL="341313" indent="-341313" defTabSz="457200"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include:</a:t>
            </a:r>
          </a:p>
          <a:p>
            <a:pPr marL="741363" lvl="1" indent="-284163" defTabSz="457200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length</a:t>
            </a:r>
          </a:p>
          <a:p>
            <a:pPr marL="741363" lvl="1" indent="-284163" defTabSz="457200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/>
              <a:t>minLength</a:t>
            </a:r>
            <a:r>
              <a:rPr lang="en-GB" dirty="0"/>
              <a:t> , </a:t>
            </a:r>
            <a:r>
              <a:rPr lang="en-GB" dirty="0" err="1"/>
              <a:t>maxLength</a:t>
            </a:r>
            <a:endParaRPr lang="en-GB" dirty="0"/>
          </a:p>
          <a:p>
            <a:pPr marL="741363" lvl="1" indent="-284163" defTabSz="457200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/>
              <a:t>minInclusive</a:t>
            </a:r>
            <a:r>
              <a:rPr lang="en-GB" dirty="0"/>
              <a:t> , </a:t>
            </a:r>
            <a:r>
              <a:rPr lang="en-GB" dirty="0" err="1"/>
              <a:t>maxInclusive</a:t>
            </a:r>
            <a:endParaRPr lang="en-GB" dirty="0"/>
          </a:p>
          <a:p>
            <a:pPr marL="741363" lvl="1" indent="-284163" defTabSz="457200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/>
              <a:t>totalDigits</a:t>
            </a:r>
            <a:r>
              <a:rPr lang="en-GB" dirty="0"/>
              <a:t> , </a:t>
            </a:r>
            <a:r>
              <a:rPr lang="en-GB" dirty="0" err="1"/>
              <a:t>fractionDigits</a:t>
            </a:r>
            <a:endParaRPr lang="en-GB" dirty="0"/>
          </a:p>
          <a:p>
            <a:pPr marL="741363" lvl="1" indent="-284163" defTabSz="457200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pattern</a:t>
            </a:r>
          </a:p>
          <a:p>
            <a:pPr marL="741363" lvl="1" indent="-284163" defTabSz="457200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enumeration</a:t>
            </a:r>
          </a:p>
        </p:txBody>
      </p:sp>
      <p:sp>
        <p:nvSpPr>
          <p:cNvPr id="266245" name="Text Box 5"/>
          <p:cNvSpPr txBox="1">
            <a:spLocks noChangeArrowheads="1"/>
          </p:cNvSpPr>
          <p:nvPr/>
        </p:nvSpPr>
        <p:spPr bwMode="auto">
          <a:xfrm>
            <a:off x="3045373" y="5453856"/>
            <a:ext cx="58674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457200" indent="-457200">
              <a:spcBef>
                <a:spcPts val="875"/>
              </a:spcBef>
              <a:buClr>
                <a:srgbClr val="000000"/>
              </a:buClr>
              <a:buSzPct val="100000"/>
              <a:buFont typeface="Tahoma" charset="0"/>
              <a:buNone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GB" sz="1400" dirty="0">
                <a:latin typeface="Tahoma" charset="0"/>
              </a:rPr>
              <a:t>Complete list of facets for primitive </a:t>
            </a:r>
            <a:r>
              <a:rPr lang="en-GB" sz="1400" dirty="0" err="1">
                <a:latin typeface="Tahoma" charset="0"/>
              </a:rPr>
              <a:t>datatypes</a:t>
            </a:r>
            <a:r>
              <a:rPr lang="en-GB" sz="1400" dirty="0">
                <a:latin typeface="Tahoma" charset="0"/>
              </a:rPr>
              <a:t> can be found in the w3.org document “XML Schema Part 2: </a:t>
            </a:r>
            <a:r>
              <a:rPr lang="en-GB" sz="1400" dirty="0" err="1">
                <a:latin typeface="Tahoma" charset="0"/>
              </a:rPr>
              <a:t>Datatypes</a:t>
            </a:r>
            <a:r>
              <a:rPr lang="en-GB" sz="1400" dirty="0">
                <a:latin typeface="Tahoma" charset="0"/>
              </a:rPr>
              <a:t>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 build="p" autoUpdateAnimBg="0"/>
      <p:bldP spid="266245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6E7DFE5D-E1A6-44A6-A13A-140F48970EFA}" type="slidenum">
              <a:rPr lang="en-AU"/>
              <a:pPr/>
              <a:t>47</a:t>
            </a:fld>
            <a:endParaRPr lang="en-AU"/>
          </a:p>
        </p:txBody>
      </p:sp>
      <p:sp>
        <p:nvSpPr>
          <p:cNvPr id="76803" name="Text Box 2"/>
          <p:cNvSpPr txBox="1">
            <a:spLocks noChangeArrowheads="1"/>
          </p:cNvSpPr>
          <p:nvPr/>
        </p:nvSpPr>
        <p:spPr bwMode="auto">
          <a:xfrm>
            <a:off x="1476375" y="659765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>
            <a:spAutoFit/>
          </a:bodyPr>
          <a:lstStyle/>
          <a:p>
            <a:pPr algn="ctr">
              <a:buClr>
                <a:srgbClr val="005E9E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800">
                <a:solidFill>
                  <a:srgbClr val="005E9E"/>
                </a:solidFill>
                <a:latin typeface="Verdana" pitchFamily="34" charset="0"/>
              </a:rPr>
              <a:t>15:23:20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title"/>
          </p:nvPr>
        </p:nvSpPr>
        <p:spPr>
          <a:xfrm>
            <a:off x="157646" y="956078"/>
            <a:ext cx="8231188" cy="676275"/>
          </a:xfrm>
        </p:spPr>
        <p:txBody>
          <a:bodyPr lIns="90000" tIns="46800" rIns="90000" bIns="46800">
            <a:normAutofit fontScale="90000"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Creating Custom Simple Types</a:t>
            </a:r>
          </a:p>
        </p:txBody>
      </p:sp>
      <p:sp>
        <p:nvSpPr>
          <p:cNvPr id="268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94796"/>
            <a:ext cx="8229600" cy="5176838"/>
          </a:xfrm>
        </p:spPr>
        <p:txBody>
          <a:bodyPr lIns="90000" tIns="46800" rIns="90000" bIns="46800"/>
          <a:lstStyle/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Suppose we wanted to create a </a:t>
            </a:r>
            <a:r>
              <a:rPr lang="en-GB" sz="2400" dirty="0" err="1"/>
              <a:t>datatype</a:t>
            </a:r>
            <a:r>
              <a:rPr lang="en-GB" sz="2400" dirty="0"/>
              <a:t> named “size” that can be one of the following string values: “small” : “medium” : “large”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	&lt;</a:t>
            </a:r>
            <a:r>
              <a:rPr lang="en-GB" sz="2400" dirty="0" err="1"/>
              <a:t>xsd:simpleType</a:t>
            </a:r>
            <a:r>
              <a:rPr lang="en-GB" sz="2400" dirty="0"/>
              <a:t> name=“size”&gt;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		  &lt;</a:t>
            </a:r>
            <a:r>
              <a:rPr lang="en-GB" sz="2400" dirty="0" err="1"/>
              <a:t>xsd:restriction</a:t>
            </a:r>
            <a:r>
              <a:rPr lang="en-GB" sz="2400" dirty="0"/>
              <a:t> base=“</a:t>
            </a:r>
            <a:r>
              <a:rPr lang="en-GB" sz="2400" dirty="0" err="1"/>
              <a:t>xsd:string</a:t>
            </a:r>
            <a:r>
              <a:rPr lang="en-GB" sz="2400" dirty="0"/>
              <a:t>”&gt;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		    &lt;</a:t>
            </a:r>
            <a:r>
              <a:rPr lang="en-GB" sz="2400" dirty="0" err="1"/>
              <a:t>xsd:enumeration</a:t>
            </a:r>
            <a:r>
              <a:rPr lang="en-GB" sz="2400" dirty="0"/>
              <a:t> value=“small” /&gt;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		    &lt;</a:t>
            </a:r>
            <a:r>
              <a:rPr lang="en-GB" sz="2400" dirty="0" err="1"/>
              <a:t>xsd:enumeration</a:t>
            </a:r>
            <a:r>
              <a:rPr lang="en-GB" sz="2400" dirty="0"/>
              <a:t> value=“medium” /&gt;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		    &lt;</a:t>
            </a:r>
            <a:r>
              <a:rPr lang="en-GB" sz="2400" dirty="0" err="1"/>
              <a:t>xsd:enumeration</a:t>
            </a:r>
            <a:r>
              <a:rPr lang="en-GB" sz="2400" dirty="0"/>
              <a:t> value=“large” /&gt;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		  &lt;/</a:t>
            </a:r>
            <a:r>
              <a:rPr lang="en-GB" sz="2400" dirty="0" err="1"/>
              <a:t>xsd:restriction</a:t>
            </a:r>
            <a:r>
              <a:rPr lang="en-GB" sz="2400" dirty="0"/>
              <a:t>&gt;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/>
              <a:t>	&lt;/</a:t>
            </a:r>
            <a:r>
              <a:rPr lang="en-GB" sz="2400" dirty="0" err="1"/>
              <a:t>xsd:simpleType</a:t>
            </a:r>
            <a:r>
              <a:rPr lang="en-GB" sz="2400" dirty="0"/>
              <a:t>&gt;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/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41F9E50D-4CAB-4B32-80F7-0B93E1F632F9}" type="slidenum">
              <a:rPr lang="en-AU"/>
              <a:pPr/>
              <a:t>48</a:t>
            </a:fld>
            <a:endParaRPr lang="en-AU"/>
          </a:p>
        </p:txBody>
      </p:sp>
      <p:sp>
        <p:nvSpPr>
          <p:cNvPr id="78851" name="Text Box 2"/>
          <p:cNvSpPr txBox="1">
            <a:spLocks noChangeArrowheads="1"/>
          </p:cNvSpPr>
          <p:nvPr/>
        </p:nvSpPr>
        <p:spPr bwMode="auto">
          <a:xfrm>
            <a:off x="1476375" y="659765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>
            <a:spAutoFit/>
          </a:bodyPr>
          <a:lstStyle/>
          <a:p>
            <a:pPr algn="ctr">
              <a:buClr>
                <a:srgbClr val="005E9E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800">
                <a:solidFill>
                  <a:srgbClr val="005E9E"/>
                </a:solidFill>
                <a:latin typeface="Verdana" pitchFamily="34" charset="0"/>
              </a:rPr>
              <a:t>15:23:04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title"/>
          </p:nvPr>
        </p:nvSpPr>
        <p:spPr>
          <a:xfrm>
            <a:off x="78816" y="1019142"/>
            <a:ext cx="8231188" cy="676275"/>
          </a:xfrm>
        </p:spPr>
        <p:txBody>
          <a:bodyPr lIns="90000" tIns="46800" rIns="90000" bIns="46800">
            <a:normAutofit fontScale="90000"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Creating Custom Simple Types</a:t>
            </a:r>
          </a:p>
        </p:txBody>
      </p:sp>
      <p:sp>
        <p:nvSpPr>
          <p:cNvPr id="272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85721"/>
            <a:ext cx="8231188" cy="5113338"/>
          </a:xfrm>
        </p:spPr>
        <p:txBody>
          <a:bodyPr lIns="90000" tIns="46800" rIns="90000" bIns="46800">
            <a:normAutofit/>
          </a:bodyPr>
          <a:lstStyle/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create a simple type called “</a:t>
            </a:r>
            <a:r>
              <a:rPr lang="en-GB" dirty="0" err="1"/>
              <a:t>monthOfYear</a:t>
            </a:r>
            <a:r>
              <a:rPr lang="en-GB" dirty="0"/>
              <a:t>” that can only contain the values 1 through 12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	&lt;</a:t>
            </a:r>
            <a:r>
              <a:rPr lang="en-GB" dirty="0" err="1"/>
              <a:t>xsd:simpleType</a:t>
            </a:r>
            <a:r>
              <a:rPr lang="en-GB" dirty="0"/>
              <a:t> name=“</a:t>
            </a:r>
            <a:r>
              <a:rPr lang="en-GB" dirty="0" err="1"/>
              <a:t>monthOfYear</a:t>
            </a:r>
            <a:r>
              <a:rPr lang="en-GB" dirty="0"/>
              <a:t>”&gt;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		  &lt;</a:t>
            </a:r>
            <a:r>
              <a:rPr lang="en-GB" dirty="0" err="1"/>
              <a:t>xsd:restriction</a:t>
            </a:r>
            <a:r>
              <a:rPr lang="en-GB" dirty="0"/>
              <a:t> base=“</a:t>
            </a:r>
            <a:r>
              <a:rPr lang="en-GB" dirty="0" err="1"/>
              <a:t>xsd:integer</a:t>
            </a:r>
            <a:r>
              <a:rPr lang="en-GB" dirty="0"/>
              <a:t>”&gt;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		       &lt;</a:t>
            </a:r>
            <a:r>
              <a:rPr lang="en-GB" dirty="0" err="1"/>
              <a:t>xsd:minInclusive</a:t>
            </a:r>
            <a:r>
              <a:rPr lang="en-GB" dirty="0"/>
              <a:t> value=“1” /&gt;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		       &lt;</a:t>
            </a:r>
            <a:r>
              <a:rPr lang="en-GB" dirty="0" err="1"/>
              <a:t>xsd:maxInclusive</a:t>
            </a:r>
            <a:r>
              <a:rPr lang="en-GB" dirty="0"/>
              <a:t> value=“12” /&gt;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		  &lt;/</a:t>
            </a:r>
            <a:r>
              <a:rPr lang="en-GB" dirty="0" err="1"/>
              <a:t>xsd:restriction</a:t>
            </a:r>
            <a:r>
              <a:rPr lang="en-GB" dirty="0"/>
              <a:t>&gt;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	&lt;/</a:t>
            </a:r>
            <a:r>
              <a:rPr lang="en-GB" dirty="0" err="1"/>
              <a:t>xsd:simpleType</a:t>
            </a:r>
            <a:r>
              <a:rPr lang="en-GB" dirty="0"/>
              <a:t>&gt;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8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2635BA61-9B56-4DEA-982A-DF623242C8B4}" type="slidenum">
              <a:rPr lang="en-AU"/>
              <a:pPr/>
              <a:t>49</a:t>
            </a:fld>
            <a:endParaRPr lang="en-AU"/>
          </a:p>
        </p:txBody>
      </p:sp>
      <p:sp>
        <p:nvSpPr>
          <p:cNvPr id="79875" name="Text Box 2"/>
          <p:cNvSpPr txBox="1">
            <a:spLocks noChangeArrowheads="1"/>
          </p:cNvSpPr>
          <p:nvPr/>
        </p:nvSpPr>
        <p:spPr bwMode="auto">
          <a:xfrm>
            <a:off x="1476375" y="659765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>
            <a:spAutoFit/>
          </a:bodyPr>
          <a:lstStyle/>
          <a:p>
            <a:pPr algn="ctr">
              <a:buClr>
                <a:srgbClr val="005E9E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800">
                <a:solidFill>
                  <a:srgbClr val="005E9E"/>
                </a:solidFill>
                <a:latin typeface="Verdana" pitchFamily="34" charset="0"/>
              </a:rPr>
              <a:t>15:20:09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title"/>
          </p:nvPr>
        </p:nvSpPr>
        <p:spPr>
          <a:xfrm>
            <a:off x="94582" y="1003376"/>
            <a:ext cx="8231188" cy="676275"/>
          </a:xfrm>
        </p:spPr>
        <p:txBody>
          <a:bodyPr lIns="90000" tIns="46800" rIns="90000" bIns="46800">
            <a:normAutofit fontScale="90000"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Custom </a:t>
            </a:r>
            <a:r>
              <a:rPr lang="en-GB" dirty="0" err="1"/>
              <a:t>Datatypes</a:t>
            </a:r>
            <a:endParaRPr lang="en-GB" dirty="0"/>
          </a:p>
        </p:txBody>
      </p:sp>
      <p:sp>
        <p:nvSpPr>
          <p:cNvPr id="274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91088"/>
          </a:xfrm>
        </p:spPr>
        <p:txBody>
          <a:bodyPr lIns="90000" tIns="46800" rIns="90000" bIns="46800"/>
          <a:lstStyle/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>
                <a:latin typeface="Courier New" pitchFamily="49" charset="0"/>
              </a:rPr>
              <a:t>&lt;?xml version=”1.0” ?&gt;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>
                <a:latin typeface="Courier New" pitchFamily="49" charset="0"/>
              </a:rPr>
              <a:t>&lt;</a:t>
            </a:r>
            <a:r>
              <a:rPr lang="en-GB" sz="1600" dirty="0" err="1">
                <a:latin typeface="Courier New" pitchFamily="49" charset="0"/>
              </a:rPr>
              <a:t>xsd:schema</a:t>
            </a:r>
            <a:r>
              <a:rPr lang="en-GB" sz="1600" dirty="0">
                <a:latin typeface="Courier New" pitchFamily="49" charset="0"/>
              </a:rPr>
              <a:t> </a:t>
            </a:r>
            <a:r>
              <a:rPr lang="en-GB" sz="1600" dirty="0" err="1">
                <a:latin typeface="Courier New" pitchFamily="49" charset="0"/>
              </a:rPr>
              <a:t>xmlns:xsd</a:t>
            </a:r>
            <a:r>
              <a:rPr lang="en-GB" sz="1600" dirty="0">
                <a:latin typeface="Courier New" pitchFamily="49" charset="0"/>
              </a:rPr>
              <a:t>=”http://www.w3.org/2001/XMLSchema”&gt;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>
                <a:latin typeface="Courier New" pitchFamily="49" charset="0"/>
              </a:rPr>
              <a:t>&lt;</a:t>
            </a:r>
            <a:r>
              <a:rPr lang="en-GB" sz="1600" dirty="0" err="1">
                <a:latin typeface="Courier New" pitchFamily="49" charset="0"/>
              </a:rPr>
              <a:t>xsd:simpleType</a:t>
            </a:r>
            <a:r>
              <a:rPr lang="en-GB" sz="1600" dirty="0">
                <a:latin typeface="Courier New" pitchFamily="49" charset="0"/>
              </a:rPr>
              <a:t> name=”below50”&gt;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>
                <a:latin typeface="Courier New" pitchFamily="49" charset="0"/>
              </a:rPr>
              <a:t> &lt;</a:t>
            </a:r>
            <a:r>
              <a:rPr lang="en-GB" sz="1600" dirty="0" err="1">
                <a:latin typeface="Courier New" pitchFamily="49" charset="0"/>
              </a:rPr>
              <a:t>xsd:restriction</a:t>
            </a:r>
            <a:r>
              <a:rPr lang="en-GB" sz="1600" dirty="0">
                <a:latin typeface="Courier New" pitchFamily="49" charset="0"/>
              </a:rPr>
              <a:t> base=”</a:t>
            </a:r>
            <a:r>
              <a:rPr lang="en-GB" sz="1600" dirty="0" err="1">
                <a:latin typeface="Courier New" pitchFamily="49" charset="0"/>
              </a:rPr>
              <a:t>xsd:integer</a:t>
            </a:r>
            <a:r>
              <a:rPr lang="en-GB" sz="1600" dirty="0">
                <a:latin typeface="Courier New" pitchFamily="49" charset="0"/>
              </a:rPr>
              <a:t>”&gt;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>
                <a:latin typeface="Courier New" pitchFamily="49" charset="0"/>
              </a:rPr>
              <a:t>  &lt;</a:t>
            </a:r>
            <a:r>
              <a:rPr lang="en-GB" sz="1600" dirty="0" err="1">
                <a:latin typeface="Courier New" pitchFamily="49" charset="0"/>
              </a:rPr>
              <a:t>xsd:maxInclusive</a:t>
            </a:r>
            <a:r>
              <a:rPr lang="en-GB" sz="1600" dirty="0">
                <a:latin typeface="Courier New" pitchFamily="49" charset="0"/>
              </a:rPr>
              <a:t> value=”50”/&gt;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>
                <a:latin typeface="Courier New" pitchFamily="49" charset="0"/>
              </a:rPr>
              <a:t> &lt;</a:t>
            </a:r>
            <a:r>
              <a:rPr lang="en-GB" sz="1600" dirty="0" err="1">
                <a:latin typeface="Courier New" pitchFamily="49" charset="0"/>
              </a:rPr>
              <a:t>xsd:restriction</a:t>
            </a:r>
            <a:r>
              <a:rPr lang="en-GB" sz="1600" dirty="0">
                <a:latin typeface="Courier New" pitchFamily="49" charset="0"/>
              </a:rPr>
              <a:t>/&gt;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>
                <a:latin typeface="Courier New" pitchFamily="49" charset="0"/>
              </a:rPr>
              <a:t>&lt;/</a:t>
            </a:r>
            <a:r>
              <a:rPr lang="en-GB" sz="1600" dirty="0" err="1">
                <a:latin typeface="Courier New" pitchFamily="49" charset="0"/>
              </a:rPr>
              <a:t>xsd:simpeType</a:t>
            </a:r>
            <a:r>
              <a:rPr lang="en-GB" sz="1600" dirty="0">
                <a:latin typeface="Courier New" pitchFamily="49" charset="0"/>
              </a:rPr>
              <a:t>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>
                <a:latin typeface="Courier New" pitchFamily="49" charset="0"/>
              </a:rPr>
              <a:t>&lt;</a:t>
            </a:r>
            <a:r>
              <a:rPr lang="en-GB" sz="1600" dirty="0" err="1">
                <a:latin typeface="Courier New" pitchFamily="49" charset="0"/>
              </a:rPr>
              <a:t>xsd:element</a:t>
            </a:r>
            <a:r>
              <a:rPr lang="en-GB" sz="1600" dirty="0">
                <a:latin typeface="Courier New" pitchFamily="49" charset="0"/>
              </a:rPr>
              <a:t> name=”value”&gt;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>
                <a:latin typeface="Courier New" pitchFamily="49" charset="0"/>
              </a:rPr>
              <a:t>   &lt;</a:t>
            </a:r>
            <a:r>
              <a:rPr lang="en-GB" sz="1600" dirty="0" err="1">
                <a:latin typeface="Courier New" pitchFamily="49" charset="0"/>
              </a:rPr>
              <a:t>xsd:complexType</a:t>
            </a:r>
            <a:r>
              <a:rPr lang="en-GB" sz="1600" dirty="0">
                <a:latin typeface="Courier New" pitchFamily="49" charset="0"/>
              </a:rPr>
              <a:t>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>
                <a:latin typeface="Courier New" pitchFamily="49" charset="0"/>
              </a:rPr>
              <a:t>       &lt;</a:t>
            </a:r>
            <a:r>
              <a:rPr lang="en-GB" sz="1600" dirty="0" err="1">
                <a:latin typeface="Courier New" pitchFamily="49" charset="0"/>
              </a:rPr>
              <a:t>xsd:sequence</a:t>
            </a:r>
            <a:r>
              <a:rPr lang="en-GB" sz="1600" dirty="0">
                <a:latin typeface="Courier New" pitchFamily="49" charset="0"/>
              </a:rPr>
              <a:t>&gt;</a:t>
            </a:r>
          </a:p>
          <a:p>
            <a:pPr marL="741363" lvl="1" indent="-284163" defTabSz="457200" eaLnBrk="1" hangingPunct="1">
              <a:lnSpc>
                <a:spcPct val="92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>
                <a:latin typeface="Courier New" pitchFamily="49" charset="0"/>
              </a:rPr>
              <a:t>         &lt;</a:t>
            </a:r>
            <a:r>
              <a:rPr lang="en-GB" sz="1600" dirty="0" err="1">
                <a:latin typeface="Courier New" pitchFamily="49" charset="0"/>
              </a:rPr>
              <a:t>xsd:element</a:t>
            </a:r>
            <a:r>
              <a:rPr lang="en-GB" sz="1600" dirty="0">
                <a:latin typeface="Courier New" pitchFamily="49" charset="0"/>
              </a:rPr>
              <a:t> name=”qty” type=”below50”/&gt;</a:t>
            </a:r>
          </a:p>
          <a:p>
            <a:pPr marL="341313" indent="-341313" defTabSz="457200" eaLnBrk="1" hangingPunct="1">
              <a:lnSpc>
                <a:spcPct val="92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>
                <a:latin typeface="Courier New" pitchFamily="49" charset="0"/>
              </a:rPr>
              <a:t>       &lt;/</a:t>
            </a:r>
            <a:r>
              <a:rPr lang="en-GB" sz="1600" dirty="0" err="1">
                <a:latin typeface="Courier New" pitchFamily="49" charset="0"/>
              </a:rPr>
              <a:t>xsd:sequence</a:t>
            </a:r>
            <a:r>
              <a:rPr lang="en-GB" sz="1600" dirty="0">
                <a:latin typeface="Courier New" pitchFamily="49" charset="0"/>
              </a:rPr>
              <a:t>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>
                <a:latin typeface="Courier New" pitchFamily="49" charset="0"/>
              </a:rPr>
              <a:t>     &lt;/</a:t>
            </a:r>
            <a:r>
              <a:rPr lang="en-GB" sz="1600" dirty="0" err="1">
                <a:latin typeface="Courier New" pitchFamily="49" charset="0"/>
              </a:rPr>
              <a:t>xsd:complexType</a:t>
            </a:r>
            <a:r>
              <a:rPr lang="en-GB" sz="1600" dirty="0">
                <a:latin typeface="Courier New" pitchFamily="49" charset="0"/>
              </a:rPr>
              <a:t>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>
                <a:latin typeface="Courier New" pitchFamily="49" charset="0"/>
              </a:rPr>
              <a:t>&lt;/</a:t>
            </a:r>
            <a:r>
              <a:rPr lang="en-GB" sz="1600" dirty="0" err="1">
                <a:latin typeface="Courier New" pitchFamily="49" charset="0"/>
              </a:rPr>
              <a:t>xsd:element</a:t>
            </a:r>
            <a:r>
              <a:rPr lang="en-GB" sz="1600" dirty="0">
                <a:latin typeface="Courier New" pitchFamily="49" charset="0"/>
              </a:rPr>
              <a:t>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>
                <a:latin typeface="Courier New" pitchFamily="49" charset="0"/>
              </a:rPr>
              <a:t>&lt;/</a:t>
            </a:r>
            <a:r>
              <a:rPr lang="en-GB" sz="1600" dirty="0" err="1">
                <a:latin typeface="Courier New" pitchFamily="49" charset="0"/>
              </a:rPr>
              <a:t>xsd:schema</a:t>
            </a:r>
            <a:r>
              <a:rPr lang="en-GB" sz="1600" dirty="0">
                <a:latin typeface="Courier New" pitchFamily="49" charset="0"/>
              </a:rPr>
              <a:t>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6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Elements</a:t>
            </a:r>
          </a:p>
          <a:p>
            <a:r>
              <a:rPr lang="en-GB" dirty="0"/>
              <a:t>Attributes</a:t>
            </a:r>
          </a:p>
          <a:p>
            <a:r>
              <a:rPr lang="en-GB" dirty="0"/>
              <a:t>Entities 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02959370-18C2-484C-BEAE-39C3C40EFC70}" type="slidenum">
              <a:rPr lang="en-AU"/>
              <a:pPr/>
              <a:t>50</a:t>
            </a:fld>
            <a:endParaRPr lang="en-AU"/>
          </a:p>
        </p:txBody>
      </p:sp>
      <p:sp>
        <p:nvSpPr>
          <p:cNvPr id="80899" name="Text Box 2"/>
          <p:cNvSpPr txBox="1">
            <a:spLocks noChangeArrowheads="1"/>
          </p:cNvSpPr>
          <p:nvPr/>
        </p:nvSpPr>
        <p:spPr bwMode="auto">
          <a:xfrm>
            <a:off x="1476375" y="659765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b">
            <a:spAutoFit/>
          </a:bodyPr>
          <a:lstStyle/>
          <a:p>
            <a:pPr algn="ctr">
              <a:buClr>
                <a:srgbClr val="005E9E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800">
                <a:solidFill>
                  <a:srgbClr val="005E9E"/>
                </a:solidFill>
                <a:latin typeface="Verdana" pitchFamily="34" charset="0"/>
              </a:rPr>
              <a:t>15:20:09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title"/>
          </p:nvPr>
        </p:nvSpPr>
        <p:spPr>
          <a:xfrm>
            <a:off x="94582" y="936810"/>
            <a:ext cx="8231188" cy="779462"/>
          </a:xfrm>
        </p:spPr>
        <p:txBody>
          <a:bodyPr lIns="90000" tIns="46800" rIns="90000" bIns="46800">
            <a:norm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Custom </a:t>
            </a:r>
            <a:r>
              <a:rPr lang="en-GB" dirty="0" err="1"/>
              <a:t>Datatypes</a:t>
            </a:r>
            <a:r>
              <a:rPr lang="en-GB" dirty="0"/>
              <a:t> – Restrictions</a:t>
            </a:r>
          </a:p>
        </p:txBody>
      </p:sp>
      <p:sp>
        <p:nvSpPr>
          <p:cNvPr id="2764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30213" y="1587500"/>
            <a:ext cx="8229600" cy="4525963"/>
          </a:xfrm>
        </p:spPr>
        <p:txBody>
          <a:bodyPr lIns="90000" tIns="46800" rIns="90000" bIns="46800"/>
          <a:lstStyle/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Courier New" pitchFamily="49" charset="0"/>
              </a:rPr>
              <a:t>VALID CONTENT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Courier New" pitchFamily="49" charset="0"/>
              </a:rPr>
              <a:t>&lt;?xml version=”1.0” ?&gt;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Courier New" pitchFamily="49" charset="0"/>
              </a:rPr>
              <a:t>&lt;value&gt;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Courier New" pitchFamily="49" charset="0"/>
              </a:rPr>
              <a:t>    &lt;qty&gt;30&lt;/qty&gt;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Courier New" pitchFamily="49" charset="0"/>
              </a:rPr>
              <a:t>&lt;/value&gt;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dirty="0">
              <a:latin typeface="Courier New" pitchFamily="49" charset="0"/>
            </a:endParaRP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Courier New" pitchFamily="49" charset="0"/>
              </a:rPr>
              <a:t>INVALID CONTENT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Courier New" pitchFamily="49" charset="0"/>
              </a:rPr>
              <a:t>&lt;?xml version=”1.0” ?&gt;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Courier New" pitchFamily="49" charset="0"/>
              </a:rPr>
              <a:t>&lt;value&gt;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Courier New" pitchFamily="49" charset="0"/>
              </a:rPr>
              <a:t>     &lt;qty&gt;110&lt;/qty&gt; 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Courier New" pitchFamily="49" charset="0"/>
              </a:rPr>
              <a:t>&lt;/value&gt;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4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8DE4E8D9-03A8-4B1B-8EF7-F5AF0F64FBE9}" type="slidenum">
              <a:rPr lang="en-AU"/>
              <a:pPr/>
              <a:t>51</a:t>
            </a:fld>
            <a:endParaRPr lang="en-AU"/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705037"/>
            <a:ext cx="8229600" cy="5172075"/>
          </a:xfrm>
        </p:spPr>
        <p:txBody>
          <a:bodyPr lIns="90000" tIns="46800" rIns="90000" bIns="46800">
            <a:normAutofit/>
          </a:bodyPr>
          <a:lstStyle/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700" dirty="0">
                <a:latin typeface="Courier New" pitchFamily="49" charset="0"/>
              </a:rPr>
              <a:t>&lt;?xml version=”1.0” ?&gt;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700" dirty="0">
                <a:latin typeface="Courier New" pitchFamily="49" charset="0"/>
              </a:rPr>
              <a:t>&lt;</a:t>
            </a:r>
            <a:r>
              <a:rPr lang="en-GB" sz="2700" dirty="0" err="1">
                <a:latin typeface="Courier New" pitchFamily="49" charset="0"/>
              </a:rPr>
              <a:t>xsd:schema</a:t>
            </a:r>
            <a:r>
              <a:rPr lang="en-GB" sz="2700" dirty="0">
                <a:latin typeface="Courier New" pitchFamily="49" charset="0"/>
              </a:rPr>
              <a:t> </a:t>
            </a:r>
            <a:r>
              <a:rPr lang="en-GB" sz="2700" dirty="0" err="1">
                <a:latin typeface="Courier New" pitchFamily="49" charset="0"/>
              </a:rPr>
              <a:t>xmlns:xsd</a:t>
            </a:r>
            <a:r>
              <a:rPr lang="en-GB" sz="2700" dirty="0">
                <a:latin typeface="Courier New" pitchFamily="49" charset="0"/>
              </a:rPr>
              <a:t>=”http://www.w3.org/2001/XMLSchema”&gt;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700" dirty="0">
                <a:latin typeface="Courier New" pitchFamily="49" charset="0"/>
              </a:rPr>
              <a:t>&lt;</a:t>
            </a:r>
            <a:r>
              <a:rPr lang="en-GB" sz="2700" dirty="0" err="1">
                <a:latin typeface="Courier New" pitchFamily="49" charset="0"/>
              </a:rPr>
              <a:t>xsd:simpleType</a:t>
            </a:r>
            <a:r>
              <a:rPr lang="en-GB" sz="2700" dirty="0">
                <a:latin typeface="Courier New" pitchFamily="49" charset="0"/>
              </a:rPr>
              <a:t> name=”user-name”&gt;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700" dirty="0">
                <a:latin typeface="Courier New" pitchFamily="49" charset="0"/>
              </a:rPr>
              <a:t> &lt;</a:t>
            </a:r>
            <a:r>
              <a:rPr lang="en-GB" sz="2700" dirty="0" err="1">
                <a:latin typeface="Courier New" pitchFamily="49" charset="0"/>
              </a:rPr>
              <a:t>xsd:restriction</a:t>
            </a:r>
            <a:r>
              <a:rPr lang="en-GB" sz="2700" dirty="0">
                <a:latin typeface="Courier New" pitchFamily="49" charset="0"/>
              </a:rPr>
              <a:t> base=”</a:t>
            </a:r>
            <a:r>
              <a:rPr lang="en-GB" sz="2700" dirty="0" err="1">
                <a:latin typeface="Courier New" pitchFamily="49" charset="0"/>
              </a:rPr>
              <a:t>xsd:string</a:t>
            </a:r>
            <a:r>
              <a:rPr lang="en-GB" sz="2700" dirty="0">
                <a:latin typeface="Courier New" pitchFamily="49" charset="0"/>
              </a:rPr>
              <a:t>”&gt;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700" dirty="0">
                <a:latin typeface="Courier New" pitchFamily="49" charset="0"/>
              </a:rPr>
              <a:t>      &lt;</a:t>
            </a:r>
            <a:r>
              <a:rPr lang="en-GB" sz="2700" dirty="0" err="1">
                <a:latin typeface="Courier New" pitchFamily="49" charset="0"/>
              </a:rPr>
              <a:t>xsd:minLength</a:t>
            </a:r>
            <a:r>
              <a:rPr lang="en-GB" sz="2700" dirty="0">
                <a:latin typeface="Courier New" pitchFamily="49" charset="0"/>
              </a:rPr>
              <a:t> value=”7”/&gt;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700" dirty="0">
                <a:latin typeface="Courier New" pitchFamily="49" charset="0"/>
              </a:rPr>
              <a:t>      &lt;</a:t>
            </a:r>
            <a:r>
              <a:rPr lang="en-GB" sz="2700" dirty="0" err="1">
                <a:latin typeface="Courier New" pitchFamily="49" charset="0"/>
              </a:rPr>
              <a:t>xsd:maxLength</a:t>
            </a:r>
            <a:r>
              <a:rPr lang="en-GB" sz="2700" dirty="0">
                <a:latin typeface="Courier New" pitchFamily="49" charset="0"/>
              </a:rPr>
              <a:t> value=”10”/&gt;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700" dirty="0">
                <a:latin typeface="Courier New" pitchFamily="49" charset="0"/>
              </a:rPr>
              <a:t> &lt;</a:t>
            </a:r>
            <a:r>
              <a:rPr lang="en-GB" sz="2700" dirty="0" err="1">
                <a:latin typeface="Courier New" pitchFamily="49" charset="0"/>
              </a:rPr>
              <a:t>xsd:restriction</a:t>
            </a:r>
            <a:r>
              <a:rPr lang="en-GB" sz="2700" dirty="0">
                <a:latin typeface="Courier New" pitchFamily="49" charset="0"/>
              </a:rPr>
              <a:t>/&gt;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700" dirty="0">
                <a:latin typeface="Courier New" pitchFamily="49" charset="0"/>
              </a:rPr>
              <a:t>&lt;/</a:t>
            </a:r>
            <a:r>
              <a:rPr lang="en-GB" sz="2700" dirty="0" err="1">
                <a:latin typeface="Courier New" pitchFamily="49" charset="0"/>
              </a:rPr>
              <a:t>xsd:simpeType</a:t>
            </a:r>
            <a:r>
              <a:rPr lang="en-GB" sz="2700" dirty="0">
                <a:latin typeface="Courier New" pitchFamily="49" charset="0"/>
              </a:rPr>
              <a:t>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700" dirty="0">
              <a:latin typeface="Courier New" pitchFamily="49" charset="0"/>
            </a:endParaRP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title"/>
          </p:nvPr>
        </p:nvSpPr>
        <p:spPr>
          <a:xfrm>
            <a:off x="173412" y="987610"/>
            <a:ext cx="8231188" cy="676275"/>
          </a:xfrm>
        </p:spPr>
        <p:txBody>
          <a:bodyPr lIns="90000" tIns="46800" rIns="90000" bIns="46800">
            <a:normAutofit fontScale="90000"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Restricting string length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0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A6EF2A4A-EE98-4405-98F5-46B6C4B725EC}" type="slidenum">
              <a:rPr lang="en-AU"/>
              <a:pPr/>
              <a:t>52</a:t>
            </a:fld>
            <a:endParaRPr lang="en-AU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110348" y="940312"/>
            <a:ext cx="8231188" cy="676275"/>
          </a:xfrm>
        </p:spPr>
        <p:txBody>
          <a:bodyPr lIns="90000" tIns="46800" rIns="90000" bIns="46800">
            <a:normAutofit fontScale="90000"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Restricting string length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8061"/>
            <a:ext cx="8231188" cy="5113338"/>
          </a:xfrm>
        </p:spPr>
        <p:txBody>
          <a:bodyPr lIns="90000" tIns="46800" rIns="90000" bIns="46800">
            <a:normAutofit/>
          </a:bodyPr>
          <a:lstStyle/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Courier New" pitchFamily="49" charset="0"/>
              </a:rPr>
              <a:t>VALID CONTENT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Courier New" pitchFamily="49" charset="0"/>
              </a:rPr>
              <a:t>&lt;?xml version=”1.0” ?&gt;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Courier New" pitchFamily="49" charset="0"/>
              </a:rPr>
              <a:t>&lt;root&gt;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Courier New" pitchFamily="49" charset="0"/>
              </a:rPr>
              <a:t>		&lt;login&gt;</a:t>
            </a:r>
            <a:r>
              <a:rPr lang="en-GB" dirty="0" err="1">
                <a:latin typeface="Courier New" pitchFamily="49" charset="0"/>
              </a:rPr>
              <a:t>stratton</a:t>
            </a:r>
            <a:r>
              <a:rPr lang="en-GB" dirty="0">
                <a:latin typeface="Courier New" pitchFamily="49" charset="0"/>
              </a:rPr>
              <a:t>&lt;/login&gt; 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Courier New" pitchFamily="49" charset="0"/>
              </a:rPr>
              <a:t>&lt;/root&gt;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Courier New" pitchFamily="49" charset="0"/>
              </a:rPr>
              <a:t>INVALID CONTENT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Courier New" pitchFamily="49" charset="0"/>
              </a:rPr>
              <a:t>&lt;?xml version=”1.0” ?&gt;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Courier New" pitchFamily="49" charset="0"/>
              </a:rPr>
              <a:t>&lt;root&gt;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Courier New" pitchFamily="49" charset="0"/>
              </a:rPr>
              <a:t>		&lt;login&gt;David&lt;/login&gt; 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Courier New" pitchFamily="49" charset="0"/>
              </a:rPr>
              <a:t>&lt;/root&gt;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9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326320A5-2DFF-44C5-B654-F67EB5EE7100}" type="slidenum">
              <a:rPr lang="en-AU"/>
              <a:pPr/>
              <a:t>53</a:t>
            </a:fld>
            <a:endParaRPr lang="en-AU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236476" y="1003376"/>
            <a:ext cx="8231188" cy="676275"/>
          </a:xfrm>
        </p:spPr>
        <p:txBody>
          <a:bodyPr lIns="90000" tIns="46800" rIns="90000" bIns="46800">
            <a:normAutofit fontScale="90000"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Restriction Patterns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3626"/>
            <a:ext cx="8229600" cy="4703763"/>
          </a:xfrm>
        </p:spPr>
        <p:txBody>
          <a:bodyPr lIns="90000" tIns="46800" rIns="90000" bIns="46800"/>
          <a:lstStyle/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/>
              <a:t>A pattern is allowable content that can be specified as a regular expression.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>
                <a:latin typeface="Courier New" pitchFamily="49" charset="0"/>
              </a:rPr>
              <a:t>&lt;</a:t>
            </a:r>
            <a:r>
              <a:rPr lang="en-GB" sz="2200" dirty="0" err="1">
                <a:latin typeface="Courier New" pitchFamily="49" charset="0"/>
              </a:rPr>
              <a:t>xsd:simpleType</a:t>
            </a:r>
            <a:r>
              <a:rPr lang="en-GB" sz="2200" dirty="0">
                <a:latin typeface="Courier New" pitchFamily="49" charset="0"/>
              </a:rPr>
              <a:t> name=”num”&gt;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>
                <a:latin typeface="Courier New" pitchFamily="49" charset="0"/>
              </a:rPr>
              <a:t>   &lt;</a:t>
            </a:r>
            <a:r>
              <a:rPr lang="en-GB" sz="2200" dirty="0" err="1">
                <a:latin typeface="Courier New" pitchFamily="49" charset="0"/>
              </a:rPr>
              <a:t>xsd:restriction</a:t>
            </a:r>
            <a:r>
              <a:rPr lang="en-GB" sz="2200" dirty="0">
                <a:latin typeface="Courier New" pitchFamily="49" charset="0"/>
              </a:rPr>
              <a:t> base=”</a:t>
            </a:r>
            <a:r>
              <a:rPr lang="en-GB" sz="2200" dirty="0" err="1">
                <a:latin typeface="Courier New" pitchFamily="49" charset="0"/>
              </a:rPr>
              <a:t>xsd:decimal</a:t>
            </a:r>
            <a:r>
              <a:rPr lang="en-GB" sz="2200" dirty="0">
                <a:latin typeface="Courier New" pitchFamily="49" charset="0"/>
              </a:rPr>
              <a:t>”&gt;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>
                <a:latin typeface="Courier New" pitchFamily="49" charset="0"/>
              </a:rPr>
              <a:t> 		&lt;</a:t>
            </a:r>
            <a:r>
              <a:rPr lang="en-GB" sz="2200" dirty="0" err="1">
                <a:latin typeface="Courier New" pitchFamily="49" charset="0"/>
              </a:rPr>
              <a:t>xsd:pattern</a:t>
            </a:r>
            <a:r>
              <a:rPr lang="en-GB" sz="2200" dirty="0">
                <a:latin typeface="Courier New" pitchFamily="49" charset="0"/>
              </a:rPr>
              <a:t> 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>
                <a:latin typeface="Courier New" pitchFamily="49" charset="0"/>
              </a:rPr>
              <a:t>				value=”(\d){3}(.){1}(\d){2}”/&gt;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>
                <a:latin typeface="Courier New" pitchFamily="49" charset="0"/>
              </a:rPr>
              <a:t>   &lt;/</a:t>
            </a:r>
            <a:r>
              <a:rPr lang="en-GB" sz="2200" dirty="0" err="1">
                <a:latin typeface="Courier New" pitchFamily="49" charset="0"/>
              </a:rPr>
              <a:t>xsd:restriction</a:t>
            </a:r>
            <a:r>
              <a:rPr lang="en-GB" sz="2200" dirty="0">
                <a:latin typeface="Courier New" pitchFamily="49" charset="0"/>
              </a:rPr>
              <a:t>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>
                <a:latin typeface="Courier New" pitchFamily="49" charset="0"/>
              </a:rPr>
              <a:t>&lt;/</a:t>
            </a:r>
            <a:r>
              <a:rPr lang="en-GB" sz="2200" dirty="0" err="1">
                <a:latin typeface="Courier New" pitchFamily="49" charset="0"/>
              </a:rPr>
              <a:t>xsd:simpleType</a:t>
            </a:r>
            <a:r>
              <a:rPr lang="en-GB" sz="2200" dirty="0">
                <a:latin typeface="Courier New" pitchFamily="49" charset="0"/>
              </a:rPr>
              <a:t>&gt;</a:t>
            </a:r>
          </a:p>
          <a:p>
            <a:pPr marL="341313" indent="-341313" defTabSz="457200" eaLnBrk="1" hangingPunct="1">
              <a:lnSpc>
                <a:spcPct val="84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>
                <a:latin typeface="Courier New" pitchFamily="49" charset="0"/>
              </a:rPr>
              <a:t>&lt;!-- Allow only decimal numbers with three digits followed by decimal point and two digits e.g. 876.54 --&gt;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2CCF6A33-FB9D-4842-BDC8-55A1B3EF2CCD}" type="slidenum">
              <a:rPr lang="en-AU"/>
              <a:pPr/>
              <a:t>54</a:t>
            </a:fld>
            <a:endParaRPr lang="en-AU"/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710" y="987610"/>
            <a:ext cx="8231188" cy="676275"/>
          </a:xfrm>
        </p:spPr>
        <p:txBody>
          <a:bodyPr lIns="90000" tIns="46800" rIns="90000" bIns="46800">
            <a:normAutofit fontScale="90000"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Pattern Facet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73180"/>
            <a:ext cx="8229600" cy="4746625"/>
          </a:xfrm>
        </p:spPr>
        <p:txBody>
          <a:bodyPr lIns="90000" tIns="46800" rIns="90000" bIns="46800"/>
          <a:lstStyle/>
          <a:p>
            <a:pPr marL="341313" indent="-34131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The pattern facet uses regular expressions to constrain entries to a particular pattern</a:t>
            </a:r>
          </a:p>
          <a:p>
            <a:pPr marL="341313" indent="-34131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Regular expressions are complicated and powerful and we will not cover them fully here</a:t>
            </a:r>
          </a:p>
          <a:p>
            <a:pPr marL="341313" indent="-341313" defTabSz="457200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/>
              <a:t>The following slide demonstrates some common regular expression patterns but is by no means exhaustive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BED42C1-3BCF-4630-8EE3-5A40EF5BD764}" type="slidenum">
              <a:rPr lang="en-AU"/>
              <a:pPr/>
              <a:t>55</a:t>
            </a:fld>
            <a:endParaRPr lang="en-AU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85800" y="476250"/>
            <a:ext cx="7926388" cy="5857875"/>
            <a:chOff x="432" y="300"/>
            <a:chExt cx="4993" cy="369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610" y="3686"/>
              <a:ext cx="1558" cy="304"/>
              <a:chOff x="1610" y="3686"/>
              <a:chExt cx="1558" cy="304"/>
            </a:xfrm>
          </p:grpSpPr>
          <p:sp>
            <p:nvSpPr>
              <p:cNvPr id="87168" name="AutoShape 4"/>
              <p:cNvSpPr>
                <a:spLocks noChangeArrowheads="1"/>
              </p:cNvSpPr>
              <p:nvPr/>
            </p:nvSpPr>
            <p:spPr bwMode="auto">
              <a:xfrm>
                <a:off x="1610" y="3686"/>
                <a:ext cx="1558" cy="295"/>
              </a:xfrm>
              <a:prstGeom prst="roundRect">
                <a:avLst>
                  <a:gd name="adj" fmla="val 338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69" name="Text Box 5"/>
              <p:cNvSpPr txBox="1">
                <a:spLocks noChangeArrowheads="1"/>
              </p:cNvSpPr>
              <p:nvPr/>
            </p:nvSpPr>
            <p:spPr bwMode="auto">
              <a:xfrm>
                <a:off x="1610" y="3686"/>
                <a:ext cx="1558" cy="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Verdana" pitchFamily="34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Verdana" pitchFamily="34" charset="0"/>
                  </a:rPr>
                  <a:t>Exactly 3 sequences of xyz</a:t>
                </a:r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610" y="3391"/>
              <a:ext cx="1558" cy="304"/>
              <a:chOff x="1610" y="3391"/>
              <a:chExt cx="1558" cy="304"/>
            </a:xfrm>
          </p:grpSpPr>
          <p:sp>
            <p:nvSpPr>
              <p:cNvPr id="87166" name="AutoShape 7"/>
              <p:cNvSpPr>
                <a:spLocks noChangeArrowheads="1"/>
              </p:cNvSpPr>
              <p:nvPr/>
            </p:nvSpPr>
            <p:spPr bwMode="auto">
              <a:xfrm>
                <a:off x="1610" y="3391"/>
                <a:ext cx="1558" cy="295"/>
              </a:xfrm>
              <a:prstGeom prst="roundRect">
                <a:avLst>
                  <a:gd name="adj" fmla="val 338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67" name="Text Box 8"/>
              <p:cNvSpPr txBox="1">
                <a:spLocks noChangeArrowheads="1"/>
              </p:cNvSpPr>
              <p:nvPr/>
            </p:nvSpPr>
            <p:spPr bwMode="auto">
              <a:xfrm>
                <a:off x="1610" y="3391"/>
                <a:ext cx="1558" cy="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Verdana" pitchFamily="34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Verdana" pitchFamily="34" charset="0"/>
                  </a:rPr>
                  <a:t>2 or more ‘A’s followed by ‘x’</a:t>
                </a:r>
              </a:p>
            </p:txBody>
          </p:sp>
        </p:grp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1610" y="3097"/>
              <a:ext cx="1558" cy="304"/>
              <a:chOff x="1610" y="3097"/>
              <a:chExt cx="1558" cy="304"/>
            </a:xfrm>
          </p:grpSpPr>
          <p:sp>
            <p:nvSpPr>
              <p:cNvPr id="87164" name="AutoShape 10"/>
              <p:cNvSpPr>
                <a:spLocks noChangeArrowheads="1"/>
              </p:cNvSpPr>
              <p:nvPr/>
            </p:nvSpPr>
            <p:spPr bwMode="auto">
              <a:xfrm>
                <a:off x="1610" y="3097"/>
                <a:ext cx="1558" cy="295"/>
              </a:xfrm>
              <a:prstGeom prst="roundRect">
                <a:avLst>
                  <a:gd name="adj" fmla="val 338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65" name="Text Box 11"/>
              <p:cNvSpPr txBox="1">
                <a:spLocks noChangeArrowheads="1"/>
              </p:cNvSpPr>
              <p:nvPr/>
            </p:nvSpPr>
            <p:spPr bwMode="auto">
              <a:xfrm>
                <a:off x="1610" y="3097"/>
                <a:ext cx="1558" cy="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Verdana" pitchFamily="34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Verdana" pitchFamily="34" charset="0"/>
                  </a:rPr>
                  <a:t>A word, a space and a word</a:t>
                </a:r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1610" y="2683"/>
              <a:ext cx="1558" cy="426"/>
              <a:chOff x="1610" y="2683"/>
              <a:chExt cx="1558" cy="426"/>
            </a:xfrm>
          </p:grpSpPr>
          <p:sp>
            <p:nvSpPr>
              <p:cNvPr id="87162" name="AutoShape 13"/>
              <p:cNvSpPr>
                <a:spLocks noChangeArrowheads="1"/>
              </p:cNvSpPr>
              <p:nvPr/>
            </p:nvSpPr>
            <p:spPr bwMode="auto">
              <a:xfrm>
                <a:off x="1610" y="2683"/>
                <a:ext cx="1558" cy="414"/>
              </a:xfrm>
              <a:prstGeom prst="roundRect">
                <a:avLst>
                  <a:gd name="adj" fmla="val 241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63" name="Text Box 14"/>
              <p:cNvSpPr txBox="1">
                <a:spLocks noChangeArrowheads="1"/>
              </p:cNvSpPr>
              <p:nvPr/>
            </p:nvSpPr>
            <p:spPr bwMode="auto">
              <a:xfrm>
                <a:off x="1610" y="2683"/>
                <a:ext cx="1558" cy="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Verdana" pitchFamily="34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Verdana" pitchFamily="34" charset="0"/>
                  </a:rPr>
                  <a:t>Any letter between ‘A’ and ‘C’ followed by any character</a:t>
                </a:r>
              </a:p>
            </p:txBody>
          </p:sp>
        </p:grpSp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1610" y="2388"/>
              <a:ext cx="1558" cy="304"/>
              <a:chOff x="1610" y="2388"/>
              <a:chExt cx="1558" cy="304"/>
            </a:xfrm>
          </p:grpSpPr>
          <p:sp>
            <p:nvSpPr>
              <p:cNvPr id="87160" name="AutoShape 16"/>
              <p:cNvSpPr>
                <a:spLocks noChangeArrowheads="1"/>
              </p:cNvSpPr>
              <p:nvPr/>
            </p:nvSpPr>
            <p:spPr bwMode="auto">
              <a:xfrm>
                <a:off x="1610" y="2388"/>
                <a:ext cx="1558" cy="295"/>
              </a:xfrm>
              <a:prstGeom prst="roundRect">
                <a:avLst>
                  <a:gd name="adj" fmla="val 338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61" name="Text Box 17"/>
              <p:cNvSpPr txBox="1">
                <a:spLocks noChangeArrowheads="1"/>
              </p:cNvSpPr>
              <p:nvPr/>
            </p:nvSpPr>
            <p:spPr bwMode="auto">
              <a:xfrm>
                <a:off x="1610" y="2388"/>
                <a:ext cx="1558" cy="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Verdana" pitchFamily="34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Verdana" pitchFamily="34" charset="0"/>
                  </a:rPr>
                  <a:t>Choice of ‘x’, ‘y’, ‘z’ followed by ‘AB’</a:t>
                </a:r>
              </a:p>
            </p:txBody>
          </p:sp>
        </p:grpSp>
        <p:grpSp>
          <p:nvGrpSpPr>
            <p:cNvPr id="8" name="Group 18"/>
            <p:cNvGrpSpPr>
              <a:grpSpLocks/>
            </p:cNvGrpSpPr>
            <p:nvPr/>
          </p:nvGrpSpPr>
          <p:grpSpPr bwMode="auto">
            <a:xfrm>
              <a:off x="1610" y="2094"/>
              <a:ext cx="1558" cy="304"/>
              <a:chOff x="1610" y="2094"/>
              <a:chExt cx="1558" cy="304"/>
            </a:xfrm>
          </p:grpSpPr>
          <p:sp>
            <p:nvSpPr>
              <p:cNvPr id="87158" name="AutoShape 19"/>
              <p:cNvSpPr>
                <a:spLocks noChangeArrowheads="1"/>
              </p:cNvSpPr>
              <p:nvPr/>
            </p:nvSpPr>
            <p:spPr bwMode="auto">
              <a:xfrm>
                <a:off x="1610" y="2094"/>
                <a:ext cx="1558" cy="295"/>
              </a:xfrm>
              <a:prstGeom prst="roundRect">
                <a:avLst>
                  <a:gd name="adj" fmla="val 338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59" name="Text Box 20"/>
              <p:cNvSpPr txBox="1">
                <a:spLocks noChangeArrowheads="1"/>
              </p:cNvSpPr>
              <p:nvPr/>
            </p:nvSpPr>
            <p:spPr bwMode="auto">
              <a:xfrm>
                <a:off x="1610" y="2094"/>
                <a:ext cx="1558" cy="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Verdana" pitchFamily="34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Verdana" pitchFamily="34" charset="0"/>
                  </a:rPr>
                  <a:t>Zero or more of ‘A’ followed by ‘B’</a:t>
                </a:r>
              </a:p>
            </p:txBody>
          </p:sp>
        </p:grp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1610" y="1799"/>
              <a:ext cx="1558" cy="304"/>
              <a:chOff x="1610" y="1799"/>
              <a:chExt cx="1558" cy="304"/>
            </a:xfrm>
          </p:grpSpPr>
          <p:sp>
            <p:nvSpPr>
              <p:cNvPr id="87156" name="AutoShape 22"/>
              <p:cNvSpPr>
                <a:spLocks noChangeArrowheads="1"/>
              </p:cNvSpPr>
              <p:nvPr/>
            </p:nvSpPr>
            <p:spPr bwMode="auto">
              <a:xfrm>
                <a:off x="1610" y="1799"/>
                <a:ext cx="1558" cy="295"/>
              </a:xfrm>
              <a:prstGeom prst="roundRect">
                <a:avLst>
                  <a:gd name="adj" fmla="val 338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57" name="Text Box 23"/>
              <p:cNvSpPr txBox="1">
                <a:spLocks noChangeArrowheads="1"/>
              </p:cNvSpPr>
              <p:nvPr/>
            </p:nvSpPr>
            <p:spPr bwMode="auto">
              <a:xfrm>
                <a:off x="1610" y="1799"/>
                <a:ext cx="1558" cy="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Verdana" pitchFamily="34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Verdana" pitchFamily="34" charset="0"/>
                  </a:rPr>
                  <a:t>One or more of ‘A’ followed by ‘B’</a:t>
                </a:r>
              </a:p>
            </p:txBody>
          </p:sp>
        </p:grpSp>
        <p:grpSp>
          <p:nvGrpSpPr>
            <p:cNvPr id="10" name="Group 24"/>
            <p:cNvGrpSpPr>
              <a:grpSpLocks/>
            </p:cNvGrpSpPr>
            <p:nvPr/>
          </p:nvGrpSpPr>
          <p:grpSpPr bwMode="auto">
            <a:xfrm>
              <a:off x="1610" y="1504"/>
              <a:ext cx="1558" cy="345"/>
              <a:chOff x="1610" y="1504"/>
              <a:chExt cx="1558" cy="345"/>
            </a:xfrm>
          </p:grpSpPr>
          <p:sp>
            <p:nvSpPr>
              <p:cNvPr id="87154" name="AutoShape 25"/>
              <p:cNvSpPr>
                <a:spLocks noChangeArrowheads="1"/>
              </p:cNvSpPr>
              <p:nvPr/>
            </p:nvSpPr>
            <p:spPr bwMode="auto">
              <a:xfrm>
                <a:off x="1610" y="1504"/>
                <a:ext cx="1558" cy="295"/>
              </a:xfrm>
              <a:prstGeom prst="roundRect">
                <a:avLst>
                  <a:gd name="adj" fmla="val 338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55" name="Text Box 26"/>
              <p:cNvSpPr txBox="1">
                <a:spLocks noChangeArrowheads="1"/>
              </p:cNvSpPr>
              <p:nvPr/>
            </p:nvSpPr>
            <p:spPr bwMode="auto">
              <a:xfrm>
                <a:off x="1610" y="1504"/>
                <a:ext cx="1558" cy="3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Verdana" pitchFamily="34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Verdana" pitchFamily="34" charset="0"/>
                  </a:rPr>
                  <a:t>Between 1 and 9 </a:t>
                </a:r>
                <a:r>
                  <a:rPr lang="en-GB" sz="2400">
                    <a:latin typeface="Times New Roman" pitchFamily="18" charset="0"/>
                  </a:rPr>
                  <a:t>lowercase letters</a:t>
                </a:r>
              </a:p>
            </p:txBody>
          </p:sp>
        </p:grpSp>
        <p:grpSp>
          <p:nvGrpSpPr>
            <p:cNvPr id="11" name="Group 27"/>
            <p:cNvGrpSpPr>
              <a:grpSpLocks/>
            </p:cNvGrpSpPr>
            <p:nvPr/>
          </p:nvGrpSpPr>
          <p:grpSpPr bwMode="auto">
            <a:xfrm>
              <a:off x="1610" y="1090"/>
              <a:ext cx="1558" cy="426"/>
              <a:chOff x="1610" y="1090"/>
              <a:chExt cx="1558" cy="426"/>
            </a:xfrm>
          </p:grpSpPr>
          <p:sp>
            <p:nvSpPr>
              <p:cNvPr id="87152" name="AutoShape 28"/>
              <p:cNvSpPr>
                <a:spLocks noChangeArrowheads="1"/>
              </p:cNvSpPr>
              <p:nvPr/>
            </p:nvSpPr>
            <p:spPr bwMode="auto">
              <a:xfrm>
                <a:off x="1610" y="1090"/>
                <a:ext cx="1558" cy="414"/>
              </a:xfrm>
              <a:prstGeom prst="roundRect">
                <a:avLst>
                  <a:gd name="adj" fmla="val 241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53" name="Text Box 29"/>
              <p:cNvSpPr txBox="1">
                <a:spLocks noChangeArrowheads="1"/>
              </p:cNvSpPr>
              <p:nvPr/>
            </p:nvSpPr>
            <p:spPr bwMode="auto">
              <a:xfrm>
                <a:off x="1610" y="1090"/>
                <a:ext cx="1558" cy="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Verdana" pitchFamily="34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Verdana" pitchFamily="34" charset="0"/>
                  </a:rPr>
                  <a:t>The word “Chapter” followed by a space and a digit</a:t>
                </a:r>
              </a:p>
            </p:txBody>
          </p:sp>
        </p:grpSp>
        <p:grpSp>
          <p:nvGrpSpPr>
            <p:cNvPr id="12" name="Group 30"/>
            <p:cNvGrpSpPr>
              <a:grpSpLocks/>
            </p:cNvGrpSpPr>
            <p:nvPr/>
          </p:nvGrpSpPr>
          <p:grpSpPr bwMode="auto">
            <a:xfrm>
              <a:off x="1610" y="877"/>
              <a:ext cx="1558" cy="213"/>
              <a:chOff x="1610" y="877"/>
              <a:chExt cx="1558" cy="213"/>
            </a:xfrm>
          </p:grpSpPr>
          <p:sp>
            <p:nvSpPr>
              <p:cNvPr id="87150" name="AutoShape 31"/>
              <p:cNvSpPr>
                <a:spLocks noChangeArrowheads="1"/>
              </p:cNvSpPr>
              <p:nvPr/>
            </p:nvSpPr>
            <p:spPr bwMode="auto">
              <a:xfrm>
                <a:off x="1610" y="877"/>
                <a:ext cx="1558" cy="213"/>
              </a:xfrm>
              <a:prstGeom prst="roundRect">
                <a:avLst>
                  <a:gd name="adj" fmla="val 468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51" name="Text Box 32"/>
              <p:cNvSpPr txBox="1">
                <a:spLocks noChangeArrowheads="1"/>
              </p:cNvSpPr>
              <p:nvPr/>
            </p:nvSpPr>
            <p:spPr bwMode="auto">
              <a:xfrm>
                <a:off x="1610" y="877"/>
                <a:ext cx="155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Verdana" pitchFamily="34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Verdana" pitchFamily="34" charset="0"/>
                  </a:rPr>
                  <a:t>A single digit</a:t>
                </a:r>
              </a:p>
            </p:txBody>
          </p:sp>
        </p:grpSp>
        <p:grpSp>
          <p:nvGrpSpPr>
            <p:cNvPr id="13" name="Group 33"/>
            <p:cNvGrpSpPr>
              <a:grpSpLocks/>
            </p:cNvGrpSpPr>
            <p:nvPr/>
          </p:nvGrpSpPr>
          <p:grpSpPr bwMode="auto">
            <a:xfrm>
              <a:off x="1610" y="583"/>
              <a:ext cx="1558" cy="304"/>
              <a:chOff x="1610" y="583"/>
              <a:chExt cx="1558" cy="304"/>
            </a:xfrm>
          </p:grpSpPr>
          <p:sp>
            <p:nvSpPr>
              <p:cNvPr id="87148" name="AutoShape 34"/>
              <p:cNvSpPr>
                <a:spLocks noChangeArrowheads="1"/>
              </p:cNvSpPr>
              <p:nvPr/>
            </p:nvSpPr>
            <p:spPr bwMode="auto">
              <a:xfrm>
                <a:off x="1610" y="583"/>
                <a:ext cx="1558" cy="295"/>
              </a:xfrm>
              <a:prstGeom prst="roundRect">
                <a:avLst>
                  <a:gd name="adj" fmla="val 338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49" name="Text Box 35"/>
              <p:cNvSpPr txBox="1">
                <a:spLocks noChangeArrowheads="1"/>
              </p:cNvSpPr>
              <p:nvPr/>
            </p:nvSpPr>
            <p:spPr bwMode="auto">
              <a:xfrm>
                <a:off x="1610" y="583"/>
                <a:ext cx="1558" cy="3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Verdana" pitchFamily="34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 dirty="0">
                    <a:latin typeface="Verdana" pitchFamily="34" charset="0"/>
                  </a:rPr>
                  <a:t>Any number of any lowercase letters</a:t>
                </a:r>
              </a:p>
            </p:txBody>
          </p:sp>
        </p:grpSp>
        <p:grpSp>
          <p:nvGrpSpPr>
            <p:cNvPr id="14" name="Group 36"/>
            <p:cNvGrpSpPr>
              <a:grpSpLocks/>
            </p:cNvGrpSpPr>
            <p:nvPr/>
          </p:nvGrpSpPr>
          <p:grpSpPr bwMode="auto">
            <a:xfrm>
              <a:off x="1610" y="300"/>
              <a:ext cx="1557" cy="292"/>
              <a:chOff x="1610" y="300"/>
              <a:chExt cx="1557" cy="292"/>
            </a:xfrm>
          </p:grpSpPr>
          <p:sp>
            <p:nvSpPr>
              <p:cNvPr id="87146" name="AutoShape 37"/>
              <p:cNvSpPr>
                <a:spLocks noChangeArrowheads="1"/>
              </p:cNvSpPr>
              <p:nvPr/>
            </p:nvSpPr>
            <p:spPr bwMode="auto">
              <a:xfrm>
                <a:off x="1610" y="300"/>
                <a:ext cx="1558" cy="283"/>
              </a:xfrm>
              <a:prstGeom prst="roundRect">
                <a:avLst>
                  <a:gd name="adj" fmla="val 352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47" name="Text Box 38"/>
              <p:cNvSpPr txBox="1">
                <a:spLocks noChangeArrowheads="1"/>
              </p:cNvSpPr>
              <p:nvPr/>
            </p:nvSpPr>
            <p:spPr bwMode="auto">
              <a:xfrm>
                <a:off x="1610" y="300"/>
                <a:ext cx="1558" cy="2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ts val="600"/>
                  </a:spcBef>
                  <a:buClr>
                    <a:srgbClr val="005E9E"/>
                  </a:buClr>
                  <a:buSzPct val="100000"/>
                  <a:buFont typeface="Verdana" pitchFamily="34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 sz="2400">
                    <a:latin typeface="Verdana" pitchFamily="34" charset="0"/>
                  </a:rPr>
                  <a:t>Meaning</a:t>
                </a:r>
              </a:p>
            </p:txBody>
          </p:sp>
        </p:grpSp>
        <p:grpSp>
          <p:nvGrpSpPr>
            <p:cNvPr id="15" name="Group 39"/>
            <p:cNvGrpSpPr>
              <a:grpSpLocks/>
            </p:cNvGrpSpPr>
            <p:nvPr/>
          </p:nvGrpSpPr>
          <p:grpSpPr bwMode="auto">
            <a:xfrm>
              <a:off x="3168" y="3686"/>
              <a:ext cx="2256" cy="295"/>
              <a:chOff x="3168" y="3686"/>
              <a:chExt cx="2256" cy="295"/>
            </a:xfrm>
          </p:grpSpPr>
          <p:sp>
            <p:nvSpPr>
              <p:cNvPr id="87144" name="AutoShape 40"/>
              <p:cNvSpPr>
                <a:spLocks noChangeArrowheads="1"/>
              </p:cNvSpPr>
              <p:nvPr/>
            </p:nvSpPr>
            <p:spPr bwMode="auto">
              <a:xfrm>
                <a:off x="3168" y="3686"/>
                <a:ext cx="2256" cy="295"/>
              </a:xfrm>
              <a:prstGeom prst="roundRect">
                <a:avLst>
                  <a:gd name="adj" fmla="val 338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45" name="Text Box 41"/>
              <p:cNvSpPr txBox="1">
                <a:spLocks noChangeArrowheads="1"/>
              </p:cNvSpPr>
              <p:nvPr/>
            </p:nvSpPr>
            <p:spPr bwMode="auto">
              <a:xfrm>
                <a:off x="3168" y="3686"/>
                <a:ext cx="2256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Courier New" pitchFamily="49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Courier New" pitchFamily="49" charset="0"/>
                  </a:rPr>
                  <a:t>xyzxyzxyz</a:t>
                </a:r>
              </a:p>
            </p:txBody>
          </p:sp>
        </p:grpSp>
        <p:grpSp>
          <p:nvGrpSpPr>
            <p:cNvPr id="16" name="Group 42"/>
            <p:cNvGrpSpPr>
              <a:grpSpLocks/>
            </p:cNvGrpSpPr>
            <p:nvPr/>
          </p:nvGrpSpPr>
          <p:grpSpPr bwMode="auto">
            <a:xfrm>
              <a:off x="432" y="3686"/>
              <a:ext cx="1178" cy="295"/>
              <a:chOff x="432" y="3686"/>
              <a:chExt cx="1178" cy="295"/>
            </a:xfrm>
          </p:grpSpPr>
          <p:sp>
            <p:nvSpPr>
              <p:cNvPr id="87142" name="AutoShape 43"/>
              <p:cNvSpPr>
                <a:spLocks noChangeArrowheads="1"/>
              </p:cNvSpPr>
              <p:nvPr/>
            </p:nvSpPr>
            <p:spPr bwMode="auto">
              <a:xfrm>
                <a:off x="432" y="3686"/>
                <a:ext cx="1178" cy="295"/>
              </a:xfrm>
              <a:prstGeom prst="roundRect">
                <a:avLst>
                  <a:gd name="adj" fmla="val 338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43" name="Text Box 44"/>
              <p:cNvSpPr txBox="1">
                <a:spLocks noChangeArrowheads="1"/>
              </p:cNvSpPr>
              <p:nvPr/>
            </p:nvSpPr>
            <p:spPr bwMode="auto">
              <a:xfrm>
                <a:off x="432" y="3686"/>
                <a:ext cx="117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Courier New" pitchFamily="49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Courier New" pitchFamily="49" charset="0"/>
                  </a:rPr>
                  <a:t>(xyz){3}</a:t>
                </a:r>
              </a:p>
            </p:txBody>
          </p:sp>
        </p:grpSp>
        <p:grpSp>
          <p:nvGrpSpPr>
            <p:cNvPr id="17" name="Group 45"/>
            <p:cNvGrpSpPr>
              <a:grpSpLocks/>
            </p:cNvGrpSpPr>
            <p:nvPr/>
          </p:nvGrpSpPr>
          <p:grpSpPr bwMode="auto">
            <a:xfrm>
              <a:off x="3168" y="3391"/>
              <a:ext cx="2256" cy="295"/>
              <a:chOff x="3168" y="3391"/>
              <a:chExt cx="2256" cy="295"/>
            </a:xfrm>
          </p:grpSpPr>
          <p:sp>
            <p:nvSpPr>
              <p:cNvPr id="87140" name="AutoShape 46"/>
              <p:cNvSpPr>
                <a:spLocks noChangeArrowheads="1"/>
              </p:cNvSpPr>
              <p:nvPr/>
            </p:nvSpPr>
            <p:spPr bwMode="auto">
              <a:xfrm>
                <a:off x="3168" y="3391"/>
                <a:ext cx="2256" cy="295"/>
              </a:xfrm>
              <a:prstGeom prst="roundRect">
                <a:avLst>
                  <a:gd name="adj" fmla="val 338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41" name="Text Box 47"/>
              <p:cNvSpPr txBox="1">
                <a:spLocks noChangeArrowheads="1"/>
              </p:cNvSpPr>
              <p:nvPr/>
            </p:nvSpPr>
            <p:spPr bwMode="auto">
              <a:xfrm>
                <a:off x="3168" y="3391"/>
                <a:ext cx="2256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Courier New" pitchFamily="49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Courier New" pitchFamily="49" charset="0"/>
                  </a:rPr>
                  <a:t>AAx, AAAx, AAAAAx</a:t>
                </a:r>
              </a:p>
            </p:txBody>
          </p:sp>
        </p:grpSp>
        <p:grpSp>
          <p:nvGrpSpPr>
            <p:cNvPr id="18" name="Group 48"/>
            <p:cNvGrpSpPr>
              <a:grpSpLocks/>
            </p:cNvGrpSpPr>
            <p:nvPr/>
          </p:nvGrpSpPr>
          <p:grpSpPr bwMode="auto">
            <a:xfrm>
              <a:off x="432" y="3391"/>
              <a:ext cx="1178" cy="295"/>
              <a:chOff x="432" y="3391"/>
              <a:chExt cx="1178" cy="295"/>
            </a:xfrm>
          </p:grpSpPr>
          <p:sp>
            <p:nvSpPr>
              <p:cNvPr id="87138" name="AutoShape 49"/>
              <p:cNvSpPr>
                <a:spLocks noChangeArrowheads="1"/>
              </p:cNvSpPr>
              <p:nvPr/>
            </p:nvSpPr>
            <p:spPr bwMode="auto">
              <a:xfrm>
                <a:off x="432" y="3391"/>
                <a:ext cx="1178" cy="295"/>
              </a:xfrm>
              <a:prstGeom prst="roundRect">
                <a:avLst>
                  <a:gd name="adj" fmla="val 338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39" name="Text Box 50"/>
              <p:cNvSpPr txBox="1">
                <a:spLocks noChangeArrowheads="1"/>
              </p:cNvSpPr>
              <p:nvPr/>
            </p:nvSpPr>
            <p:spPr bwMode="auto">
              <a:xfrm>
                <a:off x="432" y="3391"/>
                <a:ext cx="117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Courier New" pitchFamily="49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Courier New" pitchFamily="49" charset="0"/>
                  </a:rPr>
                  <a:t>A{2,}x</a:t>
                </a:r>
              </a:p>
            </p:txBody>
          </p:sp>
        </p:grpSp>
        <p:grpSp>
          <p:nvGrpSpPr>
            <p:cNvPr id="19" name="Group 51"/>
            <p:cNvGrpSpPr>
              <a:grpSpLocks/>
            </p:cNvGrpSpPr>
            <p:nvPr/>
          </p:nvGrpSpPr>
          <p:grpSpPr bwMode="auto">
            <a:xfrm>
              <a:off x="3168" y="3097"/>
              <a:ext cx="2256" cy="295"/>
              <a:chOff x="3168" y="3097"/>
              <a:chExt cx="2256" cy="295"/>
            </a:xfrm>
          </p:grpSpPr>
          <p:sp>
            <p:nvSpPr>
              <p:cNvPr id="87136" name="AutoShape 52"/>
              <p:cNvSpPr>
                <a:spLocks noChangeArrowheads="1"/>
              </p:cNvSpPr>
              <p:nvPr/>
            </p:nvSpPr>
            <p:spPr bwMode="auto">
              <a:xfrm>
                <a:off x="3168" y="3097"/>
                <a:ext cx="2256" cy="295"/>
              </a:xfrm>
              <a:prstGeom prst="roundRect">
                <a:avLst>
                  <a:gd name="adj" fmla="val 338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37" name="Text Box 53"/>
              <p:cNvSpPr txBox="1">
                <a:spLocks noChangeArrowheads="1"/>
              </p:cNvSpPr>
              <p:nvPr/>
            </p:nvSpPr>
            <p:spPr bwMode="auto">
              <a:xfrm>
                <a:off x="3168" y="3097"/>
                <a:ext cx="2256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Courier New" pitchFamily="49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Courier New" pitchFamily="49" charset="0"/>
                  </a:rPr>
                  <a:t>Help me</a:t>
                </a:r>
              </a:p>
            </p:txBody>
          </p:sp>
        </p:grpSp>
        <p:grpSp>
          <p:nvGrpSpPr>
            <p:cNvPr id="20" name="Group 54"/>
            <p:cNvGrpSpPr>
              <a:grpSpLocks/>
            </p:cNvGrpSpPr>
            <p:nvPr/>
          </p:nvGrpSpPr>
          <p:grpSpPr bwMode="auto">
            <a:xfrm>
              <a:off x="432" y="3097"/>
              <a:ext cx="1178" cy="295"/>
              <a:chOff x="432" y="3097"/>
              <a:chExt cx="1178" cy="295"/>
            </a:xfrm>
          </p:grpSpPr>
          <p:sp>
            <p:nvSpPr>
              <p:cNvPr id="87134" name="AutoShape 55"/>
              <p:cNvSpPr>
                <a:spLocks noChangeArrowheads="1"/>
              </p:cNvSpPr>
              <p:nvPr/>
            </p:nvSpPr>
            <p:spPr bwMode="auto">
              <a:xfrm>
                <a:off x="432" y="3097"/>
                <a:ext cx="1178" cy="295"/>
              </a:xfrm>
              <a:prstGeom prst="roundRect">
                <a:avLst>
                  <a:gd name="adj" fmla="val 338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35" name="Text Box 56"/>
              <p:cNvSpPr txBox="1">
                <a:spLocks noChangeArrowheads="1"/>
              </p:cNvSpPr>
              <p:nvPr/>
            </p:nvSpPr>
            <p:spPr bwMode="auto">
              <a:xfrm>
                <a:off x="432" y="3097"/>
                <a:ext cx="117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Courier New" pitchFamily="49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Courier New" pitchFamily="49" charset="0"/>
                  </a:rPr>
                  <a:t>\w\s\w</a:t>
                </a:r>
              </a:p>
            </p:txBody>
          </p:sp>
        </p:grpSp>
        <p:grpSp>
          <p:nvGrpSpPr>
            <p:cNvPr id="21" name="Group 57"/>
            <p:cNvGrpSpPr>
              <a:grpSpLocks/>
            </p:cNvGrpSpPr>
            <p:nvPr/>
          </p:nvGrpSpPr>
          <p:grpSpPr bwMode="auto">
            <a:xfrm>
              <a:off x="3168" y="2683"/>
              <a:ext cx="2256" cy="414"/>
              <a:chOff x="3168" y="2683"/>
              <a:chExt cx="2256" cy="414"/>
            </a:xfrm>
          </p:grpSpPr>
          <p:sp>
            <p:nvSpPr>
              <p:cNvPr id="87132" name="AutoShape 58"/>
              <p:cNvSpPr>
                <a:spLocks noChangeArrowheads="1"/>
              </p:cNvSpPr>
              <p:nvPr/>
            </p:nvSpPr>
            <p:spPr bwMode="auto">
              <a:xfrm>
                <a:off x="3168" y="2683"/>
                <a:ext cx="2256" cy="414"/>
              </a:xfrm>
              <a:prstGeom prst="roundRect">
                <a:avLst>
                  <a:gd name="adj" fmla="val 241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33" name="Text Box 59"/>
              <p:cNvSpPr txBox="1">
                <a:spLocks noChangeArrowheads="1"/>
              </p:cNvSpPr>
              <p:nvPr/>
            </p:nvSpPr>
            <p:spPr bwMode="auto">
              <a:xfrm>
                <a:off x="3168" y="2683"/>
                <a:ext cx="2256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Courier New" pitchFamily="49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Courier New" pitchFamily="49" charset="0"/>
                  </a:rPr>
                  <a:t>As, Be, C1</a:t>
                </a:r>
              </a:p>
            </p:txBody>
          </p:sp>
        </p:grpSp>
        <p:grpSp>
          <p:nvGrpSpPr>
            <p:cNvPr id="22" name="Group 60"/>
            <p:cNvGrpSpPr>
              <a:grpSpLocks/>
            </p:cNvGrpSpPr>
            <p:nvPr/>
          </p:nvGrpSpPr>
          <p:grpSpPr bwMode="auto">
            <a:xfrm>
              <a:off x="432" y="2683"/>
              <a:ext cx="1178" cy="414"/>
              <a:chOff x="432" y="2683"/>
              <a:chExt cx="1178" cy="414"/>
            </a:xfrm>
          </p:grpSpPr>
          <p:sp>
            <p:nvSpPr>
              <p:cNvPr id="87130" name="AutoShape 61"/>
              <p:cNvSpPr>
                <a:spLocks noChangeArrowheads="1"/>
              </p:cNvSpPr>
              <p:nvPr/>
            </p:nvSpPr>
            <p:spPr bwMode="auto">
              <a:xfrm>
                <a:off x="432" y="2683"/>
                <a:ext cx="1178" cy="414"/>
              </a:xfrm>
              <a:prstGeom prst="roundRect">
                <a:avLst>
                  <a:gd name="adj" fmla="val 241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31" name="Text Box 62"/>
              <p:cNvSpPr txBox="1">
                <a:spLocks noChangeArrowheads="1"/>
              </p:cNvSpPr>
              <p:nvPr/>
            </p:nvSpPr>
            <p:spPr bwMode="auto">
              <a:xfrm>
                <a:off x="432" y="2683"/>
                <a:ext cx="117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Courier New" pitchFamily="49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Courier New" pitchFamily="49" charset="0"/>
                  </a:rPr>
                  <a:t>[A-C].</a:t>
                </a:r>
              </a:p>
            </p:txBody>
          </p:sp>
        </p:grpSp>
        <p:grpSp>
          <p:nvGrpSpPr>
            <p:cNvPr id="23" name="Group 63"/>
            <p:cNvGrpSpPr>
              <a:grpSpLocks/>
            </p:cNvGrpSpPr>
            <p:nvPr/>
          </p:nvGrpSpPr>
          <p:grpSpPr bwMode="auto">
            <a:xfrm>
              <a:off x="3168" y="2388"/>
              <a:ext cx="2256" cy="295"/>
              <a:chOff x="3168" y="2388"/>
              <a:chExt cx="2256" cy="295"/>
            </a:xfrm>
          </p:grpSpPr>
          <p:sp>
            <p:nvSpPr>
              <p:cNvPr id="87128" name="AutoShape 64"/>
              <p:cNvSpPr>
                <a:spLocks noChangeArrowheads="1"/>
              </p:cNvSpPr>
              <p:nvPr/>
            </p:nvSpPr>
            <p:spPr bwMode="auto">
              <a:xfrm>
                <a:off x="3168" y="2388"/>
                <a:ext cx="2256" cy="295"/>
              </a:xfrm>
              <a:prstGeom prst="roundRect">
                <a:avLst>
                  <a:gd name="adj" fmla="val 338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29" name="Text Box 65"/>
              <p:cNvSpPr txBox="1">
                <a:spLocks noChangeArrowheads="1"/>
              </p:cNvSpPr>
              <p:nvPr/>
            </p:nvSpPr>
            <p:spPr bwMode="auto">
              <a:xfrm>
                <a:off x="3168" y="2388"/>
                <a:ext cx="2256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Courier New" pitchFamily="49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Courier New" pitchFamily="49" charset="0"/>
                  </a:rPr>
                  <a:t>xAB, yAB, zAB</a:t>
                </a:r>
              </a:p>
            </p:txBody>
          </p:sp>
        </p:grpSp>
        <p:grpSp>
          <p:nvGrpSpPr>
            <p:cNvPr id="24" name="Group 66"/>
            <p:cNvGrpSpPr>
              <a:grpSpLocks/>
            </p:cNvGrpSpPr>
            <p:nvPr/>
          </p:nvGrpSpPr>
          <p:grpSpPr bwMode="auto">
            <a:xfrm>
              <a:off x="432" y="2388"/>
              <a:ext cx="1178" cy="295"/>
              <a:chOff x="432" y="2388"/>
              <a:chExt cx="1178" cy="295"/>
            </a:xfrm>
          </p:grpSpPr>
          <p:sp>
            <p:nvSpPr>
              <p:cNvPr id="87126" name="AutoShape 67"/>
              <p:cNvSpPr>
                <a:spLocks noChangeArrowheads="1"/>
              </p:cNvSpPr>
              <p:nvPr/>
            </p:nvSpPr>
            <p:spPr bwMode="auto">
              <a:xfrm>
                <a:off x="432" y="2388"/>
                <a:ext cx="1178" cy="295"/>
              </a:xfrm>
              <a:prstGeom prst="roundRect">
                <a:avLst>
                  <a:gd name="adj" fmla="val 338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27" name="Text Box 68"/>
              <p:cNvSpPr txBox="1">
                <a:spLocks noChangeArrowheads="1"/>
              </p:cNvSpPr>
              <p:nvPr/>
            </p:nvSpPr>
            <p:spPr bwMode="auto">
              <a:xfrm>
                <a:off x="432" y="2388"/>
                <a:ext cx="117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Courier New" pitchFamily="49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Courier New" pitchFamily="49" charset="0"/>
                  </a:rPr>
                  <a:t>[xyz]AB</a:t>
                </a:r>
              </a:p>
            </p:txBody>
          </p:sp>
        </p:grpSp>
        <p:grpSp>
          <p:nvGrpSpPr>
            <p:cNvPr id="25" name="Group 69"/>
            <p:cNvGrpSpPr>
              <a:grpSpLocks/>
            </p:cNvGrpSpPr>
            <p:nvPr/>
          </p:nvGrpSpPr>
          <p:grpSpPr bwMode="auto">
            <a:xfrm>
              <a:off x="3168" y="2094"/>
              <a:ext cx="2256" cy="295"/>
              <a:chOff x="3168" y="2094"/>
              <a:chExt cx="2256" cy="295"/>
            </a:xfrm>
          </p:grpSpPr>
          <p:sp>
            <p:nvSpPr>
              <p:cNvPr id="87124" name="AutoShape 70"/>
              <p:cNvSpPr>
                <a:spLocks noChangeArrowheads="1"/>
              </p:cNvSpPr>
              <p:nvPr/>
            </p:nvSpPr>
            <p:spPr bwMode="auto">
              <a:xfrm>
                <a:off x="3168" y="2094"/>
                <a:ext cx="2256" cy="295"/>
              </a:xfrm>
              <a:prstGeom prst="roundRect">
                <a:avLst>
                  <a:gd name="adj" fmla="val 338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25" name="Text Box 71"/>
              <p:cNvSpPr txBox="1">
                <a:spLocks noChangeArrowheads="1"/>
              </p:cNvSpPr>
              <p:nvPr/>
            </p:nvSpPr>
            <p:spPr bwMode="auto">
              <a:xfrm>
                <a:off x="3168" y="2094"/>
                <a:ext cx="2256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Courier New" pitchFamily="49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Courier New" pitchFamily="49" charset="0"/>
                  </a:rPr>
                  <a:t>B, AB, AAB</a:t>
                </a:r>
              </a:p>
            </p:txBody>
          </p:sp>
        </p:grpSp>
        <p:grpSp>
          <p:nvGrpSpPr>
            <p:cNvPr id="26" name="Group 72"/>
            <p:cNvGrpSpPr>
              <a:grpSpLocks/>
            </p:cNvGrpSpPr>
            <p:nvPr/>
          </p:nvGrpSpPr>
          <p:grpSpPr bwMode="auto">
            <a:xfrm>
              <a:off x="432" y="2094"/>
              <a:ext cx="1178" cy="295"/>
              <a:chOff x="432" y="2094"/>
              <a:chExt cx="1178" cy="295"/>
            </a:xfrm>
          </p:grpSpPr>
          <p:sp>
            <p:nvSpPr>
              <p:cNvPr id="87122" name="AutoShape 73"/>
              <p:cNvSpPr>
                <a:spLocks noChangeArrowheads="1"/>
              </p:cNvSpPr>
              <p:nvPr/>
            </p:nvSpPr>
            <p:spPr bwMode="auto">
              <a:xfrm>
                <a:off x="432" y="2094"/>
                <a:ext cx="1178" cy="295"/>
              </a:xfrm>
              <a:prstGeom prst="roundRect">
                <a:avLst>
                  <a:gd name="adj" fmla="val 338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23" name="Text Box 74"/>
              <p:cNvSpPr txBox="1">
                <a:spLocks noChangeArrowheads="1"/>
              </p:cNvSpPr>
              <p:nvPr/>
            </p:nvSpPr>
            <p:spPr bwMode="auto">
              <a:xfrm>
                <a:off x="432" y="2094"/>
                <a:ext cx="117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Courier New" pitchFamily="49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Courier New" pitchFamily="49" charset="0"/>
                  </a:rPr>
                  <a:t>A*B</a:t>
                </a:r>
              </a:p>
            </p:txBody>
          </p:sp>
        </p:grpSp>
        <p:grpSp>
          <p:nvGrpSpPr>
            <p:cNvPr id="27" name="Group 75"/>
            <p:cNvGrpSpPr>
              <a:grpSpLocks/>
            </p:cNvGrpSpPr>
            <p:nvPr/>
          </p:nvGrpSpPr>
          <p:grpSpPr bwMode="auto">
            <a:xfrm>
              <a:off x="3168" y="1799"/>
              <a:ext cx="2256" cy="295"/>
              <a:chOff x="3168" y="1799"/>
              <a:chExt cx="2256" cy="295"/>
            </a:xfrm>
          </p:grpSpPr>
          <p:sp>
            <p:nvSpPr>
              <p:cNvPr id="87120" name="AutoShape 76"/>
              <p:cNvSpPr>
                <a:spLocks noChangeArrowheads="1"/>
              </p:cNvSpPr>
              <p:nvPr/>
            </p:nvSpPr>
            <p:spPr bwMode="auto">
              <a:xfrm>
                <a:off x="3168" y="1799"/>
                <a:ext cx="2256" cy="295"/>
              </a:xfrm>
              <a:prstGeom prst="roundRect">
                <a:avLst>
                  <a:gd name="adj" fmla="val 338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21" name="Text Box 77"/>
              <p:cNvSpPr txBox="1">
                <a:spLocks noChangeArrowheads="1"/>
              </p:cNvSpPr>
              <p:nvPr/>
            </p:nvSpPr>
            <p:spPr bwMode="auto">
              <a:xfrm>
                <a:off x="3168" y="1799"/>
                <a:ext cx="2256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Courier New" pitchFamily="49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Courier New" pitchFamily="49" charset="0"/>
                  </a:rPr>
                  <a:t>AB, AAB, AAAB</a:t>
                </a:r>
              </a:p>
            </p:txBody>
          </p:sp>
        </p:grpSp>
        <p:grpSp>
          <p:nvGrpSpPr>
            <p:cNvPr id="28" name="Group 78"/>
            <p:cNvGrpSpPr>
              <a:grpSpLocks/>
            </p:cNvGrpSpPr>
            <p:nvPr/>
          </p:nvGrpSpPr>
          <p:grpSpPr bwMode="auto">
            <a:xfrm>
              <a:off x="432" y="1799"/>
              <a:ext cx="1178" cy="295"/>
              <a:chOff x="432" y="1799"/>
              <a:chExt cx="1178" cy="295"/>
            </a:xfrm>
          </p:grpSpPr>
          <p:sp>
            <p:nvSpPr>
              <p:cNvPr id="87118" name="AutoShape 79"/>
              <p:cNvSpPr>
                <a:spLocks noChangeArrowheads="1"/>
              </p:cNvSpPr>
              <p:nvPr/>
            </p:nvSpPr>
            <p:spPr bwMode="auto">
              <a:xfrm>
                <a:off x="432" y="1799"/>
                <a:ext cx="1178" cy="295"/>
              </a:xfrm>
              <a:prstGeom prst="roundRect">
                <a:avLst>
                  <a:gd name="adj" fmla="val 338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19" name="Text Box 80"/>
              <p:cNvSpPr txBox="1">
                <a:spLocks noChangeArrowheads="1"/>
              </p:cNvSpPr>
              <p:nvPr/>
            </p:nvSpPr>
            <p:spPr bwMode="auto">
              <a:xfrm>
                <a:off x="432" y="1799"/>
                <a:ext cx="117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Courier New" pitchFamily="49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Courier New" pitchFamily="49" charset="0"/>
                  </a:rPr>
                  <a:t>A+B</a:t>
                </a:r>
              </a:p>
            </p:txBody>
          </p:sp>
        </p:grpSp>
        <p:grpSp>
          <p:nvGrpSpPr>
            <p:cNvPr id="29" name="Group 81"/>
            <p:cNvGrpSpPr>
              <a:grpSpLocks/>
            </p:cNvGrpSpPr>
            <p:nvPr/>
          </p:nvGrpSpPr>
          <p:grpSpPr bwMode="auto">
            <a:xfrm>
              <a:off x="3168" y="1504"/>
              <a:ext cx="2256" cy="295"/>
              <a:chOff x="3168" y="1504"/>
              <a:chExt cx="2256" cy="295"/>
            </a:xfrm>
          </p:grpSpPr>
          <p:sp>
            <p:nvSpPr>
              <p:cNvPr id="87116" name="AutoShape 82"/>
              <p:cNvSpPr>
                <a:spLocks noChangeArrowheads="1"/>
              </p:cNvSpPr>
              <p:nvPr/>
            </p:nvSpPr>
            <p:spPr bwMode="auto">
              <a:xfrm>
                <a:off x="3168" y="1504"/>
                <a:ext cx="2256" cy="295"/>
              </a:xfrm>
              <a:prstGeom prst="roundRect">
                <a:avLst>
                  <a:gd name="adj" fmla="val 338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17" name="Text Box 83"/>
              <p:cNvSpPr txBox="1">
                <a:spLocks noChangeArrowheads="1"/>
              </p:cNvSpPr>
              <p:nvPr/>
            </p:nvSpPr>
            <p:spPr bwMode="auto">
              <a:xfrm>
                <a:off x="3168" y="1504"/>
                <a:ext cx="2256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Courier New" pitchFamily="49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Courier New" pitchFamily="49" charset="0"/>
                  </a:rPr>
                  <a:t>helpme</a:t>
                </a:r>
              </a:p>
            </p:txBody>
          </p:sp>
        </p:grpSp>
        <p:grpSp>
          <p:nvGrpSpPr>
            <p:cNvPr id="30" name="Group 84"/>
            <p:cNvGrpSpPr>
              <a:grpSpLocks/>
            </p:cNvGrpSpPr>
            <p:nvPr/>
          </p:nvGrpSpPr>
          <p:grpSpPr bwMode="auto">
            <a:xfrm>
              <a:off x="432" y="1504"/>
              <a:ext cx="1178" cy="295"/>
              <a:chOff x="432" y="1504"/>
              <a:chExt cx="1178" cy="295"/>
            </a:xfrm>
          </p:grpSpPr>
          <p:sp>
            <p:nvSpPr>
              <p:cNvPr id="87114" name="AutoShape 85"/>
              <p:cNvSpPr>
                <a:spLocks noChangeArrowheads="1"/>
              </p:cNvSpPr>
              <p:nvPr/>
            </p:nvSpPr>
            <p:spPr bwMode="auto">
              <a:xfrm>
                <a:off x="432" y="1504"/>
                <a:ext cx="1178" cy="295"/>
              </a:xfrm>
              <a:prstGeom prst="roundRect">
                <a:avLst>
                  <a:gd name="adj" fmla="val 338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15" name="Text Box 86"/>
              <p:cNvSpPr txBox="1">
                <a:spLocks noChangeArrowheads="1"/>
              </p:cNvSpPr>
              <p:nvPr/>
            </p:nvSpPr>
            <p:spPr bwMode="auto">
              <a:xfrm>
                <a:off x="432" y="1504"/>
                <a:ext cx="117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Courier New" pitchFamily="49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Courier New" pitchFamily="49" charset="0"/>
                  </a:rPr>
                  <a:t>[a-z]{1,9}</a:t>
                </a:r>
              </a:p>
            </p:txBody>
          </p:sp>
        </p:grpSp>
        <p:grpSp>
          <p:nvGrpSpPr>
            <p:cNvPr id="31" name="Group 87"/>
            <p:cNvGrpSpPr>
              <a:grpSpLocks/>
            </p:cNvGrpSpPr>
            <p:nvPr/>
          </p:nvGrpSpPr>
          <p:grpSpPr bwMode="auto">
            <a:xfrm>
              <a:off x="3168" y="1090"/>
              <a:ext cx="2256" cy="414"/>
              <a:chOff x="3168" y="1090"/>
              <a:chExt cx="2256" cy="414"/>
            </a:xfrm>
          </p:grpSpPr>
          <p:sp>
            <p:nvSpPr>
              <p:cNvPr id="87112" name="AutoShape 88"/>
              <p:cNvSpPr>
                <a:spLocks noChangeArrowheads="1"/>
              </p:cNvSpPr>
              <p:nvPr/>
            </p:nvSpPr>
            <p:spPr bwMode="auto">
              <a:xfrm>
                <a:off x="3168" y="1090"/>
                <a:ext cx="2256" cy="414"/>
              </a:xfrm>
              <a:prstGeom prst="roundRect">
                <a:avLst>
                  <a:gd name="adj" fmla="val 241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13" name="Text Box 89"/>
              <p:cNvSpPr txBox="1">
                <a:spLocks noChangeArrowheads="1"/>
              </p:cNvSpPr>
              <p:nvPr/>
            </p:nvSpPr>
            <p:spPr bwMode="auto">
              <a:xfrm>
                <a:off x="3168" y="1090"/>
                <a:ext cx="2256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Courier New" pitchFamily="49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Courier New" pitchFamily="49" charset="0"/>
                  </a:rPr>
                  <a:t>Chapter 3</a:t>
                </a:r>
              </a:p>
            </p:txBody>
          </p:sp>
        </p:grpSp>
        <p:grpSp>
          <p:nvGrpSpPr>
            <p:cNvPr id="87170" name="Group 90"/>
            <p:cNvGrpSpPr>
              <a:grpSpLocks/>
            </p:cNvGrpSpPr>
            <p:nvPr/>
          </p:nvGrpSpPr>
          <p:grpSpPr bwMode="auto">
            <a:xfrm>
              <a:off x="432" y="1090"/>
              <a:ext cx="1178" cy="414"/>
              <a:chOff x="432" y="1090"/>
              <a:chExt cx="1178" cy="414"/>
            </a:xfrm>
          </p:grpSpPr>
          <p:sp>
            <p:nvSpPr>
              <p:cNvPr id="87110" name="AutoShape 91"/>
              <p:cNvSpPr>
                <a:spLocks noChangeArrowheads="1"/>
              </p:cNvSpPr>
              <p:nvPr/>
            </p:nvSpPr>
            <p:spPr bwMode="auto">
              <a:xfrm>
                <a:off x="432" y="1090"/>
                <a:ext cx="1178" cy="414"/>
              </a:xfrm>
              <a:prstGeom prst="roundRect">
                <a:avLst>
                  <a:gd name="adj" fmla="val 241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11" name="Text Box 92"/>
              <p:cNvSpPr txBox="1">
                <a:spLocks noChangeArrowheads="1"/>
              </p:cNvSpPr>
              <p:nvPr/>
            </p:nvSpPr>
            <p:spPr bwMode="auto">
              <a:xfrm>
                <a:off x="432" y="1090"/>
                <a:ext cx="117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Courier New" pitchFamily="49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Courier New" pitchFamily="49" charset="0"/>
                  </a:rPr>
                  <a:t>Chapter \d</a:t>
                </a:r>
              </a:p>
            </p:txBody>
          </p:sp>
        </p:grpSp>
        <p:grpSp>
          <p:nvGrpSpPr>
            <p:cNvPr id="87171" name="Group 93"/>
            <p:cNvGrpSpPr>
              <a:grpSpLocks/>
            </p:cNvGrpSpPr>
            <p:nvPr/>
          </p:nvGrpSpPr>
          <p:grpSpPr bwMode="auto">
            <a:xfrm>
              <a:off x="3168" y="877"/>
              <a:ext cx="2256" cy="213"/>
              <a:chOff x="3168" y="877"/>
              <a:chExt cx="2256" cy="213"/>
            </a:xfrm>
          </p:grpSpPr>
          <p:sp>
            <p:nvSpPr>
              <p:cNvPr id="87108" name="AutoShape 94"/>
              <p:cNvSpPr>
                <a:spLocks noChangeArrowheads="1"/>
              </p:cNvSpPr>
              <p:nvPr/>
            </p:nvSpPr>
            <p:spPr bwMode="auto">
              <a:xfrm>
                <a:off x="3168" y="877"/>
                <a:ext cx="2256" cy="213"/>
              </a:xfrm>
              <a:prstGeom prst="roundRect">
                <a:avLst>
                  <a:gd name="adj" fmla="val 468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09" name="Text Box 95"/>
              <p:cNvSpPr txBox="1">
                <a:spLocks noChangeArrowheads="1"/>
              </p:cNvSpPr>
              <p:nvPr/>
            </p:nvSpPr>
            <p:spPr bwMode="auto">
              <a:xfrm>
                <a:off x="3168" y="877"/>
                <a:ext cx="2256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Courier New" pitchFamily="49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Courier New" pitchFamily="49" charset="0"/>
                  </a:rPr>
                  <a:t>2</a:t>
                </a:r>
              </a:p>
            </p:txBody>
          </p:sp>
        </p:grpSp>
        <p:grpSp>
          <p:nvGrpSpPr>
            <p:cNvPr id="87172" name="Group 96"/>
            <p:cNvGrpSpPr>
              <a:grpSpLocks/>
            </p:cNvGrpSpPr>
            <p:nvPr/>
          </p:nvGrpSpPr>
          <p:grpSpPr bwMode="auto">
            <a:xfrm>
              <a:off x="432" y="877"/>
              <a:ext cx="1178" cy="213"/>
              <a:chOff x="432" y="877"/>
              <a:chExt cx="1178" cy="213"/>
            </a:xfrm>
          </p:grpSpPr>
          <p:sp>
            <p:nvSpPr>
              <p:cNvPr id="87106" name="AutoShape 97"/>
              <p:cNvSpPr>
                <a:spLocks noChangeArrowheads="1"/>
              </p:cNvSpPr>
              <p:nvPr/>
            </p:nvSpPr>
            <p:spPr bwMode="auto">
              <a:xfrm>
                <a:off x="432" y="877"/>
                <a:ext cx="1178" cy="213"/>
              </a:xfrm>
              <a:prstGeom prst="roundRect">
                <a:avLst>
                  <a:gd name="adj" fmla="val 468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07" name="Text Box 98"/>
              <p:cNvSpPr txBox="1">
                <a:spLocks noChangeArrowheads="1"/>
              </p:cNvSpPr>
              <p:nvPr/>
            </p:nvSpPr>
            <p:spPr bwMode="auto">
              <a:xfrm>
                <a:off x="432" y="877"/>
                <a:ext cx="117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Courier New" pitchFamily="49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Courier New" pitchFamily="49" charset="0"/>
                  </a:rPr>
                  <a:t>\d</a:t>
                </a:r>
              </a:p>
            </p:txBody>
          </p:sp>
        </p:grpSp>
        <p:grpSp>
          <p:nvGrpSpPr>
            <p:cNvPr id="87173" name="Group 99"/>
            <p:cNvGrpSpPr>
              <a:grpSpLocks/>
            </p:cNvGrpSpPr>
            <p:nvPr/>
          </p:nvGrpSpPr>
          <p:grpSpPr bwMode="auto">
            <a:xfrm>
              <a:off x="3168" y="583"/>
              <a:ext cx="2256" cy="295"/>
              <a:chOff x="3168" y="583"/>
              <a:chExt cx="2256" cy="295"/>
            </a:xfrm>
          </p:grpSpPr>
          <p:sp>
            <p:nvSpPr>
              <p:cNvPr id="87104" name="AutoShape 100"/>
              <p:cNvSpPr>
                <a:spLocks noChangeArrowheads="1"/>
              </p:cNvSpPr>
              <p:nvPr/>
            </p:nvSpPr>
            <p:spPr bwMode="auto">
              <a:xfrm>
                <a:off x="3168" y="583"/>
                <a:ext cx="2256" cy="295"/>
              </a:xfrm>
              <a:prstGeom prst="roundRect">
                <a:avLst>
                  <a:gd name="adj" fmla="val 338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05" name="Text Box 101"/>
              <p:cNvSpPr txBox="1">
                <a:spLocks noChangeArrowheads="1"/>
              </p:cNvSpPr>
              <p:nvPr/>
            </p:nvSpPr>
            <p:spPr bwMode="auto">
              <a:xfrm>
                <a:off x="3168" y="583"/>
                <a:ext cx="2256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Courier New" pitchFamily="49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Courier New" pitchFamily="49" charset="0"/>
                  </a:rPr>
                  <a:t>jbfdgjfdbjhbfv</a:t>
                </a:r>
              </a:p>
            </p:txBody>
          </p:sp>
        </p:grpSp>
        <p:grpSp>
          <p:nvGrpSpPr>
            <p:cNvPr id="87174" name="Group 102"/>
            <p:cNvGrpSpPr>
              <a:grpSpLocks/>
            </p:cNvGrpSpPr>
            <p:nvPr/>
          </p:nvGrpSpPr>
          <p:grpSpPr bwMode="auto">
            <a:xfrm>
              <a:off x="432" y="583"/>
              <a:ext cx="1178" cy="295"/>
              <a:chOff x="432" y="583"/>
              <a:chExt cx="1178" cy="295"/>
            </a:xfrm>
          </p:grpSpPr>
          <p:sp>
            <p:nvSpPr>
              <p:cNvPr id="87102" name="AutoShape 103"/>
              <p:cNvSpPr>
                <a:spLocks noChangeArrowheads="1"/>
              </p:cNvSpPr>
              <p:nvPr/>
            </p:nvSpPr>
            <p:spPr bwMode="auto">
              <a:xfrm>
                <a:off x="432" y="583"/>
                <a:ext cx="1178" cy="295"/>
              </a:xfrm>
              <a:prstGeom prst="roundRect">
                <a:avLst>
                  <a:gd name="adj" fmla="val 338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03" name="Text Box 104"/>
              <p:cNvSpPr txBox="1">
                <a:spLocks noChangeArrowheads="1"/>
              </p:cNvSpPr>
              <p:nvPr/>
            </p:nvSpPr>
            <p:spPr bwMode="auto">
              <a:xfrm>
                <a:off x="432" y="583"/>
                <a:ext cx="117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lnSpc>
                    <a:spcPct val="70000"/>
                  </a:lnSpc>
                  <a:spcBef>
                    <a:spcPts val="450"/>
                  </a:spcBef>
                  <a:buClr>
                    <a:srgbClr val="005E9E"/>
                  </a:buClr>
                  <a:buSzPct val="100000"/>
                  <a:buFont typeface="Courier New" pitchFamily="49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>
                    <a:latin typeface="Courier New" pitchFamily="49" charset="0"/>
                  </a:rPr>
                  <a:t>[a-z]*</a:t>
                </a:r>
              </a:p>
            </p:txBody>
          </p:sp>
        </p:grpSp>
        <p:grpSp>
          <p:nvGrpSpPr>
            <p:cNvPr id="87175" name="Group 105"/>
            <p:cNvGrpSpPr>
              <a:grpSpLocks/>
            </p:cNvGrpSpPr>
            <p:nvPr/>
          </p:nvGrpSpPr>
          <p:grpSpPr bwMode="auto">
            <a:xfrm>
              <a:off x="3168" y="300"/>
              <a:ext cx="2255" cy="292"/>
              <a:chOff x="3168" y="300"/>
              <a:chExt cx="2255" cy="292"/>
            </a:xfrm>
          </p:grpSpPr>
          <p:sp>
            <p:nvSpPr>
              <p:cNvPr id="87100" name="AutoShape 106"/>
              <p:cNvSpPr>
                <a:spLocks noChangeArrowheads="1"/>
              </p:cNvSpPr>
              <p:nvPr/>
            </p:nvSpPr>
            <p:spPr bwMode="auto">
              <a:xfrm>
                <a:off x="3168" y="300"/>
                <a:ext cx="2256" cy="283"/>
              </a:xfrm>
              <a:prstGeom prst="roundRect">
                <a:avLst>
                  <a:gd name="adj" fmla="val 352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101" name="Text Box 107"/>
              <p:cNvSpPr txBox="1">
                <a:spLocks noChangeArrowheads="1"/>
              </p:cNvSpPr>
              <p:nvPr/>
            </p:nvSpPr>
            <p:spPr bwMode="auto">
              <a:xfrm>
                <a:off x="3168" y="300"/>
                <a:ext cx="2256" cy="2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ts val="600"/>
                  </a:spcBef>
                  <a:buClr>
                    <a:srgbClr val="005E9E"/>
                  </a:buClr>
                  <a:buSzPct val="100000"/>
                  <a:buFont typeface="Verdana" pitchFamily="34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 sz="2400">
                    <a:latin typeface="Verdana" pitchFamily="34" charset="0"/>
                  </a:rPr>
                  <a:t>Example</a:t>
                </a:r>
              </a:p>
            </p:txBody>
          </p:sp>
        </p:grpSp>
        <p:grpSp>
          <p:nvGrpSpPr>
            <p:cNvPr id="87176" name="Group 108"/>
            <p:cNvGrpSpPr>
              <a:grpSpLocks/>
            </p:cNvGrpSpPr>
            <p:nvPr/>
          </p:nvGrpSpPr>
          <p:grpSpPr bwMode="auto">
            <a:xfrm>
              <a:off x="432" y="300"/>
              <a:ext cx="1177" cy="292"/>
              <a:chOff x="432" y="300"/>
              <a:chExt cx="1177" cy="292"/>
            </a:xfrm>
          </p:grpSpPr>
          <p:sp>
            <p:nvSpPr>
              <p:cNvPr id="87098" name="AutoShape 109"/>
              <p:cNvSpPr>
                <a:spLocks noChangeArrowheads="1"/>
              </p:cNvSpPr>
              <p:nvPr/>
            </p:nvSpPr>
            <p:spPr bwMode="auto">
              <a:xfrm>
                <a:off x="432" y="300"/>
                <a:ext cx="1178" cy="283"/>
              </a:xfrm>
              <a:prstGeom prst="roundRect">
                <a:avLst>
                  <a:gd name="adj" fmla="val 352"/>
                </a:avLst>
              </a:pr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99" name="Text Box 110"/>
              <p:cNvSpPr txBox="1">
                <a:spLocks noChangeArrowheads="1"/>
              </p:cNvSpPr>
              <p:nvPr/>
            </p:nvSpPr>
            <p:spPr bwMode="auto">
              <a:xfrm>
                <a:off x="432" y="300"/>
                <a:ext cx="1178" cy="2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ts val="600"/>
                  </a:spcBef>
                  <a:buClr>
                    <a:srgbClr val="005E9E"/>
                  </a:buClr>
                  <a:buSzPct val="100000"/>
                  <a:buFont typeface="Verdana" pitchFamily="34" charset="0"/>
                  <a:buNone/>
                  <a:tabLst>
                    <a:tab pos="569913" algn="l"/>
                    <a:tab pos="1484313" algn="l"/>
                    <a:tab pos="2398713" algn="l"/>
                    <a:tab pos="3313113" algn="l"/>
                    <a:tab pos="4227513" algn="l"/>
                    <a:tab pos="5141913" algn="l"/>
                    <a:tab pos="6056313" algn="l"/>
                    <a:tab pos="6970713" algn="l"/>
                    <a:tab pos="7885113" algn="l"/>
                    <a:tab pos="8799513" algn="l"/>
                    <a:tab pos="9713913" algn="l"/>
                  </a:tabLst>
                </a:pPr>
                <a:r>
                  <a:rPr lang="en-GB" sz="2400">
                    <a:latin typeface="Verdana" pitchFamily="34" charset="0"/>
                  </a:rPr>
                  <a:t>Expression</a:t>
                </a:r>
              </a:p>
            </p:txBody>
          </p:sp>
        </p:grpSp>
        <p:sp>
          <p:nvSpPr>
            <p:cNvPr id="87080" name="Line 111"/>
            <p:cNvSpPr>
              <a:spLocks noChangeShapeType="1"/>
            </p:cNvSpPr>
            <p:nvPr/>
          </p:nvSpPr>
          <p:spPr bwMode="auto">
            <a:xfrm>
              <a:off x="432" y="300"/>
              <a:ext cx="117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81" name="Line 112"/>
            <p:cNvSpPr>
              <a:spLocks noChangeShapeType="1"/>
            </p:cNvSpPr>
            <p:nvPr/>
          </p:nvSpPr>
          <p:spPr bwMode="auto">
            <a:xfrm>
              <a:off x="432" y="583"/>
              <a:ext cx="499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82" name="Line 113"/>
            <p:cNvSpPr>
              <a:spLocks noChangeShapeType="1"/>
            </p:cNvSpPr>
            <p:nvPr/>
          </p:nvSpPr>
          <p:spPr bwMode="auto">
            <a:xfrm>
              <a:off x="432" y="877"/>
              <a:ext cx="499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83" name="Line 114"/>
            <p:cNvSpPr>
              <a:spLocks noChangeShapeType="1"/>
            </p:cNvSpPr>
            <p:nvPr/>
          </p:nvSpPr>
          <p:spPr bwMode="auto">
            <a:xfrm>
              <a:off x="432" y="1090"/>
              <a:ext cx="499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84" name="Line 115"/>
            <p:cNvSpPr>
              <a:spLocks noChangeShapeType="1"/>
            </p:cNvSpPr>
            <p:nvPr/>
          </p:nvSpPr>
          <p:spPr bwMode="auto">
            <a:xfrm>
              <a:off x="432" y="1504"/>
              <a:ext cx="499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85" name="Line 116"/>
            <p:cNvSpPr>
              <a:spLocks noChangeShapeType="1"/>
            </p:cNvSpPr>
            <p:nvPr/>
          </p:nvSpPr>
          <p:spPr bwMode="auto">
            <a:xfrm>
              <a:off x="432" y="1799"/>
              <a:ext cx="499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86" name="Line 117"/>
            <p:cNvSpPr>
              <a:spLocks noChangeShapeType="1"/>
            </p:cNvSpPr>
            <p:nvPr/>
          </p:nvSpPr>
          <p:spPr bwMode="auto">
            <a:xfrm>
              <a:off x="432" y="2094"/>
              <a:ext cx="499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87" name="Line 118"/>
            <p:cNvSpPr>
              <a:spLocks noChangeShapeType="1"/>
            </p:cNvSpPr>
            <p:nvPr/>
          </p:nvSpPr>
          <p:spPr bwMode="auto">
            <a:xfrm>
              <a:off x="432" y="2388"/>
              <a:ext cx="499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88" name="Line 119"/>
            <p:cNvSpPr>
              <a:spLocks noChangeShapeType="1"/>
            </p:cNvSpPr>
            <p:nvPr/>
          </p:nvSpPr>
          <p:spPr bwMode="auto">
            <a:xfrm>
              <a:off x="432" y="2683"/>
              <a:ext cx="499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89" name="Line 120"/>
            <p:cNvSpPr>
              <a:spLocks noChangeShapeType="1"/>
            </p:cNvSpPr>
            <p:nvPr/>
          </p:nvSpPr>
          <p:spPr bwMode="auto">
            <a:xfrm>
              <a:off x="432" y="3097"/>
              <a:ext cx="499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90" name="Line 121"/>
            <p:cNvSpPr>
              <a:spLocks noChangeShapeType="1"/>
            </p:cNvSpPr>
            <p:nvPr/>
          </p:nvSpPr>
          <p:spPr bwMode="auto">
            <a:xfrm>
              <a:off x="432" y="3391"/>
              <a:ext cx="499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91" name="Line 122"/>
            <p:cNvSpPr>
              <a:spLocks noChangeShapeType="1"/>
            </p:cNvSpPr>
            <p:nvPr/>
          </p:nvSpPr>
          <p:spPr bwMode="auto">
            <a:xfrm>
              <a:off x="432" y="3686"/>
              <a:ext cx="499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92" name="Line 123"/>
            <p:cNvSpPr>
              <a:spLocks noChangeShapeType="1"/>
            </p:cNvSpPr>
            <p:nvPr/>
          </p:nvSpPr>
          <p:spPr bwMode="auto">
            <a:xfrm>
              <a:off x="432" y="3981"/>
              <a:ext cx="499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93" name="Line 124"/>
            <p:cNvSpPr>
              <a:spLocks noChangeShapeType="1"/>
            </p:cNvSpPr>
            <p:nvPr/>
          </p:nvSpPr>
          <p:spPr bwMode="auto">
            <a:xfrm>
              <a:off x="432" y="300"/>
              <a:ext cx="1" cy="368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94" name="Line 125"/>
            <p:cNvSpPr>
              <a:spLocks noChangeShapeType="1"/>
            </p:cNvSpPr>
            <p:nvPr/>
          </p:nvSpPr>
          <p:spPr bwMode="auto">
            <a:xfrm>
              <a:off x="1610" y="300"/>
              <a:ext cx="1" cy="368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95" name="Line 126"/>
            <p:cNvSpPr>
              <a:spLocks noChangeShapeType="1"/>
            </p:cNvSpPr>
            <p:nvPr/>
          </p:nvSpPr>
          <p:spPr bwMode="auto">
            <a:xfrm>
              <a:off x="5424" y="300"/>
              <a:ext cx="1" cy="368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96" name="Line 127"/>
            <p:cNvSpPr>
              <a:spLocks noChangeShapeType="1"/>
            </p:cNvSpPr>
            <p:nvPr/>
          </p:nvSpPr>
          <p:spPr bwMode="auto">
            <a:xfrm>
              <a:off x="1610" y="300"/>
              <a:ext cx="381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97" name="Line 128"/>
            <p:cNvSpPr>
              <a:spLocks noChangeShapeType="1"/>
            </p:cNvSpPr>
            <p:nvPr/>
          </p:nvSpPr>
          <p:spPr bwMode="auto">
            <a:xfrm>
              <a:off x="3168" y="300"/>
              <a:ext cx="1" cy="368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2BF0EDB0-6BB4-4D1B-A7EF-BE1AA962EFD7}" type="slidenum">
              <a:rPr lang="en-AU"/>
              <a:pPr/>
              <a:t>56</a:t>
            </a:fld>
            <a:endParaRPr lang="en-AU"/>
          </a:p>
        </p:txBody>
      </p:sp>
      <p:sp>
        <p:nvSpPr>
          <p:cNvPr id="95235" name="Text Box 2"/>
          <p:cNvSpPr txBox="1">
            <a:spLocks noChangeArrowheads="1"/>
          </p:cNvSpPr>
          <p:nvPr/>
        </p:nvSpPr>
        <p:spPr bwMode="auto">
          <a:xfrm>
            <a:off x="1476375" y="659765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title"/>
          </p:nvPr>
        </p:nvSpPr>
        <p:spPr>
          <a:xfrm>
            <a:off x="236476" y="1003376"/>
            <a:ext cx="8231188" cy="676275"/>
          </a:xfrm>
        </p:spPr>
        <p:txBody>
          <a:bodyPr lIns="90000" tIns="46800" rIns="90000" bIns="46800">
            <a:norm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/>
              <a:t>XML Schema Complex Type Elements</a:t>
            </a:r>
          </a:p>
        </p:txBody>
      </p:sp>
      <p:sp>
        <p:nvSpPr>
          <p:cNvPr id="304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14"/>
            <a:ext cx="8229600" cy="4205288"/>
          </a:xfrm>
        </p:spPr>
        <p:txBody>
          <a:bodyPr lIns="90000" tIns="46800" rIns="90000" bIns="46800"/>
          <a:lstStyle/>
          <a:p>
            <a:pPr marL="341313" indent="-341313" defTabSz="457200" eaLnBrk="1" hangingPunct="1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cs typeface="Times New Roman" pitchFamily="18" charset="0"/>
              </a:rPr>
              <a:t>Rules to remember</a:t>
            </a:r>
          </a:p>
          <a:p>
            <a:pPr marL="741363" lvl="1" indent="-284163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Times New Roman" pitchFamily="18" charset="0"/>
              </a:rPr>
              <a:t>All elements defined in a complex type must be part of either:</a:t>
            </a:r>
          </a:p>
          <a:p>
            <a:pPr lvl="2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cs typeface="Times New Roman" pitchFamily="18" charset="0"/>
              </a:rPr>
              <a:t>Sequence</a:t>
            </a:r>
          </a:p>
          <a:p>
            <a:pPr lvl="2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cs typeface="Times New Roman" pitchFamily="18" charset="0"/>
              </a:rPr>
              <a:t>Choice</a:t>
            </a:r>
          </a:p>
          <a:p>
            <a:pPr lvl="2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cs typeface="Times New Roman" pitchFamily="18" charset="0"/>
              </a:rPr>
              <a:t>Unordered group </a:t>
            </a:r>
          </a:p>
          <a:p>
            <a:pPr lvl="2" defTabSz="45720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cs typeface="Times New Roman" pitchFamily="18" charset="0"/>
              </a:rPr>
              <a:t>Named group</a:t>
            </a:r>
            <a:endParaRPr lang="en-GB" dirty="0">
              <a:cs typeface="Times New Roman" pitchFamily="18" charset="0"/>
            </a:endParaRPr>
          </a:p>
          <a:p>
            <a:pPr marL="341313" indent="-341313" defTabSz="457200" eaLnBrk="1" hangingPunct="1">
              <a:lnSpc>
                <a:spcPct val="92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latin typeface="Courier New" pitchFamily="49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2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F2DC7B5D-E225-484D-8C4F-ECFEFF5C9FE9}" type="slidenum">
              <a:rPr lang="en-AU"/>
              <a:pPr/>
              <a:t>57</a:t>
            </a:fld>
            <a:endParaRPr lang="en-AU"/>
          </a:p>
        </p:txBody>
      </p:sp>
      <p:sp>
        <p:nvSpPr>
          <p:cNvPr id="96259" name="Text Box 2"/>
          <p:cNvSpPr txBox="1">
            <a:spLocks noChangeArrowheads="1"/>
          </p:cNvSpPr>
          <p:nvPr/>
        </p:nvSpPr>
        <p:spPr bwMode="auto">
          <a:xfrm>
            <a:off x="1476375" y="659765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title"/>
          </p:nvPr>
        </p:nvSpPr>
        <p:spPr>
          <a:xfrm>
            <a:off x="126114" y="1003376"/>
            <a:ext cx="8231188" cy="676275"/>
          </a:xfrm>
        </p:spPr>
        <p:txBody>
          <a:bodyPr lIns="90000" tIns="46800" rIns="90000" bIns="46800">
            <a:normAutofit fontScale="90000"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Complex Type Elements -Sequence</a:t>
            </a:r>
          </a:p>
        </p:txBody>
      </p:sp>
      <p:sp>
        <p:nvSpPr>
          <p:cNvPr id="3061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62818"/>
            <a:ext cx="8229600" cy="4551363"/>
          </a:xfrm>
        </p:spPr>
        <p:txBody>
          <a:bodyPr lIns="90000" tIns="46800" rIns="90000" bIns="46800">
            <a:normAutofit fontScale="92500" lnSpcReduction="10000"/>
          </a:bodyPr>
          <a:lstStyle/>
          <a:p>
            <a:pPr marL="341313" indent="-341313" defTabSz="457200" eaLnBrk="1" hangingPunct="1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cs typeface="Times New Roman" pitchFamily="18" charset="0"/>
              </a:rPr>
              <a:t>Element definitions that are part of sequence can only appear in a XML document in the same order in which they have been defined</a:t>
            </a:r>
          </a:p>
          <a:p>
            <a:pPr marL="341313" indent="-341313" defTabSz="457200" eaLnBrk="1" hangingPunct="1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800" dirty="0">
              <a:cs typeface="Times New Roman" pitchFamily="18" charset="0"/>
            </a:endParaRPr>
          </a:p>
          <a:p>
            <a:pPr marL="341313" indent="-341313" defTabSz="457200"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cs typeface="Times New Roman" pitchFamily="18" charset="0"/>
              </a:rPr>
              <a:t>&lt;</a:t>
            </a:r>
            <a:r>
              <a:rPr lang="en-GB" sz="2800" dirty="0" err="1">
                <a:cs typeface="Times New Roman" pitchFamily="18" charset="0"/>
              </a:rPr>
              <a:t>xsd:complexType</a:t>
            </a:r>
            <a:r>
              <a:rPr lang="en-GB" sz="2800" dirty="0">
                <a:cs typeface="Times New Roman" pitchFamily="18" charset="0"/>
              </a:rPr>
              <a:t> name=”competitor”&gt;</a:t>
            </a:r>
          </a:p>
          <a:p>
            <a:pPr marL="341313" indent="-341313" defTabSz="457200"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cs typeface="Times New Roman" pitchFamily="18" charset="0"/>
              </a:rPr>
              <a:t>        &lt;</a:t>
            </a:r>
            <a:r>
              <a:rPr lang="en-GB" sz="2800" dirty="0" err="1">
                <a:cs typeface="Times New Roman" pitchFamily="18" charset="0"/>
              </a:rPr>
              <a:t>xsd:sequence</a:t>
            </a:r>
            <a:r>
              <a:rPr lang="en-GB" sz="2800" dirty="0">
                <a:cs typeface="Times New Roman" pitchFamily="18" charset="0"/>
              </a:rPr>
              <a:t>&gt;</a:t>
            </a:r>
          </a:p>
          <a:p>
            <a:pPr marL="341313" indent="-341313" defTabSz="457200"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cs typeface="Times New Roman" pitchFamily="18" charset="0"/>
              </a:rPr>
              <a:t>              &lt;</a:t>
            </a:r>
            <a:r>
              <a:rPr lang="en-GB" sz="2800" dirty="0" err="1">
                <a:cs typeface="Times New Roman" pitchFamily="18" charset="0"/>
              </a:rPr>
              <a:t>xsd:element</a:t>
            </a:r>
            <a:r>
              <a:rPr lang="en-GB" sz="2800" dirty="0">
                <a:cs typeface="Times New Roman" pitchFamily="18" charset="0"/>
              </a:rPr>
              <a:t> name=”name” type="</a:t>
            </a:r>
            <a:r>
              <a:rPr lang="en-GB" sz="2800" dirty="0" err="1">
                <a:cs typeface="Times New Roman" pitchFamily="18" charset="0"/>
              </a:rPr>
              <a:t>xsd:string</a:t>
            </a:r>
            <a:r>
              <a:rPr lang="en-GB" sz="2800" dirty="0">
                <a:cs typeface="Times New Roman" pitchFamily="18" charset="0"/>
              </a:rPr>
              <a:t>"/&gt;</a:t>
            </a:r>
          </a:p>
          <a:p>
            <a:pPr marL="341313" indent="-341313" defTabSz="457200"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cs typeface="Times New Roman" pitchFamily="18" charset="0"/>
              </a:rPr>
              <a:t>              &lt;</a:t>
            </a:r>
            <a:r>
              <a:rPr lang="en-GB" sz="2800" dirty="0" err="1">
                <a:cs typeface="Times New Roman" pitchFamily="18" charset="0"/>
              </a:rPr>
              <a:t>xsd:element</a:t>
            </a:r>
            <a:r>
              <a:rPr lang="en-GB" sz="2800" dirty="0">
                <a:cs typeface="Times New Roman" pitchFamily="18" charset="0"/>
              </a:rPr>
              <a:t> name=”gender” type="</a:t>
            </a:r>
            <a:r>
              <a:rPr lang="en-GB" sz="2800" dirty="0" err="1">
                <a:cs typeface="Times New Roman" pitchFamily="18" charset="0"/>
              </a:rPr>
              <a:t>xsd:string</a:t>
            </a:r>
            <a:r>
              <a:rPr lang="en-GB" sz="2800" dirty="0">
                <a:cs typeface="Times New Roman" pitchFamily="18" charset="0"/>
              </a:rPr>
              <a:t>"/&gt;</a:t>
            </a:r>
          </a:p>
          <a:p>
            <a:pPr marL="341313" indent="-341313" defTabSz="457200"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cs typeface="Times New Roman" pitchFamily="18" charset="0"/>
              </a:rPr>
              <a:t>         &lt;/</a:t>
            </a:r>
            <a:r>
              <a:rPr lang="en-GB" sz="2800" dirty="0" err="1">
                <a:cs typeface="Times New Roman" pitchFamily="18" charset="0"/>
              </a:rPr>
              <a:t>xsd:sequence</a:t>
            </a:r>
            <a:r>
              <a:rPr lang="en-GB" sz="2800" dirty="0">
                <a:cs typeface="Times New Roman" pitchFamily="18" charset="0"/>
              </a:rPr>
              <a:t>&gt;</a:t>
            </a:r>
          </a:p>
          <a:p>
            <a:pPr marL="341313" indent="-341313" defTabSz="457200"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cs typeface="Times New Roman" pitchFamily="18" charset="0"/>
              </a:rPr>
              <a:t>    &lt;/</a:t>
            </a:r>
            <a:r>
              <a:rPr lang="en-GB" sz="2800" dirty="0" err="1">
                <a:cs typeface="Times New Roman" pitchFamily="18" charset="0"/>
              </a:rPr>
              <a:t>xsd:complexType</a:t>
            </a:r>
            <a:r>
              <a:rPr lang="en-GB" sz="2800" dirty="0">
                <a:cs typeface="Times New Roman" pitchFamily="18" charset="0"/>
              </a:rPr>
              <a:t>&gt;</a:t>
            </a:r>
            <a:endParaRPr lang="en-GB" sz="2800" dirty="0">
              <a:latin typeface="Courier New" pitchFamily="49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0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E31096BA-11E4-4FEE-B98B-AE47490E8674}" type="slidenum">
              <a:rPr lang="en-AU"/>
              <a:pPr/>
              <a:t>58</a:t>
            </a:fld>
            <a:endParaRPr lang="en-AU"/>
          </a:p>
        </p:txBody>
      </p:sp>
      <p:sp>
        <p:nvSpPr>
          <p:cNvPr id="97283" name="Text Box 2"/>
          <p:cNvSpPr txBox="1">
            <a:spLocks noChangeArrowheads="1"/>
          </p:cNvSpPr>
          <p:nvPr/>
        </p:nvSpPr>
        <p:spPr bwMode="auto">
          <a:xfrm>
            <a:off x="1476375" y="659765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title"/>
          </p:nvPr>
        </p:nvSpPr>
        <p:spPr>
          <a:xfrm>
            <a:off x="110348" y="1003376"/>
            <a:ext cx="8231188" cy="676275"/>
          </a:xfrm>
        </p:spPr>
        <p:txBody>
          <a:bodyPr lIns="90000" tIns="46800" rIns="90000" bIns="46800"/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/>
              <a:t>Complex Type Elements -Choice</a:t>
            </a:r>
          </a:p>
        </p:txBody>
      </p:sp>
      <p:sp>
        <p:nvSpPr>
          <p:cNvPr id="3082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94796"/>
            <a:ext cx="8229600" cy="4860925"/>
          </a:xfrm>
        </p:spPr>
        <p:txBody>
          <a:bodyPr lIns="90000" tIns="46800" rIns="90000" bIns="46800"/>
          <a:lstStyle/>
          <a:p>
            <a:pPr marL="341313" indent="-341313" defTabSz="457200" eaLnBrk="1" hangingPunct="1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cs typeface="Times New Roman" pitchFamily="18" charset="0"/>
              </a:rPr>
              <a:t>Only one element that is part of choice can appear once in a XML document </a:t>
            </a:r>
          </a:p>
          <a:p>
            <a:pPr marL="341313" indent="-341313" defTabSz="457200" eaLnBrk="1" hangingPunct="1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cs typeface="Times New Roman" pitchFamily="18" charset="0"/>
              </a:rPr>
              <a:t>Example</a:t>
            </a:r>
          </a:p>
          <a:p>
            <a:pPr marL="341313" indent="-341313" defTabSz="457200" eaLnBrk="1" hangingPunct="1">
              <a:lnSpc>
                <a:spcPct val="92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latin typeface="Courier New" pitchFamily="49" charset="0"/>
                <a:cs typeface="Times New Roman" pitchFamily="18" charset="0"/>
              </a:rPr>
              <a:t>&lt;!-- create a complex type element called '</a:t>
            </a:r>
            <a:r>
              <a:rPr lang="en-GB" sz="1800" dirty="0" err="1">
                <a:latin typeface="Courier New" pitchFamily="49" charset="0"/>
                <a:cs typeface="Times New Roman" pitchFamily="18" charset="0"/>
              </a:rPr>
              <a:t>lang</a:t>
            </a:r>
            <a:r>
              <a:rPr lang="en-GB" sz="1800" dirty="0">
                <a:latin typeface="Courier New" pitchFamily="49" charset="0"/>
                <a:cs typeface="Times New Roman" pitchFamily="18" charset="0"/>
              </a:rPr>
              <a:t>' --&gt;</a:t>
            </a:r>
          </a:p>
          <a:p>
            <a:pPr marL="341313" indent="-341313" defTabSz="457200" eaLnBrk="1" hangingPunct="1">
              <a:lnSpc>
                <a:spcPct val="92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GB" sz="1800" dirty="0" err="1">
                <a:latin typeface="Courier New" pitchFamily="49" charset="0"/>
                <a:cs typeface="Times New Roman" pitchFamily="18" charset="0"/>
              </a:rPr>
              <a:t>xsd:complexType</a:t>
            </a:r>
            <a:r>
              <a:rPr lang="en-GB" sz="1800" dirty="0">
                <a:latin typeface="Courier New" pitchFamily="49" charset="0"/>
                <a:cs typeface="Times New Roman" pitchFamily="18" charset="0"/>
              </a:rPr>
              <a:t> name=”</a:t>
            </a:r>
            <a:r>
              <a:rPr lang="en-GB" sz="1800" dirty="0" err="1">
                <a:latin typeface="Courier New" pitchFamily="49" charset="0"/>
                <a:cs typeface="Times New Roman" pitchFamily="18" charset="0"/>
              </a:rPr>
              <a:t>lang</a:t>
            </a:r>
            <a:r>
              <a:rPr lang="en-GB" sz="1800" dirty="0">
                <a:latin typeface="Courier New" pitchFamily="49" charset="0"/>
                <a:cs typeface="Times New Roman" pitchFamily="18" charset="0"/>
              </a:rPr>
              <a:t>”&gt;</a:t>
            </a:r>
          </a:p>
          <a:p>
            <a:pPr marL="341313" indent="-341313" defTabSz="457200" eaLnBrk="1" hangingPunct="1">
              <a:lnSpc>
                <a:spcPct val="92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latin typeface="Courier New" pitchFamily="49" charset="0"/>
                <a:cs typeface="Times New Roman" pitchFamily="18" charset="0"/>
              </a:rPr>
              <a:t> &lt;</a:t>
            </a:r>
            <a:r>
              <a:rPr lang="en-GB" sz="1800" dirty="0" err="1">
                <a:latin typeface="Courier New" pitchFamily="49" charset="0"/>
                <a:cs typeface="Times New Roman" pitchFamily="18" charset="0"/>
              </a:rPr>
              <a:t>xsd:</a:t>
            </a:r>
            <a:r>
              <a:rPr lang="en-GB" sz="1800" b="1" dirty="0" err="1">
                <a:latin typeface="Courier New" pitchFamily="49" charset="0"/>
                <a:cs typeface="Times New Roman" pitchFamily="18" charset="0"/>
              </a:rPr>
              <a:t>choice</a:t>
            </a:r>
            <a:r>
              <a:rPr lang="en-GB" sz="1800" dirty="0">
                <a:latin typeface="Courier New" pitchFamily="49" charset="0"/>
                <a:cs typeface="Times New Roman" pitchFamily="18" charset="0"/>
              </a:rPr>
              <a:t>&gt;</a:t>
            </a:r>
          </a:p>
          <a:p>
            <a:pPr marL="341313" indent="-341313" defTabSz="457200" eaLnBrk="1" hangingPunct="1">
              <a:lnSpc>
                <a:spcPct val="92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latin typeface="Courier New" pitchFamily="49" charset="0"/>
                <a:cs typeface="Times New Roman" pitchFamily="18" charset="0"/>
              </a:rPr>
              <a:t>   &lt;</a:t>
            </a:r>
            <a:r>
              <a:rPr lang="en-GB" sz="1800" dirty="0" err="1">
                <a:latin typeface="Courier New" pitchFamily="49" charset="0"/>
                <a:cs typeface="Times New Roman" pitchFamily="18" charset="0"/>
              </a:rPr>
              <a:t>xsd:element</a:t>
            </a:r>
            <a:r>
              <a:rPr lang="en-GB" sz="1800" dirty="0">
                <a:latin typeface="Courier New" pitchFamily="49" charset="0"/>
                <a:cs typeface="Times New Roman" pitchFamily="18" charset="0"/>
              </a:rPr>
              <a:t> name=”</a:t>
            </a:r>
            <a:r>
              <a:rPr lang="en-GB" sz="1800" dirty="0" err="1">
                <a:latin typeface="Courier New" pitchFamily="49" charset="0"/>
                <a:cs typeface="Times New Roman" pitchFamily="18" charset="0"/>
              </a:rPr>
              <a:t>english</a:t>
            </a:r>
            <a:r>
              <a:rPr lang="en-GB" sz="1800" dirty="0">
                <a:latin typeface="Courier New" pitchFamily="49" charset="0"/>
                <a:cs typeface="Times New Roman" pitchFamily="18" charset="0"/>
              </a:rPr>
              <a:t>” type=</a:t>
            </a:r>
            <a:r>
              <a:rPr lang="en-GB" sz="1800" dirty="0" err="1">
                <a:latin typeface="Courier New" pitchFamily="49" charset="0"/>
                <a:cs typeface="Times New Roman" pitchFamily="18" charset="0"/>
              </a:rPr>
              <a:t>xsd:string</a:t>
            </a:r>
            <a:r>
              <a:rPr lang="en-GB" sz="1800" dirty="0">
                <a:latin typeface="Courier New" pitchFamily="49" charset="0"/>
                <a:cs typeface="Times New Roman" pitchFamily="18" charset="0"/>
              </a:rPr>
              <a:t>/&gt;</a:t>
            </a:r>
          </a:p>
          <a:p>
            <a:pPr marL="741363" lvl="1" indent="-284163" defTabSz="457200" eaLnBrk="1" hangingPunct="1">
              <a:lnSpc>
                <a:spcPct val="92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GB" sz="1800" dirty="0" err="1">
                <a:latin typeface="Courier New" pitchFamily="49" charset="0"/>
                <a:cs typeface="Times New Roman" pitchFamily="18" charset="0"/>
              </a:rPr>
              <a:t>xsd:element</a:t>
            </a:r>
            <a:r>
              <a:rPr lang="en-GB" sz="1800" dirty="0">
                <a:latin typeface="Courier New" pitchFamily="49" charset="0"/>
                <a:cs typeface="Times New Roman" pitchFamily="18" charset="0"/>
              </a:rPr>
              <a:t> name=”</a:t>
            </a:r>
            <a:r>
              <a:rPr lang="en-GB" sz="1800" dirty="0" err="1">
                <a:latin typeface="Courier New" pitchFamily="49" charset="0"/>
                <a:cs typeface="Times New Roman" pitchFamily="18" charset="0"/>
              </a:rPr>
              <a:t>italian</a:t>
            </a:r>
            <a:r>
              <a:rPr lang="en-GB" sz="1800" dirty="0">
                <a:latin typeface="Courier New" pitchFamily="49" charset="0"/>
                <a:cs typeface="Times New Roman" pitchFamily="18" charset="0"/>
              </a:rPr>
              <a:t>” type=</a:t>
            </a:r>
            <a:r>
              <a:rPr lang="en-GB" sz="1800" dirty="0" err="1">
                <a:latin typeface="Courier New" pitchFamily="49" charset="0"/>
                <a:cs typeface="Times New Roman" pitchFamily="18" charset="0"/>
              </a:rPr>
              <a:t>xsd:string</a:t>
            </a:r>
            <a:r>
              <a:rPr lang="en-GB" sz="1800" dirty="0">
                <a:latin typeface="Courier New" pitchFamily="49" charset="0"/>
                <a:cs typeface="Times New Roman" pitchFamily="18" charset="0"/>
              </a:rPr>
              <a:t>/&gt;</a:t>
            </a:r>
          </a:p>
          <a:p>
            <a:pPr marL="741363" lvl="1" indent="-284163" defTabSz="457200" eaLnBrk="1" hangingPunct="1">
              <a:lnSpc>
                <a:spcPct val="92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GB" sz="1800" dirty="0" err="1">
                <a:latin typeface="Courier New" pitchFamily="49" charset="0"/>
                <a:cs typeface="Times New Roman" pitchFamily="18" charset="0"/>
              </a:rPr>
              <a:t>xsd:element</a:t>
            </a:r>
            <a:r>
              <a:rPr lang="en-GB" sz="1800" dirty="0">
                <a:latin typeface="Courier New" pitchFamily="49" charset="0"/>
                <a:cs typeface="Times New Roman" pitchFamily="18" charset="0"/>
              </a:rPr>
              <a:t> name=”</a:t>
            </a:r>
            <a:r>
              <a:rPr lang="en-GB" sz="1800" dirty="0" err="1">
                <a:latin typeface="Courier New" pitchFamily="49" charset="0"/>
                <a:cs typeface="Times New Roman" pitchFamily="18" charset="0"/>
              </a:rPr>
              <a:t>german</a:t>
            </a:r>
            <a:r>
              <a:rPr lang="en-GB" sz="1800" dirty="0">
                <a:latin typeface="Courier New" pitchFamily="49" charset="0"/>
                <a:cs typeface="Times New Roman" pitchFamily="18" charset="0"/>
              </a:rPr>
              <a:t>” type=</a:t>
            </a:r>
            <a:r>
              <a:rPr lang="en-GB" sz="1800" dirty="0" err="1">
                <a:latin typeface="Courier New" pitchFamily="49" charset="0"/>
                <a:cs typeface="Times New Roman" pitchFamily="18" charset="0"/>
              </a:rPr>
              <a:t>xsd:string</a:t>
            </a:r>
            <a:r>
              <a:rPr lang="en-GB" sz="1800" dirty="0">
                <a:latin typeface="Courier New" pitchFamily="49" charset="0"/>
                <a:cs typeface="Times New Roman" pitchFamily="18" charset="0"/>
              </a:rPr>
              <a:t>/&gt;</a:t>
            </a:r>
            <a:r>
              <a:rPr lang="en-GB" sz="1800" dirty="0">
                <a:cs typeface="Times New Roman" pitchFamily="18" charset="0"/>
              </a:rPr>
              <a:t> </a:t>
            </a:r>
          </a:p>
          <a:p>
            <a:pPr marL="341313" indent="-341313" defTabSz="457200" eaLnBrk="1" hangingPunct="1">
              <a:lnSpc>
                <a:spcPct val="92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latin typeface="Courier New" pitchFamily="49" charset="0"/>
                <a:cs typeface="Times New Roman" pitchFamily="18" charset="0"/>
              </a:rPr>
              <a:t>&lt;/</a:t>
            </a:r>
            <a:r>
              <a:rPr lang="en-GB" sz="1800" dirty="0" err="1">
                <a:latin typeface="Courier New" pitchFamily="49" charset="0"/>
                <a:cs typeface="Times New Roman" pitchFamily="18" charset="0"/>
              </a:rPr>
              <a:t>xsd:</a:t>
            </a:r>
            <a:r>
              <a:rPr lang="en-GB" sz="1800" b="1" dirty="0" err="1">
                <a:latin typeface="Courier New" pitchFamily="49" charset="0"/>
                <a:cs typeface="Times New Roman" pitchFamily="18" charset="0"/>
              </a:rPr>
              <a:t>choice</a:t>
            </a:r>
            <a:r>
              <a:rPr lang="en-GB" sz="1800" dirty="0">
                <a:latin typeface="Courier New" pitchFamily="49" charset="0"/>
                <a:cs typeface="Times New Roman" pitchFamily="18" charset="0"/>
              </a:rPr>
              <a:t>&gt;</a:t>
            </a:r>
          </a:p>
          <a:p>
            <a:pPr marL="341313" indent="-341313" defTabSz="457200" eaLnBrk="1" hangingPunct="1">
              <a:lnSpc>
                <a:spcPct val="92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latin typeface="Courier New" pitchFamily="49" charset="0"/>
                <a:cs typeface="Times New Roman" pitchFamily="18" charset="0"/>
              </a:rPr>
              <a:t>&lt;/</a:t>
            </a:r>
            <a:r>
              <a:rPr lang="en-GB" sz="1800" dirty="0" err="1">
                <a:latin typeface="Courier New" pitchFamily="49" charset="0"/>
                <a:cs typeface="Times New Roman" pitchFamily="18" charset="0"/>
              </a:rPr>
              <a:t>xsd:complexType</a:t>
            </a:r>
            <a:r>
              <a:rPr lang="en-GB" sz="1800" dirty="0">
                <a:latin typeface="Courier New" pitchFamily="49" charset="0"/>
                <a:cs typeface="Times New Roman" pitchFamily="18" charset="0"/>
              </a:rPr>
              <a:t>&gt;</a:t>
            </a:r>
            <a:r>
              <a:rPr lang="en-GB" sz="1800" dirty="0">
                <a:cs typeface="Times New Roman" pitchFamily="18" charset="0"/>
              </a:rPr>
              <a:t> </a:t>
            </a:r>
          </a:p>
          <a:p>
            <a:pPr marL="341313" indent="-341313" defTabSz="457200" eaLnBrk="1" hangingPunct="1">
              <a:lnSpc>
                <a:spcPct val="92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Courier New" pitchFamily="49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8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7E2BE91E-E11E-489F-9ADA-92018F629F59}" type="slidenum">
              <a:rPr lang="en-AU"/>
              <a:pPr/>
              <a:t>59</a:t>
            </a:fld>
            <a:endParaRPr lang="en-AU"/>
          </a:p>
        </p:txBody>
      </p:sp>
      <p:sp>
        <p:nvSpPr>
          <p:cNvPr id="98307" name="Text Box 2"/>
          <p:cNvSpPr txBox="1">
            <a:spLocks noChangeArrowheads="1"/>
          </p:cNvSpPr>
          <p:nvPr/>
        </p:nvSpPr>
        <p:spPr bwMode="auto">
          <a:xfrm>
            <a:off x="1476375" y="659765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title"/>
          </p:nvPr>
        </p:nvSpPr>
        <p:spPr>
          <a:xfrm>
            <a:off x="173412" y="956078"/>
            <a:ext cx="8231188" cy="676275"/>
          </a:xfrm>
        </p:spPr>
        <p:txBody>
          <a:bodyPr lIns="90000" tIns="46800" rIns="90000" bIns="46800">
            <a:norm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/>
              <a:t>Complex Type Elements -Unordered Group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717253"/>
            <a:ext cx="8231188" cy="5113338"/>
          </a:xfrm>
        </p:spPr>
        <p:txBody>
          <a:bodyPr lIns="90000" tIns="46800" rIns="90000" bIns="46800"/>
          <a:lstStyle/>
          <a:p>
            <a:pPr marL="341313" indent="-341313" defTabSz="457200" eaLnBrk="1" hangingPunct="1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cs typeface="Times New Roman" pitchFamily="18" charset="0"/>
              </a:rPr>
              <a:t>Allows a set of elements to appear once within the XML document in any order </a:t>
            </a:r>
          </a:p>
          <a:p>
            <a:pPr marL="341313" indent="-341313" defTabSz="457200" eaLnBrk="1" hangingPunct="1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cs typeface="Times New Roman" pitchFamily="18" charset="0"/>
              </a:rPr>
              <a:t>Example</a:t>
            </a:r>
          </a:p>
          <a:p>
            <a:pPr marL="341313" indent="-341313" defTabSz="457200" eaLnBrk="1" hangingPunct="1">
              <a:lnSpc>
                <a:spcPct val="92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latin typeface="Courier New" pitchFamily="49" charset="0"/>
                <a:cs typeface="Times New Roman" pitchFamily="18" charset="0"/>
              </a:rPr>
              <a:t>&lt;!-- create a </a:t>
            </a:r>
            <a:r>
              <a:rPr lang="en-GB" sz="1800" dirty="0" err="1">
                <a:latin typeface="Courier New" pitchFamily="49" charset="0"/>
                <a:cs typeface="Times New Roman" pitchFamily="18" charset="0"/>
              </a:rPr>
              <a:t>complexType</a:t>
            </a:r>
            <a:r>
              <a:rPr lang="en-GB" sz="1800" dirty="0">
                <a:latin typeface="Courier New" pitchFamily="49" charset="0"/>
                <a:cs typeface="Times New Roman" pitchFamily="18" charset="0"/>
              </a:rPr>
              <a:t> element called 'activity' --&gt;</a:t>
            </a:r>
          </a:p>
          <a:p>
            <a:pPr marL="341313" indent="-341313" defTabSz="457200" eaLnBrk="1" hangingPunct="1">
              <a:lnSpc>
                <a:spcPct val="92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latin typeface="Courier New" pitchFamily="49" charset="0"/>
                <a:cs typeface="Times New Roman" pitchFamily="18" charset="0"/>
              </a:rPr>
              <a:t>&lt;</a:t>
            </a:r>
            <a:r>
              <a:rPr lang="en-GB" sz="1800" dirty="0" err="1">
                <a:latin typeface="Courier New" pitchFamily="49" charset="0"/>
                <a:cs typeface="Times New Roman" pitchFamily="18" charset="0"/>
              </a:rPr>
              <a:t>xsd:</a:t>
            </a:r>
            <a:r>
              <a:rPr lang="en-GB" sz="1800" b="1" dirty="0" err="1">
                <a:latin typeface="Courier New" pitchFamily="49" charset="0"/>
                <a:cs typeface="Times New Roman" pitchFamily="18" charset="0"/>
              </a:rPr>
              <a:t>complexType</a:t>
            </a:r>
            <a:r>
              <a:rPr lang="en-GB" sz="1800" dirty="0">
                <a:latin typeface="Courier New" pitchFamily="49" charset="0"/>
                <a:cs typeface="Times New Roman" pitchFamily="18" charset="0"/>
              </a:rPr>
              <a:t> name=”activity”&gt;</a:t>
            </a:r>
          </a:p>
          <a:p>
            <a:pPr marL="341313" indent="-341313" defTabSz="457200" eaLnBrk="1" hangingPunct="1">
              <a:lnSpc>
                <a:spcPct val="92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latin typeface="Courier New" pitchFamily="49" charset="0"/>
                <a:cs typeface="Times New Roman" pitchFamily="18" charset="0"/>
              </a:rPr>
              <a:t>   &lt;</a:t>
            </a:r>
            <a:r>
              <a:rPr lang="en-GB" sz="1800" dirty="0" err="1">
                <a:latin typeface="Courier New" pitchFamily="49" charset="0"/>
                <a:cs typeface="Times New Roman" pitchFamily="18" charset="0"/>
              </a:rPr>
              <a:t>xsd:</a:t>
            </a:r>
            <a:r>
              <a:rPr lang="en-GB" sz="1800" b="1" dirty="0" err="1">
                <a:latin typeface="Courier New" pitchFamily="49" charset="0"/>
                <a:cs typeface="Times New Roman" pitchFamily="18" charset="0"/>
              </a:rPr>
              <a:t>any</a:t>
            </a:r>
            <a:r>
              <a:rPr lang="en-GB" sz="1800" b="1" dirty="0">
                <a:latin typeface="Courier New" pitchFamily="49" charset="0"/>
                <a:cs typeface="Times New Roman" pitchFamily="18" charset="0"/>
              </a:rPr>
              <a:t>&gt;</a:t>
            </a:r>
          </a:p>
          <a:p>
            <a:pPr marL="341313" indent="-341313" defTabSz="457200" eaLnBrk="1" hangingPunct="1">
              <a:lnSpc>
                <a:spcPct val="92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latin typeface="Courier New" pitchFamily="49" charset="0"/>
                <a:cs typeface="Times New Roman" pitchFamily="18" charset="0"/>
              </a:rPr>
              <a:t>    &lt;</a:t>
            </a:r>
            <a:r>
              <a:rPr lang="en-GB" sz="1800" dirty="0" err="1">
                <a:latin typeface="Courier New" pitchFamily="49" charset="0"/>
                <a:cs typeface="Times New Roman" pitchFamily="18" charset="0"/>
              </a:rPr>
              <a:t>xsd:element</a:t>
            </a:r>
            <a:r>
              <a:rPr lang="en-GB" sz="1800" dirty="0">
                <a:latin typeface="Courier New" pitchFamily="49" charset="0"/>
                <a:cs typeface="Times New Roman" pitchFamily="18" charset="0"/>
              </a:rPr>
              <a:t> name=”</a:t>
            </a:r>
            <a:r>
              <a:rPr lang="en-GB" sz="1800" dirty="0" err="1">
                <a:latin typeface="Courier New" pitchFamily="49" charset="0"/>
                <a:cs typeface="Times New Roman" pitchFamily="18" charset="0"/>
              </a:rPr>
              <a:t>activity_type</a:t>
            </a:r>
            <a:r>
              <a:rPr lang="en-GB" sz="1800" dirty="0">
                <a:latin typeface="Courier New" pitchFamily="49" charset="0"/>
                <a:cs typeface="Times New Roman" pitchFamily="18" charset="0"/>
              </a:rPr>
              <a:t>” type=</a:t>
            </a:r>
            <a:r>
              <a:rPr lang="en-GB" sz="1800" dirty="0" err="1">
                <a:latin typeface="Courier New" pitchFamily="49" charset="0"/>
                <a:cs typeface="Times New Roman" pitchFamily="18" charset="0"/>
              </a:rPr>
              <a:t>xsd:string</a:t>
            </a:r>
            <a:r>
              <a:rPr lang="en-GB" sz="1800" dirty="0">
                <a:latin typeface="Courier New" pitchFamily="49" charset="0"/>
                <a:cs typeface="Times New Roman" pitchFamily="18" charset="0"/>
              </a:rPr>
              <a:t>/&gt;</a:t>
            </a:r>
          </a:p>
          <a:p>
            <a:pPr marL="741363" lvl="1" indent="-284163" defTabSz="457200" eaLnBrk="1" hangingPunct="1">
              <a:lnSpc>
                <a:spcPct val="92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latin typeface="Courier New" pitchFamily="49" charset="0"/>
                <a:cs typeface="Times New Roman" pitchFamily="18" charset="0"/>
              </a:rPr>
              <a:t> &lt;</a:t>
            </a:r>
            <a:r>
              <a:rPr lang="en-GB" sz="1800" dirty="0" err="1">
                <a:latin typeface="Courier New" pitchFamily="49" charset="0"/>
                <a:cs typeface="Times New Roman" pitchFamily="18" charset="0"/>
              </a:rPr>
              <a:t>xsd:element</a:t>
            </a:r>
            <a:r>
              <a:rPr lang="en-GB" sz="1800" dirty="0">
                <a:latin typeface="Courier New" pitchFamily="49" charset="0"/>
                <a:cs typeface="Times New Roman" pitchFamily="18" charset="0"/>
              </a:rPr>
              <a:t> name=”category” type=</a:t>
            </a:r>
            <a:r>
              <a:rPr lang="en-GB" sz="1800" dirty="0" err="1">
                <a:latin typeface="Courier New" pitchFamily="49" charset="0"/>
                <a:cs typeface="Times New Roman" pitchFamily="18" charset="0"/>
              </a:rPr>
              <a:t>xsd:string</a:t>
            </a:r>
            <a:r>
              <a:rPr lang="en-GB" sz="1800" dirty="0">
                <a:latin typeface="Courier New" pitchFamily="49" charset="0"/>
                <a:cs typeface="Times New Roman" pitchFamily="18" charset="0"/>
              </a:rPr>
              <a:t>/&gt;</a:t>
            </a:r>
          </a:p>
          <a:p>
            <a:pPr marL="741363" lvl="1" indent="-284163" defTabSz="457200" eaLnBrk="1" hangingPunct="1">
              <a:lnSpc>
                <a:spcPct val="92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latin typeface="Courier New" pitchFamily="49" charset="0"/>
                <a:cs typeface="Times New Roman" pitchFamily="18" charset="0"/>
              </a:rPr>
              <a:t> &lt;</a:t>
            </a:r>
            <a:r>
              <a:rPr lang="en-GB" sz="1800" dirty="0" err="1">
                <a:latin typeface="Courier New" pitchFamily="49" charset="0"/>
                <a:cs typeface="Times New Roman" pitchFamily="18" charset="0"/>
              </a:rPr>
              <a:t>xsd:element</a:t>
            </a:r>
            <a:r>
              <a:rPr lang="en-GB" sz="1800" dirty="0">
                <a:latin typeface="Courier New" pitchFamily="49" charset="0"/>
                <a:cs typeface="Times New Roman" pitchFamily="18" charset="0"/>
              </a:rPr>
              <a:t> name=”length” type=</a:t>
            </a:r>
            <a:r>
              <a:rPr lang="en-GB" sz="1800" dirty="0" err="1">
                <a:latin typeface="Courier New" pitchFamily="49" charset="0"/>
                <a:cs typeface="Times New Roman" pitchFamily="18" charset="0"/>
              </a:rPr>
              <a:t>xsd:duration</a:t>
            </a:r>
            <a:r>
              <a:rPr lang="en-GB" sz="1800" dirty="0">
                <a:latin typeface="Courier New" pitchFamily="49" charset="0"/>
                <a:cs typeface="Times New Roman" pitchFamily="18" charset="0"/>
              </a:rPr>
              <a:t>/&gt;</a:t>
            </a:r>
            <a:r>
              <a:rPr lang="en-GB" sz="1800" dirty="0">
                <a:cs typeface="Times New Roman" pitchFamily="18" charset="0"/>
              </a:rPr>
              <a:t> </a:t>
            </a:r>
          </a:p>
          <a:p>
            <a:pPr marL="341313" indent="-341313" defTabSz="457200" eaLnBrk="1" hangingPunct="1">
              <a:lnSpc>
                <a:spcPct val="92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latin typeface="Courier New" pitchFamily="49" charset="0"/>
                <a:cs typeface="Times New Roman" pitchFamily="18" charset="0"/>
              </a:rPr>
              <a:t>   &lt;/</a:t>
            </a:r>
            <a:r>
              <a:rPr lang="en-GB" sz="1800" dirty="0" err="1">
                <a:latin typeface="Courier New" pitchFamily="49" charset="0"/>
                <a:cs typeface="Times New Roman" pitchFamily="18" charset="0"/>
              </a:rPr>
              <a:t>xsd:</a:t>
            </a:r>
            <a:r>
              <a:rPr lang="en-GB" sz="1800" b="1" dirty="0" err="1">
                <a:latin typeface="Courier New" pitchFamily="49" charset="0"/>
                <a:cs typeface="Times New Roman" pitchFamily="18" charset="0"/>
              </a:rPr>
              <a:t>any</a:t>
            </a:r>
            <a:r>
              <a:rPr lang="en-GB" sz="1800" b="1" dirty="0">
                <a:latin typeface="Courier New" pitchFamily="49" charset="0"/>
                <a:cs typeface="Times New Roman" pitchFamily="18" charset="0"/>
              </a:rPr>
              <a:t>&gt;</a:t>
            </a:r>
          </a:p>
          <a:p>
            <a:pPr marL="341313" indent="-341313" defTabSz="457200" eaLnBrk="1" hangingPunct="1">
              <a:lnSpc>
                <a:spcPct val="92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800" dirty="0">
                <a:latin typeface="Courier New" pitchFamily="49" charset="0"/>
                <a:cs typeface="Times New Roman" pitchFamily="18" charset="0"/>
              </a:rPr>
              <a:t>&lt;/</a:t>
            </a:r>
            <a:r>
              <a:rPr lang="en-GB" sz="1800" dirty="0" err="1">
                <a:latin typeface="Courier New" pitchFamily="49" charset="0"/>
                <a:cs typeface="Times New Roman" pitchFamily="18" charset="0"/>
              </a:rPr>
              <a:t>xsd:</a:t>
            </a:r>
            <a:r>
              <a:rPr lang="en-GB" sz="1800" b="1" dirty="0" err="1">
                <a:latin typeface="Courier New" pitchFamily="49" charset="0"/>
                <a:cs typeface="Times New Roman" pitchFamily="18" charset="0"/>
              </a:rPr>
              <a:t>complexType</a:t>
            </a:r>
            <a:r>
              <a:rPr lang="en-GB" sz="1800" dirty="0">
                <a:latin typeface="Courier New" pitchFamily="49" charset="0"/>
                <a:cs typeface="Times New Roman" pitchFamily="18" charset="0"/>
              </a:rPr>
              <a:t>&gt;</a:t>
            </a:r>
            <a:r>
              <a:rPr lang="en-GB" sz="1800" dirty="0">
                <a:cs typeface="Times New Roman" pitchFamily="18" charset="0"/>
              </a:rPr>
              <a:t> </a:t>
            </a:r>
          </a:p>
          <a:p>
            <a:pPr marL="341313" indent="-341313" defTabSz="457200" eaLnBrk="1" hangingPunct="1">
              <a:lnSpc>
                <a:spcPct val="92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>
                <a:latin typeface="Courier New" pitchFamily="49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6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XML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Clr>
                <a:srgbClr val="EFF56F"/>
              </a:buClr>
            </a:pPr>
            <a:r>
              <a:rPr lang="en-US" dirty="0"/>
              <a:t>An XML element is made up of a start tag, an end tag, and data in between.</a:t>
            </a:r>
          </a:p>
          <a:p>
            <a:pPr>
              <a:lnSpc>
                <a:spcPct val="90000"/>
              </a:lnSpc>
              <a:buClr>
                <a:srgbClr val="EFF56F"/>
              </a:buClr>
            </a:pPr>
            <a:r>
              <a:rPr lang="en-US" dirty="0"/>
              <a:t>Example:</a:t>
            </a:r>
          </a:p>
          <a:p>
            <a:pPr>
              <a:lnSpc>
                <a:spcPct val="90000"/>
              </a:lnSpc>
              <a:buClr>
                <a:srgbClr val="EFF56F"/>
              </a:buClr>
              <a:buFont typeface="Wingdings" pitchFamily="2" charset="2"/>
              <a:buNone/>
            </a:pPr>
            <a:r>
              <a:rPr lang="en-US" dirty="0"/>
              <a:t>        &lt;</a:t>
            </a:r>
            <a:r>
              <a:rPr lang="en-US" dirty="0">
                <a:solidFill>
                  <a:srgbClr val="F3975F"/>
                </a:solidFill>
              </a:rPr>
              <a:t>director</a:t>
            </a:r>
            <a:r>
              <a:rPr lang="en-US" dirty="0"/>
              <a:t>&gt; Matthew Dunn  &lt;</a:t>
            </a:r>
            <a:r>
              <a:rPr lang="en-US" dirty="0">
                <a:solidFill>
                  <a:srgbClr val="F3975F"/>
                </a:solidFill>
              </a:rPr>
              <a:t>/director</a:t>
            </a:r>
            <a:r>
              <a:rPr lang="en-US" dirty="0"/>
              <a:t>&gt;</a:t>
            </a:r>
          </a:p>
          <a:p>
            <a:pPr>
              <a:lnSpc>
                <a:spcPct val="90000"/>
              </a:lnSpc>
              <a:buClr>
                <a:srgbClr val="EFF56F"/>
              </a:buClr>
            </a:pPr>
            <a:r>
              <a:rPr lang="en-US" dirty="0"/>
              <a:t>Example of another element with the same value:</a:t>
            </a:r>
          </a:p>
          <a:p>
            <a:pPr>
              <a:lnSpc>
                <a:spcPct val="90000"/>
              </a:lnSpc>
              <a:buClr>
                <a:srgbClr val="EFF56F"/>
              </a:buClr>
              <a:buFont typeface="Wingdings" pitchFamily="2" charset="2"/>
              <a:buNone/>
            </a:pPr>
            <a:r>
              <a:rPr lang="en-US" dirty="0"/>
              <a:t>  	     &lt;</a:t>
            </a:r>
            <a:r>
              <a:rPr lang="en-US" dirty="0">
                <a:solidFill>
                  <a:srgbClr val="F3975F"/>
                </a:solidFill>
              </a:rPr>
              <a:t>actor</a:t>
            </a:r>
            <a:r>
              <a:rPr lang="en-US" dirty="0"/>
              <a:t>&gt;  Matthew Dunn &lt;</a:t>
            </a:r>
            <a:r>
              <a:rPr lang="en-US" dirty="0">
                <a:solidFill>
                  <a:srgbClr val="F3975F"/>
                </a:solidFill>
              </a:rPr>
              <a:t>/actor</a:t>
            </a:r>
            <a:r>
              <a:rPr lang="en-US" dirty="0"/>
              <a:t>&gt;</a:t>
            </a:r>
          </a:p>
          <a:p>
            <a:pPr>
              <a:lnSpc>
                <a:spcPct val="90000"/>
              </a:lnSpc>
              <a:buClr>
                <a:srgbClr val="EFF56F"/>
              </a:buClr>
            </a:pPr>
            <a:r>
              <a:rPr lang="en-US" dirty="0"/>
              <a:t>XML tags are case-sensitive:</a:t>
            </a:r>
          </a:p>
          <a:p>
            <a:pPr>
              <a:lnSpc>
                <a:spcPct val="90000"/>
              </a:lnSpc>
              <a:buClr>
                <a:srgbClr val="EFF56F"/>
              </a:buClr>
              <a:buFont typeface="Wingdings" pitchFamily="2" charset="2"/>
              <a:buNone/>
            </a:pPr>
            <a:r>
              <a:rPr lang="en-US" dirty="0"/>
              <a:t>         &lt;</a:t>
            </a:r>
            <a:r>
              <a:rPr lang="en-US" dirty="0">
                <a:solidFill>
                  <a:srgbClr val="F3975F"/>
                </a:solidFill>
              </a:rPr>
              <a:t>CITY</a:t>
            </a:r>
            <a:r>
              <a:rPr lang="en-US" dirty="0"/>
              <a:t>&gt;  &lt;</a:t>
            </a:r>
            <a:r>
              <a:rPr lang="en-US" dirty="0">
                <a:solidFill>
                  <a:srgbClr val="F3975F"/>
                </a:solidFill>
              </a:rPr>
              <a:t>City</a:t>
            </a:r>
            <a:r>
              <a:rPr lang="en-US" dirty="0"/>
              <a:t>&gt;  &lt;</a:t>
            </a:r>
            <a:r>
              <a:rPr lang="en-US" dirty="0">
                <a:solidFill>
                  <a:srgbClr val="F3975F"/>
                </a:solidFill>
              </a:rPr>
              <a:t>city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6E86703F-FC44-4AFC-8560-E74EDB310804}" type="slidenum">
              <a:rPr lang="en-AU"/>
              <a:pPr/>
              <a:t>60</a:t>
            </a:fld>
            <a:endParaRPr lang="en-AU"/>
          </a:p>
        </p:txBody>
      </p:sp>
      <p:sp>
        <p:nvSpPr>
          <p:cNvPr id="99331" name="Text Box 2"/>
          <p:cNvSpPr txBox="1">
            <a:spLocks noChangeArrowheads="1"/>
          </p:cNvSpPr>
          <p:nvPr/>
        </p:nvSpPr>
        <p:spPr bwMode="auto">
          <a:xfrm>
            <a:off x="1476375" y="659765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033652" cy="676275"/>
          </a:xfrm>
        </p:spPr>
        <p:txBody>
          <a:bodyPr lIns="90000" tIns="46800" rIns="90000" bIns="46800">
            <a:noAutofit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Complex Type - Grouping Elements</a:t>
            </a:r>
          </a:p>
        </p:txBody>
      </p:sp>
      <p:sp>
        <p:nvSpPr>
          <p:cNvPr id="3123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2088946"/>
            <a:ext cx="8229600" cy="5048250"/>
          </a:xfrm>
        </p:spPr>
        <p:txBody>
          <a:bodyPr lIns="90000" tIns="46800" rIns="90000" bIns="46800">
            <a:noAutofit/>
          </a:bodyPr>
          <a:lstStyle/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Courier New" pitchFamily="49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083" y="1447800"/>
            <a:ext cx="771855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4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468313" y="6453188"/>
            <a:ext cx="2133600" cy="268287"/>
          </a:xfrm>
          <a:prstGeom prst="rect">
            <a:avLst/>
          </a:prstGeom>
          <a:noFill/>
        </p:spPr>
        <p:txBody>
          <a:bodyPr/>
          <a:lstStyle/>
          <a:p>
            <a:fld id="{F290095B-9926-4B4D-BCC0-05BD836F9754}" type="slidenum">
              <a:rPr lang="en-AU"/>
              <a:pPr/>
              <a:t>61</a:t>
            </a:fld>
            <a:endParaRPr lang="en-AU"/>
          </a:p>
        </p:txBody>
      </p:sp>
      <p:sp>
        <p:nvSpPr>
          <p:cNvPr id="100355" name="Text Box 2"/>
          <p:cNvSpPr txBox="1">
            <a:spLocks noChangeArrowheads="1"/>
          </p:cNvSpPr>
          <p:nvPr/>
        </p:nvSpPr>
        <p:spPr bwMode="auto">
          <a:xfrm>
            <a:off x="1476375" y="6597650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title"/>
          </p:nvPr>
        </p:nvSpPr>
        <p:spPr>
          <a:xfrm>
            <a:off x="141880" y="971844"/>
            <a:ext cx="8231188" cy="676275"/>
          </a:xfrm>
        </p:spPr>
        <p:txBody>
          <a:bodyPr lIns="90000" tIns="46800" rIns="90000" bIns="46800">
            <a:normAutofit fontScale="90000"/>
          </a:bodyPr>
          <a:lstStyle/>
          <a:p>
            <a:pPr defTabSz="457200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/>
              <a:t>Controlling element occurrences</a:t>
            </a:r>
            <a:r>
              <a:rPr lang="en-GB" sz="4800" dirty="0"/>
              <a:t> </a:t>
            </a:r>
          </a:p>
        </p:txBody>
      </p:sp>
      <p:sp>
        <p:nvSpPr>
          <p:cNvPr id="3143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59593"/>
            <a:ext cx="8231188" cy="5113338"/>
          </a:xfrm>
        </p:spPr>
        <p:txBody>
          <a:bodyPr lIns="90000" tIns="46800" rIns="90000" bIns="46800">
            <a:normAutofit/>
          </a:bodyPr>
          <a:lstStyle/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b="1" dirty="0">
                <a:cs typeface="Times New Roman" pitchFamily="18" charset="0"/>
              </a:rPr>
              <a:t>Occurrence constraints</a:t>
            </a:r>
            <a:r>
              <a:rPr lang="en-GB" sz="2600" dirty="0">
                <a:cs typeface="Times New Roman" pitchFamily="18" charset="0"/>
              </a:rPr>
              <a:t> define the number of times a particular element can or must occur</a:t>
            </a:r>
            <a:r>
              <a:rPr lang="en-GB" sz="2600" dirty="0"/>
              <a:t> 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/>
              <a:t>Attributes:</a:t>
            </a:r>
          </a:p>
          <a:p>
            <a:pPr marL="741363" lvl="1" indent="-284163" defTabSz="457200" eaLnBrk="1" hangingPunct="1">
              <a:lnSpc>
                <a:spcPct val="90000"/>
              </a:lnSpc>
              <a:spcBef>
                <a:spcPts val="600"/>
              </a:spcBef>
              <a:buFont typeface="Courier New" pitchFamily="49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 err="1">
                <a:latin typeface="Courier New" pitchFamily="49" charset="0"/>
              </a:rPr>
              <a:t>minOccurs</a:t>
            </a:r>
            <a:r>
              <a:rPr lang="en-GB" sz="2600" dirty="0"/>
              <a:t>:  Defines the </a:t>
            </a:r>
            <a:r>
              <a:rPr lang="en-GB" sz="2600" dirty="0">
                <a:cs typeface="Times New Roman" pitchFamily="18" charset="0"/>
              </a:rPr>
              <a:t>minimum number of times an element can occur.  Default value is 1 </a:t>
            </a:r>
          </a:p>
          <a:p>
            <a:pPr marL="741363" lvl="1" indent="-284163" defTabSz="457200" eaLnBrk="1" hangingPunct="1">
              <a:lnSpc>
                <a:spcPct val="90000"/>
              </a:lnSpc>
              <a:spcBef>
                <a:spcPts val="600"/>
              </a:spcBef>
              <a:buFont typeface="Courier New" pitchFamily="49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 err="1">
                <a:latin typeface="Courier New" pitchFamily="49" charset="0"/>
                <a:cs typeface="Times New Roman" pitchFamily="18" charset="0"/>
              </a:rPr>
              <a:t>maxOccurs</a:t>
            </a:r>
            <a:r>
              <a:rPr lang="en-GB" sz="2600" dirty="0">
                <a:cs typeface="Times New Roman" pitchFamily="18" charset="0"/>
              </a:rPr>
              <a:t>: Defines the maximum number of times an element can occur. Default value is 1</a:t>
            </a:r>
          </a:p>
          <a:p>
            <a:pPr marL="341313" indent="-341313" defTabSz="457200" eaLnBrk="1" hangingPunct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600" dirty="0">
                <a:cs typeface="Times New Roman" pitchFamily="18" charset="0"/>
              </a:rPr>
              <a:t>Can set the value of the “</a:t>
            </a:r>
            <a:r>
              <a:rPr lang="en-GB" sz="2600" dirty="0" err="1">
                <a:cs typeface="Times New Roman" pitchFamily="18" charset="0"/>
              </a:rPr>
              <a:t>maxOccurs</a:t>
            </a:r>
            <a:r>
              <a:rPr lang="en-GB" sz="2600" dirty="0">
                <a:cs typeface="Times New Roman" pitchFamily="18" charset="0"/>
              </a:rPr>
              <a:t>” attribute to “unbounded” to indicate that there is no maximum number of times the element can occur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2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/>
              <a:t>Book.xsd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95400"/>
            <a:ext cx="7207689" cy="5265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.</a:t>
            </a:r>
            <a:r>
              <a:rPr lang="en-US" dirty="0" err="1"/>
              <a:t>xsd</a:t>
            </a:r>
            <a:r>
              <a:rPr lang="en-US" dirty="0"/>
              <a:t> file to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385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Add the following to xml document</a:t>
            </a:r>
          </a:p>
          <a:p>
            <a:pPr>
              <a:buNone/>
            </a:pPr>
            <a:r>
              <a:rPr lang="en-US" dirty="0"/>
              <a:t>&lt;books </a:t>
            </a:r>
            <a:r>
              <a:rPr lang="en-US" dirty="0" err="1"/>
              <a:t>xmlns:xsi</a:t>
            </a:r>
            <a:r>
              <a:rPr lang="en-US" dirty="0"/>
              <a:t> = "http://www.w3.org/2001/XMLSchema-instance"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xsi:noNamespaceSchemaLocation</a:t>
            </a:r>
            <a:r>
              <a:rPr lang="en-US" dirty="0"/>
              <a:t>="book.xsd"&gt;</a:t>
            </a:r>
          </a:p>
          <a:p>
            <a:pPr>
              <a:buNone/>
            </a:pPr>
            <a:r>
              <a:rPr lang="en-US" dirty="0"/>
              <a:t>Here books is the root element in the xml file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468313" y="6453188"/>
            <a:ext cx="2130425" cy="366712"/>
          </a:xfrm>
          <a:prstGeom prst="rect">
            <a:avLst/>
          </a:prstGeom>
        </p:spPr>
        <p:txBody>
          <a:bodyPr/>
          <a:lstStyle/>
          <a:p>
            <a:fld id="{323793FD-98F2-44A2-B5FD-0BE7D4A45E66}" type="slidenum">
              <a:rPr lang="en-GB"/>
              <a:pPr/>
              <a:t>64</a:t>
            </a:fld>
            <a:endParaRPr lang="en-GB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2242" y="984108"/>
            <a:ext cx="8229600" cy="77787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Shortcomings of CSS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048339"/>
            <a:ext cx="8229600" cy="5111750"/>
          </a:xfrm>
          <a:ln/>
        </p:spPr>
        <p:txBody>
          <a:bodyPr/>
          <a:lstStyle/>
          <a:p>
            <a:pPr marL="339725" indent="-339725">
              <a:lnSpc>
                <a:spcPct val="90000"/>
              </a:lnSpc>
              <a:buFont typeface="Arial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US" dirty="0"/>
              <a:t>Elements appear in same order in which they appear in XML document</a:t>
            </a:r>
          </a:p>
          <a:p>
            <a:pPr marL="339725" indent="-339725">
              <a:lnSpc>
                <a:spcPct val="90000"/>
              </a:lnSpc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US" dirty="0"/>
          </a:p>
          <a:p>
            <a:pPr marL="339725" indent="-339725">
              <a:lnSpc>
                <a:spcPct val="90000"/>
              </a:lnSpc>
              <a:buFont typeface="Arial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US" dirty="0"/>
              <a:t>Not a programming language</a:t>
            </a:r>
          </a:p>
          <a:p>
            <a:pPr marL="339725" indent="-339725">
              <a:lnSpc>
                <a:spcPct val="90000"/>
              </a:lnSpc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US" dirty="0"/>
          </a:p>
          <a:p>
            <a:pPr marL="339725" indent="-339725">
              <a:lnSpc>
                <a:spcPct val="90000"/>
              </a:lnSpc>
              <a:buFont typeface="Arial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US" dirty="0"/>
              <a:t>No relationships between siblings</a:t>
            </a:r>
          </a:p>
          <a:p>
            <a:pPr marL="339725" indent="-339725">
              <a:lnSpc>
                <a:spcPct val="90000"/>
              </a:lnSpc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US" dirty="0"/>
          </a:p>
          <a:p>
            <a:pPr marL="339725" indent="-339725">
              <a:lnSpc>
                <a:spcPct val="90000"/>
              </a:lnSpc>
              <a:buFont typeface="Arial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US" dirty="0"/>
              <a:t>Cannot automatically generate text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468313" y="6453188"/>
            <a:ext cx="2130425" cy="366712"/>
          </a:xfrm>
          <a:prstGeom prst="rect">
            <a:avLst/>
          </a:prstGeom>
        </p:spPr>
        <p:txBody>
          <a:bodyPr/>
          <a:lstStyle/>
          <a:p>
            <a:fld id="{D3193755-2FE9-476F-A5B4-01B289AA1F69}" type="slidenum">
              <a:rPr lang="en-GB"/>
              <a:pPr/>
              <a:t>65</a:t>
            </a:fld>
            <a:endParaRPr lang="en-GB"/>
          </a:p>
        </p:txBody>
      </p:sp>
      <p:sp>
        <p:nvSpPr>
          <p:cNvPr id="122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78370" y="1062938"/>
            <a:ext cx="8229600" cy="77787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XSLT style sheet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2057414"/>
            <a:ext cx="8713788" cy="4525963"/>
          </a:xfrm>
          <a:ln/>
        </p:spPr>
        <p:txBody>
          <a:bodyPr/>
          <a:lstStyle/>
          <a:p>
            <a:pPr marL="339725" indent="-339725">
              <a:spcBef>
                <a:spcPts val="700"/>
              </a:spcBef>
              <a:buFont typeface="Arial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AU" sz="2800" dirty="0"/>
              <a:t>Developed to provide means to transform and format the content of XML documents</a:t>
            </a:r>
          </a:p>
          <a:p>
            <a:pPr marL="739775" lvl="1" indent="-282575">
              <a:spcBef>
                <a:spcPts val="600"/>
              </a:spcBef>
              <a:buFont typeface="Arial" charset="0"/>
              <a:buChar char="–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AU" sz="2400" dirty="0"/>
              <a:t>Converts an XML document into something else</a:t>
            </a:r>
          </a:p>
          <a:p>
            <a:pPr marL="1139825" lvl="2" indent="-225425">
              <a:spcBef>
                <a:spcPts val="500"/>
              </a:spcBef>
              <a:buFont typeface="Arial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AU" sz="2000" dirty="0" err="1"/>
              <a:t>eg</a:t>
            </a:r>
            <a:r>
              <a:rPr lang="en-AU" sz="2000" dirty="0"/>
              <a:t> .html or .</a:t>
            </a:r>
            <a:r>
              <a:rPr lang="en-AU" sz="2000" dirty="0" err="1"/>
              <a:t>pdf</a:t>
            </a:r>
            <a:r>
              <a:rPr lang="en-AU" sz="2000" dirty="0"/>
              <a:t> or even another XML document</a:t>
            </a:r>
            <a:endParaRPr lang="en-AU" sz="2800" dirty="0"/>
          </a:p>
          <a:p>
            <a:pPr marL="339725" indent="-339725">
              <a:spcBef>
                <a:spcPts val="700"/>
              </a:spcBef>
              <a:buFont typeface="Arial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AU" sz="2800" dirty="0"/>
              <a:t>The namespace for XSLT is: </a:t>
            </a:r>
            <a:r>
              <a:rPr lang="en-AU" sz="2400" dirty="0">
                <a:latin typeface="Courier New" pitchFamily="49" charset="0"/>
              </a:rPr>
              <a:t>http://www.w3.org/1999/XSL/Transform</a:t>
            </a:r>
            <a:r>
              <a:rPr lang="en-AU" sz="2800" dirty="0"/>
              <a:t> </a:t>
            </a:r>
          </a:p>
          <a:p>
            <a:pPr marL="339725" indent="-339725">
              <a:spcBef>
                <a:spcPts val="700"/>
              </a:spcBef>
              <a:buFont typeface="Arial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AU" sz="2800" dirty="0"/>
              <a:t>XSLT is currently the most widely used XSL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468313" y="6453188"/>
            <a:ext cx="2130425" cy="366712"/>
          </a:xfrm>
          <a:prstGeom prst="rect">
            <a:avLst/>
          </a:prstGeom>
        </p:spPr>
        <p:txBody>
          <a:bodyPr/>
          <a:lstStyle/>
          <a:p>
            <a:fld id="{2B5D111B-C010-4236-B63C-439378BD5660}" type="slidenum">
              <a:rPr lang="en-GB"/>
              <a:pPr/>
              <a:t>66</a:t>
            </a:fld>
            <a:endParaRPr lang="en-GB"/>
          </a:p>
        </p:txBody>
      </p:sp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04944" y="952576"/>
            <a:ext cx="8229600" cy="77787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/>
              <a:t>XSLT style sheet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883988"/>
            <a:ext cx="8713788" cy="4525963"/>
          </a:xfrm>
          <a:ln/>
        </p:spPr>
        <p:txBody>
          <a:bodyPr>
            <a:normAutofit/>
          </a:bodyPr>
          <a:lstStyle/>
          <a:p>
            <a:pPr marL="339725" indent="-339725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dirty="0"/>
              <a:t>XSL processor analyses an XML document and breaks it into nodes</a:t>
            </a:r>
          </a:p>
          <a:p>
            <a:pPr marL="339725" indent="-339725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dirty="0"/>
              <a:t>Each node represents a part of the document and is either;</a:t>
            </a:r>
          </a:p>
          <a:p>
            <a:pPr marL="739775" lvl="1" indent="-282575">
              <a:lnSpc>
                <a:spcPct val="90000"/>
              </a:lnSpc>
              <a:spcBef>
                <a:spcPts val="500"/>
              </a:spcBef>
              <a:buFont typeface="Arial" charset="0"/>
              <a:buChar char="–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dirty="0"/>
              <a:t> an element</a:t>
            </a:r>
          </a:p>
          <a:p>
            <a:pPr marL="739775" lvl="1" indent="-282575">
              <a:lnSpc>
                <a:spcPct val="90000"/>
              </a:lnSpc>
              <a:spcBef>
                <a:spcPts val="500"/>
              </a:spcBef>
              <a:buFont typeface="Arial" charset="0"/>
              <a:buChar char="–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dirty="0"/>
              <a:t> an attribute</a:t>
            </a:r>
          </a:p>
          <a:p>
            <a:pPr marL="739775" lvl="1" indent="-282575">
              <a:lnSpc>
                <a:spcPct val="90000"/>
              </a:lnSpc>
              <a:spcBef>
                <a:spcPts val="500"/>
              </a:spcBef>
              <a:buFont typeface="Arial" charset="0"/>
              <a:buChar char="–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dirty="0"/>
              <a:t> some text</a:t>
            </a:r>
          </a:p>
          <a:p>
            <a:pPr marL="339725" indent="-339725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dirty="0"/>
              <a:t>Nodes are organised a hierarchical (tree) representation of the entire document</a:t>
            </a:r>
          </a:p>
          <a:p>
            <a:pPr marL="739775" lvl="1" indent="-282575">
              <a:lnSpc>
                <a:spcPct val="90000"/>
              </a:lnSpc>
              <a:spcBef>
                <a:spcPts val="500"/>
              </a:spcBef>
              <a:buFont typeface="Arial" charset="0"/>
              <a:buChar char="–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GB" sz="2400" dirty="0"/>
              <a:t>Called the </a:t>
            </a:r>
            <a:r>
              <a:rPr lang="en-GB" sz="2400" b="1" dirty="0"/>
              <a:t>source tree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468313" y="6453188"/>
            <a:ext cx="2130425" cy="366712"/>
          </a:xfrm>
          <a:prstGeom prst="rect">
            <a:avLst/>
          </a:prstGeom>
        </p:spPr>
        <p:txBody>
          <a:bodyPr/>
          <a:lstStyle/>
          <a:p>
            <a:fld id="{BC4E89D9-E7FB-445B-ABFB-16BF78725BF7}" type="slidenum">
              <a:rPr lang="en-GB"/>
              <a:pPr/>
              <a:t>67</a:t>
            </a:fld>
            <a:endParaRPr lang="en-GB"/>
          </a:p>
        </p:txBody>
      </p:sp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6114" y="984108"/>
            <a:ext cx="8229600" cy="77787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/>
              <a:t>XSLT style sheet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2041648"/>
            <a:ext cx="8713788" cy="4525963"/>
          </a:xfrm>
          <a:ln/>
        </p:spPr>
        <p:txBody>
          <a:bodyPr/>
          <a:lstStyle/>
          <a:p>
            <a:pPr marL="339725" indent="-339725">
              <a:buFont typeface="Arial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AU" dirty="0"/>
              <a:t>When the XSL processor finishes building the node tree it will search an XSLT </a:t>
            </a:r>
            <a:r>
              <a:rPr lang="en-AU" dirty="0" err="1"/>
              <a:t>stylesheet</a:t>
            </a:r>
            <a:r>
              <a:rPr lang="en-AU" dirty="0"/>
              <a:t> for instructions on how to use the nodes</a:t>
            </a:r>
          </a:p>
          <a:p>
            <a:pPr marL="339725" indent="-339725"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AU" dirty="0"/>
          </a:p>
          <a:p>
            <a:pPr marL="339725" indent="-339725">
              <a:buFont typeface="Arial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AU" dirty="0"/>
              <a:t>Node instructions are contained within templates in the XSLT style sheet</a:t>
            </a:r>
          </a:p>
          <a:p>
            <a:pPr marL="339725" indent="-339725"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A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468313" y="6453188"/>
            <a:ext cx="2130425" cy="366712"/>
          </a:xfrm>
          <a:prstGeom prst="rect">
            <a:avLst/>
          </a:prstGeom>
        </p:spPr>
        <p:txBody>
          <a:bodyPr/>
          <a:lstStyle/>
          <a:p>
            <a:fld id="{2EB20389-CD22-4B6E-A88E-65D6ECDB389D}" type="slidenum">
              <a:rPr lang="en-GB"/>
              <a:pPr/>
              <a:t>68</a:t>
            </a:fld>
            <a:endParaRPr lang="en-GB"/>
          </a:p>
        </p:txBody>
      </p:sp>
      <p:sp>
        <p:nvSpPr>
          <p:cNvPr id="215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94136" y="977462"/>
            <a:ext cx="8229600" cy="1312862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AU" sz="4000" dirty="0"/>
              <a:t>XSLT style sheet</a:t>
            </a:r>
            <a:br>
              <a:rPr lang="en-AU" sz="4000" dirty="0"/>
            </a:br>
            <a:r>
              <a:rPr lang="en-AU" sz="4000" dirty="0"/>
              <a:t> </a:t>
            </a:r>
            <a:r>
              <a:rPr lang="en-AU" sz="2000" dirty="0"/>
              <a:t>(simple.xsl, employee.xml)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4136" y="2282526"/>
            <a:ext cx="8713788" cy="4525963"/>
          </a:xfrm>
          <a:ln/>
        </p:spPr>
        <p:txBody>
          <a:bodyPr>
            <a:normAutofit/>
          </a:bodyPr>
          <a:lstStyle/>
          <a:p>
            <a:pPr marL="339725" indent="-339725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AU" sz="2400" dirty="0"/>
              <a:t>XSLT style sheet is an XML document and as such must have a root element and an XML declaration</a:t>
            </a:r>
          </a:p>
          <a:p>
            <a:pPr marL="339725"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AU" sz="2400" dirty="0">
                <a:latin typeface="Courier New" pitchFamily="49" charset="0"/>
              </a:rPr>
              <a:t>&lt;?xml version=“1.0” encoding=“UTF-8” ?&gt;</a:t>
            </a:r>
          </a:p>
          <a:p>
            <a:pPr marL="339725"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AU" sz="2400" b="1" dirty="0">
                <a:latin typeface="Courier New" pitchFamily="49" charset="0"/>
              </a:rPr>
              <a:t>&lt;</a:t>
            </a:r>
            <a:r>
              <a:rPr lang="en-AU" sz="2400" b="1" dirty="0" err="1">
                <a:latin typeface="Courier New" pitchFamily="49" charset="0"/>
              </a:rPr>
              <a:t>xsl:stylesheet</a:t>
            </a:r>
            <a:r>
              <a:rPr lang="en-AU" sz="2400" dirty="0">
                <a:latin typeface="Courier New" pitchFamily="49" charset="0"/>
              </a:rPr>
              <a:t> version=“1.0”</a:t>
            </a:r>
          </a:p>
          <a:p>
            <a:pPr marL="339725" indent="-339725">
              <a:lnSpc>
                <a:spcPct val="90000"/>
              </a:lnSpc>
              <a:spcBef>
                <a:spcPts val="525"/>
              </a:spcBef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AU" sz="2400" dirty="0">
                <a:latin typeface="Courier New" pitchFamily="49" charset="0"/>
              </a:rPr>
              <a:t>    </a:t>
            </a:r>
            <a:r>
              <a:rPr lang="en-AU" sz="2400" dirty="0" err="1">
                <a:latin typeface="Courier New" pitchFamily="49" charset="0"/>
              </a:rPr>
              <a:t>xmlns:xsl</a:t>
            </a:r>
            <a:r>
              <a:rPr lang="en-AU" sz="2400" dirty="0">
                <a:latin typeface="Courier New" pitchFamily="49" charset="0"/>
              </a:rPr>
              <a:t>=</a:t>
            </a:r>
            <a:r>
              <a:rPr lang="en-AU" sz="2400" dirty="0">
                <a:solidFill>
                  <a:srgbClr val="CCCCFF"/>
                </a:solidFill>
                <a:latin typeface="Courier New" pitchFamily="49" charset="0"/>
                <a:hlinkClick r:id="rId3"/>
              </a:rPr>
              <a:t>http://www.w3c.org/1999/XSL/Transform</a:t>
            </a:r>
            <a:r>
              <a:rPr lang="en-AU" sz="2400" dirty="0">
                <a:latin typeface="Courier New" pitchFamily="49" charset="0"/>
              </a:rPr>
              <a:t> </a:t>
            </a:r>
            <a:r>
              <a:rPr lang="en-AU" sz="2400" b="1" dirty="0">
                <a:latin typeface="Courier New" pitchFamily="49" charset="0"/>
              </a:rPr>
              <a:t>&gt;</a:t>
            </a:r>
          </a:p>
          <a:p>
            <a:pPr marL="339725"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AU" sz="2400" dirty="0">
                <a:latin typeface="Courier New" pitchFamily="49" charset="0"/>
              </a:rPr>
              <a:t>	&lt;!-- style sheet rules here --&gt;</a:t>
            </a:r>
            <a:endParaRPr lang="en-AU" sz="2400" b="1" dirty="0">
              <a:latin typeface="Courier New" pitchFamily="49" charset="0"/>
            </a:endParaRPr>
          </a:p>
          <a:p>
            <a:pPr marL="339725"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AU" sz="2400" b="1" dirty="0">
                <a:latin typeface="Courier New" pitchFamily="49" charset="0"/>
              </a:rPr>
              <a:t>&lt;/</a:t>
            </a:r>
            <a:r>
              <a:rPr lang="en-AU" sz="2400" b="1" dirty="0" err="1">
                <a:latin typeface="Courier New" pitchFamily="49" charset="0"/>
              </a:rPr>
              <a:t>xsl:stylesheet</a:t>
            </a:r>
            <a:r>
              <a:rPr lang="en-AU" sz="2400" b="1" dirty="0">
                <a:latin typeface="Courier New" pitchFamily="49" charset="0"/>
              </a:rPr>
              <a:t>&gt;</a:t>
            </a:r>
          </a:p>
          <a:p>
            <a:pPr marL="339725"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AU" sz="2400" b="1" dirty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468313" y="6453188"/>
            <a:ext cx="2130425" cy="366712"/>
          </a:xfrm>
          <a:prstGeom prst="rect">
            <a:avLst/>
          </a:prstGeom>
        </p:spPr>
        <p:txBody>
          <a:bodyPr/>
          <a:lstStyle/>
          <a:p>
            <a:fld id="{96B04AC3-D0D3-4B6F-AD78-67386140ADBD}" type="slidenum">
              <a:rPr lang="en-GB"/>
              <a:pPr/>
              <a:t>69</a:t>
            </a:fld>
            <a:endParaRPr lang="en-GB"/>
          </a:p>
        </p:txBody>
      </p:sp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04944" y="1015640"/>
            <a:ext cx="8229600" cy="77787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outputting values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316361"/>
            <a:ext cx="8229600" cy="5111750"/>
          </a:xfrm>
          <a:ln/>
        </p:spPr>
        <p:txBody>
          <a:bodyPr/>
          <a:lstStyle/>
          <a:p>
            <a:pPr marL="339725" indent="-339725">
              <a:buFont typeface="Arial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US" dirty="0"/>
              <a:t>Use the empty element </a:t>
            </a:r>
            <a:r>
              <a:rPr lang="en-US" b="1" dirty="0"/>
              <a:t>value-of </a:t>
            </a:r>
            <a:r>
              <a:rPr lang="en-US" dirty="0"/>
              <a:t>together with the attribute </a:t>
            </a:r>
            <a:r>
              <a:rPr lang="en-US" b="1" dirty="0"/>
              <a:t>select</a:t>
            </a:r>
            <a:endParaRPr lang="en-US" dirty="0"/>
          </a:p>
          <a:p>
            <a:pPr marL="339725" indent="-339725"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US" dirty="0"/>
              <a:t>&lt;</a:t>
            </a:r>
            <a:r>
              <a:rPr lang="en-US" dirty="0" err="1"/>
              <a:t>xsl:value</a:t>
            </a:r>
            <a:r>
              <a:rPr lang="en-US" dirty="0"/>
              <a:t>-of select="."/&gt;</a:t>
            </a:r>
          </a:p>
          <a:p>
            <a:pPr marL="339725" indent="-339725"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US" dirty="0"/>
              <a:t>This will return the value of the current node. Can also return the values of child, parent and sibling nodes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XML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GB" dirty="0"/>
              <a:t>&lt;?xml version=”1.0” </a:t>
            </a:r>
            <a:r>
              <a:rPr lang="en-US" dirty="0"/>
              <a:t>encoding = "UTF-8" standalone = "yes"</a:t>
            </a:r>
            <a:r>
              <a:rPr lang="en-GB" dirty="0"/>
              <a:t>?&gt;</a:t>
            </a: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3975F"/>
                </a:solidFill>
              </a:rPr>
              <a:t>books</a:t>
            </a:r>
            <a:r>
              <a:rPr lang="en-US" dirty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          &lt;</a:t>
            </a:r>
            <a:r>
              <a:rPr lang="en-US" dirty="0">
                <a:solidFill>
                  <a:srgbClr val="F3975F"/>
                </a:solidFill>
              </a:rPr>
              <a:t>book </a:t>
            </a:r>
            <a:r>
              <a:rPr lang="en-US" dirty="0" err="1">
                <a:solidFill>
                  <a:srgbClr val="F3975F"/>
                </a:solidFill>
              </a:rPr>
              <a:t>isbn</a:t>
            </a:r>
            <a:r>
              <a:rPr lang="en-US" dirty="0">
                <a:solidFill>
                  <a:srgbClr val="F3975F"/>
                </a:solidFill>
              </a:rPr>
              <a:t>=“123”</a:t>
            </a:r>
            <a:r>
              <a:rPr lang="en-US" dirty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                 &lt;</a:t>
            </a:r>
            <a:r>
              <a:rPr lang="en-US" dirty="0">
                <a:solidFill>
                  <a:srgbClr val="F3975F"/>
                </a:solidFill>
              </a:rPr>
              <a:t>title</a:t>
            </a:r>
            <a:r>
              <a:rPr lang="en-US" dirty="0"/>
              <a:t>&gt; Second Chance &lt;</a:t>
            </a:r>
            <a:r>
              <a:rPr lang="en-US" dirty="0">
                <a:solidFill>
                  <a:srgbClr val="F3975F"/>
                </a:solidFill>
              </a:rPr>
              <a:t>/title</a:t>
            </a:r>
            <a:r>
              <a:rPr lang="en-US" dirty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                 &lt;</a:t>
            </a:r>
            <a:r>
              <a:rPr lang="en-US" dirty="0">
                <a:solidFill>
                  <a:srgbClr val="F3975F"/>
                </a:solidFill>
              </a:rPr>
              <a:t>author</a:t>
            </a:r>
            <a:r>
              <a:rPr lang="en-US" dirty="0"/>
              <a:t>&gt; Matthew Dunn &lt;</a:t>
            </a:r>
            <a:r>
              <a:rPr lang="en-US" dirty="0">
                <a:solidFill>
                  <a:srgbClr val="F3975F"/>
                </a:solidFill>
              </a:rPr>
              <a:t>/author</a:t>
            </a:r>
            <a:r>
              <a:rPr lang="en-US" dirty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          &lt;</a:t>
            </a:r>
            <a:r>
              <a:rPr lang="en-US" dirty="0">
                <a:solidFill>
                  <a:srgbClr val="F3975F"/>
                </a:solidFill>
              </a:rPr>
              <a:t>/book</a:t>
            </a:r>
            <a:r>
              <a:rPr lang="en-US" dirty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  &lt;</a:t>
            </a:r>
            <a:r>
              <a:rPr lang="en-US" dirty="0">
                <a:solidFill>
                  <a:srgbClr val="F3975F"/>
                </a:solidFill>
              </a:rPr>
              <a:t>/books</a:t>
            </a:r>
            <a:r>
              <a:rPr lang="en-US" dirty="0"/>
              <a:t>&gt;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124200" y="2438400"/>
            <a:ext cx="3810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010400" y="2209800"/>
            <a:ext cx="105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Attribute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43200" y="4114800"/>
            <a:ext cx="2286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81600" y="4724400"/>
            <a:ext cx="1063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Element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038600" y="1447800"/>
            <a:ext cx="2133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48400" y="1295400"/>
            <a:ext cx="128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Declaration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468313" y="6453188"/>
            <a:ext cx="2130425" cy="366712"/>
          </a:xfrm>
          <a:prstGeom prst="rect">
            <a:avLst/>
          </a:prstGeom>
        </p:spPr>
        <p:txBody>
          <a:bodyPr/>
          <a:lstStyle/>
          <a:p>
            <a:fld id="{8898FB09-BA08-4FE9-AEDA-1FB7A8438B76}" type="slidenum">
              <a:rPr lang="en-GB"/>
              <a:pPr/>
              <a:t>70</a:t>
            </a:fld>
            <a:endParaRPr lang="en-GB"/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73412" y="984108"/>
            <a:ext cx="8229600" cy="77787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outputting values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269063"/>
            <a:ext cx="8229600" cy="5111750"/>
          </a:xfrm>
          <a:ln/>
        </p:spPr>
        <p:txBody>
          <a:bodyPr/>
          <a:lstStyle/>
          <a:p>
            <a:pPr indent="-339725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/>
              <a:t>&lt;</a:t>
            </a:r>
            <a:r>
              <a:rPr lang="en-US" sz="2800" dirty="0" err="1"/>
              <a:t>xsl:value</a:t>
            </a:r>
            <a:r>
              <a:rPr lang="en-US" sz="2800" dirty="0"/>
              <a:t>-of select=".."/&gt;</a:t>
            </a:r>
          </a:p>
          <a:p>
            <a:pPr indent="-339725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/>
              <a:t>Returns parent</a:t>
            </a:r>
          </a:p>
          <a:p>
            <a:pPr indent="-339725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/>
              <a:t>&lt;</a:t>
            </a:r>
            <a:r>
              <a:rPr lang="en-US" sz="2800" dirty="0" err="1"/>
              <a:t>xsl:value</a:t>
            </a:r>
            <a:r>
              <a:rPr lang="en-US" sz="2800" dirty="0"/>
              <a:t>-of select=“blah”/&gt;</a:t>
            </a:r>
          </a:p>
          <a:p>
            <a:pPr indent="-339725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/>
              <a:t>Returns value of “blah” (assuming “blah” is a child of the current node)</a:t>
            </a:r>
          </a:p>
          <a:p>
            <a:pPr indent="-339725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/>
              <a:t>&lt;</a:t>
            </a:r>
            <a:r>
              <a:rPr lang="en-US" sz="2800" dirty="0" err="1"/>
              <a:t>xsl:value</a:t>
            </a:r>
            <a:r>
              <a:rPr lang="en-US" sz="2800" dirty="0"/>
              <a:t>-of select =“../sibling”/&gt;</a:t>
            </a:r>
          </a:p>
          <a:p>
            <a:pPr indent="-339725">
              <a:lnSpc>
                <a:spcPct val="80000"/>
              </a:lnSpc>
              <a:spcBef>
                <a:spcPts val="700"/>
              </a:spcBef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/>
              <a:t>Returns value of “sibling” (assuming “sibling” is a sibling of the current node).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468313" y="6453188"/>
            <a:ext cx="2130425" cy="366712"/>
          </a:xfrm>
          <a:prstGeom prst="rect">
            <a:avLst/>
          </a:prstGeom>
        </p:spPr>
        <p:txBody>
          <a:bodyPr/>
          <a:lstStyle/>
          <a:p>
            <a:fld id="{F3A1AC2E-F0DC-4C92-BAAD-43329F4AA6EC}" type="slidenum">
              <a:rPr lang="en-GB"/>
              <a:pPr/>
              <a:t>71</a:t>
            </a:fld>
            <a:endParaRPr lang="en-GB"/>
          </a:p>
        </p:txBody>
      </p:sp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46838" y="1031406"/>
            <a:ext cx="8229600" cy="777875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/>
              <a:t>Root node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048339"/>
            <a:ext cx="8229600" cy="5111750"/>
          </a:xfrm>
          <a:ln/>
        </p:spPr>
        <p:txBody>
          <a:bodyPr/>
          <a:lstStyle/>
          <a:p>
            <a:pPr marL="339725" indent="-339725">
              <a:buFont typeface="Arial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US" dirty="0"/>
              <a:t>Often we’ll start processing at the root node</a:t>
            </a:r>
          </a:p>
          <a:p>
            <a:pPr marL="339725" indent="-339725"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US" dirty="0"/>
          </a:p>
          <a:p>
            <a:pPr marL="339725" indent="-339725">
              <a:buFont typeface="Arial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US" dirty="0"/>
              <a:t>This can be found by using the pattern “/”</a:t>
            </a:r>
          </a:p>
          <a:p>
            <a:pPr marL="339725" indent="-339725">
              <a:buClrTx/>
              <a:buFontTx/>
              <a:buNone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endParaRPr lang="en-US" dirty="0"/>
          </a:p>
          <a:p>
            <a:pPr marL="339725" indent="-339725">
              <a:buFont typeface="Arial" charset="0"/>
              <a:buChar char="•"/>
              <a:tabLst>
                <a:tab pos="339725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6388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</a:tabLst>
            </a:pPr>
            <a:r>
              <a:rPr lang="en-US" dirty="0"/>
              <a:t>All other nodes can be reached from this node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0" y="274638"/>
            <a:ext cx="2667000" cy="1143000"/>
          </a:xfrm>
        </p:spPr>
        <p:txBody>
          <a:bodyPr>
            <a:normAutofit/>
          </a:bodyPr>
          <a:lstStyle/>
          <a:p>
            <a:r>
              <a:rPr lang="en-US" sz="2000" dirty="0" err="1"/>
              <a:t>book.xslt</a:t>
            </a:r>
            <a:endParaRPr lang="en-US" sz="2000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411728"/>
            <a:ext cx="5867400" cy="6180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a </a:t>
            </a:r>
            <a:r>
              <a:rPr lang="en-US" dirty="0" err="1"/>
              <a:t>xslt</a:t>
            </a:r>
            <a:r>
              <a:rPr lang="en-US" dirty="0"/>
              <a:t> to xml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Add the following line before the root element</a:t>
            </a:r>
          </a:p>
          <a:p>
            <a:pPr>
              <a:buNone/>
            </a:pPr>
            <a:r>
              <a:rPr lang="en-US" dirty="0"/>
              <a:t>&lt;?xml-</a:t>
            </a:r>
            <a:r>
              <a:rPr lang="en-US" dirty="0" err="1"/>
              <a:t>stylesheet</a:t>
            </a:r>
            <a:r>
              <a:rPr lang="en-US" dirty="0"/>
              <a:t> type="text/</a:t>
            </a:r>
            <a:r>
              <a:rPr lang="en-US" dirty="0" err="1"/>
              <a:t>xsl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book.xslt</a:t>
            </a:r>
            <a:r>
              <a:rPr lang="en-US" dirty="0"/>
              <a:t>"?&gt;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book.xml in browser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00"/>
            <a:ext cx="8815306" cy="220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https://www.tutorialspoint.com/dtd</a:t>
            </a:r>
            <a:endParaRPr lang="en-US" dirty="0"/>
          </a:p>
          <a:p>
            <a:r>
              <a:rPr lang="en-US" dirty="0">
                <a:hlinkClick r:id="rId3"/>
              </a:rPr>
              <a:t>https://www.w3schools.com/xml/xml_namespaces.asp</a:t>
            </a:r>
            <a:endParaRPr lang="en-US" dirty="0"/>
          </a:p>
          <a:p>
            <a:r>
              <a:rPr lang="en-US" dirty="0"/>
              <a:t>https://goldberg.berkeley.edu/courses/F04/215/XML-215-presentation.ppt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Authoring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All elements must have an end tag.</a:t>
            </a:r>
          </a:p>
          <a:p>
            <a:pPr lvl="1"/>
            <a:r>
              <a:rPr lang="en-US" dirty="0"/>
              <a:t>All elements must be cleanly nested (overlapping elements are not allowed).</a:t>
            </a:r>
          </a:p>
          <a:p>
            <a:pPr lvl="1"/>
            <a:r>
              <a:rPr lang="en-US" dirty="0"/>
              <a:t>All attribute values must be enclosed in quotation marks.</a:t>
            </a:r>
          </a:p>
          <a:p>
            <a:pPr lvl="1"/>
            <a:r>
              <a:rPr lang="en-US" dirty="0"/>
              <a:t>Each document must have a unique first element, the root node.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conformance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Well </a:t>
            </a:r>
            <a:r>
              <a:rPr lang="en-US" b="1" dirty="0" err="1"/>
              <a:t>Formedness</a:t>
            </a:r>
            <a:endParaRPr lang="en-US" b="1" dirty="0"/>
          </a:p>
          <a:p>
            <a:r>
              <a:rPr lang="en-US" b="1" dirty="0"/>
              <a:t>Validation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3782</Words>
  <Application>Microsoft Macintosh PowerPoint</Application>
  <PresentationFormat>On-screen Show (4:3)</PresentationFormat>
  <Paragraphs>643</Paragraphs>
  <Slides>75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3" baseType="lpstr">
      <vt:lpstr>Arial</vt:lpstr>
      <vt:lpstr>Calibri</vt:lpstr>
      <vt:lpstr>Courier New</vt:lpstr>
      <vt:lpstr>Tahoma</vt:lpstr>
      <vt:lpstr>Times New Roman</vt:lpstr>
      <vt:lpstr>Verdana</vt:lpstr>
      <vt:lpstr>Wingdings</vt:lpstr>
      <vt:lpstr>Office Theme</vt:lpstr>
      <vt:lpstr>Web Technologies</vt:lpstr>
      <vt:lpstr>XML</vt:lpstr>
      <vt:lpstr>XML Document Model</vt:lpstr>
      <vt:lpstr>Comparisons</vt:lpstr>
      <vt:lpstr>Components of XML</vt:lpstr>
      <vt:lpstr>Writing XML Documents</vt:lpstr>
      <vt:lpstr>Sample XML </vt:lpstr>
      <vt:lpstr>Guidelines for Authoring XML</vt:lpstr>
      <vt:lpstr>Checking conformance</vt:lpstr>
      <vt:lpstr>Well formedness</vt:lpstr>
      <vt:lpstr>Validation</vt:lpstr>
      <vt:lpstr>XML Document Model</vt:lpstr>
      <vt:lpstr>Document Type Definition (DTD)</vt:lpstr>
      <vt:lpstr>DTD Element Declaration</vt:lpstr>
      <vt:lpstr>Empty Elements</vt:lpstr>
      <vt:lpstr>#PCDATA </vt:lpstr>
      <vt:lpstr>Sequences</vt:lpstr>
      <vt:lpstr>Choices</vt:lpstr>
      <vt:lpstr>Mixed Content</vt:lpstr>
      <vt:lpstr>ANY</vt:lpstr>
      <vt:lpstr>DTD (cont’d)</vt:lpstr>
      <vt:lpstr>DTD Attribute declaration</vt:lpstr>
      <vt:lpstr>DTD Attribute Declaration</vt:lpstr>
      <vt:lpstr>Internal DTD</vt:lpstr>
      <vt:lpstr>Book.xml</vt:lpstr>
      <vt:lpstr>External DTD (book.dtd)</vt:lpstr>
      <vt:lpstr>Attaching external DTD to xml document</vt:lpstr>
      <vt:lpstr>Validating xml (Notepad++)</vt:lpstr>
      <vt:lpstr>Problems with DTDs</vt:lpstr>
      <vt:lpstr>XML Schema</vt:lpstr>
      <vt:lpstr>XSD Features</vt:lpstr>
      <vt:lpstr>XML Schemas</vt:lpstr>
      <vt:lpstr>Beginning XML Schemas</vt:lpstr>
      <vt:lpstr>XML Namespaces</vt:lpstr>
      <vt:lpstr>Namespace Example</vt:lpstr>
      <vt:lpstr>Namespaces for XML Schema</vt:lpstr>
      <vt:lpstr>Note multiple levels of checking</vt:lpstr>
      <vt:lpstr>XSD Data types</vt:lpstr>
      <vt:lpstr>Xsd simpletypes</vt:lpstr>
      <vt:lpstr>XSD Simple type example</vt:lpstr>
      <vt:lpstr>Built-in Datatypes - Number</vt:lpstr>
      <vt:lpstr>Built-in Datatypes - Boolean</vt:lpstr>
      <vt:lpstr>Built-in Datatypes - date</vt:lpstr>
      <vt:lpstr>Time</vt:lpstr>
      <vt:lpstr>Creating New Simple Types</vt:lpstr>
      <vt:lpstr>Common Facets</vt:lpstr>
      <vt:lpstr>Creating Custom Simple Types</vt:lpstr>
      <vt:lpstr>Creating Custom Simple Types</vt:lpstr>
      <vt:lpstr>Custom Datatypes</vt:lpstr>
      <vt:lpstr>Custom Datatypes – Restrictions</vt:lpstr>
      <vt:lpstr>Restricting string length</vt:lpstr>
      <vt:lpstr>Restricting string length</vt:lpstr>
      <vt:lpstr>Restriction Patterns</vt:lpstr>
      <vt:lpstr>Pattern Facet</vt:lpstr>
      <vt:lpstr>PowerPoint Presentation</vt:lpstr>
      <vt:lpstr>XML Schema Complex Type Elements</vt:lpstr>
      <vt:lpstr>Complex Type Elements -Sequence</vt:lpstr>
      <vt:lpstr>Complex Type Elements -Choice</vt:lpstr>
      <vt:lpstr>Complex Type Elements -Unordered Group</vt:lpstr>
      <vt:lpstr>Complex Type - Grouping Elements</vt:lpstr>
      <vt:lpstr>Controlling element occurrences </vt:lpstr>
      <vt:lpstr>Book.xsd</vt:lpstr>
      <vt:lpstr>Attaching .xsd file to xml</vt:lpstr>
      <vt:lpstr>Shortcomings of CSS</vt:lpstr>
      <vt:lpstr>XSLT style sheet</vt:lpstr>
      <vt:lpstr>XSLT style sheet</vt:lpstr>
      <vt:lpstr>XSLT style sheet</vt:lpstr>
      <vt:lpstr>XSLT style sheet  (simple.xsl, employee.xml)</vt:lpstr>
      <vt:lpstr>outputting values</vt:lpstr>
      <vt:lpstr>outputting values</vt:lpstr>
      <vt:lpstr>Root node</vt:lpstr>
      <vt:lpstr>book.xslt</vt:lpstr>
      <vt:lpstr>Attaching a xslt to xml file</vt:lpstr>
      <vt:lpstr>Opening book.xml in browser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p.kulkarni</dc:creator>
  <cp:lastModifiedBy>Aniruddha Shende</cp:lastModifiedBy>
  <cp:revision>80</cp:revision>
  <dcterms:created xsi:type="dcterms:W3CDTF">2019-10-07T08:28:01Z</dcterms:created>
  <dcterms:modified xsi:type="dcterms:W3CDTF">2021-12-17T09:09:13Z</dcterms:modified>
</cp:coreProperties>
</file>