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72" r:id="rId2"/>
    <p:sldMasterId id="2147483698" r:id="rId3"/>
    <p:sldMasterId id="2147483710" r:id="rId4"/>
  </p:sldMasterIdLst>
  <p:notesMasterIdLst>
    <p:notesMasterId r:id="rId58"/>
  </p:notesMasterIdLst>
  <p:sldIdLst>
    <p:sldId id="256" r:id="rId5"/>
    <p:sldId id="411" r:id="rId6"/>
    <p:sldId id="303" r:id="rId7"/>
    <p:sldId id="259" r:id="rId8"/>
    <p:sldId id="260" r:id="rId9"/>
    <p:sldId id="333" r:id="rId10"/>
    <p:sldId id="329" r:id="rId11"/>
    <p:sldId id="413" r:id="rId12"/>
    <p:sldId id="437" r:id="rId13"/>
    <p:sldId id="415" r:id="rId14"/>
    <p:sldId id="331" r:id="rId15"/>
    <p:sldId id="332" r:id="rId16"/>
    <p:sldId id="351" r:id="rId17"/>
    <p:sldId id="416" r:id="rId18"/>
    <p:sldId id="438" r:id="rId19"/>
    <p:sldId id="439" r:id="rId20"/>
    <p:sldId id="440" r:id="rId21"/>
    <p:sldId id="441" r:id="rId22"/>
    <p:sldId id="297" r:id="rId23"/>
    <p:sldId id="298" r:id="rId24"/>
    <p:sldId id="299" r:id="rId25"/>
    <p:sldId id="315" r:id="rId26"/>
    <p:sldId id="418" r:id="rId27"/>
    <p:sldId id="419" r:id="rId28"/>
    <p:sldId id="342" r:id="rId29"/>
    <p:sldId id="293" r:id="rId30"/>
    <p:sldId id="343" r:id="rId31"/>
    <p:sldId id="420" r:id="rId32"/>
    <p:sldId id="421" r:id="rId33"/>
    <p:sldId id="423" r:id="rId34"/>
    <p:sldId id="422" r:id="rId35"/>
    <p:sldId id="424" r:id="rId36"/>
    <p:sldId id="425" r:id="rId37"/>
    <p:sldId id="426" r:id="rId38"/>
    <p:sldId id="427" r:id="rId39"/>
    <p:sldId id="314" r:id="rId40"/>
    <p:sldId id="442" r:id="rId41"/>
    <p:sldId id="304" r:id="rId42"/>
    <p:sldId id="340" r:id="rId43"/>
    <p:sldId id="428" r:id="rId44"/>
    <p:sldId id="429" r:id="rId45"/>
    <p:sldId id="430" r:id="rId46"/>
    <p:sldId id="431" r:id="rId47"/>
    <p:sldId id="397" r:id="rId48"/>
    <p:sldId id="398" r:id="rId49"/>
    <p:sldId id="321" r:id="rId50"/>
    <p:sldId id="322" r:id="rId51"/>
    <p:sldId id="327" r:id="rId52"/>
    <p:sldId id="328" r:id="rId53"/>
    <p:sldId id="432" r:id="rId54"/>
    <p:sldId id="433" r:id="rId55"/>
    <p:sldId id="434" r:id="rId56"/>
    <p:sldId id="436" r:id="rId5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A8DC18-F15F-41C4-8CCC-B34F9F5164E0}">
  <a:tblStyle styleId="{03A8DC18-F15F-41C4-8CCC-B34F9F5164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4643"/>
  </p:normalViewPr>
  <p:slideViewPr>
    <p:cSldViewPr snapToGrid="0">
      <p:cViewPr varScale="1">
        <p:scale>
          <a:sx n="120" d="100"/>
          <a:sy n="120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8191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22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9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latin typeface="Times" pitchFamily="18" charset="0"/>
                <a:ea typeface="MS PGothic" pitchFamily="34" charset="-128"/>
              </a:rPr>
              <a:t>COP4020 Fall 2006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1CE95E-FA83-4E86-9D82-850B99DC4BC3}" type="slidenum">
              <a:rPr lang="en-US" altLang="en-US">
                <a:latin typeface="Times" pitchFamily="18" charset="0"/>
                <a:ea typeface="MS PGothic" pitchFamily="34" charset="-128"/>
              </a:rPr>
              <a:pPr eaLnBrk="1" hangingPunct="1"/>
              <a:t>8</a:t>
            </a:fld>
            <a:endParaRPr lang="en-US" altLang="en-US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41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067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06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06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06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DA13D24-F164-4606-96B4-94619D8BC325}" type="datetime1">
              <a:rPr lang="en-US" smtClean="0"/>
              <a:t>5/25/22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E2489-8BED-4E66-A5FC-C6BDAB9B9207}" type="datetime1">
              <a:rPr lang="en-US" smtClean="0">
                <a:solidFill>
                  <a:srgbClr val="000000"/>
                </a:solidFill>
              </a:rPr>
              <a:t>5/25/22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E9B56-E0FE-4908-8945-F6B1FD3356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2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7979F-49BF-48EA-86B4-62DD9B873C1E}" type="datetime1">
              <a:rPr lang="en-US" smtClean="0">
                <a:solidFill>
                  <a:srgbClr val="000000"/>
                </a:solidFill>
              </a:rPr>
              <a:t>5/25/22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D91E0-711E-4894-97D9-8A833FE6B3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9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70DBB-AFD7-4E00-9934-28BD849EF033}" type="datetime1">
              <a:rPr lang="en-US" smtClean="0">
                <a:solidFill>
                  <a:srgbClr val="000000"/>
                </a:solidFill>
              </a:rPr>
              <a:t>5/25/22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0A9AB-1753-4DE0-807D-B825913C61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6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1F80D-EE0C-4E80-9ADB-8A6AE0FC7E20}" type="datetime1">
              <a:rPr lang="en-US" smtClean="0">
                <a:solidFill>
                  <a:srgbClr val="000000"/>
                </a:solidFill>
              </a:rPr>
              <a:t>5/25/22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D61E4-DB76-428E-AE49-342857A35A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ADC97-EAB4-43E1-ACAF-840E229B1083}" type="datetime1">
              <a:rPr lang="en-US" smtClean="0">
                <a:solidFill>
                  <a:srgbClr val="000000"/>
                </a:solidFill>
              </a:rPr>
              <a:t>5/25/22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59732-CA06-4E9C-9682-E7C7666E2E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4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3D02A-0394-4551-813E-A57BB1A8A956}" type="datetime1">
              <a:rPr lang="en-US" smtClean="0">
                <a:solidFill>
                  <a:srgbClr val="000000"/>
                </a:solidFill>
              </a:rPr>
              <a:t>5/25/22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6AE22-9380-46F3-86EA-F380697CF7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1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527BA-4C92-4DAD-A08A-84640D6DA48E}" type="datetime1">
              <a:rPr lang="en-US" smtClean="0">
                <a:solidFill>
                  <a:srgbClr val="000000"/>
                </a:solidFill>
              </a:rPr>
              <a:t>5/25/22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5755B-E108-46D7-9D0F-87F6577FD7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66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B941F-02B1-49EE-BF8B-02F976753B64}" type="datetime1">
              <a:rPr lang="en-US" smtClean="0">
                <a:solidFill>
                  <a:srgbClr val="000000"/>
                </a:solidFill>
              </a:rPr>
              <a:t>5/25/22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B8E9D-72C7-4D75-B77A-2DE928539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66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DF871-060C-46F6-B38C-3C6808CAC1D9}" type="datetime1">
              <a:rPr lang="en-US" smtClean="0">
                <a:solidFill>
                  <a:srgbClr val="000000"/>
                </a:solidFill>
              </a:rPr>
              <a:t>5/25/22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EBBB7-589A-4426-B28B-E4B3F6F39F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18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73C7E-EF5F-45BB-94BD-6654B9E787E2}" type="datetime1">
              <a:rPr lang="en-US" smtClean="0">
                <a:solidFill>
                  <a:srgbClr val="000000"/>
                </a:solidFill>
              </a:rPr>
              <a:t>5/25/22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78C84-395C-45AD-8552-BF3C3C25B13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25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45ACF58-60D9-4CE8-B65E-3EDD7143F5DE}" type="datetime1">
              <a:rPr lang="en-US" smtClean="0"/>
              <a:t>5/25/22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A665F-0524-4910-94E9-82F40C6537D1}" type="datetime1">
              <a:rPr lang="en-US" smtClean="0">
                <a:solidFill>
                  <a:srgbClr val="000000"/>
                </a:solidFill>
              </a:rPr>
              <a:t>5/25/22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BD0E0-307F-4AA0-959B-F045B1B24D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61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1E3B-74F2-4AC0-B352-1EABEBAAFC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49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B994-FF6A-459D-8D6B-F0F4F95A15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80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BDCB-7E4B-4923-A320-27692B7955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47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22BA-2D88-443B-A090-A1369C633C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37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D07-00B1-4822-9A9A-CD05392F2D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79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0B90-96CE-43C0-8944-E3E347E2CD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165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61AC-4E49-46FA-97C2-5E4BD969FC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19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9E2-7BD3-4181-BC5F-A2CA597925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83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E132-DB7A-4FA7-A3FB-910EE7136D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93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FBEEA50-10A7-4BA7-86E5-204D7A009DD6}" type="datetime1">
              <a:rPr lang="en-US" smtClean="0"/>
              <a:t>5/25/22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8D74-3482-4E6C-9431-EBCDFA3E18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23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31F6-C535-4B76-B3D1-305FEC20F6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330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FE4E-87F0-4D04-852C-026F017240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61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D679-176F-4CEC-B86B-A45D715A05D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614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73A-561B-4F33-A0D0-6E1E566476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75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61BC-618C-45FE-A036-758A81B635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875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379-C417-4683-8F22-995207B237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431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282E-4311-40FD-8594-445A494D10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963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59D4-52C0-4769-B8E8-51E7611B85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990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769-7484-4037-A4D6-9F5E1A00538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8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4E3BD64-9212-482B-B0A8-6F82F300FF39}" type="datetime1">
              <a:rPr lang="en-US" smtClean="0"/>
              <a:t>5/25/22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DD3E-659C-4C79-BF62-E0328AF7D7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261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BFF-2871-4DB3-BBA8-10AF3FB9C0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499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A541-32D0-4A91-AE1F-EF4FAE33BD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EF149BD-1C9A-4696-9227-AD95238FEBEE}" type="datetime1">
              <a:rPr lang="en-US" smtClean="0"/>
              <a:t>5/25/22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5BDE-F92E-4B44-8DAA-7758FEA00613}" type="datetime1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6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82B-ACA2-44FD-A726-F68DD9244172}" type="datetime1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C8D9-E683-4D36-80B9-50575FA463D9}" type="datetime1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8F2D-8997-44D3-8051-2339653F874A}" type="datetime1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226-3530-4FD1-9050-BA1429E3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1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9181D48-E4D7-428C-AC3D-9FC28381BEA1}" type="datetime1">
              <a:rPr lang="en-US" smtClean="0"/>
              <a:t>5/25/22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  <p:sldLayoutId id="2147483696" r:id="rId6"/>
    <p:sldLayoutId id="2147483697" r:id="rId7"/>
    <p:sldLayoutId id="2147483722" r:id="rId8"/>
    <p:sldLayoutId id="214748372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Tx/>
              <a:buFontTx/>
              <a:buNone/>
              <a:defRPr/>
            </a:pPr>
            <a:fld id="{AB3B7747-C5CC-4F41-8571-A76F391FB8DD}" type="datetime1"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t>5/25/22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Tx/>
              <a:buFontTx/>
              <a:buNone/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Tx/>
              <a:buFontTx/>
              <a:buNone/>
              <a:defRPr/>
            </a:pPr>
            <a:fld id="{0E191795-F136-4522-92B2-C023F1E6A7A6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eaLnBrk="0" fontAlgn="base" hangingPunct="0"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89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987E9458-2256-45FC-92B5-6B847073EE7A}" type="datetime1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t>5/25/22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6F15528-21DE-4FAA-801E-634DDDAF4B2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79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C93C2D8A-AA08-44D2-A65D-BEFE8793096F}" type="datetime1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t>5/25/22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6F15528-21DE-4FAA-801E-634DDDAF4B2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17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62000" y="10668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MIT-WPU</a:t>
            </a: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T.Y.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B.Tech</a:t>
            </a: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Software and Compiler</a:t>
            </a:r>
            <a:endParaRPr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 bwMode="auto">
          <a:xfrm>
            <a:off x="984250" y="304800"/>
            <a:ext cx="8053388" cy="7159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3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Front End and Back End Model of Compiler</a:t>
            </a:r>
          </a:p>
        </p:txBody>
      </p:sp>
      <p:sp>
        <p:nvSpPr>
          <p:cNvPr id="34819" name="Title 1"/>
          <p:cNvSpPr txBox="1">
            <a:spLocks/>
          </p:cNvSpPr>
          <p:nvPr/>
        </p:nvSpPr>
        <p:spPr bwMode="auto">
          <a:xfrm>
            <a:off x="1173163" y="3182938"/>
            <a:ext cx="7864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Analysis and Synthesis Phase of Compiler</a:t>
            </a:r>
          </a:p>
        </p:txBody>
      </p:sp>
      <p:sp>
        <p:nvSpPr>
          <p:cNvPr id="34820" name="Line 12"/>
          <p:cNvSpPr>
            <a:spLocks noChangeShapeType="1"/>
          </p:cNvSpPr>
          <p:nvPr/>
        </p:nvSpPr>
        <p:spPr bwMode="auto">
          <a:xfrm flipV="1">
            <a:off x="3962400" y="1963738"/>
            <a:ext cx="1684338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12"/>
          <p:cNvSpPr>
            <a:spLocks noChangeShapeType="1"/>
          </p:cNvSpPr>
          <p:nvPr/>
        </p:nvSpPr>
        <p:spPr bwMode="auto">
          <a:xfrm flipV="1">
            <a:off x="1524000" y="1971675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12"/>
          <p:cNvSpPr>
            <a:spLocks noChangeShapeType="1"/>
          </p:cNvSpPr>
          <p:nvPr/>
        </p:nvSpPr>
        <p:spPr bwMode="auto">
          <a:xfrm>
            <a:off x="7288213" y="1957388"/>
            <a:ext cx="788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TextBox 14"/>
          <p:cNvSpPr txBox="1">
            <a:spLocks noChangeArrowheads="1"/>
          </p:cNvSpPr>
          <p:nvPr/>
        </p:nvSpPr>
        <p:spPr bwMode="auto">
          <a:xfrm>
            <a:off x="4572000" y="1398588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IR</a:t>
            </a:r>
          </a:p>
        </p:txBody>
      </p:sp>
      <p:sp>
        <p:nvSpPr>
          <p:cNvPr id="34824" name="Text Box 3"/>
          <p:cNvSpPr txBox="1">
            <a:spLocks noChangeArrowheads="1"/>
          </p:cNvSpPr>
          <p:nvPr/>
        </p:nvSpPr>
        <p:spPr bwMode="auto">
          <a:xfrm>
            <a:off x="5646738" y="4595813"/>
            <a:ext cx="1641475" cy="120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  <a:ea typeface="MS PGothic" pitchFamily="34" charset="-128"/>
            </a:endParaRPr>
          </a:p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Synthesis</a:t>
            </a:r>
          </a:p>
          <a:p>
            <a:pPr algn="ctr" eaLnBrk="1" hangingPunct="1"/>
            <a:endParaRPr lang="en-US" alt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4825" name="Text Box 3"/>
          <p:cNvSpPr txBox="1">
            <a:spLocks noChangeArrowheads="1"/>
          </p:cNvSpPr>
          <p:nvPr/>
        </p:nvSpPr>
        <p:spPr bwMode="auto">
          <a:xfrm>
            <a:off x="2590800" y="4605338"/>
            <a:ext cx="1692275" cy="120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  <a:ea typeface="MS PGothic" pitchFamily="34" charset="-128"/>
            </a:endParaRPr>
          </a:p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Analysis</a:t>
            </a:r>
          </a:p>
          <a:p>
            <a:pPr algn="ctr" eaLnBrk="1" hangingPunct="1"/>
            <a:endParaRPr lang="en-US" alt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4826" name="Line 12"/>
          <p:cNvSpPr>
            <a:spLocks noChangeShapeType="1"/>
          </p:cNvSpPr>
          <p:nvPr/>
        </p:nvSpPr>
        <p:spPr bwMode="auto">
          <a:xfrm flipV="1">
            <a:off x="4283075" y="5160963"/>
            <a:ext cx="13636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 flipV="1">
            <a:off x="1844675" y="5154613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7288213" y="5154613"/>
            <a:ext cx="788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Box 22"/>
          <p:cNvSpPr txBox="1">
            <a:spLocks noChangeArrowheads="1"/>
          </p:cNvSpPr>
          <p:nvPr/>
        </p:nvSpPr>
        <p:spPr bwMode="auto">
          <a:xfrm>
            <a:off x="4572000" y="4595813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IR</a:t>
            </a:r>
          </a:p>
        </p:txBody>
      </p:sp>
      <p:sp>
        <p:nvSpPr>
          <p:cNvPr id="34830" name="TextBox 23"/>
          <p:cNvSpPr txBox="1">
            <a:spLocks noChangeArrowheads="1"/>
          </p:cNvSpPr>
          <p:nvPr/>
        </p:nvSpPr>
        <p:spPr bwMode="auto">
          <a:xfrm>
            <a:off x="7564438" y="4692650"/>
            <a:ext cx="119856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Target </a:t>
            </a:r>
          </a:p>
          <a:p>
            <a:pPr eaLnBrk="1" hangingPunct="1"/>
            <a:endParaRPr lang="en-US" altLang="en-US" sz="1800">
              <a:latin typeface="Arial" charset="0"/>
            </a:endParaRPr>
          </a:p>
          <a:p>
            <a:pPr eaLnBrk="1" hangingPunct="1"/>
            <a:r>
              <a:rPr lang="en-US" altLang="en-US" sz="1800">
                <a:latin typeface="Arial" charset="0"/>
              </a:rPr>
              <a:t>Program</a:t>
            </a:r>
          </a:p>
        </p:txBody>
      </p:sp>
      <p:sp>
        <p:nvSpPr>
          <p:cNvPr id="34831" name="TextBox 24"/>
          <p:cNvSpPr txBox="1">
            <a:spLocks noChangeArrowheads="1"/>
          </p:cNvSpPr>
          <p:nvPr/>
        </p:nvSpPr>
        <p:spPr bwMode="auto">
          <a:xfrm>
            <a:off x="976313" y="4692650"/>
            <a:ext cx="10810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Source </a:t>
            </a:r>
          </a:p>
          <a:p>
            <a:pPr eaLnBrk="1" hangingPunct="1"/>
            <a:endParaRPr lang="en-US" altLang="en-US" sz="1800">
              <a:latin typeface="Arial" charset="0"/>
            </a:endParaRPr>
          </a:p>
          <a:p>
            <a:pPr eaLnBrk="1" hangingPunct="1"/>
            <a:r>
              <a:rPr lang="en-US" altLang="en-US" sz="1800">
                <a:latin typeface="Arial" charset="0"/>
              </a:rPr>
              <a:t>Program</a:t>
            </a:r>
          </a:p>
        </p:txBody>
      </p:sp>
      <p:sp>
        <p:nvSpPr>
          <p:cNvPr id="34832" name="TextBox 25"/>
          <p:cNvSpPr txBox="1">
            <a:spLocks noChangeArrowheads="1"/>
          </p:cNvSpPr>
          <p:nvPr/>
        </p:nvSpPr>
        <p:spPr bwMode="auto">
          <a:xfrm>
            <a:off x="7839075" y="1495425"/>
            <a:ext cx="1198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Target </a:t>
            </a:r>
          </a:p>
          <a:p>
            <a:pPr eaLnBrk="1" hangingPunct="1"/>
            <a:endParaRPr lang="en-US" altLang="en-US" sz="1800">
              <a:latin typeface="Arial" charset="0"/>
            </a:endParaRPr>
          </a:p>
          <a:p>
            <a:pPr eaLnBrk="1" hangingPunct="1"/>
            <a:r>
              <a:rPr lang="en-US" altLang="en-US" sz="1800">
                <a:latin typeface="Arial" charset="0"/>
              </a:rPr>
              <a:t>Program</a:t>
            </a:r>
          </a:p>
        </p:txBody>
      </p:sp>
      <p:sp>
        <p:nvSpPr>
          <p:cNvPr id="34833" name="TextBox 26"/>
          <p:cNvSpPr txBox="1">
            <a:spLocks noChangeArrowheads="1"/>
          </p:cNvSpPr>
          <p:nvPr/>
        </p:nvSpPr>
        <p:spPr bwMode="auto">
          <a:xfrm>
            <a:off x="984250" y="1495425"/>
            <a:ext cx="1079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Source </a:t>
            </a:r>
          </a:p>
          <a:p>
            <a:pPr eaLnBrk="1" hangingPunct="1"/>
            <a:endParaRPr lang="en-US" altLang="en-US" sz="1800">
              <a:latin typeface="Arial" charset="0"/>
            </a:endParaRPr>
          </a:p>
          <a:p>
            <a:pPr eaLnBrk="1" hangingPunct="1"/>
            <a:r>
              <a:rPr lang="en-US" altLang="en-US" sz="1800">
                <a:latin typeface="Arial" charset="0"/>
              </a:rPr>
              <a:t>Program</a:t>
            </a:r>
          </a:p>
        </p:txBody>
      </p:sp>
      <p:sp>
        <p:nvSpPr>
          <p:cNvPr id="34834" name="Rectangle 8"/>
          <p:cNvSpPr>
            <a:spLocks noChangeArrowheads="1"/>
          </p:cNvSpPr>
          <p:nvPr/>
        </p:nvSpPr>
        <p:spPr bwMode="auto">
          <a:xfrm>
            <a:off x="2171700" y="1549400"/>
            <a:ext cx="1435100" cy="747713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4835" name="Rectangle 9"/>
          <p:cNvSpPr>
            <a:spLocks noChangeArrowheads="1"/>
          </p:cNvSpPr>
          <p:nvPr/>
        </p:nvSpPr>
        <p:spPr bwMode="auto">
          <a:xfrm>
            <a:off x="2362200" y="1676400"/>
            <a:ext cx="1435100" cy="747713"/>
          </a:xfrm>
          <a:prstGeom prst="rect">
            <a:avLst/>
          </a:prstGeom>
          <a:solidFill>
            <a:srgbClr val="3366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4836" name="Rectangle 10"/>
          <p:cNvSpPr>
            <a:spLocks noChangeArrowheads="1"/>
          </p:cNvSpPr>
          <p:nvPr/>
        </p:nvSpPr>
        <p:spPr bwMode="auto">
          <a:xfrm>
            <a:off x="2543175" y="1784350"/>
            <a:ext cx="1436688" cy="747713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/>
              <a:t>Frontend</a:t>
            </a:r>
          </a:p>
        </p:txBody>
      </p:sp>
      <p:sp>
        <p:nvSpPr>
          <p:cNvPr id="34837" name="Rectangle 4"/>
          <p:cNvSpPr>
            <a:spLocks noChangeArrowheads="1"/>
          </p:cNvSpPr>
          <p:nvPr/>
        </p:nvSpPr>
        <p:spPr bwMode="auto">
          <a:xfrm>
            <a:off x="5648325" y="1593850"/>
            <a:ext cx="1436688" cy="747713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4838" name="Rectangle 5"/>
          <p:cNvSpPr>
            <a:spLocks noChangeArrowheads="1"/>
          </p:cNvSpPr>
          <p:nvPr/>
        </p:nvSpPr>
        <p:spPr bwMode="auto">
          <a:xfrm>
            <a:off x="5853113" y="1720850"/>
            <a:ext cx="1436687" cy="747713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4839" name="Rectangle 12"/>
          <p:cNvSpPr>
            <a:spLocks noChangeArrowheads="1"/>
          </p:cNvSpPr>
          <p:nvPr/>
        </p:nvSpPr>
        <p:spPr bwMode="auto">
          <a:xfrm>
            <a:off x="6019800" y="1828800"/>
            <a:ext cx="1435100" cy="747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/>
              <a:t>Backend</a:t>
            </a:r>
          </a:p>
        </p:txBody>
      </p:sp>
      <p:cxnSp>
        <p:nvCxnSpPr>
          <p:cNvPr id="2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3DE9D-A53E-49EC-8CA0-395ADAEE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5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Symbol table </a:t>
            </a:r>
          </a:p>
          <a:p>
            <a:pPr marL="514350" indent="-514350"/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important data structure created and maintained by compilers.</a:t>
            </a:r>
          </a:p>
          <a:p>
            <a:pPr marL="45720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It is used by compiler to keep track of scope/binding information about names.</a:t>
            </a:r>
          </a:p>
          <a:p>
            <a:pPr marL="45720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These names are used in the source program to identify various program elements like variables names, function names, objects, classes, interfaces, etc. </a:t>
            </a:r>
          </a:p>
          <a:p>
            <a:pPr marL="45720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Symbol table is used by both the analysis and the synthesis parts of a compiler.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FBE14-24F3-4195-895C-ED775E2E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68B16-3F27-459D-86D3-2DC9AD6A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symbol table purposes are 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store the names of all entities in a structured form at one place.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verify if a variable has been declared.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implement type checking, by verifying assignments and expressions in the source code are semantically correct.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determine the scope of a name (scope resolution).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symbol table is simply a table which can be either linear or a hash table.</a:t>
            </a:r>
          </a:p>
          <a:p>
            <a:pPr marL="514350" indent="-51435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 It maintains an entry for each name in the following format:</a:t>
            </a:r>
          </a:p>
          <a:p>
            <a:pPr marL="514350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&lt;symbol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name,type,attribute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1E337-BE21-4065-A398-A0A0D359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7CCDD-6DE2-4EBA-B4C5-49581028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used for symbol table:</a:t>
            </a:r>
          </a:p>
          <a:p>
            <a:pPr marL="514350" indent="-514350">
              <a:buAutoNum type="arabicPeriod"/>
            </a:pPr>
            <a:r>
              <a:rPr lang="en-US" dirty="0"/>
              <a:t>List</a:t>
            </a:r>
          </a:p>
          <a:p>
            <a:pPr marL="514350" indent="-514350">
              <a:buAutoNum type="arabicPeriod"/>
            </a:pPr>
            <a:r>
              <a:rPr lang="en-US" dirty="0"/>
              <a:t>Linked list</a:t>
            </a:r>
          </a:p>
          <a:p>
            <a:pPr marL="514350" indent="-514350">
              <a:buAutoNum type="arabicPeriod"/>
            </a:pPr>
            <a:r>
              <a:rPr lang="en-US" dirty="0"/>
              <a:t>Binary trees</a:t>
            </a:r>
          </a:p>
          <a:p>
            <a:pPr marL="514350" indent="-514350">
              <a:buAutoNum type="arabicPeriod"/>
            </a:pPr>
            <a:r>
              <a:rPr lang="en-US" dirty="0"/>
              <a:t>Hash tables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25AF0-0A09-4895-90DD-548EFF938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466CF-68BC-4620-9CFC-A155EF95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550" y="228600"/>
            <a:ext cx="7848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Compiler Front End – Back End  /  </a:t>
            </a:r>
            <a:br>
              <a:rPr lang="en-US" sz="3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Analysis –Synthesis Phase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981200" y="4419600"/>
            <a:ext cx="259080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Semantic Analysis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1981200" y="1600200"/>
            <a:ext cx="2590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Scanner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(Lexical Analysis)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1981200" y="2971800"/>
            <a:ext cx="2590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Parser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(Syntax Analysis)</a:t>
            </a: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6019800" y="1752600"/>
            <a:ext cx="259080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Intermediate Code Generator</a:t>
            </a:r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6096000" y="4724400"/>
            <a:ext cx="2590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Target Code Generation</a:t>
            </a:r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6175330" y="3397162"/>
            <a:ext cx="2590800" cy="7866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Code Optimization</a:t>
            </a:r>
          </a:p>
        </p:txBody>
      </p:sp>
      <p:sp>
        <p:nvSpPr>
          <p:cNvPr id="35861" name="Text Box 10"/>
          <p:cNvSpPr txBox="1">
            <a:spLocks noChangeArrowheads="1"/>
          </p:cNvSpPr>
          <p:nvPr/>
        </p:nvSpPr>
        <p:spPr bwMode="auto">
          <a:xfrm>
            <a:off x="914400" y="1066800"/>
            <a:ext cx="4097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Times" pitchFamily="18" charset="0"/>
                <a:ea typeface="MS PGothic" pitchFamily="34" charset="-128"/>
              </a:rPr>
              <a:t>          Source Program (character stream)</a:t>
            </a:r>
          </a:p>
        </p:txBody>
      </p:sp>
      <p:sp>
        <p:nvSpPr>
          <p:cNvPr id="35862" name="Text Box 11"/>
          <p:cNvSpPr txBox="1">
            <a:spLocks noChangeArrowheads="1"/>
          </p:cNvSpPr>
          <p:nvPr/>
        </p:nvSpPr>
        <p:spPr bwMode="auto">
          <a:xfrm>
            <a:off x="2514600" y="2438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Times" pitchFamily="18" charset="0"/>
                <a:ea typeface="MS PGothic" pitchFamily="34" charset="-128"/>
              </a:rPr>
              <a:t>Set of Tokens</a:t>
            </a:r>
          </a:p>
        </p:txBody>
      </p:sp>
      <p:sp>
        <p:nvSpPr>
          <p:cNvPr id="35863" name="Text Box 12"/>
          <p:cNvSpPr txBox="1">
            <a:spLocks noChangeArrowheads="1"/>
          </p:cNvSpPr>
          <p:nvPr/>
        </p:nvSpPr>
        <p:spPr bwMode="auto">
          <a:xfrm>
            <a:off x="2057400" y="3733800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Times" pitchFamily="18" charset="0"/>
                <a:ea typeface="MS PGothic" pitchFamily="34" charset="-128"/>
              </a:rPr>
              <a:t>Parse Tree  / </a:t>
            </a:r>
          </a:p>
          <a:p>
            <a:pPr algn="ctr" eaLnBrk="1" hangingPunct="1"/>
            <a:r>
              <a:rPr lang="en-US" altLang="en-US" sz="1800" dirty="0">
                <a:latin typeface="Times" pitchFamily="18" charset="0"/>
                <a:ea typeface="MS PGothic" pitchFamily="34" charset="-128"/>
              </a:rPr>
              <a:t>Syntax      Tree</a:t>
            </a:r>
          </a:p>
        </p:txBody>
      </p:sp>
      <p:sp>
        <p:nvSpPr>
          <p:cNvPr id="35864" name="Text Box 13"/>
          <p:cNvSpPr txBox="1">
            <a:spLocks noChangeArrowheads="1"/>
          </p:cNvSpPr>
          <p:nvPr/>
        </p:nvSpPr>
        <p:spPr bwMode="auto">
          <a:xfrm>
            <a:off x="1990725" y="5848350"/>
            <a:ext cx="2384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Times" pitchFamily="18" charset="0"/>
                <a:ea typeface="MS PGothic" pitchFamily="34" charset="-128"/>
              </a:rPr>
              <a:t>Abstract Syntax Tree or</a:t>
            </a:r>
            <a:br>
              <a:rPr lang="en-US" altLang="en-US" sz="1800">
                <a:latin typeface="Times" pitchFamily="18" charset="0"/>
                <a:ea typeface="MS PGothic" pitchFamily="34" charset="-128"/>
              </a:rPr>
            </a:br>
            <a:r>
              <a:rPr lang="en-US" altLang="en-US" sz="1800">
                <a:latin typeface="Times" pitchFamily="18" charset="0"/>
                <a:ea typeface="MS PGothic" pitchFamily="34" charset="-128"/>
              </a:rPr>
              <a:t>Annotated Parse Tree</a:t>
            </a:r>
          </a:p>
        </p:txBody>
      </p:sp>
      <p:sp>
        <p:nvSpPr>
          <p:cNvPr id="35865" name="Text Box 14"/>
          <p:cNvSpPr txBox="1">
            <a:spLocks noChangeArrowheads="1"/>
          </p:cNvSpPr>
          <p:nvPr/>
        </p:nvSpPr>
        <p:spPr bwMode="auto">
          <a:xfrm>
            <a:off x="5908675" y="2895600"/>
            <a:ext cx="2825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Times" pitchFamily="18" charset="0"/>
                <a:ea typeface="MS PGothic" pitchFamily="34" charset="-128"/>
              </a:rPr>
              <a:t>Modified Intermediate Form</a:t>
            </a:r>
          </a:p>
        </p:txBody>
      </p:sp>
      <p:sp>
        <p:nvSpPr>
          <p:cNvPr id="35866" name="Text Box 15"/>
          <p:cNvSpPr txBox="1">
            <a:spLocks noChangeArrowheads="1"/>
          </p:cNvSpPr>
          <p:nvPr/>
        </p:nvSpPr>
        <p:spPr bwMode="auto">
          <a:xfrm>
            <a:off x="6096000" y="5638800"/>
            <a:ext cx="2576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Times" pitchFamily="18" charset="0"/>
                <a:ea typeface="MS PGothic" pitchFamily="34" charset="-128"/>
              </a:rPr>
              <a:t>Assembly or Object Code</a:t>
            </a:r>
          </a:p>
        </p:txBody>
      </p:sp>
      <p:sp>
        <p:nvSpPr>
          <p:cNvPr id="35867" name="Text Box 16"/>
          <p:cNvSpPr txBox="1">
            <a:spLocks noChangeArrowheads="1"/>
          </p:cNvSpPr>
          <p:nvPr/>
        </p:nvSpPr>
        <p:spPr bwMode="auto">
          <a:xfrm>
            <a:off x="6665913" y="4157663"/>
            <a:ext cx="170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Times" pitchFamily="18" charset="0"/>
                <a:ea typeface="MS PGothic" pitchFamily="34" charset="-128"/>
              </a:rPr>
              <a:t>Optimized Code</a:t>
            </a:r>
          </a:p>
        </p:txBody>
      </p:sp>
      <p:sp>
        <p:nvSpPr>
          <p:cNvPr id="35868" name="Text Box 17"/>
          <p:cNvSpPr txBox="1">
            <a:spLocks noChangeArrowheads="1"/>
          </p:cNvSpPr>
          <p:nvPr/>
        </p:nvSpPr>
        <p:spPr bwMode="auto">
          <a:xfrm>
            <a:off x="5303116" y="1164458"/>
            <a:ext cx="3660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" pitchFamily="18" charset="0"/>
                <a:ea typeface="MS PGothic" pitchFamily="34" charset="-128"/>
              </a:rPr>
              <a:t>Abstract Syntax Tree or other intermediate form</a:t>
            </a:r>
          </a:p>
        </p:txBody>
      </p:sp>
      <p:sp>
        <p:nvSpPr>
          <p:cNvPr id="35869" name="Rectangle 18"/>
          <p:cNvSpPr>
            <a:spLocks noChangeArrowheads="1"/>
          </p:cNvSpPr>
          <p:nvPr/>
        </p:nvSpPr>
        <p:spPr bwMode="auto">
          <a:xfrm>
            <a:off x="1282700" y="1144587"/>
            <a:ext cx="3545609" cy="534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5870" name="Rectangle 19"/>
          <p:cNvSpPr>
            <a:spLocks noChangeArrowheads="1"/>
          </p:cNvSpPr>
          <p:nvPr/>
        </p:nvSpPr>
        <p:spPr bwMode="auto">
          <a:xfrm>
            <a:off x="5145088" y="1164458"/>
            <a:ext cx="3818803" cy="53300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5871" name="Text Box 21"/>
          <p:cNvSpPr txBox="1">
            <a:spLocks noChangeArrowheads="1"/>
          </p:cNvSpPr>
          <p:nvPr/>
        </p:nvSpPr>
        <p:spPr bwMode="auto">
          <a:xfrm rot="-5400000">
            <a:off x="-162718" y="3426618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C00000"/>
                </a:solidFill>
                <a:latin typeface="Times" pitchFamily="18" charset="0"/>
                <a:ea typeface="MS PGothic" pitchFamily="34" charset="-128"/>
              </a:rPr>
              <a:t>Front End / Analysis</a:t>
            </a:r>
          </a:p>
        </p:txBody>
      </p:sp>
      <p:sp>
        <p:nvSpPr>
          <p:cNvPr id="35872" name="Text Box 22"/>
          <p:cNvSpPr txBox="1">
            <a:spLocks noChangeArrowheads="1"/>
          </p:cNvSpPr>
          <p:nvPr/>
        </p:nvSpPr>
        <p:spPr bwMode="auto">
          <a:xfrm rot="-5400000">
            <a:off x="3660776" y="3465512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C00000"/>
                </a:solidFill>
                <a:latin typeface="Times" pitchFamily="18" charset="0"/>
                <a:ea typeface="MS PGothic" pitchFamily="34" charset="-128"/>
              </a:rPr>
              <a:t>Back End / Synthesis</a:t>
            </a:r>
          </a:p>
        </p:txBody>
      </p:sp>
      <p:sp>
        <p:nvSpPr>
          <p:cNvPr id="35873" name="Line 30"/>
          <p:cNvSpPr>
            <a:spLocks noChangeShapeType="1"/>
          </p:cNvSpPr>
          <p:nvPr/>
        </p:nvSpPr>
        <p:spPr bwMode="auto">
          <a:xfrm>
            <a:off x="3200400" y="1371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Line 31"/>
          <p:cNvSpPr>
            <a:spLocks noChangeShapeType="1"/>
          </p:cNvSpPr>
          <p:nvPr/>
        </p:nvSpPr>
        <p:spPr bwMode="auto">
          <a:xfrm>
            <a:off x="3200400" y="2743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Line 33"/>
          <p:cNvSpPr>
            <a:spLocks noChangeShapeType="1"/>
          </p:cNvSpPr>
          <p:nvPr/>
        </p:nvSpPr>
        <p:spPr bwMode="auto">
          <a:xfrm>
            <a:off x="3200400" y="4191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Line 35"/>
          <p:cNvSpPr>
            <a:spLocks noChangeShapeType="1"/>
          </p:cNvSpPr>
          <p:nvPr/>
        </p:nvSpPr>
        <p:spPr bwMode="auto">
          <a:xfrm>
            <a:off x="3200400" y="5638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Line 46"/>
          <p:cNvSpPr>
            <a:spLocks noChangeShapeType="1"/>
          </p:cNvSpPr>
          <p:nvPr/>
        </p:nvSpPr>
        <p:spPr bwMode="auto">
          <a:xfrm>
            <a:off x="7202488" y="151765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Line 47"/>
          <p:cNvSpPr>
            <a:spLocks noChangeShapeType="1"/>
          </p:cNvSpPr>
          <p:nvPr/>
        </p:nvSpPr>
        <p:spPr bwMode="auto">
          <a:xfrm>
            <a:off x="7299325" y="32035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9" name="Line 48"/>
          <p:cNvSpPr>
            <a:spLocks noChangeShapeType="1"/>
          </p:cNvSpPr>
          <p:nvPr/>
        </p:nvSpPr>
        <p:spPr bwMode="auto">
          <a:xfrm>
            <a:off x="7315200" y="4495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Line 49"/>
          <p:cNvSpPr>
            <a:spLocks noChangeShapeType="1"/>
          </p:cNvSpPr>
          <p:nvPr/>
        </p:nvSpPr>
        <p:spPr bwMode="auto">
          <a:xfrm>
            <a:off x="7340600" y="5522913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9D265B-4BE2-4891-ACC4-79ECDDE1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3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Assignment Statement Translation</a:t>
            </a:r>
          </a:p>
        </p:txBody>
      </p:sp>
      <p:cxnSp>
        <p:nvCxnSpPr>
          <p:cNvPr id="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55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97537" y="1190256"/>
            <a:ext cx="352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position := initial + rate * 60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58097" y="1471591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84144" y="1838086"/>
            <a:ext cx="2975211" cy="361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Analyzer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770491" y="2608770"/>
            <a:ext cx="297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id</a:t>
            </a:r>
            <a:r>
              <a:rPr lang="en-US" baseline="-25000" dirty="0"/>
              <a:t>1</a:t>
            </a:r>
            <a:r>
              <a:rPr lang="en-US" dirty="0"/>
              <a:t> := id</a:t>
            </a:r>
            <a:r>
              <a:rPr lang="en-US" baseline="-25000" dirty="0"/>
              <a:t>2</a:t>
            </a:r>
            <a:r>
              <a:rPr lang="en-US" dirty="0"/>
              <a:t> + id</a:t>
            </a:r>
            <a:r>
              <a:rPr lang="en-US" baseline="-25000" dirty="0"/>
              <a:t>3</a:t>
            </a:r>
            <a:r>
              <a:rPr lang="en-US" dirty="0"/>
              <a:t> * 60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71749" y="2285786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71749" y="2957033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70495" y="3332343"/>
            <a:ext cx="2975211" cy="361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Syntax Analyzer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58099" y="3693998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14" y="4055653"/>
            <a:ext cx="2550924" cy="2350415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H="1">
            <a:off x="4258096" y="6116618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564829"/>
              </p:ext>
            </p:extLst>
          </p:nvPr>
        </p:nvGraphicFramePr>
        <p:xfrm>
          <a:off x="457200" y="3310478"/>
          <a:ext cx="1603613" cy="1241944"/>
        </p:xfrm>
        <a:graphic>
          <a:graphicData uri="http://schemas.openxmlformats.org/drawingml/2006/table">
            <a:tbl>
              <a:tblPr firstRow="1" bandRow="1">
                <a:tableStyleId>{03A8DC18-F15F-41C4-8CCC-B34F9F5164E0}</a:tableStyleId>
              </a:tblPr>
              <a:tblGrid>
                <a:gridCol w="30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4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825978"/>
            <a:ext cx="1460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 Table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BD29D-6158-4BA4-8108-547C4D24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7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Assignment Statement Translation</a:t>
            </a:r>
          </a:p>
        </p:txBody>
      </p:sp>
      <p:cxnSp>
        <p:nvCxnSpPr>
          <p:cNvPr id="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55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784143" y="1384068"/>
            <a:ext cx="2975211" cy="361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58096" y="1845223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71745" y="4735770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84143" y="5089215"/>
            <a:ext cx="2975211" cy="361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Generator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44435" y="5450870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478" y="2312170"/>
            <a:ext cx="2809875" cy="2324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49F93B-2A73-4152-A6C7-4D8E1AA0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Assignment Statement Translation</a:t>
            </a:r>
          </a:p>
        </p:txBody>
      </p:sp>
      <p:cxnSp>
        <p:nvCxnSpPr>
          <p:cNvPr id="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55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4258082" y="1269282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23972" y="3764250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32959" y="4173289"/>
            <a:ext cx="2975211" cy="361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Optimizer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20551" y="4590538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13286" y="1734510"/>
            <a:ext cx="3814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temp1 := </a:t>
            </a:r>
            <a:r>
              <a:rPr lang="en-US" dirty="0" err="1"/>
              <a:t>inttoreal</a:t>
            </a:r>
            <a:r>
              <a:rPr lang="en-US" dirty="0"/>
              <a:t> (60)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89110" y="2215624"/>
            <a:ext cx="2838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temp2 := id</a:t>
            </a:r>
            <a:r>
              <a:rPr lang="en-US" baseline="-25000" dirty="0"/>
              <a:t>3</a:t>
            </a:r>
            <a:r>
              <a:rPr lang="en-US" dirty="0"/>
              <a:t> * temp1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89110" y="2743200"/>
            <a:ext cx="212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temp3 := id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/>
              <a:t>+temp2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289110" y="3253725"/>
            <a:ext cx="22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id</a:t>
            </a:r>
            <a:r>
              <a:rPr lang="en-US" baseline="-25000" dirty="0"/>
              <a:t>1</a:t>
            </a:r>
            <a:r>
              <a:rPr lang="en-US" dirty="0"/>
              <a:t> := temp3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156025" y="4979689"/>
            <a:ext cx="212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temp1 := id</a:t>
            </a:r>
            <a:r>
              <a:rPr lang="en-US" baseline="-25000" dirty="0"/>
              <a:t>3</a:t>
            </a:r>
            <a:r>
              <a:rPr lang="en-US" dirty="0"/>
              <a:t> * 60.0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186716" y="5323172"/>
            <a:ext cx="184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id1 := id</a:t>
            </a:r>
            <a:r>
              <a:rPr lang="en-US" baseline="-25000" dirty="0"/>
              <a:t>2 </a:t>
            </a:r>
            <a:r>
              <a:rPr lang="en-US" dirty="0"/>
              <a:t>+ temp1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07939" y="5765071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9BC6-6C50-46DC-86B8-C57124B5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5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8" grpId="0"/>
      <p:bldP spid="9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 Translation</a:t>
            </a:r>
            <a:endParaRPr lang="en-IN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7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55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306472" y="1417638"/>
            <a:ext cx="2975211" cy="361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Generator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94077" y="1779293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3546" y="2216011"/>
            <a:ext cx="236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MOVF id</a:t>
            </a:r>
            <a:r>
              <a:rPr lang="en-US" baseline="-25000" dirty="0"/>
              <a:t>3</a:t>
            </a:r>
            <a:r>
              <a:rPr lang="en-US" dirty="0"/>
              <a:t>, R2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552131" y="2755790"/>
            <a:ext cx="248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MULF #60.0, R2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982035" y="3192508"/>
            <a:ext cx="162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MOVF id</a:t>
            </a:r>
            <a:r>
              <a:rPr lang="en-US" baseline="-25000" dirty="0"/>
              <a:t>2</a:t>
            </a:r>
            <a:r>
              <a:rPr lang="en-US" dirty="0"/>
              <a:t>, R1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138985" y="3712258"/>
            <a:ext cx="146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ADDF R2, R1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138985" y="4061411"/>
            <a:ext cx="166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MOVF R1, id</a:t>
            </a:r>
            <a:r>
              <a:rPr lang="en-US" baseline="-25000" dirty="0"/>
              <a:t>1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12722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Rules </a:t>
            </a:r>
          </a:p>
          <a:p>
            <a:pPr marL="457200" indent="-457200">
              <a:buAutoNum type="arabicPeriod"/>
            </a:pPr>
            <a:r>
              <a:rPr lang="az-Cyrl-AZ" sz="2400" dirty="0"/>
              <a:t>Є</a:t>
            </a:r>
            <a:r>
              <a:rPr lang="en-US" sz="2400" dirty="0"/>
              <a:t> is a RE that denotes {</a:t>
            </a:r>
            <a:r>
              <a:rPr lang="az-Cyrl-AZ" sz="2400" dirty="0"/>
              <a:t>Є</a:t>
            </a:r>
            <a:r>
              <a:rPr lang="en-US" sz="2400" dirty="0"/>
              <a:t> }.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F852D-86D4-4E6E-B264-341A911F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75C7721-7D7C-412D-8FEB-606FCAE30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pPr eaLnBrk="1" hangingPunct="1"/>
            <a:r>
              <a:rPr lang="en-US" sz="3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Course Objective &amp; Course Outcomes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1143000"/>
            <a:ext cx="9144000" cy="6039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Objectives: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participating in and understanding all facets of this Course a student will be able: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and understand different component of system software and fundamentals language processing activity.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process of converting assembly language program to machine language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linking and loading concepts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basic concept of compiler design, and its different phases and tools.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Outcomes</a:t>
            </a:r>
            <a:r>
              <a:rPr lang="en-US" sz="2000" b="1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completion of this course students will be able to: 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knowledge in different component of systems software and fundamentals of language processing activity.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two pass assembler and   Direct Linking Loaders.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knowledge in different phases and passes of Compiler.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different types of compiler tools to meet the requirements of the realistic constraints of compilers using LEX and YACC tools.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55"/>
            <a:ext cx="1143000" cy="7824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828917-9B0F-4314-BEA8-0914B1420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Rules </a:t>
            </a:r>
          </a:p>
          <a:p>
            <a:pPr marL="457200" indent="-457200">
              <a:buAutoNum type="arabicPeriod"/>
            </a:pPr>
            <a:r>
              <a:rPr lang="az-Cyrl-AZ" sz="2400" dirty="0"/>
              <a:t>Є</a:t>
            </a:r>
            <a:r>
              <a:rPr lang="en-US" sz="2400" dirty="0"/>
              <a:t> is a RE that denotes {</a:t>
            </a:r>
            <a:r>
              <a:rPr lang="az-Cyrl-AZ" sz="2400" dirty="0"/>
              <a:t>Є</a:t>
            </a:r>
            <a:r>
              <a:rPr lang="en-US" sz="2400" dirty="0"/>
              <a:t> }.</a:t>
            </a:r>
          </a:p>
          <a:p>
            <a:pPr>
              <a:buNone/>
            </a:pPr>
            <a:r>
              <a:rPr lang="en-US" sz="2400" dirty="0"/>
              <a:t>2.    If ‘a’ is a symbol in ∑  RE is {a}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9D4C1-091A-4FCB-B139-1947B184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8BC094C-1FCB-4FA2-9C95-1C97354B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Rules </a:t>
            </a:r>
          </a:p>
          <a:p>
            <a:pPr marL="457200" indent="-457200">
              <a:buAutoNum type="arabicPeriod"/>
            </a:pPr>
            <a:r>
              <a:rPr lang="az-Cyrl-AZ" sz="2400" dirty="0"/>
              <a:t>Є</a:t>
            </a:r>
            <a:r>
              <a:rPr lang="en-US" sz="2400" dirty="0"/>
              <a:t> is a RE that denotes {</a:t>
            </a:r>
            <a:r>
              <a:rPr lang="az-Cyrl-AZ" sz="2400" dirty="0"/>
              <a:t>Є</a:t>
            </a:r>
            <a:r>
              <a:rPr lang="en-US" sz="2400" dirty="0"/>
              <a:t> }.</a:t>
            </a:r>
          </a:p>
          <a:p>
            <a:pPr marL="514350" indent="-514350">
              <a:buAutoNum type="arabicPeriod" startAt="2"/>
            </a:pPr>
            <a:r>
              <a:rPr lang="en-US" sz="2400" dirty="0"/>
              <a:t>If ‘a’ is a symbol in ∑  RE is {a}</a:t>
            </a:r>
          </a:p>
          <a:p>
            <a:pPr marL="514350" indent="-514350">
              <a:buAutoNum type="arabicPeriod" startAt="2"/>
            </a:pPr>
            <a:r>
              <a:rPr lang="en-US" sz="2400" dirty="0"/>
              <a:t>Suppose r &amp; s are RE s denoting the languages L(r) &amp; L(s) then</a:t>
            </a:r>
          </a:p>
          <a:p>
            <a:pPr marL="514350" indent="-514350">
              <a:buNone/>
            </a:pPr>
            <a:r>
              <a:rPr lang="en-US" sz="2400" dirty="0"/>
              <a:t>    a.(r) | (s) is a RE denoting L(r) U L(s) </a:t>
            </a:r>
          </a:p>
          <a:p>
            <a:pPr marL="514350" indent="-514350">
              <a:buNone/>
            </a:pPr>
            <a:r>
              <a:rPr lang="en-US" sz="2400" dirty="0"/>
              <a:t>    b. (r)(s) is a RE denoting L(r) . L(s) </a:t>
            </a:r>
          </a:p>
          <a:p>
            <a:pPr marL="514350" indent="-514350">
              <a:buNone/>
            </a:pPr>
            <a:r>
              <a:rPr lang="en-US" sz="2400" dirty="0"/>
              <a:t>    c. (r) </a:t>
            </a:r>
            <a:r>
              <a:rPr lang="en-US" sz="2400" baseline="30000" dirty="0"/>
              <a:t>* </a:t>
            </a:r>
            <a:r>
              <a:rPr lang="en-US" sz="2400" dirty="0"/>
              <a:t>is a RE denoting (L(r))</a:t>
            </a:r>
            <a:r>
              <a:rPr lang="en-US" sz="2400" baseline="30000" dirty="0"/>
              <a:t> *</a:t>
            </a:r>
          </a:p>
          <a:p>
            <a:pPr marL="514350" indent="-514350">
              <a:buNone/>
            </a:pPr>
            <a:r>
              <a:rPr lang="en-US" sz="2400" baseline="30000" dirty="0"/>
              <a:t>     </a:t>
            </a:r>
            <a:r>
              <a:rPr lang="en-US" sz="2400" dirty="0"/>
              <a:t> d. . (r) </a:t>
            </a:r>
            <a:r>
              <a:rPr lang="en-US" sz="2400" baseline="30000" dirty="0"/>
              <a:t> </a:t>
            </a:r>
            <a:r>
              <a:rPr lang="en-US" sz="2400" dirty="0"/>
              <a:t>is a RE denoting L(r)</a:t>
            </a:r>
            <a:endParaRPr lang="en-US" sz="2400" baseline="-25000" dirty="0"/>
          </a:p>
          <a:p>
            <a:pPr marL="514350" indent="-514350"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5D668-5D22-4AAC-9560-0DA2B6C4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522B4E3-B44F-42B6-A839-B82AB663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Axioms</a:t>
            </a:r>
          </a:p>
          <a:p>
            <a:r>
              <a:rPr lang="en-US" dirty="0" err="1"/>
              <a:t>r|s</a:t>
            </a:r>
            <a:r>
              <a:rPr lang="en-US" dirty="0"/>
              <a:t>  = </a:t>
            </a:r>
            <a:r>
              <a:rPr lang="en-US" dirty="0" err="1"/>
              <a:t>s|r</a:t>
            </a:r>
            <a:endParaRPr lang="en-US" dirty="0"/>
          </a:p>
          <a:p>
            <a:r>
              <a:rPr lang="en-US" dirty="0"/>
              <a:t>r| (</a:t>
            </a:r>
            <a:r>
              <a:rPr lang="en-US" dirty="0" err="1"/>
              <a:t>s|t</a:t>
            </a:r>
            <a:r>
              <a:rPr lang="en-US" dirty="0"/>
              <a:t>) = (</a:t>
            </a:r>
            <a:r>
              <a:rPr lang="en-US" dirty="0" err="1"/>
              <a:t>r|s</a:t>
            </a:r>
            <a:r>
              <a:rPr lang="en-US" dirty="0"/>
              <a:t>)|t</a:t>
            </a:r>
          </a:p>
          <a:p>
            <a:r>
              <a:rPr lang="en-US" dirty="0"/>
              <a:t>(</a:t>
            </a:r>
            <a:r>
              <a:rPr lang="en-US" dirty="0" err="1"/>
              <a:t>rs</a:t>
            </a:r>
            <a:r>
              <a:rPr lang="en-US" dirty="0"/>
              <a:t>)t = r(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r>
              <a:rPr lang="en-US" dirty="0" err="1"/>
              <a:t>r|s|t</a:t>
            </a:r>
            <a:r>
              <a:rPr lang="en-US" dirty="0"/>
              <a:t> = </a:t>
            </a:r>
            <a:r>
              <a:rPr lang="en-US" dirty="0" err="1"/>
              <a:t>rs|rt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s|t</a:t>
            </a:r>
            <a:r>
              <a:rPr lang="en-US" dirty="0"/>
              <a:t>)r = </a:t>
            </a:r>
            <a:r>
              <a:rPr lang="en-US" dirty="0" err="1"/>
              <a:t>sr|tr</a:t>
            </a:r>
            <a:endParaRPr lang="en-US" dirty="0"/>
          </a:p>
          <a:p>
            <a:r>
              <a:rPr lang="az-Cyrl-AZ" dirty="0"/>
              <a:t>Є</a:t>
            </a:r>
            <a:r>
              <a:rPr lang="en-US" dirty="0"/>
              <a:t> r = r</a:t>
            </a:r>
          </a:p>
          <a:p>
            <a:r>
              <a:rPr lang="en-US" dirty="0"/>
              <a:t>r</a:t>
            </a:r>
            <a:r>
              <a:rPr lang="az-Cyrl-AZ" dirty="0"/>
              <a:t> Є</a:t>
            </a:r>
            <a:r>
              <a:rPr lang="en-US" dirty="0"/>
              <a:t> = r</a:t>
            </a:r>
          </a:p>
          <a:p>
            <a:r>
              <a:rPr lang="en-US" dirty="0"/>
              <a:t>r</a:t>
            </a:r>
            <a:r>
              <a:rPr lang="en-US" baseline="30000" dirty="0"/>
              <a:t>* = </a:t>
            </a:r>
            <a:r>
              <a:rPr lang="en-US" dirty="0"/>
              <a:t>(r|</a:t>
            </a:r>
            <a:r>
              <a:rPr lang="az-Cyrl-AZ" dirty="0"/>
              <a:t> Є</a:t>
            </a:r>
            <a:r>
              <a:rPr lang="en-US" dirty="0"/>
              <a:t> ) </a:t>
            </a:r>
            <a:r>
              <a:rPr lang="en-US" baseline="30000" dirty="0"/>
              <a:t>*</a:t>
            </a:r>
          </a:p>
          <a:p>
            <a:r>
              <a:rPr lang="en-US" dirty="0"/>
              <a:t>r</a:t>
            </a:r>
            <a:r>
              <a:rPr lang="en-US" baseline="30000" dirty="0"/>
              <a:t>* *</a:t>
            </a:r>
            <a:r>
              <a:rPr lang="en-US" dirty="0"/>
              <a:t> = r</a:t>
            </a:r>
            <a:r>
              <a:rPr lang="en-US" baseline="30000" dirty="0"/>
              <a:t>* 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Description</a:t>
            </a:r>
          </a:p>
          <a:p>
            <a:r>
              <a:rPr lang="en-US" dirty="0"/>
              <a:t>| is commutative</a:t>
            </a:r>
          </a:p>
          <a:p>
            <a:r>
              <a:rPr lang="en-US" dirty="0"/>
              <a:t>| is </a:t>
            </a:r>
            <a:r>
              <a:rPr lang="en-US" dirty="0" err="1"/>
              <a:t>associaltive</a:t>
            </a:r>
            <a:endParaRPr lang="en-US" dirty="0"/>
          </a:p>
          <a:p>
            <a:r>
              <a:rPr lang="en-US" dirty="0" err="1"/>
              <a:t>Concat</a:t>
            </a:r>
            <a:r>
              <a:rPr lang="en-US" dirty="0"/>
              <a:t> is associative</a:t>
            </a:r>
          </a:p>
          <a:p>
            <a:r>
              <a:rPr lang="en-US" dirty="0" err="1"/>
              <a:t>Concat</a:t>
            </a:r>
            <a:r>
              <a:rPr lang="en-US" dirty="0"/>
              <a:t> is distributes over</a:t>
            </a:r>
          </a:p>
          <a:p>
            <a:r>
              <a:rPr lang="en-US" dirty="0"/>
              <a:t> same as above</a:t>
            </a:r>
          </a:p>
          <a:p>
            <a:r>
              <a:rPr lang="az-Cyrl-AZ" dirty="0"/>
              <a:t>Є</a:t>
            </a:r>
            <a:r>
              <a:rPr lang="en-US" dirty="0"/>
              <a:t> is the identity element For concatenation</a:t>
            </a:r>
          </a:p>
          <a:p>
            <a:r>
              <a:rPr lang="en-US" dirty="0"/>
              <a:t>Relation between * and </a:t>
            </a:r>
            <a:r>
              <a:rPr lang="az-Cyrl-AZ" dirty="0"/>
              <a:t>Є</a:t>
            </a:r>
            <a:endParaRPr lang="en-US" dirty="0"/>
          </a:p>
          <a:p>
            <a:r>
              <a:rPr lang="en-US" dirty="0"/>
              <a:t>* is idempotent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4ACF7-3EE5-48BA-82DB-2693EEDC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226-3530-4FD1-9050-BA1429E30EC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3263D28-ACC4-4ACF-B8F0-1B884A7EA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/>
            </a:b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70763" y="2117725"/>
            <a:ext cx="1295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 the Compiler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2133600"/>
            <a:ext cx="1295400" cy="76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</a:t>
            </a:r>
            <a:r>
              <a:rPr lang="en-US" dirty="0"/>
              <a:t> Analyzer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2132013"/>
            <a:ext cx="1295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4000" y="2514600"/>
            <a:ext cx="8001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3810000"/>
            <a:ext cx="1295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</a:t>
            </a:r>
          </a:p>
        </p:txBody>
      </p: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5372100" y="2894013"/>
            <a:ext cx="19050" cy="9159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84575" y="2274888"/>
            <a:ext cx="11398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84575" y="2667000"/>
            <a:ext cx="11398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 flipV="1">
            <a:off x="6019800" y="2498725"/>
            <a:ext cx="1350963" cy="20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5" name="TextBox 23"/>
          <p:cNvSpPr txBox="1">
            <a:spLocks noChangeArrowheads="1"/>
          </p:cNvSpPr>
          <p:nvPr/>
        </p:nvSpPr>
        <p:spPr bwMode="auto">
          <a:xfrm>
            <a:off x="3697288" y="1687513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Token</a:t>
            </a:r>
          </a:p>
        </p:txBody>
      </p:sp>
      <p:sp>
        <p:nvSpPr>
          <p:cNvPr id="38926" name="TextBox 28"/>
          <p:cNvSpPr txBox="1">
            <a:spLocks noChangeArrowheads="1"/>
          </p:cNvSpPr>
          <p:nvPr/>
        </p:nvSpPr>
        <p:spPr bwMode="auto">
          <a:xfrm>
            <a:off x="3667703" y="2879725"/>
            <a:ext cx="152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2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Calibri"/>
              </a:rPr>
              <a:t>Get Next Token</a:t>
            </a:r>
          </a:p>
        </p:txBody>
      </p:sp>
      <p:sp>
        <p:nvSpPr>
          <p:cNvPr id="38927" name="TextBox 23"/>
          <p:cNvSpPr txBox="1">
            <a:spLocks noChangeArrowheads="1"/>
          </p:cNvSpPr>
          <p:nvPr/>
        </p:nvSpPr>
        <p:spPr bwMode="auto">
          <a:xfrm>
            <a:off x="1371600" y="1931988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cxnSp>
        <p:nvCxnSpPr>
          <p:cNvPr id="29" name="Curved Connector 28"/>
          <p:cNvCxnSpPr>
            <a:stCxn id="7" idx="2"/>
          </p:cNvCxnSpPr>
          <p:nvPr/>
        </p:nvCxnSpPr>
        <p:spPr>
          <a:xfrm rot="16200000" flipH="1">
            <a:off x="3154363" y="2674937"/>
            <a:ext cx="1365250" cy="1806575"/>
          </a:xfrm>
          <a:prstGeom prst="curvedConnector2">
            <a:avLst/>
          </a:prstGeom>
          <a:ln w="19050" cap="flat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 flipV="1">
            <a:off x="6019800" y="2879725"/>
            <a:ext cx="1919288" cy="1381125"/>
          </a:xfrm>
          <a:prstGeom prst="curvedConnector3">
            <a:avLst>
              <a:gd name="adj1" fmla="val 50000"/>
            </a:avLst>
          </a:prstGeom>
          <a:ln w="1905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9AA09-5A2E-4D5B-A34C-EE5AF6AD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7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7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7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br>
              <a:rPr lang="en-US" dirty="0"/>
            </a:b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8382000" cy="2895600"/>
          </a:xfrm>
        </p:spPr>
        <p:txBody>
          <a:bodyPr/>
          <a:lstStyle/>
          <a:p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2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Where does the Lexical Analyzer fits into the rest of Compiler?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 end of most compilers is Parser Driven.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parser needs the  next Token, it involves the Lexical Analyzer.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analyzing the entire input string, the lexical analyzer sees enough of the  input string to return a single Token.</a:t>
            </a:r>
          </a:p>
          <a:p>
            <a:pPr>
              <a:buFont typeface="Wingdings 2" pitchFamily="18" charset="2"/>
              <a:buNone/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4953000"/>
            <a:ext cx="1295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 the 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5029200"/>
            <a:ext cx="1295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3810000"/>
            <a:ext cx="1295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</p:txBody>
      </p:sp>
      <p:cxnSp>
        <p:nvCxnSpPr>
          <p:cNvPr id="11" name="Curved Connector 10"/>
          <p:cNvCxnSpPr>
            <a:endCxn id="6" idx="1"/>
          </p:cNvCxnSpPr>
          <p:nvPr/>
        </p:nvCxnSpPr>
        <p:spPr>
          <a:xfrm flipV="1">
            <a:off x="3581400" y="4191000"/>
            <a:ext cx="1295400" cy="838200"/>
          </a:xfrm>
          <a:prstGeom prst="curvedConnector3">
            <a:avLst>
              <a:gd name="adj1" fmla="val 50000"/>
            </a:avLst>
          </a:prstGeom>
          <a:ln w="19050" cap="flat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 flipV="1">
            <a:off x="3962400" y="4572000"/>
            <a:ext cx="1371600" cy="914400"/>
          </a:xfrm>
          <a:prstGeom prst="curvedConnector3">
            <a:avLst>
              <a:gd name="adj1" fmla="val 50000"/>
            </a:avLst>
          </a:prstGeom>
          <a:ln w="1905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0"/>
          </p:cNvCxnSpPr>
          <p:nvPr/>
        </p:nvCxnSpPr>
        <p:spPr>
          <a:xfrm>
            <a:off x="6172200" y="4191000"/>
            <a:ext cx="13335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05000" y="5410200"/>
            <a:ext cx="8001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7" name="TextBox 18"/>
          <p:cNvSpPr txBox="1">
            <a:spLocks noChangeArrowheads="1"/>
          </p:cNvSpPr>
          <p:nvPr/>
        </p:nvSpPr>
        <p:spPr bwMode="auto">
          <a:xfrm>
            <a:off x="1066800" y="5105400"/>
            <a:ext cx="121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Program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295400" y="6096000"/>
            <a:ext cx="7499350" cy="952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sz="3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Calibri"/>
              </a:rPr>
              <a:t>Lexical Analyzer acts as a </a:t>
            </a:r>
            <a:r>
              <a:rPr lang="en-US" sz="30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Calibri"/>
              </a:rPr>
              <a:t>Sub-routine.</a:t>
            </a:r>
            <a:br>
              <a:rPr lang="en-US" sz="30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Calibri"/>
              </a:rPr>
            </a:br>
            <a:endParaRPr lang="en-US" sz="3000" b="1" dirty="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Calibri"/>
            </a:endParaRPr>
          </a:p>
        </p:txBody>
      </p:sp>
      <p:sp>
        <p:nvSpPr>
          <p:cNvPr id="39949" name="TextBox 23"/>
          <p:cNvSpPr txBox="1">
            <a:spLocks noChangeArrowheads="1"/>
          </p:cNvSpPr>
          <p:nvPr/>
        </p:nvSpPr>
        <p:spPr bwMode="auto">
          <a:xfrm rot="-2214901">
            <a:off x="3565525" y="4211915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Calibri"/>
              </a:rPr>
              <a:t>Token</a:t>
            </a:r>
          </a:p>
        </p:txBody>
      </p:sp>
      <p:sp>
        <p:nvSpPr>
          <p:cNvPr id="39950" name="TextBox 28"/>
          <p:cNvSpPr txBox="1">
            <a:spLocks noChangeArrowheads="1"/>
          </p:cNvSpPr>
          <p:nvPr/>
        </p:nvSpPr>
        <p:spPr bwMode="auto">
          <a:xfrm rot="-2349967">
            <a:off x="4059238" y="4983441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Get Next Token</a:t>
            </a:r>
          </a:p>
        </p:txBody>
      </p:sp>
      <p:sp>
        <p:nvSpPr>
          <p:cNvPr id="39951" name="TextBox 23"/>
          <p:cNvSpPr txBox="1">
            <a:spLocks noChangeArrowheads="1"/>
          </p:cNvSpPr>
          <p:nvPr/>
        </p:nvSpPr>
        <p:spPr bwMode="auto">
          <a:xfrm rot="1831162">
            <a:off x="6307138" y="4167466"/>
            <a:ext cx="1492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Syntax Tree</a:t>
            </a:r>
          </a:p>
        </p:txBody>
      </p:sp>
      <p:cxnSp>
        <p:nvCxnSpPr>
          <p:cNvPr id="16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AB799-8BEF-4F43-83A7-3BF3690A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in lexical analysis</a:t>
            </a:r>
          </a:p>
          <a:p>
            <a:pPr marL="514350" indent="-514350">
              <a:buAutoNum type="arabicPeriod"/>
            </a:pPr>
            <a:r>
              <a:rPr lang="en-US" sz="2800" dirty="0"/>
              <a:t>Simple design</a:t>
            </a:r>
          </a:p>
          <a:p>
            <a:pPr marL="514350" indent="-514350">
              <a:buAutoNum type="arabicPeriod"/>
            </a:pPr>
            <a:r>
              <a:rPr lang="en-US" sz="2800" dirty="0"/>
              <a:t>Compiler efficiency is improved</a:t>
            </a:r>
          </a:p>
          <a:p>
            <a:pPr marL="514350" indent="-514350">
              <a:buAutoNum type="arabicPeriod"/>
            </a:pPr>
            <a:r>
              <a:rPr lang="en-US" sz="2800" dirty="0"/>
              <a:t>Compiler portability is enhanced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27EA7-71F9-40EE-8B96-0BB6A7A32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EC0F8-4056-4AC1-87E4-A49C7C90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endParaRPr sz="2400"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 used in Lexical Analyzer:</a:t>
            </a:r>
          </a:p>
          <a:p>
            <a:pPr marL="25400" indent="0" algn="l"/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LEXEME-Smallest Logical Unit (Word) of Program.</a:t>
            </a:r>
          </a:p>
          <a:p>
            <a:pPr marL="482600" lvl="1" indent="0"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e.g.{ I, sum, buffer, for,10,+ …}</a:t>
            </a:r>
          </a:p>
          <a:p>
            <a:pPr marL="9398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–Set of Similar Lexemes.</a:t>
            </a:r>
          </a:p>
          <a:p>
            <a:pPr marL="482600" lvl="1" indent="0"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e.g.</a:t>
            </a:r>
          </a:p>
          <a:p>
            <a:pPr marL="482600" lvl="1" indent="0"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Identifier - { I, sum, buffer …}</a:t>
            </a:r>
          </a:p>
          <a:p>
            <a:pPr marL="482600" lvl="1" indent="0"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Keyword – { for, ….}</a:t>
            </a:r>
          </a:p>
          <a:p>
            <a:pPr marL="482600" lvl="1" indent="0"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Number – { 0, 23, ….}</a:t>
            </a:r>
          </a:p>
          <a:p>
            <a:pPr marL="9398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PATTERN- as good as Regular Expression </a:t>
            </a:r>
          </a:p>
          <a:p>
            <a:pPr marL="482600" lvl="1" indent="0"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e.g.      DIGIT	  [0-9] 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24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47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614152"/>
              </p:ext>
            </p:extLst>
          </p:nvPr>
        </p:nvGraphicFramePr>
        <p:xfrm>
          <a:off x="457200" y="1600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Lexemes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Informal Description of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&lt;,&lt;=,=,&lt;&gt;,&gt;,&gt;=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or &lt;= or =</a:t>
                      </a:r>
                      <a:r>
                        <a:rPr lang="en-US" baseline="0" dirty="0"/>
                        <a:t> or </a:t>
                      </a:r>
                      <a:r>
                        <a:rPr lang="en-US" dirty="0"/>
                        <a:t>&lt;&gt;</a:t>
                      </a:r>
                      <a:r>
                        <a:rPr lang="en-US" baseline="0" dirty="0"/>
                        <a:t> or </a:t>
                      </a:r>
                      <a:r>
                        <a:rPr lang="en-US" dirty="0"/>
                        <a:t>&gt; or &gt;=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pi,count,D2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Letter followed by letters and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3.14,0,6.02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numerical</a:t>
                      </a:r>
                      <a:r>
                        <a:rPr lang="en-US" baseline="0" dirty="0"/>
                        <a:t> constant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“core dumped”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characters bet “ and “ except 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878D05A3-4CA6-4907-BC2B-A332DBBE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16FEF-8D2F-43E8-85E9-B032EC9E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endParaRPr sz="2400"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Lexemes not passed to the parser:</a:t>
            </a:r>
          </a:p>
          <a:p>
            <a:pPr marL="25400" indent="0"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White Spaces (WS) – Tab, Blanks, New Lines</a:t>
            </a:r>
          </a:p>
          <a:p>
            <a:pPr marL="800100" lvl="1" indent="-342900" algn="l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Comments</a:t>
            </a:r>
          </a:p>
          <a:p>
            <a:pPr marL="342900" lvl="0" indent="-342900" algn="l">
              <a:spcBef>
                <a:spcPct val="20000"/>
              </a:spcBef>
              <a:buClrTx/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</a:p>
          <a:p>
            <a:pPr marL="342900" lvl="0" indent="-342900" algn="l">
              <a:spcBef>
                <a:spcPct val="20000"/>
              </a:spcBef>
              <a:buClrTx/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These too have to be detected and Ignored.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52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endParaRPr sz="2400"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of a Lexical Analyzer:</a:t>
            </a:r>
          </a:p>
          <a:p>
            <a:pPr marL="939800" lvl="1" indent="-457200" algn="l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Scans the input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program,identifies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 words of the language.</a:t>
            </a:r>
          </a:p>
          <a:p>
            <a:pPr marL="939800" lvl="1" indent="-457200" algn="l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Removes extra white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spaces,blanks,tabs,new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lines ,comments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457200" algn="l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Expands user defined macros</a:t>
            </a:r>
          </a:p>
          <a:p>
            <a:pPr marL="482600" lvl="1" indent="0"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(done at the compile time by lexical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82600" lvl="1" indent="0"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e.g. #define Max 5</a:t>
            </a:r>
          </a:p>
          <a:p>
            <a:pPr marL="482600" lvl="1" indent="0"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#include&lt;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39800" lvl="1" indent="-457200" algn="l">
              <a:buAutoNum type="arabicPeriod" startAt="4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presence of foreign words</a:t>
            </a:r>
          </a:p>
          <a:p>
            <a:pPr marL="939800" lvl="1" indent="-457200" algn="l">
              <a:buAutoNum type="arabicPeriod" startAt="4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perform case conversion</a:t>
            </a:r>
          </a:p>
          <a:p>
            <a:pPr marL="939800" lvl="1" indent="-457200" algn="l">
              <a:buAutoNum type="arabicPeriod" startAt="4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tokens and pass to syntax analysis phase.</a:t>
            </a:r>
          </a:p>
          <a:p>
            <a:pPr marL="939800" lvl="1" indent="-457200" algn="l">
              <a:buAutoNum type="arabicPeriod" startAt="4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 is implemented as Finite automata.</a:t>
            </a:r>
          </a:p>
          <a:p>
            <a:pPr marL="482600" lvl="1" indent="0"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539750" lvl="1" indent="0" algn="l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endParaRPr lang="en-US" sz="22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82600" lvl="1" indent="0" algn="l"/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52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0" y="349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Text Books &amp; Reference Books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1143000"/>
            <a:ext cx="9144000" cy="43779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400" b="1" kern="1200" spc="-5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Text Books</a:t>
            </a:r>
          </a:p>
          <a:p>
            <a:pPr marL="457200" lvl="5" indent="-457200"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Dhamdhere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D., "Systems Programming and Operating Systems", McGraw Hill, ISBN 0 - 07 - 463579 – 4.</a:t>
            </a:r>
          </a:p>
          <a:p>
            <a:pPr marL="457200" lvl="5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D Ullman, \Compilers: Principles, Techniques,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Tools",Pearson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ISBN 81-7758-590-8.</a:t>
            </a:r>
          </a:p>
          <a:p>
            <a:pPr marL="457200" lvl="5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Donovan, “System Programming”, McGraw Hill, ISBN 978-0--07-460482-3. </a:t>
            </a:r>
          </a:p>
          <a:p>
            <a:pPr lvl="4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14350" indent="-514350" eaLnBrk="0" fontAlgn="base" hangingPunct="0">
              <a:lnSpc>
                <a:spcPct val="107000"/>
              </a:lnSpc>
              <a:spcAft>
                <a:spcPts val="800"/>
              </a:spcAft>
              <a:buClrTx/>
              <a:buFont typeface="Arial" pitchFamily="34" charset="0"/>
              <a:buChar char="•"/>
              <a:defRPr/>
            </a:pPr>
            <a:r>
              <a:rPr lang="en-US" sz="2400" b="1" kern="1200" spc="-5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Reference Books</a:t>
            </a:r>
          </a:p>
          <a:p>
            <a:pPr marL="457200" lvl="3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John. R. Levine, Tony Mason and Doug Brown, “Lex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O'Reilly, 1998, ISBN: 1- 56592-000-7.</a:t>
            </a:r>
          </a:p>
          <a:p>
            <a:pPr marL="457200" lvl="3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Leland L. Beck, “System Software An Introduction to Systems Programming” 3rd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Edition,Person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ISBN 81-7808-036-2.</a:t>
            </a:r>
          </a:p>
          <a:p>
            <a:pPr marL="457200" lvl="3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Hoover, “System Programming with C and Unix”, Pearson,2010</a:t>
            </a:r>
          </a:p>
          <a:p>
            <a:pPr lvl="3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150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25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E9B56-E0FE-4908-8945-F6B1FD33567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90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316182"/>
            <a:ext cx="8215745" cy="5001491"/>
          </a:xfrm>
        </p:spPr>
        <p:txBody>
          <a:bodyPr>
            <a:normAutofit fontScale="92500" lnSpcReduction="20000"/>
          </a:bodyPr>
          <a:lstStyle/>
          <a:p>
            <a:pPr marL="4826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Tasks of a Lexical Analyzer:</a:t>
            </a:r>
          </a:p>
          <a:p>
            <a:pPr marL="25400" indent="0">
              <a:buNone/>
            </a:pP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325" lvl="1" indent="-282575">
              <a:spcBef>
                <a:spcPts val="600"/>
              </a:spcBef>
              <a:buClr>
                <a:srgbClr val="4F81BD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Basic Elements.</a:t>
            </a:r>
          </a:p>
          <a:p>
            <a:pPr marL="822325" lvl="1" indent="-282575">
              <a:spcBef>
                <a:spcPts val="600"/>
              </a:spcBef>
              <a:buClr>
                <a:srgbClr val="4F81BD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of White Spaces and Comments.</a:t>
            </a:r>
          </a:p>
          <a:p>
            <a:pPr marL="822325" lvl="1" indent="-282575">
              <a:spcBef>
                <a:spcPts val="600"/>
              </a:spcBef>
              <a:buClr>
                <a:srgbClr val="4F81BD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Constants and Literals.		</a:t>
            </a:r>
          </a:p>
          <a:p>
            <a:pPr marL="822325" lvl="1" indent="-282575">
              <a:spcBef>
                <a:spcPts val="600"/>
              </a:spcBef>
              <a:buClr>
                <a:srgbClr val="4F81BD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Keywords and Identifiers.</a:t>
            </a:r>
          </a:p>
          <a:p>
            <a:pPr marL="822325" lvl="1" indent="-282575">
              <a:spcBef>
                <a:spcPts val="600"/>
              </a:spcBef>
              <a:buClr>
                <a:srgbClr val="4F81BD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sz="2200" kern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325" lvl="1" indent="-282575">
              <a:spcBef>
                <a:spcPts val="600"/>
              </a:spcBef>
              <a:buClr>
                <a:srgbClr val="4F81BD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sz="2200" kern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sz="2800" dirty="0"/>
              <a:t>	</a:t>
            </a:r>
            <a:r>
              <a:rPr lang="en-US" dirty="0">
                <a:solidFill>
                  <a:srgbClr val="7030A0"/>
                </a:solidFill>
              </a:rPr>
              <a:t> &lt; token, token value&gt; </a:t>
            </a: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7030A0"/>
                </a:solidFill>
              </a:rPr>
              <a:t>			</a:t>
            </a: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7030A0"/>
                </a:solidFill>
              </a:rPr>
              <a:t>			</a:t>
            </a:r>
            <a:r>
              <a:rPr lang="en-US" dirty="0"/>
              <a:t>Ex</a:t>
            </a:r>
            <a:r>
              <a:rPr lang="en-US" dirty="0">
                <a:solidFill>
                  <a:srgbClr val="7030A0"/>
                </a:solidFill>
              </a:rPr>
              <a:t>:  &lt; id, </a:t>
            </a:r>
            <a:r>
              <a:rPr lang="en-US" sz="5400" dirty="0"/>
              <a:t>.</a:t>
            </a:r>
            <a:r>
              <a:rPr lang="en-US" dirty="0">
                <a:solidFill>
                  <a:srgbClr val="7030A0"/>
                </a:solidFill>
              </a:rPr>
              <a:t>&gt;</a:t>
            </a:r>
            <a:r>
              <a:rPr lang="en-US" sz="2000" dirty="0">
                <a:solidFill>
                  <a:srgbClr val="7030A0"/>
                </a:solidFill>
              </a:rPr>
              <a:t>  </a:t>
            </a: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sz="2000" dirty="0">
                <a:solidFill>
                  <a:srgbClr val="7030A0"/>
                </a:solidFill>
              </a:rPr>
              <a:t>			         </a:t>
            </a:r>
            <a:r>
              <a:rPr lang="en-US" dirty="0">
                <a:solidFill>
                  <a:srgbClr val="7030A0"/>
                </a:solidFill>
              </a:rPr>
              <a:t>&lt; no, 9&gt; </a:t>
            </a: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4953000" y="4953000"/>
            <a:ext cx="533400" cy="228600"/>
          </a:xfrm>
          <a:prstGeom prst="bentConnector3">
            <a:avLst>
              <a:gd name="adj1" fmla="val -6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3" name="TextBox 8"/>
          <p:cNvSpPr txBox="1">
            <a:spLocks noChangeArrowheads="1"/>
          </p:cNvSpPr>
          <p:nvPr/>
        </p:nvSpPr>
        <p:spPr bwMode="auto">
          <a:xfrm>
            <a:off x="5486400" y="47244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Pointer to Symbol Table Entry</a:t>
            </a:r>
          </a:p>
        </p:txBody>
      </p:sp>
      <p:cxnSp>
        <p:nvCxnSpPr>
          <p:cNvPr id="8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Rectangle 4"/>
          <p:cNvSpPr/>
          <p:nvPr/>
        </p:nvSpPr>
        <p:spPr>
          <a:xfrm>
            <a:off x="1620981" y="130269"/>
            <a:ext cx="64423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endParaRPr lang="en-US" dirty="0"/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79CF62-1A07-407F-8E15-109BBB12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48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endParaRPr sz="2400"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altLang="en-US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Token:</a:t>
            </a:r>
          </a:p>
          <a:p>
            <a:pPr marL="342900" lvl="0" indent="-342900" algn="l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Token stream: Each significant lexical chunk of the program is represented by a token</a:t>
            </a:r>
          </a:p>
          <a:p>
            <a:pPr marL="742950" lvl="1" indent="-285750" algn="l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Operators &amp; Punctuation: {}[]!+-=*;: …</a:t>
            </a:r>
          </a:p>
          <a:p>
            <a:pPr marL="742950" lvl="1" indent="-285750" algn="l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Keywords: if while return </a:t>
            </a:r>
            <a:r>
              <a:rPr lang="en-US" altLang="en-US" sz="22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goto</a:t>
            </a:r>
            <a:endParaRPr lang="en-US" altLang="en-US" sz="22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Identifiers: id &amp; actual name</a:t>
            </a:r>
          </a:p>
          <a:p>
            <a:pPr marL="742950" lvl="1" indent="-285750" algn="l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Constants: kind &amp; value; </a:t>
            </a:r>
            <a:r>
              <a:rPr lang="en-US" altLang="en-US" sz="22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floating-point character, string, …</a:t>
            </a:r>
          </a:p>
        </p:txBody>
      </p:sp>
      <p:cxnSp>
        <p:nvCxnSpPr>
          <p:cNvPr id="117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144588"/>
            <a:ext cx="7765473" cy="5145376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ctr">
              <a:buFont typeface="Wingdings 2" pitchFamily="18" charset="2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= initial + rate </a:t>
            </a:r>
            <a:r>
              <a:rPr lang="en-US" b="1" baseline="1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Tokenized to: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position : 	The identifier</a:t>
            </a:r>
          </a:p>
          <a:p>
            <a:pPr>
              <a:buNone/>
              <a:defRPr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 	     :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The Assignment Operator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initial     :    The identifier</a:t>
            </a:r>
          </a:p>
          <a:p>
            <a:pPr>
              <a:buNone/>
              <a:defRPr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+ 	     :	The Plus Operator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rate 	     : 	The identifier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*  	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The Multiplication Operator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60 	     : 	The Number/ Constant</a:t>
            </a:r>
          </a:p>
        </p:txBody>
      </p:sp>
      <p:cxnSp>
        <p:nvCxnSpPr>
          <p:cNvPr id="5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D30DA-EDF8-4EB3-9711-7FCA1C10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29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1905000"/>
            <a:ext cx="13716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8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1905000"/>
            <a:ext cx="9144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800" kern="1200" dirty="0">
                <a:solidFill>
                  <a:prstClr val="black"/>
                </a:solidFill>
              </a:rPr>
              <a:t> </a:t>
            </a:r>
            <a:r>
              <a:rPr lang="en-US" sz="28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1905000"/>
            <a:ext cx="4572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800" kern="1200" dirty="0">
                <a:solidFill>
                  <a:prstClr val="black"/>
                </a:solidFill>
              </a:rPr>
              <a:t>= 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1905000"/>
            <a:ext cx="10668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8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1905000"/>
            <a:ext cx="5334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800" kern="1200" dirty="0">
                <a:solidFill>
                  <a:prstClr val="black"/>
                </a:solidFill>
              </a:rPr>
              <a:t> 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905000"/>
            <a:ext cx="4572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800" kern="1200" dirty="0">
                <a:solidFill>
                  <a:prstClr val="black"/>
                </a:solidFill>
              </a:rPr>
              <a:t> </a:t>
            </a:r>
          </a:p>
          <a:p>
            <a:pPr algn="ctr">
              <a:buClrTx/>
              <a:buFontTx/>
              <a:buNone/>
              <a:defRPr/>
            </a:pPr>
            <a:r>
              <a:rPr lang="en-US" sz="2800" b="1" kern="1200" baseline="18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US" sz="2800" kern="1200" dirty="0">
              <a:solidFill>
                <a:prstClr val="black"/>
              </a:solidFill>
            </a:endParaRPr>
          </a:p>
          <a:p>
            <a:pPr algn="ctr">
              <a:buClrTx/>
              <a:buFontTx/>
              <a:buNone/>
              <a:defRPr/>
            </a:pPr>
            <a:endParaRPr lang="en-US" sz="2800" kern="12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9400" y="1905000"/>
            <a:ext cx="9144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800" kern="1200" dirty="0">
                <a:solidFill>
                  <a:prstClr val="black"/>
                </a:solidFill>
              </a:rPr>
              <a:t> 60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828800" y="2438400"/>
            <a:ext cx="152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flipH="1">
            <a:off x="2895600" y="24384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810000" y="24384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724400" y="24384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562600" y="24384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324600" y="24384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086600" y="24384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676400" y="3429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id1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590800" y="3429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opr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657600" y="3429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id2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495800" y="3429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opr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334000" y="3429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id3</a:t>
            </a:r>
          </a:p>
        </p:txBody>
      </p:sp>
      <p:sp>
        <p:nvSpPr>
          <p:cNvPr id="46102" name="TextBox 24"/>
          <p:cNvSpPr txBox="1">
            <a:spLocks noChangeArrowheads="1"/>
          </p:cNvSpPr>
          <p:nvPr/>
        </p:nvSpPr>
        <p:spPr bwMode="auto">
          <a:xfrm>
            <a:off x="6172200" y="3429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opr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934200" y="3352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num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057400" y="4953000"/>
            <a:ext cx="472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kern="12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 id1 = id2 + id3 * 60</a:t>
            </a:r>
          </a:p>
        </p:txBody>
      </p:sp>
      <p:cxnSp>
        <p:nvCxnSpPr>
          <p:cNvPr id="27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7791B7-1053-49B5-93FA-2872441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5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p"/>
      <p:bldP spid="22" grpId="0" build="allAtOnce"/>
      <p:bldP spid="23" grpId="0" build="p"/>
      <p:bldP spid="24" grpId="0" build="p"/>
      <p:bldP spid="26" grpId="0" build="p"/>
      <p:bldP spid="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Design of Lexical Analyzer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924800" cy="2590800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action is implemented by </a:t>
            </a:r>
            <a:r>
              <a:rPr lang="en-US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Transition Diagram</a:t>
            </a:r>
          </a:p>
          <a:p>
            <a:pPr>
              <a:buFont typeface="Wingdings 2" pitchFamily="18" charset="2"/>
              <a:buNone/>
            </a:pP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TG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Identifiers, Keywords, Operators…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Automata.</a:t>
            </a:r>
          </a:p>
        </p:txBody>
      </p:sp>
      <p:cxnSp>
        <p:nvCxnSpPr>
          <p:cNvPr id="5" name="Google Shape;117;p17"/>
          <p:cNvCxnSpPr/>
          <p:nvPr/>
        </p:nvCxnSpPr>
        <p:spPr>
          <a:xfrm>
            <a:off x="0" y="1151515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9AF7B-18D6-4145-A4BC-87D7B2C7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20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Two Approaches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900" indent="-514350">
              <a:buFont typeface="Wingdings 2" pitchFamily="18" charset="2"/>
              <a:buNone/>
            </a:pP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1.Hand Code :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This is only of historical interest now.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(possibly more efficient)</a:t>
            </a:r>
          </a:p>
          <a:p>
            <a:pPr marL="596900" indent="-514350">
              <a:buFont typeface="Wingdings 2" pitchFamily="18" charset="2"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96900" indent="-514350">
              <a:buFont typeface="Wingdings 2" pitchFamily="18" charset="2"/>
              <a:buNone/>
            </a:pP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2.Use Generator :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To generate the lexical analyzer from a format description.</a:t>
            </a:r>
          </a:p>
          <a:p>
            <a:pPr marL="596900" indent="-514350">
              <a:buFont typeface="Wingdings 2" pitchFamily="18" charset="2"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	- The generation process is faster.</a:t>
            </a:r>
          </a:p>
          <a:p>
            <a:pPr marL="596900" indent="-514350">
              <a:buFont typeface="Wingdings 2" pitchFamily="18" charset="2"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	- Less prone to Errors.</a:t>
            </a:r>
          </a:p>
          <a:p>
            <a:pPr marL="596900" indent="-514350" algn="ctr">
              <a:buFont typeface="Wingdings 2" pitchFamily="18" charset="2"/>
              <a:buNone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A13F2F-2695-4E25-B1D5-90504B9F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3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400" dirty="0"/>
              <a:t>Lexical analyzer generator consists of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Specification of tokens – done through 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Specification of actions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None/>
            </a:pPr>
            <a:r>
              <a:rPr lang="en-US" sz="2400" dirty="0"/>
              <a:t>The lexical analyzer generator</a:t>
            </a:r>
          </a:p>
          <a:p>
            <a:pPr marL="457200" indent="-457200"/>
            <a:r>
              <a:rPr lang="en-US" sz="2400" dirty="0"/>
              <a:t>Processes RE s &amp; forms a graph DFA</a:t>
            </a:r>
          </a:p>
          <a:p>
            <a:pPr marL="457200" indent="-457200"/>
            <a:r>
              <a:rPr lang="en-US" sz="2400" dirty="0"/>
              <a:t>Copies the action routines without any change</a:t>
            </a:r>
          </a:p>
          <a:p>
            <a:pPr marL="457200" indent="-457200"/>
            <a:r>
              <a:rPr lang="en-US" sz="2400" dirty="0"/>
              <a:t>Adds a driver routine</a:t>
            </a:r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r>
              <a:rPr lang="en-US" sz="2400" dirty="0"/>
              <a:t>   these 3 things put together constitutes the lexical analyzer.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3BADC-E00B-46FE-8F06-9C76B7AE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C947A-D92D-4F46-9873-D9057A27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 buffering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400" dirty="0"/>
              <a:t>The lexical analyzer scans the characters of the source program one at a time to discover tokens.</a:t>
            </a:r>
          </a:p>
          <a:p>
            <a:r>
              <a:rPr lang="en-US" sz="2400" dirty="0"/>
              <a:t>many characters beyond the next token may have to be examined before the next token itself can be determined. </a:t>
            </a:r>
          </a:p>
          <a:p>
            <a:r>
              <a:rPr lang="en-US" sz="2400" dirty="0"/>
              <a:t>For this and other reasons, it is desirable for the lexical analyzer to read its input from an input buffer</a:t>
            </a:r>
          </a:p>
          <a:p>
            <a:r>
              <a:rPr lang="en-US" sz="2400" dirty="0"/>
              <a:t>Figure shows a buffer divided into two halves of, say 100 characters each. 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r>
              <a:rPr lang="en-US" dirty="0"/>
              <a:t>             </a:t>
            </a:r>
            <a:r>
              <a:rPr lang="en-US" sz="2000" dirty="0"/>
              <a:t>token beginning                    </a:t>
            </a:r>
            <a:r>
              <a:rPr lang="en-US" sz="2000" dirty="0" err="1"/>
              <a:t>lookahead</a:t>
            </a:r>
            <a:r>
              <a:rPr lang="en-US" sz="2000" dirty="0"/>
              <a:t> pointer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4419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44196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248694" y="50665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4991894" y="50665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09F1DA4-4BE0-40AB-B075-65A25D807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13AC-4A93-4597-93DE-8720682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E.g. DECLARE(arg1,arg2,…,</a:t>
            </a:r>
            <a:r>
              <a:rPr lang="en-US" sz="2400" dirty="0" err="1"/>
              <a:t>argn</a:t>
            </a:r>
            <a:r>
              <a:rPr lang="en-US" sz="2400" dirty="0"/>
              <a:t>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Without knowing whether DECLARE is a keyword or an array name until we see the character that follows the right   parenthesis.</a:t>
            </a:r>
          </a:p>
          <a:p>
            <a:pPr>
              <a:buNone/>
            </a:pPr>
            <a:r>
              <a:rPr lang="en-US" sz="2400" dirty="0"/>
              <a:t>             If the look ahead pointer travels beyond the buffer half in which it began, the other half must be loaded with the next characters from the source file.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9E205-37A1-4E46-B9AC-C296BCB95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9DE13-8A37-41C3-91CC-38591A01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Lexical Errors</a:t>
            </a:r>
          </a:p>
        </p:txBody>
      </p:sp>
      <p:sp>
        <p:nvSpPr>
          <p:cNvPr id="139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sym typeface="Wingdings" pitchFamily="2" charset="2"/>
              </a:rPr>
              <a:t>Matched but ambiguous:</a:t>
            </a:r>
          </a:p>
          <a:p>
            <a:pPr lvl="1"/>
            <a:r>
              <a:rPr lang="en-US" altLang="zh-TW" sz="2400" dirty="0">
                <a:sym typeface="Wingdings" pitchFamily="2" charset="2"/>
              </a:rPr>
              <a:t>left to the other phases(e.g., parser)</a:t>
            </a:r>
          </a:p>
          <a:p>
            <a:pPr lvl="1"/>
            <a:r>
              <a:rPr lang="en-US" altLang="zh-TW" sz="2400" dirty="0">
                <a:sym typeface="Wingdings" pitchFamily="2" charset="2"/>
              </a:rPr>
              <a:t>e.g., </a:t>
            </a:r>
            <a:r>
              <a:rPr lang="en-US" altLang="zh-TW" sz="2400" dirty="0" err="1">
                <a:sym typeface="Wingdings" pitchFamily="2" charset="2"/>
              </a:rPr>
              <a:t>fi</a:t>
            </a:r>
            <a:r>
              <a:rPr lang="en-US" altLang="zh-TW" sz="2400" dirty="0">
                <a:sym typeface="Wingdings" pitchFamily="2" charset="2"/>
              </a:rPr>
              <a:t> ( a == f(x) ) … : </a:t>
            </a:r>
            <a:r>
              <a:rPr lang="en-US" altLang="zh-TW" sz="2400" dirty="0" err="1">
                <a:sym typeface="Wingdings" pitchFamily="2" charset="2"/>
              </a:rPr>
              <a:t>fi</a:t>
            </a:r>
            <a:r>
              <a:rPr lang="en-US" altLang="zh-TW" sz="2400" dirty="0">
                <a:sym typeface="Wingdings" pitchFamily="2" charset="2"/>
              </a:rPr>
              <a:t> =&gt; identifier ?? misspelling of “if”</a:t>
            </a:r>
          </a:p>
          <a:p>
            <a:pPr marL="514350" indent="-457200"/>
            <a:r>
              <a:rPr lang="en-US" altLang="zh-TW" sz="2800" dirty="0">
                <a:sym typeface="Wingdings" pitchFamily="2" charset="2"/>
              </a:rPr>
              <a:t>d=2r ,no symbol can start with 2(digit)</a:t>
            </a:r>
          </a:p>
          <a:p>
            <a:r>
              <a:rPr lang="en-US" altLang="zh-TW" sz="2800" dirty="0">
                <a:sym typeface="Wingdings" pitchFamily="2" charset="2"/>
              </a:rPr>
              <a:t>Unmatched:</a:t>
            </a:r>
          </a:p>
          <a:p>
            <a:pPr lvl="1"/>
            <a:r>
              <a:rPr lang="en-US" altLang="zh-TW" sz="2400" dirty="0">
                <a:sym typeface="Wingdings" pitchFamily="2" charset="2"/>
              </a:rPr>
              <a:t>Panic mode recovery: delete successive characters from the remaining input until a well-formed token is found</a:t>
            </a:r>
          </a:p>
          <a:p>
            <a:pPr lvl="1"/>
            <a:r>
              <a:rPr lang="en-US" altLang="zh-TW" sz="2400" dirty="0">
                <a:sym typeface="Wingdings" pitchFamily="2" charset="2"/>
              </a:rPr>
              <a:t>Repair input (single error):</a:t>
            </a:r>
          </a:p>
          <a:p>
            <a:pPr lvl="2"/>
            <a:r>
              <a:rPr lang="en-US" altLang="zh-TW" sz="2000" dirty="0">
                <a:sym typeface="Wingdings" pitchFamily="2" charset="2"/>
              </a:rPr>
              <a:t>deleting an extraneous character</a:t>
            </a:r>
          </a:p>
          <a:p>
            <a:pPr lvl="2"/>
            <a:r>
              <a:rPr lang="en-US" altLang="zh-TW" sz="2000" dirty="0">
                <a:sym typeface="Wingdings" pitchFamily="2" charset="2"/>
              </a:rPr>
              <a:t>inserting a missing character</a:t>
            </a:r>
          </a:p>
          <a:p>
            <a:pPr lvl="2"/>
            <a:r>
              <a:rPr lang="en-US" altLang="zh-TW" sz="2000" dirty="0">
                <a:sym typeface="Wingdings" pitchFamily="2" charset="2"/>
              </a:rPr>
              <a:t>replacing with a correct character</a:t>
            </a:r>
          </a:p>
          <a:p>
            <a:pPr lvl="2"/>
            <a:r>
              <a:rPr lang="en-US" altLang="zh-TW" sz="2000" dirty="0">
                <a:sym typeface="Wingdings" pitchFamily="2" charset="2"/>
              </a:rPr>
              <a:t>transposing two adjacent character</a:t>
            </a:r>
            <a:endParaRPr lang="en-US" altLang="zh-TW" sz="1600" dirty="0">
              <a:sym typeface="Wingdings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BFB62-EB6F-425D-B5D7-FDB5F935E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6C22C-BEE3-4910-B51C-4E66CDA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</a:t>
            </a:r>
            <a:r>
              <a:rPr lang="en-US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</a:t>
            </a:r>
            <a:endParaRPr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compilers: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passes, phases, symbol table.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</a:t>
            </a:r>
            <a:r>
              <a:rPr lang="en-IN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LEX </a:t>
            </a: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Specification of tokens, Recognition of tokens, input buffering.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LEX: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and generation using LEX tool, Lexical errors.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9445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4343400"/>
            <a:ext cx="1752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2895600"/>
            <a:ext cx="1752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</a:p>
          <a:p>
            <a:pPr algn="ctr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1600200"/>
            <a:ext cx="1752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Compiler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200" y="19812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15000" y="47244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47244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15000" y="33528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43200" y="3276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20574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2" name="TextBox 13"/>
          <p:cNvSpPr txBox="1">
            <a:spLocks noChangeArrowheads="1"/>
          </p:cNvSpPr>
          <p:nvPr/>
        </p:nvSpPr>
        <p:spPr bwMode="auto">
          <a:xfrm>
            <a:off x="1263650" y="1751013"/>
            <a:ext cx="152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Example.l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3" name="TextBox 14"/>
          <p:cNvSpPr txBox="1">
            <a:spLocks noChangeArrowheads="1"/>
          </p:cNvSpPr>
          <p:nvPr/>
        </p:nvSpPr>
        <p:spPr bwMode="auto">
          <a:xfrm>
            <a:off x="6970713" y="4376738"/>
            <a:ext cx="1828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Tokens</a:t>
            </a:r>
          </a:p>
        </p:txBody>
      </p:sp>
      <p:sp>
        <p:nvSpPr>
          <p:cNvPr id="51214" name="TextBox 15"/>
          <p:cNvSpPr txBox="1">
            <a:spLocks noChangeArrowheads="1"/>
          </p:cNvSpPr>
          <p:nvPr/>
        </p:nvSpPr>
        <p:spPr bwMode="auto">
          <a:xfrm>
            <a:off x="1677988" y="451008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1215" name="TextBox 16"/>
          <p:cNvSpPr txBox="1">
            <a:spLocks noChangeArrowheads="1"/>
          </p:cNvSpPr>
          <p:nvPr/>
        </p:nvSpPr>
        <p:spPr bwMode="auto">
          <a:xfrm>
            <a:off x="6934200" y="3124200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6" name="TextBox 18"/>
          <p:cNvSpPr txBox="1">
            <a:spLocks noChangeArrowheads="1"/>
          </p:cNvSpPr>
          <p:nvPr/>
        </p:nvSpPr>
        <p:spPr bwMode="auto">
          <a:xfrm>
            <a:off x="6934200" y="1828800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lex.yy.c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7" name="TextBox 19"/>
          <p:cNvSpPr txBox="1">
            <a:spLocks noChangeArrowheads="1"/>
          </p:cNvSpPr>
          <p:nvPr/>
        </p:nvSpPr>
        <p:spPr bwMode="auto">
          <a:xfrm>
            <a:off x="1447800" y="3046413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lex.yy.c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9A51D-128A-4D5B-A446-3CB07CDA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81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 bwMode="auto">
          <a:xfrm>
            <a:off x="1447800" y="0"/>
            <a:ext cx="7499350" cy="9445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4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LEX Specification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6705600" cy="5486400"/>
          </a:xfrm>
        </p:spPr>
        <p:txBody>
          <a:bodyPr>
            <a:normAutofit lnSpcReduction="10000"/>
          </a:bodyPr>
          <a:lstStyle/>
          <a:p>
            <a:pPr marL="596900" indent="-514350">
              <a:defRPr/>
            </a:pP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 Declaration Section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Variable, Manifest Constant, Regular Definition.	</a:t>
            </a: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596900" indent="-514350">
              <a:defRPr/>
            </a:pP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Translation Rules Section</a:t>
            </a:r>
          </a:p>
          <a:p>
            <a:pPr marL="596900" indent="-514350">
              <a:buFont typeface="Wingdings 2" pitchFamily="18" charset="2"/>
              <a:buNone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………. { action1}</a:t>
            </a: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………. { action2}</a:t>
            </a: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………. { action3}</a:t>
            </a: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 ………. { action4}</a:t>
            </a:r>
          </a:p>
          <a:p>
            <a:pPr marL="596900" indent="-514350">
              <a:buFont typeface="Wingdings 2" pitchFamily="18" charset="2"/>
              <a:buNone/>
              <a:defRPr/>
            </a:pP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14350">
              <a:defRPr/>
            </a:pP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Subroutine Section/Auxiliary Procedures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7467600" y="990600"/>
            <a:ext cx="1295400" cy="1447800"/>
          </a:xfrm>
          <a:prstGeom prst="rect">
            <a:avLst/>
          </a:prstGeom>
          <a:solidFill>
            <a:srgbClr val="ED9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96900" indent="-514350"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%{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%}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715000" y="3429000"/>
            <a:ext cx="1295400" cy="1981200"/>
          </a:xfrm>
          <a:prstGeom prst="rect">
            <a:avLst/>
          </a:prstGeom>
          <a:solidFill>
            <a:srgbClr val="ED9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96900" indent="-514350"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%%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%%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518400" y="3762375"/>
            <a:ext cx="1423988" cy="461963"/>
          </a:xfrm>
          <a:prstGeom prst="rect">
            <a:avLst/>
          </a:prstGeom>
          <a:solidFill>
            <a:srgbClr val="92D05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chemeClr val="tx2"/>
                </a:solidFill>
              </a:rPr>
              <a:t>COMPULSARY SECTION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083425" y="3429000"/>
            <a:ext cx="307975" cy="1981200"/>
          </a:xfrm>
          <a:prstGeom prst="rightBrace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Google Shape;117;p17"/>
          <p:cNvCxnSpPr/>
          <p:nvPr/>
        </p:nvCxnSpPr>
        <p:spPr>
          <a:xfrm>
            <a:off x="0" y="987424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982B7E-661E-4B35-8208-717F8E07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 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_...)</a:t>
            </a:r>
            <a:endParaRPr lang="en-US" sz="2400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43467" y="1144588"/>
            <a:ext cx="8119533" cy="552291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Interactions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sz="1800" dirty="0"/>
              <a:t>Uses  </a:t>
            </a:r>
            <a:r>
              <a:rPr lang="en-US" altLang="en-US" sz="28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getchar</a:t>
            </a: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() </a:t>
            </a:r>
            <a:r>
              <a:rPr lang="en-US" altLang="en-US" sz="1800" dirty="0"/>
              <a:t>In 					          </a:t>
            </a:r>
          </a:p>
          <a:p>
            <a:pPr>
              <a:buFont typeface="Wingdings 2" pitchFamily="18" charset="2"/>
              <a:buNone/>
            </a:pPr>
            <a:r>
              <a:rPr lang="en-US" altLang="en-US" sz="1800" dirty="0"/>
              <a:t>C to read a Character				        Returns Token to 							Caller</a:t>
            </a:r>
          </a:p>
          <a:p>
            <a:pPr>
              <a:buFont typeface="Wingdings 2" pitchFamily="18" charset="2"/>
              <a:buNone/>
            </a:pPr>
            <a:endParaRPr lang="en-US" altLang="en-US" sz="1800" dirty="0"/>
          </a:p>
          <a:p>
            <a:pPr>
              <a:buFont typeface="Wingdings 2" pitchFamily="18" charset="2"/>
              <a:buNone/>
            </a:pPr>
            <a:r>
              <a:rPr lang="en-US" altLang="en-US" sz="1800" dirty="0"/>
              <a:t>		</a:t>
            </a:r>
          </a:p>
          <a:p>
            <a:pPr>
              <a:buFont typeface="Wingdings 2" pitchFamily="18" charset="2"/>
              <a:buNone/>
            </a:pPr>
            <a:r>
              <a:rPr lang="en-US" altLang="en-US" sz="1800" dirty="0"/>
              <a:t>		Pushes back </a:t>
            </a:r>
            <a:r>
              <a:rPr lang="en-US" altLang="en-US" sz="28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ch</a:t>
            </a:r>
            <a:r>
              <a:rPr lang="en-US" altLang="en-US" sz="1800" dirty="0"/>
              <a:t> using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		</a:t>
            </a:r>
            <a:r>
              <a:rPr lang="en-US" altLang="en-US" sz="28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ungetc</a:t>
            </a: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en-US" sz="28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ch,stdin</a:t>
            </a: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en-US" sz="2400" dirty="0">
                <a:solidFill>
                  <a:srgbClr val="FF0000"/>
                </a:solidFill>
              </a:rPr>
              <a:t>																										</a:t>
            </a:r>
            <a:r>
              <a:rPr lang="en-US" altLang="en-US" sz="2400" dirty="0"/>
              <a:t>Sets a global variable to 					     attribute value </a:t>
            </a: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en-US" sz="28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yylval</a:t>
            </a: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1828800"/>
            <a:ext cx="21336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400" kern="1200" dirty="0">
                <a:solidFill>
                  <a:prstClr val="black"/>
                </a:solidFill>
              </a:rPr>
              <a:t>Lexical Analyzer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9400" y="3886200"/>
            <a:ext cx="2133600" cy="762000"/>
          </a:xfrm>
          <a:prstGeom prst="rect">
            <a:avLst/>
          </a:prstGeom>
          <a:solidFill>
            <a:srgbClr val="ED927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400" kern="1200" dirty="0" err="1">
                <a:solidFill>
                  <a:prstClr val="black"/>
                </a:solidFill>
              </a:rPr>
              <a:t>Lex</a:t>
            </a:r>
            <a:r>
              <a:rPr lang="en-US" sz="2400" kern="1200" dirty="0">
                <a:solidFill>
                  <a:prstClr val="black"/>
                </a:solidFill>
              </a:rPr>
              <a:t> Value / Token Value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0400" y="2057400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72200" y="2286000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/>
          <p:nvPr/>
        </p:nvCxnSpPr>
        <p:spPr>
          <a:xfrm>
            <a:off x="6172200" y="2590800"/>
            <a:ext cx="1752600" cy="1295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1"/>
          <p:cNvCxnSpPr/>
          <p:nvPr/>
        </p:nvCxnSpPr>
        <p:spPr>
          <a:xfrm rot="5400000">
            <a:off x="3276600" y="2514600"/>
            <a:ext cx="762000" cy="762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467F6-132C-417D-8301-1FA1548C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52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532" y="274638"/>
            <a:ext cx="6790267" cy="869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 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_...)</a:t>
            </a:r>
            <a:endParaRPr lang="en-US" sz="2400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Commands Used: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#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filename.l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# cc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lex.yy.c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ll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# ./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a.out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/>
          </a:p>
        </p:txBody>
      </p:sp>
      <p:cxnSp>
        <p:nvCxnSpPr>
          <p:cNvPr id="5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50BBD-A6C0-4E9F-BCF2-A1E383E8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2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BBA7-6D27-431F-BD8F-998DA4B3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Sample program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7916BE-0192-4DE3-9517-8C23DECC3A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990600"/>
          <a:ext cx="3581400" cy="4776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929596691"/>
                    </a:ext>
                  </a:extLst>
                </a:gridCol>
              </a:tblGrid>
              <a:tr h="63419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%{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%{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16868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      #include&lt;</a:t>
                      </a:r>
                      <a:r>
                        <a:rPr lang="en-IN" sz="1800" dirty="0" err="1"/>
                        <a:t>stdio.h</a:t>
                      </a:r>
                      <a:r>
                        <a:rPr lang="en-IN" sz="1800" dirty="0"/>
                        <a:t>&gt;</a:t>
                      </a:r>
                      <a:r>
                        <a:rPr lang="fr-FR" sz="1800" dirty="0"/>
                        <a:t>     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4942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sz="1800" dirty="0"/>
                        <a:t>      int wcnt=0, lcnt=0, char_cnt=0;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37840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%}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034866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    </a:t>
                      </a:r>
                      <a:r>
                        <a:rPr lang="en-IN" sz="1800" dirty="0" err="1"/>
                        <a:t>charac</a:t>
                      </a:r>
                      <a:r>
                        <a:rPr lang="en-IN" sz="1800" dirty="0"/>
                        <a:t>      [^\n\t]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698511"/>
                  </a:ext>
                </a:extLst>
              </a:tr>
              <a:tr h="40266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    </a:t>
                      </a:r>
                      <a:r>
                        <a:rPr lang="en-IN" sz="1800" dirty="0" err="1"/>
                        <a:t>eol</a:t>
                      </a:r>
                      <a:r>
                        <a:rPr lang="en-IN" sz="1800" dirty="0"/>
                        <a:t>          \n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510195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   word          “   "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215768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%%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273977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     {</a:t>
                      </a:r>
                      <a:r>
                        <a:rPr lang="en-IN" sz="1800" dirty="0" err="1"/>
                        <a:t>eol</a:t>
                      </a:r>
                      <a:r>
                        <a:rPr lang="en-IN" sz="1800" dirty="0"/>
                        <a:t>}        {</a:t>
                      </a:r>
                      <a:r>
                        <a:rPr lang="en-IN" sz="1800" dirty="0" err="1"/>
                        <a:t>lcnt</a:t>
                      </a:r>
                      <a:r>
                        <a:rPr lang="en-IN" sz="1800" dirty="0"/>
                        <a:t>++; </a:t>
                      </a:r>
                      <a:r>
                        <a:rPr lang="en-IN" sz="1800" dirty="0" err="1"/>
                        <a:t>wcnt</a:t>
                      </a:r>
                      <a:r>
                        <a:rPr lang="en-IN" sz="1800" dirty="0"/>
                        <a:t>++;}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013902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     {word}     {</a:t>
                      </a:r>
                      <a:r>
                        <a:rPr lang="en-IN" sz="1800" dirty="0" err="1"/>
                        <a:t>wcnt</a:t>
                      </a:r>
                      <a:r>
                        <a:rPr lang="en-IN" sz="1800" dirty="0"/>
                        <a:t>++;}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044515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    {</a:t>
                      </a:r>
                      <a:r>
                        <a:rPr lang="en-IN" sz="1800" dirty="0" err="1"/>
                        <a:t>charac</a:t>
                      </a:r>
                      <a:r>
                        <a:rPr lang="en-IN" sz="1800" dirty="0"/>
                        <a:t>}   {</a:t>
                      </a:r>
                      <a:r>
                        <a:rPr lang="en-IN" sz="1800" dirty="0" err="1"/>
                        <a:t>char_cnt</a:t>
                      </a:r>
                      <a:r>
                        <a:rPr lang="en-IN" sz="1800" dirty="0"/>
                        <a:t>++;}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022944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r>
                        <a:rPr lang="en-IN" dirty="0"/>
                        <a:t>%%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149613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0D0CC855-8926-473F-A5BE-2D5A68FAEEE5}"/>
              </a:ext>
            </a:extLst>
          </p:cNvPr>
          <p:cNvSpPr/>
          <p:nvPr/>
        </p:nvSpPr>
        <p:spPr>
          <a:xfrm>
            <a:off x="4572000" y="1295400"/>
            <a:ext cx="2286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2CB4863-D6D6-4A93-8E75-43D7FED07D6E}"/>
              </a:ext>
            </a:extLst>
          </p:cNvPr>
          <p:cNvSpPr/>
          <p:nvPr/>
        </p:nvSpPr>
        <p:spPr>
          <a:xfrm>
            <a:off x="4572000" y="2514600"/>
            <a:ext cx="1524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A9E47D7-BE71-4598-A615-6DC06517C37C}"/>
              </a:ext>
            </a:extLst>
          </p:cNvPr>
          <p:cNvSpPr/>
          <p:nvPr/>
        </p:nvSpPr>
        <p:spPr>
          <a:xfrm>
            <a:off x="6629400" y="1295400"/>
            <a:ext cx="3810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9F37E8F-FCC1-40BA-B426-BC072CEC1927}"/>
              </a:ext>
            </a:extLst>
          </p:cNvPr>
          <p:cNvSpPr/>
          <p:nvPr/>
        </p:nvSpPr>
        <p:spPr>
          <a:xfrm>
            <a:off x="4724400" y="3886200"/>
            <a:ext cx="762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A2AF8D-4674-4C4D-A83E-6894A26AA880}"/>
              </a:ext>
            </a:extLst>
          </p:cNvPr>
          <p:cNvSpPr txBox="1"/>
          <p:nvPr/>
        </p:nvSpPr>
        <p:spPr>
          <a:xfrm>
            <a:off x="4940606" y="1523216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Definition 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072A97-70E8-4ED5-9840-F1B6E35B59AE}"/>
              </a:ext>
            </a:extLst>
          </p:cNvPr>
          <p:cNvSpPr txBox="1"/>
          <p:nvPr/>
        </p:nvSpPr>
        <p:spPr>
          <a:xfrm>
            <a:off x="4953000" y="2667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Regular definition section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9B72C4-CF45-4A94-A691-18AD1F96A384}"/>
              </a:ext>
            </a:extLst>
          </p:cNvPr>
          <p:cNvSpPr txBox="1"/>
          <p:nvPr/>
        </p:nvSpPr>
        <p:spPr>
          <a:xfrm>
            <a:off x="7315200" y="216954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Declaration section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AABA8-C1EA-4956-9FBD-1A5D0D0136BB}"/>
              </a:ext>
            </a:extLst>
          </p:cNvPr>
          <p:cNvSpPr txBox="1"/>
          <p:nvPr/>
        </p:nvSpPr>
        <p:spPr>
          <a:xfrm>
            <a:off x="5188945" y="4439798"/>
            <a:ext cx="233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Rules section</a:t>
            </a:r>
          </a:p>
          <a:p>
            <a:endParaRPr lang="en-IN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DB3A1B49-76BD-4189-AEED-81987BD7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693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BBA7-6D27-431F-BD8F-998DA4B3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Contd</a:t>
            </a:r>
            <a:r>
              <a:rPr lang="en-IN" dirty="0"/>
              <a:t>….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7916BE-0192-4DE3-9517-8C23DECC3A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081116"/>
          <a:ext cx="4419600" cy="4938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3441634798"/>
                    </a:ext>
                  </a:extLst>
                </a:gridCol>
              </a:tblGrid>
              <a:tr h="549564">
                <a:tc>
                  <a:txBody>
                    <a:bodyPr/>
                    <a:lstStyle/>
                    <a:p>
                      <a:r>
                        <a:rPr lang="en-IN" sz="1800" dirty="0"/>
                        <a:t>main()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main()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16868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IN" sz="1800" dirty="0"/>
                        <a:t>{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49424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IN" sz="1800" dirty="0"/>
                        <a:t>	</a:t>
                      </a:r>
                      <a:r>
                        <a:rPr lang="en-IN" sz="1800" dirty="0" err="1"/>
                        <a:t>yyin</a:t>
                      </a:r>
                      <a:r>
                        <a:rPr lang="en-IN" sz="1800" dirty="0"/>
                        <a:t>=</a:t>
                      </a:r>
                      <a:r>
                        <a:rPr lang="en-IN" sz="1800" dirty="0" err="1"/>
                        <a:t>fopen</a:t>
                      </a:r>
                      <a:r>
                        <a:rPr lang="en-IN" sz="1800" dirty="0"/>
                        <a:t>("</a:t>
                      </a:r>
                      <a:r>
                        <a:rPr lang="en-IN" sz="1800" dirty="0" err="1"/>
                        <a:t>sample.txt","r</a:t>
                      </a:r>
                      <a:r>
                        <a:rPr lang="en-IN" sz="1800" dirty="0"/>
                        <a:t>");	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37840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IN" sz="1800" dirty="0"/>
                        <a:t>                 </a:t>
                      </a:r>
                      <a:r>
                        <a:rPr lang="en-IN" sz="1800" dirty="0" err="1"/>
                        <a:t>yylex</a:t>
                      </a:r>
                      <a:r>
                        <a:rPr lang="en-IN" sz="1800" dirty="0"/>
                        <a:t>();	</a:t>
                      </a:r>
                      <a:r>
                        <a:rPr lang="en-US" sz="1800" dirty="0"/>
                        <a:t>	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034866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US" sz="1800" dirty="0"/>
                        <a:t>      </a:t>
                      </a:r>
                      <a:r>
                        <a:rPr lang="en-US" sz="1800" dirty="0" err="1"/>
                        <a:t>printf</a:t>
                      </a:r>
                      <a:r>
                        <a:rPr lang="en-US" sz="1800" dirty="0"/>
                        <a:t>("\n\</a:t>
                      </a:r>
                      <a:r>
                        <a:rPr lang="en-US" sz="1800" dirty="0" err="1"/>
                        <a:t>nNumber</a:t>
                      </a:r>
                      <a:r>
                        <a:rPr lang="en-US" sz="1800" dirty="0"/>
                        <a:t> of lines: %d",</a:t>
                      </a:r>
                      <a:r>
                        <a:rPr lang="en-US" sz="1800" dirty="0" err="1"/>
                        <a:t>lcnt</a:t>
                      </a:r>
                      <a:r>
                        <a:rPr lang="en-US" sz="1800" dirty="0"/>
                        <a:t>);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698511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US" sz="1800" dirty="0"/>
                        <a:t>      </a:t>
                      </a:r>
                      <a:r>
                        <a:rPr lang="en-US" sz="1800" dirty="0" err="1"/>
                        <a:t>printf</a:t>
                      </a:r>
                      <a:r>
                        <a:rPr lang="en-US" sz="1800" dirty="0"/>
                        <a:t>("\</a:t>
                      </a:r>
                      <a:r>
                        <a:rPr lang="en-US" sz="1800" dirty="0" err="1"/>
                        <a:t>nNumber</a:t>
                      </a:r>
                      <a:r>
                        <a:rPr lang="en-US" sz="1800" dirty="0"/>
                        <a:t> of words: %d",</a:t>
                      </a:r>
                      <a:r>
                        <a:rPr lang="en-US" sz="1800" dirty="0" err="1"/>
                        <a:t>wcnt</a:t>
                      </a:r>
                      <a:r>
                        <a:rPr lang="en-US" sz="1800" dirty="0"/>
                        <a:t>);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510195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US" sz="1800" dirty="0"/>
                        <a:t>      </a:t>
                      </a:r>
                      <a:r>
                        <a:rPr lang="en-US" sz="1800" dirty="0" err="1"/>
                        <a:t>printf</a:t>
                      </a:r>
                      <a:r>
                        <a:rPr lang="en-US" sz="1800" dirty="0"/>
                        <a:t>("\</a:t>
                      </a:r>
                      <a:r>
                        <a:rPr lang="en-US" sz="1800" dirty="0" err="1"/>
                        <a:t>nNo</a:t>
                      </a:r>
                      <a:r>
                        <a:rPr lang="en-US" sz="1800" dirty="0"/>
                        <a:t>. </a:t>
                      </a:r>
                      <a:r>
                        <a:rPr lang="en-US" sz="1800" dirty="0" err="1"/>
                        <a:t>ofcharacters</a:t>
                      </a:r>
                      <a:r>
                        <a:rPr lang="en-US" sz="1800" dirty="0"/>
                        <a:t>:%d",</a:t>
                      </a:r>
                      <a:r>
                        <a:rPr lang="en-US" sz="1800" dirty="0" err="1"/>
                        <a:t>char_cnt</a:t>
                      </a:r>
                      <a:r>
                        <a:rPr lang="en-US" sz="1800" dirty="0"/>
                        <a:t>);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215768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}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273977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IN" sz="1800" dirty="0"/>
                        <a:t>int </a:t>
                      </a:r>
                      <a:r>
                        <a:rPr lang="en-IN" sz="1800" dirty="0" err="1"/>
                        <a:t>yywrap</a:t>
                      </a:r>
                      <a:r>
                        <a:rPr lang="en-IN" sz="1800" dirty="0"/>
                        <a:t>()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013902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IN" sz="1800" dirty="0"/>
                        <a:t>{	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044515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IN" sz="1800" dirty="0"/>
                        <a:t>return 1;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022944"/>
                  </a:ext>
                </a:extLst>
              </a:tr>
              <a:tr h="641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}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149613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1A345DD7-D157-457B-B2CD-2ECA87F440B8}"/>
              </a:ext>
            </a:extLst>
          </p:cNvPr>
          <p:cNvSpPr/>
          <p:nvPr/>
        </p:nvSpPr>
        <p:spPr>
          <a:xfrm>
            <a:off x="6004193" y="1101687"/>
            <a:ext cx="969484" cy="4704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F0212-9132-45F5-9C07-31B761C58395}"/>
              </a:ext>
            </a:extLst>
          </p:cNvPr>
          <p:cNvSpPr txBox="1"/>
          <p:nvPr/>
        </p:nvSpPr>
        <p:spPr>
          <a:xfrm>
            <a:off x="6973677" y="2743201"/>
            <a:ext cx="1713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Auxiliary procedure section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270239A-1D5F-4C98-B6C7-E22B3BAC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534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err="1"/>
              <a:t>yylex</a:t>
            </a:r>
            <a:r>
              <a:rPr lang="en-US" sz="2400" dirty="0"/>
              <a:t>()</a:t>
            </a:r>
          </a:p>
          <a:p>
            <a:r>
              <a:rPr lang="en-US" sz="2400" dirty="0"/>
              <a:t>Entry point</a:t>
            </a:r>
          </a:p>
          <a:p>
            <a:r>
              <a:rPr lang="en-US" sz="2400" dirty="0"/>
              <a:t>Call </a:t>
            </a:r>
            <a:r>
              <a:rPr lang="en-US" sz="2400" dirty="0" err="1"/>
              <a:t>yylex</a:t>
            </a:r>
            <a:r>
              <a:rPr lang="en-US" sz="2400" dirty="0"/>
              <a:t>() to start or resume scanning</a:t>
            </a:r>
          </a:p>
          <a:p>
            <a:r>
              <a:rPr lang="en-US" sz="2400" dirty="0"/>
              <a:t>If a </a:t>
            </a:r>
            <a:r>
              <a:rPr lang="en-US" sz="2400" dirty="0" err="1"/>
              <a:t>lex</a:t>
            </a:r>
            <a:r>
              <a:rPr lang="en-US" sz="2400" dirty="0"/>
              <a:t> action does a return to pass a value to the calling program, the next call to </a:t>
            </a:r>
            <a:r>
              <a:rPr lang="en-US" sz="2400" dirty="0" err="1"/>
              <a:t>yylex</a:t>
            </a:r>
            <a:r>
              <a:rPr lang="en-US" sz="2400" dirty="0"/>
              <a:t>() will continue from the point where it left off</a:t>
            </a:r>
          </a:p>
          <a:p>
            <a:r>
              <a:rPr lang="en-US" sz="2400" dirty="0"/>
              <a:t>All code in the rules section is copied into </a:t>
            </a:r>
            <a:r>
              <a:rPr lang="en-US" sz="2400" dirty="0" err="1"/>
              <a:t>yylex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 err="1"/>
              <a:t>yywrap</a:t>
            </a:r>
            <a:r>
              <a:rPr lang="en-US" sz="2400" dirty="0"/>
              <a:t>()</a:t>
            </a:r>
          </a:p>
          <a:p>
            <a:r>
              <a:rPr lang="en-US" sz="2400" dirty="0"/>
              <a:t>When EOF is found it calls routine </a:t>
            </a:r>
            <a:r>
              <a:rPr lang="en-US" sz="2400" dirty="0" err="1"/>
              <a:t>yywrap</a:t>
            </a:r>
            <a:r>
              <a:rPr lang="en-US" sz="2400" dirty="0"/>
              <a:t>() to find out what to do next.</a:t>
            </a:r>
          </a:p>
          <a:p>
            <a:r>
              <a:rPr lang="en-US" sz="2400" dirty="0"/>
              <a:t>Returns 0 –scanner continues scanning </a:t>
            </a:r>
          </a:p>
          <a:p>
            <a:r>
              <a:rPr lang="en-US" sz="2400" dirty="0"/>
              <a:t>Returns 1 – the scanner returns zero token to report the EOF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A5A2F-9595-49ED-BA71-A33041555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yytext</a:t>
            </a:r>
            <a:endParaRPr lang="en-US" dirty="0"/>
          </a:p>
          <a:p>
            <a:r>
              <a:rPr lang="en-US" sz="2400" dirty="0"/>
              <a:t>Whenever a </a:t>
            </a:r>
            <a:r>
              <a:rPr lang="en-US" sz="2400" dirty="0" err="1"/>
              <a:t>lexer</a:t>
            </a:r>
            <a:r>
              <a:rPr lang="en-US" sz="2400" dirty="0"/>
              <a:t> matches a token the text of the token is stored in the null terminated string </a:t>
            </a:r>
            <a:r>
              <a:rPr lang="en-US" sz="2400" dirty="0" err="1"/>
              <a:t>yytext</a:t>
            </a:r>
            <a:endParaRPr lang="en-US" sz="2400" dirty="0"/>
          </a:p>
          <a:p>
            <a:r>
              <a:rPr lang="en-US" sz="2400" dirty="0"/>
              <a:t>When flex finds a match, </a:t>
            </a:r>
            <a:r>
              <a:rPr lang="en-US" sz="2400" dirty="0" err="1"/>
              <a:t>yytext</a:t>
            </a:r>
            <a:r>
              <a:rPr lang="en-US" sz="2400" dirty="0"/>
              <a:t> points to the first character of the match in the input buffer</a:t>
            </a:r>
          </a:p>
          <a:p>
            <a:r>
              <a:rPr lang="en-US" sz="2400" dirty="0"/>
              <a:t>The value of </a:t>
            </a:r>
            <a:r>
              <a:rPr lang="en-US" sz="2400" dirty="0" err="1"/>
              <a:t>yytext</a:t>
            </a:r>
            <a:r>
              <a:rPr lang="en-US" sz="2400" dirty="0"/>
              <a:t> will be overwritten the next time </a:t>
            </a:r>
            <a:r>
              <a:rPr lang="en-US" sz="2400" dirty="0" err="1"/>
              <a:t>yylex</a:t>
            </a:r>
            <a:r>
              <a:rPr lang="en-US" sz="2400" dirty="0"/>
              <a:t>() is called.</a:t>
            </a:r>
          </a:p>
          <a:p>
            <a:r>
              <a:rPr lang="en-US" sz="2400" dirty="0"/>
              <a:t>The value of </a:t>
            </a:r>
            <a:r>
              <a:rPr lang="en-US" sz="2400" dirty="0" err="1"/>
              <a:t>yytext</a:t>
            </a:r>
            <a:r>
              <a:rPr lang="en-US" sz="2400" dirty="0"/>
              <a:t> is only valid from within the matched rule’s action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156AE-40B9-471A-8A0E-475E8FD81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1143000" cy="475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*</a:t>
            </a:r>
          </a:p>
          <a:p>
            <a:pPr>
              <a:buNone/>
            </a:pPr>
            <a:r>
              <a:rPr lang="en-US" sz="2400" dirty="0"/>
              <a:t>[]</a:t>
            </a:r>
          </a:p>
          <a:p>
            <a:pPr>
              <a:buNone/>
            </a:pPr>
            <a:r>
              <a:rPr lang="en-US" sz="2400" dirty="0"/>
              <a:t>^</a:t>
            </a:r>
          </a:p>
          <a:p>
            <a:pPr>
              <a:buNone/>
            </a:pPr>
            <a:r>
              <a:rPr lang="en-US" sz="2400" dirty="0"/>
              <a:t>$</a:t>
            </a:r>
          </a:p>
          <a:p>
            <a:pPr>
              <a:buNone/>
            </a:pPr>
            <a:r>
              <a:rPr lang="en-US" sz="2400" dirty="0"/>
              <a:t>{}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\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+</a:t>
            </a:r>
          </a:p>
          <a:p>
            <a:pPr>
              <a:buNone/>
            </a:pPr>
            <a:r>
              <a:rPr lang="en-US" sz="2400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6400" y="1371600"/>
            <a:ext cx="7010400" cy="475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Matches any single character except new line character</a:t>
            </a:r>
          </a:p>
          <a:p>
            <a:pPr>
              <a:buNone/>
            </a:pPr>
            <a:r>
              <a:rPr lang="en-US" sz="2400" dirty="0"/>
              <a:t>Matches 0 or more copies of the preceding expression</a:t>
            </a:r>
          </a:p>
          <a:p>
            <a:pPr>
              <a:buNone/>
            </a:pPr>
            <a:r>
              <a:rPr lang="en-US" sz="2400" dirty="0"/>
              <a:t>char class which matches any char within the bracket </a:t>
            </a:r>
          </a:p>
          <a:p>
            <a:pPr>
              <a:buNone/>
            </a:pPr>
            <a:r>
              <a:rPr lang="en-US" sz="2400" dirty="0"/>
              <a:t>Matches the beginning of the line as 1</a:t>
            </a:r>
            <a:r>
              <a:rPr lang="en-US" sz="2400" baseline="30000" dirty="0"/>
              <a:t>st</a:t>
            </a:r>
            <a:r>
              <a:rPr lang="en-US" sz="2400" dirty="0"/>
              <a:t> char of RE</a:t>
            </a:r>
          </a:p>
          <a:p>
            <a:pPr>
              <a:buNone/>
            </a:pPr>
            <a:r>
              <a:rPr lang="en-US" sz="2400" dirty="0"/>
              <a:t>Matches the end of line as the last char of a RE</a:t>
            </a:r>
          </a:p>
          <a:p>
            <a:pPr>
              <a:buNone/>
            </a:pPr>
            <a:r>
              <a:rPr lang="en-US" sz="2400" dirty="0"/>
              <a:t>Indicates how many times the previous pattern is allowed to match when containing one or two nos.</a:t>
            </a:r>
          </a:p>
          <a:p>
            <a:pPr>
              <a:buNone/>
            </a:pPr>
            <a:r>
              <a:rPr lang="en-US" sz="2400" dirty="0"/>
              <a:t>Used to escape </a:t>
            </a:r>
            <a:r>
              <a:rPr lang="en-US" sz="2400" dirty="0" err="1"/>
              <a:t>metacharacters</a:t>
            </a:r>
            <a:r>
              <a:rPr lang="en-US" sz="2400" dirty="0"/>
              <a:t> &amp; as part of the usual c escape sequences e.g. “\n”</a:t>
            </a:r>
          </a:p>
          <a:p>
            <a:pPr>
              <a:buNone/>
            </a:pPr>
            <a:r>
              <a:rPr lang="en-US" sz="2400" dirty="0"/>
              <a:t>Matches one or more occurrence of the preceding RE</a:t>
            </a:r>
          </a:p>
          <a:p>
            <a:pPr>
              <a:buNone/>
            </a:pPr>
            <a:r>
              <a:rPr lang="en-US" sz="2400" dirty="0"/>
              <a:t> matches zero or one occurrence of the preceding RE</a:t>
            </a:r>
          </a:p>
          <a:p>
            <a:pPr>
              <a:buNone/>
            </a:pPr>
            <a:r>
              <a:rPr lang="en-US" sz="2400" dirty="0"/>
              <a:t>e.g. -?[0-9]+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E5A09E3-76BD-4851-A725-7177AFFAE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66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12192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|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“…”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/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914400"/>
            <a:ext cx="69342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Matches either the preceding RE or the following RE e.g.   </a:t>
            </a:r>
            <a:r>
              <a:rPr lang="en-US" sz="2400" dirty="0" err="1"/>
              <a:t>is|am|are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Interprets everything within the quotation marks literally</a:t>
            </a:r>
          </a:p>
          <a:p>
            <a:pPr>
              <a:buNone/>
            </a:pPr>
            <a:r>
              <a:rPr lang="en-US" sz="2400" dirty="0"/>
              <a:t>Matches the preceding RE but only if the followed by the following RE</a:t>
            </a:r>
          </a:p>
          <a:p>
            <a:pPr>
              <a:buNone/>
            </a:pPr>
            <a:r>
              <a:rPr lang="en-US" sz="2400" dirty="0"/>
              <a:t>Groups  series of RE together into a new RE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3C016B4-E8EE-4953-972D-E5B60943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Compilers</a:t>
            </a:r>
            <a:endParaRPr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-457200" algn="l" rtl="0"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compiler is a program that can read a program in one language – the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– and translate it into an equivalent program in another language – the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language.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07" y="3505910"/>
            <a:ext cx="6007908" cy="200778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Lex</a:t>
            </a:r>
            <a:r>
              <a:rPr lang="en-US" sz="4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/* definitions of manifest constants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LT, LE, EQ, NE, GT, GE,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IF, THEN, ELSE, ID, Number, RELOP */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regular definitions */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[ \t\n]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}+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                       [A-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                        [0-9]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                   {letter} ({letter}|{digit})*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                  {digit}+(\. {digit}+)?(E+-]?{digit}+)?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173B-3761-4175-B6A6-8C59ECD5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9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Lex Program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…)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           {/* no action and no return */}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                 {return (IF);}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            {return (THEN);}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             {return (ELSE);}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{id}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return (ID);}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{number}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return (NUMBER);}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“&lt;“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LT; return (RELOP);}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“&lt;=“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LE; return (RELOP);}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“=“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EQ; return (RELOP);}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“&lt;&gt;“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NE; return (RELOP);}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“&gt;“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GT; return (RELOP);}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“&gt;=“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GE; return (RELOP);}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E8CA5-FD81-4E73-B4C4-411E13E0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96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Lex Program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…)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installID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{/* function to install the lexeme, whose first character is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pointed to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whose length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into the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symbol table and return a pointer thereto */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installNum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{/* similar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puts numerical constants into a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separate table */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8BD2-C4EB-4C03-BF8B-A3BE28A0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679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63" y="47625"/>
            <a:ext cx="7672387" cy="6096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br>
              <a:rPr lang="en-US" altLang="en-US" sz="3600" dirty="0">
                <a:effectLst/>
              </a:rPr>
            </a:br>
            <a:r>
              <a:rPr lang="en-US" altLang="en-US" sz="42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Scanner: Lexical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05442"/>
            <a:ext cx="8458200" cy="5808663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kind of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ERRORS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reported by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Issues an Appropriate Error Message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Errors:</a:t>
            </a:r>
          </a:p>
          <a:p>
            <a:pPr marL="917575" lvl="1" indent="-514350" eaLnBrk="1" hangingPunct="1"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Lexeme is read and then truncated to the Specified Length.</a:t>
            </a:r>
          </a:p>
          <a:p>
            <a:pPr marL="917575" lvl="1" indent="-514350" eaLnBrk="1" hangingPunct="1"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of the Second Type-</a:t>
            </a:r>
          </a:p>
          <a:p>
            <a:pPr marL="403225" lvl="1" indent="0" eaLnBrk="1" hangingPunct="1">
              <a:buFont typeface="Verdana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a. Skip Illegal Character.</a:t>
            </a:r>
          </a:p>
          <a:p>
            <a:pPr marL="403225" lvl="1" indent="0" eaLnBrk="1" hangingPunct="1">
              <a:buFont typeface="Verdana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b. Pass the Character to the parser which has better  </a:t>
            </a:r>
          </a:p>
          <a:p>
            <a:pPr marL="403225" lvl="1" indent="0" eaLnBrk="1" hangingPunct="1">
              <a:buFont typeface="Verdana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knowledge of the context in which Error has occurred.</a:t>
            </a:r>
          </a:p>
          <a:p>
            <a:pPr marL="403225" lvl="1" indent="0" eaLnBrk="1" hangingPunct="1">
              <a:buFont typeface="Verdana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Wait till end of File and issue Error Message.</a:t>
            </a:r>
          </a:p>
          <a:p>
            <a:pPr marL="457200" lvl="1" indent="0" eaLnBrk="1" hangingPunct="1">
              <a:buFont typeface="Verdana" pitchFamily="34" charset="0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Misspelling of Keywords.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cxnSp>
        <p:nvCxnSpPr>
          <p:cNvPr id="6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6F1CE5-ABB8-4495-AE17-5A5878C2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1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25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25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 pass is a complete traversal of the source program, or a complete traversal of some internal representation of the source program.</a:t>
            </a:r>
          </a:p>
          <a:p>
            <a:r>
              <a:rPr lang="en-US" altLang="en-US" sz="2600" dirty="0"/>
              <a:t>Sometimes a single “pass” corresponds to several phases that are interleaved in time.</a:t>
            </a:r>
          </a:p>
          <a:p>
            <a:r>
              <a:rPr lang="en-US" altLang="en-US" sz="2600" dirty="0"/>
              <a:t>What and how many passes a compiler does over the source program is an important design decision.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AC6AC-6546-4181-9BD8-D00D44B43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79309-1871-4975-80F6-35D1B403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an implementation of compiler ,portions of one or more phases are combined into a module called a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pass.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pass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compiler design is the group of several phases of compiler to perform analysis or synthesis of source program.</a:t>
            </a: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Two types of pass:- 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1:-one pass 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2:-two pass </a:t>
            </a: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one pass structure: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   both analysis and synthesis of source program is done in the flow from beginning to end of program.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two pass structure: 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analysis of source program is done in first pass 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synthesis of source program is done in second pass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7C861-E017-49DD-82D8-375B7973B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834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4ECB9-DF58-4363-9349-83A308A1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Phases of a Compiler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(machine-independent) code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(machine-dependent) code generation</a:t>
            </a:r>
          </a:p>
        </p:txBody>
      </p:sp>
      <p:cxnSp>
        <p:nvCxnSpPr>
          <p:cNvPr id="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29A6E9-BF71-450A-97D5-852E4625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84613" y="238125"/>
            <a:ext cx="182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itchFamily="18" charset="0"/>
                <a:ea typeface="MS PGothic" pitchFamily="34" charset="-128"/>
              </a:rPr>
              <a:t>Source program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708400" y="930275"/>
            <a:ext cx="2514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Lexical Analyzer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3368675" y="4646613"/>
            <a:ext cx="31940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Code Optimization</a:t>
            </a:r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3430588" y="5613400"/>
            <a:ext cx="307181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Code Generation Phase</a:t>
            </a:r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457200" y="3006725"/>
            <a:ext cx="1966913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Symbol Table 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Management</a:t>
            </a:r>
          </a:p>
        </p:txBody>
      </p:sp>
      <p:sp>
        <p:nvSpPr>
          <p:cNvPr id="25607" name="Line 11"/>
          <p:cNvSpPr>
            <a:spLocks noChangeShapeType="1"/>
          </p:cNvSpPr>
          <p:nvPr/>
        </p:nvSpPr>
        <p:spPr bwMode="auto">
          <a:xfrm>
            <a:off x="4881563" y="6889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12"/>
          <p:cNvSpPr>
            <a:spLocks noChangeShapeType="1"/>
          </p:cNvSpPr>
          <p:nvPr/>
        </p:nvSpPr>
        <p:spPr bwMode="auto">
          <a:xfrm flipH="1">
            <a:off x="4892675" y="1392238"/>
            <a:ext cx="1587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13"/>
          <p:cNvSpPr>
            <a:spLocks noChangeShapeType="1"/>
          </p:cNvSpPr>
          <p:nvPr/>
        </p:nvSpPr>
        <p:spPr bwMode="auto">
          <a:xfrm flipH="1">
            <a:off x="4881563" y="3025775"/>
            <a:ext cx="15875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4"/>
          <p:cNvSpPr>
            <a:spLocks noChangeShapeType="1"/>
          </p:cNvSpPr>
          <p:nvPr/>
        </p:nvSpPr>
        <p:spPr bwMode="auto">
          <a:xfrm flipH="1">
            <a:off x="4892675" y="4229100"/>
            <a:ext cx="635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5"/>
          <p:cNvSpPr>
            <a:spLocks noChangeShapeType="1"/>
          </p:cNvSpPr>
          <p:nvPr/>
        </p:nvSpPr>
        <p:spPr bwMode="auto">
          <a:xfrm>
            <a:off x="4881563" y="5108575"/>
            <a:ext cx="1111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6"/>
          <p:cNvSpPr>
            <a:spLocks noChangeShapeType="1"/>
          </p:cNvSpPr>
          <p:nvPr/>
        </p:nvSpPr>
        <p:spPr bwMode="auto">
          <a:xfrm flipH="1">
            <a:off x="4908550" y="6075363"/>
            <a:ext cx="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6"/>
          <p:cNvSpPr>
            <a:spLocks noChangeShapeType="1"/>
          </p:cNvSpPr>
          <p:nvPr/>
        </p:nvSpPr>
        <p:spPr bwMode="auto">
          <a:xfrm flipH="1">
            <a:off x="4895850" y="2284413"/>
            <a:ext cx="1270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3"/>
          <p:cNvSpPr txBox="1">
            <a:spLocks noChangeArrowheads="1"/>
          </p:cNvSpPr>
          <p:nvPr/>
        </p:nvSpPr>
        <p:spPr bwMode="auto">
          <a:xfrm>
            <a:off x="3430588" y="3398838"/>
            <a:ext cx="3078162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Intermediate Code Generator</a:t>
            </a:r>
          </a:p>
        </p:txBody>
      </p:sp>
      <p:sp>
        <p:nvSpPr>
          <p:cNvPr id="25615" name="Text Box 3"/>
          <p:cNvSpPr txBox="1">
            <a:spLocks noChangeArrowheads="1"/>
          </p:cNvSpPr>
          <p:nvPr/>
        </p:nvSpPr>
        <p:spPr bwMode="auto">
          <a:xfrm>
            <a:off x="3711575" y="2549525"/>
            <a:ext cx="2514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Semantic Analyzer</a:t>
            </a:r>
          </a:p>
        </p:txBody>
      </p:sp>
      <p:sp>
        <p:nvSpPr>
          <p:cNvPr id="25616" name="Text Box 3"/>
          <p:cNvSpPr txBox="1">
            <a:spLocks noChangeArrowheads="1"/>
          </p:cNvSpPr>
          <p:nvPr/>
        </p:nvSpPr>
        <p:spPr bwMode="auto">
          <a:xfrm>
            <a:off x="3725863" y="1846263"/>
            <a:ext cx="2487612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Syntax Analyzer</a:t>
            </a:r>
          </a:p>
        </p:txBody>
      </p:sp>
      <p:sp>
        <p:nvSpPr>
          <p:cNvPr id="25617" name="Text Box 9"/>
          <p:cNvSpPr txBox="1">
            <a:spLocks noChangeArrowheads="1"/>
          </p:cNvSpPr>
          <p:nvPr/>
        </p:nvSpPr>
        <p:spPr bwMode="auto">
          <a:xfrm>
            <a:off x="7239000" y="2805113"/>
            <a:ext cx="16605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Error Handler</a:t>
            </a:r>
          </a:p>
        </p:txBody>
      </p:sp>
      <p:sp>
        <p:nvSpPr>
          <p:cNvPr id="25618" name="Line 12"/>
          <p:cNvSpPr>
            <a:spLocks noChangeShapeType="1"/>
          </p:cNvSpPr>
          <p:nvPr/>
        </p:nvSpPr>
        <p:spPr bwMode="auto">
          <a:xfrm flipV="1">
            <a:off x="2424113" y="1160463"/>
            <a:ext cx="1284287" cy="217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2"/>
          <p:cNvSpPr>
            <a:spLocks noChangeShapeType="1"/>
          </p:cNvSpPr>
          <p:nvPr/>
        </p:nvSpPr>
        <p:spPr bwMode="auto">
          <a:xfrm>
            <a:off x="2424113" y="3398838"/>
            <a:ext cx="941387" cy="147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12"/>
          <p:cNvSpPr>
            <a:spLocks noChangeShapeType="1"/>
          </p:cNvSpPr>
          <p:nvPr/>
        </p:nvSpPr>
        <p:spPr bwMode="auto">
          <a:xfrm>
            <a:off x="2424113" y="3398838"/>
            <a:ext cx="1006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12"/>
          <p:cNvSpPr>
            <a:spLocks noChangeShapeType="1"/>
          </p:cNvSpPr>
          <p:nvPr/>
        </p:nvSpPr>
        <p:spPr bwMode="auto">
          <a:xfrm flipH="1" flipV="1">
            <a:off x="6226175" y="1160463"/>
            <a:ext cx="101282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12"/>
          <p:cNvSpPr>
            <a:spLocks noChangeShapeType="1"/>
          </p:cNvSpPr>
          <p:nvPr/>
        </p:nvSpPr>
        <p:spPr bwMode="auto">
          <a:xfrm flipV="1">
            <a:off x="2424113" y="2781300"/>
            <a:ext cx="1284287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12"/>
          <p:cNvSpPr>
            <a:spLocks noChangeShapeType="1"/>
          </p:cNvSpPr>
          <p:nvPr/>
        </p:nvSpPr>
        <p:spPr bwMode="auto">
          <a:xfrm flipV="1">
            <a:off x="2424113" y="2078038"/>
            <a:ext cx="1284287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12"/>
          <p:cNvSpPr>
            <a:spLocks noChangeShapeType="1"/>
          </p:cNvSpPr>
          <p:nvPr/>
        </p:nvSpPr>
        <p:spPr bwMode="auto">
          <a:xfrm>
            <a:off x="2424113" y="3398838"/>
            <a:ext cx="1006475" cy="2446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12"/>
          <p:cNvSpPr>
            <a:spLocks noChangeShapeType="1"/>
          </p:cNvSpPr>
          <p:nvPr/>
        </p:nvSpPr>
        <p:spPr bwMode="auto">
          <a:xfrm flipH="1" flipV="1">
            <a:off x="6213475" y="2781300"/>
            <a:ext cx="1025525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12"/>
          <p:cNvSpPr>
            <a:spLocks noChangeShapeType="1"/>
          </p:cNvSpPr>
          <p:nvPr/>
        </p:nvSpPr>
        <p:spPr bwMode="auto">
          <a:xfrm flipH="1" flipV="1">
            <a:off x="6223000" y="2046288"/>
            <a:ext cx="1016000" cy="116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12"/>
          <p:cNvSpPr>
            <a:spLocks noChangeShapeType="1"/>
          </p:cNvSpPr>
          <p:nvPr/>
        </p:nvSpPr>
        <p:spPr bwMode="auto">
          <a:xfrm flipH="1">
            <a:off x="6508750" y="3221038"/>
            <a:ext cx="730250" cy="262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12"/>
          <p:cNvSpPr>
            <a:spLocks noChangeShapeType="1"/>
          </p:cNvSpPr>
          <p:nvPr/>
        </p:nvSpPr>
        <p:spPr bwMode="auto">
          <a:xfrm flipH="1">
            <a:off x="6508750" y="3221038"/>
            <a:ext cx="73025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2"/>
          <p:cNvSpPr txBox="1">
            <a:spLocks noChangeArrowheads="1"/>
          </p:cNvSpPr>
          <p:nvPr/>
        </p:nvSpPr>
        <p:spPr bwMode="auto">
          <a:xfrm>
            <a:off x="4083050" y="6421438"/>
            <a:ext cx="176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itchFamily="18" charset="0"/>
                <a:ea typeface="MS PGothic" pitchFamily="34" charset="-128"/>
              </a:rPr>
              <a:t>Target program</a:t>
            </a:r>
          </a:p>
        </p:txBody>
      </p:sp>
      <p:sp>
        <p:nvSpPr>
          <p:cNvPr id="25630" name="Line 12"/>
          <p:cNvSpPr>
            <a:spLocks noChangeShapeType="1"/>
          </p:cNvSpPr>
          <p:nvPr/>
        </p:nvSpPr>
        <p:spPr bwMode="auto">
          <a:xfrm flipH="1">
            <a:off x="6580188" y="3221038"/>
            <a:ext cx="658812" cy="168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967C8-EC03-43E0-B975-FE79D39C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3399</Words>
  <Application>Microsoft Macintosh PowerPoint</Application>
  <PresentationFormat>On-screen Show (4:3)</PresentationFormat>
  <Paragraphs>614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Calibri</vt:lpstr>
      <vt:lpstr>Comic Sans MS</vt:lpstr>
      <vt:lpstr>Times</vt:lpstr>
      <vt:lpstr>Times New Roman</vt:lpstr>
      <vt:lpstr>Verdana</vt:lpstr>
      <vt:lpstr>Wingdings</vt:lpstr>
      <vt:lpstr>Wingdings 2</vt:lpstr>
      <vt:lpstr>Office Theme</vt:lpstr>
      <vt:lpstr>1_class</vt:lpstr>
      <vt:lpstr>1_Office Theme</vt:lpstr>
      <vt:lpstr>2_Office Theme</vt:lpstr>
      <vt:lpstr>  MIT-WPU T.Y. B.Tech   System Software and Compiler</vt:lpstr>
      <vt:lpstr>Course Objective &amp; Course Outcomes</vt:lpstr>
      <vt:lpstr>Text Books &amp; Reference Books</vt:lpstr>
      <vt:lpstr>Unit III</vt:lpstr>
      <vt:lpstr>Introduction to Compilers</vt:lpstr>
      <vt:lpstr>Passes</vt:lpstr>
      <vt:lpstr>Passes </vt:lpstr>
      <vt:lpstr>Phases of a Compiler</vt:lpstr>
      <vt:lpstr>PowerPoint Presentation</vt:lpstr>
      <vt:lpstr>Front End and Back End Model of Compiler</vt:lpstr>
      <vt:lpstr>Symbol table</vt:lpstr>
      <vt:lpstr>Symbol table</vt:lpstr>
      <vt:lpstr>Symbol tables</vt:lpstr>
      <vt:lpstr>Compiler Front End – Back End  /   Analysis –Synthesis Phase</vt:lpstr>
      <vt:lpstr>      Assignment Statement Translation</vt:lpstr>
      <vt:lpstr>      Assignment Statement Translation</vt:lpstr>
      <vt:lpstr>      Assignment Statement Translation</vt:lpstr>
      <vt:lpstr>    Assignment Statement Translation</vt:lpstr>
      <vt:lpstr>Regular Expression</vt:lpstr>
      <vt:lpstr>Regular Expression</vt:lpstr>
      <vt:lpstr>Regular Expression</vt:lpstr>
      <vt:lpstr>Contd…</vt:lpstr>
      <vt:lpstr> Lexical Analyzer </vt:lpstr>
      <vt:lpstr> Lexical Analyzer (cont…) </vt:lpstr>
      <vt:lpstr>Contd…</vt:lpstr>
      <vt:lpstr>Lexical Analyzer (cont…)</vt:lpstr>
      <vt:lpstr>Example</vt:lpstr>
      <vt:lpstr>Lexical Analyzer (cont…)</vt:lpstr>
      <vt:lpstr>Lexical Analyzer (cont…)</vt:lpstr>
      <vt:lpstr>PowerPoint Presentation</vt:lpstr>
      <vt:lpstr>Lexical Analyzer (cont…)</vt:lpstr>
      <vt:lpstr>Lexical Analyzer (cont…)</vt:lpstr>
      <vt:lpstr>Lexical Analyzer (cont…)</vt:lpstr>
      <vt:lpstr>Design of Lexical Analyzer</vt:lpstr>
      <vt:lpstr>Two Approaches</vt:lpstr>
      <vt:lpstr>Contd…</vt:lpstr>
      <vt:lpstr>Input buffering </vt:lpstr>
      <vt:lpstr>Contd…</vt:lpstr>
      <vt:lpstr>Lexical Errors</vt:lpstr>
      <vt:lpstr>LEX </vt:lpstr>
      <vt:lpstr>LEX Specification</vt:lpstr>
      <vt:lpstr>LEX  (cont_...)</vt:lpstr>
      <vt:lpstr>LEX  (cont_...)</vt:lpstr>
      <vt:lpstr>Sample program</vt:lpstr>
      <vt:lpstr>Contd….</vt:lpstr>
      <vt:lpstr>Contd…</vt:lpstr>
      <vt:lpstr>Contd…</vt:lpstr>
      <vt:lpstr>Regular Expression</vt:lpstr>
      <vt:lpstr>Contd…</vt:lpstr>
      <vt:lpstr>Lex Program</vt:lpstr>
      <vt:lpstr>Lex Program (cont…)</vt:lpstr>
      <vt:lpstr>Lex Program (cont…)</vt:lpstr>
      <vt:lpstr> Scanner: Lexical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MIT-WPU T.Y. B.Tech Theory of Computation</dc:title>
  <dc:creator>Pradnya Kulkarni</dc:creator>
  <cp:lastModifiedBy>Aniruddha Shende</cp:lastModifiedBy>
  <cp:revision>420</cp:revision>
  <dcterms:modified xsi:type="dcterms:W3CDTF">2022-05-25T14:36:52Z</dcterms:modified>
</cp:coreProperties>
</file>