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01" r:id="rId59"/>
    <p:sldId id="302" r:id="rId60"/>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Open Sans" panose="020B0606030504020204" pitchFamily="34" charset="0"/>
      <p:regular r:id="rId66"/>
      <p:bold r:id="rId67"/>
      <p:italic r:id="rId68"/>
      <p:boldItalic r:id="rId69"/>
    </p:embeddedFont>
    <p:embeddedFont>
      <p:font typeface="Ribeye" panose="020F0505000000020004" pitchFamily="34" charset="0"/>
      <p:regular r:id="rId70"/>
    </p:embeddedFont>
    <p:embeddedFont>
      <p:font typeface="Verdana" panose="020B060403050404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hn32WwNWIxJk7MT2XvLT1d3c+F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F57204-1290-447B-BDBE-8294FCEB7126}">
  <a:tblStyle styleId="{9FF57204-1290-447B-BDBE-8294FCEB712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07" d="100"/>
          <a:sy n="107" d="100"/>
        </p:scale>
        <p:origin x="176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5360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5" name="Google Shape;26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1" name="Google Shape;2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7" name="Google Shape;27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4" name="Google Shape;28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1" name="Google Shape;29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0" name="Google Shape;3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6" name="Google Shape;31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2" name="Google Shape;32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8" name="Google Shape;32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6" name="Google Shape;33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3" name="Google Shape;34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1" name="Google Shape;35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9" name="Google Shape;35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3" name="Google Shape;37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7" name="Google Shape;39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3" name="Google Shape;40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0" name="Google Shape;41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6" name="Google Shape;41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2" name="Google Shape;42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9" name="Google Shape;42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4" name="Google Shape;43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Section Header">
  <p:cSld name="3_Section Header">
    <p:spTree>
      <p:nvGrpSpPr>
        <p:cNvPr id="1" name="Shape 15"/>
        <p:cNvGrpSpPr/>
        <p:nvPr/>
      </p:nvGrpSpPr>
      <p:grpSpPr>
        <a:xfrm>
          <a:off x="0" y="0"/>
          <a:ext cx="0" cy="0"/>
          <a:chOff x="0" y="0"/>
          <a:chExt cx="0" cy="0"/>
        </a:xfrm>
      </p:grpSpPr>
      <p:sp>
        <p:nvSpPr>
          <p:cNvPr id="16" name="Google Shape;16;p49"/>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b="0">
                <a:latin typeface="Times New Roman"/>
                <a:ea typeface="Times New Roman"/>
                <a:cs typeface="Times New Roman"/>
                <a:sym typeface="Times New Roman"/>
              </a:defRPr>
            </a:lvl1pPr>
            <a:lvl2pPr marL="914400" lvl="1"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2pPr>
            <a:lvl3pPr marL="1371600" lvl="2"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3pPr>
            <a:lvl4pPr marL="1828800" lvl="3"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4pPr>
            <a:lvl5pPr marL="2286000" lvl="4"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8" name="Google Shape;18;p49"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grpSp>
        <p:nvGrpSpPr>
          <p:cNvPr id="19" name="Google Shape;19;p49" descr="Dark gray partial box."/>
          <p:cNvGrpSpPr/>
          <p:nvPr/>
        </p:nvGrpSpPr>
        <p:grpSpPr>
          <a:xfrm>
            <a:off x="959517" y="313346"/>
            <a:ext cx="7703246" cy="1066802"/>
            <a:chOff x="989012" y="4572000"/>
            <a:chExt cx="10268319" cy="1002032"/>
          </a:xfrm>
        </p:grpSpPr>
        <p:cxnSp>
          <p:nvCxnSpPr>
            <p:cNvPr id="20" name="Google Shape;20;p49"/>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21" name="Google Shape;21;p49"/>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22" name="Google Shape;22;p49"/>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23" name="Google Shape;23;p4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49"/>
          <p:cNvSpPr txBox="1">
            <a:spLocks noGrp="1"/>
          </p:cNvSpPr>
          <p:nvPr>
            <p:ph type="dt" idx="10"/>
          </p:nvPr>
        </p:nvSpPr>
        <p:spPr>
          <a:xfrm>
            <a:off x="457200" y="6446847"/>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25" name="Google Shape;25;p49"/>
          <p:cNvSpPr txBox="1">
            <a:spLocks noGrp="1"/>
          </p:cNvSpPr>
          <p:nvPr>
            <p:ph type="ftr" idx="11"/>
          </p:nvPr>
        </p:nvSpPr>
        <p:spPr>
          <a:xfrm>
            <a:off x="3124202" y="6446847"/>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26" name="Google Shape;26;p49"/>
          <p:cNvSpPr txBox="1">
            <a:spLocks noGrp="1"/>
          </p:cNvSpPr>
          <p:nvPr>
            <p:ph type="sldNum" idx="12"/>
          </p:nvPr>
        </p:nvSpPr>
        <p:spPr>
          <a:xfrm>
            <a:off x="6553202" y="6446847"/>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5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6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6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2" name="Google Shape;102;p6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3" name="Google Shape;103;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6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61"/>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6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6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6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3"/>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25"/>
        <p:cNvGrpSpPr/>
        <p:nvPr/>
      </p:nvGrpSpPr>
      <p:grpSpPr>
        <a:xfrm>
          <a:off x="0" y="0"/>
          <a:ext cx="0" cy="0"/>
          <a:chOff x="0" y="0"/>
          <a:chExt cx="0" cy="0"/>
        </a:xfrm>
      </p:grpSpPr>
      <p:sp>
        <p:nvSpPr>
          <p:cNvPr id="126" name="Google Shape;126;p64"/>
          <p:cNvSpPr txBox="1">
            <a:spLocks noGrp="1"/>
          </p:cNvSpPr>
          <p:nvPr>
            <p:ph type="title"/>
          </p:nvPr>
        </p:nvSpPr>
        <p:spPr>
          <a:xfrm>
            <a:off x="533400" y="533400"/>
            <a:ext cx="7620000" cy="685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64"/>
          <p:cNvSpPr txBox="1">
            <a:spLocks noGrp="1"/>
          </p:cNvSpPr>
          <p:nvPr>
            <p:ph type="body" idx="1"/>
          </p:nvPr>
        </p:nvSpPr>
        <p:spPr>
          <a:xfrm>
            <a:off x="381000" y="1295400"/>
            <a:ext cx="3810000" cy="502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64"/>
          <p:cNvSpPr txBox="1">
            <a:spLocks noGrp="1"/>
          </p:cNvSpPr>
          <p:nvPr>
            <p:ph type="body" idx="2"/>
          </p:nvPr>
        </p:nvSpPr>
        <p:spPr>
          <a:xfrm>
            <a:off x="4343400" y="1295400"/>
            <a:ext cx="3810000" cy="502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Arial"/>
                <a:ea typeface="Arial"/>
                <a:cs typeface="Arial"/>
                <a:sym typeface="Arial"/>
              </a:defRPr>
            </a:lvl1pPr>
            <a:lvl2pPr marL="0" marR="0" lvl="1" indent="0" algn="r">
              <a:spcBef>
                <a:spcPts val="0"/>
              </a:spcBef>
              <a:spcAft>
                <a:spcPts val="0"/>
              </a:spcAft>
              <a:buNone/>
              <a:defRPr sz="1200">
                <a:solidFill>
                  <a:srgbClr val="888888"/>
                </a:solidFill>
                <a:latin typeface="Arial"/>
                <a:ea typeface="Arial"/>
                <a:cs typeface="Arial"/>
                <a:sym typeface="Arial"/>
              </a:defRPr>
            </a:lvl2pPr>
            <a:lvl3pPr marL="0" marR="0" lvl="2" indent="0" algn="r">
              <a:spcBef>
                <a:spcPts val="0"/>
              </a:spcBef>
              <a:spcAft>
                <a:spcPts val="0"/>
              </a:spcAft>
              <a:buNone/>
              <a:defRPr sz="1200">
                <a:solidFill>
                  <a:srgbClr val="888888"/>
                </a:solidFill>
                <a:latin typeface="Arial"/>
                <a:ea typeface="Arial"/>
                <a:cs typeface="Arial"/>
                <a:sym typeface="Arial"/>
              </a:defRPr>
            </a:lvl3pPr>
            <a:lvl4pPr marL="0" marR="0" lvl="3" indent="0" algn="r">
              <a:spcBef>
                <a:spcPts val="0"/>
              </a:spcBef>
              <a:spcAft>
                <a:spcPts val="0"/>
              </a:spcAft>
              <a:buNone/>
              <a:defRPr sz="1200">
                <a:solidFill>
                  <a:srgbClr val="888888"/>
                </a:solidFill>
                <a:latin typeface="Arial"/>
                <a:ea typeface="Arial"/>
                <a:cs typeface="Arial"/>
                <a:sym typeface="Arial"/>
              </a:defRPr>
            </a:lvl4pPr>
            <a:lvl5pPr marL="0" marR="0" lvl="4" indent="0" algn="r">
              <a:spcBef>
                <a:spcPts val="0"/>
              </a:spcBef>
              <a:spcAft>
                <a:spcPts val="0"/>
              </a:spcAft>
              <a:buNone/>
              <a:defRPr sz="1200">
                <a:solidFill>
                  <a:srgbClr val="888888"/>
                </a:solidFill>
                <a:latin typeface="Arial"/>
                <a:ea typeface="Arial"/>
                <a:cs typeface="Arial"/>
                <a:sym typeface="Arial"/>
              </a:defRPr>
            </a:lvl5pPr>
            <a:lvl6pPr marL="0" marR="0" lvl="5" indent="0" algn="r">
              <a:spcBef>
                <a:spcPts val="0"/>
              </a:spcBef>
              <a:spcAft>
                <a:spcPts val="0"/>
              </a:spcAft>
              <a:buNone/>
              <a:defRPr sz="1200">
                <a:solidFill>
                  <a:srgbClr val="888888"/>
                </a:solidFill>
                <a:latin typeface="Arial"/>
                <a:ea typeface="Arial"/>
                <a:cs typeface="Arial"/>
                <a:sym typeface="Arial"/>
              </a:defRPr>
            </a:lvl6pPr>
            <a:lvl7pPr marL="0" marR="0" lvl="6" indent="0" algn="r">
              <a:spcBef>
                <a:spcPts val="0"/>
              </a:spcBef>
              <a:spcAft>
                <a:spcPts val="0"/>
              </a:spcAft>
              <a:buNone/>
              <a:defRPr sz="1200">
                <a:solidFill>
                  <a:srgbClr val="888888"/>
                </a:solidFill>
                <a:latin typeface="Arial"/>
                <a:ea typeface="Arial"/>
                <a:cs typeface="Arial"/>
                <a:sym typeface="Arial"/>
              </a:defRPr>
            </a:lvl7pPr>
            <a:lvl8pPr marL="0" marR="0" lvl="7" indent="0" algn="r">
              <a:spcBef>
                <a:spcPts val="0"/>
              </a:spcBef>
              <a:spcAft>
                <a:spcPts val="0"/>
              </a:spcAft>
              <a:buNone/>
              <a:defRPr sz="1200">
                <a:solidFill>
                  <a:srgbClr val="888888"/>
                </a:solidFill>
                <a:latin typeface="Arial"/>
                <a:ea typeface="Arial"/>
                <a:cs typeface="Arial"/>
                <a:sym typeface="Arial"/>
              </a:defRPr>
            </a:lvl8pPr>
            <a:lvl9pPr marL="0" marR="0" lvl="8" indent="0" algn="r">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Section Header">
  <p:cSld name="4_Section Header">
    <p:spTree>
      <p:nvGrpSpPr>
        <p:cNvPr id="1" name="Shape 27"/>
        <p:cNvGrpSpPr/>
        <p:nvPr/>
      </p:nvGrpSpPr>
      <p:grpSpPr>
        <a:xfrm>
          <a:off x="0" y="0"/>
          <a:ext cx="0" cy="0"/>
          <a:chOff x="0" y="0"/>
          <a:chExt cx="0" cy="0"/>
        </a:xfrm>
      </p:grpSpPr>
      <p:sp>
        <p:nvSpPr>
          <p:cNvPr id="28" name="Google Shape;28;p50"/>
          <p:cNvSpPr txBox="1">
            <a:spLocks noGrp="1"/>
          </p:cNvSpPr>
          <p:nvPr>
            <p:ph type="title"/>
          </p:nvPr>
        </p:nvSpPr>
        <p:spPr>
          <a:xfrm>
            <a:off x="630277" y="2743200"/>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9" name="Google Shape;29;p50" descr="MIT World Peace University: Courses, Fee, Ranking, Placement ..."/>
          <p:cNvPicPr preferRelativeResize="0"/>
          <p:nvPr/>
        </p:nvPicPr>
        <p:blipFill rotWithShape="1">
          <a:blip r:embed="rId2">
            <a:alphaModFix/>
          </a:blip>
          <a:srcRect/>
          <a:stretch/>
        </p:blipFill>
        <p:spPr>
          <a:xfrm>
            <a:off x="2588" y="0"/>
            <a:ext cx="1140412" cy="1196001"/>
          </a:xfrm>
          <a:prstGeom prst="rect">
            <a:avLst/>
          </a:prstGeom>
          <a:noFill/>
          <a:ln>
            <a:noFill/>
          </a:ln>
        </p:spPr>
      </p:pic>
      <p:grpSp>
        <p:nvGrpSpPr>
          <p:cNvPr id="30" name="Google Shape;30;p50" descr="Dark gray partial box."/>
          <p:cNvGrpSpPr/>
          <p:nvPr/>
        </p:nvGrpSpPr>
        <p:grpSpPr>
          <a:xfrm>
            <a:off x="961144" y="2827946"/>
            <a:ext cx="7703246" cy="1066802"/>
            <a:chOff x="989012" y="4572000"/>
            <a:chExt cx="10268319" cy="1002032"/>
          </a:xfrm>
        </p:grpSpPr>
        <p:cxnSp>
          <p:nvCxnSpPr>
            <p:cNvPr id="31" name="Google Shape;31;p50"/>
            <p:cNvCxnSpPr/>
            <p:nvPr/>
          </p:nvCxnSpPr>
          <p:spPr>
            <a:xfrm>
              <a:off x="4113212" y="4572000"/>
              <a:ext cx="7144119" cy="0"/>
            </a:xfrm>
            <a:prstGeom prst="straightConnector1">
              <a:avLst/>
            </a:prstGeom>
            <a:noFill/>
            <a:ln w="25400" cap="flat" cmpd="sng">
              <a:solidFill>
                <a:srgbClr val="FFC100"/>
              </a:solidFill>
              <a:prstDash val="solid"/>
              <a:round/>
              <a:headEnd type="none" w="sm" len="sm"/>
              <a:tailEnd type="none" w="sm" len="sm"/>
            </a:ln>
          </p:spPr>
        </p:cxnSp>
        <p:cxnSp>
          <p:nvCxnSpPr>
            <p:cNvPr id="32" name="Google Shape;32;p50"/>
            <p:cNvCxnSpPr/>
            <p:nvPr/>
          </p:nvCxnSpPr>
          <p:spPr>
            <a:xfrm>
              <a:off x="11255743" y="4572000"/>
              <a:ext cx="0" cy="1002032"/>
            </a:xfrm>
            <a:prstGeom prst="straightConnector1">
              <a:avLst/>
            </a:prstGeom>
            <a:noFill/>
            <a:ln w="25400" cap="flat" cmpd="sng">
              <a:solidFill>
                <a:srgbClr val="FFC100"/>
              </a:solidFill>
              <a:prstDash val="solid"/>
              <a:round/>
              <a:headEnd type="none" w="sm" len="sm"/>
              <a:tailEnd type="none" w="sm" len="sm"/>
            </a:ln>
          </p:spPr>
        </p:cxnSp>
        <p:cxnSp>
          <p:nvCxnSpPr>
            <p:cNvPr id="33" name="Google Shape;33;p50"/>
            <p:cNvCxnSpPr/>
            <p:nvPr/>
          </p:nvCxnSpPr>
          <p:spPr>
            <a:xfrm rot="10800000">
              <a:off x="989012" y="5574032"/>
              <a:ext cx="10266731" cy="0"/>
            </a:xfrm>
            <a:prstGeom prst="straightConnector1">
              <a:avLst/>
            </a:prstGeom>
            <a:noFill/>
            <a:ln w="25400" cap="flat" cmpd="sng">
              <a:solidFill>
                <a:srgbClr val="FFC100"/>
              </a:solidFill>
              <a:prstDash val="solid"/>
              <a:round/>
              <a:headEnd type="none" w="sm" len="sm"/>
              <a:tailEnd type="none" w="sm" len="sm"/>
            </a:ln>
          </p:spPr>
        </p:cxnSp>
      </p:grpSp>
      <p:sp>
        <p:nvSpPr>
          <p:cNvPr id="34" name="Google Shape;34;p50"/>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5" name="Google Shape;35;p50"/>
          <p:cNvSpPr txBox="1">
            <a:spLocks noGrp="1"/>
          </p:cNvSpPr>
          <p:nvPr>
            <p:ph type="dt" idx="10"/>
          </p:nvPr>
        </p:nvSpPr>
        <p:spPr>
          <a:xfrm>
            <a:off x="457200" y="6446847"/>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36" name="Google Shape;36;p50"/>
          <p:cNvSpPr txBox="1">
            <a:spLocks noGrp="1"/>
          </p:cNvSpPr>
          <p:nvPr>
            <p:ph type="ftr" idx="11"/>
          </p:nvPr>
        </p:nvSpPr>
        <p:spPr>
          <a:xfrm>
            <a:off x="3124202" y="6446847"/>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37" name="Google Shape;37;p50"/>
          <p:cNvSpPr txBox="1">
            <a:spLocks noGrp="1"/>
          </p:cNvSpPr>
          <p:nvPr>
            <p:ph type="sldNum" idx="12"/>
          </p:nvPr>
        </p:nvSpPr>
        <p:spPr>
          <a:xfrm>
            <a:off x="6553202" y="6446847"/>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marL="0" marR="0" lvl="1"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marL="0" marR="0" lvl="2"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marL="0" marR="0" lvl="3"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marL="0" marR="0" lvl="4"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marL="0" marR="0" lvl="5"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marL="0" marR="0" lvl="6"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marL="0" marR="0" lvl="7"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marL="0" marR="0" lvl="8"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8"/>
        <p:cNvGrpSpPr/>
        <p:nvPr/>
      </p:nvGrpSpPr>
      <p:grpSpPr>
        <a:xfrm>
          <a:off x="0" y="0"/>
          <a:ext cx="0" cy="0"/>
          <a:chOff x="0" y="0"/>
          <a:chExt cx="0" cy="0"/>
        </a:xfrm>
      </p:grpSpPr>
      <p:grpSp>
        <p:nvGrpSpPr>
          <p:cNvPr id="39" name="Google Shape;39;p51"/>
          <p:cNvGrpSpPr/>
          <p:nvPr/>
        </p:nvGrpSpPr>
        <p:grpSpPr>
          <a:xfrm>
            <a:off x="0" y="6530975"/>
            <a:ext cx="9144000" cy="346075"/>
            <a:chOff x="-32759" y="6399805"/>
            <a:chExt cx="12224759" cy="477235"/>
          </a:xfrm>
        </p:grpSpPr>
        <p:sp>
          <p:nvSpPr>
            <p:cNvPr id="40" name="Google Shape;40;p51"/>
            <p:cNvSpPr/>
            <p:nvPr/>
          </p:nvSpPr>
          <p:spPr>
            <a:xfrm>
              <a:off x="3416067" y="6399805"/>
              <a:ext cx="8775933" cy="457533"/>
            </a:xfrm>
            <a:prstGeom prst="flowChartProcess">
              <a:avLst/>
            </a:prstGeom>
            <a:solidFill>
              <a:srgbClr val="1E4E7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10">
                <a:solidFill>
                  <a:schemeClr val="lt1"/>
                </a:solidFill>
                <a:latin typeface="Arial"/>
                <a:ea typeface="Arial"/>
                <a:cs typeface="Arial"/>
                <a:sym typeface="Arial"/>
              </a:endParaRPr>
            </a:p>
          </p:txBody>
        </p:sp>
        <p:grpSp>
          <p:nvGrpSpPr>
            <p:cNvPr id="41" name="Google Shape;41;p51"/>
            <p:cNvGrpSpPr/>
            <p:nvPr/>
          </p:nvGrpSpPr>
          <p:grpSpPr>
            <a:xfrm>
              <a:off x="-32759" y="6399805"/>
              <a:ext cx="4025621" cy="477235"/>
              <a:chOff x="0" y="6395475"/>
              <a:chExt cx="4787621" cy="461785"/>
            </a:xfrm>
          </p:grpSpPr>
          <p:sp>
            <p:nvSpPr>
              <p:cNvPr id="42" name="Google Shape;42;p51"/>
              <p:cNvSpPr/>
              <p:nvPr/>
            </p:nvSpPr>
            <p:spPr>
              <a:xfrm>
                <a:off x="3121354" y="6395475"/>
                <a:ext cx="1666267" cy="461785"/>
              </a:xfrm>
              <a:prstGeom prst="flowChartInputOutpu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10">
                  <a:solidFill>
                    <a:schemeClr val="lt1"/>
                  </a:solidFill>
                  <a:latin typeface="Arial"/>
                  <a:ea typeface="Arial"/>
                  <a:cs typeface="Arial"/>
                  <a:sym typeface="Arial"/>
                </a:endParaRPr>
              </a:p>
            </p:txBody>
          </p:sp>
          <p:sp>
            <p:nvSpPr>
              <p:cNvPr id="43" name="Google Shape;43;p51"/>
              <p:cNvSpPr/>
              <p:nvPr/>
            </p:nvSpPr>
            <p:spPr>
              <a:xfrm>
                <a:off x="0" y="6395475"/>
                <a:ext cx="3774730" cy="461785"/>
              </a:xfrm>
              <a:prstGeom prst="flowChartProcess">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10">
                  <a:solidFill>
                    <a:schemeClr val="lt1"/>
                  </a:solidFill>
                  <a:latin typeface="Arial"/>
                  <a:ea typeface="Arial"/>
                  <a:cs typeface="Arial"/>
                  <a:sym typeface="Arial"/>
                </a:endParaRPr>
              </a:p>
            </p:txBody>
          </p:sp>
        </p:grpSp>
        <p:sp>
          <p:nvSpPr>
            <p:cNvPr id="44" name="Google Shape;44;p51"/>
            <p:cNvSpPr txBox="1"/>
            <p:nvPr/>
          </p:nvSpPr>
          <p:spPr>
            <a:xfrm>
              <a:off x="780103" y="6437021"/>
              <a:ext cx="2635964" cy="376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5" b="1">
                  <a:solidFill>
                    <a:schemeClr val="lt1"/>
                  </a:solidFill>
                  <a:latin typeface="Arial"/>
                  <a:ea typeface="Arial"/>
                  <a:cs typeface="Arial"/>
                  <a:sym typeface="Arial"/>
                </a:rPr>
                <a:t>#EducationWithValues</a:t>
              </a:r>
              <a:endParaRPr sz="1165" b="1">
                <a:solidFill>
                  <a:schemeClr val="lt1"/>
                </a:solidFill>
                <a:latin typeface="Arial"/>
                <a:ea typeface="Arial"/>
                <a:cs typeface="Arial"/>
                <a:sym typeface="Arial"/>
              </a:endParaRPr>
            </a:p>
          </p:txBody>
        </p:sp>
        <p:sp>
          <p:nvSpPr>
            <p:cNvPr id="45" name="Google Shape;45;p51"/>
            <p:cNvSpPr txBox="1"/>
            <p:nvPr/>
          </p:nvSpPr>
          <p:spPr>
            <a:xfrm>
              <a:off x="6968887" y="6465480"/>
              <a:ext cx="2635964" cy="3743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5" b="1">
                  <a:solidFill>
                    <a:schemeClr val="lt1"/>
                  </a:solidFill>
                  <a:latin typeface="Arial"/>
                  <a:ea typeface="Arial"/>
                  <a:cs typeface="Arial"/>
                  <a:sym typeface="Arial"/>
                </a:rPr>
                <a:t>mitwpu.edu.in</a:t>
              </a:r>
              <a:endParaRPr/>
            </a:p>
          </p:txBody>
        </p:sp>
      </p:grpSp>
      <p:pic>
        <p:nvPicPr>
          <p:cNvPr id="46" name="Google Shape;46;p51"/>
          <p:cNvPicPr preferRelativeResize="0"/>
          <p:nvPr/>
        </p:nvPicPr>
        <p:blipFill rotWithShape="1">
          <a:blip r:embed="rId2">
            <a:alphaModFix/>
          </a:blip>
          <a:srcRect/>
          <a:stretch/>
        </p:blipFill>
        <p:spPr>
          <a:xfrm>
            <a:off x="176213" y="179388"/>
            <a:ext cx="1227137" cy="1162050"/>
          </a:xfrm>
          <a:prstGeom prst="rect">
            <a:avLst/>
          </a:prstGeom>
          <a:noFill/>
          <a:ln>
            <a:noFill/>
          </a:ln>
        </p:spPr>
      </p:pic>
      <p:pic>
        <p:nvPicPr>
          <p:cNvPr id="47" name="Google Shape;47;p51"/>
          <p:cNvPicPr preferRelativeResize="0"/>
          <p:nvPr/>
        </p:nvPicPr>
        <p:blipFill rotWithShape="1">
          <a:blip r:embed="rId3">
            <a:alphaModFix/>
          </a:blip>
          <a:srcRect/>
          <a:stretch/>
        </p:blipFill>
        <p:spPr>
          <a:xfrm>
            <a:off x="7812088" y="82550"/>
            <a:ext cx="1081087" cy="1377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8"/>
        <p:cNvGrpSpPr/>
        <p:nvPr/>
      </p:nvGrpSpPr>
      <p:grpSpPr>
        <a:xfrm>
          <a:off x="0" y="0"/>
          <a:ext cx="0" cy="0"/>
          <a:chOff x="0" y="0"/>
          <a:chExt cx="0" cy="0"/>
        </a:xfrm>
      </p:grpSpPr>
      <p:sp>
        <p:nvSpPr>
          <p:cNvPr id="49" name="Google Shape;49;p5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Times New Roman"/>
              <a:buNone/>
              <a:defRPr sz="36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b="0">
                <a:latin typeface="Times New Roman"/>
                <a:ea typeface="Times New Roman"/>
                <a:cs typeface="Times New Roman"/>
                <a:sym typeface="Times New Roman"/>
              </a:defRPr>
            </a:lvl1pPr>
            <a:lvl2pPr marL="914400" lvl="1"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2pPr>
            <a:lvl3pPr marL="1371600" lvl="2"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3pPr>
            <a:lvl4pPr marL="1828800" lvl="3"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4pPr>
            <a:lvl5pPr marL="2286000" lvl="4" indent="-381000" algn="l">
              <a:lnSpc>
                <a:spcPct val="90000"/>
              </a:lnSpc>
              <a:spcBef>
                <a:spcPts val="500"/>
              </a:spcBef>
              <a:spcAft>
                <a:spcPts val="0"/>
              </a:spcAft>
              <a:buClr>
                <a:schemeClr val="dk1"/>
              </a:buClr>
              <a:buSzPts val="2400"/>
              <a:buChar char="•"/>
              <a:defRPr sz="2400" b="0">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52"/>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2" name="Google Shape;52;p52"/>
          <p:cNvSpPr txBox="1">
            <a:spLocks noGrp="1"/>
          </p:cNvSpPr>
          <p:nvPr>
            <p:ph type="dt" idx="10"/>
          </p:nvPr>
        </p:nvSpPr>
        <p:spPr>
          <a:xfrm>
            <a:off x="457200" y="6446847"/>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53" name="Google Shape;53;p52"/>
          <p:cNvSpPr txBox="1">
            <a:spLocks noGrp="1"/>
          </p:cNvSpPr>
          <p:nvPr>
            <p:ph type="ftr" idx="11"/>
          </p:nvPr>
        </p:nvSpPr>
        <p:spPr>
          <a:xfrm>
            <a:off x="3124202" y="6446847"/>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Arial"/>
              <a:buNone/>
              <a:defRPr/>
            </a:lvl1pPr>
            <a:lvl2pPr lvl="1" algn="l">
              <a:spcBef>
                <a:spcPts val="0"/>
              </a:spcBef>
              <a:spcAft>
                <a:spcPts val="0"/>
              </a:spcAft>
              <a:buClr>
                <a:schemeClr val="dk1"/>
              </a:buClr>
              <a:buSzPts val="1400"/>
              <a:buFont typeface="Arial"/>
              <a:buNone/>
              <a:defRPr/>
            </a:lvl2pPr>
            <a:lvl3pPr lvl="2" algn="l">
              <a:spcBef>
                <a:spcPts val="0"/>
              </a:spcBef>
              <a:spcAft>
                <a:spcPts val="0"/>
              </a:spcAft>
              <a:buClr>
                <a:schemeClr val="dk1"/>
              </a:buClr>
              <a:buSzPts val="1400"/>
              <a:buFont typeface="Arial"/>
              <a:buNone/>
              <a:defRPr/>
            </a:lvl3pPr>
            <a:lvl4pPr lvl="3" algn="l">
              <a:spcBef>
                <a:spcPts val="0"/>
              </a:spcBef>
              <a:spcAft>
                <a:spcPts val="0"/>
              </a:spcAft>
              <a:buClr>
                <a:schemeClr val="dk1"/>
              </a:buClr>
              <a:buSzPts val="1400"/>
              <a:buFont typeface="Arial"/>
              <a:buNone/>
              <a:defRPr/>
            </a:lvl4pPr>
            <a:lvl5pPr lvl="4" algn="l">
              <a:spcBef>
                <a:spcPts val="0"/>
              </a:spcBef>
              <a:spcAft>
                <a:spcPts val="0"/>
              </a:spcAft>
              <a:buClr>
                <a:schemeClr val="dk1"/>
              </a:buClr>
              <a:buSzPts val="1400"/>
              <a:buFont typeface="Arial"/>
              <a:buNone/>
              <a:defRPr/>
            </a:lvl5pPr>
            <a:lvl6pPr lvl="5" algn="l">
              <a:spcBef>
                <a:spcPts val="0"/>
              </a:spcBef>
              <a:spcAft>
                <a:spcPts val="0"/>
              </a:spcAft>
              <a:buClr>
                <a:schemeClr val="dk1"/>
              </a:buClr>
              <a:buSzPts val="1400"/>
              <a:buFont typeface="Arial"/>
              <a:buNone/>
              <a:defRPr/>
            </a:lvl6pPr>
            <a:lvl7pPr lvl="6" algn="l">
              <a:spcBef>
                <a:spcPts val="0"/>
              </a:spcBef>
              <a:spcAft>
                <a:spcPts val="0"/>
              </a:spcAft>
              <a:buClr>
                <a:schemeClr val="dk1"/>
              </a:buClr>
              <a:buSzPts val="1400"/>
              <a:buFont typeface="Arial"/>
              <a:buNone/>
              <a:defRPr/>
            </a:lvl7pPr>
            <a:lvl8pPr lvl="7" algn="l">
              <a:spcBef>
                <a:spcPts val="0"/>
              </a:spcBef>
              <a:spcAft>
                <a:spcPts val="0"/>
              </a:spcAft>
              <a:buClr>
                <a:schemeClr val="dk1"/>
              </a:buClr>
              <a:buSzPts val="1400"/>
              <a:buFont typeface="Arial"/>
              <a:buNone/>
              <a:defRPr/>
            </a:lvl8pPr>
            <a:lvl9pPr lvl="8" algn="l">
              <a:spcBef>
                <a:spcPts val="0"/>
              </a:spcBef>
              <a:spcAft>
                <a:spcPts val="0"/>
              </a:spcAft>
              <a:buClr>
                <a:schemeClr val="dk1"/>
              </a:buClr>
              <a:buSzPts val="1400"/>
              <a:buFont typeface="Arial"/>
              <a:buNone/>
              <a:defRPr/>
            </a:lvl9pPr>
          </a:lstStyle>
          <a:p>
            <a:endParaRPr/>
          </a:p>
        </p:txBody>
      </p:sp>
      <p:sp>
        <p:nvSpPr>
          <p:cNvPr id="54" name="Google Shape;54;p52"/>
          <p:cNvSpPr txBox="1">
            <a:spLocks noGrp="1"/>
          </p:cNvSpPr>
          <p:nvPr>
            <p:ph type="sldNum" idx="12"/>
          </p:nvPr>
        </p:nvSpPr>
        <p:spPr>
          <a:xfrm>
            <a:off x="6553202" y="6446847"/>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marL="0" marR="0" lvl="1"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marL="0" marR="0" lvl="2"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marL="0" marR="0" lvl="3"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marL="0" marR="0" lvl="4"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marL="0" marR="0" lvl="5"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marL="0" marR="0" lvl="6"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marL="0" marR="0" lvl="7"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marL="0" marR="0" lvl="8" indent="0" algn="r">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5" name="Google Shape;55;p52"/>
          <p:cNvPicPr preferRelativeResize="0"/>
          <p:nvPr/>
        </p:nvPicPr>
        <p:blipFill rotWithShape="1">
          <a:blip r:embed="rId2">
            <a:alphaModFix/>
          </a:blip>
          <a:srcRect/>
          <a:stretch/>
        </p:blipFill>
        <p:spPr>
          <a:xfrm>
            <a:off x="2514600" y="152400"/>
            <a:ext cx="4114800" cy="11881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5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5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55"/>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5"/>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5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6"/>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6"/>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57"/>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7"/>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4" name="Google Shape;84;p57"/>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57"/>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6" name="Google Shape;86;p57"/>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nodejs.or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npmjs.or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npmjs.com/files/package.json"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mysql.com/downloads/"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s://prowebscraper.com/blog/what-is-web-scraping/" TargetMode="Externa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npmjs.com/package/cheerio" TargetMode="External"/><Relationship Id="rId2" Type="http://schemas.openxmlformats.org/officeDocument/2006/relationships/hyperlink" Target="https://www.npmjs.com/package/request"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nodejs.org/" TargetMode="External"/><Relationship Id="rId7" Type="http://schemas.openxmlformats.org/officeDocument/2006/relationships/hyperlink" Target="http://news.softpedia.com/news/IE9-RC-vs-Chrome-10-9-vs-Opera-11-vs-Firefox-11-Performance-Comparison-183973.shtml"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hyperlink" Target="http://blog.chromium.org/2010/12/new-crankshaft-for-v8.html" TargetMode="External"/><Relationship Id="rId5" Type="http://schemas.openxmlformats.org/officeDocument/2006/relationships/hyperlink" Target="http://ajaxian.com/archives/google-chrome-chromium-and-v8" TargetMode="External"/><Relationship Id="rId4" Type="http://schemas.openxmlformats.org/officeDocument/2006/relationships/hyperlink" Target="http://nodejs.org/cinco_de_node.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Times New Roman"/>
              <a:buNone/>
            </a:pPr>
            <a:r>
              <a:rPr lang="en-US">
                <a:solidFill>
                  <a:srgbClr val="FF0000"/>
                </a:solidFill>
              </a:rPr>
              <a:t>Introduction to </a:t>
            </a:r>
            <a:r>
              <a:rPr lang="en-US">
                <a:solidFill>
                  <a:srgbClr val="002060"/>
                </a:solidFill>
              </a:rPr>
              <a:t>Node.js®</a:t>
            </a:r>
            <a:endParaRPr/>
          </a:p>
        </p:txBody>
      </p:sp>
      <p:sp>
        <p:nvSpPr>
          <p:cNvPr id="137" name="Google Shape;13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76200" algn="l" rtl="0">
              <a:lnSpc>
                <a:spcPct val="20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b="1">
                <a:solidFill>
                  <a:srgbClr val="00B050"/>
                </a:solidFill>
              </a:rPr>
              <a:t>Why node.js ?</a:t>
            </a:r>
            <a:br>
              <a:rPr lang="en-US" b="1">
                <a:solidFill>
                  <a:srgbClr val="00B050"/>
                </a:solidFill>
              </a:rPr>
            </a:br>
            <a:endParaRPr/>
          </a:p>
        </p:txBody>
      </p:sp>
      <p:sp>
        <p:nvSpPr>
          <p:cNvPr id="191" name="Google Shape;191;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Non Blocking I/O</a:t>
            </a:r>
            <a:endParaRPr/>
          </a:p>
          <a:p>
            <a:pPr marL="228600" lvl="0" indent="-228600" algn="l" rtl="0">
              <a:lnSpc>
                <a:spcPct val="90000"/>
              </a:lnSpc>
              <a:spcBef>
                <a:spcPts val="480"/>
              </a:spcBef>
              <a:spcAft>
                <a:spcPts val="0"/>
              </a:spcAft>
              <a:buClr>
                <a:schemeClr val="dk1"/>
              </a:buClr>
              <a:buSzPts val="2400"/>
              <a:buChar char="•"/>
            </a:pPr>
            <a:r>
              <a:rPr lang="en-US"/>
              <a:t>V8 Javascript Engine</a:t>
            </a:r>
            <a:endParaRPr/>
          </a:p>
          <a:p>
            <a:pPr marL="228600" lvl="0" indent="-228600" algn="l" rtl="0">
              <a:lnSpc>
                <a:spcPct val="90000"/>
              </a:lnSpc>
              <a:spcBef>
                <a:spcPts val="480"/>
              </a:spcBef>
              <a:spcAft>
                <a:spcPts val="0"/>
              </a:spcAft>
              <a:buClr>
                <a:schemeClr val="dk1"/>
              </a:buClr>
              <a:buSzPts val="2400"/>
              <a:buChar char="•"/>
            </a:pPr>
            <a:r>
              <a:rPr lang="en-US"/>
              <a:t>Single Thread with Event Loop</a:t>
            </a:r>
            <a:endParaRPr/>
          </a:p>
          <a:p>
            <a:pPr marL="228600" lvl="0" indent="-228600" algn="l" rtl="0">
              <a:lnSpc>
                <a:spcPct val="90000"/>
              </a:lnSpc>
              <a:spcBef>
                <a:spcPts val="480"/>
              </a:spcBef>
              <a:spcAft>
                <a:spcPts val="0"/>
              </a:spcAft>
              <a:buClr>
                <a:schemeClr val="dk1"/>
              </a:buClr>
              <a:buSzPts val="2400"/>
              <a:buChar char="•"/>
            </a:pPr>
            <a:r>
              <a:rPr lang="en-US"/>
              <a:t>40,025 modules</a:t>
            </a:r>
            <a:endParaRPr/>
          </a:p>
          <a:p>
            <a:pPr marL="228600" lvl="0" indent="-228600" algn="l" rtl="0">
              <a:lnSpc>
                <a:spcPct val="90000"/>
              </a:lnSpc>
              <a:spcBef>
                <a:spcPts val="480"/>
              </a:spcBef>
              <a:spcAft>
                <a:spcPts val="0"/>
              </a:spcAft>
              <a:buClr>
                <a:schemeClr val="dk1"/>
              </a:buClr>
              <a:buSzPts val="2400"/>
              <a:buChar char="•"/>
            </a:pPr>
            <a:r>
              <a:rPr lang="en-US"/>
              <a:t>Windows, Linux, Mac</a:t>
            </a:r>
            <a:endParaRPr/>
          </a:p>
          <a:p>
            <a:pPr marL="228600" lvl="0" indent="-228600" algn="l" rtl="0">
              <a:lnSpc>
                <a:spcPct val="90000"/>
              </a:lnSpc>
              <a:spcBef>
                <a:spcPts val="480"/>
              </a:spcBef>
              <a:spcAft>
                <a:spcPts val="0"/>
              </a:spcAft>
              <a:buClr>
                <a:schemeClr val="dk1"/>
              </a:buClr>
              <a:buSzPts val="2400"/>
              <a:buChar char="•"/>
            </a:pPr>
            <a:r>
              <a:rPr lang="en-US"/>
              <a:t>1 Language for Frontend and Backend</a:t>
            </a:r>
            <a:endParaRPr/>
          </a:p>
          <a:p>
            <a:pPr marL="228600" lvl="0" indent="-228600" algn="l" rtl="0">
              <a:lnSpc>
                <a:spcPct val="90000"/>
              </a:lnSpc>
              <a:spcBef>
                <a:spcPts val="480"/>
              </a:spcBef>
              <a:spcAft>
                <a:spcPts val="0"/>
              </a:spcAft>
              <a:buClr>
                <a:schemeClr val="dk1"/>
              </a:buClr>
              <a:buSzPts val="2400"/>
              <a:buChar char="•"/>
            </a:pPr>
            <a:r>
              <a:rPr lang="en-US"/>
              <a:t>Active community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b="1">
                <a:solidFill>
                  <a:srgbClr val="00B050"/>
                </a:solidFill>
              </a:rPr>
              <a:t>What we can’t do with Node?</a:t>
            </a:r>
            <a:endParaRPr b="1">
              <a:solidFill>
                <a:srgbClr val="00B050"/>
              </a:solidFill>
            </a:endParaRPr>
          </a:p>
        </p:txBody>
      </p:sp>
      <p:sp>
        <p:nvSpPr>
          <p:cNvPr id="197" name="Google Shape;197;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latin typeface="Verdana"/>
                <a:ea typeface="Verdana"/>
                <a:cs typeface="Verdana"/>
                <a:sym typeface="Verdana"/>
              </a:rPr>
              <a:t>Node is a platform for writing JavaScript applications outside web browsers. This is not the JavaScript we are familiar with in web browsers. There is no DOM built into Node, nor any other browser capability.</a:t>
            </a:r>
            <a:endParaRPr/>
          </a:p>
          <a:p>
            <a:pPr marL="228600" lvl="0" indent="-76200" algn="just" rtl="0">
              <a:lnSpc>
                <a:spcPct val="90000"/>
              </a:lnSpc>
              <a:spcBef>
                <a:spcPts val="1000"/>
              </a:spcBef>
              <a:spcAft>
                <a:spcPts val="0"/>
              </a:spcAft>
              <a:buClr>
                <a:schemeClr val="dk1"/>
              </a:buClr>
              <a:buSzPts val="2400"/>
              <a:buNone/>
            </a:pPr>
            <a:endParaRPr>
              <a:latin typeface="Verdana"/>
              <a:ea typeface="Verdana"/>
              <a:cs typeface="Verdana"/>
              <a:sym typeface="Verdana"/>
            </a:endParaRPr>
          </a:p>
          <a:p>
            <a:pPr marL="228600" lvl="0" indent="-228600" algn="just" rtl="0">
              <a:lnSpc>
                <a:spcPct val="90000"/>
              </a:lnSpc>
              <a:spcBef>
                <a:spcPts val="1000"/>
              </a:spcBef>
              <a:spcAft>
                <a:spcPts val="0"/>
              </a:spcAft>
              <a:buClr>
                <a:schemeClr val="dk1"/>
              </a:buClr>
              <a:buSzPts val="2400"/>
              <a:buChar char="•"/>
            </a:pPr>
            <a:r>
              <a:rPr lang="en-US">
                <a:latin typeface="Verdana"/>
                <a:ea typeface="Verdana"/>
                <a:cs typeface="Verdana"/>
                <a:sym typeface="Verdana"/>
              </a:rPr>
              <a:t>Node can’t run on GUI, but run on terminal</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Open Sans"/>
              <a:buNone/>
            </a:pPr>
            <a:r>
              <a:rPr lang="en-US">
                <a:latin typeface="Open Sans"/>
                <a:ea typeface="Open Sans"/>
                <a:cs typeface="Open Sans"/>
                <a:sym typeface="Open Sans"/>
              </a:rPr>
              <a:t>Threads VS Event-driven</a:t>
            </a:r>
            <a:endParaRPr/>
          </a:p>
        </p:txBody>
      </p:sp>
      <p:graphicFrame>
        <p:nvGraphicFramePr>
          <p:cNvPr id="203" name="Google Shape;203;p12"/>
          <p:cNvGraphicFramePr/>
          <p:nvPr/>
        </p:nvGraphicFramePr>
        <p:xfrm>
          <a:off x="838200" y="1600200"/>
          <a:ext cx="7772400" cy="4865630"/>
        </p:xfrm>
        <a:graphic>
          <a:graphicData uri="http://schemas.openxmlformats.org/drawingml/2006/table">
            <a:tbl>
              <a:tblPr firstRow="1" bandRow="1">
                <a:noFill/>
                <a:tableStyleId>{9FF57204-1290-447B-BDBE-8294FCEB7126}</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67900">
                <a:tc>
                  <a:txBody>
                    <a:bodyPr/>
                    <a:lstStyle/>
                    <a:p>
                      <a:pPr marL="0" marR="0" lvl="0" indent="0" algn="ctr" rtl="0">
                        <a:spcBef>
                          <a:spcPts val="0"/>
                        </a:spcBef>
                        <a:spcAft>
                          <a:spcPts val="0"/>
                        </a:spcAft>
                        <a:buNone/>
                      </a:pPr>
                      <a:r>
                        <a:rPr lang="en-US" sz="1800" u="none" strike="noStrike" cap="none">
                          <a:latin typeface="Verdana"/>
                          <a:ea typeface="Verdana"/>
                          <a:cs typeface="Verdana"/>
                          <a:sym typeface="Verdana"/>
                        </a:rPr>
                        <a:t>Threads</a:t>
                      </a:r>
                      <a:endParaRPr sz="1800" u="none" strike="noStrike" cap="none">
                        <a:latin typeface="Verdana"/>
                        <a:ea typeface="Verdana"/>
                        <a:cs typeface="Verdana"/>
                        <a:sym typeface="Verdana"/>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Verdana"/>
                          <a:ea typeface="Verdana"/>
                          <a:cs typeface="Verdana"/>
                          <a:sym typeface="Verdana"/>
                        </a:rPr>
                        <a:t>Asynchronous Event-driven</a:t>
                      </a:r>
                      <a:endParaRPr sz="1800" u="none" strike="noStrike" cap="none">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596350">
                <a:tc>
                  <a:txBody>
                    <a:bodyPr/>
                    <a:lstStyle/>
                    <a:p>
                      <a:pPr marL="0" marR="0" lvl="0" indent="0" algn="l" rtl="0">
                        <a:spcBef>
                          <a:spcPts val="0"/>
                        </a:spcBef>
                        <a:spcAft>
                          <a:spcPts val="0"/>
                        </a:spcAft>
                        <a:buNone/>
                      </a:pPr>
                      <a:r>
                        <a:rPr lang="en-US" sz="1800" u="none" strike="noStrike" cap="none">
                          <a:latin typeface="Verdana"/>
                          <a:ea typeface="Verdana"/>
                          <a:cs typeface="Verdana"/>
                          <a:sym typeface="Verdana"/>
                        </a:rPr>
                        <a:t>Lock application / request with listener-workers threads</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only one thread, which repeatedly fetches an event</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96350">
                <a:tc>
                  <a:txBody>
                    <a:bodyPr/>
                    <a:lstStyle/>
                    <a:p>
                      <a:pPr marL="0" marR="0" lvl="0" indent="0" algn="l" rtl="0">
                        <a:spcBef>
                          <a:spcPts val="0"/>
                        </a:spcBef>
                        <a:spcAft>
                          <a:spcPts val="0"/>
                        </a:spcAft>
                        <a:buNone/>
                      </a:pPr>
                      <a:r>
                        <a:rPr lang="en-US" sz="1800">
                          <a:latin typeface="Verdana"/>
                          <a:ea typeface="Verdana"/>
                          <a:cs typeface="Verdana"/>
                          <a:sym typeface="Verdana"/>
                        </a:rPr>
                        <a:t>Using incoming-request model</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Using queue and then processes it</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851925">
                <a:tc>
                  <a:txBody>
                    <a:bodyPr/>
                    <a:lstStyle/>
                    <a:p>
                      <a:pPr marL="0" marR="0" lvl="0" indent="0" algn="l" rtl="0">
                        <a:spcBef>
                          <a:spcPts val="0"/>
                        </a:spcBef>
                        <a:spcAft>
                          <a:spcPts val="0"/>
                        </a:spcAft>
                        <a:buNone/>
                      </a:pPr>
                      <a:r>
                        <a:rPr lang="en-US" sz="1800">
                          <a:latin typeface="Verdana"/>
                          <a:ea typeface="Verdana"/>
                          <a:cs typeface="Verdana"/>
                          <a:sym typeface="Verdana"/>
                        </a:rPr>
                        <a:t>multithreaded server might block the request which might involve multiple events</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manually saves state and then goes on to process the next event</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r h="596350">
                <a:tc>
                  <a:txBody>
                    <a:bodyPr/>
                    <a:lstStyle/>
                    <a:p>
                      <a:pPr marL="0" marR="0" lvl="0" indent="0" algn="l" rtl="0">
                        <a:spcBef>
                          <a:spcPts val="0"/>
                        </a:spcBef>
                        <a:spcAft>
                          <a:spcPts val="0"/>
                        </a:spcAft>
                        <a:buNone/>
                      </a:pPr>
                      <a:r>
                        <a:rPr lang="en-US" sz="1800">
                          <a:latin typeface="Verdana"/>
                          <a:ea typeface="Verdana"/>
                          <a:cs typeface="Verdana"/>
                          <a:sym typeface="Verdana"/>
                        </a:rPr>
                        <a:t>Using context switching</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no contention and no context switches</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1363100">
                <a:tc>
                  <a:txBody>
                    <a:bodyPr/>
                    <a:lstStyle/>
                    <a:p>
                      <a:pPr marL="0" marR="0" lvl="0" indent="0" algn="l" rtl="0">
                        <a:spcBef>
                          <a:spcPts val="0"/>
                        </a:spcBef>
                        <a:spcAft>
                          <a:spcPts val="0"/>
                        </a:spcAft>
                        <a:buNone/>
                      </a:pPr>
                      <a:r>
                        <a:rPr lang="en-US" sz="1800">
                          <a:latin typeface="Verdana"/>
                          <a:ea typeface="Verdana"/>
                          <a:cs typeface="Verdana"/>
                          <a:sym typeface="Verdana"/>
                        </a:rPr>
                        <a:t>Using multithreading environments where listener and workers threads are used frequently to take an incoming-request lock</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Using asynchronous I/O facilities (callbacks, not poll/select or O_NONBLOCK) environments</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What is node.js?</a:t>
            </a:r>
            <a:endParaRPr/>
          </a:p>
        </p:txBody>
      </p:sp>
      <p:sp>
        <p:nvSpPr>
          <p:cNvPr id="209" name="Google Shape;209;p13"/>
          <p:cNvSpPr txBox="1">
            <a:spLocks noGrp="1"/>
          </p:cNvSpPr>
          <p:nvPr>
            <p:ph type="body" idx="1"/>
          </p:nvPr>
        </p:nvSpPr>
        <p:spPr>
          <a:xfrm>
            <a:off x="628650" y="1825625"/>
            <a:ext cx="7886700" cy="3279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Asynchronous i/o framework</a:t>
            </a:r>
            <a:endParaRPr/>
          </a:p>
          <a:p>
            <a:pPr marL="228600" lvl="0" indent="-228600" algn="l" rtl="0">
              <a:lnSpc>
                <a:spcPct val="90000"/>
              </a:lnSpc>
              <a:spcBef>
                <a:spcPts val="1000"/>
              </a:spcBef>
              <a:spcAft>
                <a:spcPts val="0"/>
              </a:spcAft>
              <a:buClr>
                <a:schemeClr val="dk1"/>
              </a:buClr>
              <a:buSzPts val="2400"/>
              <a:buChar char="•"/>
            </a:pPr>
            <a:r>
              <a:rPr lang="en-US"/>
              <a:t>Core in c++ on top of v8</a:t>
            </a:r>
            <a:endParaRPr/>
          </a:p>
          <a:p>
            <a:pPr marL="228600" lvl="0" indent="-228600" algn="l" rtl="0">
              <a:lnSpc>
                <a:spcPct val="90000"/>
              </a:lnSpc>
              <a:spcBef>
                <a:spcPts val="1000"/>
              </a:spcBef>
              <a:spcAft>
                <a:spcPts val="0"/>
              </a:spcAft>
              <a:buClr>
                <a:schemeClr val="dk1"/>
              </a:buClr>
              <a:buSzPts val="2400"/>
              <a:buChar char="•"/>
            </a:pPr>
            <a:r>
              <a:rPr lang="en-US"/>
              <a:t>Rest of it in javascript</a:t>
            </a:r>
            <a:endParaRPr/>
          </a:p>
          <a:p>
            <a:pPr marL="228600" lvl="0" indent="-228600" algn="l" rtl="0">
              <a:lnSpc>
                <a:spcPct val="90000"/>
              </a:lnSpc>
              <a:spcBef>
                <a:spcPts val="1000"/>
              </a:spcBef>
              <a:spcAft>
                <a:spcPts val="0"/>
              </a:spcAft>
              <a:buClr>
                <a:schemeClr val="dk1"/>
              </a:buClr>
              <a:buSzPts val="2400"/>
              <a:buChar char="•"/>
            </a:pPr>
            <a:r>
              <a:rPr lang="en-US"/>
              <a:t>Swiss army knife for network Related stuffs</a:t>
            </a:r>
            <a:endParaRPr/>
          </a:p>
          <a:p>
            <a:pPr marL="228600" lvl="0" indent="-228600" algn="l" rtl="0">
              <a:lnSpc>
                <a:spcPct val="90000"/>
              </a:lnSpc>
              <a:spcBef>
                <a:spcPts val="1000"/>
              </a:spcBef>
              <a:spcAft>
                <a:spcPts val="0"/>
              </a:spcAft>
              <a:buClr>
                <a:schemeClr val="dk1"/>
              </a:buClr>
              <a:buSzPts val="2400"/>
              <a:buChar char="•"/>
            </a:pPr>
            <a:r>
              <a:rPr lang="en-US"/>
              <a:t>Can handle thousands of  Concurrent connections with Minimal overhead (cpu/memory) on a single process</a:t>
            </a:r>
            <a:endParaRPr/>
          </a:p>
          <a:p>
            <a:pPr marL="228600" lvl="0" indent="-228600" algn="l" rtl="0">
              <a:lnSpc>
                <a:spcPct val="90000"/>
              </a:lnSpc>
              <a:spcBef>
                <a:spcPts val="1000"/>
              </a:spcBef>
              <a:spcAft>
                <a:spcPts val="0"/>
              </a:spcAft>
              <a:buClr>
                <a:schemeClr val="dk1"/>
              </a:buClr>
              <a:buSzPts val="2400"/>
              <a:buChar char="•"/>
            </a:pPr>
            <a:r>
              <a:rPr lang="en-US"/>
              <a:t>It’s NOT a web framework, and it’s also NOT a language</a:t>
            </a:r>
            <a:endParaRPr/>
          </a:p>
          <a:p>
            <a:pPr marL="228600" lvl="0" indent="-76200" algn="l" rtl="0">
              <a:lnSpc>
                <a:spcPct val="90000"/>
              </a:lnSpc>
              <a:spcBef>
                <a:spcPts val="1000"/>
              </a:spcBef>
              <a:spcAft>
                <a:spcPts val="0"/>
              </a:spcAft>
              <a:buClr>
                <a:schemeClr val="dk1"/>
              </a:buClr>
              <a:buSzPts val="2400"/>
              <a:buNone/>
            </a:pPr>
            <a:endParaRPr/>
          </a:p>
        </p:txBody>
      </p:sp>
      <p:sp>
        <p:nvSpPr>
          <p:cNvPr id="210" name="Google Shape;210;p13"/>
          <p:cNvSpPr/>
          <p:nvPr/>
        </p:nvSpPr>
        <p:spPr>
          <a:xfrm>
            <a:off x="838200" y="5105400"/>
            <a:ext cx="739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FF0000"/>
                </a:solidFill>
                <a:latin typeface="Arial"/>
                <a:ea typeface="Arial"/>
                <a:cs typeface="Arial"/>
                <a:sym typeface="Arial"/>
              </a:rPr>
              <a:t>« A platform built on Chrome's JavaScript runtime for easily building fast, scalable network applications. » </a:t>
            </a:r>
            <a:r>
              <a:rPr lang="en-US" sz="1800" b="0" i="0" u="none" strike="noStrike" cap="none">
                <a:solidFill>
                  <a:srgbClr val="0070C0"/>
                </a:solidFill>
                <a:latin typeface="Arial"/>
                <a:ea typeface="Arial"/>
                <a:cs typeface="Arial"/>
                <a:sym typeface="Arial"/>
              </a:rPr>
              <a:t>http://nodejs.org/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Why javascript ?!!!</a:t>
            </a:r>
            <a:endParaRPr/>
          </a:p>
        </p:txBody>
      </p:sp>
      <p:sp>
        <p:nvSpPr>
          <p:cNvPr id="216" name="Google Shape;216;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sz="2800"/>
              <a:t>Friendly callbacks</a:t>
            </a:r>
            <a:endParaRPr sz="2800"/>
          </a:p>
          <a:p>
            <a:pPr marL="228600" lvl="0" indent="-228600" algn="l" rtl="0">
              <a:lnSpc>
                <a:spcPct val="80000"/>
              </a:lnSpc>
              <a:spcBef>
                <a:spcPts val="1000"/>
              </a:spcBef>
              <a:spcAft>
                <a:spcPts val="0"/>
              </a:spcAft>
              <a:buClr>
                <a:schemeClr val="dk1"/>
              </a:buClr>
              <a:buSzPts val="2800"/>
              <a:buChar char="•"/>
            </a:pPr>
            <a:r>
              <a:rPr lang="en-US" sz="2800"/>
              <a:t>Ubiquitous</a:t>
            </a:r>
            <a:endParaRPr/>
          </a:p>
          <a:p>
            <a:pPr marL="228600" lvl="0" indent="-228600" algn="l" rtl="0">
              <a:lnSpc>
                <a:spcPct val="80000"/>
              </a:lnSpc>
              <a:spcBef>
                <a:spcPts val="1000"/>
              </a:spcBef>
              <a:spcAft>
                <a:spcPts val="0"/>
              </a:spcAft>
              <a:buClr>
                <a:schemeClr val="dk1"/>
              </a:buClr>
              <a:buSzPts val="2800"/>
              <a:buChar char="•"/>
            </a:pPr>
            <a:r>
              <a:rPr lang="en-US" sz="2800"/>
              <a:t>No I/O Primitives</a:t>
            </a:r>
            <a:endParaRPr/>
          </a:p>
          <a:p>
            <a:pPr marL="228600" lvl="0" indent="-228600" algn="l" rtl="0">
              <a:lnSpc>
                <a:spcPct val="80000"/>
              </a:lnSpc>
              <a:spcBef>
                <a:spcPts val="1000"/>
              </a:spcBef>
              <a:spcAft>
                <a:spcPts val="0"/>
              </a:spcAft>
              <a:buClr>
                <a:schemeClr val="dk1"/>
              </a:buClr>
              <a:buSzPts val="2800"/>
              <a:buChar char="•"/>
            </a:pPr>
            <a:r>
              <a:rPr lang="en-US" sz="2800"/>
              <a:t>One language to RULE them all </a:t>
            </a:r>
            <a:r>
              <a:rPr lang="en-US" sz="1600"/>
              <a:t> </a:t>
            </a:r>
            <a:endParaRPr sz="2800"/>
          </a:p>
          <a:p>
            <a:pPr marL="228600" lvl="0" indent="-228600" algn="l" rtl="0">
              <a:lnSpc>
                <a:spcPct val="80000"/>
              </a:lnSpc>
              <a:spcBef>
                <a:spcPts val="1000"/>
              </a:spcBef>
              <a:spcAft>
                <a:spcPts val="0"/>
              </a:spcAft>
              <a:buClr>
                <a:schemeClr val="dk1"/>
              </a:buClr>
              <a:buSzPts val="2400"/>
              <a:buFont typeface="Times New Roman"/>
              <a:buNone/>
            </a:pPr>
            <a:r>
              <a:rPr lang="en-US"/>
              <a:t>JavaScript is well known for client-side scripts running inside the browser</a:t>
            </a:r>
            <a:endParaRPr/>
          </a:p>
          <a:p>
            <a:pPr marL="228600" lvl="0" indent="-228600" algn="l" rtl="0">
              <a:lnSpc>
                <a:spcPct val="80000"/>
              </a:lnSpc>
              <a:spcBef>
                <a:spcPts val="1000"/>
              </a:spcBef>
              <a:spcAft>
                <a:spcPts val="0"/>
              </a:spcAft>
              <a:buClr>
                <a:schemeClr val="dk1"/>
              </a:buClr>
              <a:buSzPts val="2400"/>
              <a:buFont typeface="Times New Roman"/>
              <a:buNone/>
            </a:pPr>
            <a:r>
              <a:rPr lang="en-US" b="1"/>
              <a:t>node.js is JavaScript running on the server-side</a:t>
            </a:r>
            <a:endParaRPr b="1"/>
          </a:p>
          <a:p>
            <a:pPr marL="228600" lvl="0" indent="-228600" algn="l" rtl="0">
              <a:lnSpc>
                <a:spcPct val="80000"/>
              </a:lnSpc>
              <a:spcBef>
                <a:spcPts val="1000"/>
              </a:spcBef>
              <a:spcAft>
                <a:spcPts val="0"/>
              </a:spcAft>
              <a:buClr>
                <a:schemeClr val="dk1"/>
              </a:buClr>
              <a:buSzPts val="2400"/>
              <a:buFont typeface="Times New Roman"/>
              <a:buNone/>
            </a:pPr>
            <a:r>
              <a:rPr lang="en-US"/>
              <a:t>SSJS -&gt; Server-Side JavaScript</a:t>
            </a:r>
            <a:endParaRPr/>
          </a:p>
          <a:p>
            <a:pPr marL="212725" lvl="1" indent="0" algn="l" rtl="0">
              <a:lnSpc>
                <a:spcPct val="80000"/>
              </a:lnSpc>
              <a:spcBef>
                <a:spcPts val="500"/>
              </a:spcBef>
              <a:spcAft>
                <a:spcPts val="0"/>
              </a:spcAft>
              <a:buClr>
                <a:schemeClr val="dk1"/>
              </a:buClr>
              <a:buSzPts val="2400"/>
              <a:buFont typeface="Times New Roman"/>
              <a:buNone/>
            </a:pPr>
            <a:r>
              <a:rPr lang="en-US"/>
              <a:t>Use a language you know</a:t>
            </a:r>
            <a:endParaRPr/>
          </a:p>
          <a:p>
            <a:pPr marL="212725" lvl="1" indent="0" algn="l" rtl="0">
              <a:lnSpc>
                <a:spcPct val="80000"/>
              </a:lnSpc>
              <a:spcBef>
                <a:spcPts val="500"/>
              </a:spcBef>
              <a:spcAft>
                <a:spcPts val="0"/>
              </a:spcAft>
              <a:buClr>
                <a:schemeClr val="dk1"/>
              </a:buClr>
              <a:buSzPts val="2400"/>
              <a:buFont typeface="Times New Roman"/>
              <a:buNone/>
            </a:pPr>
            <a:r>
              <a:rPr lang="en-US" b="1"/>
              <a:t>Use the same language for client side and server side</a:t>
            </a:r>
            <a:endParaRPr b="1"/>
          </a:p>
          <a:p>
            <a:pPr marL="228600" lvl="0" indent="-76200" algn="l" rtl="0">
              <a:lnSpc>
                <a:spcPct val="8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JavaScript Engines……</a:t>
            </a:r>
            <a:endParaRPr/>
          </a:p>
        </p:txBody>
      </p:sp>
      <p:pic>
        <p:nvPicPr>
          <p:cNvPr id="222" name="Google Shape;222;p15"/>
          <p:cNvPicPr preferRelativeResize="0"/>
          <p:nvPr/>
        </p:nvPicPr>
        <p:blipFill rotWithShape="1">
          <a:blip r:embed="rId3">
            <a:alphaModFix/>
          </a:blip>
          <a:srcRect t="9776" b="15277"/>
          <a:stretch/>
        </p:blipFill>
        <p:spPr>
          <a:xfrm>
            <a:off x="-6350" y="1700213"/>
            <a:ext cx="9150350" cy="37861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The idea behind node.js….</a:t>
            </a:r>
            <a:endParaRPr/>
          </a:p>
        </p:txBody>
      </p:sp>
      <p:sp>
        <p:nvSpPr>
          <p:cNvPr id="228" name="Google Shape;228;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544513" lvl="1" indent="-228599" algn="just" rtl="0">
              <a:lnSpc>
                <a:spcPct val="80000"/>
              </a:lnSpc>
              <a:spcBef>
                <a:spcPts val="0"/>
              </a:spcBef>
              <a:spcAft>
                <a:spcPts val="0"/>
              </a:spcAft>
              <a:buClr>
                <a:schemeClr val="dk1"/>
              </a:buClr>
              <a:buSzPts val="2220"/>
              <a:buChar char="•"/>
            </a:pPr>
            <a:r>
              <a:rPr lang="en-US" sz="2220"/>
              <a:t>Perform asynchronous processing on single thread instead of classical multithreaded processing, minimize overhead &amp; latency, maximize scalability</a:t>
            </a:r>
            <a:endParaRPr/>
          </a:p>
          <a:p>
            <a:pPr marL="544513" lvl="1" indent="-87629" algn="just" rtl="0">
              <a:lnSpc>
                <a:spcPct val="80000"/>
              </a:lnSpc>
              <a:spcBef>
                <a:spcPts val="500"/>
              </a:spcBef>
              <a:spcAft>
                <a:spcPts val="0"/>
              </a:spcAft>
              <a:buClr>
                <a:schemeClr val="dk1"/>
              </a:buClr>
              <a:buSzPts val="2220"/>
              <a:buNone/>
            </a:pPr>
            <a:endParaRPr sz="2220"/>
          </a:p>
          <a:p>
            <a:pPr marL="544513" lvl="1" indent="-228599" algn="just" rtl="0">
              <a:lnSpc>
                <a:spcPct val="80000"/>
              </a:lnSpc>
              <a:spcBef>
                <a:spcPts val="500"/>
              </a:spcBef>
              <a:spcAft>
                <a:spcPts val="0"/>
              </a:spcAft>
              <a:buClr>
                <a:schemeClr val="dk1"/>
              </a:buClr>
              <a:buSzPts val="2220"/>
              <a:buChar char="•"/>
            </a:pPr>
            <a:r>
              <a:rPr lang="en-US" sz="2220"/>
              <a:t>Scale horizontally instead of vertically</a:t>
            </a:r>
            <a:endParaRPr/>
          </a:p>
          <a:p>
            <a:pPr marL="544513" lvl="1" indent="-87629" algn="just" rtl="0">
              <a:lnSpc>
                <a:spcPct val="80000"/>
              </a:lnSpc>
              <a:spcBef>
                <a:spcPts val="500"/>
              </a:spcBef>
              <a:spcAft>
                <a:spcPts val="0"/>
              </a:spcAft>
              <a:buClr>
                <a:schemeClr val="dk1"/>
              </a:buClr>
              <a:buSzPts val="2220"/>
              <a:buNone/>
            </a:pPr>
            <a:endParaRPr sz="2220"/>
          </a:p>
          <a:p>
            <a:pPr marL="544513" lvl="1" indent="-228599" algn="just" rtl="0">
              <a:lnSpc>
                <a:spcPct val="80000"/>
              </a:lnSpc>
              <a:spcBef>
                <a:spcPts val="500"/>
              </a:spcBef>
              <a:spcAft>
                <a:spcPts val="0"/>
              </a:spcAft>
              <a:buClr>
                <a:schemeClr val="dk1"/>
              </a:buClr>
              <a:buSzPts val="2220"/>
              <a:buChar char="•"/>
            </a:pPr>
            <a:r>
              <a:rPr lang="en-US" sz="2220"/>
              <a:t>Ideal for applications that serve a lot of requests but do not use/need lots of computational power per request</a:t>
            </a:r>
            <a:endParaRPr/>
          </a:p>
          <a:p>
            <a:pPr marL="544513" lvl="1" indent="-87629" algn="just" rtl="0">
              <a:lnSpc>
                <a:spcPct val="80000"/>
              </a:lnSpc>
              <a:spcBef>
                <a:spcPts val="500"/>
              </a:spcBef>
              <a:spcAft>
                <a:spcPts val="0"/>
              </a:spcAft>
              <a:buClr>
                <a:schemeClr val="dk1"/>
              </a:buClr>
              <a:buSzPts val="2220"/>
              <a:buNone/>
            </a:pPr>
            <a:endParaRPr sz="2220"/>
          </a:p>
          <a:p>
            <a:pPr marL="544512" lvl="1" indent="-228600" algn="just" rtl="0">
              <a:lnSpc>
                <a:spcPct val="80000"/>
              </a:lnSpc>
              <a:spcBef>
                <a:spcPts val="500"/>
              </a:spcBef>
              <a:spcAft>
                <a:spcPts val="0"/>
              </a:spcAft>
              <a:buClr>
                <a:schemeClr val="dk1"/>
              </a:buClr>
              <a:buSzPts val="2220"/>
              <a:buChar char="•"/>
            </a:pPr>
            <a:r>
              <a:rPr lang="en-US" sz="2220" b="1"/>
              <a:t>Not so ideal for heavy calculations, e.g. massive parallel computing</a:t>
            </a:r>
            <a:endParaRPr b="1"/>
          </a:p>
          <a:p>
            <a:pPr marL="544513" lvl="1" indent="-87629" algn="just" rtl="0">
              <a:lnSpc>
                <a:spcPct val="80000"/>
              </a:lnSpc>
              <a:spcBef>
                <a:spcPts val="500"/>
              </a:spcBef>
              <a:spcAft>
                <a:spcPts val="0"/>
              </a:spcAft>
              <a:buClr>
                <a:schemeClr val="dk1"/>
              </a:buClr>
              <a:buSzPts val="2220"/>
              <a:buNone/>
            </a:pPr>
            <a:endParaRPr sz="2220"/>
          </a:p>
          <a:p>
            <a:pPr marL="544513" lvl="1" indent="-228599" algn="just" rtl="0">
              <a:lnSpc>
                <a:spcPct val="80000"/>
              </a:lnSpc>
              <a:spcBef>
                <a:spcPts val="500"/>
              </a:spcBef>
              <a:spcAft>
                <a:spcPts val="0"/>
              </a:spcAft>
              <a:buClr>
                <a:schemeClr val="dk1"/>
              </a:buClr>
              <a:buSzPts val="2220"/>
              <a:buChar char="•"/>
            </a:pPr>
            <a:r>
              <a:rPr lang="en-US" sz="2220"/>
              <a:t>Also: Less problems with concurrency</a:t>
            </a:r>
            <a:endParaRPr/>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Node.js Event Loop</a:t>
            </a:r>
            <a:endParaRPr/>
          </a:p>
        </p:txBody>
      </p:sp>
      <p:sp>
        <p:nvSpPr>
          <p:cNvPr id="234" name="Google Shape;234;p17"/>
          <p:cNvSpPr txBox="1">
            <a:spLocks noGrp="1"/>
          </p:cNvSpPr>
          <p:nvPr>
            <p:ph type="body" idx="1"/>
          </p:nvPr>
        </p:nvSpPr>
        <p:spPr>
          <a:xfrm>
            <a:off x="609600" y="5105399"/>
            <a:ext cx="8153400" cy="12192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There are a couple of implications of this apparently very simple and basic model</a:t>
            </a:r>
            <a:endParaRPr/>
          </a:p>
          <a:p>
            <a:pPr marL="498475" lvl="1" indent="-285750" algn="l" rtl="0">
              <a:lnSpc>
                <a:spcPct val="90000"/>
              </a:lnSpc>
              <a:spcBef>
                <a:spcPts val="500"/>
              </a:spcBef>
              <a:spcAft>
                <a:spcPts val="0"/>
              </a:spcAft>
              <a:buClr>
                <a:schemeClr val="dk1"/>
              </a:buClr>
              <a:buSzPts val="1800"/>
              <a:buChar char="•"/>
            </a:pPr>
            <a:r>
              <a:rPr lang="en-US" sz="1800"/>
              <a:t>Avoid synchronous code at all costs because it blocks the event loop</a:t>
            </a:r>
            <a:endParaRPr/>
          </a:p>
          <a:p>
            <a:pPr marL="498475" lvl="1" indent="-285750" algn="l" rtl="0">
              <a:lnSpc>
                <a:spcPct val="90000"/>
              </a:lnSpc>
              <a:spcBef>
                <a:spcPts val="500"/>
              </a:spcBef>
              <a:spcAft>
                <a:spcPts val="0"/>
              </a:spcAft>
              <a:buClr>
                <a:schemeClr val="dk1"/>
              </a:buClr>
              <a:buSzPts val="1800"/>
              <a:buChar char="•"/>
            </a:pPr>
            <a:r>
              <a:rPr lang="en-US" sz="1800"/>
              <a:t>Which means: callbacks, callbacks, and more callbacks</a:t>
            </a:r>
            <a:endParaRPr/>
          </a:p>
          <a:p>
            <a:pPr marL="228600" lvl="0" indent="-76200" algn="l" rtl="0">
              <a:lnSpc>
                <a:spcPct val="90000"/>
              </a:lnSpc>
              <a:spcBef>
                <a:spcPts val="1000"/>
              </a:spcBef>
              <a:spcAft>
                <a:spcPts val="0"/>
              </a:spcAft>
              <a:buClr>
                <a:schemeClr val="dk1"/>
              </a:buClr>
              <a:buSzPts val="2400"/>
              <a:buNone/>
            </a:pPr>
            <a:endParaRPr/>
          </a:p>
        </p:txBody>
      </p:sp>
      <p:pic>
        <p:nvPicPr>
          <p:cNvPr id="235" name="Google Shape;235;p17"/>
          <p:cNvPicPr preferRelativeResize="0"/>
          <p:nvPr/>
        </p:nvPicPr>
        <p:blipFill rotWithShape="1">
          <a:blip r:embed="rId3">
            <a:alphaModFix/>
          </a:blip>
          <a:srcRect l="8334" t="15927" r="4166" b="8518"/>
          <a:stretch/>
        </p:blipFill>
        <p:spPr>
          <a:xfrm>
            <a:off x="0" y="1627188"/>
            <a:ext cx="9144000" cy="329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Blocking vs Non-Blocking……</a:t>
            </a:r>
            <a:endParaRPr/>
          </a:p>
        </p:txBody>
      </p:sp>
      <p:sp>
        <p:nvSpPr>
          <p:cNvPr id="241" name="Google Shape;241;p18"/>
          <p:cNvSpPr txBox="1">
            <a:spLocks noGrp="1"/>
          </p:cNvSpPr>
          <p:nvPr>
            <p:ph type="body" idx="1"/>
          </p:nvPr>
        </p:nvSpPr>
        <p:spPr>
          <a:xfrm>
            <a:off x="628650" y="1825625"/>
            <a:ext cx="7886700" cy="5365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Example :: Read data from file and show data</a:t>
            </a:r>
            <a:endParaRPr/>
          </a:p>
          <a:p>
            <a:pPr marL="228600" lvl="0" indent="-76200" algn="l" rtl="0">
              <a:lnSpc>
                <a:spcPct val="90000"/>
              </a:lnSpc>
              <a:spcBef>
                <a:spcPts val="1000"/>
              </a:spcBef>
              <a:spcAft>
                <a:spcPts val="0"/>
              </a:spcAft>
              <a:buClr>
                <a:schemeClr val="dk1"/>
              </a:buClr>
              <a:buSzPts val="2400"/>
              <a:buNone/>
            </a:pPr>
            <a:endParaRPr/>
          </a:p>
        </p:txBody>
      </p:sp>
      <p:pic>
        <p:nvPicPr>
          <p:cNvPr id="242" name="Google Shape;242;p18"/>
          <p:cNvPicPr preferRelativeResize="0"/>
          <p:nvPr/>
        </p:nvPicPr>
        <p:blipFill rotWithShape="1">
          <a:blip r:embed="rId3">
            <a:alphaModFix/>
          </a:blip>
          <a:srcRect/>
          <a:stretch/>
        </p:blipFill>
        <p:spPr>
          <a:xfrm>
            <a:off x="55563" y="2667000"/>
            <a:ext cx="9088437" cy="281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Blocking…..</a:t>
            </a:r>
            <a:endParaRPr/>
          </a:p>
        </p:txBody>
      </p:sp>
      <p:sp>
        <p:nvSpPr>
          <p:cNvPr id="248" name="Google Shape;248;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Read data from file</a:t>
            </a:r>
            <a:endParaRPr/>
          </a:p>
          <a:p>
            <a:pPr marL="228600" lvl="0" indent="-228600" algn="l" rtl="0">
              <a:lnSpc>
                <a:spcPct val="90000"/>
              </a:lnSpc>
              <a:spcBef>
                <a:spcPts val="1000"/>
              </a:spcBef>
              <a:spcAft>
                <a:spcPts val="0"/>
              </a:spcAft>
              <a:buClr>
                <a:schemeClr val="dk1"/>
              </a:buClr>
              <a:buSzPts val="2400"/>
              <a:buChar char="•"/>
            </a:pPr>
            <a:r>
              <a:rPr lang="en-US"/>
              <a:t>Show data</a:t>
            </a:r>
            <a:endParaRPr/>
          </a:p>
          <a:p>
            <a:pPr marL="228600" lvl="0" indent="-228600" algn="l" rtl="0">
              <a:lnSpc>
                <a:spcPct val="90000"/>
              </a:lnSpc>
              <a:spcBef>
                <a:spcPts val="1000"/>
              </a:spcBef>
              <a:spcAft>
                <a:spcPts val="0"/>
              </a:spcAft>
              <a:buClr>
                <a:schemeClr val="dk1"/>
              </a:buClr>
              <a:buSzPts val="2400"/>
              <a:buChar char="•"/>
            </a:pPr>
            <a:r>
              <a:rPr lang="en-US"/>
              <a:t>Do other tasks</a:t>
            </a:r>
            <a:endParaRPr/>
          </a:p>
          <a:p>
            <a:pPr marL="0" lvl="0" indent="0" algn="l" rtl="0">
              <a:lnSpc>
                <a:spcPct val="90000"/>
              </a:lnSpc>
              <a:spcBef>
                <a:spcPts val="1000"/>
              </a:spcBef>
              <a:spcAft>
                <a:spcPts val="0"/>
              </a:spcAft>
              <a:buClr>
                <a:schemeClr val="dk1"/>
              </a:buClr>
              <a:buSzPts val="2400"/>
              <a:buFont typeface="Times New Roman"/>
              <a:buNone/>
            </a:pPr>
            <a:r>
              <a:rPr lang="en-US"/>
              <a:t>var data = fs.readFileSync( “test.txt” );</a:t>
            </a:r>
            <a:endParaRPr/>
          </a:p>
          <a:p>
            <a:pPr marL="0" lvl="0" indent="0" algn="l" rtl="0">
              <a:lnSpc>
                <a:spcPct val="90000"/>
              </a:lnSpc>
              <a:spcBef>
                <a:spcPts val="1000"/>
              </a:spcBef>
              <a:spcAft>
                <a:spcPts val="0"/>
              </a:spcAft>
              <a:buClr>
                <a:schemeClr val="dk1"/>
              </a:buClr>
              <a:buSzPts val="2400"/>
              <a:buFont typeface="Times New Roman"/>
              <a:buNone/>
            </a:pPr>
            <a:r>
              <a:rPr lang="en-US"/>
              <a:t>console.log( data );</a:t>
            </a:r>
            <a:endParaRPr/>
          </a:p>
          <a:p>
            <a:pPr marL="0" lvl="0" indent="0" algn="l" rtl="0">
              <a:lnSpc>
                <a:spcPct val="90000"/>
              </a:lnSpc>
              <a:spcBef>
                <a:spcPts val="1000"/>
              </a:spcBef>
              <a:spcAft>
                <a:spcPts val="0"/>
              </a:spcAft>
              <a:buClr>
                <a:schemeClr val="dk1"/>
              </a:buClr>
              <a:buSzPts val="2400"/>
              <a:buFont typeface="Times New Roman"/>
              <a:buNone/>
            </a:pPr>
            <a:r>
              <a:rPr lang="en-US"/>
              <a:t>console.log( “Do other tasks” );</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Why node.js ?</a:t>
            </a:r>
            <a:endParaRPr/>
          </a:p>
        </p:txBody>
      </p:sp>
      <p:sp>
        <p:nvSpPr>
          <p:cNvPr id="143" name="Google Shape;143;p2"/>
          <p:cNvSpPr txBox="1"/>
          <p:nvPr/>
        </p:nvSpPr>
        <p:spPr>
          <a:xfrm>
            <a:off x="22225" y="1219200"/>
            <a:ext cx="9121775" cy="42672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Arial"/>
              <a:buNone/>
            </a:pPr>
            <a:endParaRPr sz="4800" b="1" i="0" u="none" strike="noStrike" cap="none">
              <a:solidFill>
                <a:srgbClr val="7030A0"/>
              </a:solidFill>
              <a:latin typeface="Ribeye"/>
              <a:ea typeface="Ribeye"/>
              <a:cs typeface="Ribeye"/>
              <a:sym typeface="Ribeye"/>
            </a:endParaRPr>
          </a:p>
          <a:p>
            <a:pPr marL="0" marR="0" lvl="0" indent="0" algn="ctr" rtl="0">
              <a:lnSpc>
                <a:spcPct val="90000"/>
              </a:lnSpc>
              <a:spcBef>
                <a:spcPts val="1000"/>
              </a:spcBef>
              <a:spcAft>
                <a:spcPts val="0"/>
              </a:spcAft>
              <a:buClr>
                <a:srgbClr val="7030A0"/>
              </a:buClr>
              <a:buSzPts val="4800"/>
              <a:buFont typeface="Arial"/>
              <a:buNone/>
            </a:pPr>
            <a:r>
              <a:rPr lang="en-US" sz="4800" b="1" i="0" u="none" strike="noStrike" cap="none">
                <a:solidFill>
                  <a:srgbClr val="7030A0"/>
                </a:solidFill>
                <a:latin typeface="Ribeye"/>
                <a:ea typeface="Ribeye"/>
                <a:cs typeface="Ribeye"/>
                <a:sym typeface="Ribeye"/>
              </a:rPr>
              <a:t>“Node's </a:t>
            </a:r>
            <a:r>
              <a:rPr lang="en-US" sz="4800" b="1" i="0" u="none" strike="noStrike" cap="none">
                <a:solidFill>
                  <a:srgbClr val="FF0000"/>
                </a:solidFill>
                <a:latin typeface="Ribeye"/>
                <a:ea typeface="Ribeye"/>
                <a:cs typeface="Ribeye"/>
                <a:sym typeface="Ribeye"/>
              </a:rPr>
              <a:t>goal</a:t>
            </a:r>
            <a:r>
              <a:rPr lang="en-US" sz="4800" b="1" i="0" u="none" strike="noStrike" cap="none">
                <a:solidFill>
                  <a:srgbClr val="7030A0"/>
                </a:solidFill>
                <a:latin typeface="Ribeye"/>
                <a:ea typeface="Ribeye"/>
                <a:cs typeface="Ribeye"/>
                <a:sym typeface="Ribeye"/>
              </a:rPr>
              <a:t> is to provide an </a:t>
            </a:r>
            <a:r>
              <a:rPr lang="en-US" sz="4800" b="1" i="0" u="none" strike="noStrike" cap="none">
                <a:solidFill>
                  <a:srgbClr val="FF0000"/>
                </a:solidFill>
                <a:latin typeface="Ribeye"/>
                <a:ea typeface="Ribeye"/>
                <a:cs typeface="Ribeye"/>
                <a:sym typeface="Ribeye"/>
              </a:rPr>
              <a:t>easy</a:t>
            </a:r>
            <a:r>
              <a:rPr lang="en-US" sz="4800" b="1" i="0" u="none" strike="noStrike" cap="none">
                <a:solidFill>
                  <a:srgbClr val="7030A0"/>
                </a:solidFill>
                <a:latin typeface="Ribeye"/>
                <a:ea typeface="Ribeye"/>
                <a:cs typeface="Ribeye"/>
                <a:sym typeface="Ribeye"/>
              </a:rPr>
              <a:t> way to build </a:t>
            </a:r>
            <a:r>
              <a:rPr lang="en-US" sz="4800" b="1" i="0" u="none" strike="noStrike" cap="none">
                <a:solidFill>
                  <a:srgbClr val="FF0000"/>
                </a:solidFill>
                <a:latin typeface="Ribeye"/>
                <a:ea typeface="Ribeye"/>
                <a:cs typeface="Ribeye"/>
                <a:sym typeface="Ribeye"/>
              </a:rPr>
              <a:t>scalable</a:t>
            </a:r>
            <a:r>
              <a:rPr lang="en-US" sz="4800" b="1" i="0" u="none" strike="noStrike" cap="none">
                <a:solidFill>
                  <a:srgbClr val="7030A0"/>
                </a:solidFill>
                <a:latin typeface="Ribeye"/>
                <a:ea typeface="Ribeye"/>
                <a:cs typeface="Ribeye"/>
                <a:sym typeface="Ribeye"/>
              </a:rPr>
              <a:t> Network programs”</a:t>
            </a:r>
            <a:endParaRPr sz="4800" b="1" i="0" u="none" strike="noStrike" cap="none">
              <a:solidFill>
                <a:srgbClr val="7030A0"/>
              </a:solidFill>
              <a:latin typeface="Ribeye"/>
              <a:ea typeface="Ribeye"/>
              <a:cs typeface="Ribeye"/>
              <a:sym typeface="Ribey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0"/>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Non-Blocking……</a:t>
            </a:r>
            <a:endParaRPr/>
          </a:p>
        </p:txBody>
      </p:sp>
      <p:sp>
        <p:nvSpPr>
          <p:cNvPr id="254" name="Google Shape;254;p20"/>
          <p:cNvSpPr txBox="1">
            <a:spLocks noGrp="1"/>
          </p:cNvSpPr>
          <p:nvPr>
            <p:ph type="body" idx="1"/>
          </p:nvPr>
        </p:nvSpPr>
        <p:spPr>
          <a:xfrm>
            <a:off x="628650" y="179757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a:t>● Read data from file	</a:t>
            </a:r>
            <a:endParaRPr/>
          </a:p>
          <a:p>
            <a:pPr marL="0" lvl="0" indent="0" algn="l" rtl="0">
              <a:lnSpc>
                <a:spcPct val="90000"/>
              </a:lnSpc>
              <a:spcBef>
                <a:spcPts val="1000"/>
              </a:spcBef>
              <a:spcAft>
                <a:spcPts val="0"/>
              </a:spcAft>
              <a:buClr>
                <a:schemeClr val="dk1"/>
              </a:buClr>
              <a:buSzPts val="2400"/>
              <a:buFont typeface="Times New Roman"/>
              <a:buNone/>
            </a:pPr>
            <a:r>
              <a:rPr lang="en-US"/>
              <a:t>		When read data completed, show data</a:t>
            </a:r>
            <a:endParaRPr/>
          </a:p>
          <a:p>
            <a:pPr marL="0" lvl="0" indent="0" algn="l" rtl="0">
              <a:lnSpc>
                <a:spcPct val="90000"/>
              </a:lnSpc>
              <a:spcBef>
                <a:spcPts val="1000"/>
              </a:spcBef>
              <a:spcAft>
                <a:spcPts val="0"/>
              </a:spcAft>
              <a:buClr>
                <a:schemeClr val="dk1"/>
              </a:buClr>
              <a:buSzPts val="2400"/>
              <a:buFont typeface="Times New Roman"/>
              <a:buNone/>
            </a:pPr>
            <a:r>
              <a:rPr lang="en-US"/>
              <a:t>● Do other tasks</a:t>
            </a:r>
            <a:endParaRPr/>
          </a:p>
          <a:p>
            <a:pPr marL="0" lvl="0" indent="0" algn="l" rtl="0">
              <a:lnSpc>
                <a:spcPct val="90000"/>
              </a:lnSpc>
              <a:spcBef>
                <a:spcPts val="1000"/>
              </a:spcBef>
              <a:spcAft>
                <a:spcPts val="0"/>
              </a:spcAft>
              <a:buClr>
                <a:schemeClr val="dk1"/>
              </a:buClr>
              <a:buSzPts val="2400"/>
              <a:buFont typeface="Times New Roman"/>
              <a:buNone/>
            </a:pPr>
            <a:endParaRPr/>
          </a:p>
          <a:p>
            <a:pPr marL="0" lvl="0" indent="0" algn="l" rtl="0">
              <a:lnSpc>
                <a:spcPct val="90000"/>
              </a:lnSpc>
              <a:spcBef>
                <a:spcPts val="1000"/>
              </a:spcBef>
              <a:spcAft>
                <a:spcPts val="0"/>
              </a:spcAft>
              <a:buClr>
                <a:schemeClr val="dk1"/>
              </a:buClr>
              <a:buSzPts val="2400"/>
              <a:buFont typeface="Times New Roman"/>
              <a:buNone/>
            </a:pPr>
            <a:r>
              <a:rPr lang="en-US" b="1"/>
              <a:t>fs.readFile( “test.txt”, function( err, data ) {</a:t>
            </a:r>
            <a:endParaRPr b="1"/>
          </a:p>
          <a:p>
            <a:pPr marL="0" lvl="0" indent="0" algn="l" rtl="0">
              <a:lnSpc>
                <a:spcPct val="90000"/>
              </a:lnSpc>
              <a:spcBef>
                <a:spcPts val="1000"/>
              </a:spcBef>
              <a:spcAft>
                <a:spcPts val="0"/>
              </a:spcAft>
              <a:buClr>
                <a:schemeClr val="dk1"/>
              </a:buClr>
              <a:buSzPts val="2400"/>
              <a:buFont typeface="Times New Roman"/>
              <a:buNone/>
            </a:pPr>
            <a:r>
              <a:rPr lang="en-US" b="1"/>
              <a:t>console.log(data);</a:t>
            </a:r>
            <a:endParaRPr b="1"/>
          </a:p>
          <a:p>
            <a:pPr marL="0" lvl="0" indent="0" algn="l" rtl="0">
              <a:lnSpc>
                <a:spcPct val="90000"/>
              </a:lnSpc>
              <a:spcBef>
                <a:spcPts val="1000"/>
              </a:spcBef>
              <a:spcAft>
                <a:spcPts val="0"/>
              </a:spcAft>
              <a:buClr>
                <a:schemeClr val="dk1"/>
              </a:buClr>
              <a:buSzPts val="2400"/>
              <a:buFont typeface="Times New Roman"/>
              <a:buNone/>
            </a:pPr>
            <a:r>
              <a:rPr lang="en-US"/>
              <a:t>});</a:t>
            </a:r>
            <a:endParaRPr/>
          </a:p>
          <a:p>
            <a:pPr marL="228600" lvl="0" indent="-76200" algn="l" rtl="0">
              <a:lnSpc>
                <a:spcPct val="90000"/>
              </a:lnSpc>
              <a:spcBef>
                <a:spcPts val="1000"/>
              </a:spcBef>
              <a:spcAft>
                <a:spcPts val="0"/>
              </a:spcAft>
              <a:buClr>
                <a:schemeClr val="dk1"/>
              </a:buClr>
              <a:buSzPts val="2400"/>
              <a:buNone/>
            </a:pPr>
            <a:endParaRPr/>
          </a:p>
        </p:txBody>
      </p:sp>
      <p:sp>
        <p:nvSpPr>
          <p:cNvPr id="255" name="Google Shape;255;p20"/>
          <p:cNvSpPr/>
          <p:nvPr/>
        </p:nvSpPr>
        <p:spPr>
          <a:xfrm>
            <a:off x="6248400" y="762000"/>
            <a:ext cx="2438400" cy="1798638"/>
          </a:xfrm>
          <a:prstGeom prst="wedgeEllipseCallout">
            <a:avLst>
              <a:gd name="adj1" fmla="val -62680"/>
              <a:gd name="adj2" fmla="val 62500"/>
            </a:avLst>
          </a:prstGeom>
          <a:solidFill>
            <a:srgbClr val="00B0F0"/>
          </a:solidFill>
          <a:ln w="38100" cap="flat" cmpd="sng">
            <a:solidFill>
              <a:srgbClr val="FF0000"/>
            </a:solidFill>
            <a:prstDash val="solid"/>
            <a:round/>
            <a:headEnd type="none" w="sm" len="sm"/>
            <a:tailEnd type="none" w="sm" len="sm"/>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Arial"/>
                <a:ea typeface="Arial"/>
                <a:cs typeface="Arial"/>
                <a:sym typeface="Arial"/>
              </a:rPr>
              <a:t>Callback</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Verdana"/>
              <a:buNone/>
            </a:pPr>
            <a:r>
              <a:rPr lang="en-US">
                <a:latin typeface="Verdana"/>
                <a:ea typeface="Verdana"/>
                <a:cs typeface="Verdana"/>
                <a:sym typeface="Verdana"/>
              </a:rPr>
              <a:t>Node.js VS Apache</a:t>
            </a:r>
            <a:endParaRPr/>
          </a:p>
        </p:txBody>
      </p:sp>
      <p:sp>
        <p:nvSpPr>
          <p:cNvPr id="261" name="Google Shape;261;p21"/>
          <p:cNvSpPr txBox="1">
            <a:spLocks noGrp="1"/>
          </p:cNvSpPr>
          <p:nvPr>
            <p:ph type="body" idx="1"/>
          </p:nvPr>
        </p:nvSpPr>
        <p:spPr>
          <a:xfrm>
            <a:off x="628650" y="1825625"/>
            <a:ext cx="7886700" cy="1908175"/>
          </a:xfrm>
          <a:prstGeom prst="rect">
            <a:avLst/>
          </a:prstGeom>
          <a:noFill/>
          <a:ln>
            <a:noFill/>
          </a:ln>
        </p:spPr>
        <p:txBody>
          <a:bodyPr spcFirstLastPara="1" wrap="square" lIns="91425" tIns="45700" rIns="91425" bIns="45700" anchor="t" anchorCtr="0">
            <a:normAutofit/>
          </a:bodyPr>
          <a:lstStyle/>
          <a:p>
            <a:pPr marL="514350" lvl="1" indent="-514350" algn="l" rtl="0">
              <a:lnSpc>
                <a:spcPct val="90000"/>
              </a:lnSpc>
              <a:spcBef>
                <a:spcPts val="0"/>
              </a:spcBef>
              <a:spcAft>
                <a:spcPts val="0"/>
              </a:spcAft>
              <a:buClr>
                <a:schemeClr val="dk1"/>
              </a:buClr>
              <a:buSzPts val="2400"/>
              <a:buFont typeface="Calibri"/>
              <a:buAutoNum type="arabicPeriod"/>
            </a:pPr>
            <a:r>
              <a:rPr lang="en-US">
                <a:latin typeface="Verdana"/>
                <a:ea typeface="Verdana"/>
                <a:cs typeface="Verdana"/>
                <a:sym typeface="Verdana"/>
              </a:rPr>
              <a:t>It's fast</a:t>
            </a:r>
            <a:endParaRPr/>
          </a:p>
          <a:p>
            <a:pPr marL="514350" lvl="1" indent="-514350" algn="l" rtl="0">
              <a:lnSpc>
                <a:spcPct val="90000"/>
              </a:lnSpc>
              <a:spcBef>
                <a:spcPts val="500"/>
              </a:spcBef>
              <a:spcAft>
                <a:spcPts val="0"/>
              </a:spcAft>
              <a:buClr>
                <a:schemeClr val="dk1"/>
              </a:buClr>
              <a:buSzPts val="2400"/>
              <a:buFont typeface="Calibri"/>
              <a:buAutoNum type="arabicPeriod"/>
            </a:pPr>
            <a:r>
              <a:rPr lang="en-US">
                <a:latin typeface="Verdana"/>
                <a:ea typeface="Verdana"/>
                <a:cs typeface="Verdana"/>
                <a:sym typeface="Verdana"/>
              </a:rPr>
              <a:t>It can handle tons of concurrent requests</a:t>
            </a:r>
            <a:endParaRPr/>
          </a:p>
          <a:p>
            <a:pPr marL="514350" lvl="1" indent="-514350" algn="l" rtl="0">
              <a:lnSpc>
                <a:spcPct val="90000"/>
              </a:lnSpc>
              <a:spcBef>
                <a:spcPts val="500"/>
              </a:spcBef>
              <a:spcAft>
                <a:spcPts val="0"/>
              </a:spcAft>
              <a:buClr>
                <a:schemeClr val="dk1"/>
              </a:buClr>
              <a:buSzPts val="2400"/>
              <a:buFont typeface="Calibri"/>
              <a:buAutoNum type="arabicPeriod"/>
            </a:pPr>
            <a:r>
              <a:rPr lang="en-US">
                <a:latin typeface="Verdana"/>
                <a:ea typeface="Verdana"/>
                <a:cs typeface="Verdana"/>
                <a:sym typeface="Verdana"/>
              </a:rPr>
              <a:t>It's written in JavaScript (which means you can use the same code server side and client side</a:t>
            </a:r>
            <a:r>
              <a:rPr lang="en-US">
                <a:latin typeface="Arial"/>
                <a:ea typeface="Arial"/>
                <a:cs typeface="Arial"/>
                <a:sym typeface="Arial"/>
              </a:rPr>
              <a:t>)</a:t>
            </a:r>
            <a:endParaRPr/>
          </a:p>
          <a:p>
            <a:pPr marL="228600" lvl="0" indent="-76200" algn="l" rtl="0">
              <a:lnSpc>
                <a:spcPct val="90000"/>
              </a:lnSpc>
              <a:spcBef>
                <a:spcPts val="1000"/>
              </a:spcBef>
              <a:spcAft>
                <a:spcPts val="0"/>
              </a:spcAft>
              <a:buClr>
                <a:schemeClr val="dk1"/>
              </a:buClr>
              <a:buSzPts val="2400"/>
              <a:buNone/>
            </a:pPr>
            <a:endParaRPr/>
          </a:p>
        </p:txBody>
      </p:sp>
      <p:graphicFrame>
        <p:nvGraphicFramePr>
          <p:cNvPr id="262" name="Google Shape;262;p21"/>
          <p:cNvGraphicFramePr/>
          <p:nvPr/>
        </p:nvGraphicFramePr>
        <p:xfrm>
          <a:off x="1066800" y="4114800"/>
          <a:ext cx="6781800" cy="1828840"/>
        </p:xfrm>
        <a:graphic>
          <a:graphicData uri="http://schemas.openxmlformats.org/drawingml/2006/table">
            <a:tbl>
              <a:tblPr firstRow="1" bandRow="1">
                <a:noFill/>
                <a:tableStyleId>{9FF57204-1290-447B-BDBE-8294FCEB7126}</a:tableStyleId>
              </a:tblPr>
              <a:tblGrid>
                <a:gridCol w="3124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a:latin typeface="Verdana"/>
                          <a:ea typeface="Verdana"/>
                          <a:cs typeface="Verdana"/>
                          <a:sym typeface="Verdana"/>
                        </a:rPr>
                        <a:t>Platform</a:t>
                      </a:r>
                      <a:endParaRPr sz="1800">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800">
                          <a:latin typeface="Verdana"/>
                          <a:ea typeface="Verdana"/>
                          <a:cs typeface="Verdana"/>
                          <a:sym typeface="Verdana"/>
                        </a:rPr>
                        <a:t>Number of request per second</a:t>
                      </a:r>
                      <a:endParaRPr sz="1800">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a:latin typeface="Verdana"/>
                          <a:ea typeface="Verdana"/>
                          <a:cs typeface="Verdana"/>
                          <a:sym typeface="Verdana"/>
                        </a:rPr>
                        <a:t>PHP ( via Apache) </a:t>
                      </a:r>
                      <a:endParaRPr sz="2000">
                        <a:latin typeface="Verdana"/>
                        <a:ea typeface="Verdana"/>
                        <a:cs typeface="Verdana"/>
                        <a:sym typeface="Verdana"/>
                      </a:endParaRPr>
                    </a:p>
                  </a:txBody>
                  <a:tcPr marL="91450" marR="91450" marT="45725" marB="45725"/>
                </a:tc>
                <a:tc>
                  <a:txBody>
                    <a:bodyPr/>
                    <a:lstStyle/>
                    <a:p>
                      <a:pPr marL="0" marR="0" lvl="0" indent="0" algn="r" rtl="0">
                        <a:spcBef>
                          <a:spcPts val="0"/>
                        </a:spcBef>
                        <a:spcAft>
                          <a:spcPts val="0"/>
                        </a:spcAft>
                        <a:buNone/>
                      </a:pPr>
                      <a:r>
                        <a:rPr lang="en-US" sz="2000">
                          <a:latin typeface="Verdana"/>
                          <a:ea typeface="Verdana"/>
                          <a:cs typeface="Verdana"/>
                          <a:sym typeface="Verdana"/>
                        </a:rPr>
                        <a:t>3187,27</a:t>
                      </a:r>
                      <a:endParaRPr sz="2000">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a:latin typeface="Verdana"/>
                          <a:ea typeface="Verdana"/>
                          <a:cs typeface="Verdana"/>
                          <a:sym typeface="Verdana"/>
                        </a:rPr>
                        <a:t>Static ( via Apache )</a:t>
                      </a:r>
                      <a:endParaRPr sz="2000">
                        <a:latin typeface="Verdana"/>
                        <a:ea typeface="Verdana"/>
                        <a:cs typeface="Verdana"/>
                        <a:sym typeface="Verdana"/>
                      </a:endParaRPr>
                    </a:p>
                  </a:txBody>
                  <a:tcPr marL="91450" marR="91450" marT="45725" marB="45725"/>
                </a:tc>
                <a:tc>
                  <a:txBody>
                    <a:bodyPr/>
                    <a:lstStyle/>
                    <a:p>
                      <a:pPr marL="0" marR="0" lvl="0" indent="0" algn="r" rtl="0">
                        <a:spcBef>
                          <a:spcPts val="0"/>
                        </a:spcBef>
                        <a:spcAft>
                          <a:spcPts val="0"/>
                        </a:spcAft>
                        <a:buNone/>
                      </a:pPr>
                      <a:r>
                        <a:rPr lang="en-US" sz="2000">
                          <a:latin typeface="Verdana"/>
                          <a:ea typeface="Verdana"/>
                          <a:cs typeface="Verdana"/>
                          <a:sym typeface="Verdana"/>
                        </a:rPr>
                        <a:t>2966,51</a:t>
                      </a:r>
                      <a:endParaRPr sz="2000">
                        <a:latin typeface="Verdana"/>
                        <a:ea typeface="Verdana"/>
                        <a:cs typeface="Verdana"/>
                        <a:sym typeface="Verdana"/>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a:latin typeface="Verdana"/>
                          <a:ea typeface="Verdana"/>
                          <a:cs typeface="Verdana"/>
                          <a:sym typeface="Verdana"/>
                        </a:rPr>
                        <a:t>Node.js</a:t>
                      </a:r>
                      <a:endParaRPr sz="2000">
                        <a:latin typeface="Verdana"/>
                        <a:ea typeface="Verdana"/>
                        <a:cs typeface="Verdana"/>
                        <a:sym typeface="Verdana"/>
                      </a:endParaRPr>
                    </a:p>
                  </a:txBody>
                  <a:tcPr marL="91450" marR="91450" marT="45725" marB="45725"/>
                </a:tc>
                <a:tc>
                  <a:txBody>
                    <a:bodyPr/>
                    <a:lstStyle/>
                    <a:p>
                      <a:pPr marL="0" marR="0" lvl="0" indent="0" algn="r" rtl="0">
                        <a:spcBef>
                          <a:spcPts val="0"/>
                        </a:spcBef>
                        <a:spcAft>
                          <a:spcPts val="0"/>
                        </a:spcAft>
                        <a:buNone/>
                      </a:pPr>
                      <a:r>
                        <a:rPr lang="en-US" sz="2000">
                          <a:latin typeface="Verdana"/>
                          <a:ea typeface="Verdana"/>
                          <a:cs typeface="Verdana"/>
                          <a:sym typeface="Verdana"/>
                        </a:rPr>
                        <a:t>5569,30</a:t>
                      </a:r>
                      <a:endParaRPr sz="2000">
                        <a:latin typeface="Verdana"/>
                        <a:ea typeface="Verdana"/>
                        <a:cs typeface="Verdana"/>
                        <a:sym typeface="Verdana"/>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When to use it ?</a:t>
            </a:r>
            <a:br>
              <a:rPr lang="en-US">
                <a:solidFill>
                  <a:srgbClr val="00B050"/>
                </a:solidFill>
              </a:rPr>
            </a:br>
            <a:endParaRPr/>
          </a:p>
        </p:txBody>
      </p:sp>
      <p:sp>
        <p:nvSpPr>
          <p:cNvPr id="268" name="Google Shape;268;p2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 Chat/Messaging</a:t>
            </a:r>
            <a:endParaRPr/>
          </a:p>
          <a:p>
            <a:pPr marL="228600" lvl="0" indent="-228600" algn="l" rtl="0">
              <a:lnSpc>
                <a:spcPct val="90000"/>
              </a:lnSpc>
              <a:spcBef>
                <a:spcPts val="480"/>
              </a:spcBef>
              <a:spcAft>
                <a:spcPts val="0"/>
              </a:spcAft>
              <a:buClr>
                <a:schemeClr val="dk1"/>
              </a:buClr>
              <a:buSzPts val="2400"/>
              <a:buChar char="•"/>
            </a:pPr>
            <a:r>
              <a:rPr lang="en-US"/>
              <a:t> Real-time Applications</a:t>
            </a:r>
            <a:endParaRPr/>
          </a:p>
          <a:p>
            <a:pPr marL="228600" lvl="0" indent="-228600" algn="l" rtl="0">
              <a:lnSpc>
                <a:spcPct val="90000"/>
              </a:lnSpc>
              <a:spcBef>
                <a:spcPts val="480"/>
              </a:spcBef>
              <a:spcAft>
                <a:spcPts val="0"/>
              </a:spcAft>
              <a:buClr>
                <a:schemeClr val="dk1"/>
              </a:buClr>
              <a:buSzPts val="2400"/>
              <a:buChar char="•"/>
            </a:pPr>
            <a:r>
              <a:rPr lang="en-US"/>
              <a:t> Intelligent Proxies</a:t>
            </a:r>
            <a:endParaRPr/>
          </a:p>
          <a:p>
            <a:pPr marL="228600" lvl="0" indent="-228600" algn="l" rtl="0">
              <a:lnSpc>
                <a:spcPct val="90000"/>
              </a:lnSpc>
              <a:spcBef>
                <a:spcPts val="480"/>
              </a:spcBef>
              <a:spcAft>
                <a:spcPts val="0"/>
              </a:spcAft>
              <a:buClr>
                <a:schemeClr val="dk1"/>
              </a:buClr>
              <a:buSzPts val="2400"/>
              <a:buChar char="•"/>
            </a:pPr>
            <a:r>
              <a:rPr lang="en-US"/>
              <a:t> High Concurrency Applications</a:t>
            </a:r>
            <a:endParaRPr/>
          </a:p>
          <a:p>
            <a:pPr marL="228600" lvl="0" indent="-228600" algn="l" rtl="0">
              <a:lnSpc>
                <a:spcPct val="90000"/>
              </a:lnSpc>
              <a:spcBef>
                <a:spcPts val="480"/>
              </a:spcBef>
              <a:spcAft>
                <a:spcPts val="0"/>
              </a:spcAft>
              <a:buClr>
                <a:schemeClr val="dk1"/>
              </a:buClr>
              <a:buSzPts val="2400"/>
              <a:buChar char="•"/>
            </a:pPr>
            <a:r>
              <a:rPr lang="en-US"/>
              <a:t> Communication Hubs</a:t>
            </a:r>
            <a:endParaRPr/>
          </a:p>
          <a:p>
            <a:pPr marL="228600" lvl="0" indent="-228600" algn="l" rtl="0">
              <a:lnSpc>
                <a:spcPct val="90000"/>
              </a:lnSpc>
              <a:spcBef>
                <a:spcPts val="480"/>
              </a:spcBef>
              <a:spcAft>
                <a:spcPts val="0"/>
              </a:spcAft>
              <a:buClr>
                <a:schemeClr val="dk1"/>
              </a:buClr>
              <a:buSzPts val="2400"/>
              <a:buChar char="•"/>
            </a:pPr>
            <a:r>
              <a:rPr lang="en-US"/>
              <a:t> Coordinators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Node.js for….</a:t>
            </a:r>
            <a:endParaRPr/>
          </a:p>
        </p:txBody>
      </p:sp>
      <p:sp>
        <p:nvSpPr>
          <p:cNvPr id="274" name="Google Shape;274;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Web application</a:t>
            </a:r>
            <a:endParaRPr/>
          </a:p>
          <a:p>
            <a:pPr marL="228600" lvl="0" indent="-228600" algn="l" rtl="0">
              <a:lnSpc>
                <a:spcPct val="90000"/>
              </a:lnSpc>
              <a:spcBef>
                <a:spcPts val="480"/>
              </a:spcBef>
              <a:spcAft>
                <a:spcPts val="0"/>
              </a:spcAft>
              <a:buClr>
                <a:schemeClr val="dk1"/>
              </a:buClr>
              <a:buSzPts val="2400"/>
              <a:buChar char="•"/>
            </a:pPr>
            <a:r>
              <a:rPr lang="en-US"/>
              <a:t>Websocket server</a:t>
            </a:r>
            <a:endParaRPr/>
          </a:p>
          <a:p>
            <a:pPr marL="228600" lvl="0" indent="-228600" algn="l" rtl="0">
              <a:lnSpc>
                <a:spcPct val="90000"/>
              </a:lnSpc>
              <a:spcBef>
                <a:spcPts val="480"/>
              </a:spcBef>
              <a:spcAft>
                <a:spcPts val="0"/>
              </a:spcAft>
              <a:buClr>
                <a:schemeClr val="dk1"/>
              </a:buClr>
              <a:buSzPts val="2400"/>
              <a:buChar char="•"/>
            </a:pPr>
            <a:r>
              <a:rPr lang="en-US"/>
              <a:t>Ad server</a:t>
            </a:r>
            <a:endParaRPr/>
          </a:p>
          <a:p>
            <a:pPr marL="228600" lvl="0" indent="-228600" algn="l" rtl="0">
              <a:lnSpc>
                <a:spcPct val="90000"/>
              </a:lnSpc>
              <a:spcBef>
                <a:spcPts val="480"/>
              </a:spcBef>
              <a:spcAft>
                <a:spcPts val="0"/>
              </a:spcAft>
              <a:buClr>
                <a:schemeClr val="dk1"/>
              </a:buClr>
              <a:buSzPts val="2400"/>
              <a:buChar char="•"/>
            </a:pPr>
            <a:r>
              <a:rPr lang="en-US"/>
              <a:t>Proxy server</a:t>
            </a:r>
            <a:endParaRPr/>
          </a:p>
          <a:p>
            <a:pPr marL="228600" lvl="0" indent="-228600" algn="l" rtl="0">
              <a:lnSpc>
                <a:spcPct val="90000"/>
              </a:lnSpc>
              <a:spcBef>
                <a:spcPts val="480"/>
              </a:spcBef>
              <a:spcAft>
                <a:spcPts val="0"/>
              </a:spcAft>
              <a:buClr>
                <a:schemeClr val="dk1"/>
              </a:buClr>
              <a:buSzPts val="2400"/>
              <a:buChar char="•"/>
            </a:pPr>
            <a:r>
              <a:rPr lang="en-US"/>
              <a:t>Streaming server</a:t>
            </a:r>
            <a:endParaRPr/>
          </a:p>
          <a:p>
            <a:pPr marL="228600" lvl="0" indent="-228600" algn="l" rtl="0">
              <a:lnSpc>
                <a:spcPct val="90000"/>
              </a:lnSpc>
              <a:spcBef>
                <a:spcPts val="480"/>
              </a:spcBef>
              <a:spcAft>
                <a:spcPts val="0"/>
              </a:spcAft>
              <a:buClr>
                <a:schemeClr val="dk1"/>
              </a:buClr>
              <a:buSzPts val="2400"/>
              <a:buChar char="•"/>
            </a:pPr>
            <a:r>
              <a:rPr lang="en-US"/>
              <a:t>Fast file upload client</a:t>
            </a:r>
            <a:endParaRPr/>
          </a:p>
          <a:p>
            <a:pPr marL="228600" lvl="0" indent="-228600" algn="l" rtl="0">
              <a:lnSpc>
                <a:spcPct val="90000"/>
              </a:lnSpc>
              <a:spcBef>
                <a:spcPts val="480"/>
              </a:spcBef>
              <a:spcAft>
                <a:spcPts val="0"/>
              </a:spcAft>
              <a:buClr>
                <a:schemeClr val="dk1"/>
              </a:buClr>
              <a:buSzPts val="2400"/>
              <a:buChar char="•"/>
            </a:pPr>
            <a:r>
              <a:rPr lang="en-US"/>
              <a:t>Any Real-time data apps</a:t>
            </a:r>
            <a:endParaRPr/>
          </a:p>
          <a:p>
            <a:pPr marL="228600" lvl="0" indent="-228600" algn="l" rtl="0">
              <a:lnSpc>
                <a:spcPct val="90000"/>
              </a:lnSpc>
              <a:spcBef>
                <a:spcPts val="480"/>
              </a:spcBef>
              <a:spcAft>
                <a:spcPts val="0"/>
              </a:spcAft>
              <a:buClr>
                <a:schemeClr val="dk1"/>
              </a:buClr>
              <a:buSzPts val="2400"/>
              <a:buChar char="•"/>
            </a:pPr>
            <a:r>
              <a:rPr lang="en-US"/>
              <a:t>Anything with high I/O</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Getting Started…..</a:t>
            </a:r>
            <a:endParaRPr/>
          </a:p>
        </p:txBody>
      </p:sp>
      <p:sp>
        <p:nvSpPr>
          <p:cNvPr id="280" name="Google Shape;280;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u="sng">
                <a:solidFill>
                  <a:schemeClr val="hlink"/>
                </a:solidFill>
                <a:hlinkClick r:id="rId3"/>
              </a:rPr>
              <a:t>http://nodejs.org/</a:t>
            </a:r>
            <a:r>
              <a:rPr lang="en-US"/>
              <a:t>  and Download tar.gz</a:t>
            </a:r>
            <a:endParaRPr/>
          </a:p>
          <a:p>
            <a:pPr marL="228600" lvl="0" indent="-228600" algn="l" rtl="0">
              <a:lnSpc>
                <a:spcPct val="90000"/>
              </a:lnSpc>
              <a:spcBef>
                <a:spcPts val="1000"/>
              </a:spcBef>
              <a:spcAft>
                <a:spcPts val="0"/>
              </a:spcAft>
              <a:buClr>
                <a:schemeClr val="dk1"/>
              </a:buClr>
              <a:buSzPts val="2400"/>
              <a:buChar char="•"/>
            </a:pPr>
            <a:r>
              <a:rPr lang="en-US"/>
              <a:t>Extract to any directory</a:t>
            </a:r>
            <a:endParaRPr/>
          </a:p>
          <a:p>
            <a:pPr marL="228600" lvl="0" indent="-228600" algn="l" rtl="0">
              <a:lnSpc>
                <a:spcPct val="90000"/>
              </a:lnSpc>
              <a:spcBef>
                <a:spcPts val="1000"/>
              </a:spcBef>
              <a:spcAft>
                <a:spcPts val="0"/>
              </a:spcAft>
              <a:buClr>
                <a:schemeClr val="dk1"/>
              </a:buClr>
              <a:buSzPts val="2400"/>
              <a:buChar char="•"/>
            </a:pPr>
            <a:r>
              <a:rPr lang="en-US"/>
              <a:t>$ ./configure &amp;&amp; make install</a:t>
            </a:r>
            <a:endParaRPr/>
          </a:p>
          <a:p>
            <a:pPr marL="228600" lvl="0" indent="-76200" algn="l" rtl="0">
              <a:lnSpc>
                <a:spcPct val="90000"/>
              </a:lnSpc>
              <a:spcBef>
                <a:spcPts val="1000"/>
              </a:spcBef>
              <a:spcAft>
                <a:spcPts val="0"/>
              </a:spcAft>
              <a:buClr>
                <a:schemeClr val="dk1"/>
              </a:buClr>
              <a:buSzPts val="2400"/>
              <a:buNone/>
            </a:pPr>
            <a:endParaRPr/>
          </a:p>
        </p:txBody>
      </p:sp>
      <p:pic>
        <p:nvPicPr>
          <p:cNvPr id="281" name="Google Shape;281;p24"/>
          <p:cNvPicPr preferRelativeResize="0"/>
          <p:nvPr/>
        </p:nvPicPr>
        <p:blipFill rotWithShape="1">
          <a:blip r:embed="rId4">
            <a:alphaModFix/>
          </a:blip>
          <a:srcRect l="25001" t="33696" r="27499" b="7017"/>
          <a:stretch/>
        </p:blipFill>
        <p:spPr>
          <a:xfrm>
            <a:off x="609600" y="3305174"/>
            <a:ext cx="7848600" cy="2943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3600"/>
              <a:buFont typeface="Times New Roman"/>
              <a:buNone/>
            </a:pPr>
            <a:r>
              <a:rPr lang="en-US">
                <a:solidFill>
                  <a:srgbClr val="00B050"/>
                </a:solidFill>
              </a:rPr>
              <a:t>     File package.json…..</a:t>
            </a:r>
            <a:endParaRPr/>
          </a:p>
        </p:txBody>
      </p:sp>
      <p:sp>
        <p:nvSpPr>
          <p:cNvPr id="287" name="Google Shape;287;p2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Project informations </a:t>
            </a:r>
            <a:endParaRPr/>
          </a:p>
          <a:p>
            <a:pPr marL="228600" lvl="0" indent="-228600" algn="l" rtl="0">
              <a:lnSpc>
                <a:spcPct val="90000"/>
              </a:lnSpc>
              <a:spcBef>
                <a:spcPts val="480"/>
              </a:spcBef>
              <a:spcAft>
                <a:spcPts val="0"/>
              </a:spcAft>
              <a:buClr>
                <a:schemeClr val="dk1"/>
              </a:buClr>
              <a:buSzPts val="2400"/>
              <a:buChar char="•"/>
            </a:pPr>
            <a:r>
              <a:rPr lang="en-US"/>
              <a:t>Name</a:t>
            </a:r>
            <a:endParaRPr/>
          </a:p>
          <a:p>
            <a:pPr marL="228600" lvl="0" indent="-228600" algn="l" rtl="0">
              <a:lnSpc>
                <a:spcPct val="90000"/>
              </a:lnSpc>
              <a:spcBef>
                <a:spcPts val="480"/>
              </a:spcBef>
              <a:spcAft>
                <a:spcPts val="0"/>
              </a:spcAft>
              <a:buClr>
                <a:schemeClr val="dk1"/>
              </a:buClr>
              <a:buSzPts val="2400"/>
              <a:buChar char="•"/>
            </a:pPr>
            <a:r>
              <a:rPr lang="en-US"/>
              <a:t>Version</a:t>
            </a:r>
            <a:endParaRPr/>
          </a:p>
          <a:p>
            <a:pPr marL="228600" lvl="0" indent="-228600" algn="l" rtl="0">
              <a:lnSpc>
                <a:spcPct val="90000"/>
              </a:lnSpc>
              <a:spcBef>
                <a:spcPts val="480"/>
              </a:spcBef>
              <a:spcAft>
                <a:spcPts val="0"/>
              </a:spcAft>
              <a:buClr>
                <a:schemeClr val="dk1"/>
              </a:buClr>
              <a:buSzPts val="2400"/>
              <a:buChar char="•"/>
            </a:pPr>
            <a:r>
              <a:rPr lang="en-US"/>
              <a:t>Dependencies</a:t>
            </a:r>
            <a:endParaRPr/>
          </a:p>
          <a:p>
            <a:pPr marL="228600" lvl="0" indent="-228600" algn="l" rtl="0">
              <a:lnSpc>
                <a:spcPct val="90000"/>
              </a:lnSpc>
              <a:spcBef>
                <a:spcPts val="480"/>
              </a:spcBef>
              <a:spcAft>
                <a:spcPts val="0"/>
              </a:spcAft>
              <a:buClr>
                <a:schemeClr val="dk1"/>
              </a:buClr>
              <a:buSzPts val="2400"/>
              <a:buChar char="•"/>
            </a:pPr>
            <a:r>
              <a:rPr lang="en-US"/>
              <a:t>Licence</a:t>
            </a:r>
            <a:endParaRPr/>
          </a:p>
          <a:p>
            <a:pPr marL="228600" lvl="0" indent="-228600" algn="l" rtl="0">
              <a:lnSpc>
                <a:spcPct val="90000"/>
              </a:lnSpc>
              <a:spcBef>
                <a:spcPts val="480"/>
              </a:spcBef>
              <a:spcAft>
                <a:spcPts val="0"/>
              </a:spcAft>
              <a:buClr>
                <a:schemeClr val="dk1"/>
              </a:buClr>
              <a:buSzPts val="2400"/>
              <a:buChar char="•"/>
            </a:pPr>
            <a:r>
              <a:rPr lang="en-US"/>
              <a:t>Main file</a:t>
            </a:r>
            <a:endParaRPr/>
          </a:p>
          <a:p>
            <a:pPr marL="228600" lvl="0" indent="-228600" algn="l" rtl="0">
              <a:lnSpc>
                <a:spcPct val="90000"/>
              </a:lnSpc>
              <a:spcBef>
                <a:spcPts val="480"/>
              </a:spcBef>
              <a:spcAft>
                <a:spcPts val="0"/>
              </a:spcAft>
              <a:buClr>
                <a:schemeClr val="dk1"/>
              </a:buClr>
              <a:buSzPts val="2400"/>
              <a:buChar char="•"/>
            </a:pPr>
            <a:r>
              <a:rPr lang="en-US"/>
              <a:t>	Etc...</a:t>
            </a:r>
            <a:endParaRPr/>
          </a:p>
          <a:p>
            <a:pPr marL="228600" lvl="0" indent="-76200" algn="l" rtl="0">
              <a:lnSpc>
                <a:spcPct val="90000"/>
              </a:lnSpc>
              <a:spcBef>
                <a:spcPts val="1000"/>
              </a:spcBef>
              <a:spcAft>
                <a:spcPts val="0"/>
              </a:spcAft>
              <a:buClr>
                <a:schemeClr val="dk1"/>
              </a:buClr>
              <a:buSzPts val="2400"/>
              <a:buNone/>
            </a:pPr>
            <a:endParaRPr/>
          </a:p>
        </p:txBody>
      </p:sp>
      <p:sp>
        <p:nvSpPr>
          <p:cNvPr id="288" name="Google Shape;288;p25"/>
          <p:cNvSpPr txBox="1"/>
          <p:nvPr/>
        </p:nvSpPr>
        <p:spPr>
          <a:xfrm>
            <a:off x="5715000" y="19833"/>
            <a:ext cx="3581400" cy="6186309"/>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"name": "node-js-getting-started",</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"version": "0.2.5",</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"description": "A sample Node.js app using Express 4",</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"engines":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"node": "5.9.1"</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"main": "index.js",</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"scripts":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"start": "node index.js"</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"dependencies":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"body-parser": "^1.16.1",</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"cookie-parser": "^1.4.3",</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"cool-ascii-faces": "1.3.4",</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"ejs": "2.4.1",</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"express": "^4.13.3",</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"express-session": "^1.15.1",</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"mongodb": "^2.2.24",</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"multer": "^1.3.0",</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"pg": "4.x",</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"pug": "^2.0.0-beta11"</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"repository":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"type": "git",</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"url": "https://github.com/heroku/node-js-getting-started"</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"keywords":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"node",</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"heroku",</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"express"</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  "license": "MIT"</a:t>
            </a:r>
            <a:endParaRPr/>
          </a:p>
          <a:p>
            <a:pPr marL="0" marR="0" lvl="0" indent="0" algn="l" rtl="0">
              <a:spcBef>
                <a:spcPts val="0"/>
              </a:spcBef>
              <a:spcAft>
                <a:spcPts val="0"/>
              </a:spcAft>
              <a:buNone/>
            </a:pPr>
            <a:r>
              <a:rPr lang="en-US" sz="1100">
                <a:solidFill>
                  <a:schemeClr val="dk1"/>
                </a:solidFill>
                <a:latin typeface="Arial"/>
                <a:ea typeface="Arial"/>
                <a:cs typeface="Arial"/>
                <a:sym typeface="Arial"/>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Node.js Modules…..</a:t>
            </a:r>
            <a:endParaRPr/>
          </a:p>
        </p:txBody>
      </p:sp>
      <p:sp>
        <p:nvSpPr>
          <p:cNvPr id="294" name="Google Shape;294;p2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u="sng">
                <a:solidFill>
                  <a:schemeClr val="hlink"/>
                </a:solidFill>
                <a:hlinkClick r:id="rId3"/>
              </a:rPr>
              <a:t>https://npmjs.org/</a:t>
            </a:r>
            <a:endParaRPr/>
          </a:p>
          <a:p>
            <a:pPr marL="0" lvl="0" indent="0" algn="l" rtl="0">
              <a:lnSpc>
                <a:spcPct val="90000"/>
              </a:lnSpc>
              <a:spcBef>
                <a:spcPts val="1000"/>
              </a:spcBef>
              <a:spcAft>
                <a:spcPts val="0"/>
              </a:spcAft>
              <a:buClr>
                <a:schemeClr val="dk1"/>
              </a:buClr>
              <a:buSzPts val="2400"/>
              <a:buFont typeface="Times New Roman"/>
              <a:buNone/>
            </a:pPr>
            <a:r>
              <a:rPr lang="en-US"/>
              <a:t># of modules = 1,21,943</a:t>
            </a:r>
            <a:endParaRPr/>
          </a:p>
          <a:p>
            <a:pPr marL="228600" lvl="0" indent="-76200" algn="l" rtl="0">
              <a:lnSpc>
                <a:spcPct val="90000"/>
              </a:lnSpc>
              <a:spcBef>
                <a:spcPts val="1000"/>
              </a:spcBef>
              <a:spcAft>
                <a:spcPts val="0"/>
              </a:spcAft>
              <a:buClr>
                <a:schemeClr val="dk1"/>
              </a:buClr>
              <a:buSzPts val="2400"/>
              <a:buNone/>
            </a:pPr>
            <a:endParaRPr/>
          </a:p>
        </p:txBody>
      </p:sp>
      <p:pic>
        <p:nvPicPr>
          <p:cNvPr id="295" name="Google Shape;295;p26"/>
          <p:cNvPicPr preferRelativeResize="0"/>
          <p:nvPr/>
        </p:nvPicPr>
        <p:blipFill rotWithShape="1">
          <a:blip r:embed="rId4">
            <a:alphaModFix/>
          </a:blip>
          <a:srcRect l="14999" t="31124" r="17502" b="42197"/>
          <a:stretch/>
        </p:blipFill>
        <p:spPr>
          <a:xfrm>
            <a:off x="114300" y="3314700"/>
            <a:ext cx="8953500" cy="217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7"/>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Install module…..</a:t>
            </a:r>
            <a:endParaRPr/>
          </a:p>
        </p:txBody>
      </p:sp>
      <p:sp>
        <p:nvSpPr>
          <p:cNvPr id="301" name="Google Shape;30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$npm install &lt;module name&gt;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Using module…..</a:t>
            </a:r>
            <a:endParaRPr/>
          </a:p>
        </p:txBody>
      </p:sp>
      <p:sp>
        <p:nvSpPr>
          <p:cNvPr id="307" name="Google Shape;307;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var http = require(‘http’);</a:t>
            </a:r>
            <a:endParaRPr/>
          </a:p>
          <a:p>
            <a:pPr marL="228600" lvl="0" indent="-228600" algn="l" rtl="0">
              <a:lnSpc>
                <a:spcPct val="90000"/>
              </a:lnSpc>
              <a:spcBef>
                <a:spcPts val="1000"/>
              </a:spcBef>
              <a:spcAft>
                <a:spcPts val="0"/>
              </a:spcAft>
              <a:buClr>
                <a:schemeClr val="dk1"/>
              </a:buClr>
              <a:buSzPts val="2400"/>
              <a:buChar char="•"/>
            </a:pPr>
            <a:r>
              <a:rPr lang="en-US"/>
              <a:t>var fs = require(‘fs’);</a:t>
            </a:r>
            <a:endParaRPr/>
          </a:p>
          <a:p>
            <a:pPr marL="228600" lvl="0" indent="-228600" algn="l" rtl="0">
              <a:lnSpc>
                <a:spcPct val="90000"/>
              </a:lnSpc>
              <a:spcBef>
                <a:spcPts val="1000"/>
              </a:spcBef>
              <a:spcAft>
                <a:spcPts val="0"/>
              </a:spcAft>
              <a:buClr>
                <a:schemeClr val="dk1"/>
              </a:buClr>
              <a:buSzPts val="2400"/>
              <a:buChar char="•"/>
            </a:pPr>
            <a:r>
              <a:rPr lang="en-US"/>
              <a:t>var express = require(‘express’);</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Hello World Example</a:t>
            </a:r>
            <a:endParaRPr/>
          </a:p>
        </p:txBody>
      </p:sp>
      <p:sp>
        <p:nvSpPr>
          <p:cNvPr id="313" name="Google Shape;313;p2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b="1"/>
              <a:t>STEP 1: create directory and call npm install and follow instructions</a:t>
            </a:r>
            <a:endParaRPr/>
          </a:p>
          <a:p>
            <a:pPr marL="0" lvl="0" indent="0" algn="l" rtl="0">
              <a:lnSpc>
                <a:spcPct val="90000"/>
              </a:lnSpc>
              <a:spcBef>
                <a:spcPts val="1000"/>
              </a:spcBef>
              <a:spcAft>
                <a:spcPts val="0"/>
              </a:spcAft>
              <a:buClr>
                <a:schemeClr val="dk1"/>
              </a:buClr>
              <a:buSzPts val="2400"/>
              <a:buNone/>
            </a:pPr>
            <a:r>
              <a:rPr lang="en-US" i="1"/>
              <a:t>      &gt;mkdir myapp </a:t>
            </a:r>
            <a:endParaRPr/>
          </a:p>
          <a:p>
            <a:pPr marL="0" lvl="0" indent="0" algn="l" rtl="0">
              <a:lnSpc>
                <a:spcPct val="90000"/>
              </a:lnSpc>
              <a:spcBef>
                <a:spcPts val="1000"/>
              </a:spcBef>
              <a:spcAft>
                <a:spcPts val="0"/>
              </a:spcAft>
              <a:buClr>
                <a:schemeClr val="dk1"/>
              </a:buClr>
              <a:buSzPts val="2400"/>
              <a:buNone/>
            </a:pPr>
            <a:r>
              <a:rPr lang="en-US" i="1"/>
              <a:t>      &gt;cd myapp</a:t>
            </a:r>
            <a:endParaRPr i="1"/>
          </a:p>
          <a:p>
            <a:pPr marL="228600" lvl="0" indent="-228600" algn="l" rtl="0">
              <a:lnSpc>
                <a:spcPct val="90000"/>
              </a:lnSpc>
              <a:spcBef>
                <a:spcPts val="1000"/>
              </a:spcBef>
              <a:spcAft>
                <a:spcPts val="0"/>
              </a:spcAft>
              <a:buClr>
                <a:schemeClr val="dk1"/>
              </a:buClr>
              <a:buSzPts val="2400"/>
              <a:buChar char="•"/>
            </a:pPr>
            <a:r>
              <a:rPr lang="en-US"/>
              <a:t> Use the npm init command to create a package.json file for your application. For more information, see </a:t>
            </a:r>
            <a:r>
              <a:rPr lang="en-US" u="sng">
                <a:solidFill>
                  <a:schemeClr val="hlink"/>
                </a:solidFill>
                <a:hlinkClick r:id="rId3"/>
              </a:rPr>
              <a:t>Specifics of npm’s package.json handling</a:t>
            </a:r>
            <a:r>
              <a:rPr lang="en-US"/>
              <a:t>.</a:t>
            </a:r>
            <a:endParaRPr/>
          </a:p>
          <a:p>
            <a:pPr marL="0" lvl="0" indent="0" algn="l" rtl="0">
              <a:lnSpc>
                <a:spcPct val="90000"/>
              </a:lnSpc>
              <a:spcBef>
                <a:spcPts val="1000"/>
              </a:spcBef>
              <a:spcAft>
                <a:spcPts val="0"/>
              </a:spcAft>
              <a:buClr>
                <a:schemeClr val="dk1"/>
              </a:buClr>
              <a:buSzPts val="2400"/>
              <a:buNone/>
            </a:pPr>
            <a:r>
              <a:rPr lang="en-US" i="1"/>
              <a:t>      &gt; $ npm init </a:t>
            </a:r>
            <a:endParaRPr/>
          </a:p>
          <a:p>
            <a:pPr marL="228600" lvl="0" indent="-228600" algn="l" rtl="0">
              <a:lnSpc>
                <a:spcPct val="90000"/>
              </a:lnSpc>
              <a:spcBef>
                <a:spcPts val="1000"/>
              </a:spcBef>
              <a:spcAft>
                <a:spcPts val="0"/>
              </a:spcAft>
              <a:buClr>
                <a:schemeClr val="dk1"/>
              </a:buClr>
              <a:buSzPts val="2400"/>
              <a:buChar char="•"/>
            </a:pPr>
            <a:r>
              <a:rPr lang="en-US"/>
              <a:t>prompts you for a number of things, such as the name and version of your application. For now, you can simply hit RETURN to accept the defaults</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About Node.js……</a:t>
            </a:r>
            <a:endParaRPr/>
          </a:p>
        </p:txBody>
      </p:sp>
      <p:sp>
        <p:nvSpPr>
          <p:cNvPr id="149" name="Google Shape;149;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000000"/>
              </a:buClr>
              <a:buSzPts val="2400"/>
              <a:buChar char="•"/>
            </a:pPr>
            <a:r>
              <a:rPr lang="en-US">
                <a:solidFill>
                  <a:srgbClr val="000000"/>
                </a:solidFill>
                <a:latin typeface="Arial"/>
                <a:ea typeface="Arial"/>
                <a:cs typeface="Arial"/>
                <a:sym typeface="Arial"/>
              </a:rPr>
              <a:t>Created by Ryan Dahl in 2009</a:t>
            </a:r>
            <a:endParaRPr/>
          </a:p>
          <a:p>
            <a:pPr marL="0" lvl="0" indent="0" algn="l" rtl="0">
              <a:lnSpc>
                <a:spcPct val="150000"/>
              </a:lnSpc>
              <a:spcBef>
                <a:spcPts val="480"/>
              </a:spcBef>
              <a:spcAft>
                <a:spcPts val="0"/>
              </a:spcAft>
              <a:buClr>
                <a:srgbClr val="000000"/>
              </a:buClr>
              <a:buSzPts val="2400"/>
              <a:buNone/>
            </a:pPr>
            <a:r>
              <a:rPr lang="en-US">
                <a:solidFill>
                  <a:srgbClr val="000000"/>
                </a:solidFill>
                <a:latin typeface="Arial"/>
                <a:ea typeface="Arial"/>
                <a:cs typeface="Arial"/>
                <a:sym typeface="Arial"/>
              </a:rPr>
              <a:t>• Development &amp; maintenance sponsored by Joyent</a:t>
            </a:r>
            <a:endParaRPr>
              <a:solidFill>
                <a:srgbClr val="000000"/>
              </a:solidFill>
              <a:latin typeface="Arial"/>
              <a:ea typeface="Arial"/>
              <a:cs typeface="Arial"/>
              <a:sym typeface="Arial"/>
            </a:endParaRPr>
          </a:p>
          <a:p>
            <a:pPr marL="0" lvl="0" indent="0" algn="l" rtl="0">
              <a:lnSpc>
                <a:spcPct val="150000"/>
              </a:lnSpc>
              <a:spcBef>
                <a:spcPts val="480"/>
              </a:spcBef>
              <a:spcAft>
                <a:spcPts val="0"/>
              </a:spcAft>
              <a:buClr>
                <a:srgbClr val="000000"/>
              </a:buClr>
              <a:buSzPts val="2400"/>
              <a:buNone/>
            </a:pPr>
            <a:r>
              <a:rPr lang="en-US">
                <a:solidFill>
                  <a:srgbClr val="000000"/>
                </a:solidFill>
                <a:latin typeface="Arial"/>
                <a:ea typeface="Arial"/>
                <a:cs typeface="Arial"/>
                <a:sym typeface="Arial"/>
              </a:rPr>
              <a:t>• Licence MIT</a:t>
            </a:r>
            <a:endParaRPr/>
          </a:p>
          <a:p>
            <a:pPr marL="0" lvl="0" indent="0" algn="l" rtl="0">
              <a:lnSpc>
                <a:spcPct val="150000"/>
              </a:lnSpc>
              <a:spcBef>
                <a:spcPts val="480"/>
              </a:spcBef>
              <a:spcAft>
                <a:spcPts val="0"/>
              </a:spcAft>
              <a:buClr>
                <a:srgbClr val="000000"/>
              </a:buClr>
              <a:buSzPts val="2400"/>
              <a:buNone/>
            </a:pPr>
            <a:r>
              <a:rPr lang="en-US">
                <a:solidFill>
                  <a:srgbClr val="000000"/>
                </a:solidFill>
                <a:latin typeface="Arial"/>
                <a:ea typeface="Arial"/>
                <a:cs typeface="Arial"/>
                <a:sym typeface="Arial"/>
              </a:rPr>
              <a:t>• Last release : 0.10.31</a:t>
            </a:r>
            <a:endParaRPr/>
          </a:p>
          <a:p>
            <a:pPr marL="0" lvl="0" indent="0" algn="l" rtl="0">
              <a:lnSpc>
                <a:spcPct val="150000"/>
              </a:lnSpc>
              <a:spcBef>
                <a:spcPts val="480"/>
              </a:spcBef>
              <a:spcAft>
                <a:spcPts val="0"/>
              </a:spcAft>
              <a:buClr>
                <a:srgbClr val="000000"/>
              </a:buClr>
              <a:buSzPts val="2400"/>
              <a:buNone/>
            </a:pPr>
            <a:r>
              <a:rPr lang="en-US">
                <a:solidFill>
                  <a:srgbClr val="000000"/>
                </a:solidFill>
                <a:latin typeface="Arial"/>
                <a:ea typeface="Arial"/>
                <a:cs typeface="Arial"/>
                <a:sym typeface="Arial"/>
              </a:rPr>
              <a:t>• Based on Google V8 Engine</a:t>
            </a:r>
            <a:endParaRPr/>
          </a:p>
          <a:p>
            <a:pPr marL="0" lvl="0" indent="0" algn="l" rtl="0">
              <a:lnSpc>
                <a:spcPct val="150000"/>
              </a:lnSpc>
              <a:spcBef>
                <a:spcPts val="480"/>
              </a:spcBef>
              <a:spcAft>
                <a:spcPts val="0"/>
              </a:spcAft>
              <a:buClr>
                <a:srgbClr val="000000"/>
              </a:buClr>
              <a:buSzPts val="2400"/>
              <a:buNone/>
            </a:pPr>
            <a:r>
              <a:rPr lang="en-US">
                <a:solidFill>
                  <a:srgbClr val="000000"/>
                </a:solidFill>
                <a:latin typeface="Arial"/>
                <a:ea typeface="Arial"/>
                <a:cs typeface="Arial"/>
                <a:sym typeface="Arial"/>
              </a:rPr>
              <a:t>• +99 000 packages</a:t>
            </a:r>
            <a:endParaRPr>
              <a:solidFill>
                <a:srgbClr val="000000"/>
              </a:solidFill>
              <a:latin typeface="Arial"/>
              <a:ea typeface="Arial"/>
              <a:cs typeface="Arial"/>
              <a:sym typeface="Arial"/>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Hello World example</a:t>
            </a:r>
            <a:endParaRPr/>
          </a:p>
        </p:txBody>
      </p:sp>
      <p:sp>
        <p:nvSpPr>
          <p:cNvPr id="319" name="Google Shape;319;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220"/>
              <a:buChar char="•"/>
            </a:pPr>
            <a:r>
              <a:rPr lang="en-US" sz="2220"/>
              <a:t>Create file index.js with the following code:</a:t>
            </a:r>
            <a:endParaRPr/>
          </a:p>
          <a:p>
            <a:pPr marL="0" lvl="0" indent="0" algn="l" rtl="0">
              <a:lnSpc>
                <a:spcPct val="80000"/>
              </a:lnSpc>
              <a:spcBef>
                <a:spcPts val="1000"/>
              </a:spcBef>
              <a:spcAft>
                <a:spcPts val="0"/>
              </a:spcAft>
              <a:buClr>
                <a:schemeClr val="dk1"/>
              </a:buClr>
              <a:buSzPts val="2220"/>
              <a:buNone/>
            </a:pPr>
            <a:r>
              <a:rPr lang="en-US" sz="2220" i="1"/>
              <a:t>http.createServer(function (request, response) {</a:t>
            </a:r>
            <a:endParaRPr/>
          </a:p>
          <a:p>
            <a:pPr marL="0" lvl="0" indent="0" algn="l" rtl="0">
              <a:lnSpc>
                <a:spcPct val="80000"/>
              </a:lnSpc>
              <a:spcBef>
                <a:spcPts val="1000"/>
              </a:spcBef>
              <a:spcAft>
                <a:spcPts val="0"/>
              </a:spcAft>
              <a:buClr>
                <a:schemeClr val="dk1"/>
              </a:buClr>
              <a:buSzPts val="2220"/>
              <a:buNone/>
            </a:pPr>
            <a:r>
              <a:rPr lang="en-US" sz="2220" i="1"/>
              <a:t>      // Send the HTTP header</a:t>
            </a:r>
            <a:endParaRPr/>
          </a:p>
          <a:p>
            <a:pPr marL="0" lvl="0" indent="0" algn="l" rtl="0">
              <a:lnSpc>
                <a:spcPct val="80000"/>
              </a:lnSpc>
              <a:spcBef>
                <a:spcPts val="1000"/>
              </a:spcBef>
              <a:spcAft>
                <a:spcPts val="0"/>
              </a:spcAft>
              <a:buClr>
                <a:schemeClr val="dk1"/>
              </a:buClr>
              <a:buSzPts val="2220"/>
              <a:buNone/>
            </a:pPr>
            <a:r>
              <a:rPr lang="en-US" sz="2220" i="1"/>
              <a:t>      // HTTP Status: 200 : OK </a:t>
            </a:r>
            <a:endParaRPr/>
          </a:p>
          <a:p>
            <a:pPr marL="0" lvl="0" indent="0" algn="l" rtl="0">
              <a:lnSpc>
                <a:spcPct val="80000"/>
              </a:lnSpc>
              <a:spcBef>
                <a:spcPts val="1000"/>
              </a:spcBef>
              <a:spcAft>
                <a:spcPts val="0"/>
              </a:spcAft>
              <a:buClr>
                <a:schemeClr val="dk1"/>
              </a:buClr>
              <a:buSzPts val="2220"/>
              <a:buNone/>
            </a:pPr>
            <a:r>
              <a:rPr lang="en-US" sz="2220" i="1"/>
              <a:t>      // Content Type: text/plain</a:t>
            </a:r>
            <a:endParaRPr/>
          </a:p>
          <a:p>
            <a:pPr marL="0" lvl="0" indent="0" algn="l" rtl="0">
              <a:lnSpc>
                <a:spcPct val="80000"/>
              </a:lnSpc>
              <a:spcBef>
                <a:spcPts val="1000"/>
              </a:spcBef>
              <a:spcAft>
                <a:spcPts val="0"/>
              </a:spcAft>
              <a:buClr>
                <a:schemeClr val="dk1"/>
              </a:buClr>
              <a:buSzPts val="2220"/>
              <a:buNone/>
            </a:pPr>
            <a:r>
              <a:rPr lang="en-US" sz="2220" i="1"/>
              <a:t>       response.writeHead(200, {'Content-Type': 'text/plain'}); </a:t>
            </a:r>
            <a:endParaRPr/>
          </a:p>
          <a:p>
            <a:pPr marL="0" lvl="0" indent="0" algn="l" rtl="0">
              <a:lnSpc>
                <a:spcPct val="80000"/>
              </a:lnSpc>
              <a:spcBef>
                <a:spcPts val="1000"/>
              </a:spcBef>
              <a:spcAft>
                <a:spcPts val="0"/>
              </a:spcAft>
              <a:buClr>
                <a:schemeClr val="dk1"/>
              </a:buClr>
              <a:buSzPts val="2220"/>
              <a:buNone/>
            </a:pPr>
            <a:r>
              <a:rPr lang="en-US" sz="2220" i="1"/>
              <a:t>       // Send the response body as "Hello World“</a:t>
            </a:r>
            <a:endParaRPr/>
          </a:p>
          <a:p>
            <a:pPr marL="0" lvl="0" indent="0" algn="l" rtl="0">
              <a:lnSpc>
                <a:spcPct val="80000"/>
              </a:lnSpc>
              <a:spcBef>
                <a:spcPts val="1000"/>
              </a:spcBef>
              <a:spcAft>
                <a:spcPts val="0"/>
              </a:spcAft>
              <a:buClr>
                <a:schemeClr val="dk1"/>
              </a:buClr>
              <a:buSzPts val="2220"/>
              <a:buNone/>
            </a:pPr>
            <a:r>
              <a:rPr lang="en-US" sz="2220" i="1"/>
              <a:t>       response.end('Hello World\n'); }).listen(8081);</a:t>
            </a:r>
            <a:endParaRPr/>
          </a:p>
          <a:p>
            <a:pPr marL="0" lvl="0" indent="0" algn="l" rtl="0">
              <a:lnSpc>
                <a:spcPct val="80000"/>
              </a:lnSpc>
              <a:spcBef>
                <a:spcPts val="1000"/>
              </a:spcBef>
              <a:spcAft>
                <a:spcPts val="0"/>
              </a:spcAft>
              <a:buClr>
                <a:schemeClr val="dk1"/>
              </a:buClr>
              <a:buSzPts val="2220"/>
              <a:buNone/>
            </a:pPr>
            <a:endParaRPr sz="2220" i="1"/>
          </a:p>
          <a:p>
            <a:pPr marL="0" lvl="0" indent="0" algn="l" rtl="0">
              <a:lnSpc>
                <a:spcPct val="80000"/>
              </a:lnSpc>
              <a:spcBef>
                <a:spcPts val="1000"/>
              </a:spcBef>
              <a:spcAft>
                <a:spcPts val="0"/>
              </a:spcAft>
              <a:buClr>
                <a:schemeClr val="dk1"/>
              </a:buClr>
              <a:buSzPts val="2220"/>
              <a:buNone/>
            </a:pPr>
            <a:r>
              <a:rPr lang="en-US" sz="2220" i="1"/>
              <a:t>// Console will print the message</a:t>
            </a:r>
            <a:endParaRPr/>
          </a:p>
          <a:p>
            <a:pPr marL="0" lvl="0" indent="0" algn="l" rtl="0">
              <a:lnSpc>
                <a:spcPct val="80000"/>
              </a:lnSpc>
              <a:spcBef>
                <a:spcPts val="1000"/>
              </a:spcBef>
              <a:spcAft>
                <a:spcPts val="0"/>
              </a:spcAft>
              <a:buClr>
                <a:schemeClr val="dk1"/>
              </a:buClr>
              <a:buSzPts val="2220"/>
              <a:buNone/>
            </a:pPr>
            <a:r>
              <a:rPr lang="en-US" sz="2220" i="1"/>
              <a:t> console.log('Server running at http://127.0.0.1:8081/');</a:t>
            </a:r>
            <a:endParaRPr/>
          </a:p>
          <a:p>
            <a:pPr marL="228600" lvl="0" indent="-87629" algn="l"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Hello World example –package.json – describes application </a:t>
            </a:r>
            <a:endParaRPr/>
          </a:p>
        </p:txBody>
      </p:sp>
      <p:sp>
        <p:nvSpPr>
          <p:cNvPr id="325" name="Google Shape;325;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i="1"/>
              <a:t>{</a:t>
            </a:r>
            <a:endParaRPr/>
          </a:p>
          <a:p>
            <a:pPr marL="549275" lvl="2" indent="0" algn="l" rtl="0">
              <a:lnSpc>
                <a:spcPct val="90000"/>
              </a:lnSpc>
              <a:spcBef>
                <a:spcPts val="500"/>
              </a:spcBef>
              <a:spcAft>
                <a:spcPts val="0"/>
              </a:spcAft>
              <a:buClr>
                <a:schemeClr val="dk1"/>
              </a:buClr>
              <a:buSzPts val="1400"/>
              <a:buNone/>
            </a:pPr>
            <a:br>
              <a:rPr lang="en-US" sz="1400" i="1"/>
            </a:br>
            <a:r>
              <a:rPr lang="en-US" sz="1600" i="1"/>
              <a:t>"name": "helloworld",</a:t>
            </a:r>
            <a:br>
              <a:rPr lang="en-US" sz="1600" i="1"/>
            </a:br>
            <a:r>
              <a:rPr lang="en-US" sz="1600" i="1"/>
              <a:t>"version": "1.0.0",</a:t>
            </a:r>
            <a:br>
              <a:rPr lang="en-US" sz="1600" i="1"/>
            </a:br>
            <a:r>
              <a:rPr lang="en-US" sz="1600" i="1"/>
              <a:t>"description": "simple hello world app",</a:t>
            </a:r>
            <a:br>
              <a:rPr lang="en-US" sz="1600" i="1"/>
            </a:br>
            <a:r>
              <a:rPr lang="en-US" sz="1600" i="1"/>
              <a:t>"main": "index.js",</a:t>
            </a:r>
            <a:br>
              <a:rPr lang="en-US" sz="1600" i="1"/>
            </a:br>
            <a:r>
              <a:rPr lang="en-US" sz="1600" i="1"/>
              <a:t>"scripts": {</a:t>
            </a:r>
            <a:br>
              <a:rPr lang="en-US" sz="1600" i="1"/>
            </a:br>
            <a:r>
              <a:rPr lang="en-US" sz="1600" i="1"/>
              <a:t>"test": "echo \"Error: no test specified\" &amp;&amp; exit 1"</a:t>
            </a:r>
            <a:br>
              <a:rPr lang="en-US" sz="1600" i="1"/>
            </a:br>
            <a:r>
              <a:rPr lang="en-US" sz="1600" i="1"/>
              <a:t>},</a:t>
            </a:r>
            <a:br>
              <a:rPr lang="en-US" sz="1600" i="1"/>
            </a:br>
            <a:r>
              <a:rPr lang="en-US" sz="1600" i="1"/>
              <a:t>"author": "L. Grewe",</a:t>
            </a:r>
            <a:br>
              <a:rPr lang="en-US" sz="1600" i="1"/>
            </a:br>
            <a:r>
              <a:rPr lang="en-US" sz="1600" i="1"/>
              <a:t>"license": "ISC",</a:t>
            </a:r>
            <a:br>
              <a:rPr lang="en-US" sz="1600" i="1"/>
            </a:br>
            <a:r>
              <a:rPr lang="en-US" sz="1600" i="1"/>
              <a:t>"dependencies": {</a:t>
            </a:r>
            <a:br>
              <a:rPr lang="en-US" sz="1600" i="1"/>
            </a:br>
            <a:r>
              <a:rPr lang="en-US" sz="1600" i="1"/>
              <a:t>"express": "^4.14.1"</a:t>
            </a:r>
            <a:endParaRPr/>
          </a:p>
          <a:p>
            <a:pPr marL="549275" lvl="2" indent="0" algn="l" rtl="0">
              <a:lnSpc>
                <a:spcPct val="90000"/>
              </a:lnSpc>
              <a:spcBef>
                <a:spcPts val="500"/>
              </a:spcBef>
              <a:spcAft>
                <a:spcPts val="0"/>
              </a:spcAft>
              <a:buClr>
                <a:schemeClr val="dk1"/>
              </a:buClr>
              <a:buSzPts val="1600"/>
              <a:buNone/>
            </a:pPr>
            <a:r>
              <a:rPr lang="en-US" sz="1600" i="1"/>
              <a:t>}</a:t>
            </a:r>
            <a:endParaRPr/>
          </a:p>
          <a:p>
            <a:pPr marL="0" lvl="0" indent="0" algn="l" rtl="0">
              <a:lnSpc>
                <a:spcPct val="90000"/>
              </a:lnSpc>
              <a:spcBef>
                <a:spcPts val="1000"/>
              </a:spcBef>
              <a:spcAft>
                <a:spcPts val="0"/>
              </a:spcAft>
              <a:buClr>
                <a:schemeClr val="dk1"/>
              </a:buClr>
              <a:buSzPts val="1800"/>
              <a:buNone/>
            </a:pPr>
            <a:br>
              <a:rPr lang="en-US" sz="1800"/>
            </a:br>
            <a:r>
              <a:rPr lang="en-US" sz="1800"/>
              <a:t>}</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Run your hello world application</a:t>
            </a:r>
            <a:endParaRPr/>
          </a:p>
        </p:txBody>
      </p:sp>
      <p:sp>
        <p:nvSpPr>
          <p:cNvPr id="331" name="Google Shape;331;p32"/>
          <p:cNvSpPr txBox="1">
            <a:spLocks noGrp="1"/>
          </p:cNvSpPr>
          <p:nvPr>
            <p:ph type="body" idx="1"/>
          </p:nvPr>
        </p:nvSpPr>
        <p:spPr>
          <a:xfrm>
            <a:off x="628650" y="1825625"/>
            <a:ext cx="7886700" cy="17557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Run the app with the following command:</a:t>
            </a:r>
            <a:endParaRPr/>
          </a:p>
          <a:p>
            <a:pPr marL="0" lvl="0" indent="0" algn="l" rtl="0">
              <a:lnSpc>
                <a:spcPct val="90000"/>
              </a:lnSpc>
              <a:spcBef>
                <a:spcPts val="1000"/>
              </a:spcBef>
              <a:spcAft>
                <a:spcPts val="0"/>
              </a:spcAft>
              <a:buClr>
                <a:srgbClr val="FF0000"/>
              </a:buClr>
              <a:buSzPts val="2400"/>
              <a:buNone/>
            </a:pPr>
            <a:r>
              <a:rPr lang="en-US">
                <a:solidFill>
                  <a:srgbClr val="FF0000"/>
                </a:solidFill>
              </a:rPr>
              <a:t>$ node app.js </a:t>
            </a:r>
            <a:r>
              <a:rPr lang="en-US"/>
              <a:t> </a:t>
            </a:r>
            <a:endParaRPr/>
          </a:p>
          <a:p>
            <a:pPr marL="0" lvl="0" indent="0" algn="l" rtl="0">
              <a:lnSpc>
                <a:spcPct val="90000"/>
              </a:lnSpc>
              <a:spcBef>
                <a:spcPts val="1000"/>
              </a:spcBef>
              <a:spcAft>
                <a:spcPts val="0"/>
              </a:spcAft>
              <a:buClr>
                <a:schemeClr val="dk1"/>
              </a:buClr>
              <a:buSzPts val="2400"/>
              <a:buNone/>
            </a:pPr>
            <a:r>
              <a:rPr lang="en-US"/>
              <a:t>Then, load </a:t>
            </a:r>
            <a:r>
              <a:rPr lang="en-US">
                <a:solidFill>
                  <a:srgbClr val="FF0000"/>
                </a:solidFill>
              </a:rPr>
              <a:t>http://localhost:3000/ in a browser </a:t>
            </a:r>
            <a:r>
              <a:rPr lang="en-US"/>
              <a:t>to see the output.</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pic>
        <p:nvPicPr>
          <p:cNvPr id="332" name="Google Shape;332;p32" descr="http://algebra.sci.csueastbay.edu/~grewe/CS6320/Mat/NodeJS/Heroku/heroku27.png"/>
          <p:cNvPicPr preferRelativeResize="0"/>
          <p:nvPr/>
        </p:nvPicPr>
        <p:blipFill rotWithShape="1">
          <a:blip r:embed="rId3">
            <a:alphaModFix/>
          </a:blip>
          <a:srcRect/>
          <a:stretch/>
        </p:blipFill>
        <p:spPr>
          <a:xfrm>
            <a:off x="1066799" y="3657600"/>
            <a:ext cx="6448425" cy="866775"/>
          </a:xfrm>
          <a:prstGeom prst="rect">
            <a:avLst/>
          </a:prstGeom>
          <a:noFill/>
          <a:ln>
            <a:noFill/>
          </a:ln>
        </p:spPr>
      </p:pic>
      <p:pic>
        <p:nvPicPr>
          <p:cNvPr id="333" name="Google Shape;333;p32" descr="http://algebra.sci.csueastbay.edu/~grewe/CS6320/Mat/NodeJS/Heroku/heroku28.png"/>
          <p:cNvPicPr preferRelativeResize="0"/>
          <p:nvPr/>
        </p:nvPicPr>
        <p:blipFill rotWithShape="1">
          <a:blip r:embed="rId4">
            <a:alphaModFix/>
          </a:blip>
          <a:srcRect/>
          <a:stretch/>
        </p:blipFill>
        <p:spPr>
          <a:xfrm>
            <a:off x="1091852" y="4736143"/>
            <a:ext cx="2886075" cy="1409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In NodeJS</a:t>
            </a:r>
            <a:endParaRPr/>
          </a:p>
        </p:txBody>
      </p:sp>
      <p:sp>
        <p:nvSpPr>
          <p:cNvPr id="339" name="Google Shape;339;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a:p>
        </p:txBody>
      </p:sp>
      <p:pic>
        <p:nvPicPr>
          <p:cNvPr id="340" name="Google Shape;340;p33"/>
          <p:cNvPicPr preferRelativeResize="0"/>
          <p:nvPr/>
        </p:nvPicPr>
        <p:blipFill rotWithShape="1">
          <a:blip r:embed="rId3">
            <a:alphaModFix/>
          </a:blip>
          <a:srcRect l="16669" t="17391" r="15835" b="21838"/>
          <a:stretch/>
        </p:blipFill>
        <p:spPr>
          <a:xfrm>
            <a:off x="0" y="1676400"/>
            <a:ext cx="9144000" cy="434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4"/>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Express</a:t>
            </a:r>
            <a:endParaRPr/>
          </a:p>
        </p:txBody>
      </p:sp>
      <p:sp>
        <p:nvSpPr>
          <p:cNvPr id="346" name="Google Shape;346;p34"/>
          <p:cNvSpPr txBox="1">
            <a:spLocks noGrp="1"/>
          </p:cNvSpPr>
          <p:nvPr>
            <p:ph type="body" idx="1"/>
          </p:nvPr>
        </p:nvSpPr>
        <p:spPr>
          <a:xfrm>
            <a:off x="628650" y="1825625"/>
            <a:ext cx="7886700" cy="11461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b="1"/>
              <a:t>minimal and flexible Node.js web application framework </a:t>
            </a:r>
            <a:r>
              <a:rPr lang="en-US"/>
              <a:t>that provides a robust set of features for web and mobile applications.</a:t>
            </a:r>
            <a:endParaRPr/>
          </a:p>
        </p:txBody>
      </p:sp>
      <p:pic>
        <p:nvPicPr>
          <p:cNvPr id="347" name="Google Shape;347;p34" descr="C:\Grewe\Classes\CS6320\Mat\NodeJS\MEAN.png"/>
          <p:cNvPicPr preferRelativeResize="0"/>
          <p:nvPr/>
        </p:nvPicPr>
        <p:blipFill rotWithShape="1">
          <a:blip r:embed="rId3">
            <a:alphaModFix/>
          </a:blip>
          <a:srcRect/>
          <a:stretch/>
        </p:blipFill>
        <p:spPr>
          <a:xfrm>
            <a:off x="609600" y="3429000"/>
            <a:ext cx="3810000" cy="1898650"/>
          </a:xfrm>
          <a:prstGeom prst="rect">
            <a:avLst/>
          </a:prstGeom>
          <a:noFill/>
          <a:ln>
            <a:noFill/>
          </a:ln>
        </p:spPr>
      </p:pic>
      <p:pic>
        <p:nvPicPr>
          <p:cNvPr id="348" name="Google Shape;348;p34" descr="Image result for express for nodejs"/>
          <p:cNvPicPr preferRelativeResize="0"/>
          <p:nvPr/>
        </p:nvPicPr>
        <p:blipFill rotWithShape="1">
          <a:blip r:embed="rId4">
            <a:alphaModFix/>
          </a:blip>
          <a:srcRect/>
          <a:stretch/>
        </p:blipFill>
        <p:spPr>
          <a:xfrm>
            <a:off x="4572000" y="2590800"/>
            <a:ext cx="4572000" cy="4000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5"/>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Express gives ease of functionality</a:t>
            </a:r>
            <a:endParaRPr/>
          </a:p>
        </p:txBody>
      </p:sp>
      <p:sp>
        <p:nvSpPr>
          <p:cNvPr id="354" name="Google Shape;354;p3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Routing</a:t>
            </a:r>
            <a:endParaRPr/>
          </a:p>
          <a:p>
            <a:pPr marL="228600" lvl="0" indent="-228600" algn="l" rtl="0">
              <a:lnSpc>
                <a:spcPct val="90000"/>
              </a:lnSpc>
              <a:spcBef>
                <a:spcPts val="1000"/>
              </a:spcBef>
              <a:spcAft>
                <a:spcPts val="0"/>
              </a:spcAft>
              <a:buClr>
                <a:schemeClr val="dk1"/>
              </a:buClr>
              <a:buSzPts val="2400"/>
              <a:buChar char="•"/>
            </a:pPr>
            <a:r>
              <a:rPr lang="en-US"/>
              <a:t>Delivery of Static Files</a:t>
            </a:r>
            <a:endParaRPr/>
          </a:p>
          <a:p>
            <a:pPr marL="228600" lvl="0" indent="-228600" algn="l" rtl="0">
              <a:lnSpc>
                <a:spcPct val="90000"/>
              </a:lnSpc>
              <a:spcBef>
                <a:spcPts val="1000"/>
              </a:spcBef>
              <a:spcAft>
                <a:spcPts val="0"/>
              </a:spcAft>
              <a:buClr>
                <a:schemeClr val="dk1"/>
              </a:buClr>
              <a:buSzPts val="2400"/>
              <a:buChar char="•"/>
            </a:pPr>
            <a:r>
              <a:rPr lang="en-US"/>
              <a:t>“Middleware” – some ease in development (functionality)</a:t>
            </a:r>
            <a:endParaRPr/>
          </a:p>
          <a:p>
            <a:pPr marL="228600" lvl="0" indent="-228600" algn="l" rtl="0">
              <a:lnSpc>
                <a:spcPct val="90000"/>
              </a:lnSpc>
              <a:spcBef>
                <a:spcPts val="1000"/>
              </a:spcBef>
              <a:spcAft>
                <a:spcPts val="0"/>
              </a:spcAft>
              <a:buClr>
                <a:schemeClr val="dk1"/>
              </a:buClr>
              <a:buSzPts val="2400"/>
              <a:buChar char="•"/>
            </a:pPr>
            <a:r>
              <a:rPr lang="en-US"/>
              <a:t>Form Processing</a:t>
            </a:r>
            <a:endParaRPr/>
          </a:p>
          <a:p>
            <a:pPr marL="228600" lvl="0" indent="-228600" algn="l" rtl="0">
              <a:lnSpc>
                <a:spcPct val="90000"/>
              </a:lnSpc>
              <a:spcBef>
                <a:spcPts val="1000"/>
              </a:spcBef>
              <a:spcAft>
                <a:spcPts val="0"/>
              </a:spcAft>
              <a:buClr>
                <a:schemeClr val="dk1"/>
              </a:buClr>
              <a:buSzPts val="2400"/>
              <a:buChar char="•"/>
            </a:pPr>
            <a:r>
              <a:rPr lang="en-US"/>
              <a:t>Simple forms of Authentication</a:t>
            </a:r>
            <a:endParaRPr/>
          </a:p>
          <a:p>
            <a:pPr marL="228600" lvl="0" indent="-228600" algn="l" rtl="0">
              <a:lnSpc>
                <a:spcPct val="90000"/>
              </a:lnSpc>
              <a:spcBef>
                <a:spcPts val="1000"/>
              </a:spcBef>
              <a:spcAft>
                <a:spcPts val="0"/>
              </a:spcAft>
              <a:buClr>
                <a:schemeClr val="dk1"/>
              </a:buClr>
              <a:buSzPts val="2400"/>
              <a:buChar char="•"/>
            </a:pPr>
            <a:r>
              <a:rPr lang="en-US"/>
              <a:t>Cookies and Session Manipulation</a:t>
            </a:r>
            <a:endParaRPr/>
          </a:p>
          <a:p>
            <a:pPr marL="228600" lvl="0" indent="-76200" algn="l" rtl="0">
              <a:lnSpc>
                <a:spcPct val="90000"/>
              </a:lnSpc>
              <a:spcBef>
                <a:spcPts val="1000"/>
              </a:spcBef>
              <a:spcAft>
                <a:spcPts val="0"/>
              </a:spcAft>
              <a:buClr>
                <a:schemeClr val="dk1"/>
              </a:buClr>
              <a:buSzPts val="2400"/>
              <a:buNone/>
            </a:pPr>
            <a:endParaRPr/>
          </a:p>
        </p:txBody>
      </p:sp>
      <p:sp>
        <p:nvSpPr>
          <p:cNvPr id="355" name="Google Shape;355;p35"/>
          <p:cNvSpPr txBox="1"/>
          <p:nvPr/>
        </p:nvSpPr>
        <p:spPr>
          <a:xfrm>
            <a:off x="685800" y="4724400"/>
            <a:ext cx="7994650" cy="646113"/>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 lot of this you can do in NodeJS but, you may write more code to do it than</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if you use the framework Express.</a:t>
            </a:r>
            <a:endParaRPr/>
          </a:p>
        </p:txBody>
      </p:sp>
      <p:sp>
        <p:nvSpPr>
          <p:cNvPr id="356" name="Google Shape;356;p35"/>
          <p:cNvSpPr txBox="1"/>
          <p:nvPr/>
        </p:nvSpPr>
        <p:spPr>
          <a:xfrm>
            <a:off x="750093" y="5486400"/>
            <a:ext cx="7866063" cy="369888"/>
          </a:xfrm>
          <a:prstGeom prst="rect">
            <a:avLst/>
          </a:prstGeom>
          <a:solidFill>
            <a:srgbClr val="00B0F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There are other alternatives than Express (the E in MEAN) like Sail, Meteor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6"/>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Install express</a:t>
            </a:r>
            <a:endParaRPr/>
          </a:p>
        </p:txBody>
      </p:sp>
      <p:sp>
        <p:nvSpPr>
          <p:cNvPr id="362" name="Google Shape;362;p36"/>
          <p:cNvSpPr txBox="1">
            <a:spLocks noGrp="1"/>
          </p:cNvSpPr>
          <p:nvPr>
            <p:ph type="body" idx="1"/>
          </p:nvPr>
        </p:nvSpPr>
        <p:spPr>
          <a:xfrm>
            <a:off x="609600" y="1600200"/>
            <a:ext cx="8153400" cy="20605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b="1"/>
              <a:t> install Express (if you want it, most will)and any other dependencies needed</a:t>
            </a:r>
            <a:endParaRPr/>
          </a:p>
          <a:p>
            <a:pPr marL="228600" lvl="0" indent="-228600" algn="l" rtl="0">
              <a:lnSpc>
                <a:spcPct val="90000"/>
              </a:lnSpc>
              <a:spcBef>
                <a:spcPts val="1000"/>
              </a:spcBef>
              <a:spcAft>
                <a:spcPts val="0"/>
              </a:spcAft>
              <a:buClr>
                <a:schemeClr val="dk1"/>
              </a:buClr>
              <a:buSzPts val="2400"/>
              <a:buChar char="•"/>
            </a:pPr>
            <a:r>
              <a:rPr lang="en-US"/>
              <a:t>Now install Express in the myapp directory and save it in the dependencies list. For example:</a:t>
            </a:r>
            <a:endParaRPr/>
          </a:p>
          <a:p>
            <a:pPr marL="0" lvl="0" indent="0" algn="l" rtl="0">
              <a:lnSpc>
                <a:spcPct val="90000"/>
              </a:lnSpc>
              <a:spcBef>
                <a:spcPts val="1000"/>
              </a:spcBef>
              <a:spcAft>
                <a:spcPts val="0"/>
              </a:spcAft>
              <a:buClr>
                <a:schemeClr val="dk1"/>
              </a:buClr>
              <a:buSzPts val="2400"/>
              <a:buNone/>
            </a:pPr>
            <a:r>
              <a:rPr lang="en-US" i="1"/>
              <a:t>     &gt;$ npm install express --save </a:t>
            </a:r>
            <a:endParaRPr/>
          </a:p>
        </p:txBody>
      </p:sp>
      <p:pic>
        <p:nvPicPr>
          <p:cNvPr id="363" name="Google Shape;363;p36" descr="http://algebra.sci.csueastbay.edu/~grewe/CS6320/Mat/NodeJS/Heroku/heroku24.png"/>
          <p:cNvPicPr preferRelativeResize="0"/>
          <p:nvPr/>
        </p:nvPicPr>
        <p:blipFill rotWithShape="1">
          <a:blip r:embed="rId3">
            <a:alphaModFix/>
          </a:blip>
          <a:srcRect/>
          <a:stretch/>
        </p:blipFill>
        <p:spPr>
          <a:xfrm>
            <a:off x="5181600" y="2768252"/>
            <a:ext cx="3781425" cy="359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Install Express</a:t>
            </a:r>
            <a:endParaRPr/>
          </a:p>
        </p:txBody>
      </p:sp>
      <p:sp>
        <p:nvSpPr>
          <p:cNvPr id="369" name="Google Shape;369;p3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Will add files</a:t>
            </a:r>
            <a:br>
              <a:rPr lang="en-US"/>
            </a:br>
            <a:r>
              <a:rPr lang="en-US"/>
              <a:t>to the node_modules</a:t>
            </a:r>
            <a:br>
              <a:rPr lang="en-US"/>
            </a:br>
            <a:r>
              <a:rPr lang="en-US"/>
              <a:t>directory</a:t>
            </a:r>
            <a:br>
              <a:rPr lang="en-US"/>
            </a:br>
            <a:br>
              <a:rPr lang="en-US"/>
            </a:br>
            <a:endParaRPr/>
          </a:p>
          <a:p>
            <a:pPr marL="228600" lvl="0" indent="-228600" algn="l" rtl="0">
              <a:lnSpc>
                <a:spcPct val="90000"/>
              </a:lnSpc>
              <a:spcBef>
                <a:spcPts val="1000"/>
              </a:spcBef>
              <a:spcAft>
                <a:spcPts val="0"/>
              </a:spcAft>
              <a:buClr>
                <a:schemeClr val="dk1"/>
              </a:buClr>
              <a:buSzPts val="2400"/>
              <a:buChar char="•"/>
            </a:pPr>
            <a:r>
              <a:rPr lang="en-US"/>
              <a:t>If this is the first</a:t>
            </a:r>
            <a:br>
              <a:rPr lang="en-US"/>
            </a:br>
            <a:r>
              <a:rPr lang="en-US"/>
              <a:t>module you</a:t>
            </a:r>
            <a:br>
              <a:rPr lang="en-US"/>
            </a:br>
            <a:r>
              <a:rPr lang="en-US"/>
              <a:t>have installed for</a:t>
            </a:r>
            <a:br>
              <a:rPr lang="en-US"/>
            </a:br>
            <a:r>
              <a:rPr lang="en-US"/>
              <a:t>current application</a:t>
            </a:r>
            <a:br>
              <a:rPr lang="en-US"/>
            </a:br>
            <a:r>
              <a:rPr lang="en-US"/>
              <a:t>IT will create the </a:t>
            </a:r>
            <a:br>
              <a:rPr lang="en-US"/>
            </a:br>
            <a:r>
              <a:rPr lang="en-US"/>
              <a:t>node_modules </a:t>
            </a:r>
            <a:br>
              <a:rPr lang="en-US"/>
            </a:br>
            <a:r>
              <a:rPr lang="en-US"/>
              <a:t>directory first.</a:t>
            </a:r>
            <a:endParaRPr/>
          </a:p>
        </p:txBody>
      </p:sp>
      <p:pic>
        <p:nvPicPr>
          <p:cNvPr id="370" name="Google Shape;370;p37" descr="http://algebra.sci.csueastbay.edu/~grewe/CS6320/Mat/NodeJS/Heroku/heroku26.png"/>
          <p:cNvPicPr preferRelativeResize="0"/>
          <p:nvPr/>
        </p:nvPicPr>
        <p:blipFill rotWithShape="1">
          <a:blip r:embed="rId3">
            <a:alphaModFix/>
          </a:blip>
          <a:srcRect/>
          <a:stretch/>
        </p:blipFill>
        <p:spPr>
          <a:xfrm>
            <a:off x="4191000" y="1600200"/>
            <a:ext cx="3771900" cy="395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Express – hello world Program </a:t>
            </a:r>
            <a:endParaRPr/>
          </a:p>
        </p:txBody>
      </p:sp>
      <p:sp>
        <p:nvSpPr>
          <p:cNvPr id="376" name="Google Shape;376;p3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220"/>
              <a:buChar char="•"/>
            </a:pPr>
            <a:r>
              <a:rPr lang="en-US" sz="2220"/>
              <a:t>index.js have the code</a:t>
            </a:r>
            <a:endParaRPr/>
          </a:p>
          <a:p>
            <a:pPr marL="0" lvl="0" indent="0" algn="l" rtl="0">
              <a:lnSpc>
                <a:spcPct val="70000"/>
              </a:lnSpc>
              <a:spcBef>
                <a:spcPts val="1000"/>
              </a:spcBef>
              <a:spcAft>
                <a:spcPts val="0"/>
              </a:spcAft>
              <a:buClr>
                <a:schemeClr val="dk1"/>
              </a:buClr>
              <a:buSzPts val="2220"/>
              <a:buFont typeface="Noto Sans Symbols"/>
              <a:buNone/>
            </a:pPr>
            <a:endParaRPr sz="2220"/>
          </a:p>
          <a:p>
            <a:pPr marL="549275" lvl="2" indent="0" algn="l" rtl="0">
              <a:lnSpc>
                <a:spcPct val="70000"/>
              </a:lnSpc>
              <a:spcBef>
                <a:spcPts val="500"/>
              </a:spcBef>
              <a:spcAft>
                <a:spcPts val="0"/>
              </a:spcAft>
              <a:buClr>
                <a:schemeClr val="dk1"/>
              </a:buClr>
              <a:buSzPts val="2220"/>
              <a:buFont typeface="Noto Sans Symbols"/>
              <a:buNone/>
            </a:pPr>
            <a:r>
              <a:rPr lang="en-US" sz="2220" i="1"/>
              <a:t>var express = require('express')</a:t>
            </a:r>
            <a:endParaRPr/>
          </a:p>
          <a:p>
            <a:pPr marL="549275" lvl="2" indent="0" algn="l" rtl="0">
              <a:lnSpc>
                <a:spcPct val="70000"/>
              </a:lnSpc>
              <a:spcBef>
                <a:spcPts val="500"/>
              </a:spcBef>
              <a:spcAft>
                <a:spcPts val="0"/>
              </a:spcAft>
              <a:buClr>
                <a:schemeClr val="dk1"/>
              </a:buClr>
              <a:buSzPts val="2220"/>
              <a:buFont typeface="Noto Sans Symbols"/>
              <a:buNone/>
            </a:pPr>
            <a:endParaRPr sz="2220" i="1"/>
          </a:p>
          <a:p>
            <a:pPr marL="549275" lvl="2" indent="0" algn="l" rtl="0">
              <a:lnSpc>
                <a:spcPct val="70000"/>
              </a:lnSpc>
              <a:spcBef>
                <a:spcPts val="500"/>
              </a:spcBef>
              <a:spcAft>
                <a:spcPts val="0"/>
              </a:spcAft>
              <a:buClr>
                <a:schemeClr val="dk1"/>
              </a:buClr>
              <a:buSzPts val="2220"/>
              <a:buFont typeface="Noto Sans Symbols"/>
              <a:buNone/>
            </a:pPr>
            <a:r>
              <a:rPr lang="en-US" sz="2220" i="1"/>
              <a:t> var app = express()</a:t>
            </a:r>
            <a:endParaRPr/>
          </a:p>
          <a:p>
            <a:pPr marL="549275" lvl="2" indent="0" algn="l" rtl="0">
              <a:lnSpc>
                <a:spcPct val="70000"/>
              </a:lnSpc>
              <a:spcBef>
                <a:spcPts val="500"/>
              </a:spcBef>
              <a:spcAft>
                <a:spcPts val="0"/>
              </a:spcAft>
              <a:buClr>
                <a:schemeClr val="dk1"/>
              </a:buClr>
              <a:buSzPts val="2220"/>
              <a:buFont typeface="Noto Sans Symbols"/>
              <a:buNone/>
            </a:pPr>
            <a:endParaRPr sz="2220" i="1"/>
          </a:p>
          <a:p>
            <a:pPr marL="549275" lvl="2" indent="0" algn="l" rtl="0">
              <a:lnSpc>
                <a:spcPct val="70000"/>
              </a:lnSpc>
              <a:spcBef>
                <a:spcPts val="500"/>
              </a:spcBef>
              <a:spcAft>
                <a:spcPts val="0"/>
              </a:spcAft>
              <a:buClr>
                <a:schemeClr val="dk1"/>
              </a:buClr>
              <a:buSzPts val="2220"/>
              <a:buFont typeface="Noto Sans Symbols"/>
              <a:buNone/>
            </a:pPr>
            <a:r>
              <a:rPr lang="en-US" sz="2220" i="1"/>
              <a:t> app.get('/', function (req, res) {    </a:t>
            </a:r>
            <a:endParaRPr/>
          </a:p>
          <a:p>
            <a:pPr marL="549275" lvl="2" indent="0" algn="l" rtl="0">
              <a:lnSpc>
                <a:spcPct val="70000"/>
              </a:lnSpc>
              <a:spcBef>
                <a:spcPts val="500"/>
              </a:spcBef>
              <a:spcAft>
                <a:spcPts val="0"/>
              </a:spcAft>
              <a:buClr>
                <a:schemeClr val="dk1"/>
              </a:buClr>
              <a:buSzPts val="2220"/>
              <a:buFont typeface="Noto Sans Symbols"/>
              <a:buNone/>
            </a:pPr>
            <a:r>
              <a:rPr lang="en-US" sz="2220" i="1"/>
              <a:t>       res.send('Hello World!')</a:t>
            </a:r>
            <a:endParaRPr/>
          </a:p>
          <a:p>
            <a:pPr marL="549275" lvl="2" indent="0" algn="l" rtl="0">
              <a:lnSpc>
                <a:spcPct val="70000"/>
              </a:lnSpc>
              <a:spcBef>
                <a:spcPts val="500"/>
              </a:spcBef>
              <a:spcAft>
                <a:spcPts val="0"/>
              </a:spcAft>
              <a:buClr>
                <a:schemeClr val="dk1"/>
              </a:buClr>
              <a:buSzPts val="2220"/>
              <a:buFont typeface="Noto Sans Symbols"/>
              <a:buNone/>
            </a:pPr>
            <a:r>
              <a:rPr lang="en-US" sz="2220" i="1"/>
              <a:t> })</a:t>
            </a:r>
            <a:endParaRPr/>
          </a:p>
          <a:p>
            <a:pPr marL="549275" lvl="2" indent="0" algn="l" rtl="0">
              <a:lnSpc>
                <a:spcPct val="70000"/>
              </a:lnSpc>
              <a:spcBef>
                <a:spcPts val="500"/>
              </a:spcBef>
              <a:spcAft>
                <a:spcPts val="0"/>
              </a:spcAft>
              <a:buClr>
                <a:schemeClr val="dk1"/>
              </a:buClr>
              <a:buSzPts val="2220"/>
              <a:buFont typeface="Noto Sans Symbols"/>
              <a:buNone/>
            </a:pPr>
            <a:endParaRPr sz="2220" i="1"/>
          </a:p>
          <a:p>
            <a:pPr marL="549275" lvl="2" indent="0" algn="l" rtl="0">
              <a:lnSpc>
                <a:spcPct val="70000"/>
              </a:lnSpc>
              <a:spcBef>
                <a:spcPts val="500"/>
              </a:spcBef>
              <a:spcAft>
                <a:spcPts val="0"/>
              </a:spcAft>
              <a:buClr>
                <a:schemeClr val="dk1"/>
              </a:buClr>
              <a:buSzPts val="2220"/>
              <a:buFont typeface="Noto Sans Symbols"/>
              <a:buNone/>
            </a:pPr>
            <a:r>
              <a:rPr lang="en-US" sz="2220" i="1"/>
              <a:t>app.listen(3000, function () {</a:t>
            </a:r>
            <a:endParaRPr/>
          </a:p>
          <a:p>
            <a:pPr marL="549275" lvl="2" indent="0" algn="l" rtl="0">
              <a:lnSpc>
                <a:spcPct val="70000"/>
              </a:lnSpc>
              <a:spcBef>
                <a:spcPts val="500"/>
              </a:spcBef>
              <a:spcAft>
                <a:spcPts val="0"/>
              </a:spcAft>
              <a:buClr>
                <a:schemeClr val="dk1"/>
              </a:buClr>
              <a:buSzPts val="2220"/>
              <a:buFont typeface="Noto Sans Symbols"/>
              <a:buNone/>
            </a:pPr>
            <a:r>
              <a:rPr lang="en-US" sz="2220" i="1"/>
              <a:t>           console.log('Example app listening on port 3000!')</a:t>
            </a:r>
            <a:endParaRPr/>
          </a:p>
          <a:p>
            <a:pPr marL="549275" lvl="2" indent="0" algn="l" rtl="0">
              <a:lnSpc>
                <a:spcPct val="70000"/>
              </a:lnSpc>
              <a:spcBef>
                <a:spcPts val="500"/>
              </a:spcBef>
              <a:spcAft>
                <a:spcPts val="0"/>
              </a:spcAft>
              <a:buClr>
                <a:schemeClr val="dk1"/>
              </a:buClr>
              <a:buSzPts val="2220"/>
              <a:buFont typeface="Noto Sans Symbols"/>
              <a:buNone/>
            </a:pPr>
            <a:r>
              <a:rPr lang="en-US" sz="2220" i="1"/>
              <a:t> })</a:t>
            </a:r>
            <a:endParaRPr/>
          </a:p>
          <a:p>
            <a:pPr marL="228600" lvl="0" indent="-87629" algn="l" rtl="0">
              <a:lnSpc>
                <a:spcPct val="70000"/>
              </a:lnSpc>
              <a:spcBef>
                <a:spcPts val="1000"/>
              </a:spcBef>
              <a:spcAft>
                <a:spcPts val="0"/>
              </a:spcAft>
              <a:buClr>
                <a:schemeClr val="dk1"/>
              </a:buClr>
              <a:buSzPts val="2220"/>
              <a:buNone/>
            </a:pPr>
            <a:endParaRPr sz="2220"/>
          </a:p>
        </p:txBody>
      </p:sp>
      <p:sp>
        <p:nvSpPr>
          <p:cNvPr id="377" name="Google Shape;377;p38"/>
          <p:cNvSpPr txBox="1"/>
          <p:nvPr/>
        </p:nvSpPr>
        <p:spPr>
          <a:xfrm>
            <a:off x="228600" y="1447800"/>
            <a:ext cx="7772400" cy="4572000"/>
          </a:xfrm>
          <a:prstGeom prst="rect">
            <a:avLst/>
          </a:prstGeom>
          <a:noFill/>
          <a:ln>
            <a:noFill/>
          </a:ln>
        </p:spPr>
        <p:txBody>
          <a:bodyPr spcFirstLastPara="1" wrap="square" lIns="91425" tIns="45700" rIns="91425" bIns="45700" anchor="t" anchorCtr="0">
            <a:normAutofit/>
          </a:bodyPr>
          <a:lstStyle/>
          <a:p>
            <a:pPr marL="228600" marR="0" lvl="0" indent="-76200" algn="l" rtl="0">
              <a:lnSpc>
                <a:spcPct val="90000"/>
              </a:lnSpc>
              <a:spcBef>
                <a:spcPts val="0"/>
              </a:spcBef>
              <a:spcAft>
                <a:spcPts val="0"/>
              </a:spcAft>
              <a:buClr>
                <a:schemeClr val="dk1"/>
              </a:buClr>
              <a:buSzPts val="2400"/>
              <a:buFont typeface="Arial"/>
              <a:buNone/>
            </a:pPr>
            <a:endParaRPr sz="2400" b="0" i="1">
              <a:solidFill>
                <a:schemeClr val="dk1"/>
              </a:solidFill>
              <a:latin typeface="Times New Roman"/>
              <a:ea typeface="Times New Roman"/>
              <a:cs typeface="Times New Roman"/>
              <a:sym typeface="Times New Roman"/>
            </a:endParaRPr>
          </a:p>
        </p:txBody>
      </p:sp>
      <p:sp>
        <p:nvSpPr>
          <p:cNvPr id="378" name="Google Shape;378;p38"/>
          <p:cNvSpPr txBox="1"/>
          <p:nvPr/>
        </p:nvSpPr>
        <p:spPr>
          <a:xfrm>
            <a:off x="4800600" y="2051811"/>
            <a:ext cx="3749675" cy="369888"/>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This says requires module express</a:t>
            </a:r>
            <a:endParaRPr/>
          </a:p>
        </p:txBody>
      </p:sp>
      <p:sp>
        <p:nvSpPr>
          <p:cNvPr id="379" name="Google Shape;379;p38"/>
          <p:cNvSpPr txBox="1"/>
          <p:nvPr/>
        </p:nvSpPr>
        <p:spPr>
          <a:xfrm>
            <a:off x="4205288" y="2931949"/>
            <a:ext cx="4711700" cy="369888"/>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Calls function express to initialize object app</a:t>
            </a:r>
            <a:endParaRPr/>
          </a:p>
        </p:txBody>
      </p:sp>
      <p:sp>
        <p:nvSpPr>
          <p:cNvPr id="380" name="Google Shape;380;p38"/>
          <p:cNvSpPr txBox="1"/>
          <p:nvPr/>
        </p:nvSpPr>
        <p:spPr>
          <a:xfrm>
            <a:off x="4663945" y="3505200"/>
            <a:ext cx="4262438" cy="954107"/>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App object has various methods like get</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that responds to HTTP get request.</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This code will be call the function specified when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a GET for the URI / is invoked</a:t>
            </a:r>
            <a:endParaRPr/>
          </a:p>
        </p:txBody>
      </p:sp>
      <p:sp>
        <p:nvSpPr>
          <p:cNvPr id="381" name="Google Shape;381;p38"/>
          <p:cNvSpPr txBox="1"/>
          <p:nvPr/>
        </p:nvSpPr>
        <p:spPr>
          <a:xfrm>
            <a:off x="4419600" y="4811712"/>
            <a:ext cx="4366179" cy="307777"/>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Sets up the HTTP server for listening port 3000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Node as HTTP server</a:t>
            </a:r>
            <a:endParaRPr/>
          </a:p>
        </p:txBody>
      </p:sp>
      <p:pic>
        <p:nvPicPr>
          <p:cNvPr id="387" name="Google Shape;387;p39"/>
          <p:cNvPicPr preferRelativeResize="0"/>
          <p:nvPr/>
        </p:nvPicPr>
        <p:blipFill rotWithShape="1">
          <a:blip r:embed="rId3">
            <a:alphaModFix/>
          </a:blip>
          <a:srcRect/>
          <a:stretch/>
        </p:blipFill>
        <p:spPr>
          <a:xfrm>
            <a:off x="1447800" y="1893845"/>
            <a:ext cx="5943600" cy="425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Success Stories…..</a:t>
            </a:r>
            <a:endParaRPr/>
          </a:p>
        </p:txBody>
      </p:sp>
      <p:pic>
        <p:nvPicPr>
          <p:cNvPr id="155" name="Google Shape;155;p4"/>
          <p:cNvPicPr preferRelativeResize="0"/>
          <p:nvPr/>
        </p:nvPicPr>
        <p:blipFill rotWithShape="1">
          <a:blip r:embed="rId3">
            <a:alphaModFix/>
          </a:blip>
          <a:srcRect l="15833" t="23128" r="14169" b="12104"/>
          <a:stretch/>
        </p:blipFill>
        <p:spPr>
          <a:xfrm>
            <a:off x="-9525" y="1858963"/>
            <a:ext cx="9153525" cy="3756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0"/>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Node as File Server</a:t>
            </a:r>
            <a:endParaRPr/>
          </a:p>
        </p:txBody>
      </p:sp>
      <p:pic>
        <p:nvPicPr>
          <p:cNvPr id="393" name="Google Shape;393;p40"/>
          <p:cNvPicPr preferRelativeResize="0"/>
          <p:nvPr/>
        </p:nvPicPr>
        <p:blipFill rotWithShape="1">
          <a:blip r:embed="rId3">
            <a:alphaModFix/>
          </a:blip>
          <a:srcRect/>
          <a:stretch/>
        </p:blipFill>
        <p:spPr>
          <a:xfrm>
            <a:off x="152400" y="1447800"/>
            <a:ext cx="5042460" cy="3733800"/>
          </a:xfrm>
          <a:prstGeom prst="rect">
            <a:avLst/>
          </a:prstGeom>
          <a:noFill/>
          <a:ln>
            <a:noFill/>
          </a:ln>
        </p:spPr>
      </p:pic>
      <p:pic>
        <p:nvPicPr>
          <p:cNvPr id="394" name="Google Shape;394;p40"/>
          <p:cNvPicPr preferRelativeResize="0"/>
          <p:nvPr/>
        </p:nvPicPr>
        <p:blipFill rotWithShape="1">
          <a:blip r:embed="rId4">
            <a:alphaModFix/>
          </a:blip>
          <a:srcRect/>
          <a:stretch/>
        </p:blipFill>
        <p:spPr>
          <a:xfrm>
            <a:off x="4536510" y="1477026"/>
            <a:ext cx="4572000" cy="37045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1"/>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What is a REST API</a:t>
            </a:r>
            <a:endParaRPr/>
          </a:p>
        </p:txBody>
      </p:sp>
      <p:sp>
        <p:nvSpPr>
          <p:cNvPr id="400" name="Google Shape;400;p4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The term REST stands for </a:t>
            </a:r>
            <a:r>
              <a:rPr lang="en-US" b="1"/>
              <a:t>RE</a:t>
            </a:r>
            <a:r>
              <a:rPr lang="en-US"/>
              <a:t>presentational </a:t>
            </a:r>
            <a:r>
              <a:rPr lang="en-US" b="1"/>
              <a:t>S</a:t>
            </a:r>
            <a:r>
              <a:rPr lang="en-US"/>
              <a:t>tate </a:t>
            </a:r>
            <a:r>
              <a:rPr lang="en-US" b="1"/>
              <a:t>T</a:t>
            </a:r>
            <a:r>
              <a:rPr lang="en-US"/>
              <a:t>ransfer. It is an architectural style that defines a set of rules in order to create Web Services.</a:t>
            </a:r>
            <a:endParaRPr/>
          </a:p>
          <a:p>
            <a:pPr marL="228600" lvl="0" indent="-228600" algn="l" rtl="0">
              <a:lnSpc>
                <a:spcPct val="90000"/>
              </a:lnSpc>
              <a:spcBef>
                <a:spcPts val="1000"/>
              </a:spcBef>
              <a:spcAft>
                <a:spcPts val="0"/>
              </a:spcAft>
              <a:buClr>
                <a:schemeClr val="dk1"/>
              </a:buClr>
              <a:buSzPts val="2400"/>
              <a:buChar char="•"/>
            </a:pPr>
            <a:r>
              <a:rPr lang="en-US"/>
              <a:t>In a client-server communication, REST suggests to create an object of the data requested by the client and send the values of the object in response to the user.</a:t>
            </a:r>
            <a:endParaRPr/>
          </a:p>
          <a:p>
            <a:pPr marL="228600" lvl="0" indent="-228600" algn="l" rtl="0">
              <a:lnSpc>
                <a:spcPct val="90000"/>
              </a:lnSpc>
              <a:spcBef>
                <a:spcPts val="1000"/>
              </a:spcBef>
              <a:spcAft>
                <a:spcPts val="0"/>
              </a:spcAft>
              <a:buClr>
                <a:schemeClr val="dk1"/>
              </a:buClr>
              <a:buSzPts val="2400"/>
              <a:buChar char="•"/>
            </a:pPr>
            <a:r>
              <a:rPr lang="en-US"/>
              <a:t>The architectural style of REST helps in leveraging the lesser use of bandwidth to make an application more suitable for the internet.</a:t>
            </a:r>
            <a:endParaRPr/>
          </a:p>
          <a:p>
            <a:pPr marL="228600" lvl="0" indent="-228600" algn="l" rtl="0">
              <a:lnSpc>
                <a:spcPct val="90000"/>
              </a:lnSpc>
              <a:spcBef>
                <a:spcPts val="1000"/>
              </a:spcBef>
              <a:spcAft>
                <a:spcPts val="0"/>
              </a:spcAft>
              <a:buClr>
                <a:schemeClr val="dk1"/>
              </a:buClr>
              <a:buSzPts val="2400"/>
              <a:buChar char="•"/>
            </a:pPr>
            <a:r>
              <a:rPr lang="en-US"/>
              <a:t>REST considered to be a set of principles that assign how HTTP and URLs Web standards are used.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2"/>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What is REST API</a:t>
            </a:r>
            <a:endParaRPr/>
          </a:p>
        </p:txBody>
      </p:sp>
      <p:pic>
        <p:nvPicPr>
          <p:cNvPr id="406" name="Google Shape;406;p42"/>
          <p:cNvPicPr preferRelativeResize="0"/>
          <p:nvPr/>
        </p:nvPicPr>
        <p:blipFill rotWithShape="1">
          <a:blip r:embed="rId3">
            <a:alphaModFix/>
          </a:blip>
          <a:srcRect/>
          <a:stretch/>
        </p:blipFill>
        <p:spPr>
          <a:xfrm>
            <a:off x="1819275" y="1447800"/>
            <a:ext cx="5886450" cy="3657600"/>
          </a:xfrm>
          <a:prstGeom prst="rect">
            <a:avLst/>
          </a:prstGeom>
          <a:noFill/>
          <a:ln>
            <a:noFill/>
          </a:ln>
        </p:spPr>
      </p:pic>
      <p:sp>
        <p:nvSpPr>
          <p:cNvPr id="407" name="Google Shape;407;p42"/>
          <p:cNvSpPr txBox="1"/>
          <p:nvPr/>
        </p:nvSpPr>
        <p:spPr>
          <a:xfrm>
            <a:off x="609600" y="5257800"/>
            <a:ext cx="8305800" cy="923330"/>
          </a:xfrm>
          <a:prstGeom prst="rect">
            <a:avLst/>
          </a:prstGeom>
          <a:noFill/>
          <a:ln w="9525" cap="flat" cmpd="sng">
            <a:solidFill>
              <a:srgbClr val="FFFF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 the url,  </a:t>
            </a:r>
            <a:r>
              <a:rPr lang="en-US" sz="1800" b="1">
                <a:solidFill>
                  <a:srgbClr val="00B050"/>
                </a:solidFill>
                <a:latin typeface="Arial"/>
                <a:ea typeface="Arial"/>
                <a:cs typeface="Arial"/>
                <a:sym typeface="Arial"/>
              </a:rPr>
              <a:t>api tells the user that this is REST API</a:t>
            </a:r>
            <a:endParaRPr/>
          </a:p>
          <a:p>
            <a:pPr marL="0" marR="0" lvl="0" indent="0" algn="l" rtl="0">
              <a:spcBef>
                <a:spcPts val="0"/>
              </a:spcBef>
              <a:spcAft>
                <a:spcPts val="0"/>
              </a:spcAft>
              <a:buNone/>
            </a:pPr>
            <a:r>
              <a:rPr lang="en-US" sz="1800">
                <a:solidFill>
                  <a:srgbClr val="CC0000"/>
                </a:solidFill>
                <a:latin typeface="Arial"/>
                <a:ea typeface="Arial"/>
                <a:cs typeface="Arial"/>
                <a:sym typeface="Arial"/>
              </a:rPr>
              <a:t>v1 is version of APIs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customers is end-point and resource</a:t>
            </a:r>
            <a:endParaRPr sz="18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t>Why use REST API?</a:t>
            </a:r>
            <a:br>
              <a:rPr lang="en-US"/>
            </a:br>
            <a:endParaRPr/>
          </a:p>
        </p:txBody>
      </p:sp>
      <p:sp>
        <p:nvSpPr>
          <p:cNvPr id="413" name="Google Shape;413;p4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Technologies as SOAP, JMS or XML-RPC requires a plenty amount of data and big computer capacity which is not suitable for the limited mobile apps’ resources.</a:t>
            </a:r>
            <a:endParaRPr/>
          </a:p>
          <a:p>
            <a:pPr marL="228600" lvl="0" indent="-228600" algn="l" rtl="0">
              <a:lnSpc>
                <a:spcPct val="90000"/>
              </a:lnSpc>
              <a:spcBef>
                <a:spcPts val="1000"/>
              </a:spcBef>
              <a:spcAft>
                <a:spcPts val="0"/>
              </a:spcAft>
              <a:buClr>
                <a:schemeClr val="dk1"/>
              </a:buClr>
              <a:buSzPts val="2400"/>
              <a:buChar char="•"/>
            </a:pPr>
            <a:r>
              <a:rPr lang="en-US"/>
              <a:t>REST allows to pass a minimum amount of data through the same well-defined mechanism that the web determines, avoiding a lot of difficulties provided by fatter protocols.</a:t>
            </a:r>
            <a:endParaRPr/>
          </a:p>
          <a:p>
            <a:pPr marL="228600" lvl="0" indent="-228600" algn="l" rtl="0">
              <a:lnSpc>
                <a:spcPct val="90000"/>
              </a:lnSpc>
              <a:spcBef>
                <a:spcPts val="1000"/>
              </a:spcBef>
              <a:spcAft>
                <a:spcPts val="0"/>
              </a:spcAft>
              <a:buClr>
                <a:schemeClr val="dk1"/>
              </a:buClr>
              <a:buSzPts val="2400"/>
              <a:buChar char="•"/>
            </a:pPr>
            <a:r>
              <a:rPr lang="en-US"/>
              <a:t>It enables developers to create programs that access data via APIs in a proper way to make them work in environments with variable network speed and limited computing capacity.</a:t>
            </a:r>
            <a:endParaRPr>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4"/>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b="1"/>
              <a:t>Principles of REST API</a:t>
            </a:r>
            <a:endParaRPr/>
          </a:p>
        </p:txBody>
      </p:sp>
      <p:sp>
        <p:nvSpPr>
          <p:cNvPr id="419" name="Google Shape;419;p4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b="1"/>
              <a:t>Stateless</a:t>
            </a:r>
            <a:endParaRPr/>
          </a:p>
          <a:p>
            <a:pPr marL="228600" lvl="0" indent="-228600" algn="l" rtl="0">
              <a:lnSpc>
                <a:spcPct val="90000"/>
              </a:lnSpc>
              <a:spcBef>
                <a:spcPts val="1000"/>
              </a:spcBef>
              <a:spcAft>
                <a:spcPts val="0"/>
              </a:spcAft>
              <a:buClr>
                <a:schemeClr val="dk1"/>
              </a:buClr>
              <a:buSzPts val="2400"/>
              <a:buChar char="•"/>
            </a:pPr>
            <a:r>
              <a:rPr lang="en-US" b="1"/>
              <a:t>Client-Server</a:t>
            </a:r>
            <a:endParaRPr/>
          </a:p>
          <a:p>
            <a:pPr marL="228600" lvl="0" indent="-228600" algn="l" rtl="0">
              <a:lnSpc>
                <a:spcPct val="90000"/>
              </a:lnSpc>
              <a:spcBef>
                <a:spcPts val="1000"/>
              </a:spcBef>
              <a:spcAft>
                <a:spcPts val="0"/>
              </a:spcAft>
              <a:buClr>
                <a:schemeClr val="dk1"/>
              </a:buClr>
              <a:buSzPts val="2400"/>
              <a:buChar char="•"/>
            </a:pPr>
            <a:r>
              <a:rPr lang="en-US" b="1"/>
              <a:t>Uniform Interface</a:t>
            </a:r>
            <a:endParaRPr/>
          </a:p>
          <a:p>
            <a:pPr marL="228600" lvl="0" indent="-228600" algn="l" rtl="0">
              <a:lnSpc>
                <a:spcPct val="90000"/>
              </a:lnSpc>
              <a:spcBef>
                <a:spcPts val="1000"/>
              </a:spcBef>
              <a:spcAft>
                <a:spcPts val="0"/>
              </a:spcAft>
              <a:buClr>
                <a:schemeClr val="dk1"/>
              </a:buClr>
              <a:buSzPts val="2400"/>
              <a:buChar char="•"/>
            </a:pPr>
            <a:r>
              <a:rPr lang="en-US" b="1"/>
              <a:t>Cacheable</a:t>
            </a:r>
            <a:endParaRPr/>
          </a:p>
          <a:p>
            <a:pPr marL="228600" lvl="0" indent="-228600" algn="l" rtl="0">
              <a:lnSpc>
                <a:spcPct val="90000"/>
              </a:lnSpc>
              <a:spcBef>
                <a:spcPts val="1000"/>
              </a:spcBef>
              <a:spcAft>
                <a:spcPts val="0"/>
              </a:spcAft>
              <a:buClr>
                <a:schemeClr val="dk1"/>
              </a:buClr>
              <a:buSzPts val="2400"/>
              <a:buChar char="•"/>
            </a:pPr>
            <a:r>
              <a:rPr lang="en-US" b="1"/>
              <a:t>Layered system</a:t>
            </a:r>
            <a:endParaRPr/>
          </a:p>
          <a:p>
            <a:pPr marL="228600" lvl="0" indent="-228600" algn="l" rtl="0">
              <a:lnSpc>
                <a:spcPct val="90000"/>
              </a:lnSpc>
              <a:spcBef>
                <a:spcPts val="1000"/>
              </a:spcBef>
              <a:spcAft>
                <a:spcPts val="0"/>
              </a:spcAft>
              <a:buClr>
                <a:schemeClr val="dk1"/>
              </a:buClr>
              <a:buSzPts val="2400"/>
              <a:buChar char="•"/>
            </a:pPr>
            <a:r>
              <a:rPr lang="en-US" b="1"/>
              <a:t>Code on demand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Methods of REST API</a:t>
            </a:r>
            <a:endParaRPr/>
          </a:p>
        </p:txBody>
      </p:sp>
      <p:pic>
        <p:nvPicPr>
          <p:cNvPr id="425" name="Google Shape;425;p45"/>
          <p:cNvPicPr preferRelativeResize="0"/>
          <p:nvPr/>
        </p:nvPicPr>
        <p:blipFill rotWithShape="1">
          <a:blip r:embed="rId3">
            <a:alphaModFix/>
          </a:blip>
          <a:srcRect/>
          <a:stretch/>
        </p:blipFill>
        <p:spPr>
          <a:xfrm>
            <a:off x="838200" y="1790700"/>
            <a:ext cx="6440340" cy="3467100"/>
          </a:xfrm>
          <a:prstGeom prst="rect">
            <a:avLst/>
          </a:prstGeom>
          <a:noFill/>
          <a:ln>
            <a:noFill/>
          </a:ln>
        </p:spPr>
      </p:pic>
      <p:sp>
        <p:nvSpPr>
          <p:cNvPr id="426" name="Google Shape;426;p45"/>
          <p:cNvSpPr txBox="1"/>
          <p:nvPr/>
        </p:nvSpPr>
        <p:spPr>
          <a:xfrm>
            <a:off x="7391398" y="3339584"/>
            <a:ext cx="11430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 Methods</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CRUD Operations in Node JS</a:t>
            </a:r>
          </a:p>
        </p:txBody>
      </p:sp>
      <p:sp>
        <p:nvSpPr>
          <p:cNvPr id="4" name="Text Placeholder 3"/>
          <p:cNvSpPr>
            <a:spLocks noGrp="1"/>
          </p:cNvSpPr>
          <p:nvPr>
            <p:ph type="body" idx="1"/>
          </p:nvPr>
        </p:nvSpPr>
        <p:spPr/>
        <p:txBody>
          <a:bodyPr>
            <a:normAutofit fontScale="85000" lnSpcReduction="20000"/>
          </a:bodyPr>
          <a:lstStyle/>
          <a:p>
            <a:r>
              <a:rPr lang="en-IN" dirty="0"/>
              <a:t>MySQL Database</a:t>
            </a:r>
            <a:endParaRPr lang="en-IN" b="1" dirty="0"/>
          </a:p>
          <a:p>
            <a:r>
              <a:rPr lang="en-IN" dirty="0"/>
              <a:t>To be able to experiment with the code examples, you should have MySQL installed on your computer.</a:t>
            </a:r>
          </a:p>
          <a:p>
            <a:r>
              <a:rPr lang="en-IN" dirty="0"/>
              <a:t>You can download a free MySQL database at </a:t>
            </a:r>
            <a:r>
              <a:rPr lang="en-IN" u="sng" dirty="0">
                <a:hlinkClick r:id="rId2"/>
              </a:rPr>
              <a:t>https://</a:t>
            </a:r>
            <a:r>
              <a:rPr lang="en-IN" u="sng" dirty="0" err="1">
                <a:hlinkClick r:id="rId2"/>
              </a:rPr>
              <a:t>www.mysql.com</a:t>
            </a:r>
            <a:r>
              <a:rPr lang="en-IN" u="sng" dirty="0">
                <a:hlinkClick r:id="rId2"/>
              </a:rPr>
              <a:t>/downloads/</a:t>
            </a:r>
            <a:r>
              <a:rPr lang="en-IN" dirty="0"/>
              <a:t>. or use MySQL from </a:t>
            </a:r>
            <a:r>
              <a:rPr lang="en-IN" dirty="0" err="1"/>
              <a:t>Xampp</a:t>
            </a:r>
            <a:r>
              <a:rPr lang="en-IN" dirty="0"/>
              <a:t> Server.</a:t>
            </a:r>
          </a:p>
          <a:p>
            <a:r>
              <a:rPr lang="en-IN" dirty="0"/>
              <a:t>Install MySQL Driver</a:t>
            </a:r>
            <a:endParaRPr lang="en-IN" b="1" dirty="0"/>
          </a:p>
          <a:p>
            <a:r>
              <a:rPr lang="en-IN" dirty="0"/>
              <a:t>To access a MySQL database with </a:t>
            </a:r>
            <a:r>
              <a:rPr lang="en-IN" dirty="0" err="1"/>
              <a:t>Node.js</a:t>
            </a:r>
            <a:r>
              <a:rPr lang="en-IN" dirty="0"/>
              <a:t>, you need a MySQL driver. This tutorial will use the "</a:t>
            </a:r>
            <a:r>
              <a:rPr lang="en-IN" dirty="0" err="1"/>
              <a:t>mysql</a:t>
            </a:r>
            <a:r>
              <a:rPr lang="en-IN" dirty="0"/>
              <a:t>" module, downloaded from NPM.</a:t>
            </a:r>
          </a:p>
          <a:p>
            <a:r>
              <a:rPr lang="en-IN" dirty="0"/>
              <a:t>To download and install the "</a:t>
            </a:r>
            <a:r>
              <a:rPr lang="en-IN" dirty="0" err="1"/>
              <a:t>mysql</a:t>
            </a:r>
            <a:r>
              <a:rPr lang="en-IN" dirty="0"/>
              <a:t>" module, open the Command Terminal and execute the following:</a:t>
            </a:r>
          </a:p>
          <a:p>
            <a:pPr lvl="1"/>
            <a:r>
              <a:rPr lang="en-IN" b="1" dirty="0"/>
              <a:t>C:\Users\User1\ </a:t>
            </a:r>
            <a:r>
              <a:rPr lang="en-IN" b="1" dirty="0" err="1"/>
              <a:t>npm</a:t>
            </a:r>
            <a:r>
              <a:rPr lang="en-IN" b="1" dirty="0"/>
              <a:t> install </a:t>
            </a:r>
            <a:r>
              <a:rPr lang="en-IN" b="1" dirty="0" err="1"/>
              <a:t>mysql</a:t>
            </a:r>
            <a:endParaRPr lang="en-IN" b="1" dirty="0"/>
          </a:p>
          <a:p>
            <a:r>
              <a:rPr lang="en-IN" dirty="0" err="1"/>
              <a:t>Node.js</a:t>
            </a:r>
            <a:r>
              <a:rPr lang="en-IN" dirty="0"/>
              <a:t> can use this module to manipulate the MySQL database:</a:t>
            </a:r>
            <a:endParaRPr lang="en-IN" b="1" dirty="0"/>
          </a:p>
          <a:p>
            <a:pPr lvl="1"/>
            <a:r>
              <a:rPr lang="en-IN" b="1" dirty="0" err="1"/>
              <a:t>var</a:t>
            </a:r>
            <a:r>
              <a:rPr lang="en-IN" b="1" dirty="0"/>
              <a:t> </a:t>
            </a:r>
            <a:r>
              <a:rPr lang="en-IN" b="1" dirty="0" err="1"/>
              <a:t>mysql</a:t>
            </a:r>
            <a:r>
              <a:rPr lang="en-IN" b="1" dirty="0"/>
              <a:t> = require('</a:t>
            </a:r>
            <a:r>
              <a:rPr lang="en-IN" b="1" dirty="0" err="1"/>
              <a:t>mysql</a:t>
            </a:r>
            <a:r>
              <a:rPr lang="en-IN" b="1" dirty="0"/>
              <a:t>');</a:t>
            </a:r>
          </a:p>
          <a:p>
            <a:endParaRPr lang="en-IN" dirty="0"/>
          </a:p>
          <a:p>
            <a:endParaRPr lang="en-IN" dirty="0"/>
          </a:p>
        </p:txBody>
      </p:sp>
    </p:spTree>
    <p:extLst>
      <p:ext uri="{BB962C8B-B14F-4D97-AF65-F5344CB8AC3E}">
        <p14:creationId xmlns:p14="http://schemas.microsoft.com/office/powerpoint/2010/main" val="75867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Create DB connection</a:t>
            </a:r>
          </a:p>
        </p:txBody>
      </p:sp>
      <p:sp>
        <p:nvSpPr>
          <p:cNvPr id="4" name="Text Placeholder 3"/>
          <p:cNvSpPr>
            <a:spLocks noGrp="1"/>
          </p:cNvSpPr>
          <p:nvPr>
            <p:ph type="body" idx="1"/>
          </p:nvPr>
        </p:nvSpPr>
        <p:spPr/>
        <p:txBody>
          <a:bodyPr>
            <a:normAutofit fontScale="70000" lnSpcReduction="20000"/>
          </a:bodyPr>
          <a:lstStyle/>
          <a:p>
            <a:r>
              <a:rPr lang="en-IN" dirty="0"/>
              <a:t>Create Connection</a:t>
            </a:r>
            <a:endParaRPr lang="en-IN" b="1" dirty="0"/>
          </a:p>
          <a:p>
            <a:r>
              <a:rPr lang="en-IN" dirty="0"/>
              <a:t>Use the username and password from your MySQL database.</a:t>
            </a:r>
            <a:endParaRPr lang="en-IN" b="1" dirty="0"/>
          </a:p>
          <a:p>
            <a:r>
              <a:rPr lang="en-IN" dirty="0" err="1"/>
              <a:t>demo_db_connection.js</a:t>
            </a:r>
            <a:endParaRPr lang="en-IN" b="1" dirty="0"/>
          </a:p>
          <a:p>
            <a:pPr marL="76200" indent="0">
              <a:buNone/>
            </a:pPr>
            <a:r>
              <a:rPr lang="en-IN" dirty="0"/>
              <a:t>-----------------------------------------------------------------------------------------------------</a:t>
            </a:r>
            <a:endParaRPr lang="en-IN" b="1" dirty="0"/>
          </a:p>
          <a:p>
            <a:pPr marL="76200" indent="0">
              <a:buNone/>
            </a:pPr>
            <a:r>
              <a:rPr lang="en-IN" dirty="0" err="1"/>
              <a:t>var</a:t>
            </a:r>
            <a:r>
              <a:rPr lang="en-IN" dirty="0"/>
              <a:t> </a:t>
            </a:r>
            <a:r>
              <a:rPr lang="en-IN" dirty="0" err="1"/>
              <a:t>mysql</a:t>
            </a:r>
            <a:r>
              <a:rPr lang="en-IN" dirty="0"/>
              <a:t> = require('</a:t>
            </a:r>
            <a:r>
              <a:rPr lang="en-IN" dirty="0" err="1"/>
              <a:t>mysql</a:t>
            </a:r>
            <a:r>
              <a:rPr lang="en-IN" dirty="0"/>
              <a:t>');</a:t>
            </a:r>
            <a:br>
              <a:rPr lang="en-IN" dirty="0"/>
            </a:br>
            <a:br>
              <a:rPr lang="en-IN" dirty="0"/>
            </a:br>
            <a:r>
              <a:rPr lang="en-IN" dirty="0" err="1"/>
              <a:t>var</a:t>
            </a:r>
            <a:r>
              <a:rPr lang="en-IN" dirty="0"/>
              <a:t> con = </a:t>
            </a:r>
            <a:r>
              <a:rPr lang="en-IN" dirty="0" err="1"/>
              <a:t>mysql.createConnection</a:t>
            </a:r>
            <a:r>
              <a:rPr lang="en-IN" dirty="0"/>
              <a:t>({</a:t>
            </a:r>
            <a:br>
              <a:rPr lang="en-IN" dirty="0"/>
            </a:br>
            <a:r>
              <a:rPr lang="en-IN" dirty="0"/>
              <a:t>  host: "</a:t>
            </a:r>
            <a:r>
              <a:rPr lang="en-IN" dirty="0" err="1"/>
              <a:t>localhost</a:t>
            </a:r>
            <a:r>
              <a:rPr lang="en-IN" dirty="0"/>
              <a:t>",</a:t>
            </a:r>
            <a:br>
              <a:rPr lang="en-IN" dirty="0"/>
            </a:br>
            <a:r>
              <a:rPr lang="en-IN" dirty="0"/>
              <a:t>  user: "</a:t>
            </a:r>
            <a:r>
              <a:rPr lang="en-IN" i="1" dirty="0" err="1"/>
              <a:t>yourusername</a:t>
            </a:r>
            <a:r>
              <a:rPr lang="en-IN" dirty="0"/>
              <a:t>",</a:t>
            </a:r>
            <a:br>
              <a:rPr lang="en-IN" dirty="0"/>
            </a:br>
            <a:r>
              <a:rPr lang="en-IN" dirty="0"/>
              <a:t>  password: "</a:t>
            </a:r>
            <a:r>
              <a:rPr lang="en-IN" i="1" dirty="0" err="1"/>
              <a:t>yourpassword</a:t>
            </a:r>
            <a:r>
              <a:rPr lang="en-IN" dirty="0"/>
              <a:t>"</a:t>
            </a:r>
            <a:br>
              <a:rPr lang="en-IN" dirty="0"/>
            </a:br>
            <a:r>
              <a:rPr lang="en-IN" dirty="0"/>
              <a:t>});</a:t>
            </a:r>
            <a:br>
              <a:rPr lang="en-IN" dirty="0"/>
            </a:br>
            <a:br>
              <a:rPr lang="en-IN" dirty="0"/>
            </a:br>
            <a:r>
              <a:rPr lang="en-IN" dirty="0" err="1"/>
              <a:t>con.connect</a:t>
            </a:r>
            <a:r>
              <a:rPr lang="en-IN" dirty="0"/>
              <a:t>(function(err) {</a:t>
            </a:r>
            <a:br>
              <a:rPr lang="en-IN" dirty="0"/>
            </a:br>
            <a:r>
              <a:rPr lang="en-IN" dirty="0"/>
              <a:t>  if (err) throw err;</a:t>
            </a:r>
            <a:br>
              <a:rPr lang="en-IN" dirty="0"/>
            </a:br>
            <a:r>
              <a:rPr lang="en-IN" dirty="0"/>
              <a:t>  </a:t>
            </a:r>
            <a:r>
              <a:rPr lang="en-IN" dirty="0" err="1"/>
              <a:t>console.log</a:t>
            </a:r>
            <a:r>
              <a:rPr lang="en-IN" dirty="0"/>
              <a:t>("Connected!");</a:t>
            </a:r>
            <a:br>
              <a:rPr lang="en-IN" dirty="0"/>
            </a:br>
            <a:r>
              <a:rPr lang="en-IN" dirty="0"/>
              <a:t>});</a:t>
            </a:r>
            <a:endParaRPr lang="en-IN" b="1" dirty="0"/>
          </a:p>
          <a:p>
            <a:pPr marL="76200" indent="0">
              <a:buNone/>
            </a:pPr>
            <a:endParaRPr lang="en-IN" dirty="0"/>
          </a:p>
          <a:p>
            <a:pPr marL="76200" indent="0">
              <a:buNone/>
            </a:pPr>
            <a:r>
              <a:rPr lang="en-IN" b="1" dirty="0"/>
              <a:t>Save the code above in a file called "</a:t>
            </a:r>
            <a:r>
              <a:rPr lang="en-IN" b="1" dirty="0" err="1"/>
              <a:t>demo_db_connection.js</a:t>
            </a:r>
            <a:r>
              <a:rPr lang="en-IN" b="1" dirty="0"/>
              <a:t>" and run the file:</a:t>
            </a:r>
          </a:p>
          <a:p>
            <a:endParaRPr lang="en-IN" dirty="0"/>
          </a:p>
        </p:txBody>
      </p:sp>
    </p:spTree>
    <p:extLst>
      <p:ext uri="{BB962C8B-B14F-4D97-AF65-F5344CB8AC3E}">
        <p14:creationId xmlns:p14="http://schemas.microsoft.com/office/powerpoint/2010/main" val="14568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Creating a Database</a:t>
            </a:r>
          </a:p>
        </p:txBody>
      </p:sp>
      <p:sp>
        <p:nvSpPr>
          <p:cNvPr id="4" name="Text Placeholder 3"/>
          <p:cNvSpPr>
            <a:spLocks noGrp="1"/>
          </p:cNvSpPr>
          <p:nvPr>
            <p:ph type="body" idx="1"/>
          </p:nvPr>
        </p:nvSpPr>
        <p:spPr/>
        <p:txBody>
          <a:bodyPr>
            <a:normAutofit fontScale="85000" lnSpcReduction="20000"/>
          </a:bodyPr>
          <a:lstStyle/>
          <a:p>
            <a:r>
              <a:rPr lang="en-IN" dirty="0"/>
              <a:t>Creating a Database</a:t>
            </a:r>
            <a:endParaRPr lang="en-IN" b="1" dirty="0"/>
          </a:p>
          <a:p>
            <a:pPr marL="76200" indent="0">
              <a:buNone/>
            </a:pPr>
            <a:r>
              <a:rPr lang="en-IN" dirty="0"/>
              <a:t>----------------------------------------------------------------------------------------</a:t>
            </a:r>
            <a:endParaRPr lang="en-IN" b="1" dirty="0"/>
          </a:p>
          <a:p>
            <a:pPr marL="533400" lvl="1" indent="0">
              <a:buNone/>
            </a:pPr>
            <a:r>
              <a:rPr lang="en-IN" dirty="0" err="1"/>
              <a:t>var</a:t>
            </a:r>
            <a:r>
              <a:rPr lang="en-IN" dirty="0"/>
              <a:t> </a:t>
            </a:r>
            <a:r>
              <a:rPr lang="en-IN" dirty="0" err="1"/>
              <a:t>mysql</a:t>
            </a:r>
            <a:r>
              <a:rPr lang="en-IN" dirty="0"/>
              <a:t> = require('</a:t>
            </a:r>
            <a:r>
              <a:rPr lang="en-IN" dirty="0" err="1"/>
              <a:t>mysql</a:t>
            </a:r>
            <a:r>
              <a:rPr lang="en-IN" dirty="0"/>
              <a:t>');</a:t>
            </a:r>
            <a:br>
              <a:rPr lang="en-IN" dirty="0"/>
            </a:br>
            <a:br>
              <a:rPr lang="en-IN" dirty="0"/>
            </a:br>
            <a:r>
              <a:rPr lang="en-IN" dirty="0" err="1"/>
              <a:t>var</a:t>
            </a:r>
            <a:r>
              <a:rPr lang="en-IN" dirty="0"/>
              <a:t> con = </a:t>
            </a:r>
            <a:r>
              <a:rPr lang="en-IN" dirty="0" err="1"/>
              <a:t>mysql.createConnection</a:t>
            </a:r>
            <a:r>
              <a:rPr lang="en-IN" dirty="0"/>
              <a:t>({</a:t>
            </a:r>
            <a:br>
              <a:rPr lang="en-IN" dirty="0"/>
            </a:br>
            <a:r>
              <a:rPr lang="en-IN" dirty="0"/>
              <a:t>  host: "</a:t>
            </a:r>
            <a:r>
              <a:rPr lang="en-IN" dirty="0" err="1"/>
              <a:t>localhost</a:t>
            </a:r>
            <a:r>
              <a:rPr lang="en-IN" dirty="0"/>
              <a:t>",</a:t>
            </a:r>
            <a:br>
              <a:rPr lang="en-IN" dirty="0"/>
            </a:br>
            <a:r>
              <a:rPr lang="en-IN" dirty="0"/>
              <a:t>  user: "</a:t>
            </a:r>
            <a:r>
              <a:rPr lang="en-IN" i="1" dirty="0" err="1"/>
              <a:t>yourusername</a:t>
            </a:r>
            <a:r>
              <a:rPr lang="en-IN" dirty="0"/>
              <a:t>",</a:t>
            </a:r>
            <a:br>
              <a:rPr lang="en-IN" dirty="0"/>
            </a:br>
            <a:r>
              <a:rPr lang="en-IN" dirty="0"/>
              <a:t>  password: "</a:t>
            </a:r>
            <a:r>
              <a:rPr lang="en-IN" i="1" dirty="0" err="1"/>
              <a:t>yourpassword</a:t>
            </a:r>
            <a:r>
              <a:rPr lang="en-IN" dirty="0"/>
              <a:t>"</a:t>
            </a:r>
            <a:br>
              <a:rPr lang="en-IN" dirty="0"/>
            </a:br>
            <a:r>
              <a:rPr lang="en-IN" dirty="0"/>
              <a:t>});</a:t>
            </a:r>
            <a:br>
              <a:rPr lang="en-IN" dirty="0"/>
            </a:br>
            <a:br>
              <a:rPr lang="en-IN" dirty="0"/>
            </a:br>
            <a:r>
              <a:rPr lang="en-IN" dirty="0" err="1"/>
              <a:t>con.connect</a:t>
            </a:r>
            <a:r>
              <a:rPr lang="en-IN" dirty="0"/>
              <a:t>(function(err) {</a:t>
            </a:r>
            <a:br>
              <a:rPr lang="en-IN" dirty="0"/>
            </a:br>
            <a:r>
              <a:rPr lang="en-IN" dirty="0"/>
              <a:t>  if (err) throw err;</a:t>
            </a:r>
            <a:br>
              <a:rPr lang="en-IN" dirty="0"/>
            </a:br>
            <a:r>
              <a:rPr lang="en-IN" dirty="0"/>
              <a:t>  </a:t>
            </a:r>
            <a:r>
              <a:rPr lang="en-IN" dirty="0" err="1"/>
              <a:t>console.log</a:t>
            </a:r>
            <a:r>
              <a:rPr lang="en-IN" dirty="0"/>
              <a:t>("Connected!");</a:t>
            </a:r>
            <a:br>
              <a:rPr lang="en-IN" dirty="0"/>
            </a:br>
            <a:r>
              <a:rPr lang="en-IN" dirty="0"/>
              <a:t>  </a:t>
            </a:r>
            <a:r>
              <a:rPr lang="en-IN" dirty="0" err="1"/>
              <a:t>con.query</a:t>
            </a:r>
            <a:r>
              <a:rPr lang="en-IN" dirty="0"/>
              <a:t>("CREATE DATABASE </a:t>
            </a:r>
            <a:r>
              <a:rPr lang="en-IN" dirty="0" err="1"/>
              <a:t>mydb</a:t>
            </a:r>
            <a:r>
              <a:rPr lang="en-IN" dirty="0"/>
              <a:t>", function (err, result) {</a:t>
            </a:r>
            <a:br>
              <a:rPr lang="en-IN" dirty="0"/>
            </a:br>
            <a:r>
              <a:rPr lang="en-IN" dirty="0"/>
              <a:t>    if (err) throw err;</a:t>
            </a:r>
            <a:br>
              <a:rPr lang="en-IN" dirty="0"/>
            </a:br>
            <a:r>
              <a:rPr lang="en-IN" dirty="0"/>
              <a:t>    </a:t>
            </a:r>
            <a:r>
              <a:rPr lang="en-IN" dirty="0" err="1"/>
              <a:t>console.log</a:t>
            </a:r>
            <a:r>
              <a:rPr lang="en-IN" dirty="0"/>
              <a:t>("Database created");</a:t>
            </a:r>
            <a:br>
              <a:rPr lang="en-IN" dirty="0"/>
            </a:br>
            <a:r>
              <a:rPr lang="en-IN" dirty="0"/>
              <a:t>  });</a:t>
            </a:r>
            <a:br>
              <a:rPr lang="en-IN" dirty="0"/>
            </a:br>
            <a:r>
              <a:rPr lang="en-IN" dirty="0"/>
              <a:t>});</a:t>
            </a:r>
          </a:p>
          <a:p>
            <a:endParaRPr lang="en-IN" dirty="0"/>
          </a:p>
        </p:txBody>
      </p:sp>
    </p:spTree>
    <p:extLst>
      <p:ext uri="{BB962C8B-B14F-4D97-AF65-F5344CB8AC3E}">
        <p14:creationId xmlns:p14="http://schemas.microsoft.com/office/powerpoint/2010/main" val="2214968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DB Queries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640" y="1419811"/>
            <a:ext cx="5572320" cy="471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35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Other projects like Node.js….</a:t>
            </a:r>
            <a:endParaRPr/>
          </a:p>
        </p:txBody>
      </p:sp>
      <p:sp>
        <p:nvSpPr>
          <p:cNvPr id="161" name="Google Shape;161;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Vert.x =&gt; Polygot programming</a:t>
            </a:r>
            <a:endParaRPr/>
          </a:p>
          <a:p>
            <a:pPr marL="228600" lvl="0" indent="-228600" algn="l" rtl="0">
              <a:lnSpc>
                <a:spcPct val="90000"/>
              </a:lnSpc>
              <a:spcBef>
                <a:spcPts val="1000"/>
              </a:spcBef>
              <a:spcAft>
                <a:spcPts val="0"/>
              </a:spcAft>
              <a:buClr>
                <a:schemeClr val="dk1"/>
              </a:buClr>
              <a:buSzPts val="2400"/>
              <a:buChar char="•"/>
            </a:pPr>
            <a:r>
              <a:rPr lang="en-US"/>
              <a:t>Akka =&gt; Scala and Java</a:t>
            </a:r>
            <a:endParaRPr/>
          </a:p>
          <a:p>
            <a:pPr marL="228600" lvl="0" indent="-228600" algn="l" rtl="0">
              <a:lnSpc>
                <a:spcPct val="90000"/>
              </a:lnSpc>
              <a:spcBef>
                <a:spcPts val="1000"/>
              </a:spcBef>
              <a:spcAft>
                <a:spcPts val="0"/>
              </a:spcAft>
              <a:buClr>
                <a:schemeClr val="dk1"/>
              </a:buClr>
              <a:buSzPts val="2400"/>
              <a:buChar char="•"/>
            </a:pPr>
            <a:r>
              <a:rPr lang="en-US"/>
              <a:t>Tornado =&gt; Python</a:t>
            </a:r>
            <a:endParaRPr/>
          </a:p>
          <a:p>
            <a:pPr marL="228600" lvl="0" indent="-228600" algn="l" rtl="0">
              <a:lnSpc>
                <a:spcPct val="90000"/>
              </a:lnSpc>
              <a:spcBef>
                <a:spcPts val="1000"/>
              </a:spcBef>
              <a:spcAft>
                <a:spcPts val="0"/>
              </a:spcAft>
              <a:buClr>
                <a:schemeClr val="dk1"/>
              </a:buClr>
              <a:buSzPts val="2400"/>
              <a:buChar char="•"/>
            </a:pPr>
            <a:r>
              <a:rPr lang="en-US"/>
              <a:t>Libevent =&gt; C</a:t>
            </a:r>
            <a:endParaRPr/>
          </a:p>
          <a:p>
            <a:pPr marL="228600" lvl="0" indent="-228600" algn="l" rtl="0">
              <a:lnSpc>
                <a:spcPct val="90000"/>
              </a:lnSpc>
              <a:spcBef>
                <a:spcPts val="1000"/>
              </a:spcBef>
              <a:spcAft>
                <a:spcPts val="0"/>
              </a:spcAft>
              <a:buClr>
                <a:schemeClr val="dk1"/>
              </a:buClr>
              <a:buSzPts val="2400"/>
              <a:buChar char="•"/>
            </a:pPr>
            <a:r>
              <a:rPr lang="en-US"/>
              <a:t>EventMachine =&gt; Ruby</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Angular JS</a:t>
            </a:r>
          </a:p>
        </p:txBody>
      </p:sp>
      <p:sp>
        <p:nvSpPr>
          <p:cNvPr id="6" name="Text Placeholder 5"/>
          <p:cNvSpPr>
            <a:spLocks noGrp="1"/>
          </p:cNvSpPr>
          <p:nvPr>
            <p:ph type="body" idx="1"/>
          </p:nvPr>
        </p:nvSpPr>
        <p:spPr/>
        <p:txBody>
          <a:bodyPr/>
          <a:lstStyle/>
          <a:p>
            <a:r>
              <a:rPr lang="en-IN" dirty="0" err="1"/>
              <a:t>AngularJS</a:t>
            </a:r>
            <a:r>
              <a:rPr lang="en-IN" dirty="0"/>
              <a:t> extends HTML with new attributes. </a:t>
            </a:r>
            <a:r>
              <a:rPr lang="en-IN" dirty="0" err="1"/>
              <a:t>AngularJS</a:t>
            </a:r>
            <a:r>
              <a:rPr lang="en-IN" dirty="0"/>
              <a:t> is perfect for Single Page Applications (SPAs). </a:t>
            </a:r>
            <a:r>
              <a:rPr lang="en-IN" dirty="0" err="1"/>
              <a:t>AngularJS</a:t>
            </a:r>
            <a:r>
              <a:rPr lang="en-IN" dirty="0"/>
              <a:t> is easy to learn.</a:t>
            </a:r>
          </a:p>
          <a:p>
            <a:r>
              <a:rPr lang="en-IN" dirty="0" err="1"/>
              <a:t>AngularJS</a:t>
            </a:r>
            <a:r>
              <a:rPr lang="en-IN" dirty="0"/>
              <a:t> is a </a:t>
            </a:r>
            <a:r>
              <a:rPr lang="en-IN" b="1" dirty="0"/>
              <a:t>JavaScript framework</a:t>
            </a:r>
            <a:r>
              <a:rPr lang="en-IN" dirty="0"/>
              <a:t>. It can be added to an HTML page with a &lt;script&gt; tag.</a:t>
            </a:r>
          </a:p>
          <a:p>
            <a:pPr marL="76200" indent="0">
              <a:buNone/>
            </a:pPr>
            <a:r>
              <a:rPr lang="en-IN" sz="1400" dirty="0">
                <a:solidFill>
                  <a:srgbClr val="C00000"/>
                </a:solidFill>
              </a:rPr>
              <a:t>          &lt;script </a:t>
            </a:r>
            <a:r>
              <a:rPr lang="en-IN" sz="1400" dirty="0" err="1">
                <a:solidFill>
                  <a:srgbClr val="C00000"/>
                </a:solidFill>
              </a:rPr>
              <a:t>src</a:t>
            </a:r>
            <a:r>
              <a:rPr lang="en-IN" sz="1400" dirty="0">
                <a:solidFill>
                  <a:srgbClr val="C00000"/>
                </a:solidFill>
              </a:rPr>
              <a:t>="https://</a:t>
            </a:r>
            <a:r>
              <a:rPr lang="en-IN" sz="1400" dirty="0" err="1">
                <a:solidFill>
                  <a:srgbClr val="C00000"/>
                </a:solidFill>
              </a:rPr>
              <a:t>ajax.googleapis.com</a:t>
            </a:r>
            <a:r>
              <a:rPr lang="en-IN" sz="1400" dirty="0">
                <a:solidFill>
                  <a:srgbClr val="C00000"/>
                </a:solidFill>
              </a:rPr>
              <a:t>/</a:t>
            </a:r>
            <a:r>
              <a:rPr lang="en-IN" sz="1400" dirty="0" err="1">
                <a:solidFill>
                  <a:srgbClr val="C00000"/>
                </a:solidFill>
              </a:rPr>
              <a:t>ajax</a:t>
            </a:r>
            <a:r>
              <a:rPr lang="en-IN" sz="1400" dirty="0">
                <a:solidFill>
                  <a:srgbClr val="C00000"/>
                </a:solidFill>
              </a:rPr>
              <a:t>/libs/</a:t>
            </a:r>
            <a:r>
              <a:rPr lang="en-IN" sz="1400" dirty="0" err="1">
                <a:solidFill>
                  <a:srgbClr val="C00000"/>
                </a:solidFill>
              </a:rPr>
              <a:t>angularjs</a:t>
            </a:r>
            <a:r>
              <a:rPr lang="en-IN" sz="1400" dirty="0">
                <a:solidFill>
                  <a:srgbClr val="C00000"/>
                </a:solidFill>
              </a:rPr>
              <a:t>/1.6.9/</a:t>
            </a:r>
            <a:r>
              <a:rPr lang="en-IN" sz="1400" dirty="0" err="1">
                <a:solidFill>
                  <a:srgbClr val="C00000"/>
                </a:solidFill>
              </a:rPr>
              <a:t>angular.min.js</a:t>
            </a:r>
            <a:r>
              <a:rPr lang="en-IN" sz="1400" dirty="0">
                <a:solidFill>
                  <a:srgbClr val="C00000"/>
                </a:solidFill>
              </a:rPr>
              <a:t>"&gt;&lt;/script&gt;</a:t>
            </a:r>
          </a:p>
          <a:p>
            <a:r>
              <a:rPr lang="en-IN" dirty="0" err="1"/>
              <a:t>AngularJS</a:t>
            </a:r>
            <a:r>
              <a:rPr lang="en-IN" dirty="0"/>
              <a:t> extends HTML attributes with </a:t>
            </a:r>
            <a:r>
              <a:rPr lang="en-IN" b="1" dirty="0"/>
              <a:t>Directives</a:t>
            </a:r>
            <a:r>
              <a:rPr lang="en-IN" dirty="0"/>
              <a:t>, and binds data to HTML with </a:t>
            </a:r>
            <a:r>
              <a:rPr lang="en-IN" b="1" dirty="0"/>
              <a:t>Expressions.</a:t>
            </a:r>
            <a:endParaRPr lang="en-IN" dirty="0"/>
          </a:p>
        </p:txBody>
      </p:sp>
    </p:spTree>
    <p:extLst>
      <p:ext uri="{BB962C8B-B14F-4D97-AF65-F5344CB8AC3E}">
        <p14:creationId xmlns:p14="http://schemas.microsoft.com/office/powerpoint/2010/main" val="3210301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AngularJS</a:t>
            </a:r>
            <a:r>
              <a:rPr lang="en-IN" dirty="0"/>
              <a:t> Extends HTML</a:t>
            </a:r>
          </a:p>
        </p:txBody>
      </p:sp>
      <p:sp>
        <p:nvSpPr>
          <p:cNvPr id="4" name="Text Placeholder 3"/>
          <p:cNvSpPr>
            <a:spLocks noGrp="1"/>
          </p:cNvSpPr>
          <p:nvPr>
            <p:ph type="body" idx="1"/>
          </p:nvPr>
        </p:nvSpPr>
        <p:spPr/>
        <p:txBody>
          <a:bodyPr/>
          <a:lstStyle/>
          <a:p>
            <a:r>
              <a:rPr lang="en-IN" dirty="0" err="1"/>
              <a:t>AngularJS</a:t>
            </a:r>
            <a:r>
              <a:rPr lang="en-IN" dirty="0"/>
              <a:t> extends HTML with </a:t>
            </a:r>
            <a:r>
              <a:rPr lang="en-IN" b="1" dirty="0" err="1"/>
              <a:t>ng</a:t>
            </a:r>
            <a:r>
              <a:rPr lang="en-IN" b="1" dirty="0"/>
              <a:t>-directives</a:t>
            </a:r>
            <a:r>
              <a:rPr lang="en-IN" dirty="0"/>
              <a:t>.</a:t>
            </a:r>
          </a:p>
          <a:p>
            <a:r>
              <a:rPr lang="en-IN" dirty="0"/>
              <a:t>The </a:t>
            </a:r>
            <a:r>
              <a:rPr lang="en-IN" b="1" dirty="0" err="1"/>
              <a:t>ng</a:t>
            </a:r>
            <a:r>
              <a:rPr lang="en-IN" b="1" dirty="0"/>
              <a:t>-app</a:t>
            </a:r>
            <a:r>
              <a:rPr lang="en-IN" dirty="0"/>
              <a:t> directive defines an </a:t>
            </a:r>
            <a:r>
              <a:rPr lang="en-IN" dirty="0" err="1"/>
              <a:t>AngularJS</a:t>
            </a:r>
            <a:r>
              <a:rPr lang="en-IN" dirty="0"/>
              <a:t> application.</a:t>
            </a:r>
          </a:p>
          <a:p>
            <a:r>
              <a:rPr lang="en-IN" dirty="0"/>
              <a:t>The </a:t>
            </a:r>
            <a:r>
              <a:rPr lang="en-IN" b="1" dirty="0" err="1"/>
              <a:t>ng</a:t>
            </a:r>
            <a:r>
              <a:rPr lang="en-IN" b="1" dirty="0"/>
              <a:t>-model</a:t>
            </a:r>
            <a:r>
              <a:rPr lang="en-IN" dirty="0"/>
              <a:t> directive binds the value of HTML controls (input, select, </a:t>
            </a:r>
            <a:r>
              <a:rPr lang="en-IN" dirty="0" err="1"/>
              <a:t>textarea</a:t>
            </a:r>
            <a:r>
              <a:rPr lang="en-IN" dirty="0"/>
              <a:t>) to application data.</a:t>
            </a:r>
          </a:p>
          <a:p>
            <a:r>
              <a:rPr lang="en-IN" dirty="0"/>
              <a:t>The </a:t>
            </a:r>
            <a:r>
              <a:rPr lang="en-IN" b="1" dirty="0" err="1"/>
              <a:t>ng</a:t>
            </a:r>
            <a:r>
              <a:rPr lang="en-IN" b="1" dirty="0"/>
              <a:t>-bind</a:t>
            </a:r>
            <a:r>
              <a:rPr lang="en-IN" dirty="0"/>
              <a:t> directive binds application data to the HTML view.</a:t>
            </a:r>
          </a:p>
          <a:p>
            <a:r>
              <a:rPr lang="en-IN" b="1" dirty="0"/>
              <a:t>The </a:t>
            </a:r>
            <a:r>
              <a:rPr lang="en-IN" dirty="0" err="1"/>
              <a:t>ng</a:t>
            </a:r>
            <a:r>
              <a:rPr lang="en-IN" dirty="0"/>
              <a:t>-controller</a:t>
            </a:r>
            <a:r>
              <a:rPr lang="en-IN" b="1" dirty="0"/>
              <a:t> directive defines the application controller.</a:t>
            </a:r>
          </a:p>
          <a:p>
            <a:endParaRPr lang="en-IN" dirty="0"/>
          </a:p>
        </p:txBody>
      </p:sp>
    </p:spTree>
    <p:extLst>
      <p:ext uri="{BB962C8B-B14F-4D97-AF65-F5344CB8AC3E}">
        <p14:creationId xmlns:p14="http://schemas.microsoft.com/office/powerpoint/2010/main" val="2278469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AngularJS</a:t>
            </a:r>
            <a:r>
              <a:rPr lang="en-IN" dirty="0"/>
              <a:t> Example</a:t>
            </a:r>
          </a:p>
        </p:txBody>
      </p:sp>
      <p:sp>
        <p:nvSpPr>
          <p:cNvPr id="4" name="Text Placeholder 3"/>
          <p:cNvSpPr>
            <a:spLocks noGrp="1"/>
          </p:cNvSpPr>
          <p:nvPr>
            <p:ph type="body" idx="1"/>
          </p:nvPr>
        </p:nvSpPr>
        <p:spPr/>
        <p:txBody>
          <a:bodyPr>
            <a:normAutofit/>
          </a:bodyPr>
          <a:lstStyle/>
          <a:p>
            <a:pPr marL="533400" lvl="1" indent="0">
              <a:buNone/>
            </a:pPr>
            <a:r>
              <a:rPr lang="en-IN" sz="1900" dirty="0"/>
              <a:t>&lt;div </a:t>
            </a:r>
            <a:r>
              <a:rPr lang="en-IN" sz="1900" dirty="0" err="1"/>
              <a:t>ng</a:t>
            </a:r>
            <a:r>
              <a:rPr lang="en-IN" sz="1900" dirty="0"/>
              <a:t>-app="</a:t>
            </a:r>
            <a:r>
              <a:rPr lang="en-IN" sz="1900" dirty="0" err="1">
                <a:solidFill>
                  <a:srgbClr val="00B050"/>
                </a:solidFill>
              </a:rPr>
              <a:t>myApp</a:t>
            </a:r>
            <a:r>
              <a:rPr lang="en-IN" sz="1900" dirty="0"/>
              <a:t>" </a:t>
            </a:r>
            <a:r>
              <a:rPr lang="en-IN" sz="1900" dirty="0" err="1"/>
              <a:t>ng</a:t>
            </a:r>
            <a:r>
              <a:rPr lang="en-IN" sz="1900" dirty="0"/>
              <a:t>-controller="</a:t>
            </a:r>
            <a:r>
              <a:rPr lang="en-IN" sz="1900" dirty="0" err="1">
                <a:solidFill>
                  <a:srgbClr val="C00000"/>
                </a:solidFill>
              </a:rPr>
              <a:t>myCtrl</a:t>
            </a:r>
            <a:r>
              <a:rPr lang="en-IN" sz="1900" dirty="0"/>
              <a:t>"&gt;</a:t>
            </a:r>
            <a:br>
              <a:rPr lang="en-IN" sz="1900" dirty="0"/>
            </a:br>
            <a:r>
              <a:rPr lang="en-IN" sz="1900" dirty="0"/>
              <a:t>First Name: &lt;input type="text" </a:t>
            </a:r>
            <a:r>
              <a:rPr lang="en-IN" sz="1900" dirty="0" err="1"/>
              <a:t>ng</a:t>
            </a:r>
            <a:r>
              <a:rPr lang="en-IN" sz="1900" dirty="0"/>
              <a:t>-model="</a:t>
            </a:r>
            <a:r>
              <a:rPr lang="en-IN" sz="1900" dirty="0" err="1">
                <a:solidFill>
                  <a:srgbClr val="002060"/>
                </a:solidFill>
              </a:rPr>
              <a:t>firstName</a:t>
            </a:r>
            <a:r>
              <a:rPr lang="en-IN" sz="1900" dirty="0"/>
              <a:t>"&gt;&lt;</a:t>
            </a:r>
            <a:r>
              <a:rPr lang="en-IN" sz="1900" dirty="0" err="1"/>
              <a:t>br</a:t>
            </a:r>
            <a:r>
              <a:rPr lang="en-IN" sz="1900" dirty="0"/>
              <a:t>&gt;</a:t>
            </a:r>
            <a:br>
              <a:rPr lang="en-IN" sz="1900" dirty="0"/>
            </a:br>
            <a:r>
              <a:rPr lang="en-IN" sz="1900" dirty="0"/>
              <a:t>Last Name: &lt;input type="text" </a:t>
            </a:r>
            <a:r>
              <a:rPr lang="en-IN" sz="1900" dirty="0" err="1"/>
              <a:t>ng</a:t>
            </a:r>
            <a:r>
              <a:rPr lang="en-IN" sz="1900" dirty="0"/>
              <a:t>-model="</a:t>
            </a:r>
            <a:r>
              <a:rPr lang="en-IN" sz="1900" dirty="0" err="1">
                <a:solidFill>
                  <a:srgbClr val="002060"/>
                </a:solidFill>
              </a:rPr>
              <a:t>lastName</a:t>
            </a:r>
            <a:r>
              <a:rPr lang="en-IN" sz="1900" dirty="0"/>
              <a:t>"&gt;&lt;</a:t>
            </a:r>
            <a:r>
              <a:rPr lang="en-IN" sz="1900" dirty="0" err="1"/>
              <a:t>br</a:t>
            </a:r>
            <a:r>
              <a:rPr lang="en-IN" sz="1900" dirty="0"/>
              <a:t>&gt;</a:t>
            </a:r>
            <a:br>
              <a:rPr lang="en-IN" sz="1900" dirty="0"/>
            </a:br>
            <a:r>
              <a:rPr lang="en-IN" sz="1900" dirty="0"/>
              <a:t>Full Name: {{</a:t>
            </a:r>
            <a:r>
              <a:rPr lang="en-IN" sz="1900" dirty="0" err="1"/>
              <a:t>firstName</a:t>
            </a:r>
            <a:r>
              <a:rPr lang="en-IN" sz="1900" dirty="0"/>
              <a:t> + " " + </a:t>
            </a:r>
            <a:r>
              <a:rPr lang="en-IN" sz="1900" dirty="0" err="1"/>
              <a:t>lastName</a:t>
            </a:r>
            <a:r>
              <a:rPr lang="en-IN" sz="1900" dirty="0"/>
              <a:t>}}</a:t>
            </a:r>
            <a:br>
              <a:rPr lang="en-IN" sz="1900" dirty="0"/>
            </a:br>
            <a:r>
              <a:rPr lang="en-IN" sz="1900" dirty="0"/>
              <a:t>&lt;/div&gt;</a:t>
            </a:r>
            <a:br>
              <a:rPr lang="en-IN" sz="1900" dirty="0"/>
            </a:br>
            <a:br>
              <a:rPr lang="en-IN" sz="1900" dirty="0"/>
            </a:br>
            <a:r>
              <a:rPr lang="en-IN" sz="1900" dirty="0"/>
              <a:t>&lt;script&gt;</a:t>
            </a:r>
            <a:br>
              <a:rPr lang="en-IN" sz="1900" dirty="0"/>
            </a:br>
            <a:r>
              <a:rPr lang="en-IN" sz="1900" dirty="0" err="1"/>
              <a:t>var</a:t>
            </a:r>
            <a:r>
              <a:rPr lang="en-IN" sz="1900" dirty="0"/>
              <a:t> app = </a:t>
            </a:r>
            <a:r>
              <a:rPr lang="en-IN" sz="1900" dirty="0" err="1"/>
              <a:t>angular.module</a:t>
            </a:r>
            <a:r>
              <a:rPr lang="en-IN" sz="1900" dirty="0"/>
              <a:t>(</a:t>
            </a:r>
            <a:r>
              <a:rPr lang="en-IN" sz="1900" dirty="0">
                <a:solidFill>
                  <a:srgbClr val="00B050"/>
                </a:solidFill>
              </a:rPr>
              <a:t>'</a:t>
            </a:r>
            <a:r>
              <a:rPr lang="en-IN" sz="1900" dirty="0" err="1">
                <a:solidFill>
                  <a:srgbClr val="00B050"/>
                </a:solidFill>
              </a:rPr>
              <a:t>myApp</a:t>
            </a:r>
            <a:r>
              <a:rPr lang="en-IN" sz="1900" dirty="0"/>
              <a:t>', []);</a:t>
            </a:r>
            <a:br>
              <a:rPr lang="en-IN" sz="1900" dirty="0"/>
            </a:br>
            <a:r>
              <a:rPr lang="en-IN" sz="1900" dirty="0" err="1"/>
              <a:t>app.controller</a:t>
            </a:r>
            <a:r>
              <a:rPr lang="en-IN" sz="1900" dirty="0"/>
              <a:t>(</a:t>
            </a:r>
            <a:r>
              <a:rPr lang="en-IN" sz="1900" dirty="0">
                <a:solidFill>
                  <a:srgbClr val="C00000"/>
                </a:solidFill>
              </a:rPr>
              <a:t>'</a:t>
            </a:r>
            <a:r>
              <a:rPr lang="en-IN" sz="1900" dirty="0" err="1">
                <a:solidFill>
                  <a:srgbClr val="C00000"/>
                </a:solidFill>
              </a:rPr>
              <a:t>myCtrl</a:t>
            </a:r>
            <a:r>
              <a:rPr lang="en-IN" sz="1900" dirty="0"/>
              <a:t>', function($scope) {</a:t>
            </a:r>
            <a:br>
              <a:rPr lang="en-IN" sz="1900" dirty="0"/>
            </a:br>
            <a:r>
              <a:rPr lang="en-IN" sz="1900" dirty="0"/>
              <a:t>  $</a:t>
            </a:r>
            <a:r>
              <a:rPr lang="en-IN" sz="1900" dirty="0" err="1">
                <a:solidFill>
                  <a:srgbClr val="002060"/>
                </a:solidFill>
              </a:rPr>
              <a:t>scope.firstName</a:t>
            </a:r>
            <a:r>
              <a:rPr lang="en-IN" sz="1900" dirty="0"/>
              <a:t> = "John";</a:t>
            </a:r>
            <a:br>
              <a:rPr lang="en-IN" sz="1900" dirty="0"/>
            </a:br>
            <a:r>
              <a:rPr lang="en-IN" sz="1900" dirty="0"/>
              <a:t>  $</a:t>
            </a:r>
            <a:r>
              <a:rPr lang="en-IN" sz="1900" dirty="0" err="1">
                <a:solidFill>
                  <a:srgbClr val="002060"/>
                </a:solidFill>
              </a:rPr>
              <a:t>scope.lastName</a:t>
            </a:r>
            <a:r>
              <a:rPr lang="en-IN" sz="1900" dirty="0"/>
              <a:t> = "Doe";</a:t>
            </a:r>
            <a:br>
              <a:rPr lang="en-IN" sz="1900" dirty="0"/>
            </a:br>
            <a:r>
              <a:rPr lang="en-IN" sz="1900" dirty="0"/>
              <a:t>});</a:t>
            </a:r>
            <a:br>
              <a:rPr lang="en-IN" sz="1900" dirty="0"/>
            </a:br>
            <a:r>
              <a:rPr lang="en-IN" sz="1900" dirty="0"/>
              <a:t>&lt;/script&gt;</a:t>
            </a:r>
          </a:p>
          <a:p>
            <a:endParaRPr lang="en-IN" dirty="0"/>
          </a:p>
        </p:txBody>
      </p:sp>
    </p:spTree>
    <p:extLst>
      <p:ext uri="{BB962C8B-B14F-4D97-AF65-F5344CB8AC3E}">
        <p14:creationId xmlns:p14="http://schemas.microsoft.com/office/powerpoint/2010/main" val="3886184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a:t>AngularJS</a:t>
            </a:r>
            <a:r>
              <a:rPr lang="en-IN" dirty="0"/>
              <a:t> Example</a:t>
            </a:r>
          </a:p>
        </p:txBody>
      </p:sp>
      <p:sp>
        <p:nvSpPr>
          <p:cNvPr id="4" name="Text Placeholder 3"/>
          <p:cNvSpPr>
            <a:spLocks noGrp="1"/>
          </p:cNvSpPr>
          <p:nvPr>
            <p:ph type="body" idx="1"/>
          </p:nvPr>
        </p:nvSpPr>
        <p:spPr/>
        <p:txBody>
          <a:bodyPr>
            <a:normAutofit fontScale="92500" lnSpcReduction="10000"/>
          </a:bodyPr>
          <a:lstStyle/>
          <a:p>
            <a:r>
              <a:rPr lang="en-IN" dirty="0"/>
              <a:t>The </a:t>
            </a:r>
            <a:r>
              <a:rPr lang="en-IN" dirty="0" err="1"/>
              <a:t>AngularJS</a:t>
            </a:r>
            <a:r>
              <a:rPr lang="en-IN" dirty="0"/>
              <a:t> application is defined by  </a:t>
            </a:r>
            <a:r>
              <a:rPr lang="en-IN" b="1" dirty="0" err="1"/>
              <a:t>ng</a:t>
            </a:r>
            <a:r>
              <a:rPr lang="en-IN" b="1" dirty="0"/>
              <a:t>-app="</a:t>
            </a:r>
            <a:r>
              <a:rPr lang="en-IN" b="1" dirty="0" err="1"/>
              <a:t>myApp</a:t>
            </a:r>
            <a:r>
              <a:rPr lang="en-IN" b="1" dirty="0"/>
              <a:t>"</a:t>
            </a:r>
            <a:r>
              <a:rPr lang="en-IN" dirty="0"/>
              <a:t>. The application runs inside the &lt;div&gt;.</a:t>
            </a:r>
          </a:p>
          <a:p>
            <a:r>
              <a:rPr lang="en-IN" dirty="0"/>
              <a:t>The </a:t>
            </a:r>
            <a:r>
              <a:rPr lang="en-IN" b="1" dirty="0" err="1"/>
              <a:t>ng</a:t>
            </a:r>
            <a:r>
              <a:rPr lang="en-IN" b="1" dirty="0"/>
              <a:t>-controller="</a:t>
            </a:r>
            <a:r>
              <a:rPr lang="en-IN" b="1" dirty="0" err="1"/>
              <a:t>myCtrl</a:t>
            </a:r>
            <a:r>
              <a:rPr lang="en-IN" b="1" dirty="0"/>
              <a:t>"</a:t>
            </a:r>
            <a:r>
              <a:rPr lang="en-IN" dirty="0"/>
              <a:t> attribute is an </a:t>
            </a:r>
            <a:r>
              <a:rPr lang="en-IN" dirty="0" err="1"/>
              <a:t>AngularJS</a:t>
            </a:r>
            <a:r>
              <a:rPr lang="en-IN" dirty="0"/>
              <a:t> directive. It defines a controller.</a:t>
            </a:r>
          </a:p>
          <a:p>
            <a:r>
              <a:rPr lang="en-IN" dirty="0"/>
              <a:t>The </a:t>
            </a:r>
            <a:r>
              <a:rPr lang="en-IN" b="1" dirty="0" err="1"/>
              <a:t>myCtrl</a:t>
            </a:r>
            <a:r>
              <a:rPr lang="en-IN" dirty="0"/>
              <a:t> function is a JavaScript function.</a:t>
            </a:r>
          </a:p>
          <a:p>
            <a:r>
              <a:rPr lang="en-IN" dirty="0" err="1"/>
              <a:t>AngularJS</a:t>
            </a:r>
            <a:r>
              <a:rPr lang="en-IN" dirty="0"/>
              <a:t> will invoke the controller with a </a:t>
            </a:r>
            <a:r>
              <a:rPr lang="en-IN" b="1" dirty="0"/>
              <a:t>$scope</a:t>
            </a:r>
            <a:r>
              <a:rPr lang="en-IN" dirty="0"/>
              <a:t> object.</a:t>
            </a:r>
          </a:p>
          <a:p>
            <a:r>
              <a:rPr lang="en-IN" dirty="0"/>
              <a:t>In </a:t>
            </a:r>
            <a:r>
              <a:rPr lang="en-IN" dirty="0" err="1"/>
              <a:t>AngularJS</a:t>
            </a:r>
            <a:r>
              <a:rPr lang="en-IN" dirty="0"/>
              <a:t>, $scope is the application object (the owner of application variables and functions).</a:t>
            </a:r>
          </a:p>
          <a:p>
            <a:r>
              <a:rPr lang="en-IN" dirty="0"/>
              <a:t>The controller creates two properties (variables) in the scope (</a:t>
            </a:r>
            <a:r>
              <a:rPr lang="en-IN" b="1" dirty="0" err="1"/>
              <a:t>firstName</a:t>
            </a:r>
            <a:r>
              <a:rPr lang="en-IN" dirty="0"/>
              <a:t> and </a:t>
            </a:r>
            <a:r>
              <a:rPr lang="en-IN" b="1" dirty="0" err="1"/>
              <a:t>lastName</a:t>
            </a:r>
            <a:r>
              <a:rPr lang="en-IN" dirty="0"/>
              <a:t>).</a:t>
            </a:r>
          </a:p>
          <a:p>
            <a:r>
              <a:rPr lang="en-IN" dirty="0"/>
              <a:t>The </a:t>
            </a:r>
            <a:r>
              <a:rPr lang="en-IN" b="1" dirty="0" err="1"/>
              <a:t>ng</a:t>
            </a:r>
            <a:r>
              <a:rPr lang="en-IN" b="1" dirty="0"/>
              <a:t>-model</a:t>
            </a:r>
            <a:r>
              <a:rPr lang="en-IN" dirty="0"/>
              <a:t> directives bind the input fields to the controller properties (</a:t>
            </a:r>
            <a:r>
              <a:rPr lang="en-IN" dirty="0" err="1"/>
              <a:t>firstName</a:t>
            </a:r>
            <a:r>
              <a:rPr lang="en-IN" dirty="0"/>
              <a:t> and </a:t>
            </a:r>
            <a:r>
              <a:rPr lang="en-IN" dirty="0" err="1"/>
              <a:t>lastName</a:t>
            </a:r>
            <a:r>
              <a:rPr lang="en-IN" dirty="0"/>
              <a:t>).</a:t>
            </a:r>
          </a:p>
          <a:p>
            <a:endParaRPr lang="en-IN" dirty="0"/>
          </a:p>
        </p:txBody>
      </p:sp>
    </p:spTree>
    <p:extLst>
      <p:ext uri="{BB962C8B-B14F-4D97-AF65-F5344CB8AC3E}">
        <p14:creationId xmlns:p14="http://schemas.microsoft.com/office/powerpoint/2010/main" val="671731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Web Scrapping</a:t>
            </a:r>
          </a:p>
        </p:txBody>
      </p:sp>
      <p:sp>
        <p:nvSpPr>
          <p:cNvPr id="4" name="Text Placeholder 3"/>
          <p:cNvSpPr>
            <a:spLocks noGrp="1"/>
          </p:cNvSpPr>
          <p:nvPr>
            <p:ph type="body" idx="1"/>
          </p:nvPr>
        </p:nvSpPr>
        <p:spPr/>
        <p:txBody>
          <a:bodyPr>
            <a:normAutofit lnSpcReduction="10000"/>
          </a:bodyPr>
          <a:lstStyle/>
          <a:p>
            <a:pPr lvl="0"/>
            <a:r>
              <a:rPr lang="en-IN" u="sng" dirty="0">
                <a:hlinkClick r:id="rId2"/>
              </a:rPr>
              <a:t>Web scraping</a:t>
            </a:r>
            <a:r>
              <a:rPr lang="en-IN" dirty="0"/>
              <a:t> is extracting data from websites in an automated manner. </a:t>
            </a:r>
            <a:endParaRPr lang="en-IN" sz="2800" dirty="0"/>
          </a:p>
          <a:p>
            <a:pPr lvl="0"/>
            <a:r>
              <a:rPr lang="en-IN" dirty="0"/>
              <a:t>It is automated because it uses bots to scrape the information or content from websites. </a:t>
            </a:r>
            <a:endParaRPr lang="en-IN" sz="2800" dirty="0"/>
          </a:p>
          <a:p>
            <a:pPr lvl="0"/>
            <a:r>
              <a:rPr lang="en-IN" dirty="0"/>
              <a:t>It’s a programmatic analysis of a web page to download information from it.</a:t>
            </a:r>
            <a:endParaRPr lang="en-IN" sz="2800" dirty="0"/>
          </a:p>
          <a:p>
            <a:pPr lvl="0"/>
            <a:r>
              <a:rPr lang="en-IN" dirty="0"/>
              <a:t>Example of Web Scraping</a:t>
            </a:r>
          </a:p>
          <a:p>
            <a:pPr lvl="1"/>
            <a:r>
              <a:rPr lang="en-IN" sz="1700" dirty="0"/>
              <a:t>Web scraping would involve scraping specific information from a particular web page or pages. </a:t>
            </a:r>
          </a:p>
          <a:p>
            <a:pPr lvl="1"/>
            <a:r>
              <a:rPr lang="en-IN" sz="1700" dirty="0"/>
              <a:t>For example, you want to work on price intelligence. You would extract the price of various/specific products from Amazon or any other e-commerce site.</a:t>
            </a:r>
          </a:p>
          <a:p>
            <a:pPr lvl="1"/>
            <a:r>
              <a:rPr lang="en-IN" sz="1700" dirty="0"/>
              <a:t>This would qualify as web scraping. Likewise, you can extract data and use it for business leads, stock market data, real estate listings.</a:t>
            </a:r>
          </a:p>
          <a:p>
            <a:endParaRPr lang="en-IN" dirty="0"/>
          </a:p>
        </p:txBody>
      </p:sp>
    </p:spTree>
    <p:extLst>
      <p:ext uri="{BB962C8B-B14F-4D97-AF65-F5344CB8AC3E}">
        <p14:creationId xmlns:p14="http://schemas.microsoft.com/office/powerpoint/2010/main" val="3840705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Steps to perform web scrapping </a:t>
            </a:r>
          </a:p>
        </p:txBody>
      </p:sp>
      <p:sp>
        <p:nvSpPr>
          <p:cNvPr id="4" name="Text Placeholder 3"/>
          <p:cNvSpPr>
            <a:spLocks noGrp="1"/>
          </p:cNvSpPr>
          <p:nvPr>
            <p:ph type="body" idx="1"/>
          </p:nvPr>
        </p:nvSpPr>
        <p:spPr/>
        <p:txBody>
          <a:bodyPr>
            <a:normAutofit fontScale="77500" lnSpcReduction="20000"/>
          </a:bodyPr>
          <a:lstStyle/>
          <a:p>
            <a:pPr marL="76200" indent="0">
              <a:buNone/>
            </a:pPr>
            <a:r>
              <a:rPr lang="en-IN" dirty="0"/>
              <a:t>1. </a:t>
            </a:r>
            <a:r>
              <a:rPr lang="en-IN" b="1" dirty="0"/>
              <a:t>Request-Response</a:t>
            </a:r>
            <a:endParaRPr lang="en-IN" dirty="0"/>
          </a:p>
          <a:p>
            <a:pPr lvl="1"/>
            <a:r>
              <a:rPr lang="en-IN" dirty="0"/>
              <a:t>The first step is to request the target website for the contents of a specific URL.</a:t>
            </a:r>
          </a:p>
          <a:p>
            <a:pPr lvl="1"/>
            <a:r>
              <a:rPr lang="en-IN" dirty="0"/>
              <a:t>In return, the scraper gets the requested information in HTML format.</a:t>
            </a:r>
          </a:p>
          <a:p>
            <a:pPr marL="76200" indent="0">
              <a:buNone/>
            </a:pPr>
            <a:r>
              <a:rPr lang="en-IN" dirty="0"/>
              <a:t>2. </a:t>
            </a:r>
            <a:r>
              <a:rPr lang="en-IN" b="1" dirty="0"/>
              <a:t>Parse and Extract</a:t>
            </a:r>
            <a:endParaRPr lang="en-IN" dirty="0"/>
          </a:p>
          <a:p>
            <a:pPr lvl="1"/>
            <a:r>
              <a:rPr lang="en-IN" dirty="0"/>
              <a:t>When it comes to Parsing, it usually applies to any computer language. It is the process of taking the code as text and producing a structure in memory that the computer can understand and work with.</a:t>
            </a:r>
          </a:p>
          <a:p>
            <a:pPr lvl="1"/>
            <a:r>
              <a:rPr lang="en-IN" dirty="0"/>
              <a:t>To put it simply, HTML parsing is basically taking in HTML code and extracting relevant information like the title of the page, paragraphs in the page, headings in the page, links, bold text, etc.</a:t>
            </a:r>
          </a:p>
          <a:p>
            <a:pPr marL="76200" indent="0">
              <a:buNone/>
            </a:pPr>
            <a:r>
              <a:rPr lang="en-IN" dirty="0"/>
              <a:t>3. </a:t>
            </a:r>
            <a:r>
              <a:rPr lang="en-IN" b="1" dirty="0"/>
              <a:t>Download Data</a:t>
            </a:r>
            <a:endParaRPr lang="en-IN" dirty="0"/>
          </a:p>
          <a:p>
            <a:pPr marL="533400" lvl="1" indent="0">
              <a:buNone/>
            </a:pPr>
            <a:r>
              <a:rPr lang="en-IN" dirty="0"/>
              <a:t>The final part is where you download and save the data in a CSV, JSON or in a database so that it can be retrieved and used manually or employed in any other program.</a:t>
            </a:r>
          </a:p>
          <a:p>
            <a:endParaRPr lang="en-IN" dirty="0"/>
          </a:p>
        </p:txBody>
      </p:sp>
    </p:spTree>
    <p:extLst>
      <p:ext uri="{BB962C8B-B14F-4D97-AF65-F5344CB8AC3E}">
        <p14:creationId xmlns:p14="http://schemas.microsoft.com/office/powerpoint/2010/main" val="4240918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Modules to perform web scrapping in Node </a:t>
            </a:r>
            <a:r>
              <a:rPr lang="en-IN" dirty="0" err="1"/>
              <a:t>js</a:t>
            </a:r>
            <a:endParaRPr lang="en-IN" dirty="0"/>
          </a:p>
        </p:txBody>
      </p:sp>
      <p:sp>
        <p:nvSpPr>
          <p:cNvPr id="4" name="Text Placeholder 3"/>
          <p:cNvSpPr>
            <a:spLocks noGrp="1"/>
          </p:cNvSpPr>
          <p:nvPr>
            <p:ph type="body" idx="1"/>
          </p:nvPr>
        </p:nvSpPr>
        <p:spPr/>
        <p:txBody>
          <a:bodyPr/>
          <a:lstStyle/>
          <a:p>
            <a:r>
              <a:rPr lang="en-IN" dirty="0"/>
              <a:t>By sending HTTP request to a particular URL and then by extracting HTML of that web page for </a:t>
            </a:r>
            <a:r>
              <a:rPr lang="en-IN" b="1" dirty="0"/>
              <a:t>getting useful information is known as crawling or web scraping.</a:t>
            </a:r>
            <a:endParaRPr lang="en-IN" dirty="0"/>
          </a:p>
          <a:p>
            <a:pPr marL="76200" indent="0" fontAlgn="base">
              <a:buNone/>
            </a:pPr>
            <a:endParaRPr lang="en-IN" dirty="0"/>
          </a:p>
          <a:p>
            <a:pPr lvl="0" fontAlgn="base"/>
            <a:r>
              <a:rPr lang="en-IN" dirty="0">
                <a:hlinkClick r:id="rId2"/>
              </a:rPr>
              <a:t>request</a:t>
            </a:r>
            <a:r>
              <a:rPr lang="en-IN" dirty="0"/>
              <a:t>: For sending HTTP request to the URL</a:t>
            </a:r>
          </a:p>
          <a:p>
            <a:pPr lvl="0" fontAlgn="base"/>
            <a:r>
              <a:rPr lang="en-IN" dirty="0">
                <a:hlinkClick r:id="rId3"/>
              </a:rPr>
              <a:t>cheerio</a:t>
            </a:r>
            <a:r>
              <a:rPr lang="en-IN" dirty="0"/>
              <a:t>: For parsing DOM and extracting HTML of web page</a:t>
            </a:r>
          </a:p>
          <a:p>
            <a:endParaRPr lang="en-IN" dirty="0"/>
          </a:p>
        </p:txBody>
      </p:sp>
    </p:spTree>
    <p:extLst>
      <p:ext uri="{BB962C8B-B14F-4D97-AF65-F5344CB8AC3E}">
        <p14:creationId xmlns:p14="http://schemas.microsoft.com/office/powerpoint/2010/main" val="3681845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Problem Statement</a:t>
            </a:r>
          </a:p>
        </p:txBody>
      </p:sp>
      <p:sp>
        <p:nvSpPr>
          <p:cNvPr id="4" name="Text Placeholder 3"/>
          <p:cNvSpPr>
            <a:spLocks noGrp="1"/>
          </p:cNvSpPr>
          <p:nvPr>
            <p:ph type="body" idx="1"/>
          </p:nvPr>
        </p:nvSpPr>
        <p:spPr/>
        <p:txBody>
          <a:bodyPr/>
          <a:lstStyle/>
          <a:p>
            <a:pPr marL="533400" lvl="0" indent="-457200">
              <a:buFont typeface="+mj-lt"/>
              <a:buAutoNum type="arabicPeriod"/>
            </a:pPr>
            <a:r>
              <a:rPr lang="en-IN" dirty="0"/>
              <a:t>Use Node as File Server and perform file read/ write operations synchronously and asynchronously. </a:t>
            </a:r>
          </a:p>
          <a:p>
            <a:pPr marL="533400" lvl="0" indent="-457200">
              <a:buFont typeface="+mj-lt"/>
              <a:buAutoNum type="arabicPeriod"/>
            </a:pPr>
            <a:r>
              <a:rPr lang="en-IN" dirty="0"/>
              <a:t>Use Node as HTTP Server and create file upload functionality to upload file/s.</a:t>
            </a:r>
          </a:p>
          <a:p>
            <a:pPr marL="533400" lvl="0" indent="-457200">
              <a:buFont typeface="+mj-lt"/>
              <a:buAutoNum type="arabicPeriod"/>
            </a:pPr>
            <a:r>
              <a:rPr lang="en-IN" dirty="0"/>
              <a:t>Use Node JS to perform web scrapping by create an application using node package manager</a:t>
            </a:r>
          </a:p>
          <a:p>
            <a:pPr marL="533400" lvl="0" indent="-457200">
              <a:buFont typeface="+mj-lt"/>
              <a:buAutoNum type="arabicPeriod"/>
            </a:pPr>
            <a:r>
              <a:rPr lang="en-IN" dirty="0"/>
              <a:t>Create single page scalable web application using node JS at server side to perform CRUD operations. (Choose </a:t>
            </a:r>
            <a:r>
              <a:rPr lang="en-IN" dirty="0" err="1"/>
              <a:t>MongoDB</a:t>
            </a:r>
            <a:r>
              <a:rPr lang="en-IN" dirty="0"/>
              <a:t>, MySQL or any other Database)  </a:t>
            </a:r>
          </a:p>
          <a:p>
            <a:pPr marL="76200" indent="0">
              <a:buNone/>
            </a:pPr>
            <a:endParaRPr lang="en-IN" dirty="0"/>
          </a:p>
        </p:txBody>
      </p:sp>
    </p:spTree>
    <p:extLst>
      <p:ext uri="{BB962C8B-B14F-4D97-AF65-F5344CB8AC3E}">
        <p14:creationId xmlns:p14="http://schemas.microsoft.com/office/powerpoint/2010/main" val="3325922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6"/>
          <p:cNvSpPr txBox="1">
            <a:spLocks noGrp="1"/>
          </p:cNvSpPr>
          <p:nvPr>
            <p:ph type="title"/>
          </p:nvPr>
        </p:nvSpPr>
        <p:spPr>
          <a:xfrm>
            <a:off x="630277" y="27432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NodeJS Resources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7"/>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a:t>References</a:t>
            </a:r>
            <a:endParaRPr/>
          </a:p>
        </p:txBody>
      </p:sp>
      <p:sp>
        <p:nvSpPr>
          <p:cNvPr id="437" name="Google Shape;437;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u="sng">
                <a:solidFill>
                  <a:schemeClr val="hlink"/>
                </a:solidFill>
                <a:hlinkClick r:id="rId3"/>
              </a:rPr>
              <a:t>http://nodejs.org/</a:t>
            </a:r>
            <a:endParaRPr/>
          </a:p>
          <a:p>
            <a:pPr marL="228600" lvl="0" indent="-228600" algn="l" rtl="0">
              <a:lnSpc>
                <a:spcPct val="90000"/>
              </a:lnSpc>
              <a:spcBef>
                <a:spcPts val="1000"/>
              </a:spcBef>
              <a:spcAft>
                <a:spcPts val="0"/>
              </a:spcAft>
              <a:buClr>
                <a:schemeClr val="dk1"/>
              </a:buClr>
              <a:buSzPts val="2400"/>
              <a:buChar char="•"/>
            </a:pPr>
            <a:r>
              <a:rPr lang="en-US" u="sng">
                <a:solidFill>
                  <a:schemeClr val="hlink"/>
                </a:solidFill>
                <a:hlinkClick r:id="rId4"/>
              </a:rPr>
              <a:t>http://nodejs.org/cinco_de_node.pdf</a:t>
            </a:r>
            <a:endParaRPr/>
          </a:p>
          <a:p>
            <a:pPr marL="228600" lvl="0" indent="-228600" algn="l" rtl="0">
              <a:lnSpc>
                <a:spcPct val="90000"/>
              </a:lnSpc>
              <a:spcBef>
                <a:spcPts val="1000"/>
              </a:spcBef>
              <a:spcAft>
                <a:spcPts val="0"/>
              </a:spcAft>
              <a:buClr>
                <a:schemeClr val="dk1"/>
              </a:buClr>
              <a:buSzPts val="2400"/>
              <a:buChar char="•"/>
            </a:pPr>
            <a:r>
              <a:rPr lang="en-US" u="sng">
                <a:solidFill>
                  <a:schemeClr val="hlink"/>
                </a:solidFill>
                <a:hlinkClick r:id="rId5"/>
              </a:rPr>
              <a:t>http://ajaxian.com/archives/google-chrome-chromium-and-v8</a:t>
            </a:r>
            <a:endParaRPr/>
          </a:p>
          <a:p>
            <a:pPr marL="228600" lvl="0" indent="-228600" algn="l" rtl="0">
              <a:lnSpc>
                <a:spcPct val="90000"/>
              </a:lnSpc>
              <a:spcBef>
                <a:spcPts val="1000"/>
              </a:spcBef>
              <a:spcAft>
                <a:spcPts val="0"/>
              </a:spcAft>
              <a:buClr>
                <a:schemeClr val="dk1"/>
              </a:buClr>
              <a:buSzPts val="2400"/>
              <a:buChar char="•"/>
            </a:pPr>
            <a:r>
              <a:rPr lang="en-US" u="sng">
                <a:solidFill>
                  <a:schemeClr val="hlink"/>
                </a:solidFill>
                <a:hlinkClick r:id="rId6"/>
              </a:rPr>
              <a:t>http://blog.chromium.org/2010/12/new-crankshaft-for-v8.html</a:t>
            </a:r>
            <a:endParaRPr/>
          </a:p>
          <a:p>
            <a:pPr marL="228600" lvl="0" indent="-228600" algn="l" rtl="0">
              <a:lnSpc>
                <a:spcPct val="90000"/>
              </a:lnSpc>
              <a:spcBef>
                <a:spcPts val="1000"/>
              </a:spcBef>
              <a:spcAft>
                <a:spcPts val="0"/>
              </a:spcAft>
              <a:buClr>
                <a:schemeClr val="dk1"/>
              </a:buClr>
              <a:buSzPts val="2400"/>
              <a:buChar char="•"/>
            </a:pPr>
            <a:r>
              <a:rPr lang="en-US" u="sng">
                <a:solidFill>
                  <a:schemeClr val="hlink"/>
                </a:solidFill>
                <a:hlinkClick r:id="rId7"/>
              </a:rPr>
              <a:t>http://news.softpedia.com/news/IE9-RC-vs-Chrome-10-9-vs-Opera-11-vs-Firefox-11-Performance-Comparison-183973.shtml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6"/>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Node.js is not……</a:t>
            </a:r>
            <a:endParaRPr/>
          </a:p>
        </p:txBody>
      </p:sp>
      <p:sp>
        <p:nvSpPr>
          <p:cNvPr id="167" name="Google Shape;167;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Another Web framework</a:t>
            </a:r>
            <a:endParaRPr/>
          </a:p>
          <a:p>
            <a:pPr marL="228600" lvl="0" indent="-76200" algn="l" rtl="0">
              <a:lnSpc>
                <a:spcPct val="90000"/>
              </a:lnSpc>
              <a:spcBef>
                <a:spcPts val="480"/>
              </a:spcBef>
              <a:spcAft>
                <a:spcPts val="0"/>
              </a:spcAft>
              <a:buClr>
                <a:schemeClr val="dk1"/>
              </a:buClr>
              <a:buSzPts val="2400"/>
              <a:buNone/>
            </a:pPr>
            <a:endParaRPr/>
          </a:p>
          <a:p>
            <a:pPr marL="228600" lvl="0" indent="-228600" algn="l" rtl="0">
              <a:lnSpc>
                <a:spcPct val="90000"/>
              </a:lnSpc>
              <a:spcBef>
                <a:spcPts val="480"/>
              </a:spcBef>
              <a:spcAft>
                <a:spcPts val="0"/>
              </a:spcAft>
              <a:buClr>
                <a:schemeClr val="dk1"/>
              </a:buClr>
              <a:buSzPts val="2400"/>
              <a:buChar char="•"/>
            </a:pPr>
            <a:r>
              <a:rPr lang="en-US"/>
              <a:t>For beginner</a:t>
            </a:r>
            <a:endParaRPr/>
          </a:p>
          <a:p>
            <a:pPr marL="228600" lvl="0" indent="-76200" algn="l" rtl="0">
              <a:lnSpc>
                <a:spcPct val="90000"/>
              </a:lnSpc>
              <a:spcBef>
                <a:spcPts val="480"/>
              </a:spcBef>
              <a:spcAft>
                <a:spcPts val="0"/>
              </a:spcAft>
              <a:buClr>
                <a:schemeClr val="dk1"/>
              </a:buClr>
              <a:buSzPts val="2400"/>
              <a:buNone/>
            </a:pPr>
            <a:endParaRPr/>
          </a:p>
          <a:p>
            <a:pPr marL="228600" lvl="0" indent="-228600" algn="l" rtl="0">
              <a:lnSpc>
                <a:spcPct val="90000"/>
              </a:lnSpc>
              <a:spcBef>
                <a:spcPts val="480"/>
              </a:spcBef>
              <a:spcAft>
                <a:spcPts val="0"/>
              </a:spcAft>
              <a:buClr>
                <a:schemeClr val="dk1"/>
              </a:buClr>
              <a:buSzPts val="2400"/>
              <a:buChar char="•"/>
            </a:pPr>
            <a:r>
              <a:rPr lang="en-US"/>
              <a:t>Multi-thread</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Development for the Web….</a:t>
            </a:r>
            <a:endParaRPr/>
          </a:p>
        </p:txBody>
      </p:sp>
      <p:sp>
        <p:nvSpPr>
          <p:cNvPr id="173" name="Google Shape;173;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040"/>
              <a:buChar char="•"/>
            </a:pPr>
            <a:r>
              <a:rPr lang="en-US" sz="2040"/>
              <a:t>Traditional desktop applications have a user interface wired up with background logic</a:t>
            </a:r>
            <a:endParaRPr/>
          </a:p>
          <a:p>
            <a:pPr marL="685800" lvl="1" indent="-228600" algn="l" rtl="0">
              <a:lnSpc>
                <a:spcPct val="70000"/>
              </a:lnSpc>
              <a:spcBef>
                <a:spcPts val="500"/>
              </a:spcBef>
              <a:spcAft>
                <a:spcPts val="0"/>
              </a:spcAft>
              <a:buClr>
                <a:schemeClr val="dk1"/>
              </a:buClr>
              <a:buSzPts val="2040"/>
              <a:buChar char="•"/>
            </a:pPr>
            <a:r>
              <a:rPr lang="en-US" sz="2040"/>
              <a:t>user interfaces are based on Windows Forms, Jswing, WPF, Gtk, Qt, etc. and dependent on operating system</a:t>
            </a:r>
            <a:endParaRPr/>
          </a:p>
          <a:p>
            <a:pPr marL="228600" lvl="0" indent="-228600" algn="l" rtl="0">
              <a:lnSpc>
                <a:spcPct val="70000"/>
              </a:lnSpc>
              <a:spcBef>
                <a:spcPts val="1000"/>
              </a:spcBef>
              <a:spcAft>
                <a:spcPts val="0"/>
              </a:spcAft>
              <a:buClr>
                <a:schemeClr val="dk1"/>
              </a:buClr>
              <a:buSzPts val="2040"/>
              <a:buChar char="•"/>
            </a:pPr>
            <a:r>
              <a:rPr lang="en-US" sz="2040"/>
              <a:t>On the web user interfaces are standardized</a:t>
            </a:r>
            <a:endParaRPr/>
          </a:p>
          <a:p>
            <a:pPr marL="685800" lvl="1" indent="-228600" algn="l" rtl="0">
              <a:lnSpc>
                <a:spcPct val="70000"/>
              </a:lnSpc>
              <a:spcBef>
                <a:spcPts val="500"/>
              </a:spcBef>
              <a:spcAft>
                <a:spcPts val="0"/>
              </a:spcAft>
              <a:buClr>
                <a:schemeClr val="dk1"/>
              </a:buClr>
              <a:buSzPts val="2040"/>
              <a:buChar char="•"/>
            </a:pPr>
            <a:r>
              <a:rPr lang="en-US" sz="2040"/>
              <a:t>HTML for markup</a:t>
            </a:r>
            <a:endParaRPr/>
          </a:p>
          <a:p>
            <a:pPr marL="685800" lvl="1" indent="-228600" algn="l" rtl="0">
              <a:lnSpc>
                <a:spcPct val="70000"/>
              </a:lnSpc>
              <a:spcBef>
                <a:spcPts val="500"/>
              </a:spcBef>
              <a:spcAft>
                <a:spcPts val="0"/>
              </a:spcAft>
              <a:buClr>
                <a:schemeClr val="dk1"/>
              </a:buClr>
              <a:buSzPts val="2040"/>
              <a:buChar char="•"/>
            </a:pPr>
            <a:r>
              <a:rPr lang="en-US" sz="2040"/>
              <a:t>CSS for style</a:t>
            </a:r>
            <a:endParaRPr/>
          </a:p>
          <a:p>
            <a:pPr marL="685800" lvl="1" indent="-228600" algn="l" rtl="0">
              <a:lnSpc>
                <a:spcPct val="70000"/>
              </a:lnSpc>
              <a:spcBef>
                <a:spcPts val="500"/>
              </a:spcBef>
              <a:spcAft>
                <a:spcPts val="0"/>
              </a:spcAft>
              <a:buClr>
                <a:schemeClr val="dk1"/>
              </a:buClr>
              <a:buSzPts val="2040"/>
              <a:buChar char="•"/>
            </a:pPr>
            <a:r>
              <a:rPr lang="en-US" sz="2040"/>
              <a:t>JavaScript for dynamic content</a:t>
            </a:r>
            <a:endParaRPr/>
          </a:p>
          <a:p>
            <a:pPr marL="228600" lvl="0" indent="-228600" algn="l" rtl="0">
              <a:lnSpc>
                <a:spcPct val="70000"/>
              </a:lnSpc>
              <a:spcBef>
                <a:spcPts val="1000"/>
              </a:spcBef>
              <a:spcAft>
                <a:spcPts val="0"/>
              </a:spcAft>
              <a:buClr>
                <a:schemeClr val="dk1"/>
              </a:buClr>
              <a:buSzPts val="2040"/>
              <a:buChar char="•"/>
            </a:pPr>
            <a:r>
              <a:rPr lang="en-US" sz="2040"/>
              <a:t>In the past proprietary technologies existed on the web, e.g. Adobe Flash, ActiveX</a:t>
            </a:r>
            <a:endParaRPr/>
          </a:p>
          <a:p>
            <a:pPr marL="685800" lvl="1" indent="-228600" algn="l" rtl="0">
              <a:lnSpc>
                <a:spcPct val="70000"/>
              </a:lnSpc>
              <a:spcBef>
                <a:spcPts val="500"/>
              </a:spcBef>
              <a:spcAft>
                <a:spcPts val="0"/>
              </a:spcAft>
              <a:buClr>
                <a:schemeClr val="dk1"/>
              </a:buClr>
              <a:buSzPts val="2040"/>
              <a:buChar char="•"/>
            </a:pPr>
            <a:r>
              <a:rPr lang="en-US" sz="2040"/>
              <a:t>They are slowly dying</a:t>
            </a:r>
            <a:endParaRPr/>
          </a:p>
          <a:p>
            <a:pPr marL="228600" lvl="0" indent="-228600" algn="l" rtl="0">
              <a:lnSpc>
                <a:spcPct val="70000"/>
              </a:lnSpc>
              <a:spcBef>
                <a:spcPts val="1000"/>
              </a:spcBef>
              <a:spcAft>
                <a:spcPts val="0"/>
              </a:spcAft>
              <a:buClr>
                <a:schemeClr val="dk1"/>
              </a:buClr>
              <a:buSzPts val="2040"/>
              <a:buChar char="•"/>
            </a:pPr>
            <a:r>
              <a:rPr lang="en-US" sz="2040"/>
              <a:t>Data is generated on the server, transferred to the client and displayed by the browser</a:t>
            </a:r>
            <a:endParaRPr/>
          </a:p>
          <a:p>
            <a:pPr marL="228600" lvl="0" indent="-228600" algn="l" rtl="0">
              <a:lnSpc>
                <a:spcPct val="70000"/>
              </a:lnSpc>
              <a:spcBef>
                <a:spcPts val="1000"/>
              </a:spcBef>
              <a:spcAft>
                <a:spcPts val="0"/>
              </a:spcAft>
              <a:buClr>
                <a:schemeClr val="dk1"/>
              </a:buClr>
              <a:buSzPts val="2040"/>
              <a:buChar char="•"/>
            </a:pPr>
            <a:r>
              <a:rPr lang="en-US" sz="2040"/>
              <a:t>Server Side technologies include PHP, JSP, ASP.net, Rails, Django, and yes, also node.js</a:t>
            </a:r>
            <a:endParaRPr sz="2040"/>
          </a:p>
          <a:p>
            <a:pPr marL="228600" lvl="0" indent="-99060" algn="l" rtl="0">
              <a:lnSpc>
                <a:spcPct val="70000"/>
              </a:lnSpc>
              <a:spcBef>
                <a:spcPts val="1000"/>
              </a:spcBef>
              <a:spcAft>
                <a:spcPts val="0"/>
              </a:spcAft>
              <a:buClr>
                <a:schemeClr val="dk1"/>
              </a:buClr>
              <a:buSzPts val="2040"/>
              <a:buNone/>
            </a:pPr>
            <a:endParaRPr sz="20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HTTP Method……</a:t>
            </a:r>
            <a:endParaRPr/>
          </a:p>
        </p:txBody>
      </p:sp>
      <p:sp>
        <p:nvSpPr>
          <p:cNvPr id="179" name="Google Shape;179;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GET</a:t>
            </a:r>
            <a:endParaRPr/>
          </a:p>
          <a:p>
            <a:pPr marL="228600" lvl="0" indent="-228600" algn="l" rtl="0">
              <a:lnSpc>
                <a:spcPct val="90000"/>
              </a:lnSpc>
              <a:spcBef>
                <a:spcPts val="480"/>
              </a:spcBef>
              <a:spcAft>
                <a:spcPts val="0"/>
              </a:spcAft>
              <a:buClr>
                <a:schemeClr val="dk1"/>
              </a:buClr>
              <a:buSzPts val="2400"/>
              <a:buChar char="•"/>
            </a:pPr>
            <a:r>
              <a:rPr lang="en-US"/>
              <a:t>POST</a:t>
            </a:r>
            <a:endParaRPr/>
          </a:p>
          <a:p>
            <a:pPr marL="228600" lvl="0" indent="-228600" algn="l" rtl="0">
              <a:lnSpc>
                <a:spcPct val="90000"/>
              </a:lnSpc>
              <a:spcBef>
                <a:spcPts val="480"/>
              </a:spcBef>
              <a:spcAft>
                <a:spcPts val="0"/>
              </a:spcAft>
              <a:buClr>
                <a:schemeClr val="dk1"/>
              </a:buClr>
              <a:buSzPts val="2400"/>
              <a:buChar char="•"/>
            </a:pPr>
            <a:r>
              <a:rPr lang="en-US"/>
              <a:t>PUT</a:t>
            </a:r>
            <a:endParaRPr/>
          </a:p>
          <a:p>
            <a:pPr marL="228600" lvl="0" indent="-228600" algn="l" rtl="0">
              <a:lnSpc>
                <a:spcPct val="90000"/>
              </a:lnSpc>
              <a:spcBef>
                <a:spcPts val="480"/>
              </a:spcBef>
              <a:spcAft>
                <a:spcPts val="0"/>
              </a:spcAft>
              <a:buClr>
                <a:schemeClr val="dk1"/>
              </a:buClr>
              <a:buSzPts val="2400"/>
              <a:buChar char="•"/>
            </a:pPr>
            <a:r>
              <a:rPr lang="en-US"/>
              <a:t>DELETE</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628650" y="228600"/>
            <a:ext cx="78867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Times New Roman"/>
              <a:buNone/>
            </a:pPr>
            <a:r>
              <a:rPr lang="en-US">
                <a:solidFill>
                  <a:srgbClr val="00B050"/>
                </a:solidFill>
              </a:rPr>
              <a:t>HTTP Method with CRUD…..</a:t>
            </a:r>
            <a:endParaRPr/>
          </a:p>
        </p:txBody>
      </p:sp>
      <p:sp>
        <p:nvSpPr>
          <p:cNvPr id="185" name="Google Shape;18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a:t>POST =&gt; Create</a:t>
            </a:r>
            <a:endParaRPr/>
          </a:p>
          <a:p>
            <a:pPr marL="228600" lvl="0" indent="-228600" algn="l" rtl="0">
              <a:lnSpc>
                <a:spcPct val="90000"/>
              </a:lnSpc>
              <a:spcBef>
                <a:spcPts val="480"/>
              </a:spcBef>
              <a:spcAft>
                <a:spcPts val="0"/>
              </a:spcAft>
              <a:buClr>
                <a:schemeClr val="dk1"/>
              </a:buClr>
              <a:buSzPts val="2400"/>
              <a:buChar char="•"/>
            </a:pPr>
            <a:r>
              <a:rPr lang="en-US"/>
              <a:t>GET =&gt; Read</a:t>
            </a:r>
            <a:endParaRPr/>
          </a:p>
          <a:p>
            <a:pPr marL="228600" lvl="0" indent="-228600" algn="l" rtl="0">
              <a:lnSpc>
                <a:spcPct val="90000"/>
              </a:lnSpc>
              <a:spcBef>
                <a:spcPts val="480"/>
              </a:spcBef>
              <a:spcAft>
                <a:spcPts val="0"/>
              </a:spcAft>
              <a:buClr>
                <a:schemeClr val="dk1"/>
              </a:buClr>
              <a:buSzPts val="2400"/>
              <a:buChar char="•"/>
            </a:pPr>
            <a:r>
              <a:rPr lang="en-US"/>
              <a:t>PUT =&gt; Update</a:t>
            </a:r>
            <a:endParaRPr/>
          </a:p>
          <a:p>
            <a:pPr marL="228600" lvl="0" indent="-228600" algn="l" rtl="0">
              <a:lnSpc>
                <a:spcPct val="90000"/>
              </a:lnSpc>
              <a:spcBef>
                <a:spcPts val="480"/>
              </a:spcBef>
              <a:spcAft>
                <a:spcPts val="0"/>
              </a:spcAft>
              <a:buClr>
                <a:schemeClr val="dk1"/>
              </a:buClr>
              <a:buSzPts val="2400"/>
              <a:buChar char="•"/>
            </a:pPr>
            <a:r>
              <a:rPr lang="en-US"/>
              <a:t>DELETE =&gt; Delete</a:t>
            </a:r>
            <a:endParaRPr/>
          </a:p>
          <a:p>
            <a:pPr marL="228600" lvl="0" indent="-76200" algn="l" rtl="0">
              <a:lnSpc>
                <a:spcPct val="90000"/>
              </a:lnSpc>
              <a:spcBef>
                <a:spcPts val="1000"/>
              </a:spcBef>
              <a:spcAft>
                <a:spcPts val="0"/>
              </a:spcAft>
              <a:buClr>
                <a:schemeClr val="dk1"/>
              </a:buClr>
              <a:buSzPts val="2400"/>
              <a:buNone/>
            </a:pPr>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TotalTime>
  <Words>3285</Words>
  <Application>Microsoft Macintosh PowerPoint</Application>
  <PresentationFormat>On-screen Show (4:3)</PresentationFormat>
  <Paragraphs>373</Paragraphs>
  <Slides>59</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Calibri</vt:lpstr>
      <vt:lpstr>Arial</vt:lpstr>
      <vt:lpstr>Ribeye</vt:lpstr>
      <vt:lpstr>Verdana</vt:lpstr>
      <vt:lpstr>Noto Sans Symbols</vt:lpstr>
      <vt:lpstr>Times New Roman</vt:lpstr>
      <vt:lpstr>Open Sans</vt:lpstr>
      <vt:lpstr>Custom Design</vt:lpstr>
      <vt:lpstr>Introduction to Node.js®</vt:lpstr>
      <vt:lpstr>Why node.js ?</vt:lpstr>
      <vt:lpstr>About Node.js……</vt:lpstr>
      <vt:lpstr>Success Stories…..</vt:lpstr>
      <vt:lpstr>Other projects like Node.js….</vt:lpstr>
      <vt:lpstr>Node.js is not……</vt:lpstr>
      <vt:lpstr>Development for the Web….</vt:lpstr>
      <vt:lpstr>HTTP Method……</vt:lpstr>
      <vt:lpstr>HTTP Method with CRUD…..</vt:lpstr>
      <vt:lpstr>Why node.js ? </vt:lpstr>
      <vt:lpstr>What we can’t do with Node?</vt:lpstr>
      <vt:lpstr>Threads VS Event-driven</vt:lpstr>
      <vt:lpstr>What is node.js?</vt:lpstr>
      <vt:lpstr>Why javascript ?!!!</vt:lpstr>
      <vt:lpstr>JavaScript Engines……</vt:lpstr>
      <vt:lpstr>The idea behind node.js….</vt:lpstr>
      <vt:lpstr>Node.js Event Loop</vt:lpstr>
      <vt:lpstr>Blocking vs Non-Blocking……</vt:lpstr>
      <vt:lpstr>Blocking…..</vt:lpstr>
      <vt:lpstr>Non-Blocking……</vt:lpstr>
      <vt:lpstr>Node.js VS Apache</vt:lpstr>
      <vt:lpstr>When to use it ? </vt:lpstr>
      <vt:lpstr>Node.js for….</vt:lpstr>
      <vt:lpstr>Getting Started…..</vt:lpstr>
      <vt:lpstr>     File package.json…..</vt:lpstr>
      <vt:lpstr>Node.js Modules…..</vt:lpstr>
      <vt:lpstr>Install module…..</vt:lpstr>
      <vt:lpstr>Using module…..</vt:lpstr>
      <vt:lpstr>Hello World Example</vt:lpstr>
      <vt:lpstr>Hello World example</vt:lpstr>
      <vt:lpstr>Hello World example –package.json – describes application </vt:lpstr>
      <vt:lpstr>Run your hello world application</vt:lpstr>
      <vt:lpstr>In NodeJS</vt:lpstr>
      <vt:lpstr>Express</vt:lpstr>
      <vt:lpstr>Express gives ease of functionality</vt:lpstr>
      <vt:lpstr>Install express</vt:lpstr>
      <vt:lpstr>Install Express</vt:lpstr>
      <vt:lpstr>Express – hello world Program </vt:lpstr>
      <vt:lpstr>Node as HTTP server</vt:lpstr>
      <vt:lpstr>Node as File Server</vt:lpstr>
      <vt:lpstr>What is a REST API</vt:lpstr>
      <vt:lpstr>What is REST API</vt:lpstr>
      <vt:lpstr>Why use REST API? </vt:lpstr>
      <vt:lpstr>Principles of REST API</vt:lpstr>
      <vt:lpstr>Methods of REST API</vt:lpstr>
      <vt:lpstr>CRUD Operations in Node JS</vt:lpstr>
      <vt:lpstr>Create DB connection</vt:lpstr>
      <vt:lpstr>Creating a Database</vt:lpstr>
      <vt:lpstr>DB Queries</vt:lpstr>
      <vt:lpstr>Angular JS</vt:lpstr>
      <vt:lpstr>AngularJS Extends HTML</vt:lpstr>
      <vt:lpstr>AngularJS Example</vt:lpstr>
      <vt:lpstr>AngularJS Example</vt:lpstr>
      <vt:lpstr>Web Scrapping</vt:lpstr>
      <vt:lpstr>Steps to perform web scrapping </vt:lpstr>
      <vt:lpstr>Modules to perform web scrapping in Node js</vt:lpstr>
      <vt:lpstr>Problem Statement</vt:lpstr>
      <vt:lpstr>NodeJS Resources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Node.js®</dc:title>
  <dc:creator>G. Andrus</dc:creator>
  <cp:lastModifiedBy>Aniruddha Shende</cp:lastModifiedBy>
  <cp:revision>12</cp:revision>
  <dcterms:created xsi:type="dcterms:W3CDTF">2004-10-06T01:00:47Z</dcterms:created>
  <dcterms:modified xsi:type="dcterms:W3CDTF">2022-01-13T12:16:34Z</dcterms:modified>
</cp:coreProperties>
</file>