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88" r:id="rId3"/>
    <p:sldId id="289" r:id="rId4"/>
    <p:sldId id="311" r:id="rId5"/>
    <p:sldId id="273" r:id="rId6"/>
    <p:sldId id="274" r:id="rId7"/>
    <p:sldId id="277" r:id="rId8"/>
    <p:sldId id="278" r:id="rId9"/>
    <p:sldId id="312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6E8C-98D5-4782-B2AE-18E4D6C879BE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3A46-A338-4C94-8264-5BC6F7F9F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3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624364-199E-4FC3-A15C-D3DC44AB54BA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5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6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2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7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8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8C478-1F3E-40CE-939A-8DEA05927391}" type="datetimeFigureOut">
              <a:rPr lang="en-US" smtClean="0"/>
              <a:t>8/27/2018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5B043-8B36-4FF1-9689-B2664003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26875" t="33463" r="25000" b="21059"/>
          <a:stretch>
            <a:fillRect/>
          </a:stretch>
        </p:blipFill>
        <p:spPr bwMode="auto">
          <a:xfrm>
            <a:off x="1384479" y="1143001"/>
            <a:ext cx="9296400" cy="531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8115" y="148911"/>
            <a:ext cx="32213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raster data</a:t>
            </a:r>
          </a:p>
        </p:txBody>
      </p:sp>
    </p:spTree>
    <p:extLst>
      <p:ext uri="{BB962C8B-B14F-4D97-AF65-F5344CB8AC3E}">
        <p14:creationId xmlns:p14="http://schemas.microsoft.com/office/powerpoint/2010/main" val="12000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1828800"/>
            <a:ext cx="8839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r &lt;- raster(nc=10, nr=10)</a:t>
            </a:r>
          </a:p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values(r) &lt;- 1:ncell(r)</a:t>
            </a:r>
          </a:p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q &lt;- sqrt(r)</a:t>
            </a:r>
          </a:p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x &lt;- (q + r) * 2</a:t>
            </a:r>
          </a:p>
          <a:p>
            <a:endParaRPr lang="pt-BR" sz="4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s &lt;- stack(r, q, x)</a:t>
            </a:r>
          </a:p>
          <a:p>
            <a:r>
              <a:rPr lang="pt-BR" sz="4400" dirty="0">
                <a:latin typeface="Courier New" pitchFamily="49" charset="0"/>
                <a:cs typeface="Courier New" pitchFamily="49" charset="0"/>
              </a:rPr>
              <a:t>ss &lt;- s * r</a:t>
            </a:r>
            <a:endParaRPr lang="en-US" sz="4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1" y="152400"/>
            <a:ext cx="50949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Raster algebra</a:t>
            </a:r>
          </a:p>
        </p:txBody>
      </p:sp>
    </p:spTree>
    <p:extLst>
      <p:ext uri="{BB962C8B-B14F-4D97-AF65-F5344CB8AC3E}">
        <p14:creationId xmlns:p14="http://schemas.microsoft.com/office/powerpoint/2010/main" val="385115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1" y="152400"/>
            <a:ext cx="71216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Raster manipulation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1" y="1752601"/>
            <a:ext cx="86645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merge, crop, </a:t>
            </a:r>
          </a:p>
          <a:p>
            <a:pPr>
              <a:lnSpc>
                <a:spcPct val="150000"/>
              </a:lnSpc>
            </a:pPr>
            <a:r>
              <a:rPr lang="en-US" sz="4800" dirty="0">
                <a:latin typeface="Courier New" pitchFamily="49" charset="0"/>
                <a:cs typeface="Courier New" pitchFamily="49" charset="0"/>
              </a:rPr>
              <a:t>project, aggregate, </a:t>
            </a:r>
          </a:p>
          <a:p>
            <a:pPr>
              <a:lnSpc>
                <a:spcPct val="150000"/>
              </a:lnSpc>
            </a:pP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reclassifcy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, resample, </a:t>
            </a:r>
          </a:p>
          <a:p>
            <a:pPr>
              <a:lnSpc>
                <a:spcPct val="150000"/>
              </a:lnSpc>
            </a:pPr>
            <a:r>
              <a:rPr lang="en-US" sz="4800" dirty="0" err="1">
                <a:latin typeface="Courier New" pitchFamily="49" charset="0"/>
                <a:cs typeface="Courier New" pitchFamily="49" charset="0"/>
              </a:rPr>
              <a:t>rasterize</a:t>
            </a:r>
            <a:r>
              <a:rPr lang="en-US" sz="4800" dirty="0">
                <a:latin typeface="Courier New" pitchFamily="49" charset="0"/>
                <a:cs typeface="Courier New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45765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52400"/>
            <a:ext cx="52365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Raster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1524000"/>
            <a:ext cx="43364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Courier New" pitchFamily="49" charset="0"/>
                <a:cs typeface="Courier New" pitchFamily="49" charset="0"/>
              </a:rPr>
              <a:t>distance, </a:t>
            </a:r>
          </a:p>
          <a:p>
            <a:r>
              <a:rPr lang="en-US" sz="5400" dirty="0">
                <a:latin typeface="Courier New" pitchFamily="49" charset="0"/>
                <a:cs typeface="Courier New" pitchFamily="49" charset="0"/>
              </a:rPr>
              <a:t>focal, </a:t>
            </a:r>
          </a:p>
          <a:p>
            <a:r>
              <a:rPr lang="en-US" sz="5400" b="1" dirty="0">
                <a:latin typeface="Courier New" pitchFamily="49" charset="0"/>
                <a:cs typeface="Courier New" pitchFamily="49" charset="0"/>
              </a:rPr>
              <a:t>predict</a:t>
            </a:r>
            <a:r>
              <a:rPr lang="en-US" sz="54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5400" dirty="0">
                <a:latin typeface="Courier New" pitchFamily="49" charset="0"/>
                <a:cs typeface="Courier New" pitchFamily="49" charset="0"/>
              </a:rPr>
              <a:t>…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4876800"/>
            <a:ext cx="55899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and other </a:t>
            </a:r>
            <a:r>
              <a:rPr lang="en-US" sz="4800" i="1" dirty="0"/>
              <a:t>R</a:t>
            </a:r>
            <a:r>
              <a:rPr lang="en-US" sz="4800" dirty="0"/>
              <a:t> functions</a:t>
            </a:r>
          </a:p>
          <a:p>
            <a:r>
              <a:rPr lang="en-US" sz="4800" dirty="0"/>
              <a:t>and external models</a:t>
            </a:r>
          </a:p>
        </p:txBody>
      </p:sp>
    </p:spTree>
    <p:extLst>
      <p:ext uri="{BB962C8B-B14F-4D97-AF65-F5344CB8AC3E}">
        <p14:creationId xmlns:p14="http://schemas.microsoft.com/office/powerpoint/2010/main" val="88407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0" y="2090739"/>
            <a:ext cx="39624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8"/>
          <p:cNvSpPr txBox="1">
            <a:spLocks noChangeArrowheads="1"/>
          </p:cNvSpPr>
          <p:nvPr/>
        </p:nvSpPr>
        <p:spPr bwMode="auto">
          <a:xfrm>
            <a:off x="4086226" y="1449388"/>
            <a:ext cx="27655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X-min, Y-max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8893969" y="3221831"/>
            <a:ext cx="6096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6126163" y="6321425"/>
            <a:ext cx="685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4" name="Rectangle 13"/>
          <p:cNvSpPr>
            <a:spLocks noChangeArrowheads="1"/>
          </p:cNvSpPr>
          <p:nvPr/>
        </p:nvSpPr>
        <p:spPr bwMode="auto">
          <a:xfrm>
            <a:off x="6099175" y="6335713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dimX</a:t>
            </a:r>
            <a:endParaRPr lang="en-US" sz="2000" b="1">
              <a:latin typeface="Calibri" pitchFamily="34" charset="0"/>
            </a:endParaRPr>
          </a:p>
        </p:txBody>
      </p:sp>
      <p:sp>
        <p:nvSpPr>
          <p:cNvPr id="7175" name="Rectangle 14"/>
          <p:cNvSpPr>
            <a:spLocks noChangeArrowheads="1"/>
          </p:cNvSpPr>
          <p:nvPr/>
        </p:nvSpPr>
        <p:spPr bwMode="auto">
          <a:xfrm>
            <a:off x="9210675" y="3049588"/>
            <a:ext cx="800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  <a:cs typeface="Courier New" pitchFamily="49" charset="0"/>
              </a:rPr>
              <a:t>dimY</a:t>
            </a:r>
            <a:endParaRPr lang="en-US" sz="2000" b="1">
              <a:latin typeface="Calibri" pitchFamily="34" charset="0"/>
            </a:endParaRPr>
          </a:p>
        </p:txBody>
      </p:sp>
      <p:sp>
        <p:nvSpPr>
          <p:cNvPr id="7176" name="TextBox 8"/>
          <p:cNvSpPr txBox="1">
            <a:spLocks noChangeArrowheads="1"/>
          </p:cNvSpPr>
          <p:nvPr/>
        </p:nvSpPr>
        <p:spPr bwMode="auto">
          <a:xfrm>
            <a:off x="8178801" y="6224588"/>
            <a:ext cx="27655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X-max, Y-min</a:t>
            </a:r>
            <a:r>
              <a:rPr lang="en-US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178" name="Rectangle 14"/>
          <p:cNvSpPr>
            <a:spLocks noChangeArrowheads="1"/>
          </p:cNvSpPr>
          <p:nvPr/>
        </p:nvSpPr>
        <p:spPr bwMode="auto">
          <a:xfrm>
            <a:off x="4435475" y="2338388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 1</a:t>
            </a:r>
            <a:endParaRPr lang="en-US" sz="2000" b="1" i="1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179" name="Rectangle 14"/>
          <p:cNvSpPr>
            <a:spLocks noChangeArrowheads="1"/>
          </p:cNvSpPr>
          <p:nvPr/>
        </p:nvSpPr>
        <p:spPr bwMode="auto">
          <a:xfrm>
            <a:off x="4437064" y="5691188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 6</a:t>
            </a:r>
            <a:endParaRPr lang="en-US" sz="2000" b="1" i="1">
              <a:solidFill>
                <a:srgbClr val="00B050"/>
              </a:solidFill>
              <a:latin typeface="Calibri" pitchFamily="34" charset="0"/>
            </a:endParaRPr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5321300" y="188595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col 1</a:t>
            </a:r>
            <a:endParaRPr lang="en-US" sz="2000" b="1" i="1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8326439" y="1876425"/>
            <a:ext cx="954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col 5</a:t>
            </a:r>
            <a:endParaRPr lang="en-US" sz="2000" b="1" i="1">
              <a:solidFill>
                <a:srgbClr val="FFC000"/>
              </a:solidFill>
              <a:latin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65776" y="2373314"/>
            <a:ext cx="307975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40476" y="2373314"/>
            <a:ext cx="307975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73901" y="2373314"/>
            <a:ext cx="307975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75576" y="2373314"/>
            <a:ext cx="307975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67739" y="2373314"/>
            <a:ext cx="307975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564189" y="3065464"/>
            <a:ext cx="307975" cy="33813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302376" y="3070225"/>
            <a:ext cx="307975" cy="338138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21325" y="5703889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26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96025" y="5703889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27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29450" y="5703889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28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31125" y="5703889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29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523288" y="5703889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30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737475" y="5065714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24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512175" y="5065714"/>
            <a:ext cx="431800" cy="33972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25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4843" y="0"/>
            <a:ext cx="419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Raster data</a:t>
            </a:r>
          </a:p>
        </p:txBody>
      </p:sp>
    </p:spTree>
    <p:extLst>
      <p:ext uri="{BB962C8B-B14F-4D97-AF65-F5344CB8AC3E}">
        <p14:creationId xmlns:p14="http://schemas.microsoft.com/office/powerpoint/2010/main" val="390916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em image #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52"/>
            <a:ext cx="5124636" cy="68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apacity4dev.ec.europa.eu/system/files/imagecache/original/images/1420198091_afretep_accessibility_afri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92" y="0"/>
            <a:ext cx="7024781" cy="68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8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9"/>
          <a:stretch>
            <a:fillRect/>
          </a:stretch>
        </p:blipFill>
        <p:spPr bwMode="auto">
          <a:xfrm>
            <a:off x="1524000" y="381000"/>
            <a:ext cx="7696200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2"/>
          <a:stretch>
            <a:fillRect/>
          </a:stretch>
        </p:blipFill>
        <p:spPr bwMode="auto">
          <a:xfrm>
            <a:off x="1524000" y="3505201"/>
            <a:ext cx="76962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101" y="4953000"/>
            <a:ext cx="7842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88" y="1524000"/>
            <a:ext cx="12049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9045576" y="1219200"/>
            <a:ext cx="1622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Precipitation (mm)</a:t>
            </a:r>
          </a:p>
        </p:txBody>
      </p:sp>
      <p:sp>
        <p:nvSpPr>
          <p:cNvPr id="13320" name="Rectangle 11"/>
          <p:cNvSpPr>
            <a:spLocks noChangeArrowheads="1"/>
          </p:cNvSpPr>
          <p:nvPr/>
        </p:nvSpPr>
        <p:spPr bwMode="auto">
          <a:xfrm>
            <a:off x="9104314" y="4572000"/>
            <a:ext cx="15636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Temperature (</a:t>
            </a:r>
            <a:r>
              <a:rPr lang="en-US" altLang="en-US" sz="1400">
                <a:cs typeface="Arial" panose="020B0604020202020204" pitchFamily="34" charset="0"/>
              </a:rPr>
              <a:t>°</a:t>
            </a:r>
            <a:r>
              <a:rPr lang="en-US" altLang="en-US" sz="140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58350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52400"/>
            <a:ext cx="5168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raster package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7000" y="23622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Classes for raster data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no file size (or format) restrictions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&gt; 200 functions</a:t>
            </a:r>
          </a:p>
        </p:txBody>
      </p:sp>
    </p:spTree>
    <p:extLst>
      <p:ext uri="{BB962C8B-B14F-4D97-AF65-F5344CB8AC3E}">
        <p14:creationId xmlns:p14="http://schemas.microsoft.com/office/powerpoint/2010/main" val="262999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133350"/>
            <a:ext cx="41988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RasterLayer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1"/>
            <a:ext cx="8763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library(raster)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&lt;- raster()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&lt;- raster('volcano.tif')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class       : RasterLayer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dimensions  : 87, 61, 5307 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ncol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ncell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resolution  : 10, 10  (x, y)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extent      : 2667400, 2668010, 6478700, 6479570 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xmin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coord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. ref. : +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proj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nzmg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+lat_0=-41 +lon_0=173 +x_0=251 values      : d:\data\volcano.tif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min value   : 94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max value   : 195</a:t>
            </a:r>
          </a:p>
        </p:txBody>
      </p:sp>
    </p:spTree>
    <p:extLst>
      <p:ext uri="{BB962C8B-B14F-4D97-AF65-F5344CB8AC3E}">
        <p14:creationId xmlns:p14="http://schemas.microsoft.com/office/powerpoint/2010/main" val="156286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1" y="152400"/>
            <a:ext cx="526413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Multiple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1" y="2438401"/>
            <a:ext cx="6983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RasterStack</a:t>
            </a:r>
            <a:r>
              <a:rPr lang="en-US" sz="5400" dirty="0"/>
              <a:t>  - many files</a:t>
            </a:r>
          </a:p>
          <a:p>
            <a:r>
              <a:rPr lang="en-US" sz="5400" dirty="0"/>
              <a:t>		</a:t>
            </a:r>
          </a:p>
          <a:p>
            <a:r>
              <a:rPr lang="en-US" sz="5400" dirty="0" err="1"/>
              <a:t>RasterBrick</a:t>
            </a:r>
            <a:r>
              <a:rPr lang="en-US" sz="5400" dirty="0"/>
              <a:t>  - single files</a:t>
            </a:r>
          </a:p>
        </p:txBody>
      </p:sp>
    </p:spTree>
    <p:extLst>
      <p:ext uri="{BB962C8B-B14F-4D97-AF65-F5344CB8AC3E}">
        <p14:creationId xmlns:p14="http://schemas.microsoft.com/office/powerpoint/2010/main" val="330663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1" y="152400"/>
            <a:ext cx="53270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Basic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1" y="1905001"/>
            <a:ext cx="941796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	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ncell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xyFromCell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(x, 10)</a:t>
            </a:r>
          </a:p>
          <a:p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dirty="0"/>
              <a:t>	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getValues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(x, row)</a:t>
            </a:r>
          </a:p>
          <a:p>
            <a:endParaRPr lang="en-US" sz="4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4000" dirty="0" err="1">
                <a:latin typeface="Courier New" pitchFamily="49" charset="0"/>
                <a:cs typeface="Courier New" pitchFamily="49" charset="0"/>
              </a:rPr>
              <a:t>writeRaster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(x, filename, …)</a:t>
            </a:r>
          </a:p>
        </p:txBody>
      </p:sp>
    </p:spTree>
    <p:extLst>
      <p:ext uri="{BB962C8B-B14F-4D97-AF65-F5344CB8AC3E}">
        <p14:creationId xmlns:p14="http://schemas.microsoft.com/office/powerpoint/2010/main" val="37052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473869" y="1743173"/>
            <a:ext cx="4267200" cy="3581400"/>
            <a:chOff x="396875" y="685800"/>
            <a:chExt cx="3870325" cy="3200400"/>
          </a:xfrm>
        </p:grpSpPr>
        <p:pic>
          <p:nvPicPr>
            <p:cNvPr id="1844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096" b="22041"/>
            <a:stretch>
              <a:fillRect/>
            </a:stretch>
          </p:blipFill>
          <p:spPr bwMode="auto">
            <a:xfrm>
              <a:off x="396875" y="685800"/>
              <a:ext cx="2270125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4" t="20418" r="26205" b="42459"/>
            <a:stretch>
              <a:fillRect/>
            </a:stretch>
          </p:blipFill>
          <p:spPr bwMode="auto">
            <a:xfrm>
              <a:off x="2514600" y="1524000"/>
              <a:ext cx="17526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438" name="Group 13"/>
          <p:cNvGrpSpPr>
            <a:grpSpLocks/>
          </p:cNvGrpSpPr>
          <p:nvPr/>
        </p:nvGrpSpPr>
        <p:grpSpPr bwMode="auto">
          <a:xfrm>
            <a:off x="6172200" y="1371600"/>
            <a:ext cx="4648200" cy="4114800"/>
            <a:chOff x="209550" y="911225"/>
            <a:chExt cx="4273550" cy="3813175"/>
          </a:xfrm>
        </p:grpSpPr>
        <p:pic>
          <p:nvPicPr>
            <p:cNvPr id="1844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548" b="10773"/>
            <a:stretch>
              <a:fillRect/>
            </a:stretch>
          </p:blipFill>
          <p:spPr bwMode="auto">
            <a:xfrm>
              <a:off x="209550" y="911225"/>
              <a:ext cx="2381250" cy="381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28" t="23180" b="39375"/>
            <a:stretch>
              <a:fillRect/>
            </a:stretch>
          </p:blipFill>
          <p:spPr bwMode="auto">
            <a:xfrm>
              <a:off x="2438400" y="1905000"/>
              <a:ext cx="20447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9" name="Rectangle 17"/>
          <p:cNvSpPr>
            <a:spLocks noChangeArrowheads="1"/>
          </p:cNvSpPr>
          <p:nvPr/>
        </p:nvSpPr>
        <p:spPr bwMode="auto">
          <a:xfrm>
            <a:off x="614197" y="230350"/>
            <a:ext cx="42035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5400" dirty="0">
                <a:latin typeface="Calibri" panose="020F0502020204030204" pitchFamily="34" charset="0"/>
              </a:rPr>
              <a:t>Raster algebra</a:t>
            </a:r>
          </a:p>
        </p:txBody>
      </p:sp>
      <p:sp>
        <p:nvSpPr>
          <p:cNvPr id="18440" name="Rectangle 16"/>
          <p:cNvSpPr>
            <a:spLocks noChangeArrowheads="1"/>
          </p:cNvSpPr>
          <p:nvPr/>
        </p:nvSpPr>
        <p:spPr bwMode="auto">
          <a:xfrm>
            <a:off x="3810000" y="2057400"/>
            <a:ext cx="144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subtraction</a:t>
            </a:r>
          </a:p>
        </p:txBody>
      </p:sp>
      <p:sp>
        <p:nvSpPr>
          <p:cNvPr id="18441" name="Rectangle 17"/>
          <p:cNvSpPr>
            <a:spLocks noChangeArrowheads="1"/>
          </p:cNvSpPr>
          <p:nvPr/>
        </p:nvSpPr>
        <p:spPr bwMode="auto">
          <a:xfrm>
            <a:off x="8280400" y="1905000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32388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170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R H</cp:lastModifiedBy>
  <cp:revision>13</cp:revision>
  <dcterms:created xsi:type="dcterms:W3CDTF">2016-08-10T15:15:09Z</dcterms:created>
  <dcterms:modified xsi:type="dcterms:W3CDTF">2018-08-27T09:25:40Z</dcterms:modified>
</cp:coreProperties>
</file>