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88" r:id="rId3"/>
    <p:sldId id="303" r:id="rId4"/>
    <p:sldId id="304" r:id="rId5"/>
    <p:sldId id="266" r:id="rId6"/>
    <p:sldId id="306" r:id="rId7"/>
    <p:sldId id="307" r:id="rId8"/>
    <p:sldId id="305" r:id="rId9"/>
    <p:sldId id="313" r:id="rId10"/>
    <p:sldId id="259" r:id="rId11"/>
    <p:sldId id="312" r:id="rId12"/>
    <p:sldId id="310" r:id="rId13"/>
    <p:sldId id="311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FA870-2A3B-41DD-8A68-21A27284B4CD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F51E-E160-4DF0-BCBF-A4DC723FC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realized </a:t>
            </a:r>
            <a:r>
              <a:rPr lang="en-US" sz="1200" dirty="0" err="1"/>
              <a:t>vs</a:t>
            </a:r>
            <a:r>
              <a:rPr lang="en-US" sz="1200" dirty="0"/>
              <a:t> fundamental niche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0AB51-89F6-424A-B11A-FEAB5AB48E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realized </a:t>
            </a:r>
            <a:r>
              <a:rPr lang="en-US" sz="1200" dirty="0" err="1"/>
              <a:t>vs</a:t>
            </a:r>
            <a:r>
              <a:rPr lang="en-US" sz="1200" dirty="0"/>
              <a:t> fundamental niche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0AB51-89F6-424A-B11A-FEAB5AB48E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4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realized </a:t>
            </a:r>
            <a:r>
              <a:rPr lang="en-US" sz="1200" dirty="0" err="1"/>
              <a:t>vs</a:t>
            </a:r>
            <a:r>
              <a:rPr lang="en-US" sz="1200" dirty="0"/>
              <a:t> fundamental niche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0AB51-89F6-424A-B11A-FEAB5AB48E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realized </a:t>
            </a:r>
            <a:r>
              <a:rPr lang="en-US" sz="1200" dirty="0" err="1"/>
              <a:t>vs</a:t>
            </a:r>
            <a:r>
              <a:rPr lang="en-US" sz="1200" dirty="0"/>
              <a:t> fundamental niche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0AB51-89F6-424A-B11A-FEAB5AB48E5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realized </a:t>
            </a:r>
            <a:r>
              <a:rPr lang="en-US" sz="1200" dirty="0" err="1"/>
              <a:t>vs</a:t>
            </a:r>
            <a:r>
              <a:rPr lang="en-US" sz="1200" dirty="0"/>
              <a:t> fundamental niche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0AB51-89F6-424A-B11A-FEAB5AB48E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5099B-EE45-40F1-9A74-6BA44E540F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3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8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6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4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07B12-6DC2-4C2F-AF79-B4F73383D6F3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8A965-64E0-48AB-8802-1F5A3F13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9766" y="1952213"/>
            <a:ext cx="486338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/>
              <a:t>Spatial </a:t>
            </a:r>
          </a:p>
          <a:p>
            <a:pPr algn="ctr"/>
            <a:r>
              <a:rPr lang="en-US" sz="8800" dirty="0"/>
              <a:t>Prediction</a:t>
            </a:r>
          </a:p>
        </p:txBody>
      </p:sp>
      <p:pic>
        <p:nvPicPr>
          <p:cNvPr id="5" name="Picture 4" descr="Hell, my eighth grade science class managed to conclusively reject it just based on a classroom experiment. It's pretty sad to hear about million-dollar research teams who can't even manage tha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53" y="538866"/>
            <a:ext cx="3735471" cy="56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6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72" r="1468"/>
          <a:stretch/>
        </p:blipFill>
        <p:spPr>
          <a:xfrm>
            <a:off x="-15497" y="1129552"/>
            <a:ext cx="5774824" cy="5736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461" y="1052131"/>
            <a:ext cx="10544666" cy="9941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5300" b="1" dirty="0"/>
              <a:t>How to pick the modeling method?</a:t>
            </a:r>
            <a:br>
              <a:rPr lang="en-US" sz="5300" b="1" dirty="0"/>
            </a:br>
            <a:r>
              <a:rPr lang="en-US" dirty="0"/>
              <a:t>- keep it simple</a:t>
            </a:r>
            <a:br>
              <a:rPr lang="en-US" dirty="0"/>
            </a:br>
            <a:r>
              <a:rPr lang="en-US" dirty="0"/>
              <a:t>- try multiple </a:t>
            </a:r>
            <a:br>
              <a:rPr lang="en-US" dirty="0"/>
            </a:br>
            <a:r>
              <a:rPr lang="en-US" dirty="0"/>
              <a:t>- trade-off between underfitting and overfitting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7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415" b="51143"/>
          <a:stretch/>
        </p:blipFill>
        <p:spPr>
          <a:xfrm>
            <a:off x="-194477" y="1671377"/>
            <a:ext cx="5057775" cy="673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167" t="12360" b="31670"/>
          <a:stretch/>
        </p:blipFill>
        <p:spPr>
          <a:xfrm>
            <a:off x="334735" y="2877194"/>
            <a:ext cx="4704517" cy="1769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0317" t="15123" b="26651"/>
          <a:stretch/>
        </p:blipFill>
        <p:spPr>
          <a:xfrm>
            <a:off x="310243" y="5086351"/>
            <a:ext cx="4664758" cy="1647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8561" y="1984053"/>
            <a:ext cx="14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454" y="323715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LOOCV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454" y="5409270"/>
            <a:ext cx="171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k</a:t>
            </a:r>
            <a:r>
              <a:rPr lang="en-US" dirty="0"/>
              <a:t>-fold CV    (</a:t>
            </a:r>
            <a:r>
              <a:rPr lang="en-US" i="1" dirty="0"/>
              <a:t>k</a:t>
            </a:r>
            <a:r>
              <a:rPr lang="en-US" dirty="0"/>
              <a:t>=5)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2750" y="331856"/>
            <a:ext cx="46646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Cross-validation</a:t>
            </a:r>
          </a:p>
          <a:p>
            <a:pPr algn="ctr"/>
            <a:r>
              <a:rPr lang="en-US" sz="5400" dirty="0">
                <a:solidFill>
                  <a:srgbClr val="C00000"/>
                </a:solidFill>
              </a:rPr>
              <a:t>for model </a:t>
            </a:r>
          </a:p>
          <a:p>
            <a:pPr algn="ctr"/>
            <a:r>
              <a:rPr lang="en-US" sz="5400" dirty="0">
                <a:solidFill>
                  <a:srgbClr val="C00000"/>
                </a:solidFill>
              </a:rPr>
              <a:t>evaluation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710" t="1" b="81271"/>
          <a:stretch/>
        </p:blipFill>
        <p:spPr>
          <a:xfrm>
            <a:off x="277586" y="621876"/>
            <a:ext cx="4566662" cy="40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28561" y="730950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398282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303" y="3923054"/>
            <a:ext cx="113672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Decision trees "come closest to meeting the requirements for serving as an off-the-shelf procedure for data mining, because it is invariant under scaling and various other transformations of feature values, is robust to inclusion of irrelevant features, and produces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inspectable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models. </a:t>
            </a: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However, they are seldom accurate” (Hastie et al.)</a:t>
            </a:r>
          </a:p>
          <a:p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In particular, trees that are grown very deep tend to learn highly irregular patterns: they 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overfit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their training sets, i.e. have low bias, but very high variance. </a:t>
            </a:r>
          </a:p>
          <a:p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(Wikipedia)</a:t>
            </a: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upload.wikimedia.org/wikipedia/commons/6/6b/Titanic_Survival_Decison_Tree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71" y="126907"/>
            <a:ext cx="5899164" cy="361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2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212725"/>
            <a:ext cx="10515600" cy="1325563"/>
          </a:xfrm>
        </p:spPr>
        <p:txBody>
          <a:bodyPr/>
          <a:lstStyle/>
          <a:p>
            <a:r>
              <a:rPr lang="en-US" b="1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41" y="15382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Random forests are an ensemble learning </a:t>
            </a:r>
          </a:p>
          <a:p>
            <a:pPr marL="0" indent="0">
              <a:buNone/>
            </a:pPr>
            <a:r>
              <a:rPr lang="en-US" dirty="0"/>
              <a:t>The constructing a multitude of decision trees </a:t>
            </a:r>
          </a:p>
          <a:p>
            <a:pPr marL="0" indent="0">
              <a:buNone/>
            </a:pPr>
            <a:r>
              <a:rPr lang="en-US" dirty="0"/>
              <a:t>The prediction is the mode of the classes (classification) or mean prediction (regression) of the individual trees.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forests correct for decision trees' habit of overfitting to their training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uses</a:t>
            </a:r>
          </a:p>
          <a:p>
            <a:pPr marL="0" indent="0">
              <a:buNone/>
            </a:pPr>
            <a:r>
              <a:rPr lang="en-US" dirty="0"/>
              <a:t>	Bagging (Bootstrap aggregation)</a:t>
            </a:r>
          </a:p>
          <a:p>
            <a:pPr marL="0" indent="0">
              <a:buNone/>
            </a:pPr>
            <a:r>
              <a:rPr lang="en-US" dirty="0"/>
              <a:t>	Random variable selection at each node</a:t>
            </a:r>
          </a:p>
          <a:p>
            <a:pPr marL="0" indent="0">
              <a:buNone/>
            </a:pPr>
            <a:r>
              <a:rPr lang="en-US" dirty="0"/>
              <a:t>	Variable importance through permutation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C4788-D8CC-4FD9-9B9F-1BE6CF2A6744}"/>
              </a:ext>
            </a:extLst>
          </p:cNvPr>
          <p:cNvSpPr/>
          <p:nvPr/>
        </p:nvSpPr>
        <p:spPr>
          <a:xfrm>
            <a:off x="1861867" y="6155314"/>
            <a:ext cx="6363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 ensemble of many weak learners can make a strong predictor</a:t>
            </a:r>
          </a:p>
        </p:txBody>
      </p:sp>
    </p:spTree>
    <p:extLst>
      <p:ext uri="{BB962C8B-B14F-4D97-AF65-F5344CB8AC3E}">
        <p14:creationId xmlns:p14="http://schemas.microsoft.com/office/powerpoint/2010/main" val="306391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0336" y="4364072"/>
            <a:ext cx="7597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http://www.r-bloggers.com/in-depth-introduction-to-</a:t>
            </a:r>
            <a:br>
              <a:rPr lang="en-US" dirty="0"/>
            </a:br>
            <a:r>
              <a:rPr lang="en-US" dirty="0"/>
              <a:t>machine-learning-in-15-hours-of-expert-videos/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078" y="2938621"/>
            <a:ext cx="4099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Answers to the ISLR 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0337" y="3357864"/>
            <a:ext cx="428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https://github.com/asadoughi/stat-learning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079" y="3906580"/>
            <a:ext cx="442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Lectures by Hastie and Friedman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078" y="5406169"/>
            <a:ext cx="527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Slides and R videos by  </a:t>
            </a:r>
            <a:r>
              <a:rPr lang="en-US" sz="2400" b="1" dirty="0" err="1"/>
              <a:t>Abbass</a:t>
            </a:r>
            <a:r>
              <a:rPr lang="en-US" sz="2400" b="1" dirty="0"/>
              <a:t> Al Sharif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0336" y="5867833"/>
            <a:ext cx="4098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http://www.alsharif.info/#!iom530/c21o7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0337" y="2389905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189" y="2003613"/>
            <a:ext cx="1908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Book website</a:t>
            </a:r>
          </a:p>
        </p:txBody>
      </p:sp>
      <p:sp>
        <p:nvSpPr>
          <p:cNvPr id="3" name="Rectangle 2"/>
          <p:cNvSpPr/>
          <p:nvPr/>
        </p:nvSpPr>
        <p:spPr>
          <a:xfrm>
            <a:off x="632189" y="613423"/>
            <a:ext cx="12458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ISLR</a:t>
            </a:r>
          </a:p>
        </p:txBody>
      </p:sp>
      <p:pic>
        <p:nvPicPr>
          <p:cNvPr id="11" name="Picture 6" descr="http://www.stanford.edu/~hastie/img/book/ISL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29" y="155750"/>
            <a:ext cx="4392925" cy="661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3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446" y="148711"/>
            <a:ext cx="96125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Supervised statistical learning </a:t>
            </a:r>
            <a:br>
              <a:rPr lang="en-US" sz="6000" dirty="0"/>
            </a:br>
            <a:r>
              <a:rPr lang="en-US" sz="3600" dirty="0"/>
              <a:t>(regression and classification)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93500" y="2675854"/>
                <a:ext cx="498606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=  </m:t>
                    </m:r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(</m:t>
                    </m:r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chemeClr val="accent1"/>
                    </a:solidFill>
                  </a:rPr>
                  <a:t>  +  </a:t>
                </a:r>
                <a:r>
                  <a:rPr lang="el-GR" sz="4000" i="1" dirty="0">
                    <a:solidFill>
                      <a:schemeClr val="accent1"/>
                    </a:solidFill>
                  </a:rPr>
                  <a:t>ϵ</a:t>
                </a:r>
                <a:endParaRPr lang="en-US" sz="40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00" y="2675854"/>
                <a:ext cx="4986069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58900" y="2645076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Assume: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6851" y="4791084"/>
                <a:ext cx="2825151" cy="65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acc>
                        <m:accPr>
                          <m:chr m:val="̂"/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851" y="4791084"/>
                <a:ext cx="2825151" cy="65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58899" y="3651984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Estimate: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46520" y="3590429"/>
                <a:ext cx="5940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0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20" y="3590429"/>
                <a:ext cx="59400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58899" y="4794931"/>
            <a:ext cx="20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Such that: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3884" y="2009442"/>
            <a:ext cx="1149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quantity 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of interest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8617" y="2260592"/>
            <a:ext cx="11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predictors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6162" y="226059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4474" y="22610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715" y="3651984"/>
            <a:ext cx="1504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 get: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88617" y="3651984"/>
                <a:ext cx="2825151" cy="65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617" y="3651984"/>
                <a:ext cx="2825151" cy="650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297841" y="5930184"/>
            <a:ext cx="6713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</a:t>
            </a:r>
            <a:r>
              <a:rPr lang="en-US" sz="4000" u="sng" dirty="0"/>
              <a:t>prediction</a:t>
            </a:r>
            <a:r>
              <a:rPr lang="en-US" sz="4000" dirty="0"/>
              <a:t> and/or inference</a:t>
            </a:r>
          </a:p>
        </p:txBody>
      </p:sp>
    </p:spTree>
    <p:extLst>
      <p:ext uri="{BB962C8B-B14F-4D97-AF65-F5344CB8AC3E}">
        <p14:creationId xmlns:p14="http://schemas.microsoft.com/office/powerpoint/2010/main" val="185206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487" y="158190"/>
            <a:ext cx="764678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u="sng" dirty="0"/>
              <a:t>Spatial Interpolation</a:t>
            </a:r>
          </a:p>
          <a:p>
            <a:endParaRPr lang="en-US" sz="4800" dirty="0"/>
          </a:p>
          <a:p>
            <a:r>
              <a:rPr lang="en-US" sz="4800" dirty="0"/>
              <a:t>Y = </a:t>
            </a:r>
            <a:r>
              <a:rPr lang="en-US" sz="4800" i="1" dirty="0"/>
              <a:t>f</a:t>
            </a:r>
            <a:r>
              <a:rPr lang="en-US" sz="4800" dirty="0"/>
              <a:t> (L)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239642" y="1976341"/>
            <a:ext cx="3097876" cy="297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27587" y="2616016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83500" y="3169131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03937" y="2339459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9849" y="2892574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20067" y="3653106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24340" y="1908669"/>
            <a:ext cx="3048000" cy="304066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834126" y="2289669"/>
            <a:ext cx="1431700" cy="1809918"/>
          </a:xfrm>
          <a:custGeom>
            <a:avLst/>
            <a:gdLst>
              <a:gd name="connsiteX0" fmla="*/ 994299 w 2112885"/>
              <a:gd name="connsiteY0" fmla="*/ 186432 h 2760956"/>
              <a:gd name="connsiteX1" fmla="*/ 390617 w 2112885"/>
              <a:gd name="connsiteY1" fmla="*/ 550416 h 2760956"/>
              <a:gd name="connsiteX2" fmla="*/ 0 w 2112885"/>
              <a:gd name="connsiteY2" fmla="*/ 1429305 h 2760956"/>
              <a:gd name="connsiteX3" fmla="*/ 301840 w 2112885"/>
              <a:gd name="connsiteY3" fmla="*/ 1979721 h 2760956"/>
              <a:gd name="connsiteX4" fmla="*/ 1393794 w 2112885"/>
              <a:gd name="connsiteY4" fmla="*/ 2760956 h 2760956"/>
              <a:gd name="connsiteX5" fmla="*/ 2112885 w 2112885"/>
              <a:gd name="connsiteY5" fmla="*/ 2006354 h 2760956"/>
              <a:gd name="connsiteX6" fmla="*/ 1757778 w 2112885"/>
              <a:gd name="connsiteY6" fmla="*/ 976544 h 2760956"/>
              <a:gd name="connsiteX7" fmla="*/ 2006353 w 2112885"/>
              <a:gd name="connsiteY7" fmla="*/ 612560 h 2760956"/>
              <a:gd name="connsiteX8" fmla="*/ 1509203 w 2112885"/>
              <a:gd name="connsiteY8" fmla="*/ 0 h 2760956"/>
              <a:gd name="connsiteX9" fmla="*/ 994299 w 2112885"/>
              <a:gd name="connsiteY9" fmla="*/ 186432 h 2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2885" h="2760956">
                <a:moveTo>
                  <a:pt x="994299" y="186432"/>
                </a:moveTo>
                <a:lnTo>
                  <a:pt x="390617" y="550416"/>
                </a:lnTo>
                <a:lnTo>
                  <a:pt x="0" y="1429305"/>
                </a:lnTo>
                <a:lnTo>
                  <a:pt x="301840" y="1979721"/>
                </a:lnTo>
                <a:lnTo>
                  <a:pt x="1393794" y="2760956"/>
                </a:lnTo>
                <a:lnTo>
                  <a:pt x="2112885" y="2006354"/>
                </a:lnTo>
                <a:lnTo>
                  <a:pt x="1757778" y="976544"/>
                </a:lnTo>
                <a:lnTo>
                  <a:pt x="2006353" y="612560"/>
                </a:lnTo>
                <a:lnTo>
                  <a:pt x="1509203" y="0"/>
                </a:lnTo>
                <a:lnTo>
                  <a:pt x="994299" y="186432"/>
                </a:lnTo>
                <a:close/>
              </a:path>
            </a:pathLst>
          </a:custGeom>
          <a:solidFill>
            <a:srgbClr val="FF0000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505101" y="1370596"/>
            <a:ext cx="1886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Prediction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7614304" y="2765535"/>
            <a:ext cx="2057400" cy="963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845964" y="2944570"/>
            <a:ext cx="1266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89597" y="5152678"/>
            <a:ext cx="1143000" cy="488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8288378" y="5108229"/>
            <a:ext cx="943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presence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absence</a:t>
            </a:r>
          </a:p>
        </p:txBody>
      </p:sp>
      <p:sp>
        <p:nvSpPr>
          <p:cNvPr id="46" name="Oval 45"/>
          <p:cNvSpPr/>
          <p:nvPr/>
        </p:nvSpPr>
        <p:spPr>
          <a:xfrm>
            <a:off x="8150896" y="5218441"/>
            <a:ext cx="136663" cy="1230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Rectangle 63"/>
          <p:cNvSpPr/>
          <p:nvPr/>
        </p:nvSpPr>
        <p:spPr>
          <a:xfrm>
            <a:off x="5596405" y="1370597"/>
            <a:ext cx="2433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Observations</a:t>
            </a:r>
          </a:p>
        </p:txBody>
      </p:sp>
      <p:sp>
        <p:nvSpPr>
          <p:cNvPr id="47" name="Cross 46"/>
          <p:cNvSpPr/>
          <p:nvPr/>
        </p:nvSpPr>
        <p:spPr>
          <a:xfrm rot="2427603">
            <a:off x="6594959" y="4547498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427603">
            <a:off x="6511692" y="371126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427603">
            <a:off x="5451958" y="3404495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427603">
            <a:off x="5528160" y="2490097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ross 65"/>
          <p:cNvSpPr/>
          <p:nvPr/>
        </p:nvSpPr>
        <p:spPr>
          <a:xfrm rot="2427603">
            <a:off x="7814159" y="2032896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427603">
            <a:off x="8175857" y="5438500"/>
            <a:ext cx="151427" cy="17129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FF345-27F1-4C45-A637-49A8C42AF7F4}"/>
              </a:ext>
            </a:extLst>
          </p:cNvPr>
          <p:cNvSpPr/>
          <p:nvPr/>
        </p:nvSpPr>
        <p:spPr>
          <a:xfrm>
            <a:off x="1237238" y="14464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C0E665-EF73-4D7F-8FB1-EFB9BF2A3407}"/>
              </a:ext>
            </a:extLst>
          </p:cNvPr>
          <p:cNvSpPr/>
          <p:nvPr/>
        </p:nvSpPr>
        <p:spPr>
          <a:xfrm>
            <a:off x="345417" y="14511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C12DF-5D6F-4DBE-9DDA-1AED696F2958}"/>
              </a:ext>
            </a:extLst>
          </p:cNvPr>
          <p:cNvSpPr txBox="1"/>
          <p:nvPr/>
        </p:nvSpPr>
        <p:spPr>
          <a:xfrm>
            <a:off x="361421" y="3690739"/>
            <a:ext cx="405104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f</a:t>
            </a:r>
            <a:r>
              <a:rPr lang="en-US" sz="4400" dirty="0"/>
              <a:t>  estimated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Inv. Dist. Weighting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Universal Kriging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Thin Plate Spline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42A2138A-5D77-46FC-98E3-7EC8BD1FCEC0}"/>
              </a:ext>
            </a:extLst>
          </p:cNvPr>
          <p:cNvSpPr/>
          <p:nvPr/>
        </p:nvSpPr>
        <p:spPr>
          <a:xfrm rot="2427603">
            <a:off x="7618871" y="3867521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F8D86643-096D-40A8-8D51-E4EC8CB24E1F}"/>
              </a:ext>
            </a:extLst>
          </p:cNvPr>
          <p:cNvSpPr/>
          <p:nvPr/>
        </p:nvSpPr>
        <p:spPr>
          <a:xfrm rot="2427603">
            <a:off x="7355604" y="2739441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85B98499-673C-4494-BD6F-09FA9C78EB03}"/>
              </a:ext>
            </a:extLst>
          </p:cNvPr>
          <p:cNvSpPr/>
          <p:nvPr/>
        </p:nvSpPr>
        <p:spPr>
          <a:xfrm rot="2427603">
            <a:off x="6573485" y="2148892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9BBD858E-88C9-49F7-A8B9-EECFBA4EFD03}"/>
              </a:ext>
            </a:extLst>
          </p:cNvPr>
          <p:cNvSpPr/>
          <p:nvPr/>
        </p:nvSpPr>
        <p:spPr>
          <a:xfrm rot="2427603">
            <a:off x="7328178" y="3215115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A5B2AAB8-B5DA-4E5B-98E3-3ABCB0E6CF14}"/>
              </a:ext>
            </a:extLst>
          </p:cNvPr>
          <p:cNvSpPr/>
          <p:nvPr/>
        </p:nvSpPr>
        <p:spPr>
          <a:xfrm rot="2427603">
            <a:off x="5883552" y="2839467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53292" y="2698384"/>
            <a:ext cx="3097876" cy="297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9423" y="2905802"/>
            <a:ext cx="3097876" cy="29729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885554" y="3113220"/>
            <a:ext cx="3097876" cy="29729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1685" y="3320638"/>
            <a:ext cx="3097876" cy="2972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7816" y="3528056"/>
            <a:ext cx="3097876" cy="297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42557" y="4235403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8470" y="4788518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18907" y="3958846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74819" y="4511961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35037" y="5272493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47513" y="3492546"/>
            <a:ext cx="3048000" cy="304066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757299" y="3873546"/>
            <a:ext cx="1431700" cy="1809918"/>
          </a:xfrm>
          <a:custGeom>
            <a:avLst/>
            <a:gdLst>
              <a:gd name="connsiteX0" fmla="*/ 994299 w 2112885"/>
              <a:gd name="connsiteY0" fmla="*/ 186432 h 2760956"/>
              <a:gd name="connsiteX1" fmla="*/ 390617 w 2112885"/>
              <a:gd name="connsiteY1" fmla="*/ 550416 h 2760956"/>
              <a:gd name="connsiteX2" fmla="*/ 0 w 2112885"/>
              <a:gd name="connsiteY2" fmla="*/ 1429305 h 2760956"/>
              <a:gd name="connsiteX3" fmla="*/ 301840 w 2112885"/>
              <a:gd name="connsiteY3" fmla="*/ 1979721 h 2760956"/>
              <a:gd name="connsiteX4" fmla="*/ 1393794 w 2112885"/>
              <a:gd name="connsiteY4" fmla="*/ 2760956 h 2760956"/>
              <a:gd name="connsiteX5" fmla="*/ 2112885 w 2112885"/>
              <a:gd name="connsiteY5" fmla="*/ 2006354 h 2760956"/>
              <a:gd name="connsiteX6" fmla="*/ 1757778 w 2112885"/>
              <a:gd name="connsiteY6" fmla="*/ 976544 h 2760956"/>
              <a:gd name="connsiteX7" fmla="*/ 2006353 w 2112885"/>
              <a:gd name="connsiteY7" fmla="*/ 612560 h 2760956"/>
              <a:gd name="connsiteX8" fmla="*/ 1509203 w 2112885"/>
              <a:gd name="connsiteY8" fmla="*/ 0 h 2760956"/>
              <a:gd name="connsiteX9" fmla="*/ 994299 w 2112885"/>
              <a:gd name="connsiteY9" fmla="*/ 186432 h 2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2885" h="2760956">
                <a:moveTo>
                  <a:pt x="994299" y="186432"/>
                </a:moveTo>
                <a:lnTo>
                  <a:pt x="390617" y="550416"/>
                </a:lnTo>
                <a:lnTo>
                  <a:pt x="0" y="1429305"/>
                </a:lnTo>
                <a:lnTo>
                  <a:pt x="301840" y="1979721"/>
                </a:lnTo>
                <a:lnTo>
                  <a:pt x="1393794" y="2760956"/>
                </a:lnTo>
                <a:lnTo>
                  <a:pt x="2112885" y="2006354"/>
                </a:lnTo>
                <a:lnTo>
                  <a:pt x="1757778" y="976544"/>
                </a:lnTo>
                <a:lnTo>
                  <a:pt x="2006353" y="612560"/>
                </a:lnTo>
                <a:lnTo>
                  <a:pt x="1509203" y="0"/>
                </a:lnTo>
                <a:lnTo>
                  <a:pt x="994299" y="186432"/>
                </a:lnTo>
                <a:close/>
              </a:path>
            </a:pathLst>
          </a:custGeom>
          <a:solidFill>
            <a:srgbClr val="FF0000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80913" y="2113609"/>
            <a:ext cx="1886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Prediction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7555769" y="4593148"/>
            <a:ext cx="2057400" cy="963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825677" y="4754755"/>
            <a:ext cx="1266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67464" y="1763715"/>
            <a:ext cx="1143000" cy="804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8092748" y="1803677"/>
            <a:ext cx="7042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Forest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Water</a:t>
            </a:r>
          </a:p>
          <a:p>
            <a:r>
              <a:rPr lang="en-US" sz="1600" dirty="0"/>
              <a:t>Urban</a:t>
            </a:r>
          </a:p>
        </p:txBody>
      </p:sp>
      <p:sp>
        <p:nvSpPr>
          <p:cNvPr id="46" name="Oval 45"/>
          <p:cNvSpPr/>
          <p:nvPr/>
        </p:nvSpPr>
        <p:spPr>
          <a:xfrm>
            <a:off x="7943664" y="1892576"/>
            <a:ext cx="136663" cy="1230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60"/>
          <p:cNvGrpSpPr/>
          <p:nvPr/>
        </p:nvGrpSpPr>
        <p:grpSpPr>
          <a:xfrm>
            <a:off x="4198975" y="5692082"/>
            <a:ext cx="742116" cy="853166"/>
            <a:chOff x="0" y="4648200"/>
            <a:chExt cx="742116" cy="853166"/>
          </a:xfrm>
        </p:grpSpPr>
        <p:sp>
          <p:nvSpPr>
            <p:cNvPr id="50" name="Rectangle 49"/>
            <p:cNvSpPr/>
            <p:nvPr/>
          </p:nvSpPr>
          <p:spPr>
            <a:xfrm>
              <a:off x="0" y="4648200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3590" y="4776756"/>
              <a:ext cx="298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5239" y="4909087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8321" y="5029749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6078" y="5132034"/>
              <a:ext cx="276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58093" y="2005247"/>
            <a:ext cx="2433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Observations</a:t>
            </a:r>
          </a:p>
        </p:txBody>
      </p:sp>
      <p:sp>
        <p:nvSpPr>
          <p:cNvPr id="47" name="Cross 46"/>
          <p:cNvSpPr/>
          <p:nvPr/>
        </p:nvSpPr>
        <p:spPr>
          <a:xfrm rot="2427603">
            <a:off x="6709929" y="6166885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427603">
            <a:off x="6862329" y="5100084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427603">
            <a:off x="5566928" y="5023882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427603">
            <a:off x="5643130" y="4109484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ross 65"/>
          <p:cNvSpPr/>
          <p:nvPr/>
        </p:nvSpPr>
        <p:spPr>
          <a:xfrm rot="2427603">
            <a:off x="7929129" y="3652283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427603">
            <a:off x="7926695" y="2124714"/>
            <a:ext cx="151427" cy="17129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5F3A23-B401-4B5E-A0D6-4C612B772786}"/>
              </a:ext>
            </a:extLst>
          </p:cNvPr>
          <p:cNvSpPr/>
          <p:nvPr/>
        </p:nvSpPr>
        <p:spPr>
          <a:xfrm>
            <a:off x="296487" y="158190"/>
            <a:ext cx="70578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u="sng" dirty="0"/>
              <a:t>Image classification</a:t>
            </a:r>
          </a:p>
          <a:p>
            <a:endParaRPr lang="en-US" sz="4800" dirty="0"/>
          </a:p>
          <a:p>
            <a:r>
              <a:rPr lang="en-US" sz="4800" dirty="0"/>
              <a:t>Y = </a:t>
            </a:r>
            <a:r>
              <a:rPr lang="en-US" sz="4800" i="1" dirty="0"/>
              <a:t>f</a:t>
            </a:r>
            <a:r>
              <a:rPr lang="en-US" sz="4800" dirty="0"/>
              <a:t> ( E   )</a:t>
            </a:r>
          </a:p>
          <a:p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C785AB-DCB8-4665-9C4D-0149B84E4648}"/>
              </a:ext>
            </a:extLst>
          </p:cNvPr>
          <p:cNvSpPr/>
          <p:nvPr/>
        </p:nvSpPr>
        <p:spPr>
          <a:xfrm>
            <a:off x="1237238" y="14464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18BB21-57AF-4A7B-923D-FF60A821682B}"/>
              </a:ext>
            </a:extLst>
          </p:cNvPr>
          <p:cNvSpPr/>
          <p:nvPr/>
        </p:nvSpPr>
        <p:spPr>
          <a:xfrm>
            <a:off x="345417" y="14511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0EC39-C224-42C5-B12F-516360FD62A5}"/>
              </a:ext>
            </a:extLst>
          </p:cNvPr>
          <p:cNvSpPr/>
          <p:nvPr/>
        </p:nvSpPr>
        <p:spPr>
          <a:xfrm>
            <a:off x="2114556" y="1887106"/>
            <a:ext cx="401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76D11A-A20D-4334-BBA9-69909DC9E2C8}"/>
              </a:ext>
            </a:extLst>
          </p:cNvPr>
          <p:cNvSpPr/>
          <p:nvPr/>
        </p:nvSpPr>
        <p:spPr>
          <a:xfrm>
            <a:off x="7932901" y="2405872"/>
            <a:ext cx="136663" cy="1230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6E1889-295B-4C15-B719-104D56682C11}"/>
              </a:ext>
            </a:extLst>
          </p:cNvPr>
          <p:cNvSpPr/>
          <p:nvPr/>
        </p:nvSpPr>
        <p:spPr>
          <a:xfrm>
            <a:off x="7522570" y="4300562"/>
            <a:ext cx="136663" cy="1230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5F5575E-2FB7-420D-BCB0-62188B651656}"/>
              </a:ext>
            </a:extLst>
          </p:cNvPr>
          <p:cNvSpPr/>
          <p:nvPr/>
        </p:nvSpPr>
        <p:spPr>
          <a:xfrm>
            <a:off x="6053222" y="5758390"/>
            <a:ext cx="136663" cy="1230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C89E508-E85C-4F46-A376-4C0A3976AA87}"/>
              </a:ext>
            </a:extLst>
          </p:cNvPr>
          <p:cNvSpPr/>
          <p:nvPr/>
        </p:nvSpPr>
        <p:spPr>
          <a:xfrm>
            <a:off x="7649280" y="4655413"/>
            <a:ext cx="136663" cy="1230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348B9F-3F2E-4375-8825-013386091978}"/>
              </a:ext>
            </a:extLst>
          </p:cNvPr>
          <p:cNvSpPr/>
          <p:nvPr/>
        </p:nvSpPr>
        <p:spPr>
          <a:xfrm>
            <a:off x="7952702" y="4450415"/>
            <a:ext cx="136663" cy="1230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28A9898-C28C-4735-A44D-7987CAE6C514}"/>
              </a:ext>
            </a:extLst>
          </p:cNvPr>
          <p:cNvSpPr/>
          <p:nvPr/>
        </p:nvSpPr>
        <p:spPr>
          <a:xfrm>
            <a:off x="10972800" y="4211782"/>
            <a:ext cx="922713" cy="1117600"/>
          </a:xfrm>
          <a:custGeom>
            <a:avLst/>
            <a:gdLst>
              <a:gd name="connsiteX0" fmla="*/ 138545 w 1117600"/>
              <a:gd name="connsiteY0" fmla="*/ 9236 h 1117600"/>
              <a:gd name="connsiteX1" fmla="*/ 637309 w 1117600"/>
              <a:gd name="connsiteY1" fmla="*/ 18473 h 1117600"/>
              <a:gd name="connsiteX2" fmla="*/ 1006764 w 1117600"/>
              <a:gd name="connsiteY2" fmla="*/ 461818 h 1117600"/>
              <a:gd name="connsiteX3" fmla="*/ 1117600 w 1117600"/>
              <a:gd name="connsiteY3" fmla="*/ 914400 h 1117600"/>
              <a:gd name="connsiteX4" fmla="*/ 895927 w 1117600"/>
              <a:gd name="connsiteY4" fmla="*/ 1117600 h 1117600"/>
              <a:gd name="connsiteX5" fmla="*/ 360218 w 1117600"/>
              <a:gd name="connsiteY5" fmla="*/ 1071418 h 1117600"/>
              <a:gd name="connsiteX6" fmla="*/ 240145 w 1117600"/>
              <a:gd name="connsiteY6" fmla="*/ 979054 h 1117600"/>
              <a:gd name="connsiteX7" fmla="*/ 0 w 1117600"/>
              <a:gd name="connsiteY7" fmla="*/ 295563 h 1117600"/>
              <a:gd name="connsiteX8" fmla="*/ 212436 w 1117600"/>
              <a:gd name="connsiteY8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600" h="1117600">
                <a:moveTo>
                  <a:pt x="138545" y="9236"/>
                </a:moveTo>
                <a:lnTo>
                  <a:pt x="637309" y="18473"/>
                </a:lnTo>
                <a:lnTo>
                  <a:pt x="1006764" y="461818"/>
                </a:lnTo>
                <a:lnTo>
                  <a:pt x="1117600" y="914400"/>
                </a:lnTo>
                <a:lnTo>
                  <a:pt x="895927" y="1117600"/>
                </a:lnTo>
                <a:lnTo>
                  <a:pt x="360218" y="1071418"/>
                </a:lnTo>
                <a:lnTo>
                  <a:pt x="240145" y="979054"/>
                </a:lnTo>
                <a:lnTo>
                  <a:pt x="0" y="295563"/>
                </a:lnTo>
                <a:lnTo>
                  <a:pt x="212436" y="0"/>
                </a:lnTo>
              </a:path>
            </a:pathLst>
          </a:cu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5C7181-B368-4018-9891-C650468DF459}"/>
              </a:ext>
            </a:extLst>
          </p:cNvPr>
          <p:cNvSpPr/>
          <p:nvPr/>
        </p:nvSpPr>
        <p:spPr>
          <a:xfrm rot="6112298">
            <a:off x="9224779" y="5653001"/>
            <a:ext cx="457387" cy="583230"/>
          </a:xfrm>
          <a:custGeom>
            <a:avLst/>
            <a:gdLst>
              <a:gd name="connsiteX0" fmla="*/ 138545 w 1117600"/>
              <a:gd name="connsiteY0" fmla="*/ 9236 h 1117600"/>
              <a:gd name="connsiteX1" fmla="*/ 637309 w 1117600"/>
              <a:gd name="connsiteY1" fmla="*/ 18473 h 1117600"/>
              <a:gd name="connsiteX2" fmla="*/ 1006764 w 1117600"/>
              <a:gd name="connsiteY2" fmla="*/ 461818 h 1117600"/>
              <a:gd name="connsiteX3" fmla="*/ 1117600 w 1117600"/>
              <a:gd name="connsiteY3" fmla="*/ 914400 h 1117600"/>
              <a:gd name="connsiteX4" fmla="*/ 895927 w 1117600"/>
              <a:gd name="connsiteY4" fmla="*/ 1117600 h 1117600"/>
              <a:gd name="connsiteX5" fmla="*/ 360218 w 1117600"/>
              <a:gd name="connsiteY5" fmla="*/ 1071418 h 1117600"/>
              <a:gd name="connsiteX6" fmla="*/ 240145 w 1117600"/>
              <a:gd name="connsiteY6" fmla="*/ 979054 h 1117600"/>
              <a:gd name="connsiteX7" fmla="*/ 0 w 1117600"/>
              <a:gd name="connsiteY7" fmla="*/ 295563 h 1117600"/>
              <a:gd name="connsiteX8" fmla="*/ 212436 w 1117600"/>
              <a:gd name="connsiteY8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600" h="1117600">
                <a:moveTo>
                  <a:pt x="138545" y="9236"/>
                </a:moveTo>
                <a:lnTo>
                  <a:pt x="637309" y="18473"/>
                </a:lnTo>
                <a:lnTo>
                  <a:pt x="1006764" y="461818"/>
                </a:lnTo>
                <a:lnTo>
                  <a:pt x="1117600" y="914400"/>
                </a:lnTo>
                <a:lnTo>
                  <a:pt x="895927" y="1117600"/>
                </a:lnTo>
                <a:lnTo>
                  <a:pt x="360218" y="1071418"/>
                </a:lnTo>
                <a:lnTo>
                  <a:pt x="240145" y="979054"/>
                </a:lnTo>
                <a:lnTo>
                  <a:pt x="0" y="295563"/>
                </a:lnTo>
                <a:lnTo>
                  <a:pt x="212436" y="0"/>
                </a:lnTo>
              </a:path>
            </a:pathLst>
          </a:cu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ED3F4-3910-4F5F-A6A6-B7B5AC3492CB}"/>
              </a:ext>
            </a:extLst>
          </p:cNvPr>
          <p:cNvSpPr/>
          <p:nvPr/>
        </p:nvSpPr>
        <p:spPr>
          <a:xfrm>
            <a:off x="11415684" y="5692367"/>
            <a:ext cx="544946" cy="877454"/>
          </a:xfrm>
          <a:custGeom>
            <a:avLst/>
            <a:gdLst>
              <a:gd name="connsiteX0" fmla="*/ 461818 w 544946"/>
              <a:gd name="connsiteY0" fmla="*/ 101600 h 877454"/>
              <a:gd name="connsiteX1" fmla="*/ 471055 w 544946"/>
              <a:gd name="connsiteY1" fmla="*/ 877454 h 877454"/>
              <a:gd name="connsiteX2" fmla="*/ 27709 w 544946"/>
              <a:gd name="connsiteY2" fmla="*/ 849745 h 877454"/>
              <a:gd name="connsiteX3" fmla="*/ 0 w 544946"/>
              <a:gd name="connsiteY3" fmla="*/ 618836 h 877454"/>
              <a:gd name="connsiteX4" fmla="*/ 175491 w 544946"/>
              <a:gd name="connsiteY4" fmla="*/ 378691 h 877454"/>
              <a:gd name="connsiteX5" fmla="*/ 240146 w 544946"/>
              <a:gd name="connsiteY5" fmla="*/ 0 h 877454"/>
              <a:gd name="connsiteX6" fmla="*/ 544946 w 544946"/>
              <a:gd name="connsiteY6" fmla="*/ 120072 h 87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946" h="877454">
                <a:moveTo>
                  <a:pt x="461818" y="101600"/>
                </a:moveTo>
                <a:lnTo>
                  <a:pt x="471055" y="877454"/>
                </a:lnTo>
                <a:lnTo>
                  <a:pt x="27709" y="849745"/>
                </a:lnTo>
                <a:lnTo>
                  <a:pt x="0" y="618836"/>
                </a:lnTo>
                <a:lnTo>
                  <a:pt x="175491" y="378691"/>
                </a:lnTo>
                <a:lnTo>
                  <a:pt x="240146" y="0"/>
                </a:lnTo>
                <a:lnTo>
                  <a:pt x="544946" y="120072"/>
                </a:lnTo>
              </a:path>
            </a:pathLst>
          </a:cu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1B0044-3E21-466A-8080-96D96914D082}"/>
              </a:ext>
            </a:extLst>
          </p:cNvPr>
          <p:cNvSpPr/>
          <p:nvPr/>
        </p:nvSpPr>
        <p:spPr>
          <a:xfrm>
            <a:off x="9301018" y="3602182"/>
            <a:ext cx="267855" cy="452582"/>
          </a:xfrm>
          <a:custGeom>
            <a:avLst/>
            <a:gdLst>
              <a:gd name="connsiteX0" fmla="*/ 267855 w 267855"/>
              <a:gd name="connsiteY0" fmla="*/ 0 h 452582"/>
              <a:gd name="connsiteX1" fmla="*/ 267855 w 267855"/>
              <a:gd name="connsiteY1" fmla="*/ 452582 h 452582"/>
              <a:gd name="connsiteX2" fmla="*/ 0 w 267855"/>
              <a:gd name="connsiteY2" fmla="*/ 332509 h 452582"/>
              <a:gd name="connsiteX3" fmla="*/ 46182 w 267855"/>
              <a:gd name="connsiteY3" fmla="*/ 46182 h 452582"/>
              <a:gd name="connsiteX4" fmla="*/ 267855 w 267855"/>
              <a:gd name="connsiteY4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55" h="452582">
                <a:moveTo>
                  <a:pt x="267855" y="0"/>
                </a:moveTo>
                <a:lnTo>
                  <a:pt x="267855" y="452582"/>
                </a:lnTo>
                <a:lnTo>
                  <a:pt x="0" y="332509"/>
                </a:lnTo>
                <a:lnTo>
                  <a:pt x="46182" y="46182"/>
                </a:lnTo>
                <a:lnTo>
                  <a:pt x="267855" y="0"/>
                </a:ln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BDF0E4-767F-4686-90FA-324ADCB4B833}"/>
              </a:ext>
            </a:extLst>
          </p:cNvPr>
          <p:cNvSpPr txBox="1"/>
          <p:nvPr/>
        </p:nvSpPr>
        <p:spPr>
          <a:xfrm>
            <a:off x="110535" y="2896059"/>
            <a:ext cx="402007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f</a:t>
            </a:r>
            <a:r>
              <a:rPr lang="en-US" sz="4400" dirty="0"/>
              <a:t> estimated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Max likelihood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616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84224" y="2774291"/>
            <a:ext cx="3097876" cy="297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700355" y="2981709"/>
            <a:ext cx="3097876" cy="29729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16486" y="3189127"/>
            <a:ext cx="3097876" cy="29729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32617" y="3396545"/>
            <a:ext cx="3097876" cy="2972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8748" y="3603963"/>
            <a:ext cx="3097876" cy="297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73489" y="4311310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29402" y="4864425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49839" y="4034753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05751" y="4587868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65969" y="5348400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47513" y="3492546"/>
            <a:ext cx="3048000" cy="304066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757299" y="3873546"/>
            <a:ext cx="1431700" cy="1809918"/>
          </a:xfrm>
          <a:custGeom>
            <a:avLst/>
            <a:gdLst>
              <a:gd name="connsiteX0" fmla="*/ 994299 w 2112885"/>
              <a:gd name="connsiteY0" fmla="*/ 186432 h 2760956"/>
              <a:gd name="connsiteX1" fmla="*/ 390617 w 2112885"/>
              <a:gd name="connsiteY1" fmla="*/ 550416 h 2760956"/>
              <a:gd name="connsiteX2" fmla="*/ 0 w 2112885"/>
              <a:gd name="connsiteY2" fmla="*/ 1429305 h 2760956"/>
              <a:gd name="connsiteX3" fmla="*/ 301840 w 2112885"/>
              <a:gd name="connsiteY3" fmla="*/ 1979721 h 2760956"/>
              <a:gd name="connsiteX4" fmla="*/ 1393794 w 2112885"/>
              <a:gd name="connsiteY4" fmla="*/ 2760956 h 2760956"/>
              <a:gd name="connsiteX5" fmla="*/ 2112885 w 2112885"/>
              <a:gd name="connsiteY5" fmla="*/ 2006354 h 2760956"/>
              <a:gd name="connsiteX6" fmla="*/ 1757778 w 2112885"/>
              <a:gd name="connsiteY6" fmla="*/ 976544 h 2760956"/>
              <a:gd name="connsiteX7" fmla="*/ 2006353 w 2112885"/>
              <a:gd name="connsiteY7" fmla="*/ 612560 h 2760956"/>
              <a:gd name="connsiteX8" fmla="*/ 1509203 w 2112885"/>
              <a:gd name="connsiteY8" fmla="*/ 0 h 2760956"/>
              <a:gd name="connsiteX9" fmla="*/ 994299 w 2112885"/>
              <a:gd name="connsiteY9" fmla="*/ 186432 h 2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2885" h="2760956">
                <a:moveTo>
                  <a:pt x="994299" y="186432"/>
                </a:moveTo>
                <a:lnTo>
                  <a:pt x="390617" y="550416"/>
                </a:lnTo>
                <a:lnTo>
                  <a:pt x="0" y="1429305"/>
                </a:lnTo>
                <a:lnTo>
                  <a:pt x="301840" y="1979721"/>
                </a:lnTo>
                <a:lnTo>
                  <a:pt x="1393794" y="2760956"/>
                </a:lnTo>
                <a:lnTo>
                  <a:pt x="2112885" y="2006354"/>
                </a:lnTo>
                <a:lnTo>
                  <a:pt x="1757778" y="976544"/>
                </a:lnTo>
                <a:lnTo>
                  <a:pt x="2006353" y="612560"/>
                </a:lnTo>
                <a:lnTo>
                  <a:pt x="1509203" y="0"/>
                </a:lnTo>
                <a:lnTo>
                  <a:pt x="994299" y="186432"/>
                </a:lnTo>
                <a:close/>
              </a:path>
            </a:pathLst>
          </a:custGeom>
          <a:solidFill>
            <a:srgbClr val="FF0000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80913" y="2113609"/>
            <a:ext cx="1886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Prediction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7690731" y="4596898"/>
            <a:ext cx="2057400" cy="963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22391" y="4775933"/>
            <a:ext cx="1266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75124" y="2108817"/>
            <a:ext cx="1143000" cy="488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8073905" y="2064368"/>
            <a:ext cx="943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presence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absence</a:t>
            </a:r>
          </a:p>
        </p:txBody>
      </p:sp>
      <p:sp>
        <p:nvSpPr>
          <p:cNvPr id="46" name="Oval 45"/>
          <p:cNvSpPr/>
          <p:nvPr/>
        </p:nvSpPr>
        <p:spPr>
          <a:xfrm>
            <a:off x="7924821" y="2153267"/>
            <a:ext cx="136663" cy="1230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60"/>
          <p:cNvGrpSpPr/>
          <p:nvPr/>
        </p:nvGrpSpPr>
        <p:grpSpPr>
          <a:xfrm>
            <a:off x="3885901" y="5290291"/>
            <a:ext cx="1342838" cy="1517508"/>
            <a:chOff x="0" y="4648200"/>
            <a:chExt cx="1342838" cy="1517508"/>
          </a:xfrm>
        </p:grpSpPr>
        <p:sp>
          <p:nvSpPr>
            <p:cNvPr id="50" name="Rectangle 49"/>
            <p:cNvSpPr/>
            <p:nvPr/>
          </p:nvSpPr>
          <p:spPr>
            <a:xfrm>
              <a:off x="0" y="4648200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3590" y="4776756"/>
              <a:ext cx="266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5239" y="490908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8321" y="5029749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6078" y="5132034"/>
              <a:ext cx="240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i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3400" y="5257800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112" y="5392444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7946" y="5530790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o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1034" y="5652854"/>
              <a:ext cx="266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66800" y="5796376"/>
              <a:ext cx="276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89025" y="2081154"/>
            <a:ext cx="2433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Observations</a:t>
            </a:r>
          </a:p>
        </p:txBody>
      </p:sp>
      <p:sp>
        <p:nvSpPr>
          <p:cNvPr id="47" name="Cross 46"/>
          <p:cNvSpPr/>
          <p:nvPr/>
        </p:nvSpPr>
        <p:spPr>
          <a:xfrm rot="2427603">
            <a:off x="6740861" y="6242792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427603">
            <a:off x="6893261" y="5175991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427603">
            <a:off x="5597860" y="5099789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427603">
            <a:off x="5674062" y="4185391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ross 65"/>
          <p:cNvSpPr/>
          <p:nvPr/>
        </p:nvSpPr>
        <p:spPr>
          <a:xfrm rot="2427603">
            <a:off x="7960061" y="372819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427603">
            <a:off x="7949782" y="2373326"/>
            <a:ext cx="151427" cy="17129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5F3A23-B401-4B5E-A0D6-4C612B772786}"/>
              </a:ext>
            </a:extLst>
          </p:cNvPr>
          <p:cNvSpPr/>
          <p:nvPr/>
        </p:nvSpPr>
        <p:spPr>
          <a:xfrm>
            <a:off x="296487" y="158190"/>
            <a:ext cx="70578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u="sng" dirty="0"/>
              <a:t>Spatial Distribution Models</a:t>
            </a:r>
          </a:p>
          <a:p>
            <a:endParaRPr lang="en-US" sz="4800" dirty="0"/>
          </a:p>
          <a:p>
            <a:r>
              <a:rPr lang="en-US" sz="4800" dirty="0"/>
              <a:t>Y = </a:t>
            </a:r>
            <a:r>
              <a:rPr lang="en-US" sz="4800" i="1" dirty="0"/>
              <a:t>f</a:t>
            </a:r>
            <a:r>
              <a:rPr lang="en-US" sz="4800" dirty="0"/>
              <a:t> ( E   )</a:t>
            </a:r>
          </a:p>
          <a:p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C785AB-DCB8-4665-9C4D-0149B84E4648}"/>
              </a:ext>
            </a:extLst>
          </p:cNvPr>
          <p:cNvSpPr/>
          <p:nvPr/>
        </p:nvSpPr>
        <p:spPr>
          <a:xfrm>
            <a:off x="1237238" y="14464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18BB21-57AF-4A7B-923D-FF60A821682B}"/>
              </a:ext>
            </a:extLst>
          </p:cNvPr>
          <p:cNvSpPr/>
          <p:nvPr/>
        </p:nvSpPr>
        <p:spPr>
          <a:xfrm>
            <a:off x="345417" y="14511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0EC39-C224-42C5-B12F-516360FD62A5}"/>
              </a:ext>
            </a:extLst>
          </p:cNvPr>
          <p:cNvSpPr/>
          <p:nvPr/>
        </p:nvSpPr>
        <p:spPr>
          <a:xfrm>
            <a:off x="2228894" y="1958043"/>
            <a:ext cx="401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E4959D-6895-4CA9-A351-04D2747FF92E}"/>
              </a:ext>
            </a:extLst>
          </p:cNvPr>
          <p:cNvSpPr txBox="1"/>
          <p:nvPr/>
        </p:nvSpPr>
        <p:spPr>
          <a:xfrm>
            <a:off x="110535" y="2896059"/>
            <a:ext cx="392280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f</a:t>
            </a:r>
            <a:r>
              <a:rPr lang="en-US" sz="4400" dirty="0"/>
              <a:t> estimated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Maxent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85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84224" y="2774291"/>
            <a:ext cx="3097876" cy="297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700355" y="2981709"/>
            <a:ext cx="3097876" cy="29729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16486" y="3189127"/>
            <a:ext cx="3097876" cy="29729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32617" y="3396545"/>
            <a:ext cx="3097876" cy="2972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8748" y="3603963"/>
            <a:ext cx="3097876" cy="297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73489" y="4311310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29402" y="4864425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49839" y="4034753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05751" y="4587868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65969" y="5348400"/>
            <a:ext cx="198120" cy="19146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47513" y="3492546"/>
            <a:ext cx="3048000" cy="304066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757299" y="3873546"/>
            <a:ext cx="1431700" cy="1809918"/>
          </a:xfrm>
          <a:custGeom>
            <a:avLst/>
            <a:gdLst>
              <a:gd name="connsiteX0" fmla="*/ 994299 w 2112885"/>
              <a:gd name="connsiteY0" fmla="*/ 186432 h 2760956"/>
              <a:gd name="connsiteX1" fmla="*/ 390617 w 2112885"/>
              <a:gd name="connsiteY1" fmla="*/ 550416 h 2760956"/>
              <a:gd name="connsiteX2" fmla="*/ 0 w 2112885"/>
              <a:gd name="connsiteY2" fmla="*/ 1429305 h 2760956"/>
              <a:gd name="connsiteX3" fmla="*/ 301840 w 2112885"/>
              <a:gd name="connsiteY3" fmla="*/ 1979721 h 2760956"/>
              <a:gd name="connsiteX4" fmla="*/ 1393794 w 2112885"/>
              <a:gd name="connsiteY4" fmla="*/ 2760956 h 2760956"/>
              <a:gd name="connsiteX5" fmla="*/ 2112885 w 2112885"/>
              <a:gd name="connsiteY5" fmla="*/ 2006354 h 2760956"/>
              <a:gd name="connsiteX6" fmla="*/ 1757778 w 2112885"/>
              <a:gd name="connsiteY6" fmla="*/ 976544 h 2760956"/>
              <a:gd name="connsiteX7" fmla="*/ 2006353 w 2112885"/>
              <a:gd name="connsiteY7" fmla="*/ 612560 h 2760956"/>
              <a:gd name="connsiteX8" fmla="*/ 1509203 w 2112885"/>
              <a:gd name="connsiteY8" fmla="*/ 0 h 2760956"/>
              <a:gd name="connsiteX9" fmla="*/ 994299 w 2112885"/>
              <a:gd name="connsiteY9" fmla="*/ 186432 h 2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2885" h="2760956">
                <a:moveTo>
                  <a:pt x="994299" y="186432"/>
                </a:moveTo>
                <a:lnTo>
                  <a:pt x="390617" y="550416"/>
                </a:lnTo>
                <a:lnTo>
                  <a:pt x="0" y="1429305"/>
                </a:lnTo>
                <a:lnTo>
                  <a:pt x="301840" y="1979721"/>
                </a:lnTo>
                <a:lnTo>
                  <a:pt x="1393794" y="2760956"/>
                </a:lnTo>
                <a:lnTo>
                  <a:pt x="2112885" y="2006354"/>
                </a:lnTo>
                <a:lnTo>
                  <a:pt x="1757778" y="976544"/>
                </a:lnTo>
                <a:lnTo>
                  <a:pt x="2006353" y="612560"/>
                </a:lnTo>
                <a:lnTo>
                  <a:pt x="1509203" y="0"/>
                </a:lnTo>
                <a:lnTo>
                  <a:pt x="994299" y="186432"/>
                </a:lnTo>
                <a:close/>
              </a:path>
            </a:pathLst>
          </a:custGeom>
          <a:solidFill>
            <a:srgbClr val="FF0000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80913" y="2113609"/>
            <a:ext cx="1886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Prediction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7690731" y="4596898"/>
            <a:ext cx="2057400" cy="963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22391" y="4775933"/>
            <a:ext cx="1266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96130" y="1831993"/>
            <a:ext cx="1143000" cy="488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Rectangle 36"/>
          <p:cNvSpPr/>
          <p:nvPr/>
        </p:nvSpPr>
        <p:spPr>
          <a:xfrm>
            <a:off x="7994911" y="1787544"/>
            <a:ext cx="943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presence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absence</a:t>
            </a:r>
          </a:p>
        </p:txBody>
      </p:sp>
      <p:sp>
        <p:nvSpPr>
          <p:cNvPr id="46" name="Oval 45"/>
          <p:cNvSpPr/>
          <p:nvPr/>
        </p:nvSpPr>
        <p:spPr>
          <a:xfrm>
            <a:off x="7845827" y="1876443"/>
            <a:ext cx="136663" cy="1230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60"/>
          <p:cNvGrpSpPr/>
          <p:nvPr/>
        </p:nvGrpSpPr>
        <p:grpSpPr>
          <a:xfrm>
            <a:off x="3885901" y="5290291"/>
            <a:ext cx="1342838" cy="1517508"/>
            <a:chOff x="0" y="4648200"/>
            <a:chExt cx="1342838" cy="1517508"/>
          </a:xfrm>
        </p:grpSpPr>
        <p:sp>
          <p:nvSpPr>
            <p:cNvPr id="50" name="Rectangle 49"/>
            <p:cNvSpPr/>
            <p:nvPr/>
          </p:nvSpPr>
          <p:spPr>
            <a:xfrm>
              <a:off x="0" y="4648200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13590" y="4776756"/>
              <a:ext cx="266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5239" y="4909087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8321" y="5029749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6078" y="5132034"/>
              <a:ext cx="240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i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3400" y="5257800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5112" y="5392444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7946" y="5530790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o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1034" y="5652854"/>
              <a:ext cx="266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66800" y="5796376"/>
              <a:ext cx="276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89025" y="2081154"/>
            <a:ext cx="2433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Observations</a:t>
            </a:r>
          </a:p>
        </p:txBody>
      </p:sp>
      <p:sp>
        <p:nvSpPr>
          <p:cNvPr id="47" name="Cross 46"/>
          <p:cNvSpPr/>
          <p:nvPr/>
        </p:nvSpPr>
        <p:spPr>
          <a:xfrm rot="2427603">
            <a:off x="6740861" y="6242792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427603">
            <a:off x="6893261" y="5175991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427603">
            <a:off x="5597860" y="5099789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427603">
            <a:off x="5674062" y="4185391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ross 65"/>
          <p:cNvSpPr/>
          <p:nvPr/>
        </p:nvSpPr>
        <p:spPr>
          <a:xfrm rot="2427603">
            <a:off x="7960061" y="372819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427603">
            <a:off x="7870788" y="2096502"/>
            <a:ext cx="151427" cy="17129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5F3A23-B401-4B5E-A0D6-4C612B772786}"/>
              </a:ext>
            </a:extLst>
          </p:cNvPr>
          <p:cNvSpPr/>
          <p:nvPr/>
        </p:nvSpPr>
        <p:spPr>
          <a:xfrm>
            <a:off x="296487" y="158190"/>
            <a:ext cx="70578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u="sng" dirty="0"/>
              <a:t>Hybrid Models</a:t>
            </a:r>
          </a:p>
          <a:p>
            <a:endParaRPr lang="en-US" sz="4800" dirty="0"/>
          </a:p>
          <a:p>
            <a:r>
              <a:rPr lang="en-US" sz="4800" dirty="0"/>
              <a:t>Y = </a:t>
            </a:r>
            <a:r>
              <a:rPr lang="en-US" sz="4800" i="1" dirty="0"/>
              <a:t>f</a:t>
            </a:r>
            <a:r>
              <a:rPr lang="en-US" sz="4800" dirty="0"/>
              <a:t> ( L + E   )</a:t>
            </a:r>
          </a:p>
          <a:p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C785AB-DCB8-4665-9C4D-0149B84E4648}"/>
              </a:ext>
            </a:extLst>
          </p:cNvPr>
          <p:cNvSpPr/>
          <p:nvPr/>
        </p:nvSpPr>
        <p:spPr>
          <a:xfrm>
            <a:off x="1237238" y="14464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18BB21-57AF-4A7B-923D-FF60A821682B}"/>
              </a:ext>
            </a:extLst>
          </p:cNvPr>
          <p:cNvSpPr/>
          <p:nvPr/>
        </p:nvSpPr>
        <p:spPr>
          <a:xfrm>
            <a:off x="345417" y="14511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0EC39-C224-42C5-B12F-516360FD62A5}"/>
              </a:ext>
            </a:extLst>
          </p:cNvPr>
          <p:cNvSpPr/>
          <p:nvPr/>
        </p:nvSpPr>
        <p:spPr>
          <a:xfrm>
            <a:off x="2987197" y="1969698"/>
            <a:ext cx="401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E4959D-6895-4CA9-A351-04D2747FF92E}"/>
              </a:ext>
            </a:extLst>
          </p:cNvPr>
          <p:cNvSpPr txBox="1"/>
          <p:nvPr/>
        </p:nvSpPr>
        <p:spPr>
          <a:xfrm>
            <a:off x="117179" y="3249004"/>
            <a:ext cx="392280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f</a:t>
            </a:r>
            <a:r>
              <a:rPr lang="en-US" sz="4400" dirty="0"/>
              <a:t> estimated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RandomForest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Thin plate spline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Regression kriging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69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35" y="1635766"/>
            <a:ext cx="13019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 dirty="0"/>
              <a:t>Get training locations </a:t>
            </a:r>
            <a:r>
              <a:rPr lang="en-US" sz="4000" dirty="0"/>
              <a:t>(sites with field observations) </a:t>
            </a:r>
            <a:endParaRPr lang="en-US" sz="4400" dirty="0"/>
          </a:p>
          <a:p>
            <a:pPr marL="571500" indent="-571500">
              <a:buFontTx/>
              <a:buChar char="-"/>
            </a:pPr>
            <a:r>
              <a:rPr lang="en-US" sz="4400" dirty="0"/>
              <a:t>Get environmental data a locations</a:t>
            </a:r>
          </a:p>
          <a:p>
            <a:pPr marL="571500" indent="-571500">
              <a:buFontTx/>
              <a:buChar char="-"/>
            </a:pPr>
            <a:r>
              <a:rPr lang="en-US" sz="4400" dirty="0"/>
              <a:t>Fit </a:t>
            </a:r>
            <a:r>
              <a:rPr lang="en-US" sz="4400" i="1" dirty="0"/>
              <a:t>models</a:t>
            </a:r>
            <a:r>
              <a:rPr lang="en-US" sz="4400" dirty="0"/>
              <a:t> to </a:t>
            </a:r>
            <a:r>
              <a:rPr lang="en-US" sz="4400" i="1" dirty="0"/>
              <a:t>data</a:t>
            </a:r>
            <a:r>
              <a:rPr lang="en-US" sz="4400" dirty="0"/>
              <a:t> </a:t>
            </a:r>
          </a:p>
          <a:p>
            <a:pPr marL="571500" indent="-571500">
              <a:buFontTx/>
              <a:buChar char="-"/>
            </a:pPr>
            <a:r>
              <a:rPr lang="en-US" sz="4400" dirty="0"/>
              <a:t>Evaluate models/data combinations</a:t>
            </a:r>
          </a:p>
          <a:p>
            <a:pPr marL="571500" indent="-571500">
              <a:buFontTx/>
              <a:buChar char="-"/>
            </a:pPr>
            <a:r>
              <a:rPr lang="en-US" sz="4400" dirty="0"/>
              <a:t>Select and/or combine</a:t>
            </a:r>
          </a:p>
          <a:p>
            <a:pPr marL="571500" indent="-571500">
              <a:buFontTx/>
              <a:buChar char="-"/>
            </a:pPr>
            <a:r>
              <a:rPr lang="en-US" sz="4400" dirty="0"/>
              <a:t>Predict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27C99-1B24-4D97-A40E-C0DD0DF7509B}"/>
              </a:ext>
            </a:extLst>
          </p:cNvPr>
          <p:cNvSpPr/>
          <p:nvPr/>
        </p:nvSpPr>
        <p:spPr>
          <a:xfrm>
            <a:off x="382827" y="254635"/>
            <a:ext cx="4863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Spatial modeling</a:t>
            </a:r>
          </a:p>
        </p:txBody>
      </p:sp>
    </p:spTree>
    <p:extLst>
      <p:ext uri="{BB962C8B-B14F-4D97-AF65-F5344CB8AC3E}">
        <p14:creationId xmlns:p14="http://schemas.microsoft.com/office/powerpoint/2010/main" val="374215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484224" y="2774291"/>
            <a:ext cx="3097876" cy="297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700355" y="2981709"/>
            <a:ext cx="3097876" cy="29729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16486" y="3189127"/>
            <a:ext cx="3097876" cy="29729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32617" y="3396545"/>
            <a:ext cx="3097876" cy="2972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8748" y="3603963"/>
            <a:ext cx="3097876" cy="2972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47513" y="3492546"/>
            <a:ext cx="3048000" cy="304066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757299" y="3873546"/>
            <a:ext cx="1431700" cy="1809918"/>
          </a:xfrm>
          <a:custGeom>
            <a:avLst/>
            <a:gdLst>
              <a:gd name="connsiteX0" fmla="*/ 994299 w 2112885"/>
              <a:gd name="connsiteY0" fmla="*/ 186432 h 2760956"/>
              <a:gd name="connsiteX1" fmla="*/ 390617 w 2112885"/>
              <a:gd name="connsiteY1" fmla="*/ 550416 h 2760956"/>
              <a:gd name="connsiteX2" fmla="*/ 0 w 2112885"/>
              <a:gd name="connsiteY2" fmla="*/ 1429305 h 2760956"/>
              <a:gd name="connsiteX3" fmla="*/ 301840 w 2112885"/>
              <a:gd name="connsiteY3" fmla="*/ 1979721 h 2760956"/>
              <a:gd name="connsiteX4" fmla="*/ 1393794 w 2112885"/>
              <a:gd name="connsiteY4" fmla="*/ 2760956 h 2760956"/>
              <a:gd name="connsiteX5" fmla="*/ 2112885 w 2112885"/>
              <a:gd name="connsiteY5" fmla="*/ 2006354 h 2760956"/>
              <a:gd name="connsiteX6" fmla="*/ 1757778 w 2112885"/>
              <a:gd name="connsiteY6" fmla="*/ 976544 h 2760956"/>
              <a:gd name="connsiteX7" fmla="*/ 2006353 w 2112885"/>
              <a:gd name="connsiteY7" fmla="*/ 612560 h 2760956"/>
              <a:gd name="connsiteX8" fmla="*/ 1509203 w 2112885"/>
              <a:gd name="connsiteY8" fmla="*/ 0 h 2760956"/>
              <a:gd name="connsiteX9" fmla="*/ 994299 w 2112885"/>
              <a:gd name="connsiteY9" fmla="*/ 186432 h 2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2885" h="2760956">
                <a:moveTo>
                  <a:pt x="994299" y="186432"/>
                </a:moveTo>
                <a:lnTo>
                  <a:pt x="390617" y="550416"/>
                </a:lnTo>
                <a:lnTo>
                  <a:pt x="0" y="1429305"/>
                </a:lnTo>
                <a:lnTo>
                  <a:pt x="301840" y="1979721"/>
                </a:lnTo>
                <a:lnTo>
                  <a:pt x="1393794" y="2760956"/>
                </a:lnTo>
                <a:lnTo>
                  <a:pt x="2112885" y="2006354"/>
                </a:lnTo>
                <a:lnTo>
                  <a:pt x="1757778" y="976544"/>
                </a:lnTo>
                <a:lnTo>
                  <a:pt x="2006353" y="612560"/>
                </a:lnTo>
                <a:lnTo>
                  <a:pt x="1509203" y="0"/>
                </a:lnTo>
                <a:lnTo>
                  <a:pt x="994299" y="186432"/>
                </a:lnTo>
                <a:close/>
              </a:path>
            </a:pathLst>
          </a:custGeom>
          <a:solidFill>
            <a:srgbClr val="FF0000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380913" y="2113609"/>
            <a:ext cx="1886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Prediction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7690731" y="4596898"/>
            <a:ext cx="2057400" cy="9639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22391" y="4775933"/>
            <a:ext cx="1266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9025" y="2081154"/>
            <a:ext cx="2326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Environment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5F3A23-B401-4B5E-A0D6-4C612B772786}"/>
              </a:ext>
            </a:extLst>
          </p:cNvPr>
          <p:cNvSpPr/>
          <p:nvPr/>
        </p:nvSpPr>
        <p:spPr>
          <a:xfrm>
            <a:off x="296487" y="158190"/>
            <a:ext cx="70578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u="sng" dirty="0"/>
              <a:t>Rule based models</a:t>
            </a:r>
          </a:p>
          <a:p>
            <a:endParaRPr lang="en-US" sz="4800" dirty="0"/>
          </a:p>
          <a:p>
            <a:r>
              <a:rPr lang="en-US" sz="4800" dirty="0"/>
              <a:t>Y = </a:t>
            </a:r>
            <a:r>
              <a:rPr lang="en-US" sz="4800" i="1" dirty="0"/>
              <a:t>f</a:t>
            </a:r>
            <a:r>
              <a:rPr lang="en-US" sz="4800" dirty="0"/>
              <a:t> ( E )</a:t>
            </a:r>
          </a:p>
          <a:p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C785AB-DCB8-4665-9C4D-0149B84E4648}"/>
              </a:ext>
            </a:extLst>
          </p:cNvPr>
          <p:cNvSpPr/>
          <p:nvPr/>
        </p:nvSpPr>
        <p:spPr>
          <a:xfrm>
            <a:off x="1237238" y="14464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18BB21-57AF-4A7B-923D-FF60A821682B}"/>
              </a:ext>
            </a:extLst>
          </p:cNvPr>
          <p:cNvSpPr/>
          <p:nvPr/>
        </p:nvSpPr>
        <p:spPr>
          <a:xfrm>
            <a:off x="345417" y="14511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^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E4959D-6895-4CA9-A351-04D2747FF92E}"/>
              </a:ext>
            </a:extLst>
          </p:cNvPr>
          <p:cNvSpPr txBox="1"/>
          <p:nvPr/>
        </p:nvSpPr>
        <p:spPr>
          <a:xfrm>
            <a:off x="148018" y="3345346"/>
            <a:ext cx="399590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f</a:t>
            </a:r>
            <a:r>
              <a:rPr lang="en-US" sz="4400" dirty="0"/>
              <a:t> estimated with</a:t>
            </a:r>
          </a:p>
          <a:p>
            <a:r>
              <a:rPr lang="en-US" sz="2800" dirty="0"/>
              <a:t>Experimental data and/or </a:t>
            </a:r>
          </a:p>
          <a:p>
            <a:r>
              <a:rPr lang="en-US" sz="2800" dirty="0"/>
              <a:t>fundamental knowledge</a:t>
            </a:r>
          </a:p>
          <a:p>
            <a:r>
              <a:rPr lang="en-US" sz="2800" dirty="0"/>
              <a:t>or assumptions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1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C5C5-3F96-41B3-928E-23DEB80B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examples</a:t>
            </a:r>
            <a:br>
              <a:rPr lang="en-US" dirty="0"/>
            </a:br>
            <a:r>
              <a:rPr lang="en-US" dirty="0"/>
              <a:t>?</a:t>
            </a:r>
            <a:r>
              <a:rPr lang="en-US" dirty="0" err="1"/>
              <a:t>dismo</a:t>
            </a:r>
            <a:r>
              <a:rPr lang="en-US" dirty="0"/>
              <a:t>::predict</a:t>
            </a:r>
          </a:p>
        </p:txBody>
      </p:sp>
    </p:spTree>
    <p:extLst>
      <p:ext uri="{BB962C8B-B14F-4D97-AF65-F5344CB8AC3E}">
        <p14:creationId xmlns:p14="http://schemas.microsoft.com/office/powerpoint/2010/main" val="242956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462</Words>
  <Application>Microsoft Office PowerPoint</Application>
  <PresentationFormat>Widescreen</PresentationFormat>
  <Paragraphs>171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model examples ?dismo::predict</vt:lpstr>
      <vt:lpstr>  How to pick the modeling method? - keep it simple - try multiple  - trade-off between underfitting and overfitting </vt:lpstr>
      <vt:lpstr>PowerPoint Presentation</vt:lpstr>
      <vt:lpstr>PowerPoint Presentation</vt:lpstr>
      <vt:lpstr>Random Forests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 H</cp:lastModifiedBy>
  <cp:revision>27</cp:revision>
  <dcterms:created xsi:type="dcterms:W3CDTF">2016-08-10T14:40:30Z</dcterms:created>
  <dcterms:modified xsi:type="dcterms:W3CDTF">2018-08-27T21:25:03Z</dcterms:modified>
</cp:coreProperties>
</file>