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1" r:id="rId2"/>
    <p:sldId id="472" r:id="rId3"/>
    <p:sldId id="462" r:id="rId4"/>
    <p:sldId id="457" r:id="rId5"/>
    <p:sldId id="316" r:id="rId6"/>
    <p:sldId id="317" r:id="rId7"/>
    <p:sldId id="471" r:id="rId8"/>
    <p:sldId id="319" r:id="rId9"/>
    <p:sldId id="281" r:id="rId10"/>
    <p:sldId id="258" r:id="rId11"/>
    <p:sldId id="304" r:id="rId12"/>
    <p:sldId id="306" r:id="rId13"/>
    <p:sldId id="305" r:id="rId14"/>
    <p:sldId id="263" r:id="rId15"/>
    <p:sldId id="265" r:id="rId16"/>
    <p:sldId id="266" r:id="rId17"/>
    <p:sldId id="309" r:id="rId18"/>
    <p:sldId id="308" r:id="rId19"/>
    <p:sldId id="287" r:id="rId20"/>
    <p:sldId id="288" r:id="rId21"/>
    <p:sldId id="303" r:id="rId22"/>
    <p:sldId id="289" r:id="rId23"/>
    <p:sldId id="290" r:id="rId24"/>
    <p:sldId id="292" r:id="rId25"/>
    <p:sldId id="293" r:id="rId26"/>
    <p:sldId id="294" r:id="rId27"/>
    <p:sldId id="296" r:id="rId28"/>
    <p:sldId id="285" r:id="rId29"/>
    <p:sldId id="3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E95E-88FA-470A-A936-A00F1E61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7CCF-753C-465D-8A8D-AF7DDDCEE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CDFA-F2E7-4AF1-A91F-CC24167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D7C7-1179-405E-A71A-673D173A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0372-BF97-4D88-8454-B6602429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5445-1E96-43F5-818E-D2F11563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4E7D9-338F-486A-9756-0E89C76D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F75F-A4F6-4CB0-B887-32E33109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01A7-9E82-4ADF-8C5D-2B5B45E6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97BC-59BE-4BF2-9017-F9C6C8AF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BF96D-8F4B-48D1-BE18-108C1B418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EACF0-240B-4544-836B-D88AFA20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4AE8-C7C9-4350-99B2-42E91E1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B8E8-E4F1-40B4-9062-57C43115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845F-697E-450C-BBF0-A1D9CFB3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A866-1DA4-4607-AF7E-679D244C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A9B8-8EC6-4E47-A9D0-EC676733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8754-2B8B-4E00-B081-B63E12A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1833-DC3C-4F2D-BDCE-9100E88B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FEB5-1894-435F-950D-8BE0694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0854-98F1-40E1-9BF9-A92C73EF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21CD2-9044-4EB3-B344-5EBFE92E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FE93-0F7D-440F-9CDF-0B14A9CD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DF29-4D00-42C3-8559-F5C2D115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6D824-CEC2-4535-838D-2F064D67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2753-DCAE-44E1-A3B6-351345DB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88C2-6824-42EE-8913-52C095544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A899-6B17-4336-8071-D9AD34B8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2BDE5-09A2-4463-844E-796CFCB4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1F2A5-B812-41F9-AA35-C7ECF868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C2F0-B8C6-431D-A9EA-1FBCA9C1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812C-F0C6-46A7-9B04-A56B125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AA97-E72C-43E8-B63B-057D2144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074E5-58C0-4FCC-AFB3-A81647E2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DF3C-4258-4435-94BD-147D0EA5C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DA98-2E56-4F7C-9A37-D17A4C4AF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C82C2-A4B9-4BED-8E27-0925720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87FD6-FFCA-410D-AFE1-D970BE11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BA39E-8216-40CF-A65B-98191EF0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1EB6-5A7C-4E33-A500-808A0934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9D626-76DF-47F5-B3CD-79D4A858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AE08D-8B5D-4A5B-BB67-B55BB1E9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7E404-1251-4C2D-8595-20AE6416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5B93A-9540-497E-88F2-15F8BFF3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370D9-3C73-4B34-8F0C-8730143A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5B00-D054-469E-8DB0-EF7CAAC5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7FEC-98F5-4B94-B3BC-D7B74860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F8E6-A12C-4C53-A1A4-25DEF6CB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BAD2D-389B-4337-86CA-DF816D79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39510-AC6E-4034-BEC1-7C07DDC9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EB41B-C7A0-4CC3-AD85-46FA81F1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4728B-450A-4AF2-9B98-CC23EFF5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D920-2236-489D-8FBC-CF8653BF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1918B-D526-4A3C-99FF-2AC2AEA36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F4E4F-C84B-4FCA-82E3-F7AE5ECE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C091-7E39-4E8C-9977-0802B91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D45B4-6ED8-4852-8411-688A5344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5586-3785-4EB3-9A76-21C5893F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6FFF3-2937-4F19-A5DE-D497286F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C0F2-7CC0-4190-AC5F-7D1A188F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FC7C-B48B-4831-A178-0ECE6881F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0C5A-41E6-4FC1-B2F7-5D69E75A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4615-06F1-49DD-AAF5-F98F6B36B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ighosh@ucdavis.edu" TargetMode="External"/><Relationship Id="rId2" Type="http://schemas.openxmlformats.org/officeDocument/2006/relationships/hyperlink" Target="https://biogeo.ucdavis.edu/peo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.Ghosh@cigar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pi.ning.com/files/0LuFlvs0wixAdgxk2sxNhkd-6Y1DoLLV6WuXzRFWBjQcdT-LAq23eEQoL5jzB*Ie/survey0330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1"/>
          <a:stretch/>
        </p:blipFill>
        <p:spPr bwMode="auto">
          <a:xfrm>
            <a:off x="0" y="0"/>
            <a:ext cx="12192000" cy="713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B7A4E-CC19-488C-8C76-C0052A286481}"/>
              </a:ext>
            </a:extLst>
          </p:cNvPr>
          <p:cNvSpPr txBox="1"/>
          <p:nvPr/>
        </p:nvSpPr>
        <p:spPr>
          <a:xfrm>
            <a:off x="0" y="0"/>
            <a:ext cx="119311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Introduction</a:t>
            </a:r>
          </a:p>
          <a:p>
            <a:endParaRPr lang="en-US" sz="5400" b="1" dirty="0">
              <a:solidFill>
                <a:srgbClr val="FF0000"/>
              </a:solidFill>
            </a:endParaRPr>
          </a:p>
          <a:p>
            <a:endParaRPr lang="en-US" sz="5400" b="1" dirty="0">
              <a:solidFill>
                <a:srgbClr val="FF0000"/>
              </a:solidFill>
            </a:endParaRPr>
          </a:p>
          <a:p>
            <a:endParaRPr lang="en-US" sz="5400" b="1" dirty="0">
              <a:solidFill>
                <a:srgbClr val="FF0000"/>
              </a:solidFill>
            </a:endParaRPr>
          </a:p>
          <a:p>
            <a:endParaRPr lang="en-US" sz="5400" b="1" dirty="0">
              <a:solidFill>
                <a:srgbClr val="FF0000"/>
              </a:solidFill>
            </a:endParaRPr>
          </a:p>
          <a:p>
            <a:r>
              <a:rPr lang="en-US" sz="5400" b="1" dirty="0">
                <a:solidFill>
                  <a:srgbClr val="FF0000"/>
                </a:solidFill>
              </a:rPr>
              <a:t>From 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Cartography and Agriculture</a:t>
            </a:r>
            <a:r>
              <a:rPr lang="en-US" sz="5400" b="1" dirty="0">
                <a:solidFill>
                  <a:srgbClr val="FF0000"/>
                </a:solidFill>
              </a:rPr>
              <a:t>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64630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361" y="533400"/>
            <a:ext cx="8610600" cy="3581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b="1" dirty="0"/>
              <a:t> Language 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Computer program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For data analysis and graphics</a:t>
            </a:r>
          </a:p>
          <a:p>
            <a:pPr algn="l"/>
            <a:endParaRPr lang="en-US" sz="3600" b="1" dirty="0"/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Free and Open-Source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Builds upon existing software (C, Java, …) 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Contributions by many (researchers)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Cutting-edge and pervasive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Expanding &amp; improving</a:t>
            </a:r>
          </a:p>
          <a:p>
            <a:pPr algn="l">
              <a:buFont typeface="Arial" pitchFamily="34" charset="0"/>
              <a:buChar char="•"/>
            </a:pPr>
            <a:endParaRPr lang="en-US" sz="3600" b="1" dirty="0"/>
          </a:p>
        </p:txBody>
      </p:sp>
      <p:pic>
        <p:nvPicPr>
          <p:cNvPr id="4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2400"/>
            <a:ext cx="210552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FCF-CB42-44D3-8DB8-E037E142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(Most) computer languages </a:t>
            </a:r>
            <a:br>
              <a:rPr lang="en-US" dirty="0"/>
            </a:br>
            <a:r>
              <a:rPr lang="en-US" dirty="0"/>
              <a:t>(including R)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8B62-2BAD-48F7-8826-3CCCB067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2133601"/>
            <a:ext cx="978673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Defined basic data types (including numbers)</a:t>
            </a:r>
          </a:p>
          <a:p>
            <a:r>
              <a:rPr lang="en-US" dirty="0"/>
              <a:t>Arithmetic  (add, subtract, multiply, divide)</a:t>
            </a:r>
          </a:p>
          <a:p>
            <a:r>
              <a:rPr lang="en-US" dirty="0"/>
              <a:t>Conditional loop  (for / while)</a:t>
            </a:r>
          </a:p>
          <a:p>
            <a:r>
              <a:rPr lang="en-US" dirty="0"/>
              <a:t>Branch (if / else)</a:t>
            </a:r>
          </a:p>
          <a:p>
            <a:r>
              <a:rPr lang="en-US" dirty="0"/>
              <a:t>Reuse code (functions)</a:t>
            </a:r>
          </a:p>
          <a:p>
            <a:endParaRPr lang="en-US" dirty="0"/>
          </a:p>
          <a:p>
            <a:r>
              <a:rPr lang="en-US" dirty="0"/>
              <a:t>File input/output</a:t>
            </a:r>
          </a:p>
          <a:p>
            <a:r>
              <a:rPr lang="en-US" dirty="0"/>
              <a:t>Library of functions </a:t>
            </a:r>
          </a:p>
          <a:p>
            <a:r>
              <a:rPr lang="en-US" dirty="0"/>
              <a:t>Allow for creation of 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63174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08C77-77C2-4F66-B6AF-1AB646EC1ABE}"/>
              </a:ext>
            </a:extLst>
          </p:cNvPr>
          <p:cNvSpPr/>
          <p:nvPr/>
        </p:nvSpPr>
        <p:spPr>
          <a:xfrm>
            <a:off x="2133600" y="8382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E9221-AAD4-4EE7-8EEA-9AF447B0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97" y="1371600"/>
            <a:ext cx="3912703" cy="5105400"/>
          </a:xfrm>
          <a:solidFill>
            <a:srgbClr val="FFFF99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&gt; x &lt;- 32.0</a:t>
            </a:r>
          </a:p>
          <a:p>
            <a:pPr>
              <a:buNone/>
            </a:pPr>
            <a:r>
              <a:rPr lang="en-US" sz="2400" dirty="0"/>
              <a:t>&gt; x</a:t>
            </a:r>
          </a:p>
          <a:p>
            <a:pPr>
              <a:buNone/>
            </a:pPr>
            <a:r>
              <a:rPr lang="en-US" sz="2400" dirty="0"/>
              <a:t>[1] 32</a:t>
            </a:r>
          </a:p>
          <a:p>
            <a:pPr>
              <a:buNone/>
            </a:pPr>
            <a:r>
              <a:rPr lang="en-US" sz="2400" dirty="0"/>
              <a:t>&gt; class(x)</a:t>
            </a:r>
          </a:p>
          <a:p>
            <a:pPr>
              <a:buNone/>
            </a:pPr>
            <a:r>
              <a:rPr lang="en-US" sz="2400" dirty="0"/>
              <a:t>[1] </a:t>
            </a:r>
            <a:r>
              <a:rPr lang="en-US" sz="2400" b="1" dirty="0">
                <a:solidFill>
                  <a:srgbClr val="FF0000"/>
                </a:solidFill>
              </a:rPr>
              <a:t>"numeric"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&gt; x &lt;- </a:t>
            </a:r>
            <a:r>
              <a:rPr lang="en-US" sz="2400" dirty="0" err="1"/>
              <a:t>as.integer</a:t>
            </a:r>
            <a:r>
              <a:rPr lang="en-US" sz="2400" dirty="0"/>
              <a:t>(x)</a:t>
            </a:r>
          </a:p>
          <a:p>
            <a:pPr>
              <a:buNone/>
            </a:pPr>
            <a:r>
              <a:rPr lang="en-US" sz="2400" dirty="0"/>
              <a:t>&gt; x</a:t>
            </a:r>
          </a:p>
          <a:p>
            <a:pPr>
              <a:buNone/>
            </a:pPr>
            <a:r>
              <a:rPr lang="en-US" sz="2400" dirty="0"/>
              <a:t>[1] 32</a:t>
            </a:r>
          </a:p>
          <a:p>
            <a:pPr>
              <a:buNone/>
            </a:pPr>
            <a:r>
              <a:rPr lang="en-US" sz="2400" dirty="0"/>
              <a:t>&gt; class(x)</a:t>
            </a:r>
          </a:p>
          <a:p>
            <a:pPr>
              <a:buNone/>
            </a:pPr>
            <a:r>
              <a:rPr lang="en-US" sz="2400" dirty="0"/>
              <a:t>[1] </a:t>
            </a:r>
            <a:r>
              <a:rPr lang="en-US" sz="2400" b="1" dirty="0">
                <a:solidFill>
                  <a:srgbClr val="FF0000"/>
                </a:solidFill>
              </a:rPr>
              <a:t>"integer"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CFDEF0-8C63-4CAC-8FD0-D0EF50EB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10772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Primitive data types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(are vectors)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4BBE0A-2BA0-4549-8CD8-1D3A22C7405D}"/>
              </a:ext>
            </a:extLst>
          </p:cNvPr>
          <p:cNvSpPr txBox="1">
            <a:spLocks/>
          </p:cNvSpPr>
          <p:nvPr/>
        </p:nvSpPr>
        <p:spPr>
          <a:xfrm>
            <a:off x="6477003" y="1371600"/>
            <a:ext cx="3793434" cy="510540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/>
              <a:t>&gt; x &lt;- '32'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&gt; class(x)</a:t>
            </a:r>
          </a:p>
          <a:p>
            <a:pPr>
              <a:buNone/>
            </a:pPr>
            <a:r>
              <a:rPr lang="en-US" sz="2400" dirty="0"/>
              <a:t>[1] </a:t>
            </a:r>
            <a:r>
              <a:rPr lang="en-US" sz="2400" b="1" dirty="0">
                <a:solidFill>
                  <a:srgbClr val="FF0000"/>
                </a:solidFill>
              </a:rPr>
              <a:t>"character "</a:t>
            </a:r>
          </a:p>
          <a:p>
            <a:pPr>
              <a:buFont typeface="Arial" pitchFamily="34" charset="0"/>
              <a:buNone/>
            </a:pPr>
            <a:endParaRPr lang="en-US" sz="2400" dirty="0"/>
          </a:p>
          <a:p>
            <a:pPr>
              <a:buFont typeface="Arial" pitchFamily="34" charset="0"/>
              <a:buNone/>
            </a:pPr>
            <a:endParaRPr lang="en-US" sz="2400" dirty="0"/>
          </a:p>
          <a:p>
            <a:pPr>
              <a:buFont typeface="Arial" pitchFamily="34" charset="0"/>
              <a:buNone/>
            </a:pPr>
            <a:r>
              <a:rPr lang="en-US" sz="2400" dirty="0"/>
              <a:t>&gt; x &lt;- </a:t>
            </a:r>
            <a:r>
              <a:rPr lang="en-US" sz="2400" dirty="0" err="1"/>
              <a:t>as.factor</a:t>
            </a:r>
            <a:r>
              <a:rPr lang="en-US" sz="2400" dirty="0"/>
              <a:t>(x)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&gt; x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[1] 32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Levels: 32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&gt; class(x)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[1] </a:t>
            </a:r>
            <a:r>
              <a:rPr lang="en-US" sz="2400" b="1" dirty="0">
                <a:solidFill>
                  <a:srgbClr val="FF0000"/>
                </a:solidFill>
              </a:rPr>
              <a:t>"factor"</a:t>
            </a:r>
          </a:p>
        </p:txBody>
      </p:sp>
    </p:spTree>
    <p:extLst>
      <p:ext uri="{BB962C8B-B14F-4D97-AF65-F5344CB8AC3E}">
        <p14:creationId xmlns:p14="http://schemas.microsoft.com/office/powerpoint/2010/main" val="314261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33940"/>
            <a:ext cx="2667000" cy="4525963"/>
          </a:xfrm>
          <a:solidFill>
            <a:srgbClr val="FFFF99"/>
          </a:solidFill>
        </p:spPr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3 * 3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9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0" y="1533940"/>
            <a:ext cx="2895600" cy="4525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 a </a:t>
            </a:r>
            <a:r>
              <a:rPr lang="pt-B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 b </a:t>
            </a:r>
            <a:r>
              <a:rPr lang="pt-B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 a * b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[1] 24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4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72817"/>
            <a:ext cx="4114800" cy="5562600"/>
          </a:xfrm>
          <a:solidFill>
            <a:srgbClr val="FFFF99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&gt;  a &lt;- </a:t>
            </a:r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/>
              <a:t>(1, 2, 3, 4, 5)</a:t>
            </a:r>
          </a:p>
          <a:p>
            <a:pPr>
              <a:buNone/>
            </a:pPr>
            <a:r>
              <a:rPr lang="pt-BR" dirty="0"/>
              <a:t>&gt; a</a:t>
            </a:r>
          </a:p>
          <a:p>
            <a:pPr>
              <a:buNone/>
            </a:pPr>
            <a:r>
              <a:rPr lang="pt-BR" dirty="0"/>
              <a:t>[1] 1 2 3 4 5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&gt;  b &lt;- </a:t>
            </a:r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/>
              <a:t>(2, 2, 2, 2, 2)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&gt;  a * b</a:t>
            </a:r>
          </a:p>
          <a:p>
            <a:pPr>
              <a:buNone/>
            </a:pPr>
            <a:r>
              <a:rPr lang="pt-BR" dirty="0"/>
              <a:t>[1]  2  4  6  8 10</a:t>
            </a:r>
          </a:p>
          <a:p>
            <a:pPr>
              <a:buNone/>
            </a:pPr>
            <a:r>
              <a:rPr lang="pt-BR" dirty="0"/>
              <a:t> </a:t>
            </a:r>
          </a:p>
          <a:p>
            <a:pPr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</a:p>
          <a:p>
            <a:pPr>
              <a:buNone/>
            </a:pPr>
            <a:r>
              <a:rPr lang="en-US" dirty="0"/>
              <a:t>Error: object 'A' not found</a:t>
            </a:r>
          </a:p>
          <a:p>
            <a:pPr>
              <a:buNone/>
            </a:pPr>
            <a:r>
              <a:rPr lang="en-US" dirty="0"/>
              <a:t>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172817"/>
            <a:ext cx="4267200" cy="556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3200" dirty="0"/>
              <a:t>&gt;  a &lt;- </a:t>
            </a:r>
            <a:r>
              <a:rPr lang="pt-BR" sz="3200" dirty="0">
                <a:solidFill>
                  <a:srgbClr val="FF0000"/>
                </a:solidFill>
              </a:rPr>
              <a:t>1:5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&gt;  b &lt;- </a:t>
            </a:r>
            <a:r>
              <a:rPr lang="pt-BR" sz="3200" dirty="0">
                <a:solidFill>
                  <a:srgbClr val="FF0000"/>
                </a:solidFill>
              </a:rPr>
              <a:t>rep</a:t>
            </a:r>
            <a:r>
              <a:rPr lang="pt-BR" sz="3200" dirty="0"/>
              <a:t>(2, times=5)</a:t>
            </a:r>
          </a:p>
          <a:p>
            <a:pPr marL="342900" indent="-342900">
              <a:spcBef>
                <a:spcPct val="20000"/>
              </a:spcBef>
            </a:pPr>
            <a:endParaRPr lang="pt-BR" sz="3200" dirty="0"/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&gt;  a * b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[1]  2  4  6  8 10</a:t>
            </a:r>
          </a:p>
          <a:p>
            <a:pPr marL="342900" indent="-342900">
              <a:spcBef>
                <a:spcPct val="20000"/>
              </a:spcBef>
            </a:pPr>
            <a:endParaRPr lang="pt-BR" sz="3200" dirty="0"/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&gt;  </a:t>
            </a:r>
            <a:r>
              <a:rPr lang="pt-BR" sz="3200" dirty="0">
                <a:solidFill>
                  <a:srgbClr val="FF0000"/>
                </a:solidFill>
              </a:rPr>
              <a:t>sum</a:t>
            </a:r>
            <a:r>
              <a:rPr lang="pt-BR" sz="3200" dirty="0"/>
              <a:t>(a*b)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[1] 30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&gt; </a:t>
            </a:r>
            <a:endParaRPr lang="en-US" sz="3200" dirty="0"/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E8251C-FDD6-4227-95AA-27529F22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122583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Vectors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33130"/>
            <a:ext cx="6629400" cy="682487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&lt;- 1:5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b &lt;- rep(2, times=5)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US" sz="3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(a, b, </a:t>
            </a:r>
            <a:r>
              <a:rPr lang="en-U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=a*b) 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 b    x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[1,] 1 2    2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[2,] 2 2    4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[3,] 3 2    6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[4,] 4 2    8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[5,] 5 2   10</a:t>
            </a:r>
          </a:p>
          <a:p>
            <a:pPr>
              <a:buNone/>
            </a:pP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class(m)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CCFD9-AC91-4BD1-9C0C-5733B10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10070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Matrix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4800600" cy="5824538"/>
          </a:xfrm>
          <a:solidFill>
            <a:srgbClr val="FFFF99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 m &lt;- </a:t>
            </a:r>
            <a:r>
              <a:rPr lang="en-US" dirty="0">
                <a:solidFill>
                  <a:srgbClr val="FF0000"/>
                </a:solidFill>
              </a:rPr>
              <a:t>matrix</a:t>
            </a:r>
            <a:r>
              <a:rPr lang="en-US" dirty="0"/>
              <a:t>(1:12, </a:t>
            </a:r>
            <a:r>
              <a:rPr lang="en-US" dirty="0" err="1">
                <a:solidFill>
                  <a:srgbClr val="FF0000"/>
                </a:solidFill>
              </a:rPr>
              <a:t>ncol</a:t>
            </a:r>
            <a:r>
              <a:rPr lang="en-US" dirty="0"/>
              <a:t>=4)</a:t>
            </a:r>
          </a:p>
          <a:p>
            <a:pPr>
              <a:buNone/>
            </a:pPr>
            <a:r>
              <a:rPr lang="en-US" dirty="0"/>
              <a:t>&gt; m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[,1] [,2] [,3] [,4]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[1,]    </a:t>
            </a:r>
            <a:r>
              <a:rPr lang="en-US" dirty="0"/>
              <a:t>1    </a:t>
            </a:r>
            <a:r>
              <a:rPr lang="en-US" b="1" dirty="0"/>
              <a:t>4</a:t>
            </a:r>
            <a:r>
              <a:rPr lang="en-US" dirty="0"/>
              <a:t>    7   10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[2,]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8   11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[3,]    </a:t>
            </a:r>
            <a:r>
              <a:rPr lang="en-US" dirty="0"/>
              <a:t>3    </a:t>
            </a:r>
            <a:r>
              <a:rPr lang="en-US" b="1" dirty="0"/>
              <a:t>6</a:t>
            </a:r>
            <a:r>
              <a:rPr lang="en-US" dirty="0"/>
              <a:t>    9   12</a:t>
            </a:r>
          </a:p>
          <a:p>
            <a:pPr>
              <a:buNone/>
            </a:pP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&gt; </a:t>
            </a:r>
            <a:r>
              <a:rPr lang="en-US" dirty="0" err="1"/>
              <a:t>nrow</a:t>
            </a:r>
            <a:r>
              <a:rPr lang="en-US" dirty="0"/>
              <a:t>(m)</a:t>
            </a:r>
          </a:p>
          <a:p>
            <a:pPr>
              <a:buNone/>
            </a:pPr>
            <a:r>
              <a:rPr lang="en-US" dirty="0"/>
              <a:t>&gt; </a:t>
            </a:r>
            <a:r>
              <a:rPr lang="en-US" dirty="0" err="1"/>
              <a:t>ncol</a:t>
            </a:r>
            <a:r>
              <a:rPr lang="en-US" dirty="0"/>
              <a:t>(m)</a:t>
            </a:r>
          </a:p>
          <a:p>
            <a:pPr>
              <a:buNone/>
            </a:pPr>
            <a:r>
              <a:rPr lang="en-US" dirty="0"/>
              <a:t>&gt; </a:t>
            </a:r>
            <a:r>
              <a:rPr lang="en-US" dirty="0" err="1"/>
              <a:t>colnames</a:t>
            </a:r>
            <a:r>
              <a:rPr lang="en-US" dirty="0"/>
              <a:t>(m)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0" y="914400"/>
            <a:ext cx="3581400" cy="5824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>
                <a:solidFill>
                  <a:srgbClr val="FF0000"/>
                </a:solidFill>
              </a:rPr>
              <a:t>m[2,2]</a:t>
            </a:r>
          </a:p>
          <a:p>
            <a:pPr>
              <a:buNone/>
            </a:pPr>
            <a:r>
              <a:rPr lang="en-US" sz="3200" dirty="0"/>
              <a:t>[1] 5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 m[2,]</a:t>
            </a:r>
          </a:p>
          <a:p>
            <a:pPr>
              <a:buNone/>
            </a:pPr>
            <a:r>
              <a:rPr lang="en-US" sz="3200" dirty="0"/>
              <a:t>[1]  2  5  8 11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 m[,2]</a:t>
            </a:r>
          </a:p>
          <a:p>
            <a:pPr>
              <a:buNone/>
            </a:pPr>
            <a:r>
              <a:rPr lang="en-US" sz="3200" dirty="0"/>
              <a:t>[1] 4 5 6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 m[2, c(1, 3:4)]</a:t>
            </a:r>
          </a:p>
          <a:p>
            <a:pPr>
              <a:buNone/>
            </a:pPr>
            <a:r>
              <a:rPr lang="en-US" sz="3200" dirty="0"/>
              <a:t>[1]  2 8 11</a:t>
            </a:r>
          </a:p>
          <a:p>
            <a:pPr>
              <a:buNone/>
            </a:pPr>
            <a:r>
              <a:rPr lang="en-US" sz="3200" dirty="0"/>
              <a:t>&gt;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97FEFE-FA4D-45B1-9C60-92BCA15A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7620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Matrix Indexing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8713"/>
            <a:ext cx="8077200" cy="517828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c(21,13,5)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c('a', 'b', 'c')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 &lt;-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pPr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</a:t>
            </a: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x y</a:t>
            </a: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 21 a</a:t>
            </a: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2 13 b</a:t>
            </a: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3  5 c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CCFD9-AC91-4BD1-9C0C-5733B10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57200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data.frame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1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8713"/>
            <a:ext cx="8001000" cy="507227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c(21,13,5)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c('a', 'b', 'c')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 &lt;- list(x, y) </a:t>
            </a:r>
          </a:p>
          <a:p>
            <a:pPr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d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 21 13  5</a:t>
            </a:r>
          </a:p>
          <a:p>
            <a:pPr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 "a" "b" "c"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CCFD9-AC91-4BD1-9C0C-5733B10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7" y="144117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87821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B1D0CC-609B-4385-9C66-C0C0661C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3" r="5812"/>
          <a:stretch/>
        </p:blipFill>
        <p:spPr>
          <a:xfrm>
            <a:off x="6400800" y="993913"/>
            <a:ext cx="4267201" cy="5867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0" y="990600"/>
            <a:ext cx="4876800" cy="5867400"/>
          </a:xfrm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can do: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&lt;- length(x)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1:n)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&lt;- x[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2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2  4  6  8 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12 14 16 18 20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better: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7E15C6-E883-4009-BF93-347570C7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 loopy if you must</a:t>
            </a:r>
          </a:p>
        </p:txBody>
      </p:sp>
    </p:spTree>
    <p:extLst>
      <p:ext uri="{BB962C8B-B14F-4D97-AF65-F5344CB8AC3E}">
        <p14:creationId xmlns:p14="http://schemas.microsoft.com/office/powerpoint/2010/main" val="27881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8" y="471256"/>
            <a:ext cx="11040863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Background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sz="3600" dirty="0"/>
              <a:t>Spatial data scientist at University of California, Davis (</a:t>
            </a:r>
            <a:r>
              <a:rPr lang="en-US" sz="3600" dirty="0">
                <a:hlinkClick r:id="rId2"/>
              </a:rPr>
              <a:t>https://biogeo.ucdavis.edu/people.html</a:t>
            </a:r>
            <a:r>
              <a:rPr lang="en-US" sz="3600" dirty="0"/>
              <a:t>)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Mostly worked with USAID Feed the Future programs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Contact </a:t>
            </a:r>
            <a:r>
              <a:rPr lang="en-US" sz="3600" dirty="0">
                <a:hlinkClick r:id="rId3"/>
              </a:rPr>
              <a:t>anighosh@ucdavis.edu</a:t>
            </a:r>
            <a:r>
              <a:rPr lang="en-US" sz="3600" dirty="0"/>
              <a:t>,  </a:t>
            </a:r>
            <a:r>
              <a:rPr lang="en-US" sz="3600" dirty="0">
                <a:hlinkClick r:id="rId4"/>
              </a:rPr>
              <a:t>A.Ghosh@cigar.org</a:t>
            </a: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713" y="804863"/>
            <a:ext cx="9296400" cy="5867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&lt;- 1:10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&lt;- 0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(v in x)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 &lt;- y + 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[1] 55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&lt;- 1:10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sum(x)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9DB31E-5116-45F0-8426-45B1F83A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7620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Vectory</a:t>
            </a:r>
            <a:r>
              <a:rPr lang="en-US" b="1" dirty="0">
                <a:solidFill>
                  <a:srgbClr val="C00000"/>
                </a:solidFill>
              </a:rPr>
              <a:t> math</a:t>
            </a:r>
          </a:p>
        </p:txBody>
      </p:sp>
    </p:spTree>
    <p:extLst>
      <p:ext uri="{BB962C8B-B14F-4D97-AF65-F5344CB8AC3E}">
        <p14:creationId xmlns:p14="http://schemas.microsoft.com/office/powerpoint/2010/main" val="261349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50" y="762000"/>
            <a:ext cx="9296400" cy="5867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&lt;- 1:10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&lt;- 0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(v in x)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 &lt;- y + 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[1] 55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&lt;- 1:10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sum(x)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9DB31E-5116-45F0-8426-45B1F83A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7620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Vectory</a:t>
            </a:r>
            <a:r>
              <a:rPr lang="en-US" b="1" dirty="0">
                <a:solidFill>
                  <a:srgbClr val="C00000"/>
                </a:solidFill>
              </a:rPr>
              <a:t> math</a:t>
            </a:r>
          </a:p>
        </p:txBody>
      </p:sp>
    </p:spTree>
    <p:extLst>
      <p:ext uri="{BB962C8B-B14F-4D97-AF65-F5344CB8AC3E}">
        <p14:creationId xmlns:p14="http://schemas.microsoft.com/office/powerpoint/2010/main" val="642178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90663" y="52388"/>
            <a:ext cx="8986837" cy="6753224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1:length(x)) 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(x[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4)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x[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&lt;- 0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(x[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8)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x[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&lt;- 1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x[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&lt;- 2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0 0 0 1 1 1 1 2 2 2</a:t>
            </a:r>
          </a:p>
          <a:p>
            <a:pPr lvl="1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4, 0,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&gt;= 8, 2, 1))</a:t>
            </a:r>
          </a:p>
          <a:p>
            <a:pPr lvl="1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F4D100-3E08-461B-83A0-FF471DBC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381000"/>
            <a:ext cx="2743200" cy="685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If, else</a:t>
            </a:r>
          </a:p>
        </p:txBody>
      </p:sp>
    </p:spTree>
    <p:extLst>
      <p:ext uri="{BB962C8B-B14F-4D97-AF65-F5344CB8AC3E}">
        <p14:creationId xmlns:p14="http://schemas.microsoft.com/office/powerpoint/2010/main" val="29263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237" y="104775"/>
            <a:ext cx="8942876" cy="66484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(a=1:5, b=5:1, c=1:5)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a b c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[1,] 1 5 1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[2,] 2 4 2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[3,] 3 3 3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[4,] 4 2 4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[5,] 5 1 5</a:t>
            </a:r>
          </a:p>
          <a:p>
            <a:pPr lvl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apply(x, 1, sum)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 7  8  9 10 11</a:t>
            </a:r>
          </a:p>
          <a:p>
            <a:pPr lvl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apply(x, 2, sum)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 b  c 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15 15 15 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1FBBA-BE95-4E7C-A024-25E7E971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600200"/>
            <a:ext cx="3581400" cy="1828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Apply your functions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0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35906" y="116681"/>
            <a:ext cx="9120188" cy="6624638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(aggregate)</a:t>
            </a: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&lt;-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(1:10)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function(x) x + 5)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[[1]]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[1]  6  7  8  9 10 11 12 13 14 15</a:t>
            </a: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E04D41-3214-48E8-9A17-D7200668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152400"/>
            <a:ext cx="3581400" cy="1828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Apply more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1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50" y="185737"/>
            <a:ext cx="9138138" cy="65484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 &lt;- function() {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print("I like you!")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2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"I like you!"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f()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"I like you!"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f()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"I like you!"</a:t>
            </a:r>
          </a:p>
          <a:p>
            <a:pPr lvl="1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5326D-4601-4E33-A126-F0B2A973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Functionality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1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1219200"/>
            <a:ext cx="9144000" cy="563880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function(a, b) {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x &lt;- a + b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return(x)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doit(1, 2)</a:t>
            </a: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doit(1:10, 2)</a:t>
            </a: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3  4  5  6  7  8  9 10 11 12</a:t>
            </a: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5CD047-9AF1-413B-8C14-DC8A391E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Functionality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4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77787"/>
            <a:ext cx="9105900" cy="552305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&lt;- sum(a)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&lt;- sqrt(b)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&lt;- log(d)</a:t>
            </a: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&lt;- log(sqrt(sum(a)))</a:t>
            </a: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&lt;- a %&gt;% sum %&gt;% sqrt %&gt;% log</a:t>
            </a: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BA1E17-AE5A-49D1-B842-3EF47FDC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err="1">
                <a:solidFill>
                  <a:srgbClr val="C00000"/>
                </a:solidFill>
              </a:rPr>
              <a:t>tidyverse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7E15E-D47D-4D37-9652-0287BA4A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222"/>
            <a:ext cx="2051538" cy="20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0" y="1066802"/>
            <a:ext cx="9082088" cy="5586412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x &lt;- read.csv(</a:t>
            </a:r>
            <a:r>
              <a:rPr lang="pt-BR" dirty="0">
                <a:solidFill>
                  <a:srgbClr val="FF0000"/>
                </a:solidFill>
              </a:rPr>
              <a:t>“</a:t>
            </a:r>
            <a:r>
              <a:rPr lang="pt-BR" dirty="0"/>
              <a:t>c: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/>
              <a:t>data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/>
              <a:t>observations.csv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/>
              <a:t>)</a:t>
            </a:r>
          </a:p>
          <a:p>
            <a:pPr>
              <a:buNone/>
            </a:pPr>
            <a:r>
              <a:rPr lang="pt-BR" dirty="0"/>
              <a:t>readxl::read_excel (</a:t>
            </a:r>
            <a:r>
              <a:rPr lang="pt-BR" dirty="0">
                <a:solidFill>
                  <a:srgbClr val="FF0000"/>
                </a:solidFill>
              </a:rPr>
              <a:t>“</a:t>
            </a:r>
            <a:r>
              <a:rPr lang="pt-BR" dirty="0"/>
              <a:t>c: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/>
              <a:t>data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/>
              <a:t>observations.xlsx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/>
              <a:t>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foreign::read.dbf</a:t>
            </a:r>
          </a:p>
          <a:p>
            <a:pPr>
              <a:buNone/>
            </a:pPr>
            <a:r>
              <a:rPr lang="pt-BR" dirty="0"/>
              <a:t>foreign::read.dta         for Stata files</a:t>
            </a:r>
          </a:p>
          <a:p>
            <a:pPr>
              <a:buNone/>
            </a:pPr>
            <a:r>
              <a:rPr lang="pt-BR" dirty="0"/>
              <a:t>foreign::read.spss       for SPSS files</a:t>
            </a:r>
          </a:p>
          <a:p>
            <a:pPr>
              <a:buNone/>
            </a:pPr>
            <a:r>
              <a:rPr lang="pt-BR" dirty="0"/>
              <a:t>foreign::read.ssd         for SAS files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write.csv(x, file=“c:/data/results.csv”)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saveRDS(x, “file.rds”)</a:t>
            </a:r>
          </a:p>
          <a:p>
            <a:pPr>
              <a:buNone/>
            </a:pPr>
            <a:r>
              <a:rPr lang="pt-BR" dirty="0"/>
              <a:t>y &lt;- readRDS(“file.rds”)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6F861F-DE85-4409-BF13-97BECCCE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7620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Read and write</a:t>
            </a:r>
          </a:p>
        </p:txBody>
      </p:sp>
    </p:spTree>
    <p:extLst>
      <p:ext uri="{BB962C8B-B14F-4D97-AF65-F5344CB8AC3E}">
        <p14:creationId xmlns:p14="http://schemas.microsoft.com/office/powerpoint/2010/main" val="2306253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www.lastwordonnothing.com/wp-content/uploads/2010/07/under_the_ho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857251"/>
            <a:ext cx="675629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s://casoilresource.lawr.ucdavis.edu/files/7914/1822/7921/ls_53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r="12199"/>
          <a:stretch/>
        </p:blipFill>
        <p:spPr bwMode="auto">
          <a:xfrm>
            <a:off x="1677880" y="1383938"/>
            <a:ext cx="1877808" cy="15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isg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" y="1385494"/>
            <a:ext cx="1505915" cy="15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197" y="1471276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4000" dirty="0">
                <a:solidFill>
                  <a:schemeClr val="accent1"/>
                </a:solidFill>
              </a:rPr>
              <a:t>1970 – 2004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7" name="Picture 4" descr="http://api.ning.com/files/0LuFlvs0wixAdgxk2sxNhkd-6Y1DoLLV6WuXzRFWBjQcdT-LAq23eEQoL5jzB*Ie/survey033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2"/>
            <a:ext cx="1818547" cy="13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-614" t="-1257" r="1314" b="1257"/>
          <a:stretch/>
        </p:blipFill>
        <p:spPr>
          <a:xfrm>
            <a:off x="1359782" y="-46112"/>
            <a:ext cx="2184022" cy="1368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89114" y="0"/>
            <a:ext cx="2888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       </a:t>
            </a:r>
            <a:r>
              <a:rPr lang="en-US" sz="4000" dirty="0">
                <a:solidFill>
                  <a:schemeClr val="accent1"/>
                </a:solidFill>
              </a:rPr>
              <a:t>    – 1970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786060" y="4840736"/>
            <a:ext cx="218766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000" dirty="0">
                <a:solidFill>
                  <a:schemeClr val="accent1"/>
                </a:solidFill>
              </a:rPr>
              <a:t>2014 –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9449" y="3268170"/>
            <a:ext cx="2747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2005 – 2013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03" y="3024624"/>
            <a:ext cx="3405387" cy="19727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8357" y="91588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Land surveying, air-photos, traditional cartography </a:t>
            </a:r>
          </a:p>
          <a:p>
            <a:r>
              <a:rPr lang="en-US" sz="2000" dirty="0"/>
              <a:t>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6389" y="242740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Geographic Information Systems  (GIS), LANDSAT</a:t>
            </a:r>
            <a:r>
              <a:rPr lang="en-US" sz="2000" i="1" dirty="0">
                <a:solidFill>
                  <a:srgbClr val="FF0000"/>
                </a:solidFill>
              </a:rPr>
              <a:t>		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6389" y="424975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Neo-geography. Open data &amp;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2992" y="608278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Spatial data science &amp; big data</a:t>
            </a:r>
            <a:br>
              <a:rPr lang="en-US" sz="2000" dirty="0"/>
            </a:br>
            <a:r>
              <a:rPr lang="en-US" sz="2000" dirty="0"/>
              <a:t>high spatial and temporal resolution imaging</a:t>
            </a:r>
            <a:br>
              <a:rPr lang="en-US" sz="2000" dirty="0"/>
            </a:br>
            <a:r>
              <a:rPr lang="en-US" sz="2000" dirty="0"/>
              <a:t>		           </a:t>
            </a:r>
            <a:r>
              <a:rPr lang="en-US" sz="2000" i="1" dirty="0">
                <a:solidFill>
                  <a:srgbClr val="FF0000"/>
                </a:solidFill>
              </a:rPr>
              <a:t>	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27554" y="863442"/>
            <a:ext cx="1454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government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27554" y="2135019"/>
            <a:ext cx="14545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research </a:t>
            </a:r>
            <a:br>
              <a:rPr lang="en-US" sz="2000" u="sng" dirty="0"/>
            </a:br>
            <a:r>
              <a:rPr lang="en-US" sz="2000" u="sng" dirty="0"/>
              <a:t>government</a:t>
            </a:r>
            <a:endParaRPr lang="en-US" sz="2000" i="1" u="sng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2992" y="2109864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Spatial is special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4218357" y="615784"/>
            <a:ext cx="225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The classical era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0427554" y="3898038"/>
            <a:ext cx="16504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Google</a:t>
            </a:r>
            <a:br>
              <a:rPr lang="en-US" sz="2000" u="sng" dirty="0"/>
            </a:br>
            <a:r>
              <a:rPr lang="en-US" sz="2000" u="sng" dirty="0"/>
              <a:t>general public</a:t>
            </a:r>
            <a:endParaRPr lang="en-US" sz="2000" i="1" u="sng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92992" y="5713450"/>
            <a:ext cx="329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Spatial data everywhere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27554" y="6104703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industry</a:t>
            </a:r>
            <a:endParaRPr lang="en-US" sz="2000" i="1" u="sng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76389" y="3876386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Coming out</a:t>
            </a:r>
            <a:endParaRPr lang="en-US" sz="2400" b="1" dirty="0"/>
          </a:p>
        </p:txBody>
      </p:sp>
      <p:pic>
        <p:nvPicPr>
          <p:cNvPr id="24" name="Picture 2" descr="http://wwwstatic.bytecolumn.com/wp-content/uploads/2011/08/cloud.jpg">
            <a:extLst>
              <a:ext uri="{FF2B5EF4-FFF2-40B4-BE49-F238E27FC236}">
                <a16:creationId xmlns:a16="http://schemas.microsoft.com/office/drawing/2014/main" id="{5C01C7F5-9B4B-48D8-AA72-6398B2871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l="22116" t="-3410" r="26312" b="20107"/>
          <a:stretch/>
        </p:blipFill>
        <p:spPr bwMode="auto">
          <a:xfrm>
            <a:off x="-1" y="5035925"/>
            <a:ext cx="1818547" cy="1951747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030FF9-8266-4ACB-920D-C88C31EAED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259" t="12352" r="32270" b="20275"/>
          <a:stretch/>
        </p:blipFill>
        <p:spPr>
          <a:xfrm>
            <a:off x="1803008" y="5117509"/>
            <a:ext cx="1774582" cy="17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6" y="212649"/>
            <a:ext cx="12196166" cy="637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467792">
            <a:off x="2730694" y="2078978"/>
            <a:ext cx="59918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Spatial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C279F-5FF4-4CAB-966B-B880AFB1A126}"/>
              </a:ext>
            </a:extLst>
          </p:cNvPr>
          <p:cNvSpPr txBox="1"/>
          <p:nvPr/>
        </p:nvSpPr>
        <p:spPr>
          <a:xfrm>
            <a:off x="9377461" y="4405089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ANSWERING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2C77D0-643E-4044-94ED-78503AF96D59}"/>
              </a:ext>
            </a:extLst>
          </p:cNvPr>
          <p:cNvSpPr/>
          <p:nvPr/>
        </p:nvSpPr>
        <p:spPr>
          <a:xfrm>
            <a:off x="9401452" y="4669654"/>
            <a:ext cx="2336004" cy="550416"/>
          </a:xfrm>
          <a:custGeom>
            <a:avLst/>
            <a:gdLst>
              <a:gd name="connsiteX0" fmla="*/ 0 w 2336004"/>
              <a:gd name="connsiteY0" fmla="*/ 79899 h 550416"/>
              <a:gd name="connsiteX1" fmla="*/ 284086 w 2336004"/>
              <a:gd name="connsiteY1" fmla="*/ 150921 h 550416"/>
              <a:gd name="connsiteX2" fmla="*/ 346230 w 2336004"/>
              <a:gd name="connsiteY2" fmla="*/ 168676 h 550416"/>
              <a:gd name="connsiteX3" fmla="*/ 452762 w 2336004"/>
              <a:gd name="connsiteY3" fmla="*/ 204187 h 550416"/>
              <a:gd name="connsiteX4" fmla="*/ 488272 w 2336004"/>
              <a:gd name="connsiteY4" fmla="*/ 213064 h 550416"/>
              <a:gd name="connsiteX5" fmla="*/ 541538 w 2336004"/>
              <a:gd name="connsiteY5" fmla="*/ 230820 h 550416"/>
              <a:gd name="connsiteX6" fmla="*/ 559294 w 2336004"/>
              <a:gd name="connsiteY6" fmla="*/ 248575 h 550416"/>
              <a:gd name="connsiteX7" fmla="*/ 585927 w 2336004"/>
              <a:gd name="connsiteY7" fmla="*/ 257453 h 550416"/>
              <a:gd name="connsiteX8" fmla="*/ 648070 w 2336004"/>
              <a:gd name="connsiteY8" fmla="*/ 284086 h 550416"/>
              <a:gd name="connsiteX9" fmla="*/ 683581 w 2336004"/>
              <a:gd name="connsiteY9" fmla="*/ 301841 h 550416"/>
              <a:gd name="connsiteX10" fmla="*/ 727969 w 2336004"/>
              <a:gd name="connsiteY10" fmla="*/ 328474 h 550416"/>
              <a:gd name="connsiteX11" fmla="*/ 781235 w 2336004"/>
              <a:gd name="connsiteY11" fmla="*/ 346229 h 550416"/>
              <a:gd name="connsiteX12" fmla="*/ 807868 w 2336004"/>
              <a:gd name="connsiteY12" fmla="*/ 355107 h 550416"/>
              <a:gd name="connsiteX13" fmla="*/ 834501 w 2336004"/>
              <a:gd name="connsiteY13" fmla="*/ 372863 h 550416"/>
              <a:gd name="connsiteX14" fmla="*/ 870012 w 2336004"/>
              <a:gd name="connsiteY14" fmla="*/ 390618 h 550416"/>
              <a:gd name="connsiteX15" fmla="*/ 896645 w 2336004"/>
              <a:gd name="connsiteY15" fmla="*/ 408373 h 550416"/>
              <a:gd name="connsiteX16" fmla="*/ 949911 w 2336004"/>
              <a:gd name="connsiteY16" fmla="*/ 435006 h 550416"/>
              <a:gd name="connsiteX17" fmla="*/ 985422 w 2336004"/>
              <a:gd name="connsiteY17" fmla="*/ 470517 h 550416"/>
              <a:gd name="connsiteX18" fmla="*/ 994299 w 2336004"/>
              <a:gd name="connsiteY18" fmla="*/ 497150 h 550416"/>
              <a:gd name="connsiteX19" fmla="*/ 1012055 w 2336004"/>
              <a:gd name="connsiteY19" fmla="*/ 514905 h 550416"/>
              <a:gd name="connsiteX20" fmla="*/ 1020932 w 2336004"/>
              <a:gd name="connsiteY20" fmla="*/ 550416 h 550416"/>
              <a:gd name="connsiteX21" fmla="*/ 1029810 w 2336004"/>
              <a:gd name="connsiteY21" fmla="*/ 523783 h 550416"/>
              <a:gd name="connsiteX22" fmla="*/ 1038688 w 2336004"/>
              <a:gd name="connsiteY22" fmla="*/ 426129 h 550416"/>
              <a:gd name="connsiteX23" fmla="*/ 1056443 w 2336004"/>
              <a:gd name="connsiteY23" fmla="*/ 408373 h 550416"/>
              <a:gd name="connsiteX24" fmla="*/ 1091954 w 2336004"/>
              <a:gd name="connsiteY24" fmla="*/ 337352 h 550416"/>
              <a:gd name="connsiteX25" fmla="*/ 1118587 w 2336004"/>
              <a:gd name="connsiteY25" fmla="*/ 292963 h 550416"/>
              <a:gd name="connsiteX26" fmla="*/ 1136342 w 2336004"/>
              <a:gd name="connsiteY26" fmla="*/ 266330 h 550416"/>
              <a:gd name="connsiteX27" fmla="*/ 1162975 w 2336004"/>
              <a:gd name="connsiteY27" fmla="*/ 257453 h 550416"/>
              <a:gd name="connsiteX28" fmla="*/ 1171853 w 2336004"/>
              <a:gd name="connsiteY28" fmla="*/ 230820 h 550416"/>
              <a:gd name="connsiteX29" fmla="*/ 1225119 w 2336004"/>
              <a:gd name="connsiteY29" fmla="*/ 213064 h 550416"/>
              <a:gd name="connsiteX30" fmla="*/ 1331651 w 2336004"/>
              <a:gd name="connsiteY30" fmla="*/ 195309 h 550416"/>
              <a:gd name="connsiteX31" fmla="*/ 1491449 w 2336004"/>
              <a:gd name="connsiteY31" fmla="*/ 204187 h 550416"/>
              <a:gd name="connsiteX32" fmla="*/ 1518082 w 2336004"/>
              <a:gd name="connsiteY32" fmla="*/ 213064 h 550416"/>
              <a:gd name="connsiteX33" fmla="*/ 1740024 w 2336004"/>
              <a:gd name="connsiteY33" fmla="*/ 221942 h 550416"/>
              <a:gd name="connsiteX34" fmla="*/ 1855433 w 2336004"/>
              <a:gd name="connsiteY34" fmla="*/ 230820 h 550416"/>
              <a:gd name="connsiteX35" fmla="*/ 2041865 w 2336004"/>
              <a:gd name="connsiteY35" fmla="*/ 239697 h 550416"/>
              <a:gd name="connsiteX36" fmla="*/ 2201663 w 2336004"/>
              <a:gd name="connsiteY36" fmla="*/ 221942 h 550416"/>
              <a:gd name="connsiteX37" fmla="*/ 2228296 w 2336004"/>
              <a:gd name="connsiteY37" fmla="*/ 204187 h 550416"/>
              <a:gd name="connsiteX38" fmla="*/ 2254929 w 2336004"/>
              <a:gd name="connsiteY38" fmla="*/ 159798 h 550416"/>
              <a:gd name="connsiteX39" fmla="*/ 2281562 w 2336004"/>
              <a:gd name="connsiteY39" fmla="*/ 115410 h 550416"/>
              <a:gd name="connsiteX40" fmla="*/ 2299317 w 2336004"/>
              <a:gd name="connsiteY40" fmla="*/ 62144 h 550416"/>
              <a:gd name="connsiteX41" fmla="*/ 2317072 w 2336004"/>
              <a:gd name="connsiteY41" fmla="*/ 35511 h 550416"/>
              <a:gd name="connsiteX42" fmla="*/ 2334828 w 2336004"/>
              <a:gd name="connsiteY42" fmla="*/ 17756 h 550416"/>
              <a:gd name="connsiteX43" fmla="*/ 2334828 w 2336004"/>
              <a:gd name="connsiteY43" fmla="*/ 0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36004" h="550416">
                <a:moveTo>
                  <a:pt x="0" y="79899"/>
                </a:moveTo>
                <a:lnTo>
                  <a:pt x="284086" y="150921"/>
                </a:lnTo>
                <a:cubicBezTo>
                  <a:pt x="304954" y="156272"/>
                  <a:pt x="325686" y="162189"/>
                  <a:pt x="346230" y="168676"/>
                </a:cubicBezTo>
                <a:cubicBezTo>
                  <a:pt x="381924" y="179948"/>
                  <a:pt x="416448" y="195109"/>
                  <a:pt x="452762" y="204187"/>
                </a:cubicBezTo>
                <a:cubicBezTo>
                  <a:pt x="464599" y="207146"/>
                  <a:pt x="476586" y="209558"/>
                  <a:pt x="488272" y="213064"/>
                </a:cubicBezTo>
                <a:cubicBezTo>
                  <a:pt x="506199" y="218442"/>
                  <a:pt x="541538" y="230820"/>
                  <a:pt x="541538" y="230820"/>
                </a:cubicBezTo>
                <a:cubicBezTo>
                  <a:pt x="547457" y="236738"/>
                  <a:pt x="552117" y="244269"/>
                  <a:pt x="559294" y="248575"/>
                </a:cubicBezTo>
                <a:cubicBezTo>
                  <a:pt x="567318" y="253390"/>
                  <a:pt x="577238" y="253978"/>
                  <a:pt x="585927" y="257453"/>
                </a:cubicBezTo>
                <a:cubicBezTo>
                  <a:pt x="606852" y="265823"/>
                  <a:pt x="627553" y="274760"/>
                  <a:pt x="648070" y="284086"/>
                </a:cubicBezTo>
                <a:cubicBezTo>
                  <a:pt x="660118" y="289562"/>
                  <a:pt x="672012" y="295414"/>
                  <a:pt x="683581" y="301841"/>
                </a:cubicBezTo>
                <a:cubicBezTo>
                  <a:pt x="698665" y="310221"/>
                  <a:pt x="712261" y="321334"/>
                  <a:pt x="727969" y="328474"/>
                </a:cubicBezTo>
                <a:cubicBezTo>
                  <a:pt x="745007" y="336219"/>
                  <a:pt x="763480" y="340311"/>
                  <a:pt x="781235" y="346229"/>
                </a:cubicBezTo>
                <a:cubicBezTo>
                  <a:pt x="790113" y="349188"/>
                  <a:pt x="800082" y="349916"/>
                  <a:pt x="807868" y="355107"/>
                </a:cubicBezTo>
                <a:cubicBezTo>
                  <a:pt x="816746" y="361026"/>
                  <a:pt x="825237" y="367569"/>
                  <a:pt x="834501" y="372863"/>
                </a:cubicBezTo>
                <a:cubicBezTo>
                  <a:pt x="845991" y="379429"/>
                  <a:pt x="858522" y="384052"/>
                  <a:pt x="870012" y="390618"/>
                </a:cubicBezTo>
                <a:cubicBezTo>
                  <a:pt x="879276" y="395911"/>
                  <a:pt x="887102" y="403601"/>
                  <a:pt x="896645" y="408373"/>
                </a:cubicBezTo>
                <a:cubicBezTo>
                  <a:pt x="934450" y="427276"/>
                  <a:pt x="914294" y="404478"/>
                  <a:pt x="949911" y="435006"/>
                </a:cubicBezTo>
                <a:cubicBezTo>
                  <a:pt x="962621" y="445900"/>
                  <a:pt x="985422" y="470517"/>
                  <a:pt x="985422" y="470517"/>
                </a:cubicBezTo>
                <a:cubicBezTo>
                  <a:pt x="988381" y="479395"/>
                  <a:pt x="989484" y="489126"/>
                  <a:pt x="994299" y="497150"/>
                </a:cubicBezTo>
                <a:cubicBezTo>
                  <a:pt x="998605" y="504327"/>
                  <a:pt x="1008312" y="507419"/>
                  <a:pt x="1012055" y="514905"/>
                </a:cubicBezTo>
                <a:cubicBezTo>
                  <a:pt x="1017512" y="525818"/>
                  <a:pt x="1017973" y="538579"/>
                  <a:pt x="1020932" y="550416"/>
                </a:cubicBezTo>
                <a:cubicBezTo>
                  <a:pt x="1023891" y="541538"/>
                  <a:pt x="1028487" y="533047"/>
                  <a:pt x="1029810" y="523783"/>
                </a:cubicBezTo>
                <a:cubicBezTo>
                  <a:pt x="1034433" y="491426"/>
                  <a:pt x="1031338" y="457978"/>
                  <a:pt x="1038688" y="426129"/>
                </a:cubicBezTo>
                <a:cubicBezTo>
                  <a:pt x="1040570" y="417973"/>
                  <a:pt x="1050525" y="414292"/>
                  <a:pt x="1056443" y="408373"/>
                </a:cubicBezTo>
                <a:cubicBezTo>
                  <a:pt x="1076845" y="347166"/>
                  <a:pt x="1060964" y="368341"/>
                  <a:pt x="1091954" y="337352"/>
                </a:cubicBezTo>
                <a:cubicBezTo>
                  <a:pt x="1107370" y="291101"/>
                  <a:pt x="1090733" y="327781"/>
                  <a:pt x="1118587" y="292963"/>
                </a:cubicBezTo>
                <a:cubicBezTo>
                  <a:pt x="1125252" y="284631"/>
                  <a:pt x="1128010" y="272995"/>
                  <a:pt x="1136342" y="266330"/>
                </a:cubicBezTo>
                <a:cubicBezTo>
                  <a:pt x="1143649" y="260484"/>
                  <a:pt x="1154097" y="260412"/>
                  <a:pt x="1162975" y="257453"/>
                </a:cubicBezTo>
                <a:cubicBezTo>
                  <a:pt x="1165934" y="248575"/>
                  <a:pt x="1164238" y="236259"/>
                  <a:pt x="1171853" y="230820"/>
                </a:cubicBezTo>
                <a:cubicBezTo>
                  <a:pt x="1187083" y="219942"/>
                  <a:pt x="1207364" y="218982"/>
                  <a:pt x="1225119" y="213064"/>
                </a:cubicBezTo>
                <a:cubicBezTo>
                  <a:pt x="1277168" y="195714"/>
                  <a:pt x="1242468" y="205219"/>
                  <a:pt x="1331651" y="195309"/>
                </a:cubicBezTo>
                <a:cubicBezTo>
                  <a:pt x="1384917" y="198268"/>
                  <a:pt x="1438341" y="199129"/>
                  <a:pt x="1491449" y="204187"/>
                </a:cubicBezTo>
                <a:cubicBezTo>
                  <a:pt x="1500765" y="205074"/>
                  <a:pt x="1508748" y="212397"/>
                  <a:pt x="1518082" y="213064"/>
                </a:cubicBezTo>
                <a:cubicBezTo>
                  <a:pt x="1591934" y="218339"/>
                  <a:pt x="1666087" y="218050"/>
                  <a:pt x="1740024" y="221942"/>
                </a:cubicBezTo>
                <a:cubicBezTo>
                  <a:pt x="1778554" y="223970"/>
                  <a:pt x="1816916" y="228554"/>
                  <a:pt x="1855433" y="230820"/>
                </a:cubicBezTo>
                <a:cubicBezTo>
                  <a:pt x="1917540" y="234473"/>
                  <a:pt x="1979721" y="236738"/>
                  <a:pt x="2041865" y="239697"/>
                </a:cubicBezTo>
                <a:cubicBezTo>
                  <a:pt x="2058515" y="238587"/>
                  <a:pt x="2159300" y="243124"/>
                  <a:pt x="2201663" y="221942"/>
                </a:cubicBezTo>
                <a:cubicBezTo>
                  <a:pt x="2211206" y="217170"/>
                  <a:pt x="2219418" y="210105"/>
                  <a:pt x="2228296" y="204187"/>
                </a:cubicBezTo>
                <a:cubicBezTo>
                  <a:pt x="2253442" y="128742"/>
                  <a:pt x="2218371" y="220729"/>
                  <a:pt x="2254929" y="159798"/>
                </a:cubicBezTo>
                <a:cubicBezTo>
                  <a:pt x="2289501" y="102178"/>
                  <a:pt x="2236574" y="160396"/>
                  <a:pt x="2281562" y="115410"/>
                </a:cubicBezTo>
                <a:cubicBezTo>
                  <a:pt x="2287480" y="97655"/>
                  <a:pt x="2288936" y="77717"/>
                  <a:pt x="2299317" y="62144"/>
                </a:cubicBezTo>
                <a:cubicBezTo>
                  <a:pt x="2305235" y="53266"/>
                  <a:pt x="2310407" y="43842"/>
                  <a:pt x="2317072" y="35511"/>
                </a:cubicBezTo>
                <a:cubicBezTo>
                  <a:pt x="2322301" y="28975"/>
                  <a:pt x="2331085" y="25242"/>
                  <a:pt x="2334828" y="17756"/>
                </a:cubicBezTo>
                <a:cubicBezTo>
                  <a:pt x="2337475" y="12462"/>
                  <a:pt x="2334828" y="5919"/>
                  <a:pt x="2334828" y="0"/>
                </a:cubicBez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85801"/>
            <a:ext cx="8839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7800" dirty="0"/>
              <a:t>Data science 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200" dirty="0"/>
              <a:t>Is about processes to extract information from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(building on statistics, data mining, computer science, as well as domain specific knowledge, e.g. agronomy)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743" y="302959"/>
            <a:ext cx="11478827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Data Scientists</a:t>
            </a:r>
          </a:p>
          <a:p>
            <a:endParaRPr lang="en-US" sz="3600" dirty="0"/>
          </a:p>
          <a:p>
            <a:r>
              <a:rPr lang="en-US" sz="3600" dirty="0"/>
              <a:t>Are better, stronger, faster …..</a:t>
            </a:r>
          </a:p>
          <a:p>
            <a:r>
              <a:rPr lang="en-US" sz="3600" dirty="0"/>
              <a:t> …. In processing of data to extract information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Find, manage, improve, merge, explore, model, interpret data</a:t>
            </a:r>
          </a:p>
          <a:p>
            <a:endParaRPr lang="en-US" sz="2800" dirty="0"/>
          </a:p>
          <a:p>
            <a:r>
              <a:rPr lang="en-US" sz="2800" dirty="0"/>
              <a:t>Rapid iteration, communicate current values (live, on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4F3A5-763C-4EA9-9126-2BAA3559C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31" y="2940424"/>
            <a:ext cx="2798269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5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 to pi shap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47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26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8" y="471256"/>
            <a:ext cx="11040863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Workshop objectives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sz="3600" dirty="0"/>
              <a:t>Introduction to spatial data science with </a:t>
            </a:r>
            <a:r>
              <a:rPr lang="en-US" sz="3600" i="1" dirty="0"/>
              <a:t>R</a:t>
            </a:r>
          </a:p>
          <a:p>
            <a:pPr lvl="1"/>
            <a:endParaRPr lang="en-US" sz="3600" i="1" dirty="0"/>
          </a:p>
          <a:p>
            <a:pPr lvl="1"/>
            <a:r>
              <a:rPr lang="en-US" sz="3600" dirty="0"/>
              <a:t>Big data analytics in the cloud: Google Earth Engine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7DB27-405D-4DA1-9FCC-C1FEC2FB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2" b="10000"/>
          <a:stretch/>
        </p:blipFill>
        <p:spPr>
          <a:xfrm>
            <a:off x="2928258" y="685800"/>
            <a:ext cx="5699709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257" y="-38100"/>
            <a:ext cx="5699709" cy="8001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FEF4A8"/>
                </a:solidFill>
                <a:latin typeface="Ink Free" panose="03080402000500000000" pitchFamily="66" charset="0"/>
              </a:rPr>
              <a:t>Introduction  to</a:t>
            </a:r>
            <a:endParaRPr lang="en-US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8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1534</Words>
  <Application>Microsoft Office PowerPoint</Application>
  <PresentationFormat>Widescreen</PresentationFormat>
  <Paragraphs>333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Ink Free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 to</vt:lpstr>
      <vt:lpstr>PowerPoint Presentation</vt:lpstr>
      <vt:lpstr>(Most) computer languages  (including R) have</vt:lpstr>
      <vt:lpstr>Primitive data types (are vectors)</vt:lpstr>
      <vt:lpstr>Calculator</vt:lpstr>
      <vt:lpstr>Vectors</vt:lpstr>
      <vt:lpstr>Matrix</vt:lpstr>
      <vt:lpstr>Matrix Indexing</vt:lpstr>
      <vt:lpstr>data.frame</vt:lpstr>
      <vt:lpstr>list</vt:lpstr>
      <vt:lpstr>Be loopy if you must</vt:lpstr>
      <vt:lpstr>Vectory math</vt:lpstr>
      <vt:lpstr>Vectory math</vt:lpstr>
      <vt:lpstr>If, else</vt:lpstr>
      <vt:lpstr> Apply your functions </vt:lpstr>
      <vt:lpstr> Apply more </vt:lpstr>
      <vt:lpstr> Functionality </vt:lpstr>
      <vt:lpstr> Functionality </vt:lpstr>
      <vt:lpstr> tidyverse </vt:lpstr>
      <vt:lpstr>Read and write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Ghosh</dc:creator>
  <cp:lastModifiedBy>Aniruddha Ghosh</cp:lastModifiedBy>
  <cp:revision>4</cp:revision>
  <dcterms:created xsi:type="dcterms:W3CDTF">2020-01-20T01:59:49Z</dcterms:created>
  <dcterms:modified xsi:type="dcterms:W3CDTF">2020-01-20T02:27:45Z</dcterms:modified>
</cp:coreProperties>
</file>