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82" r:id="rId2"/>
    <p:sldId id="383" r:id="rId3"/>
    <p:sldId id="374" r:id="rId4"/>
    <p:sldId id="388" r:id="rId5"/>
    <p:sldId id="373" r:id="rId6"/>
    <p:sldId id="371" r:id="rId7"/>
    <p:sldId id="385" r:id="rId8"/>
    <p:sldId id="386" r:id="rId9"/>
    <p:sldId id="387" r:id="rId10"/>
    <p:sldId id="377" r:id="rId11"/>
    <p:sldId id="378" r:id="rId12"/>
    <p:sldId id="380" r:id="rId13"/>
    <p:sldId id="381" r:id="rId14"/>
    <p:sldId id="389" r:id="rId15"/>
    <p:sldId id="39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7C8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23" autoAdjust="0"/>
    <p:restoredTop sz="94660"/>
  </p:normalViewPr>
  <p:slideViewPr>
    <p:cSldViewPr>
      <p:cViewPr varScale="1">
        <p:scale>
          <a:sx n="108" d="100"/>
          <a:sy n="108" d="100"/>
        </p:scale>
        <p:origin x="22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D2BC4A-FC1C-49B9-B8D5-77B93EC31DE4}" type="datetimeFigureOut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7AB3674-082B-4E54-9CE0-C9C2B58CC9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626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5099B-EE45-40F1-9A74-6BA44E540F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573D2024-8BAB-4F88-A2A1-BAEE6A494A34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563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0151B-7E23-4B51-972A-BAD8EB81AF40}" type="datetimeFigureOut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12C17-487F-49A6-96FA-400EEA479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13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E21A6-1795-4663-9F1F-6CC05CEFF3B9}" type="datetimeFigureOut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849AA5-6F0A-427B-A071-030422663B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19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F676C-4A1B-4A0A-A1DA-35A9597BCCFB}" type="datetimeFigureOut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9BDF8-160B-4532-AE32-8004829A9A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49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24AD9-085F-4551-AE24-B23570A4FE6F}" type="datetimeFigureOut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CB1C4-C291-4D41-81A9-5A6FB12AB0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77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D34CB-B590-4096-A71A-5CE745468FA5}" type="datetimeFigureOut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9F5AE-720B-4276-AD35-272B5ADACE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91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FC83F-0E93-45B1-9F35-0311D76A092F}" type="datetimeFigureOut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2582F5-9874-442A-94A2-121D8F152A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19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1A9BB-EC75-4E0D-B9B1-9FDE12867FEA}" type="datetimeFigureOut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84EE4-7B14-4172-9F84-769BBD13AD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89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1557A-DAF3-4FA6-86F0-F1278262C192}" type="datetimeFigureOut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32160-D99B-40FD-9A94-8D429718EF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57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769FA-D20C-481F-A87E-A5BE7E87ABA4}" type="datetimeFigureOut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CF8D3-DE4C-4FAE-9944-B260A72337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29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1BE27-723A-4C18-80B8-F787F65BD060}" type="datetimeFigureOut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08E158-114A-4095-947B-E83F177E18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93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49EC4-2144-48E5-9D21-9F50A0D4E9E8}" type="datetimeFigureOut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57A7C-1E4A-45F2-901A-87A65B207E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20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FE6DC8-2B6A-4CFB-B6D5-C382647510A6}" type="datetimeFigureOut">
              <a:rPr lang="en-US"/>
              <a:pPr>
                <a:defRPr/>
              </a:pPr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6DE2FA8-2B8D-4588-B80E-A6A4A64CB56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2400" y="22860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Spatial data with</a:t>
            </a:r>
            <a:endParaRPr lang="en-US" sz="48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 t="8376" r="341" b="10940"/>
          <a:stretch>
            <a:fillRect/>
          </a:stretch>
        </p:blipFill>
        <p:spPr bwMode="auto">
          <a:xfrm>
            <a:off x="1447800" y="1752600"/>
            <a:ext cx="5624825" cy="454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5695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SpatialPoints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11734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c(4,7,3,8)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&lt;- c(9,6,12,11)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library(raster)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SpatialPoints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crs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&lt;- "+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longlat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+datum=WGS84"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SpatialPoints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proj4string=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CRS("+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longlat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+datum=WGS84"))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coordinates(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&lt;- ~ x + y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524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11582400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     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SpatialPoints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features    : 4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extent      : 3, 8, 6, 12 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ref. : 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longlat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+datum=WGS84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&lt;-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(v1=1:4, v2=LETTERS[1:4])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SpatialPointsDataFrame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     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SpatialPointsDataFrame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features    : 4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extent      : 3, 8, 6, 12 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ref. : 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longlat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+datum=WGS84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variables   :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names       : v1, v2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 values  :  1,  A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 values  :  4,  D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7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649" t="13333" r="12109" b="16000"/>
          <a:stretch/>
        </p:blipFill>
        <p:spPr>
          <a:xfrm>
            <a:off x="4800600" y="1447800"/>
            <a:ext cx="4190999" cy="4038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 &lt;-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(c(-80,-10), c(-70,55), c(-65, 0), c(-70,-60))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x2 &lt;-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(c(-10,0), c(-40,60), c(-60,0), c(-14,-55))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x3 &lt;-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(c(-5,0), c(0,60), c(40,5), c(15,-45))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&lt;-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spPolygons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(x1, x2, x3)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plot(p, col=1:3, border=4:6,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points(x1, col='red',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=20,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076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12420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library(raster)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 &lt;- "C:/data/lux.shp"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&lt;- shapefile(f)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      :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SpatialPolygonsDataFrame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features    : 12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extent      : 5.74, 6.53, 49.45, 50.18 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ref. : +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longlat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+datum=WGS84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variables   : 5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names       : ID_1,     NAME_1, ID_2,   NAME_2, AREA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min values  :    1,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Diekirch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   1,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Capellen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  76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 values  :    3, Luxembourg,   12,    Wiltz,  312 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+mj-lt"/>
                <a:cs typeface="Courier New" panose="02070309020205020404" pitchFamily="49" charset="0"/>
              </a:rPr>
              <a:t>Equivalent to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library(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rgdal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readOGR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readOGR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("C:/data", "lux"))</a:t>
            </a:r>
          </a:p>
        </p:txBody>
      </p:sp>
    </p:spTree>
    <p:extLst>
      <p:ext uri="{BB962C8B-B14F-4D97-AF65-F5344CB8AC3E}">
        <p14:creationId xmlns:p14="http://schemas.microsoft.com/office/powerpoint/2010/main" val="253155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09FE-C267-4484-AF86-9BF084F9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" y="160337"/>
            <a:ext cx="9516862" cy="1143000"/>
          </a:xfrm>
        </p:spPr>
        <p:txBody>
          <a:bodyPr/>
          <a:lstStyle/>
          <a:p>
            <a:pPr algn="l"/>
            <a:r>
              <a:rPr lang="en-US" dirty="0"/>
              <a:t>“overlay” functions (in raster package)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085EA-07B9-4C14-993B-DE23A927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bind 		append combine Spatial* objects of the same (vector) type</a:t>
            </a:r>
          </a:p>
          <a:p>
            <a:pPr marL="0" indent="0">
              <a:buNone/>
            </a:pPr>
            <a:r>
              <a:rPr lang="en-US" sz="1600" dirty="0"/>
              <a:t>erase or "-" 	erase parts of a </a:t>
            </a:r>
            <a:r>
              <a:rPr lang="en-US" sz="1600" dirty="0" err="1"/>
              <a:t>SpatialPolygons</a:t>
            </a:r>
            <a:r>
              <a:rPr lang="en-US" sz="1600" dirty="0"/>
              <a:t>* object</a:t>
            </a:r>
          </a:p>
          <a:p>
            <a:pPr marL="0" indent="0">
              <a:buNone/>
            </a:pPr>
            <a:r>
              <a:rPr lang="en-US" sz="1600" dirty="0"/>
              <a:t>intersect or "*" 	intersect </a:t>
            </a:r>
            <a:r>
              <a:rPr lang="en-US" sz="1600" dirty="0" err="1"/>
              <a:t>SpatialPolygons</a:t>
            </a:r>
            <a:r>
              <a:rPr lang="en-US" sz="1600" dirty="0"/>
              <a:t>* objects</a:t>
            </a:r>
          </a:p>
          <a:p>
            <a:pPr marL="0" indent="0">
              <a:buNone/>
            </a:pPr>
            <a:r>
              <a:rPr lang="en-US" sz="1600" dirty="0"/>
              <a:t>union or "+" 	union </a:t>
            </a:r>
            <a:r>
              <a:rPr lang="en-US" sz="1600" dirty="0" err="1"/>
              <a:t>SpatialPolygons</a:t>
            </a:r>
            <a:r>
              <a:rPr lang="en-US" sz="1600" dirty="0"/>
              <a:t>* objects</a:t>
            </a:r>
          </a:p>
          <a:p>
            <a:pPr marL="0" indent="0">
              <a:buNone/>
            </a:pPr>
            <a:r>
              <a:rPr lang="en-US" sz="1600" dirty="0"/>
              <a:t>cover 		update and identity a </a:t>
            </a:r>
            <a:r>
              <a:rPr lang="en-US" sz="1600" dirty="0" err="1"/>
              <a:t>SpatialPolygons</a:t>
            </a:r>
            <a:r>
              <a:rPr lang="en-US" sz="1600" dirty="0"/>
              <a:t> object with another one</a:t>
            </a:r>
          </a:p>
          <a:p>
            <a:pPr marL="0" indent="0">
              <a:buNone/>
            </a:pPr>
            <a:r>
              <a:rPr lang="en-US" sz="1600" dirty="0" err="1"/>
              <a:t>symdif</a:t>
            </a:r>
            <a:r>
              <a:rPr lang="en-US" sz="1600" dirty="0"/>
              <a:t> 		symmetrical difference of two </a:t>
            </a:r>
            <a:r>
              <a:rPr lang="en-US" sz="1600" dirty="0" err="1"/>
              <a:t>SpatialPolygons</a:t>
            </a:r>
            <a:r>
              <a:rPr lang="en-US" sz="1600" dirty="0"/>
              <a:t>* objects</a:t>
            </a:r>
          </a:p>
          <a:p>
            <a:pPr marL="0" indent="0">
              <a:buNone/>
            </a:pPr>
            <a:r>
              <a:rPr lang="en-US" sz="1600" dirty="0"/>
              <a:t>aggregate 		dissolve smaller polygons into larger ones</a:t>
            </a:r>
          </a:p>
          <a:p>
            <a:pPr marL="0" indent="0">
              <a:buNone/>
            </a:pPr>
            <a:r>
              <a:rPr lang="en-US" sz="1600" dirty="0"/>
              <a:t>disaggregate 	explode: turn polygon parts into separate polygons (in the </a:t>
            </a:r>
            <a:r>
              <a:rPr lang="en-US" sz="1600" dirty="0" err="1"/>
              <a:t>sp</a:t>
            </a:r>
            <a:r>
              <a:rPr lang="en-US" sz="1600" dirty="0"/>
              <a:t> package)</a:t>
            </a:r>
          </a:p>
          <a:p>
            <a:pPr marL="0" indent="0">
              <a:buNone/>
            </a:pPr>
            <a:r>
              <a:rPr lang="en-US" sz="1600" dirty="0"/>
              <a:t>crop 		clip a Spatial* object using a rectangle (Extent object)</a:t>
            </a:r>
          </a:p>
          <a:p>
            <a:pPr marL="0" indent="0">
              <a:buNone/>
            </a:pPr>
            <a:r>
              <a:rPr lang="en-US" sz="1600" dirty="0"/>
              <a:t>select 		select - interactively select spatial features</a:t>
            </a:r>
          </a:p>
          <a:p>
            <a:pPr marL="0" indent="0">
              <a:buNone/>
            </a:pPr>
            <a:r>
              <a:rPr lang="en-US" sz="1600" dirty="0"/>
              <a:t>click 		identify attributes by clicking on a map</a:t>
            </a:r>
          </a:p>
          <a:p>
            <a:pPr marL="0" indent="0">
              <a:buNone/>
            </a:pPr>
            <a:r>
              <a:rPr lang="en-US" sz="1600" dirty="0"/>
              <a:t>merge 		Join table (in the </a:t>
            </a:r>
            <a:r>
              <a:rPr lang="en-US" sz="1600" dirty="0" err="1"/>
              <a:t>sp</a:t>
            </a:r>
            <a:r>
              <a:rPr lang="en-US" sz="1600" dirty="0"/>
              <a:t> package)</a:t>
            </a:r>
          </a:p>
          <a:p>
            <a:pPr marL="0" indent="0">
              <a:buNone/>
            </a:pPr>
            <a:r>
              <a:rPr lang="en-US" sz="1600" dirty="0"/>
              <a:t>over 		spatial queries between Spatial* objects</a:t>
            </a:r>
          </a:p>
          <a:p>
            <a:pPr marL="0" indent="0">
              <a:buNone/>
            </a:pPr>
            <a:r>
              <a:rPr lang="en-US" sz="1600" dirty="0"/>
              <a:t>extract 		spatial queries between Spatial* and Raster* objects</a:t>
            </a:r>
          </a:p>
          <a:p>
            <a:pPr marL="0" indent="0">
              <a:buNone/>
            </a:pPr>
            <a:r>
              <a:rPr lang="en-US" sz="1600" dirty="0" err="1"/>
              <a:t>as.data.frame</a:t>
            </a:r>
            <a:r>
              <a:rPr lang="en-US" sz="1600" dirty="0"/>
              <a:t> 	coerce coordinates of </a:t>
            </a:r>
            <a:r>
              <a:rPr lang="en-US" sz="1600" dirty="0" err="1"/>
              <a:t>SpatialLines</a:t>
            </a:r>
            <a:r>
              <a:rPr lang="en-US" sz="1600" dirty="0"/>
              <a:t> or </a:t>
            </a:r>
            <a:r>
              <a:rPr lang="en-US" sz="1600" dirty="0" err="1"/>
              <a:t>SpatialPolygons</a:t>
            </a:r>
            <a:r>
              <a:rPr lang="en-US" sz="1600" dirty="0"/>
              <a:t> into a </a:t>
            </a:r>
            <a:r>
              <a:rPr lang="en-US" sz="1600" dirty="0" err="1"/>
              <a:t>data.frame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7780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09FE-C267-4484-AF86-9BF084F9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085EA-07B9-4C14-993B-DE23A927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package to replace ‘</a:t>
            </a:r>
            <a:r>
              <a:rPr lang="en-US" dirty="0" err="1"/>
              <a:t>sp</a:t>
            </a:r>
            <a:r>
              <a:rPr lang="en-US" dirty="0"/>
              <a:t>’</a:t>
            </a:r>
          </a:p>
          <a:p>
            <a:r>
              <a:rPr lang="en-US" dirty="0"/>
              <a:t>New object structure (</a:t>
            </a:r>
            <a:r>
              <a:rPr lang="en-US" dirty="0" err="1"/>
              <a:t>data.frame</a:t>
            </a:r>
            <a:r>
              <a:rPr lang="en-US" dirty="0"/>
              <a:t> with geometry column)</a:t>
            </a:r>
          </a:p>
          <a:p>
            <a:r>
              <a:rPr lang="en-US" dirty="0"/>
              <a:t>Fast reading and writing</a:t>
            </a:r>
          </a:p>
          <a:p>
            <a:r>
              <a:rPr lang="en-US" dirty="0"/>
              <a:t>Includes “overlay” functions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https://r-spatial.github.io/sf/</a:t>
            </a:r>
          </a:p>
        </p:txBody>
      </p:sp>
    </p:spTree>
    <p:extLst>
      <p:ext uri="{BB962C8B-B14F-4D97-AF65-F5344CB8AC3E}">
        <p14:creationId xmlns:p14="http://schemas.microsoft.com/office/powerpoint/2010/main" val="58668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</a:t>
            </a:r>
            <a:r>
              <a:rPr lang="en-US" b="1" i="1" dirty="0">
                <a:solidFill>
                  <a:srgbClr val="FF0000"/>
                </a:solidFill>
              </a:rPr>
              <a:t>is</a:t>
            </a:r>
            <a:r>
              <a:rPr lang="en-US" b="1" dirty="0"/>
              <a:t> special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6237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Complex: geometry and attributes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earth is not flat (coordinate reference systems)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Size: lots and lots of it, multivariate, time series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Special plots: maps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First Law of Geography: nearby things are similar</a:t>
            </a:r>
          </a:p>
          <a:p>
            <a:pPr lvl="1"/>
            <a:r>
              <a:rPr lang="en-US" dirty="0"/>
              <a:t>Statistical assumptions: violated</a:t>
            </a:r>
          </a:p>
          <a:p>
            <a:pPr lvl="1"/>
            <a:r>
              <a:rPr lang="en-US" dirty="0"/>
              <a:t>Interpolation: possible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3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038" y="1374775"/>
            <a:ext cx="4343400" cy="5140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i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GIS* – </a:t>
            </a:r>
          </a:p>
          <a:p>
            <a:pPr marL="0" lvl="1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cs typeface="+mn-cs"/>
              </a:rPr>
              <a:t> </a:t>
            </a:r>
            <a:r>
              <a:rPr lang="en-US" sz="1100" dirty="0">
                <a:latin typeface="+mn-lt"/>
                <a:cs typeface="+mn-cs"/>
              </a:rPr>
              <a:t>●</a:t>
            </a:r>
            <a:r>
              <a:rPr lang="en-US" sz="2400" dirty="0">
                <a:latin typeface="+mn-lt"/>
                <a:cs typeface="+mn-cs"/>
              </a:rPr>
              <a:t> Visual interaction –</a:t>
            </a:r>
          </a:p>
          <a:p>
            <a:pPr marL="285750" lvl="1" indent="-285750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Data management –</a:t>
            </a:r>
          </a:p>
          <a:p>
            <a:pPr marL="285750" lvl="1" indent="-285750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Geometric operations –</a:t>
            </a:r>
          </a:p>
          <a:p>
            <a:pPr marL="285750" lvl="1" indent="-285750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Standard workflows –</a:t>
            </a:r>
          </a:p>
          <a:p>
            <a:pPr marL="285750" lvl="1" indent="-285750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Single map production –</a:t>
            </a:r>
          </a:p>
          <a:p>
            <a:pPr marL="285750" lvl="1" indent="-285750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Click, click, click &amp; click –</a:t>
            </a:r>
          </a:p>
          <a:p>
            <a:pPr marL="285750" lvl="1" indent="-285750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Speed of execution –</a:t>
            </a:r>
          </a:p>
          <a:p>
            <a:pPr marL="285750" lvl="1" indent="-285750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Cumbersome –</a:t>
            </a:r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1296988" y="358775"/>
            <a:ext cx="6399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4000"/>
              <a:t>Don't we have GIS for that?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200" y="1374775"/>
            <a:ext cx="4876800" cy="520142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+mn-lt"/>
                <a:cs typeface="+mn-cs"/>
              </a:rPr>
              <a:t>  </a:t>
            </a:r>
            <a:r>
              <a:rPr lang="en-US" sz="4400" b="1" i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R</a:t>
            </a:r>
          </a:p>
          <a:p>
            <a:pPr marL="0"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cs typeface="+mn-cs"/>
              </a:rPr>
              <a:t>– Data &amp; model focused </a:t>
            </a:r>
            <a:r>
              <a:rPr lang="en-US" sz="1100" dirty="0">
                <a:latin typeface="+mn-lt"/>
                <a:cs typeface="+mn-cs"/>
              </a:rPr>
              <a:t>●</a:t>
            </a:r>
            <a:endParaRPr lang="en-US" sz="2400" dirty="0">
              <a:latin typeface="+mn-lt"/>
              <a:cs typeface="+mn-cs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cs typeface="+mn-cs"/>
              </a:rPr>
              <a:t>– Analysis </a:t>
            </a:r>
            <a:r>
              <a:rPr lang="en-US" sz="1100" dirty="0">
                <a:latin typeface="+mn-lt"/>
                <a:cs typeface="+mn-cs"/>
              </a:rPr>
              <a:t>●</a:t>
            </a:r>
            <a:endParaRPr lang="en-US" sz="2400" dirty="0">
              <a:latin typeface="+mn-lt"/>
              <a:cs typeface="+mn-cs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cs typeface="+mn-cs"/>
              </a:rPr>
              <a:t>– Attributes as important </a:t>
            </a:r>
            <a:r>
              <a:rPr lang="en-US" sz="1100" dirty="0">
                <a:latin typeface="+mn-lt"/>
                <a:cs typeface="+mn-cs"/>
              </a:rPr>
              <a:t>●</a:t>
            </a:r>
            <a:endParaRPr lang="en-US" sz="2400" dirty="0">
              <a:latin typeface="+mn-lt"/>
              <a:cs typeface="+mn-cs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cs typeface="+mn-cs"/>
              </a:rPr>
              <a:t>– Creativity &amp; innovation </a:t>
            </a:r>
            <a:r>
              <a:rPr lang="en-US" sz="1100" dirty="0">
                <a:latin typeface="+mn-lt"/>
                <a:cs typeface="+mn-cs"/>
              </a:rPr>
              <a:t>●</a:t>
            </a:r>
            <a:endParaRPr lang="en-US" sz="2400" dirty="0">
              <a:latin typeface="+mn-lt"/>
              <a:cs typeface="+mn-cs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cs typeface="+mn-cs"/>
              </a:rPr>
              <a:t>– Many (simpler) maps </a:t>
            </a:r>
            <a:r>
              <a:rPr lang="en-US" sz="1100" dirty="0">
                <a:latin typeface="+mn-lt"/>
                <a:cs typeface="+mn-cs"/>
              </a:rPr>
              <a:t>●</a:t>
            </a:r>
            <a:endParaRPr lang="en-US" sz="2400" dirty="0">
              <a:latin typeface="+mn-lt"/>
              <a:cs typeface="+mn-cs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cs typeface="+mn-cs"/>
              </a:rPr>
              <a:t>– Repeatability (single script) </a:t>
            </a:r>
            <a:r>
              <a:rPr lang="en-US" sz="1100" dirty="0">
                <a:latin typeface="+mn-lt"/>
                <a:cs typeface="+mn-cs"/>
              </a:rPr>
              <a:t>●</a:t>
            </a:r>
            <a:endParaRPr lang="en-US" sz="2400" dirty="0">
              <a:latin typeface="+mn-lt"/>
              <a:cs typeface="+mn-cs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cs typeface="+mn-cs"/>
              </a:rPr>
              <a:t>– Speed of development </a:t>
            </a:r>
            <a:r>
              <a:rPr lang="en-US" sz="1100" dirty="0">
                <a:latin typeface="+mn-lt"/>
                <a:cs typeface="+mn-cs"/>
              </a:rPr>
              <a:t>●</a:t>
            </a:r>
            <a:endParaRPr lang="en-US" sz="2400" dirty="0">
              <a:latin typeface="+mn-lt"/>
              <a:cs typeface="+mn-cs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cs typeface="+mn-cs"/>
              </a:rPr>
              <a:t>– Easy &amp; powerful (&amp; free) </a:t>
            </a:r>
            <a:r>
              <a:rPr lang="en-US" sz="1100" dirty="0">
                <a:latin typeface="+mn-lt"/>
                <a:cs typeface="+mn-cs"/>
              </a:rPr>
              <a:t>●</a:t>
            </a:r>
            <a:r>
              <a:rPr lang="en-US" sz="2400" dirty="0">
                <a:latin typeface="+mn-lt"/>
                <a:cs typeface="+mn-cs"/>
              </a:rPr>
              <a:t> </a:t>
            </a:r>
            <a:endParaRPr lang="en-US" sz="4000" dirty="0">
              <a:latin typeface="+mn-lt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9200" y="6477000"/>
            <a:ext cx="402748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* </a:t>
            </a:r>
            <a:r>
              <a:rPr lang="en-US" sz="1400" dirty="0">
                <a:latin typeface="+mn-lt"/>
                <a:cs typeface="+mn-cs"/>
              </a:rPr>
              <a:t>there are many different GISs and they evolve</a:t>
            </a:r>
          </a:p>
        </p:txBody>
      </p:sp>
    </p:spTree>
    <p:extLst>
      <p:ext uri="{BB962C8B-B14F-4D97-AF65-F5344CB8AC3E}">
        <p14:creationId xmlns:p14="http://schemas.microsoft.com/office/powerpoint/2010/main" val="366255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is</a:t>
            </a:r>
            <a:r>
              <a:rPr lang="en-US" b="1" i="1" dirty="0">
                <a:solidFill>
                  <a:srgbClr val="C00000"/>
                </a:solidFill>
              </a:rPr>
              <a:t> NOT </a:t>
            </a:r>
            <a:r>
              <a:rPr lang="en-US" dirty="0"/>
              <a:t>special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82552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/>
              <a:t>Spatial data is just an extension of “base” data --- the same </a:t>
            </a:r>
            <a:r>
              <a:rPr lang="en-US" b="1" i="1" dirty="0"/>
              <a:t>data science</a:t>
            </a:r>
            <a:r>
              <a:rPr lang="en-US" dirty="0"/>
              <a:t> principles apply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Collection, organization, cleaning, exploring, summarizing, analyzing, modeling, predicting, storage, big data...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1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87481" y="228600"/>
            <a:ext cx="7658100" cy="62865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/>
              <a:t>Representation of space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109" y="1600200"/>
            <a:ext cx="8666891" cy="285369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Objects</a:t>
            </a:r>
          </a:p>
          <a:p>
            <a:pPr marL="0" indent="0">
              <a:buNone/>
            </a:pPr>
            <a:r>
              <a:rPr lang="en-US" dirty="0"/>
              <a:t>	Discrete entities, defined by coordinates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points, lines, areas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typically represented as </a:t>
            </a:r>
            <a:r>
              <a:rPr lang="en-US" b="1" i="1" dirty="0"/>
              <a:t>vector</a:t>
            </a:r>
            <a:r>
              <a:rPr lang="en-US" b="1" dirty="0"/>
              <a:t>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Fields</a:t>
            </a:r>
          </a:p>
          <a:p>
            <a:pPr marL="0" indent="0">
              <a:buNone/>
            </a:pPr>
            <a:r>
              <a:rPr lang="en-US" dirty="0"/>
              <a:t>	Continuously varying properties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typically represented as </a:t>
            </a:r>
            <a:r>
              <a:rPr lang="en-US" b="1" i="1" dirty="0"/>
              <a:t>raster</a:t>
            </a:r>
            <a:r>
              <a:rPr lang="en-US" b="1" dirty="0"/>
              <a:t>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8716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143000" y="1981200"/>
            <a:ext cx="6354763" cy="4773613"/>
            <a:chOff x="1150620" y="1996440"/>
            <a:chExt cx="6355080" cy="4773692"/>
          </a:xfrm>
        </p:grpSpPr>
        <p:grpSp>
          <p:nvGrpSpPr>
            <p:cNvPr id="16406" name="Group 34"/>
            <p:cNvGrpSpPr>
              <a:grpSpLocks/>
            </p:cNvGrpSpPr>
            <p:nvPr/>
          </p:nvGrpSpPr>
          <p:grpSpPr bwMode="auto">
            <a:xfrm>
              <a:off x="1150620" y="1996440"/>
              <a:ext cx="6355080" cy="4091940"/>
              <a:chOff x="1150620" y="1996440"/>
              <a:chExt cx="6355080" cy="4091940"/>
            </a:xfrm>
          </p:grpSpPr>
          <p:sp>
            <p:nvSpPr>
              <p:cNvPr id="33" name="Freeform 32"/>
              <p:cNvSpPr/>
              <p:nvPr/>
            </p:nvSpPr>
            <p:spPr>
              <a:xfrm>
                <a:off x="5165608" y="3612542"/>
                <a:ext cx="2340092" cy="2476541"/>
              </a:xfrm>
              <a:custGeom>
                <a:avLst/>
                <a:gdLst>
                  <a:gd name="connsiteX0" fmla="*/ 937260 w 2339340"/>
                  <a:gd name="connsiteY0" fmla="*/ 0 h 2476500"/>
                  <a:gd name="connsiteX1" fmla="*/ 1897380 w 2339340"/>
                  <a:gd name="connsiteY1" fmla="*/ 411480 h 2476500"/>
                  <a:gd name="connsiteX2" fmla="*/ 1409700 w 2339340"/>
                  <a:gd name="connsiteY2" fmla="*/ 914400 h 2476500"/>
                  <a:gd name="connsiteX3" fmla="*/ 2339340 w 2339340"/>
                  <a:gd name="connsiteY3" fmla="*/ 1325880 h 2476500"/>
                  <a:gd name="connsiteX4" fmla="*/ 1508760 w 2339340"/>
                  <a:gd name="connsiteY4" fmla="*/ 2476500 h 2476500"/>
                  <a:gd name="connsiteX5" fmla="*/ 0 w 2339340"/>
                  <a:gd name="connsiteY5" fmla="*/ 139446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39340" h="2476500">
                    <a:moveTo>
                      <a:pt x="937260" y="0"/>
                    </a:moveTo>
                    <a:lnTo>
                      <a:pt x="1897380" y="411480"/>
                    </a:lnTo>
                    <a:lnTo>
                      <a:pt x="1409700" y="914400"/>
                    </a:lnTo>
                    <a:lnTo>
                      <a:pt x="2339340" y="1325880"/>
                    </a:lnTo>
                    <a:lnTo>
                      <a:pt x="1508760" y="2476500"/>
                    </a:lnTo>
                    <a:lnTo>
                      <a:pt x="0" y="1394460"/>
                    </a:lnTo>
                  </a:path>
                </a:pathLst>
              </a:custGeom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1150620" y="1996440"/>
                <a:ext cx="3810190" cy="3803713"/>
              </a:xfrm>
              <a:custGeom>
                <a:avLst/>
                <a:gdLst>
                  <a:gd name="connsiteX0" fmla="*/ 762000 w 3810000"/>
                  <a:gd name="connsiteY0" fmla="*/ 297180 h 3802380"/>
                  <a:gd name="connsiteX1" fmla="*/ 3520440 w 3810000"/>
                  <a:gd name="connsiteY1" fmla="*/ 0 h 3802380"/>
                  <a:gd name="connsiteX2" fmla="*/ 3810000 w 3810000"/>
                  <a:gd name="connsiteY2" fmla="*/ 1874520 h 3802380"/>
                  <a:gd name="connsiteX3" fmla="*/ 1905000 w 3810000"/>
                  <a:gd name="connsiteY3" fmla="*/ 2522220 h 3802380"/>
                  <a:gd name="connsiteX4" fmla="*/ 1905000 w 3810000"/>
                  <a:gd name="connsiteY4" fmla="*/ 3802380 h 3802380"/>
                  <a:gd name="connsiteX5" fmla="*/ 0 w 3810000"/>
                  <a:gd name="connsiteY5" fmla="*/ 2979420 h 3802380"/>
                  <a:gd name="connsiteX6" fmla="*/ 784860 w 3810000"/>
                  <a:gd name="connsiteY6" fmla="*/ 1501140 h 3802380"/>
                  <a:gd name="connsiteX7" fmla="*/ 266700 w 3810000"/>
                  <a:gd name="connsiteY7" fmla="*/ 609600 h 3802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0000" h="3802380">
                    <a:moveTo>
                      <a:pt x="762000" y="297180"/>
                    </a:moveTo>
                    <a:lnTo>
                      <a:pt x="3520440" y="0"/>
                    </a:lnTo>
                    <a:lnTo>
                      <a:pt x="3810000" y="1874520"/>
                    </a:lnTo>
                    <a:lnTo>
                      <a:pt x="1905000" y="2522220"/>
                    </a:lnTo>
                    <a:lnTo>
                      <a:pt x="1905000" y="3802380"/>
                    </a:lnTo>
                    <a:lnTo>
                      <a:pt x="0" y="2979420"/>
                    </a:lnTo>
                    <a:lnTo>
                      <a:pt x="784860" y="1501140"/>
                    </a:lnTo>
                    <a:lnTo>
                      <a:pt x="266700" y="609600"/>
                    </a:lnTo>
                  </a:path>
                </a:pathLst>
              </a:cu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16407" name="Rectangle 36"/>
            <p:cNvSpPr>
              <a:spLocks noChangeArrowheads="1"/>
            </p:cNvSpPr>
            <p:nvPr/>
          </p:nvSpPr>
          <p:spPr bwMode="auto">
            <a:xfrm>
              <a:off x="2362200" y="6400800"/>
              <a:ext cx="7441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part 1</a:t>
              </a:r>
            </a:p>
          </p:txBody>
        </p:sp>
        <p:sp>
          <p:nvSpPr>
            <p:cNvPr id="16408" name="Rectangle 37"/>
            <p:cNvSpPr>
              <a:spLocks noChangeArrowheads="1"/>
            </p:cNvSpPr>
            <p:nvPr/>
          </p:nvSpPr>
          <p:spPr bwMode="auto">
            <a:xfrm>
              <a:off x="5334000" y="6400800"/>
              <a:ext cx="7441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/>
                <a:t>part 2</a:t>
              </a: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1143000" y="1981200"/>
            <a:ext cx="6362700" cy="4168775"/>
            <a:chOff x="1143000" y="1981200"/>
            <a:chExt cx="6362700" cy="4168140"/>
          </a:xfrm>
        </p:grpSpPr>
        <p:sp>
          <p:nvSpPr>
            <p:cNvPr id="4" name="Freeform 3"/>
            <p:cNvSpPr/>
            <p:nvPr/>
          </p:nvSpPr>
          <p:spPr>
            <a:xfrm>
              <a:off x="1143000" y="1981200"/>
              <a:ext cx="3810000" cy="3809420"/>
            </a:xfrm>
            <a:custGeom>
              <a:avLst/>
              <a:gdLst>
                <a:gd name="connsiteX0" fmla="*/ 411480 w 1943100"/>
                <a:gd name="connsiteY0" fmla="*/ 160020 h 2179320"/>
                <a:gd name="connsiteX1" fmla="*/ 1798320 w 1943100"/>
                <a:gd name="connsiteY1" fmla="*/ 0 h 2179320"/>
                <a:gd name="connsiteX2" fmla="*/ 1943100 w 1943100"/>
                <a:gd name="connsiteY2" fmla="*/ 1082040 h 2179320"/>
                <a:gd name="connsiteX3" fmla="*/ 975360 w 1943100"/>
                <a:gd name="connsiteY3" fmla="*/ 1447800 h 2179320"/>
                <a:gd name="connsiteX4" fmla="*/ 975360 w 1943100"/>
                <a:gd name="connsiteY4" fmla="*/ 2179320 h 2179320"/>
                <a:gd name="connsiteX5" fmla="*/ 0 w 1943100"/>
                <a:gd name="connsiteY5" fmla="*/ 1714500 h 2179320"/>
                <a:gd name="connsiteX6" fmla="*/ 419100 w 1943100"/>
                <a:gd name="connsiteY6" fmla="*/ 853440 h 2179320"/>
                <a:gd name="connsiteX7" fmla="*/ 129540 w 1943100"/>
                <a:gd name="connsiteY7" fmla="*/ 350520 h 2179320"/>
                <a:gd name="connsiteX8" fmla="*/ 411480 w 1943100"/>
                <a:gd name="connsiteY8" fmla="*/ 160020 h 217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3100" h="2179320">
                  <a:moveTo>
                    <a:pt x="411480" y="160020"/>
                  </a:moveTo>
                  <a:lnTo>
                    <a:pt x="1798320" y="0"/>
                  </a:lnTo>
                  <a:lnTo>
                    <a:pt x="1943100" y="1082040"/>
                  </a:lnTo>
                  <a:lnTo>
                    <a:pt x="975360" y="1447800"/>
                  </a:lnTo>
                  <a:lnTo>
                    <a:pt x="975360" y="2179320"/>
                  </a:lnTo>
                  <a:lnTo>
                    <a:pt x="0" y="1714500"/>
                  </a:lnTo>
                  <a:lnTo>
                    <a:pt x="419100" y="853440"/>
                  </a:lnTo>
                  <a:lnTo>
                    <a:pt x="129540" y="350520"/>
                  </a:lnTo>
                  <a:lnTo>
                    <a:pt x="411480" y="160020"/>
                  </a:lnTo>
                  <a:close/>
                </a:path>
              </a:pathLst>
            </a:cu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5105400" y="3581156"/>
              <a:ext cx="2400300" cy="2568184"/>
            </a:xfrm>
            <a:custGeom>
              <a:avLst/>
              <a:gdLst>
                <a:gd name="connsiteX0" fmla="*/ 975360 w 2400300"/>
                <a:gd name="connsiteY0" fmla="*/ 0 h 2567940"/>
                <a:gd name="connsiteX1" fmla="*/ 0 w 2400300"/>
                <a:gd name="connsiteY1" fmla="*/ 1417320 h 2567940"/>
                <a:gd name="connsiteX2" fmla="*/ 1554480 w 2400300"/>
                <a:gd name="connsiteY2" fmla="*/ 2567940 h 2567940"/>
                <a:gd name="connsiteX3" fmla="*/ 2400300 w 2400300"/>
                <a:gd name="connsiteY3" fmla="*/ 1333500 h 2567940"/>
                <a:gd name="connsiteX4" fmla="*/ 1455420 w 2400300"/>
                <a:gd name="connsiteY4" fmla="*/ 967740 h 2567940"/>
                <a:gd name="connsiteX5" fmla="*/ 1935480 w 2400300"/>
                <a:gd name="connsiteY5" fmla="*/ 419100 h 2567940"/>
                <a:gd name="connsiteX6" fmla="*/ 975360 w 2400300"/>
                <a:gd name="connsiteY6" fmla="*/ 0 h 256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00300" h="2567940">
                  <a:moveTo>
                    <a:pt x="975360" y="0"/>
                  </a:moveTo>
                  <a:lnTo>
                    <a:pt x="0" y="1417320"/>
                  </a:lnTo>
                  <a:lnTo>
                    <a:pt x="1554480" y="2567940"/>
                  </a:lnTo>
                  <a:lnTo>
                    <a:pt x="2400300" y="1333500"/>
                  </a:lnTo>
                  <a:lnTo>
                    <a:pt x="1455420" y="967740"/>
                  </a:lnTo>
                  <a:lnTo>
                    <a:pt x="1935480" y="419100"/>
                  </a:lnTo>
                  <a:lnTo>
                    <a:pt x="975360" y="0"/>
                  </a:lnTo>
                  <a:close/>
                </a:path>
              </a:pathLst>
            </a:custGeom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4572000" y="19050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76800" y="38100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87675" y="4487863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66800" y="48768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28800" y="34290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1600" y="25146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28800" y="22098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27738" y="3513138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942138" y="3970338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484938" y="4427538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99338" y="4884738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561138" y="6027738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37138" y="4884738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71800" y="5715000"/>
            <a:ext cx="152400" cy="152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403" name="TextBox 25"/>
          <p:cNvSpPr txBox="1">
            <a:spLocks noChangeArrowheads="1"/>
          </p:cNvSpPr>
          <p:nvPr/>
        </p:nvSpPr>
        <p:spPr bwMode="auto">
          <a:xfrm>
            <a:off x="4800600" y="1752600"/>
            <a:ext cx="639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(x, y)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4800" y="152400"/>
            <a:ext cx="8153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/>
              <a:t>Vector data</a:t>
            </a:r>
          </a:p>
        </p:txBody>
      </p:sp>
    </p:spTree>
    <p:extLst>
      <p:ext uri="{BB962C8B-B14F-4D97-AF65-F5344CB8AC3E}">
        <p14:creationId xmlns:p14="http://schemas.microsoft.com/office/powerpoint/2010/main" val="100229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4338935"/>
            <a:ext cx="97013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Spatial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25040" y="2091035"/>
            <a:ext cx="168347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SpatialPoints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1600" y="2052935"/>
            <a:ext cx="338893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SpatialPointsDataFrame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140" y="3195935"/>
            <a:ext cx="158408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SpatialLines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7799" y="3195935"/>
            <a:ext cx="327081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SpatialLinesDataFrame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3140" y="4331315"/>
            <a:ext cx="202651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SpatialPolygons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9700" y="4331315"/>
            <a:ext cx="330891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SpatialPolygonsDataFrame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3" idx="3"/>
            <a:endCxn id="4" idx="1"/>
          </p:cNvCxnSpPr>
          <p:nvPr/>
        </p:nvCxnSpPr>
        <p:spPr>
          <a:xfrm flipV="1">
            <a:off x="1274937" y="2291090"/>
            <a:ext cx="950103" cy="2247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3"/>
            <a:endCxn id="6" idx="1"/>
          </p:cNvCxnSpPr>
          <p:nvPr/>
        </p:nvCxnSpPr>
        <p:spPr>
          <a:xfrm flipV="1">
            <a:off x="1274937" y="3395990"/>
            <a:ext cx="988203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3"/>
            <a:endCxn id="8" idx="1"/>
          </p:cNvCxnSpPr>
          <p:nvPr/>
        </p:nvCxnSpPr>
        <p:spPr>
          <a:xfrm flipV="1">
            <a:off x="1274937" y="4531370"/>
            <a:ext cx="988203" cy="76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5" idx="1"/>
          </p:cNvCxnSpPr>
          <p:nvPr/>
        </p:nvCxnSpPr>
        <p:spPr>
          <a:xfrm flipV="1">
            <a:off x="3908514" y="2252990"/>
            <a:ext cx="1273086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7" idx="1"/>
          </p:cNvCxnSpPr>
          <p:nvPr/>
        </p:nvCxnSpPr>
        <p:spPr>
          <a:xfrm flipV="1">
            <a:off x="3886200" y="3395990"/>
            <a:ext cx="1371599" cy="285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4289657" y="4531370"/>
            <a:ext cx="93004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40936" y="285987"/>
            <a:ext cx="822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The ‘</a:t>
            </a:r>
            <a:r>
              <a:rPr lang="en-US" dirty="0" err="1"/>
              <a:t>sp</a:t>
            </a:r>
            <a:r>
              <a:rPr lang="en-US" dirty="0"/>
              <a:t>’ package defines </a:t>
            </a:r>
            <a:r>
              <a:rPr lang="en-US" i="1" dirty="0">
                <a:solidFill>
                  <a:srgbClr val="FF0000"/>
                </a:solidFill>
              </a:rPr>
              <a:t>classes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represent spatial data. </a:t>
            </a:r>
          </a:p>
        </p:txBody>
      </p:sp>
    </p:spTree>
    <p:extLst>
      <p:ext uri="{BB962C8B-B14F-4D97-AF65-F5344CB8AC3E}">
        <p14:creationId xmlns:p14="http://schemas.microsoft.com/office/powerpoint/2010/main" val="362884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609600"/>
            <a:ext cx="104394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(new('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SpatialPolygonsDataFrame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Formal class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SpatialPolygonsDataFrame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[package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 with 5 slots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..@ data       :'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': 0 obs. of  0 variables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Formal class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[package "methods"] with 4 slots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 .. ..@ .Data    : list()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 .. ..@ names    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 .. ..@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 .. ..@ .S3Class 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..@ polygons   : list()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..@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..@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bbox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 , 0 ]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..@ proj4string:Formal class 'CRS' [package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 with 1 slot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 .. ..@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00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-128333"/>
            <a:ext cx="868487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2800" dirty="0" err="1"/>
              <a:t>sp</a:t>
            </a:r>
            <a:r>
              <a:rPr lang="en-US" sz="2800" dirty="0"/>
              <a:t> is not designed to do much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2400" dirty="0"/>
              <a:t>To provide classes that can be used by other packages</a:t>
            </a:r>
          </a:p>
          <a:p>
            <a:endParaRPr lang="en-US" sz="2400" dirty="0"/>
          </a:p>
          <a:p>
            <a:r>
              <a:rPr lang="en-US" sz="2400" dirty="0"/>
              <a:t>Mostly house-keeping (creation and coercion of objects)</a:t>
            </a:r>
          </a:p>
          <a:p>
            <a:endParaRPr lang="en-US" sz="2400" dirty="0"/>
          </a:p>
          <a:p>
            <a:r>
              <a:rPr lang="en-US" sz="2400" dirty="0"/>
              <a:t>Yet, it has functions for other things (overlay, sample, plot)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44624" t="23470" r="35726" b="18176"/>
          <a:stretch>
            <a:fillRect/>
          </a:stretch>
        </p:blipFill>
        <p:spPr bwMode="auto">
          <a:xfrm rot="5400000">
            <a:off x="3359920" y="2583680"/>
            <a:ext cx="2896600" cy="519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553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824</Words>
  <Application>Microsoft Office PowerPoint</Application>
  <PresentationFormat>On-screen Show (4:3)</PresentationFormat>
  <Paragraphs>171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Trebuchet MS</vt:lpstr>
      <vt:lpstr>Office Theme</vt:lpstr>
      <vt:lpstr>PowerPoint Presentation</vt:lpstr>
      <vt:lpstr>Spatial is special</vt:lpstr>
      <vt:lpstr>PowerPoint Presentation</vt:lpstr>
      <vt:lpstr>Spatial is NOT special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SpatialPoints</vt:lpstr>
      <vt:lpstr>PowerPoint Presentation</vt:lpstr>
      <vt:lpstr>PowerPoint Presentation</vt:lpstr>
      <vt:lpstr>PowerPoint Presentation</vt:lpstr>
      <vt:lpstr>“overlay” functions (in raster package)</vt:lpstr>
      <vt:lpstr>sf 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sysbot reviewer</dc:creator>
  <cp:lastModifiedBy>R H</cp:lastModifiedBy>
  <cp:revision>64</cp:revision>
  <dcterms:created xsi:type="dcterms:W3CDTF">2011-02-02T18:34:52Z</dcterms:created>
  <dcterms:modified xsi:type="dcterms:W3CDTF">2018-08-27T18:45:02Z</dcterms:modified>
</cp:coreProperties>
</file>