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3" r:id="rId6"/>
    <p:sldId id="259" r:id="rId7"/>
    <p:sldId id="273" r:id="rId8"/>
    <p:sldId id="283" r:id="rId9"/>
    <p:sldId id="282" r:id="rId10"/>
    <p:sldId id="261" r:id="rId11"/>
    <p:sldId id="278" r:id="rId12"/>
    <p:sldId id="279" r:id="rId13"/>
    <p:sldId id="274" r:id="rId14"/>
    <p:sldId id="265" r:id="rId15"/>
    <p:sldId id="267" r:id="rId16"/>
    <p:sldId id="280" r:id="rId17"/>
    <p:sldId id="284" r:id="rId18"/>
    <p:sldId id="288" r:id="rId19"/>
    <p:sldId id="289" r:id="rId20"/>
    <p:sldId id="281" r:id="rId21"/>
    <p:sldId id="287" r:id="rId22"/>
    <p:sldId id="285" r:id="rId23"/>
    <p:sldId id="275" r:id="rId24"/>
    <p:sldId id="286" r:id="rId25"/>
    <p:sldId id="266" r:id="rId26"/>
    <p:sldId id="290" r:id="rId27"/>
    <p:sldId id="262" r:id="rId28"/>
    <p:sldId id="268" r:id="rId29"/>
    <p:sldId id="277" r:id="rId30"/>
    <p:sldId id="27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4" autoAdjust="0"/>
    <p:restoredTop sz="94660"/>
  </p:normalViewPr>
  <p:slideViewPr>
    <p:cSldViewPr snapToGrid="0">
      <p:cViewPr>
        <p:scale>
          <a:sx n="69" d="100"/>
          <a:sy n="69" d="100"/>
        </p:scale>
        <p:origin x="732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BD9CE-7259-4B1D-AB54-8D760F36EAF1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F7971625-FF0D-4587-8071-93BA853B95ED}">
      <dgm:prSet phldrT="[Text]"/>
      <dgm:spPr/>
      <dgm:t>
        <a:bodyPr/>
        <a:lstStyle/>
        <a:p>
          <a:r>
            <a:rPr lang="en-US" dirty="0"/>
            <a:t>.7 Division of Training/Scoring data</a:t>
          </a:r>
        </a:p>
      </dgm:t>
    </dgm:pt>
    <dgm:pt modelId="{75990E41-3A5F-41B3-A295-E975C7526ABF}" type="parTrans" cxnId="{14904AE8-CAB6-4DFF-B15A-CD526A6BC981}">
      <dgm:prSet/>
      <dgm:spPr/>
      <dgm:t>
        <a:bodyPr/>
        <a:lstStyle/>
        <a:p>
          <a:endParaRPr lang="en-US"/>
        </a:p>
      </dgm:t>
    </dgm:pt>
    <dgm:pt modelId="{1D0CD5A6-B21E-4073-AC8B-0F8FB622BCAF}" type="sibTrans" cxnId="{14904AE8-CAB6-4DFF-B15A-CD526A6BC981}">
      <dgm:prSet/>
      <dgm:spPr/>
      <dgm:t>
        <a:bodyPr/>
        <a:lstStyle/>
        <a:p>
          <a:endParaRPr lang="en-US"/>
        </a:p>
      </dgm:t>
    </dgm:pt>
    <dgm:pt modelId="{75E6D391-018C-49D7-8258-84BB56F5AB63}">
      <dgm:prSet phldrT="[Text]"/>
      <dgm:spPr/>
      <dgm:t>
        <a:bodyPr/>
        <a:lstStyle/>
        <a:p>
          <a:r>
            <a:rPr lang="en-US" dirty="0"/>
            <a:t>Rank Order Model</a:t>
          </a:r>
        </a:p>
      </dgm:t>
    </dgm:pt>
    <dgm:pt modelId="{349110DE-7A2A-4524-8D19-8336BAE3C881}" type="parTrans" cxnId="{C6CB6870-17B8-4E4E-860A-D218C027A353}">
      <dgm:prSet/>
      <dgm:spPr/>
      <dgm:t>
        <a:bodyPr/>
        <a:lstStyle/>
        <a:p>
          <a:endParaRPr lang="en-US"/>
        </a:p>
      </dgm:t>
    </dgm:pt>
    <dgm:pt modelId="{4078CD43-C819-4238-82E5-CA2D8C13F2FC}" type="sibTrans" cxnId="{C6CB6870-17B8-4E4E-860A-D218C027A353}">
      <dgm:prSet/>
      <dgm:spPr/>
      <dgm:t>
        <a:bodyPr/>
        <a:lstStyle/>
        <a:p>
          <a:endParaRPr lang="en-US"/>
        </a:p>
      </dgm:t>
    </dgm:pt>
    <dgm:pt modelId="{ADD49C18-50F4-4881-A14D-8CB990004D05}">
      <dgm:prSet phldrT="[Text]"/>
      <dgm:spPr/>
      <dgm:t>
        <a:bodyPr/>
        <a:lstStyle/>
        <a:p>
          <a:r>
            <a:rPr lang="en-US" dirty="0"/>
            <a:t>Validation Plots + Visualizations</a:t>
          </a:r>
        </a:p>
      </dgm:t>
    </dgm:pt>
    <dgm:pt modelId="{D29F67D7-A8C1-441A-8E6E-86588B66895B}" type="parTrans" cxnId="{A1C1AE5D-8E90-4124-9235-ACB745F095FD}">
      <dgm:prSet/>
      <dgm:spPr/>
      <dgm:t>
        <a:bodyPr/>
        <a:lstStyle/>
        <a:p>
          <a:endParaRPr lang="en-US"/>
        </a:p>
      </dgm:t>
    </dgm:pt>
    <dgm:pt modelId="{CE050883-BAF5-47CB-937C-DC3C2FBF8D70}" type="sibTrans" cxnId="{A1C1AE5D-8E90-4124-9235-ACB745F095FD}">
      <dgm:prSet/>
      <dgm:spPr/>
      <dgm:t>
        <a:bodyPr/>
        <a:lstStyle/>
        <a:p>
          <a:endParaRPr lang="en-US"/>
        </a:p>
      </dgm:t>
    </dgm:pt>
    <dgm:pt modelId="{F3A794B0-9B6A-445F-9DBC-57E08E249E3C}">
      <dgm:prSet phldrT="[Text]"/>
      <dgm:spPr/>
      <dgm:t>
        <a:bodyPr/>
        <a:lstStyle/>
        <a:p>
          <a:r>
            <a:rPr lang="en-US" dirty="0"/>
            <a:t>Assign Cubic Splines</a:t>
          </a:r>
        </a:p>
      </dgm:t>
    </dgm:pt>
    <dgm:pt modelId="{6B8A12A6-99C3-4642-9546-E8F42EFE9432}" type="parTrans" cxnId="{CE23B311-B37F-4C07-BEBA-DDE809DB1C73}">
      <dgm:prSet/>
      <dgm:spPr/>
      <dgm:t>
        <a:bodyPr/>
        <a:lstStyle/>
        <a:p>
          <a:endParaRPr lang="en-US"/>
        </a:p>
      </dgm:t>
    </dgm:pt>
    <dgm:pt modelId="{05CA9DAB-5172-462F-B496-DCF7BAB533BB}" type="sibTrans" cxnId="{CE23B311-B37F-4C07-BEBA-DDE809DB1C73}">
      <dgm:prSet/>
      <dgm:spPr/>
      <dgm:t>
        <a:bodyPr/>
        <a:lstStyle/>
        <a:p>
          <a:endParaRPr lang="en-US"/>
        </a:p>
      </dgm:t>
    </dgm:pt>
    <dgm:pt modelId="{9590F4C5-5225-4EDE-9917-9861E2F47907}">
      <dgm:prSet phldrT="[Text]"/>
      <dgm:spPr/>
      <dgm:t>
        <a:bodyPr/>
        <a:lstStyle/>
        <a:p>
          <a:r>
            <a:rPr lang="en-US" dirty="0"/>
            <a:t>Survival Functions</a:t>
          </a:r>
        </a:p>
      </dgm:t>
    </dgm:pt>
    <dgm:pt modelId="{D8F87C44-15B0-4933-9C12-FF6925663B5A}" type="parTrans" cxnId="{7640DA37-871E-451F-BBC7-8F4BAAD7EB6E}">
      <dgm:prSet/>
      <dgm:spPr/>
      <dgm:t>
        <a:bodyPr/>
        <a:lstStyle/>
        <a:p>
          <a:endParaRPr lang="en-US"/>
        </a:p>
      </dgm:t>
    </dgm:pt>
    <dgm:pt modelId="{C26F8A14-D47F-4E27-B326-718D15C3B58E}" type="sibTrans" cxnId="{7640DA37-871E-451F-BBC7-8F4BAAD7EB6E}">
      <dgm:prSet/>
      <dgm:spPr/>
      <dgm:t>
        <a:bodyPr/>
        <a:lstStyle/>
        <a:p>
          <a:endParaRPr lang="en-US"/>
        </a:p>
      </dgm:t>
    </dgm:pt>
    <dgm:pt modelId="{84F8E0A3-FC0F-4852-846E-D72FC88F75A9}">
      <dgm:prSet phldrT="[Text]"/>
      <dgm:spPr/>
      <dgm:t>
        <a:bodyPr/>
        <a:lstStyle/>
        <a:p>
          <a:r>
            <a:rPr lang="en-US" dirty="0"/>
            <a:t>Forecasts</a:t>
          </a:r>
        </a:p>
      </dgm:t>
    </dgm:pt>
    <dgm:pt modelId="{5495FF24-759E-4BCB-8B73-EEE9A468541F}" type="parTrans" cxnId="{D53B5E68-D4A7-4CBF-8376-877D0B56A85A}">
      <dgm:prSet/>
      <dgm:spPr/>
      <dgm:t>
        <a:bodyPr/>
        <a:lstStyle/>
        <a:p>
          <a:endParaRPr lang="en-US"/>
        </a:p>
      </dgm:t>
    </dgm:pt>
    <dgm:pt modelId="{387E542D-D71A-4353-9562-38A43509C6BE}" type="sibTrans" cxnId="{D53B5E68-D4A7-4CBF-8376-877D0B56A85A}">
      <dgm:prSet/>
      <dgm:spPr/>
      <dgm:t>
        <a:bodyPr/>
        <a:lstStyle/>
        <a:p>
          <a:endParaRPr lang="en-US"/>
        </a:p>
      </dgm:t>
    </dgm:pt>
    <dgm:pt modelId="{E42634E6-C210-48F3-839C-E38A1B038A6C}">
      <dgm:prSet/>
      <dgm:spPr/>
      <dgm:t>
        <a:bodyPr/>
        <a:lstStyle/>
        <a:p>
          <a:r>
            <a:rPr lang="en-US"/>
            <a:t>Feature Engineering</a:t>
          </a:r>
          <a:endParaRPr lang="en-US" dirty="0"/>
        </a:p>
      </dgm:t>
    </dgm:pt>
    <dgm:pt modelId="{B4F21FDE-E635-471E-930A-B4DAE968B6C6}" type="parTrans" cxnId="{67557C2F-12BD-42B0-BA31-5D638ADA9580}">
      <dgm:prSet/>
      <dgm:spPr/>
      <dgm:t>
        <a:bodyPr/>
        <a:lstStyle/>
        <a:p>
          <a:endParaRPr lang="en-US"/>
        </a:p>
      </dgm:t>
    </dgm:pt>
    <dgm:pt modelId="{954E4135-D834-4DE2-8B67-62E2C1344275}" type="sibTrans" cxnId="{67557C2F-12BD-42B0-BA31-5D638ADA9580}">
      <dgm:prSet/>
      <dgm:spPr/>
      <dgm:t>
        <a:bodyPr/>
        <a:lstStyle/>
        <a:p>
          <a:endParaRPr lang="en-US"/>
        </a:p>
      </dgm:t>
    </dgm:pt>
    <dgm:pt modelId="{5761DB11-B700-4145-9150-C40DA1CDFC6D}">
      <dgm:prSet phldrT="[Text]"/>
      <dgm:spPr/>
      <dgm:t>
        <a:bodyPr/>
        <a:lstStyle/>
        <a:p>
          <a:r>
            <a:rPr lang="en-US" dirty="0"/>
            <a:t>Forecast Visualizations</a:t>
          </a:r>
        </a:p>
      </dgm:t>
    </dgm:pt>
    <dgm:pt modelId="{5FFF47E7-7B88-4C9D-9D68-A2B1D1980233}" type="parTrans" cxnId="{81102A92-3907-4FA9-949C-26D881932908}">
      <dgm:prSet/>
      <dgm:spPr/>
      <dgm:t>
        <a:bodyPr/>
        <a:lstStyle/>
        <a:p>
          <a:endParaRPr lang="en-US"/>
        </a:p>
      </dgm:t>
    </dgm:pt>
    <dgm:pt modelId="{838CFB88-4A66-438F-B017-BDA7FF7AE489}" type="sibTrans" cxnId="{81102A92-3907-4FA9-949C-26D881932908}">
      <dgm:prSet/>
      <dgm:spPr/>
      <dgm:t>
        <a:bodyPr/>
        <a:lstStyle/>
        <a:p>
          <a:endParaRPr lang="en-US"/>
        </a:p>
      </dgm:t>
    </dgm:pt>
    <dgm:pt modelId="{3B181CA3-C71C-4EF2-A5DE-3AB80F4AFCBF}" type="pres">
      <dgm:prSet presAssocID="{44BBD9CE-7259-4B1D-AB54-8D760F36EAF1}" presName="CompostProcess" presStyleCnt="0">
        <dgm:presLayoutVars>
          <dgm:dir/>
          <dgm:resizeHandles val="exact"/>
        </dgm:presLayoutVars>
      </dgm:prSet>
      <dgm:spPr/>
    </dgm:pt>
    <dgm:pt modelId="{B7ED538A-5343-427F-B875-9E1A6F40D9B4}" type="pres">
      <dgm:prSet presAssocID="{44BBD9CE-7259-4B1D-AB54-8D760F36EAF1}" presName="arrow" presStyleLbl="bgShp" presStyleIdx="0" presStyleCnt="1"/>
      <dgm:spPr/>
    </dgm:pt>
    <dgm:pt modelId="{7D02009C-F956-4359-9FD1-BF35F9CE5ECC}" type="pres">
      <dgm:prSet presAssocID="{44BBD9CE-7259-4B1D-AB54-8D760F36EAF1}" presName="linearProcess" presStyleCnt="0"/>
      <dgm:spPr/>
    </dgm:pt>
    <dgm:pt modelId="{3B777A60-1DFE-4C37-B46D-17FC217E087E}" type="pres">
      <dgm:prSet presAssocID="{F7971625-FF0D-4587-8071-93BA853B95ED}" presName="textNode" presStyleLbl="node1" presStyleIdx="0" presStyleCnt="8">
        <dgm:presLayoutVars>
          <dgm:bulletEnabled val="1"/>
        </dgm:presLayoutVars>
      </dgm:prSet>
      <dgm:spPr/>
    </dgm:pt>
    <dgm:pt modelId="{70E29C35-BD0D-4D68-B591-B37F1C5441F0}" type="pres">
      <dgm:prSet presAssocID="{1D0CD5A6-B21E-4073-AC8B-0F8FB622BCAF}" presName="sibTrans" presStyleCnt="0"/>
      <dgm:spPr/>
    </dgm:pt>
    <dgm:pt modelId="{0F9A75DA-E67B-48EC-9EF5-62C8DC80A720}" type="pres">
      <dgm:prSet presAssocID="{E42634E6-C210-48F3-839C-E38A1B038A6C}" presName="textNode" presStyleLbl="node1" presStyleIdx="1" presStyleCnt="8">
        <dgm:presLayoutVars>
          <dgm:bulletEnabled val="1"/>
        </dgm:presLayoutVars>
      </dgm:prSet>
      <dgm:spPr/>
    </dgm:pt>
    <dgm:pt modelId="{819D617E-33C4-4742-A108-E78D776B45B4}" type="pres">
      <dgm:prSet presAssocID="{954E4135-D834-4DE2-8B67-62E2C1344275}" presName="sibTrans" presStyleCnt="0"/>
      <dgm:spPr/>
    </dgm:pt>
    <dgm:pt modelId="{B8D7724E-4DC2-4786-AAA4-0BDE3998DADC}" type="pres">
      <dgm:prSet presAssocID="{75E6D391-018C-49D7-8258-84BB56F5AB63}" presName="textNode" presStyleLbl="node1" presStyleIdx="2" presStyleCnt="8">
        <dgm:presLayoutVars>
          <dgm:bulletEnabled val="1"/>
        </dgm:presLayoutVars>
      </dgm:prSet>
      <dgm:spPr/>
    </dgm:pt>
    <dgm:pt modelId="{DB8195E4-7234-4D67-8F43-9DE311BD7032}" type="pres">
      <dgm:prSet presAssocID="{4078CD43-C819-4238-82E5-CA2D8C13F2FC}" presName="sibTrans" presStyleCnt="0"/>
      <dgm:spPr/>
    </dgm:pt>
    <dgm:pt modelId="{F644F3EF-A44A-467B-A840-77120BBA5897}" type="pres">
      <dgm:prSet presAssocID="{ADD49C18-50F4-4881-A14D-8CB990004D05}" presName="textNode" presStyleLbl="node1" presStyleIdx="3" presStyleCnt="8">
        <dgm:presLayoutVars>
          <dgm:bulletEnabled val="1"/>
        </dgm:presLayoutVars>
      </dgm:prSet>
      <dgm:spPr/>
    </dgm:pt>
    <dgm:pt modelId="{E3E3330E-A3A8-4EE4-82D5-60BC8E590C68}" type="pres">
      <dgm:prSet presAssocID="{CE050883-BAF5-47CB-937C-DC3C2FBF8D70}" presName="sibTrans" presStyleCnt="0"/>
      <dgm:spPr/>
    </dgm:pt>
    <dgm:pt modelId="{D1C5791F-1066-4EAB-8515-780BC67394E2}" type="pres">
      <dgm:prSet presAssocID="{F3A794B0-9B6A-445F-9DBC-57E08E249E3C}" presName="textNode" presStyleLbl="node1" presStyleIdx="4" presStyleCnt="8">
        <dgm:presLayoutVars>
          <dgm:bulletEnabled val="1"/>
        </dgm:presLayoutVars>
      </dgm:prSet>
      <dgm:spPr/>
    </dgm:pt>
    <dgm:pt modelId="{16C5E8FB-D226-403B-A72B-CDEA3B634287}" type="pres">
      <dgm:prSet presAssocID="{05CA9DAB-5172-462F-B496-DCF7BAB533BB}" presName="sibTrans" presStyleCnt="0"/>
      <dgm:spPr/>
    </dgm:pt>
    <dgm:pt modelId="{41580DD3-0F44-47E4-9F29-D9DB3EAC9C98}" type="pres">
      <dgm:prSet presAssocID="{9590F4C5-5225-4EDE-9917-9861E2F47907}" presName="textNode" presStyleLbl="node1" presStyleIdx="5" presStyleCnt="8">
        <dgm:presLayoutVars>
          <dgm:bulletEnabled val="1"/>
        </dgm:presLayoutVars>
      </dgm:prSet>
      <dgm:spPr/>
    </dgm:pt>
    <dgm:pt modelId="{A463926E-941A-4BE9-9A72-9D5FC44177D4}" type="pres">
      <dgm:prSet presAssocID="{C26F8A14-D47F-4E27-B326-718D15C3B58E}" presName="sibTrans" presStyleCnt="0"/>
      <dgm:spPr/>
    </dgm:pt>
    <dgm:pt modelId="{6AEC18BE-4F83-4D35-8957-D82E3EC6025C}" type="pres">
      <dgm:prSet presAssocID="{84F8E0A3-FC0F-4852-846E-D72FC88F75A9}" presName="textNode" presStyleLbl="node1" presStyleIdx="6" presStyleCnt="8">
        <dgm:presLayoutVars>
          <dgm:bulletEnabled val="1"/>
        </dgm:presLayoutVars>
      </dgm:prSet>
      <dgm:spPr/>
    </dgm:pt>
    <dgm:pt modelId="{FAE61030-891D-44B4-89ED-8DF261FBC7D3}" type="pres">
      <dgm:prSet presAssocID="{387E542D-D71A-4353-9562-38A43509C6BE}" presName="sibTrans" presStyleCnt="0"/>
      <dgm:spPr/>
    </dgm:pt>
    <dgm:pt modelId="{D7258A29-D704-4F90-AF5C-3A1E723717BE}" type="pres">
      <dgm:prSet presAssocID="{5761DB11-B700-4145-9150-C40DA1CDFC6D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A9B32605-032E-461E-92B9-1DC8AC51D008}" type="presOf" srcId="{F3A794B0-9B6A-445F-9DBC-57E08E249E3C}" destId="{D1C5791F-1066-4EAB-8515-780BC67394E2}" srcOrd="0" destOrd="0" presId="urn:microsoft.com/office/officeart/2005/8/layout/hProcess9"/>
    <dgm:cxn modelId="{CE23B311-B37F-4C07-BEBA-DDE809DB1C73}" srcId="{44BBD9CE-7259-4B1D-AB54-8D760F36EAF1}" destId="{F3A794B0-9B6A-445F-9DBC-57E08E249E3C}" srcOrd="4" destOrd="0" parTransId="{6B8A12A6-99C3-4642-9546-E8F42EFE9432}" sibTransId="{05CA9DAB-5172-462F-B496-DCF7BAB533BB}"/>
    <dgm:cxn modelId="{67557C2F-12BD-42B0-BA31-5D638ADA9580}" srcId="{44BBD9CE-7259-4B1D-AB54-8D760F36EAF1}" destId="{E42634E6-C210-48F3-839C-E38A1B038A6C}" srcOrd="1" destOrd="0" parTransId="{B4F21FDE-E635-471E-930A-B4DAE968B6C6}" sibTransId="{954E4135-D834-4DE2-8B67-62E2C1344275}"/>
    <dgm:cxn modelId="{7640DA37-871E-451F-BBC7-8F4BAAD7EB6E}" srcId="{44BBD9CE-7259-4B1D-AB54-8D760F36EAF1}" destId="{9590F4C5-5225-4EDE-9917-9861E2F47907}" srcOrd="5" destOrd="0" parTransId="{D8F87C44-15B0-4933-9C12-FF6925663B5A}" sibTransId="{C26F8A14-D47F-4E27-B326-718D15C3B58E}"/>
    <dgm:cxn modelId="{A1C1AE5D-8E90-4124-9235-ACB745F095FD}" srcId="{44BBD9CE-7259-4B1D-AB54-8D760F36EAF1}" destId="{ADD49C18-50F4-4881-A14D-8CB990004D05}" srcOrd="3" destOrd="0" parTransId="{D29F67D7-A8C1-441A-8E6E-86588B66895B}" sibTransId="{CE050883-BAF5-47CB-937C-DC3C2FBF8D70}"/>
    <dgm:cxn modelId="{D53B5E68-D4A7-4CBF-8376-877D0B56A85A}" srcId="{44BBD9CE-7259-4B1D-AB54-8D760F36EAF1}" destId="{84F8E0A3-FC0F-4852-846E-D72FC88F75A9}" srcOrd="6" destOrd="0" parTransId="{5495FF24-759E-4BCB-8B73-EEE9A468541F}" sibTransId="{387E542D-D71A-4353-9562-38A43509C6BE}"/>
    <dgm:cxn modelId="{9642764E-2A81-406C-8F65-EE53B0024660}" type="presOf" srcId="{44BBD9CE-7259-4B1D-AB54-8D760F36EAF1}" destId="{3B181CA3-C71C-4EF2-A5DE-3AB80F4AFCBF}" srcOrd="0" destOrd="0" presId="urn:microsoft.com/office/officeart/2005/8/layout/hProcess9"/>
    <dgm:cxn modelId="{C6CB6870-17B8-4E4E-860A-D218C027A353}" srcId="{44BBD9CE-7259-4B1D-AB54-8D760F36EAF1}" destId="{75E6D391-018C-49D7-8258-84BB56F5AB63}" srcOrd="2" destOrd="0" parTransId="{349110DE-7A2A-4524-8D19-8336BAE3C881}" sibTransId="{4078CD43-C819-4238-82E5-CA2D8C13F2FC}"/>
    <dgm:cxn modelId="{A8411E54-BA80-47CA-B961-83EE450E2149}" type="presOf" srcId="{E42634E6-C210-48F3-839C-E38A1B038A6C}" destId="{0F9A75DA-E67B-48EC-9EF5-62C8DC80A720}" srcOrd="0" destOrd="0" presId="urn:microsoft.com/office/officeart/2005/8/layout/hProcess9"/>
    <dgm:cxn modelId="{81102A92-3907-4FA9-949C-26D881932908}" srcId="{44BBD9CE-7259-4B1D-AB54-8D760F36EAF1}" destId="{5761DB11-B700-4145-9150-C40DA1CDFC6D}" srcOrd="7" destOrd="0" parTransId="{5FFF47E7-7B88-4C9D-9D68-A2B1D1980233}" sibTransId="{838CFB88-4A66-438F-B017-BDA7FF7AE489}"/>
    <dgm:cxn modelId="{8E4EB3A0-12A5-45F9-A018-84C060BD2007}" type="presOf" srcId="{F7971625-FF0D-4587-8071-93BA853B95ED}" destId="{3B777A60-1DFE-4C37-B46D-17FC217E087E}" srcOrd="0" destOrd="0" presId="urn:microsoft.com/office/officeart/2005/8/layout/hProcess9"/>
    <dgm:cxn modelId="{044F1AAB-F364-4ED5-98DF-B02650B29022}" type="presOf" srcId="{ADD49C18-50F4-4881-A14D-8CB990004D05}" destId="{F644F3EF-A44A-467B-A840-77120BBA5897}" srcOrd="0" destOrd="0" presId="urn:microsoft.com/office/officeart/2005/8/layout/hProcess9"/>
    <dgm:cxn modelId="{500193B3-E1DC-4BDC-BE08-9AECE341862A}" type="presOf" srcId="{5761DB11-B700-4145-9150-C40DA1CDFC6D}" destId="{D7258A29-D704-4F90-AF5C-3A1E723717BE}" srcOrd="0" destOrd="0" presId="urn:microsoft.com/office/officeart/2005/8/layout/hProcess9"/>
    <dgm:cxn modelId="{6AC230C7-EECF-4084-82A1-391128BA2888}" type="presOf" srcId="{9590F4C5-5225-4EDE-9917-9861E2F47907}" destId="{41580DD3-0F44-47E4-9F29-D9DB3EAC9C98}" srcOrd="0" destOrd="0" presId="urn:microsoft.com/office/officeart/2005/8/layout/hProcess9"/>
    <dgm:cxn modelId="{B859A5D2-1A8B-422D-BFB8-B87DEDADA532}" type="presOf" srcId="{75E6D391-018C-49D7-8258-84BB56F5AB63}" destId="{B8D7724E-4DC2-4786-AAA4-0BDE3998DADC}" srcOrd="0" destOrd="0" presId="urn:microsoft.com/office/officeart/2005/8/layout/hProcess9"/>
    <dgm:cxn modelId="{14904AE8-CAB6-4DFF-B15A-CD526A6BC981}" srcId="{44BBD9CE-7259-4B1D-AB54-8D760F36EAF1}" destId="{F7971625-FF0D-4587-8071-93BA853B95ED}" srcOrd="0" destOrd="0" parTransId="{75990E41-3A5F-41B3-A295-E975C7526ABF}" sibTransId="{1D0CD5A6-B21E-4073-AC8B-0F8FB622BCAF}"/>
    <dgm:cxn modelId="{BBB433F3-44F2-4215-B3AE-6A5037CFA308}" type="presOf" srcId="{84F8E0A3-FC0F-4852-846E-D72FC88F75A9}" destId="{6AEC18BE-4F83-4D35-8957-D82E3EC6025C}" srcOrd="0" destOrd="0" presId="urn:microsoft.com/office/officeart/2005/8/layout/hProcess9"/>
    <dgm:cxn modelId="{643C1A60-3DD6-4357-A901-7D0FAC95777B}" type="presParOf" srcId="{3B181CA3-C71C-4EF2-A5DE-3AB80F4AFCBF}" destId="{B7ED538A-5343-427F-B875-9E1A6F40D9B4}" srcOrd="0" destOrd="0" presId="urn:microsoft.com/office/officeart/2005/8/layout/hProcess9"/>
    <dgm:cxn modelId="{F294F084-C322-4D86-B3FD-B93D0F44EC5C}" type="presParOf" srcId="{3B181CA3-C71C-4EF2-A5DE-3AB80F4AFCBF}" destId="{7D02009C-F956-4359-9FD1-BF35F9CE5ECC}" srcOrd="1" destOrd="0" presId="urn:microsoft.com/office/officeart/2005/8/layout/hProcess9"/>
    <dgm:cxn modelId="{CC2AEB45-A412-49BB-96AD-31AA950FB524}" type="presParOf" srcId="{7D02009C-F956-4359-9FD1-BF35F9CE5ECC}" destId="{3B777A60-1DFE-4C37-B46D-17FC217E087E}" srcOrd="0" destOrd="0" presId="urn:microsoft.com/office/officeart/2005/8/layout/hProcess9"/>
    <dgm:cxn modelId="{9BC7010F-84C5-4FC3-8ADA-A986E27FDCD5}" type="presParOf" srcId="{7D02009C-F956-4359-9FD1-BF35F9CE5ECC}" destId="{70E29C35-BD0D-4D68-B591-B37F1C5441F0}" srcOrd="1" destOrd="0" presId="urn:microsoft.com/office/officeart/2005/8/layout/hProcess9"/>
    <dgm:cxn modelId="{FFA7FC41-9490-438C-8F94-F088AF9F4961}" type="presParOf" srcId="{7D02009C-F956-4359-9FD1-BF35F9CE5ECC}" destId="{0F9A75DA-E67B-48EC-9EF5-62C8DC80A720}" srcOrd="2" destOrd="0" presId="urn:microsoft.com/office/officeart/2005/8/layout/hProcess9"/>
    <dgm:cxn modelId="{C9E00154-4246-4404-AD81-FA37BE9C23AD}" type="presParOf" srcId="{7D02009C-F956-4359-9FD1-BF35F9CE5ECC}" destId="{819D617E-33C4-4742-A108-E78D776B45B4}" srcOrd="3" destOrd="0" presId="urn:microsoft.com/office/officeart/2005/8/layout/hProcess9"/>
    <dgm:cxn modelId="{46B7A101-7FDD-47B3-AE9B-7C7F03A370DE}" type="presParOf" srcId="{7D02009C-F956-4359-9FD1-BF35F9CE5ECC}" destId="{B8D7724E-4DC2-4786-AAA4-0BDE3998DADC}" srcOrd="4" destOrd="0" presId="urn:microsoft.com/office/officeart/2005/8/layout/hProcess9"/>
    <dgm:cxn modelId="{9F741B0C-637A-4AE7-A2A6-1F2FA0B9F695}" type="presParOf" srcId="{7D02009C-F956-4359-9FD1-BF35F9CE5ECC}" destId="{DB8195E4-7234-4D67-8F43-9DE311BD7032}" srcOrd="5" destOrd="0" presId="urn:microsoft.com/office/officeart/2005/8/layout/hProcess9"/>
    <dgm:cxn modelId="{E8E5C7D4-C143-4195-BF07-03425342907A}" type="presParOf" srcId="{7D02009C-F956-4359-9FD1-BF35F9CE5ECC}" destId="{F644F3EF-A44A-467B-A840-77120BBA5897}" srcOrd="6" destOrd="0" presId="urn:microsoft.com/office/officeart/2005/8/layout/hProcess9"/>
    <dgm:cxn modelId="{DC190218-5DD8-45DB-97BE-28F2D2EF5253}" type="presParOf" srcId="{7D02009C-F956-4359-9FD1-BF35F9CE5ECC}" destId="{E3E3330E-A3A8-4EE4-82D5-60BC8E590C68}" srcOrd="7" destOrd="0" presId="urn:microsoft.com/office/officeart/2005/8/layout/hProcess9"/>
    <dgm:cxn modelId="{33EFE1AA-476F-4C49-9931-9674B3FF5943}" type="presParOf" srcId="{7D02009C-F956-4359-9FD1-BF35F9CE5ECC}" destId="{D1C5791F-1066-4EAB-8515-780BC67394E2}" srcOrd="8" destOrd="0" presId="urn:microsoft.com/office/officeart/2005/8/layout/hProcess9"/>
    <dgm:cxn modelId="{267BA37C-7328-4A20-B306-E03EE4D26239}" type="presParOf" srcId="{7D02009C-F956-4359-9FD1-BF35F9CE5ECC}" destId="{16C5E8FB-D226-403B-A72B-CDEA3B634287}" srcOrd="9" destOrd="0" presId="urn:microsoft.com/office/officeart/2005/8/layout/hProcess9"/>
    <dgm:cxn modelId="{DCF32A2B-EEA4-4B53-BD8E-042665DCD53F}" type="presParOf" srcId="{7D02009C-F956-4359-9FD1-BF35F9CE5ECC}" destId="{41580DD3-0F44-47E4-9F29-D9DB3EAC9C98}" srcOrd="10" destOrd="0" presId="urn:microsoft.com/office/officeart/2005/8/layout/hProcess9"/>
    <dgm:cxn modelId="{2339EA9C-0B22-4CDA-95F9-E80BBAEAC1C4}" type="presParOf" srcId="{7D02009C-F956-4359-9FD1-BF35F9CE5ECC}" destId="{A463926E-941A-4BE9-9A72-9D5FC44177D4}" srcOrd="11" destOrd="0" presId="urn:microsoft.com/office/officeart/2005/8/layout/hProcess9"/>
    <dgm:cxn modelId="{38E59E22-726E-40FE-B8C4-4D96FB42D61D}" type="presParOf" srcId="{7D02009C-F956-4359-9FD1-BF35F9CE5ECC}" destId="{6AEC18BE-4F83-4D35-8957-D82E3EC6025C}" srcOrd="12" destOrd="0" presId="urn:microsoft.com/office/officeart/2005/8/layout/hProcess9"/>
    <dgm:cxn modelId="{3A44C607-8F1C-4846-9F2E-511DAEF3D35A}" type="presParOf" srcId="{7D02009C-F956-4359-9FD1-BF35F9CE5ECC}" destId="{FAE61030-891D-44B4-89ED-8DF261FBC7D3}" srcOrd="13" destOrd="0" presId="urn:microsoft.com/office/officeart/2005/8/layout/hProcess9"/>
    <dgm:cxn modelId="{B3A73F02-C9F2-437E-83E1-9B45DE11A16F}" type="presParOf" srcId="{7D02009C-F956-4359-9FD1-BF35F9CE5ECC}" destId="{D7258A29-D704-4F90-AF5C-3A1E723717BE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D538A-5343-427F-B875-9E1A6F40D9B4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77A60-1DFE-4C37-B46D-17FC217E087E}">
      <dsp:nvSpPr>
        <dsp:cNvPr id="0" name=""/>
        <dsp:cNvSpPr/>
      </dsp:nvSpPr>
      <dsp:spPr>
        <a:xfrm>
          <a:off x="417" y="1305763"/>
          <a:ext cx="1259253" cy="17410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.7 Division of Training/Scoring data</a:t>
          </a:r>
        </a:p>
      </dsp:txBody>
      <dsp:txXfrm>
        <a:off x="61889" y="1367235"/>
        <a:ext cx="1136309" cy="1618073"/>
      </dsp:txXfrm>
    </dsp:sp>
    <dsp:sp modelId="{0F9A75DA-E67B-48EC-9EF5-62C8DC80A720}">
      <dsp:nvSpPr>
        <dsp:cNvPr id="0" name=""/>
        <dsp:cNvSpPr/>
      </dsp:nvSpPr>
      <dsp:spPr>
        <a:xfrm>
          <a:off x="1322633" y="1305763"/>
          <a:ext cx="1259253" cy="1741017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 Engineering</a:t>
          </a:r>
          <a:endParaRPr lang="en-US" sz="1200" kern="1200" dirty="0"/>
        </a:p>
      </dsp:txBody>
      <dsp:txXfrm>
        <a:off x="1384105" y="1367235"/>
        <a:ext cx="1136309" cy="1618073"/>
      </dsp:txXfrm>
    </dsp:sp>
    <dsp:sp modelId="{B8D7724E-4DC2-4786-AAA4-0BDE3998DADC}">
      <dsp:nvSpPr>
        <dsp:cNvPr id="0" name=""/>
        <dsp:cNvSpPr/>
      </dsp:nvSpPr>
      <dsp:spPr>
        <a:xfrm>
          <a:off x="2644849" y="1305763"/>
          <a:ext cx="1259253" cy="1741017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Rank Order Model</a:t>
          </a:r>
        </a:p>
      </dsp:txBody>
      <dsp:txXfrm>
        <a:off x="2706321" y="1367235"/>
        <a:ext cx="1136309" cy="1618073"/>
      </dsp:txXfrm>
    </dsp:sp>
    <dsp:sp modelId="{F644F3EF-A44A-467B-A840-77120BBA5897}">
      <dsp:nvSpPr>
        <dsp:cNvPr id="0" name=""/>
        <dsp:cNvSpPr/>
      </dsp:nvSpPr>
      <dsp:spPr>
        <a:xfrm>
          <a:off x="3967065" y="1305763"/>
          <a:ext cx="1259253" cy="1741017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 Plots + Visualizations</a:t>
          </a:r>
        </a:p>
      </dsp:txBody>
      <dsp:txXfrm>
        <a:off x="4028537" y="1367235"/>
        <a:ext cx="1136309" cy="1618073"/>
      </dsp:txXfrm>
    </dsp:sp>
    <dsp:sp modelId="{D1C5791F-1066-4EAB-8515-780BC67394E2}">
      <dsp:nvSpPr>
        <dsp:cNvPr id="0" name=""/>
        <dsp:cNvSpPr/>
      </dsp:nvSpPr>
      <dsp:spPr>
        <a:xfrm>
          <a:off x="5289281" y="1305763"/>
          <a:ext cx="1259253" cy="1741017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Assign Cubic Splines</a:t>
          </a:r>
        </a:p>
      </dsp:txBody>
      <dsp:txXfrm>
        <a:off x="5350753" y="1367235"/>
        <a:ext cx="1136309" cy="1618073"/>
      </dsp:txXfrm>
    </dsp:sp>
    <dsp:sp modelId="{41580DD3-0F44-47E4-9F29-D9DB3EAC9C98}">
      <dsp:nvSpPr>
        <dsp:cNvPr id="0" name=""/>
        <dsp:cNvSpPr/>
      </dsp:nvSpPr>
      <dsp:spPr>
        <a:xfrm>
          <a:off x="6611497" y="1305763"/>
          <a:ext cx="1259253" cy="1741017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Survival Functions</a:t>
          </a:r>
        </a:p>
      </dsp:txBody>
      <dsp:txXfrm>
        <a:off x="6672969" y="1367235"/>
        <a:ext cx="1136309" cy="1618073"/>
      </dsp:txXfrm>
    </dsp:sp>
    <dsp:sp modelId="{6AEC18BE-4F83-4D35-8957-D82E3EC6025C}">
      <dsp:nvSpPr>
        <dsp:cNvPr id="0" name=""/>
        <dsp:cNvSpPr/>
      </dsp:nvSpPr>
      <dsp:spPr>
        <a:xfrm>
          <a:off x="7933713" y="1305763"/>
          <a:ext cx="1259253" cy="1741017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Forecasts</a:t>
          </a:r>
        </a:p>
      </dsp:txBody>
      <dsp:txXfrm>
        <a:off x="7995185" y="1367235"/>
        <a:ext cx="1136309" cy="1618073"/>
      </dsp:txXfrm>
    </dsp:sp>
    <dsp:sp modelId="{D7258A29-D704-4F90-AF5C-3A1E723717BE}">
      <dsp:nvSpPr>
        <dsp:cNvPr id="0" name=""/>
        <dsp:cNvSpPr/>
      </dsp:nvSpPr>
      <dsp:spPr>
        <a:xfrm>
          <a:off x="9255929" y="1305763"/>
          <a:ext cx="1259253" cy="17410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Forecast Visualizations</a:t>
          </a:r>
        </a:p>
      </dsp:txBody>
      <dsp:txXfrm>
        <a:off x="9317401" y="1367235"/>
        <a:ext cx="1136309" cy="161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A5CB-770F-463C-9347-7038D883F2C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0DDF8-B69C-4855-B8C5-84C6A3BFC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215 employees have been laid off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layoffs occurred only in 2013-2014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385 have resigned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885 have retired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0DDF8-B69C-4855-B8C5-84C6A3BFC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74CB-E6ED-49C5-838C-4AD5FA2E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5887-98FE-4BE2-BDB9-84116564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66F0-7215-4ECA-99EA-C6E7880B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1030-D8BA-4241-9668-B9F2FEFE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05CA-F930-4232-A760-39CD15A6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5687-4B97-406D-A882-4D6A1D5E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6388A-3F73-4909-9E78-1443218AC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0B3C-3B27-478D-A7F2-CD9E83F1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0922-EF05-4EDF-A5E2-45EE1B98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E0C5-8668-42CD-875F-D1BEA336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DA932-1094-4110-965B-6A7F04A38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EA2EE-F6D6-4092-9686-5AF4BFD05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14CA-20FB-4874-AFFC-47CB6CE0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57B5-1B05-4DDA-8B7E-28DC985A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D520-B701-4867-8CD0-7396C299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C1FE-BFA0-4C79-8362-F2CDB02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4F3D-AF80-419A-856B-46BA4FAC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4FF4-F79C-4CA4-8811-38A2F65E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B8FF-2701-4AC0-AAB2-91D19661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8F5D-F3D2-42DB-9A5D-9C659B9A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F58B-873F-4154-842D-63C896FD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8621-3095-4182-A620-7795E473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EBA6-8E2A-4604-B312-F92744C7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7689-3A11-4C1B-807E-D6A7953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0F13-82FB-470D-9ABC-D0004E1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03A-20C2-4A3F-8ABE-9AFA7F14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AE47-6D69-4BA3-9147-92CEA780D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219F-1236-4C85-98E6-F5CA9A93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E1A-56A7-4BD8-8BDC-EE7EC030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3030-28EE-4B52-94D6-0A5149FF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B5C1-D6B9-45B6-B61D-22ED6F50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851F-EC59-45BA-80C9-DB4E3DB7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F13-A4DB-4B59-AC63-FDF8081C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82058-7336-4815-8787-4E60E6275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E7166-98FE-4527-80BA-03753B4B5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21D00-CA56-4F8B-8401-F64F5CFB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0ACD5-7D54-42FB-BE28-20420FE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813A3-5AD0-4E8A-B96C-B8C92F95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79BEB-1C02-4809-B3EE-F9293E72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31D5-D79E-432C-8E30-D68C204C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4035B-9A1B-45D1-91A6-8F1E04B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48F23-6456-443C-8C9E-4EE6EC8C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77E3F-5DDB-4AEA-BDBF-E0159261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94CCC-88C6-4CE2-B76A-E8EB9F3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3B13-CE80-4B03-94B2-981A347C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89133-DDA5-478F-82CE-63A965D9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EF1-6206-4666-8FDF-4A0473A6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B837-17FE-4FF1-ABD6-D4151F96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A5FEA-92D5-4C6F-8AF2-7423BD56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F376-A1B8-48AC-9B7B-A4DB0B30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B01F4-8893-4ED8-9409-A200BB7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E1574-7713-46E3-B7CA-1DD67362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086E-1639-4768-92A9-F30E8F5C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B562C-DB4E-473D-BF18-D94CE85AB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1F55-0ECC-4BAE-92EA-847E9EF9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E9F95-720C-40E1-94B5-E0F0FF91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49390-EDFB-4BD3-A7A1-C988117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88F1-6A0E-409A-B002-9FAF819A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50687-6F7F-4CBA-B178-2315B7F1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A2C2-2179-4BA6-925B-34A12CFF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4226-BB85-4314-9AF5-09D2E418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3CDD-5F6B-4AC1-BD30-C7FC2CAB4BA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E61F-9A1D-4DDD-BD80-EA7548E8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7F0F-3D24-480D-BF2C-2404538F4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6335-A6D1-489F-8982-A4F86B1D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D431B-C9BF-4C62-AC7F-42C45A25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7736255" cy="318113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Employee Attrition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345D7-BE9C-407D-9708-10F7AA021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9" y="5184138"/>
            <a:ext cx="10008863" cy="963741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Ani Laliashvili</a:t>
            </a:r>
          </a:p>
          <a:p>
            <a:pPr algn="l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0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49E00-A1A3-4A7D-B150-4FF46704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Resignations and Retirements over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1155A-6143-4A36-A011-52383C154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250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FA8F-187D-4665-A60A-540AF734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Resignations Over 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EE7C1-1FEE-446B-A03B-4472A012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1962944"/>
            <a:ext cx="10293350" cy="4076700"/>
          </a:xfrm>
        </p:spPr>
      </p:pic>
    </p:spTree>
    <p:extLst>
      <p:ext uri="{BB962C8B-B14F-4D97-AF65-F5344CB8AC3E}">
        <p14:creationId xmlns:p14="http://schemas.microsoft.com/office/powerpoint/2010/main" val="131633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6B1-8F6E-4CC2-BA5D-FF49577B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Retirements Over Time</a:t>
            </a:r>
          </a:p>
        </p:txBody>
      </p:sp>
      <p:pic>
        <p:nvPicPr>
          <p:cNvPr id="5" name="Content Placeholder 4" descr="A picture containing photo, water, table&#10;&#10;Description automatically generated">
            <a:extLst>
              <a:ext uri="{FF2B5EF4-FFF2-40B4-BE49-F238E27FC236}">
                <a16:creationId xmlns:a16="http://schemas.microsoft.com/office/drawing/2014/main" id="{2A3A87FC-2081-48C2-92EA-96B911D4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937544"/>
            <a:ext cx="10306050" cy="4127500"/>
          </a:xfrm>
        </p:spPr>
      </p:pic>
    </p:spTree>
    <p:extLst>
      <p:ext uri="{BB962C8B-B14F-4D97-AF65-F5344CB8AC3E}">
        <p14:creationId xmlns:p14="http://schemas.microsoft.com/office/powerpoint/2010/main" val="88796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224A-9F1D-4D78-A028-F79E5B5F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Rank Ordering Risk Model </a:t>
            </a:r>
          </a:p>
        </p:txBody>
      </p:sp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344CCE4C-F0ED-49FD-A715-302FE93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143919"/>
            <a:ext cx="5353050" cy="3714750"/>
          </a:xfrm>
        </p:spPr>
      </p:pic>
    </p:spTree>
    <p:extLst>
      <p:ext uri="{BB962C8B-B14F-4D97-AF65-F5344CB8AC3E}">
        <p14:creationId xmlns:p14="http://schemas.microsoft.com/office/powerpoint/2010/main" val="164318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C8BC0C-00ED-4C02-ADB7-9E46201C5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53" b="2025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6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B3CB1-2899-4359-8C60-CDF4D05F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62200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Termination Probability Distribution </a:t>
            </a:r>
            <a:r>
              <a:rPr lang="en-US" sz="2400" dirty="0"/>
              <a:t>Excluding Layoff</a:t>
            </a:r>
            <a:endParaRPr lang="en-US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498F7-84D5-4313-898C-9B454EAA3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266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5A18-84A9-48BC-B211-349A69B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 Rank Ordering Risk Model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3E5EC7-BE1B-453B-8EC2-5F06CBAE8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667" y="1825625"/>
            <a:ext cx="6378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B591-8DC5-4599-97A8-9F8F71EB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 Rank Ordering Risk Validation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A4D20-6EBD-433B-BE66-5AEE2749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91" y="1825625"/>
            <a:ext cx="7764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9CBD-F781-43F0-BE01-069EFAC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 Probability Frequency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13A21-8CC1-4587-AACE-81FA0C937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04" y="1825625"/>
            <a:ext cx="3992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35D-5B0D-4CDB-AA26-77733223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 ROC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E41A0B-D920-4EC7-A393-0EDEF353E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04" y="1825625"/>
            <a:ext cx="3992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F331C-C955-4C87-A170-DE84722C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E3C9-FC7B-473E-B0B0-7C67759A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To predict the probability of retirement and resignation of employees in the next 10 years based on their age, length of service and gender</a:t>
            </a:r>
          </a:p>
        </p:txBody>
      </p:sp>
    </p:spTree>
    <p:extLst>
      <p:ext uri="{BB962C8B-B14F-4D97-AF65-F5344CB8AC3E}">
        <p14:creationId xmlns:p14="http://schemas.microsoft.com/office/powerpoint/2010/main" val="423329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E273-2F4C-45B7-A4D8-307F2D8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Resignation Rank Ordering Risk Model Output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3ECFB8-BB45-474D-9355-55B8DCE8F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74" y="1825625"/>
            <a:ext cx="6449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0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3986-3A1F-4A80-9B27-07B38C8F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Resignation Validation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2D8E5-AD62-4418-9BE0-3520DAD3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91" y="1825625"/>
            <a:ext cx="7764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7EAC-FFCF-4E2C-BB3A-FB05AB8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Resignation Probability Frequency </a:t>
            </a:r>
            <a:r>
              <a:rPr lang="en-US" dirty="0"/>
              <a:t>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07907C-C30D-419A-8620-BECEC8BF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04" y="1825625"/>
            <a:ext cx="3992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3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2821-7409-4DB5-BC6B-EF281AB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Resignation ROC Curve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2A6FA-08AC-4B71-864C-C0BFBA675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04" y="1825625"/>
            <a:ext cx="3992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7C1-AF63-4F8C-A693-79D09DB3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 Survival Function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249D8-ADE4-4F0E-B48C-5F5C0C336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834" y="1825625"/>
            <a:ext cx="5834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9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01B2D-9D1F-4293-9E0F-3ED00A04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Predicted Retirement Probabilities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27CC40-CA04-4D4F-A9FD-D18141E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5" y="1279885"/>
            <a:ext cx="10114575" cy="37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FB24-D44C-48BB-8FA8-25C5E46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Resignation Survival Function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B57CD2-C10C-48CE-8389-A8873267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195" y="1825625"/>
            <a:ext cx="54576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24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53F3F-5F4E-46B9-B3E8-0306D3F4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Predicted Resignation Probabilities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90B657-6C62-4F0D-B9D4-6D6893D2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09" y="2316958"/>
            <a:ext cx="9190182" cy="33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0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6E704-7884-4713-9796-2DFE7CC1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Resignation ROC Curve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AD5A78-2641-4FA2-99C0-5D89B92B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52" y="573001"/>
            <a:ext cx="4737473" cy="51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CE838D-B524-4ED3-9369-DF0058F1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06" y="1850202"/>
            <a:ext cx="10515600" cy="34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86A47-D79E-4B22-AD34-A4F7B62F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8DF9-BD66-4552-8089-F993F683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49,653 records from 6,284 employees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Fictitious global retail chain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10 years: 2006-2015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Excludes employee records after/if contract is terminated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High quality data with no missing values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CD634-F2B4-4BA2-883C-9F2AFEC05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 err="1"/>
              <a:t>Questions&amp;Comments</a:t>
            </a:r>
            <a:endParaRPr lang="en-US" sz="8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CD634-F2B4-4BA2-883C-9F2AFEC05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Thank you!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DEC67-E178-4E85-B479-5718CCCD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Termination Statistics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F148F5-D8B1-4AE5-B206-CFC3C4EBE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42" y="2661007"/>
            <a:ext cx="2708210" cy="3561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FEAA12-69A4-4E32-BE75-8AFC9B75B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90" y="2661007"/>
            <a:ext cx="3670548" cy="3561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6F74C-A88A-40EF-BCBC-DD8124DED4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08" r="35459"/>
          <a:stretch/>
        </p:blipFill>
        <p:spPr>
          <a:xfrm>
            <a:off x="644055" y="2924631"/>
            <a:ext cx="2496190" cy="3616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1FA5C-5147-4475-AC3F-4D5F429D1F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047" t="12793" r="2267" b="67378"/>
          <a:stretch/>
        </p:blipFill>
        <p:spPr>
          <a:xfrm>
            <a:off x="2923623" y="3311815"/>
            <a:ext cx="1181010" cy="89073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02C495-D94D-40C7-BEAE-B80128614E23}"/>
              </a:ext>
            </a:extLst>
          </p:cNvPr>
          <p:cNvCxnSpPr>
            <a:cxnSpLocks/>
          </p:cNvCxnSpPr>
          <p:nvPr/>
        </p:nvCxnSpPr>
        <p:spPr>
          <a:xfrm>
            <a:off x="6188364" y="3831649"/>
            <a:ext cx="2955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7C9593-9655-45C4-A44F-AA2250035D83}"/>
              </a:ext>
            </a:extLst>
          </p:cNvPr>
          <p:cNvCxnSpPr>
            <a:cxnSpLocks/>
          </p:cNvCxnSpPr>
          <p:nvPr/>
        </p:nvCxnSpPr>
        <p:spPr>
          <a:xfrm>
            <a:off x="6483927" y="5254048"/>
            <a:ext cx="24938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9481E-7221-49D1-8DF8-D186C8A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Predictor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1272C-65FC-4B5E-88FB-C4C6331D5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8" b="-6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7B2A2-14FB-46DE-9651-987194D7D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 r="12828" b="6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FE2-5B0C-4562-AA24-33FFF093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Length of service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Age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02099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AEB5F-EB0F-4F01-821A-8BDD3E9B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Workflow</a:t>
            </a:r>
            <a:endParaRPr lang="en-US" sz="52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63052-43A2-4EB2-8505-5E56CB7C4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53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87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C2C9F-5BBA-4207-8E21-B8966B7F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Stepwise Variable Selection Results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19485B75-CF66-460A-8BD1-A1F1791A8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t="1" r="3531" b="-2"/>
          <a:stretch/>
        </p:blipFill>
        <p:spPr>
          <a:xfrm>
            <a:off x="5153822" y="1704824"/>
            <a:ext cx="6553545" cy="34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6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EEAD9-60C3-4560-AD00-E2B8D234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Retirement Model Variable Selection Result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74C7384A-2B4E-45AA-AF86-80C8776B4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2" r="-778" b="-1"/>
          <a:stretch/>
        </p:blipFill>
        <p:spPr>
          <a:xfrm>
            <a:off x="1579419" y="1724025"/>
            <a:ext cx="7564580" cy="43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82AD4-1FBD-4EE8-8B0D-EAE5E854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Resignation Model Variable Selection Result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260246F-9EC6-4827-90EA-5A9952282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6" b="1"/>
          <a:stretch/>
        </p:blipFill>
        <p:spPr>
          <a:xfrm>
            <a:off x="1983509" y="1653910"/>
            <a:ext cx="7021945" cy="43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9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208</Words>
  <Application>Microsoft Office PowerPoint</Application>
  <PresentationFormat>Widescreen</PresentationFormat>
  <Paragraphs>61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Employee Attrition Analysis</vt:lpstr>
      <vt:lpstr>Goal</vt:lpstr>
      <vt:lpstr>Data</vt:lpstr>
      <vt:lpstr>Termination Statistics</vt:lpstr>
      <vt:lpstr>Predictor Variables</vt:lpstr>
      <vt:lpstr>Workflow</vt:lpstr>
      <vt:lpstr>Stepwise Variable Selection Results</vt:lpstr>
      <vt:lpstr>Retirement Model Variable Selection Result</vt:lpstr>
      <vt:lpstr>Resignation Model Variable Selection Result</vt:lpstr>
      <vt:lpstr>Resignations and Retirements over Time</vt:lpstr>
      <vt:lpstr>Resignations Over Time</vt:lpstr>
      <vt:lpstr>Retirements Over Time</vt:lpstr>
      <vt:lpstr>Aggregate Rank Ordering Risk Model </vt:lpstr>
      <vt:lpstr>PowerPoint Presentation</vt:lpstr>
      <vt:lpstr>Termination Probability Distribution Excluding Layoff</vt:lpstr>
      <vt:lpstr>Retirement Rank Ordering Risk Model Output</vt:lpstr>
      <vt:lpstr>Retirement Rank Ordering Risk Validation Plot</vt:lpstr>
      <vt:lpstr>Retirement Probability Frequency Distribution</vt:lpstr>
      <vt:lpstr>Retirement ROC Curve</vt:lpstr>
      <vt:lpstr>Resignation Rank Ordering Risk Model Output </vt:lpstr>
      <vt:lpstr>Resignation Validation Plot</vt:lpstr>
      <vt:lpstr>Resignation Probability Frequency Distribution</vt:lpstr>
      <vt:lpstr>Resignation ROC Curve</vt:lpstr>
      <vt:lpstr>Retirement Survival Function Output</vt:lpstr>
      <vt:lpstr>Predicted Retirement Probabilities</vt:lpstr>
      <vt:lpstr>Resignation Survival Function Output</vt:lpstr>
      <vt:lpstr>Predicted Resignation Probabilities</vt:lpstr>
      <vt:lpstr>Resignation ROC Curve</vt:lpstr>
      <vt:lpstr>PowerPoint Presentation</vt:lpstr>
      <vt:lpstr>Questions&amp;Comments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Ani Laliashvili</dc:creator>
  <cp:lastModifiedBy>Ani Laliashvili</cp:lastModifiedBy>
  <cp:revision>8</cp:revision>
  <dcterms:created xsi:type="dcterms:W3CDTF">2020-07-31T10:39:42Z</dcterms:created>
  <dcterms:modified xsi:type="dcterms:W3CDTF">2020-08-03T14:11:19Z</dcterms:modified>
</cp:coreProperties>
</file>