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166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34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00440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5071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52525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7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4714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22441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6199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12/6/2024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2056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12/6/2024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202327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4694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12/6/2024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571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2358" y="541974"/>
            <a:ext cx="7543800" cy="759604"/>
          </a:xfrm>
        </p:spPr>
        <p:txBody>
          <a:bodyPr>
            <a:normAutofit/>
          </a:bodyPr>
          <a:lstStyle/>
          <a:p>
            <a:r>
              <a:rPr lang="en-IN" sz="4400" b="1" dirty="0"/>
              <a:t>PES College of Engineering</a:t>
            </a:r>
            <a:endParaRPr sz="4400" b="1" dirty="0"/>
          </a:p>
        </p:txBody>
      </p:sp>
      <p:sp>
        <p:nvSpPr>
          <p:cNvPr id="3" name="Subtitle 2"/>
          <p:cNvSpPr>
            <a:spLocks noGrp="1"/>
          </p:cNvSpPr>
          <p:nvPr>
            <p:ph type="subTitle" idx="1"/>
          </p:nvPr>
        </p:nvSpPr>
        <p:spPr/>
        <p:txBody>
          <a:bodyPr/>
          <a:lstStyle/>
          <a:p>
            <a:r>
              <a:rPr lang="en-US" dirty="0"/>
              <a:t>Anuvansh Khatri </a:t>
            </a:r>
            <a:r>
              <a:rPr dirty="0"/>
              <a:t>|</a:t>
            </a:r>
            <a:r>
              <a:rPr lang="en-US" dirty="0"/>
              <a:t> </a:t>
            </a:r>
            <a:r>
              <a:rPr lang="en-US" dirty="0" err="1"/>
              <a:t>Animesh</a:t>
            </a:r>
            <a:r>
              <a:rPr lang="en-US" dirty="0"/>
              <a:t> Randhawa </a:t>
            </a:r>
            <a:r>
              <a:rPr dirty="0"/>
              <a:t>|</a:t>
            </a:r>
            <a:r>
              <a:rPr lang="en-US" dirty="0"/>
              <a:t> Anisha Singh </a:t>
            </a:r>
            <a:r>
              <a:rPr lang="en-IN" dirty="0"/>
              <a:t>| </a:t>
            </a:r>
            <a:r>
              <a:rPr lang="en-US" dirty="0"/>
              <a:t> Aditya Kumar Sah</a:t>
            </a:r>
            <a:endParaRPr dirty="0"/>
          </a:p>
        </p:txBody>
      </p:sp>
      <p:sp>
        <p:nvSpPr>
          <p:cNvPr id="4" name="AutoShape 2" descr="PES College of Engineering, Mandya ..."/>
          <p:cNvSpPr>
            <a:spLocks noChangeAspect="1" noChangeArrowheads="1"/>
          </p:cNvSpPr>
          <p:nvPr/>
        </p:nvSpPr>
        <p:spPr bwMode="auto">
          <a:xfrm>
            <a:off x="1331232" y="68614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PES College of Engineering, Mandya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PES College of Engineering, Mandya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7095" t="3620" r="16717"/>
          <a:stretch/>
        </p:blipFill>
        <p:spPr>
          <a:xfrm>
            <a:off x="326701" y="290847"/>
            <a:ext cx="1156931" cy="1261859"/>
          </a:xfrm>
          <a:prstGeom prst="rect">
            <a:avLst/>
          </a:prstGeom>
        </p:spPr>
      </p:pic>
      <p:sp>
        <p:nvSpPr>
          <p:cNvPr id="8" name="Title 1"/>
          <p:cNvSpPr txBox="1">
            <a:spLocks/>
          </p:cNvSpPr>
          <p:nvPr/>
        </p:nvSpPr>
        <p:spPr>
          <a:xfrm>
            <a:off x="975360" y="3016898"/>
            <a:ext cx="7543800" cy="1460614"/>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dirty="0"/>
              <a:t>E</a:t>
            </a:r>
            <a:r>
              <a:rPr lang="en-IN" dirty="0"/>
              <a:t>commerce Website using MERN Stack</a:t>
            </a:r>
          </a:p>
        </p:txBody>
      </p:sp>
      <p:sp>
        <p:nvSpPr>
          <p:cNvPr id="10" name="Title 1"/>
          <p:cNvSpPr txBox="1">
            <a:spLocks/>
          </p:cNvSpPr>
          <p:nvPr/>
        </p:nvSpPr>
        <p:spPr>
          <a:xfrm>
            <a:off x="1502357" y="1317073"/>
            <a:ext cx="6097978" cy="7596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IN" sz="2400" b="1" dirty="0"/>
              <a:t>Department of Computer Science &amp;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a:t>
            </a:r>
            <a:endParaRPr dirty="0"/>
          </a:p>
        </p:txBody>
      </p:sp>
      <p:pic>
        <p:nvPicPr>
          <p:cNvPr id="5" name="Content Placeholder 4">
            <a:extLst>
              <a:ext uri="{FF2B5EF4-FFF2-40B4-BE49-F238E27FC236}">
                <a16:creationId xmlns:a16="http://schemas.microsoft.com/office/drawing/2014/main" id="{058F1243-1636-D7BB-06C1-C5B20CB06A6B}"/>
              </a:ext>
            </a:extLst>
          </p:cNvPr>
          <p:cNvPicPr>
            <a:picLocks noGrp="1" noChangeAspect="1"/>
          </p:cNvPicPr>
          <p:nvPr>
            <p:ph idx="1"/>
          </p:nvPr>
        </p:nvPicPr>
        <p:blipFill>
          <a:blip r:embed="rId2"/>
          <a:stretch>
            <a:fillRect/>
          </a:stretch>
        </p:blipFill>
        <p:spPr>
          <a:xfrm>
            <a:off x="1114281" y="1978244"/>
            <a:ext cx="3050854" cy="1450756"/>
          </a:xfrm>
        </p:spPr>
      </p:pic>
      <p:pic>
        <p:nvPicPr>
          <p:cNvPr id="7" name="Picture 6">
            <a:extLst>
              <a:ext uri="{FF2B5EF4-FFF2-40B4-BE49-F238E27FC236}">
                <a16:creationId xmlns:a16="http://schemas.microsoft.com/office/drawing/2014/main" id="{99FF8FE0-DF85-E097-008F-2E71E488CE87}"/>
              </a:ext>
            </a:extLst>
          </p:cNvPr>
          <p:cNvPicPr>
            <a:picLocks noChangeAspect="1"/>
          </p:cNvPicPr>
          <p:nvPr/>
        </p:nvPicPr>
        <p:blipFill>
          <a:blip r:embed="rId3"/>
          <a:stretch>
            <a:fillRect/>
          </a:stretch>
        </p:blipFill>
        <p:spPr>
          <a:xfrm>
            <a:off x="4594860" y="1978244"/>
            <a:ext cx="3041908" cy="1450756"/>
          </a:xfrm>
          <a:prstGeom prst="rect">
            <a:avLst/>
          </a:prstGeom>
        </p:spPr>
      </p:pic>
      <p:pic>
        <p:nvPicPr>
          <p:cNvPr id="9" name="Picture 8">
            <a:extLst>
              <a:ext uri="{FF2B5EF4-FFF2-40B4-BE49-F238E27FC236}">
                <a16:creationId xmlns:a16="http://schemas.microsoft.com/office/drawing/2014/main" id="{C21B19A8-D6EA-8E5D-6642-51F45E269895}"/>
              </a:ext>
            </a:extLst>
          </p:cNvPr>
          <p:cNvPicPr>
            <a:picLocks noChangeAspect="1"/>
          </p:cNvPicPr>
          <p:nvPr/>
        </p:nvPicPr>
        <p:blipFill>
          <a:blip r:embed="rId4"/>
          <a:stretch>
            <a:fillRect/>
          </a:stretch>
        </p:blipFill>
        <p:spPr>
          <a:xfrm>
            <a:off x="993031" y="3811774"/>
            <a:ext cx="3578969" cy="1827026"/>
          </a:xfrm>
          <a:prstGeom prst="rect">
            <a:avLst/>
          </a:prstGeom>
        </p:spPr>
      </p:pic>
      <p:pic>
        <p:nvPicPr>
          <p:cNvPr id="11" name="Picture 10">
            <a:extLst>
              <a:ext uri="{FF2B5EF4-FFF2-40B4-BE49-F238E27FC236}">
                <a16:creationId xmlns:a16="http://schemas.microsoft.com/office/drawing/2014/main" id="{701A0FDA-5C79-2597-BB42-B261A68B40D3}"/>
              </a:ext>
            </a:extLst>
          </p:cNvPr>
          <p:cNvPicPr>
            <a:picLocks noChangeAspect="1"/>
          </p:cNvPicPr>
          <p:nvPr/>
        </p:nvPicPr>
        <p:blipFill>
          <a:blip r:embed="rId5"/>
          <a:stretch>
            <a:fillRect/>
          </a:stretch>
        </p:blipFill>
        <p:spPr>
          <a:xfrm>
            <a:off x="4572000" y="3811775"/>
            <a:ext cx="3683143" cy="18647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rPr dirty="0"/>
              <a:t>• </a:t>
            </a:r>
            <a:r>
              <a:rPr lang="en-US" dirty="0"/>
              <a:t>Abstract</a:t>
            </a:r>
            <a:r>
              <a:rPr lang="en-IN" dirty="0"/>
              <a:t>  </a:t>
            </a:r>
            <a:endParaRPr dirty="0"/>
          </a:p>
          <a:p>
            <a:r>
              <a:rPr dirty="0"/>
              <a:t>• </a:t>
            </a:r>
            <a:r>
              <a:rPr lang="en-US" dirty="0"/>
              <a:t>Software &amp; Hardware Requirements</a:t>
            </a:r>
            <a:endParaRPr dirty="0"/>
          </a:p>
          <a:p>
            <a:r>
              <a:rPr dirty="0"/>
              <a:t>• </a:t>
            </a:r>
            <a:r>
              <a:rPr lang="en-US" dirty="0"/>
              <a:t>Existing System</a:t>
            </a:r>
          </a:p>
          <a:p>
            <a:r>
              <a:rPr lang="en-IN" dirty="0"/>
              <a:t>•</a:t>
            </a:r>
            <a:r>
              <a:rPr lang="en-US" dirty="0"/>
              <a:t> Proposed System</a:t>
            </a:r>
          </a:p>
          <a:p>
            <a:r>
              <a:rPr lang="en-IN" dirty="0"/>
              <a:t>•</a:t>
            </a:r>
            <a:r>
              <a:rPr lang="en-US" dirty="0"/>
              <a:t> Modules</a:t>
            </a:r>
          </a:p>
          <a:p>
            <a:r>
              <a:rPr lang="en-IN" dirty="0"/>
              <a:t>•</a:t>
            </a:r>
            <a:r>
              <a:rPr lang="en-US" dirty="0"/>
              <a:t> Tasks</a:t>
            </a:r>
          </a:p>
          <a:p>
            <a:r>
              <a:rPr lang="en-IN" dirty="0"/>
              <a:t>•</a:t>
            </a:r>
            <a:r>
              <a:rPr lang="en-US" dirty="0"/>
              <a:t> Screenshots</a:t>
            </a:r>
          </a:p>
          <a:p>
            <a:r>
              <a:rPr lang="en-IN" dirty="0"/>
              <a:t>•</a:t>
            </a:r>
            <a:r>
              <a:rPr lang="en-US" dirty="0"/>
              <a:t> Conclusion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dirty="0"/>
          </a:p>
        </p:txBody>
      </p:sp>
      <p:sp>
        <p:nvSpPr>
          <p:cNvPr id="3" name="Content Placeholder 2"/>
          <p:cNvSpPr>
            <a:spLocks noGrp="1"/>
          </p:cNvSpPr>
          <p:nvPr>
            <p:ph idx="1"/>
          </p:nvPr>
        </p:nvSpPr>
        <p:spPr/>
        <p:txBody>
          <a:bodyPr>
            <a:normAutofit lnSpcReduction="10000"/>
          </a:bodyPr>
          <a:lstStyle/>
          <a:p>
            <a:r>
              <a:rPr dirty="0"/>
              <a:t>• </a:t>
            </a:r>
            <a:r>
              <a:rPr lang="en-US" dirty="0"/>
              <a:t>A </a:t>
            </a:r>
            <a:r>
              <a:rPr lang="en-US" b="1" dirty="0"/>
              <a:t>full-stack e-commerce platform</a:t>
            </a:r>
            <a:r>
              <a:rPr lang="en-US" dirty="0"/>
              <a:t> is a robust digital solution built using modern web technologies to facilitate the seamless buying and selling of goods and services</a:t>
            </a:r>
            <a:endParaRPr dirty="0"/>
          </a:p>
          <a:p>
            <a:pPr marL="0" indent="0">
              <a:buClrTx/>
              <a:buNone/>
            </a:pPr>
            <a:r>
              <a:rPr lang="en-US" dirty="0"/>
              <a:t> </a:t>
            </a:r>
            <a:r>
              <a:rPr dirty="0"/>
              <a:t>• </a:t>
            </a:r>
            <a:r>
              <a:rPr lang="en-IN" dirty="0"/>
              <a:t>This platform leverages:</a:t>
            </a:r>
          </a:p>
          <a:p>
            <a:pPr lvl="1">
              <a:buClrTx/>
              <a:buFont typeface="Arial" panose="020B0604020202020204" pitchFamily="34" charset="0"/>
              <a:buChar char="•"/>
            </a:pPr>
            <a:r>
              <a:rPr lang="en-IN" dirty="0"/>
              <a:t>Front-End</a:t>
            </a:r>
          </a:p>
          <a:p>
            <a:pPr lvl="1">
              <a:buClrTx/>
              <a:buFont typeface="Arial" panose="020B0604020202020204" pitchFamily="34" charset="0"/>
              <a:buChar char="•"/>
            </a:pPr>
            <a:r>
              <a:rPr lang="en-IN" dirty="0"/>
              <a:t>Back-End</a:t>
            </a:r>
          </a:p>
          <a:p>
            <a:pPr lvl="1">
              <a:buClrTx/>
              <a:buFont typeface="Arial" panose="020B0604020202020204" pitchFamily="34" charset="0"/>
              <a:buChar char="•"/>
            </a:pPr>
            <a:r>
              <a:rPr lang="en-IN" dirty="0"/>
              <a:t>Database </a:t>
            </a:r>
          </a:p>
          <a:p>
            <a:pPr marL="0">
              <a:buClrTx/>
              <a:buNone/>
            </a:pPr>
            <a:r>
              <a:rPr lang="en-IN" dirty="0"/>
              <a:t>• </a:t>
            </a:r>
            <a:r>
              <a:rPr lang="en-US" dirty="0"/>
              <a:t>The platform incorporates user authentication, secure payment gateways, inventory management, and order tracking. React ensures a fast and smooth user experience, while MongoDB provides scalable data storage. By combining these technologies, the platform delivers a complete, responsive, and modern e-commerce experience tailored for global and local markets.</a:t>
            </a:r>
          </a:p>
          <a:p>
            <a:pPr marL="0">
              <a:buClrTx/>
              <a:buNone/>
            </a:pPr>
            <a:endParaRPr lang="en-IN" dirty="0"/>
          </a:p>
          <a:p>
            <a:pPr>
              <a:buClrTx/>
              <a:buFont typeface="Arial" panose="020B0604020202020204" pitchFamily="34" charset="0"/>
              <a:buChar char="•"/>
            </a:pPr>
            <a:endParaRPr lang="en-IN" dirty="0"/>
          </a:p>
          <a:p>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974" y="286604"/>
            <a:ext cx="8908026" cy="1450757"/>
          </a:xfrm>
        </p:spPr>
        <p:txBody>
          <a:bodyPr/>
          <a:lstStyle/>
          <a:p>
            <a:r>
              <a:rPr lang="en-US" dirty="0"/>
              <a:t>Software &amp; Hardware Requirement</a:t>
            </a:r>
            <a:endParaRPr dirty="0"/>
          </a:p>
        </p:txBody>
      </p:sp>
      <p:sp>
        <p:nvSpPr>
          <p:cNvPr id="3" name="Content Placeholder 2"/>
          <p:cNvSpPr>
            <a:spLocks noGrp="1"/>
          </p:cNvSpPr>
          <p:nvPr>
            <p:ph idx="1"/>
          </p:nvPr>
        </p:nvSpPr>
        <p:spPr/>
        <p:txBody>
          <a:bodyPr/>
          <a:lstStyle/>
          <a:p>
            <a:r>
              <a:rPr dirty="0"/>
              <a:t>• </a:t>
            </a:r>
            <a:r>
              <a:rPr lang="en-US" dirty="0"/>
              <a:t>Software Requirement</a:t>
            </a:r>
          </a:p>
          <a:p>
            <a:pPr lvl="1"/>
            <a:r>
              <a:rPr lang="en-US" dirty="0"/>
              <a:t>Front End/GUI Tool       		: HTML/CSS/JavaScript</a:t>
            </a:r>
          </a:p>
          <a:p>
            <a:pPr lvl="1"/>
            <a:r>
              <a:rPr lang="en-US" dirty="0"/>
              <a:t>Operating System               	: Windows Family</a:t>
            </a:r>
          </a:p>
          <a:p>
            <a:pPr lvl="1"/>
            <a:r>
              <a:rPr lang="en-US" dirty="0"/>
              <a:t>Language			: NodeJS </a:t>
            </a:r>
          </a:p>
          <a:p>
            <a:pPr lvl="1"/>
            <a:r>
              <a:rPr lang="en-US" dirty="0"/>
              <a:t>Application			: Web Application</a:t>
            </a:r>
          </a:p>
          <a:p>
            <a:pPr lvl="1"/>
            <a:r>
              <a:rPr lang="en-US" dirty="0"/>
              <a:t>Back End			: MongoDB</a:t>
            </a:r>
            <a:endParaRPr dirty="0"/>
          </a:p>
          <a:p>
            <a:r>
              <a:rPr dirty="0"/>
              <a:t>• </a:t>
            </a:r>
            <a:r>
              <a:rPr lang="en-US" dirty="0"/>
              <a:t>Hardware Requirement</a:t>
            </a:r>
          </a:p>
          <a:p>
            <a:pPr lvl="1"/>
            <a:r>
              <a:rPr lang="en-US" dirty="0"/>
              <a:t>Processor              	                 : Nvidia 3050 GE Force</a:t>
            </a:r>
          </a:p>
          <a:p>
            <a:pPr lvl="1"/>
            <a:r>
              <a:rPr lang="en-US" dirty="0"/>
              <a:t>RAM                   		: 16 GB</a:t>
            </a:r>
          </a:p>
          <a:p>
            <a:pPr lvl="1"/>
            <a:r>
              <a:rPr lang="en-US" dirty="0"/>
              <a:t>Hard Disk Drive 	 	: 1 TB</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061884"/>
            <a:ext cx="7543800" cy="675477"/>
          </a:xfrm>
        </p:spPr>
        <p:txBody>
          <a:bodyPr>
            <a:normAutofit fontScale="90000"/>
          </a:bodyPr>
          <a:lstStyle/>
          <a:p>
            <a:r>
              <a:rPr lang="en-US" dirty="0"/>
              <a:t>Existing System</a:t>
            </a:r>
            <a:endParaRPr dirty="0"/>
          </a:p>
        </p:txBody>
      </p:sp>
      <p:sp>
        <p:nvSpPr>
          <p:cNvPr id="3" name="Content Placeholder 2"/>
          <p:cNvSpPr>
            <a:spLocks noGrp="1"/>
          </p:cNvSpPr>
          <p:nvPr>
            <p:ph idx="1"/>
          </p:nvPr>
        </p:nvSpPr>
        <p:spPr/>
        <p:txBody>
          <a:bodyPr>
            <a:normAutofit fontScale="92500" lnSpcReduction="10000"/>
          </a:bodyPr>
          <a:lstStyle/>
          <a:p>
            <a:r>
              <a:rPr dirty="0"/>
              <a:t>• </a:t>
            </a:r>
            <a:r>
              <a:rPr lang="en-US" dirty="0"/>
              <a:t>The existing e-commerce platforms are built on traditional or monolithic architectures that often lack flexibility and scalability. Key characteristics include:</a:t>
            </a:r>
          </a:p>
          <a:p>
            <a:pPr lvl="1"/>
            <a:r>
              <a:rPr lang="en-IN" dirty="0"/>
              <a:t>Features</a:t>
            </a:r>
            <a:endParaRPr lang="en-US" dirty="0"/>
          </a:p>
          <a:p>
            <a:pPr lvl="2"/>
            <a:r>
              <a:rPr lang="en-US" dirty="0"/>
              <a:t>Limited customization for user experience and design.</a:t>
            </a:r>
          </a:p>
          <a:p>
            <a:pPr lvl="2"/>
            <a:r>
              <a:rPr lang="en-US" dirty="0"/>
              <a:t>Basic inventory management and static product catalogs.</a:t>
            </a:r>
          </a:p>
          <a:p>
            <a:pPr lvl="2"/>
            <a:r>
              <a:rPr lang="en-US" dirty="0"/>
              <a:t>Minimal use of advanced technologies like AI for recommendations.</a:t>
            </a:r>
          </a:p>
          <a:p>
            <a:pPr lvl="1"/>
            <a:r>
              <a:rPr lang="en-US" dirty="0"/>
              <a:t>Challenges</a:t>
            </a:r>
          </a:p>
          <a:p>
            <a:pPr lvl="2"/>
            <a:r>
              <a:rPr lang="en-IN" dirty="0"/>
              <a:t>Scalability issues during high traffic periods.</a:t>
            </a:r>
          </a:p>
          <a:p>
            <a:pPr lvl="2"/>
            <a:r>
              <a:rPr lang="en-IN" dirty="0"/>
              <a:t>Inefficient handling of real-time updates and complex workflows.</a:t>
            </a:r>
          </a:p>
          <a:p>
            <a:pPr lvl="2"/>
            <a:r>
              <a:rPr lang="en-IN" dirty="0"/>
              <a:t>Limited support for omnichannel experiences and personalization.</a:t>
            </a:r>
          </a:p>
          <a:p>
            <a:pPr lvl="2"/>
            <a:r>
              <a:rPr lang="en-IN" dirty="0"/>
              <a:t>Data storage and retrieval inefficiencies due to rigid database structures.</a:t>
            </a:r>
          </a:p>
          <a:p>
            <a:pPr lvl="1"/>
            <a:r>
              <a:rPr lang="en-IN" dirty="0"/>
              <a:t>Tech Stack</a:t>
            </a:r>
          </a:p>
          <a:p>
            <a:pPr lvl="2"/>
            <a:r>
              <a:rPr lang="en-IN" b="1" dirty="0"/>
              <a:t>Backend</a:t>
            </a:r>
            <a:r>
              <a:rPr lang="en-IN" dirty="0"/>
              <a:t>: Legacy frameworks or older technologies.</a:t>
            </a:r>
          </a:p>
          <a:p>
            <a:pPr lvl="2"/>
            <a:r>
              <a:rPr lang="en-IN" b="1" dirty="0"/>
              <a:t>Frontend</a:t>
            </a:r>
            <a:r>
              <a:rPr lang="en-IN" dirty="0"/>
              <a:t>: Static HTML and CSS with limited interactivity.</a:t>
            </a:r>
          </a:p>
          <a:p>
            <a:pPr lvl="2"/>
            <a:r>
              <a:rPr lang="en-IN" b="1" dirty="0"/>
              <a:t>Database</a:t>
            </a:r>
            <a:r>
              <a:rPr lang="en-IN" dirty="0"/>
              <a:t>: Relational databases (e.g., MySQL) with rigid schemas.</a:t>
            </a:r>
          </a:p>
          <a:p>
            <a:pPr lvl="2"/>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dirty="0"/>
          </a:p>
        </p:txBody>
      </p:sp>
      <p:sp>
        <p:nvSpPr>
          <p:cNvPr id="3" name="Content Placeholder 2"/>
          <p:cNvSpPr>
            <a:spLocks noGrp="1"/>
          </p:cNvSpPr>
          <p:nvPr>
            <p:ph idx="1"/>
          </p:nvPr>
        </p:nvSpPr>
        <p:spPr/>
        <p:txBody>
          <a:bodyPr>
            <a:normAutofit fontScale="92500" lnSpcReduction="20000"/>
          </a:bodyPr>
          <a:lstStyle/>
          <a:p>
            <a:r>
              <a:rPr dirty="0"/>
              <a:t>• </a:t>
            </a:r>
            <a:r>
              <a:rPr lang="en-US" dirty="0"/>
              <a:t>The proposed e-commerce platform addresses the limitations of the existing system by adopting a modern, full-stack architecture with advanced features and technologies. </a:t>
            </a:r>
          </a:p>
          <a:p>
            <a:pPr lvl="1"/>
            <a:r>
              <a:rPr lang="en-US" dirty="0"/>
              <a:t>Features:-</a:t>
            </a:r>
          </a:p>
          <a:p>
            <a:pPr lvl="2"/>
            <a:r>
              <a:rPr lang="en-IN" dirty="0"/>
              <a:t>Fully customizable and dynamic user interface using React.</a:t>
            </a:r>
          </a:p>
          <a:p>
            <a:pPr lvl="2"/>
            <a:r>
              <a:rPr lang="en-IN" dirty="0"/>
              <a:t>Scalable and efficient backend powered by Node.js and Express.js. </a:t>
            </a:r>
          </a:p>
          <a:p>
            <a:pPr lvl="2"/>
            <a:r>
              <a:rPr lang="en-IN" dirty="0"/>
              <a:t>Secure and scalable MongoDB, for flexible data management.</a:t>
            </a:r>
          </a:p>
          <a:p>
            <a:pPr lvl="2"/>
            <a:r>
              <a:rPr lang="en-IN" dirty="0"/>
              <a:t>Support for mobile-first design and omnichannel integration.</a:t>
            </a:r>
          </a:p>
          <a:p>
            <a:pPr lvl="1"/>
            <a:r>
              <a:rPr lang="en-IN" dirty="0"/>
              <a:t>Improvements :-</a:t>
            </a:r>
          </a:p>
          <a:p>
            <a:pPr lvl="2"/>
            <a:r>
              <a:rPr lang="en-US" dirty="0"/>
              <a:t>High scalability to handle large user traffic and transactions.</a:t>
            </a:r>
          </a:p>
          <a:p>
            <a:pPr lvl="2"/>
            <a:r>
              <a:rPr lang="en-US" dirty="0"/>
              <a:t>Enhanced user experience through responsive and interactive designs.</a:t>
            </a:r>
          </a:p>
          <a:p>
            <a:pPr lvl="2"/>
            <a:r>
              <a:rPr lang="en-US" dirty="0"/>
              <a:t>Improved performance with asynchronous operations and efficient APIs.</a:t>
            </a:r>
          </a:p>
          <a:p>
            <a:pPr lvl="1"/>
            <a:r>
              <a:rPr lang="en-US" dirty="0"/>
              <a:t>Tech Stack :-</a:t>
            </a:r>
          </a:p>
          <a:p>
            <a:pPr lvl="2"/>
            <a:r>
              <a:rPr lang="en-US" dirty="0"/>
              <a:t>Frontend: React, HTML, CSS, JavaScript (ES6+).</a:t>
            </a:r>
          </a:p>
          <a:p>
            <a:pPr lvl="2"/>
            <a:r>
              <a:rPr lang="en-US" dirty="0"/>
              <a:t>Backend: Node.js, Express.js.</a:t>
            </a:r>
          </a:p>
          <a:p>
            <a:pPr lvl="2"/>
            <a:r>
              <a:rPr lang="en-US" dirty="0"/>
              <a:t>Database: MongoDB.</a:t>
            </a:r>
          </a:p>
          <a:p>
            <a:pPr lvl="2"/>
            <a:r>
              <a:rPr lang="en-US" dirty="0"/>
              <a:t>Additional Tools: Payment gateways (e.g., Stripe, PayPal).</a:t>
            </a:r>
          </a:p>
          <a:p>
            <a:pPr lvl="2"/>
            <a:endParaRPr lang="en-US" dirty="0"/>
          </a:p>
          <a:p>
            <a:pPr lvl="2"/>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dirty="0"/>
          </a:p>
        </p:txBody>
      </p:sp>
      <p:sp>
        <p:nvSpPr>
          <p:cNvPr id="3" name="Content Placeholder 2"/>
          <p:cNvSpPr>
            <a:spLocks noGrp="1"/>
          </p:cNvSpPr>
          <p:nvPr>
            <p:ph idx="1"/>
          </p:nvPr>
        </p:nvSpPr>
        <p:spPr>
          <a:xfrm>
            <a:off x="822959" y="1845734"/>
            <a:ext cx="7934961" cy="4473786"/>
          </a:xfrm>
        </p:spPr>
        <p:txBody>
          <a:bodyPr>
            <a:normAutofit fontScale="70000" lnSpcReduction="20000"/>
          </a:bodyPr>
          <a:lstStyle/>
          <a:p>
            <a:r>
              <a:rPr dirty="0"/>
              <a:t>• </a:t>
            </a:r>
            <a:r>
              <a:rPr lang="en-IN" dirty="0"/>
              <a:t>User Authentication and Profile Management</a:t>
            </a:r>
          </a:p>
          <a:p>
            <a:pPr lvl="1"/>
            <a:r>
              <a:rPr lang="en-US" dirty="0"/>
              <a:t>The User Authentication and Profile Management module ensures a secure and personalized user experience. It involves implementing a system where users can register, log in, and manage their profiles. Using JSON Web Tokens (JWT), secure authentication tokens are generated for session management, enabling role-based access control for different user types such as administrators and customers. Passwords are encrypted ensuring data security. Profile management features include updating personal information such as contact details, addresses, and preferences.</a:t>
            </a:r>
          </a:p>
          <a:p>
            <a:r>
              <a:rPr dirty="0"/>
              <a:t>• </a:t>
            </a:r>
            <a:r>
              <a:rPr lang="en-IN" dirty="0"/>
              <a:t>Product Catalogue and Inventory</a:t>
            </a:r>
          </a:p>
          <a:p>
            <a:pPr lvl="1"/>
            <a:r>
              <a:rPr lang="en-US" dirty="0"/>
              <a:t>The Product Catalog and Inventory module is the backbone of the e-commerce platform. It provides functionality for managing and displaying product details, including names, descriptions, images, prices, and stock availability. Admins can add, update, or delete products through intuitive interfaces powered by REST APIs. Inventory management ensures stock levels are tracked and alerts are triggered when products need replenishment, ensuring smooth operations and customer satisfaction.</a:t>
            </a:r>
          </a:p>
          <a:p>
            <a:pPr marL="0">
              <a:buNone/>
            </a:pPr>
            <a:r>
              <a:rPr lang="en-IN" dirty="0"/>
              <a:t>   • Cart and Checkout Integration</a:t>
            </a:r>
            <a:endParaRPr lang="en-IN" b="1" dirty="0"/>
          </a:p>
          <a:p>
            <a:pPr lvl="1"/>
            <a:r>
              <a:rPr lang="en-IN" b="1" dirty="0"/>
              <a:t> </a:t>
            </a:r>
            <a:r>
              <a:rPr lang="en-US" dirty="0"/>
              <a:t>The Cart and Checkout Integration module facilitates the shopping process by enabling users to add, update, or remove items in their cart. The cart dynamically calculates subtotals, taxes, and applicable discounts. Logged-in users benefit from saved cart states, ensuring continuity even after logging out. The checkout process collects shipping information and prepares the order for payment, offering a seamless transition from browsing to buying.</a:t>
            </a:r>
          </a:p>
          <a:p>
            <a:r>
              <a:rPr lang="en-US" dirty="0"/>
              <a:t> </a:t>
            </a:r>
            <a:r>
              <a:rPr lang="en-IN" dirty="0"/>
              <a:t>• </a:t>
            </a:r>
            <a:r>
              <a:rPr lang="en-US" dirty="0"/>
              <a:t>Payment Gateway and Order History</a:t>
            </a:r>
          </a:p>
          <a:p>
            <a:pPr lvl="1"/>
            <a:r>
              <a:rPr lang="en-US" dirty="0"/>
              <a:t>The Payment Gateway and Order History module handles the final stage of the transaction. Secure integration with payment APIs like Stripe allows users to complete purchases with confidence. The system stores transaction details and ensures users can view their order history for tracking and future reference. Additional features such as refunds and cancellations enhance the user experience and provide a comprehensive solution for order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endParaRPr dirty="0"/>
          </a:p>
        </p:txBody>
      </p:sp>
      <p:sp>
        <p:nvSpPr>
          <p:cNvPr id="3" name="Content Placeholder 2"/>
          <p:cNvSpPr>
            <a:spLocks noGrp="1"/>
          </p:cNvSpPr>
          <p:nvPr>
            <p:ph idx="1"/>
          </p:nvPr>
        </p:nvSpPr>
        <p:spPr>
          <a:xfrm>
            <a:off x="822959" y="1845734"/>
            <a:ext cx="7813041" cy="4819226"/>
          </a:xfrm>
        </p:spPr>
        <p:txBody>
          <a:bodyPr>
            <a:normAutofit fontScale="85000" lnSpcReduction="20000"/>
          </a:bodyPr>
          <a:lstStyle/>
          <a:p>
            <a:r>
              <a:rPr dirty="0"/>
              <a:t>• </a:t>
            </a:r>
            <a:r>
              <a:rPr lang="en-US" dirty="0"/>
              <a:t>Set up Authentication using JWT </a:t>
            </a:r>
          </a:p>
          <a:p>
            <a:pPr lvl="1"/>
            <a:r>
              <a:rPr lang="en-US" dirty="0"/>
              <a:t>The first task involves setting up authentication using JWT to enable secure user access. Upon successful login, the backend generates a JWT token that is sent to the client for use in subsequent requests. Middleware on protected routes verifies the token, ensuring only authenticated users can access sensitive information</a:t>
            </a:r>
          </a:p>
          <a:p>
            <a:r>
              <a:rPr dirty="0"/>
              <a:t>• </a:t>
            </a:r>
            <a:r>
              <a:rPr lang="en-US" dirty="0"/>
              <a:t>Create REST APIs for Product Management</a:t>
            </a:r>
          </a:p>
          <a:p>
            <a:pPr lvl="1"/>
            <a:r>
              <a:rPr lang="en-US" dirty="0"/>
              <a:t>Creating REST APIs for product management is another critical task. These APIs allow administrators to perform CRUD operations on products, such as adding new items to the catalog, updating details like pricing and descriptions, retrieving product lists, and deleting outdated entries. This flexibility empowers the platform to maintain an up-to-date and comprehensive product catalog.</a:t>
            </a:r>
          </a:p>
          <a:p>
            <a:r>
              <a:rPr lang="en-US" sz="2200" dirty="0"/>
              <a:t>• Implement Cart Management and Order Processing</a:t>
            </a:r>
          </a:p>
          <a:p>
            <a:pPr lvl="1"/>
            <a:r>
              <a:rPr lang="en-US" sz="1400" dirty="0"/>
              <a:t>The cart management and order processing task focuses on implementing APIs and logic to manage the shopping cart and process orders. Users can interact with the cart dynamically, adjusting item quantities and viewing real-time updates on pricing. The order processing system validates the cart and inventory, finalizes the order, and stores it in the database. This task ensures a seamless shopping experience from cart to checkout.</a:t>
            </a:r>
          </a:p>
          <a:p>
            <a:pPr marL="0">
              <a:buNone/>
            </a:pPr>
            <a:r>
              <a:rPr lang="en-US" sz="3400" dirty="0"/>
              <a:t>  </a:t>
            </a:r>
            <a:r>
              <a:rPr lang="en-US" sz="2600" dirty="0"/>
              <a:t>• Integrate Payment APIs (e.g., Stripe)</a:t>
            </a:r>
          </a:p>
          <a:p>
            <a:pPr marL="486918" lvl="1" indent="-285750"/>
            <a:r>
              <a:rPr lang="en-US" sz="1600" dirty="0"/>
              <a:t>To handle payments securely, the payment gateway and order history module integrates APIs like Stripe . These gateways ensure secure transaction processing, with successful payments generating order confirmations stored in the database. The system maintains a detailed order history, enabling users to review their past purchases and administrators to track transactions. Support for refunds and cancellations ensures flexibility for users and operational ease for administrators.</a:t>
            </a:r>
          </a:p>
          <a:p>
            <a:pPr marL="384048" lvl="2" indent="0">
              <a:buNone/>
            </a:pPr>
            <a:endParaRPr lang="en-US" sz="1200" dirty="0"/>
          </a:p>
          <a:p>
            <a:pPr marL="201168" lvl="1" indent="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a:t>
            </a:r>
            <a:endParaRPr dirty="0"/>
          </a:p>
        </p:txBody>
      </p:sp>
      <p:pic>
        <p:nvPicPr>
          <p:cNvPr id="5" name="Content Placeholder 4">
            <a:extLst>
              <a:ext uri="{FF2B5EF4-FFF2-40B4-BE49-F238E27FC236}">
                <a16:creationId xmlns:a16="http://schemas.microsoft.com/office/drawing/2014/main" id="{FCCEEA37-C4E7-7806-7410-40483CB5B06B}"/>
              </a:ext>
            </a:extLst>
          </p:cNvPr>
          <p:cNvPicPr>
            <a:picLocks noGrp="1" noChangeAspect="1"/>
          </p:cNvPicPr>
          <p:nvPr>
            <p:ph idx="1"/>
          </p:nvPr>
        </p:nvPicPr>
        <p:blipFill>
          <a:blip r:embed="rId2"/>
          <a:stretch>
            <a:fillRect/>
          </a:stretch>
        </p:blipFill>
        <p:spPr>
          <a:xfrm>
            <a:off x="1203862" y="1911672"/>
            <a:ext cx="3205348" cy="1684968"/>
          </a:xfrm>
        </p:spPr>
      </p:pic>
      <p:pic>
        <p:nvPicPr>
          <p:cNvPr id="7" name="Picture 6">
            <a:extLst>
              <a:ext uri="{FF2B5EF4-FFF2-40B4-BE49-F238E27FC236}">
                <a16:creationId xmlns:a16="http://schemas.microsoft.com/office/drawing/2014/main" id="{C2DCF24E-04D6-6665-BD61-57C9E5A8515C}"/>
              </a:ext>
            </a:extLst>
          </p:cNvPr>
          <p:cNvPicPr>
            <a:picLocks noChangeAspect="1"/>
          </p:cNvPicPr>
          <p:nvPr/>
        </p:nvPicPr>
        <p:blipFill>
          <a:blip r:embed="rId3"/>
          <a:stretch>
            <a:fillRect/>
          </a:stretch>
        </p:blipFill>
        <p:spPr>
          <a:xfrm>
            <a:off x="4734792" y="1899823"/>
            <a:ext cx="3205348" cy="1696817"/>
          </a:xfrm>
          <a:prstGeom prst="rect">
            <a:avLst/>
          </a:prstGeom>
        </p:spPr>
      </p:pic>
      <p:pic>
        <p:nvPicPr>
          <p:cNvPr id="9" name="Picture 8">
            <a:extLst>
              <a:ext uri="{FF2B5EF4-FFF2-40B4-BE49-F238E27FC236}">
                <a16:creationId xmlns:a16="http://schemas.microsoft.com/office/drawing/2014/main" id="{25A6D765-CBE4-B584-31AA-49E01CFEC21B}"/>
              </a:ext>
            </a:extLst>
          </p:cNvPr>
          <p:cNvPicPr>
            <a:picLocks noChangeAspect="1"/>
          </p:cNvPicPr>
          <p:nvPr/>
        </p:nvPicPr>
        <p:blipFill>
          <a:blip r:embed="rId4"/>
          <a:stretch>
            <a:fillRect/>
          </a:stretch>
        </p:blipFill>
        <p:spPr>
          <a:xfrm>
            <a:off x="1203862" y="3872553"/>
            <a:ext cx="3205348" cy="1701300"/>
          </a:xfrm>
          <a:prstGeom prst="rect">
            <a:avLst/>
          </a:prstGeom>
        </p:spPr>
      </p:pic>
      <p:pic>
        <p:nvPicPr>
          <p:cNvPr id="11" name="Picture 10">
            <a:extLst>
              <a:ext uri="{FF2B5EF4-FFF2-40B4-BE49-F238E27FC236}">
                <a16:creationId xmlns:a16="http://schemas.microsoft.com/office/drawing/2014/main" id="{F38A82E8-8034-4832-DAE4-EB1A255B415D}"/>
              </a:ext>
            </a:extLst>
          </p:cNvPr>
          <p:cNvPicPr>
            <a:picLocks noChangeAspect="1"/>
          </p:cNvPicPr>
          <p:nvPr/>
        </p:nvPicPr>
        <p:blipFill>
          <a:blip r:embed="rId5"/>
          <a:stretch>
            <a:fillRect/>
          </a:stretch>
        </p:blipFill>
        <p:spPr>
          <a:xfrm>
            <a:off x="4734792" y="3877036"/>
            <a:ext cx="3209589" cy="1696817"/>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55</TotalTime>
  <Words>1107</Words>
  <Application>Microsoft Office PowerPoint</Application>
  <PresentationFormat>On-screen Show (4:3)</PresentationFormat>
  <Paragraphs>83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PES College of Engineering</vt:lpstr>
      <vt:lpstr>Introduction</vt:lpstr>
      <vt:lpstr>Abstract</vt:lpstr>
      <vt:lpstr>Software &amp; Hardware Requirement</vt:lpstr>
      <vt:lpstr>Existing System</vt:lpstr>
      <vt:lpstr>Proposed System</vt:lpstr>
      <vt:lpstr>Modules</vt:lpstr>
      <vt:lpstr>Tasks</vt:lpstr>
      <vt:lpstr>Screenshots</vt:lpstr>
      <vt:lpstr>Screenshots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 College of Engineering</dc:title>
  <dc:subject/>
  <dc:creator>anuvansh</dc:creator>
  <cp:keywords/>
  <dc:description>generated using python-pptx</dc:description>
  <cp:lastModifiedBy>Anuvansh Khatri</cp:lastModifiedBy>
  <cp:revision>4</cp:revision>
  <dcterms:created xsi:type="dcterms:W3CDTF">2013-01-27T09:14:16Z</dcterms:created>
  <dcterms:modified xsi:type="dcterms:W3CDTF">2024-12-06T06:52:42Z</dcterms:modified>
  <cp:category/>
</cp:coreProperties>
</file>