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Ex1.xml" ContentType="application/vnd.ms-office.chartex+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593" r:id="rId2"/>
    <p:sldId id="595" r:id="rId3"/>
    <p:sldId id="258" r:id="rId4"/>
    <p:sldId id="261" r:id="rId5"/>
    <p:sldId id="599" r:id="rId6"/>
    <p:sldId id="594" r:id="rId7"/>
    <p:sldId id="597" r:id="rId8"/>
    <p:sldId id="603" r:id="rId9"/>
    <p:sldId id="598" r:id="rId10"/>
    <p:sldId id="600" r:id="rId11"/>
    <p:sldId id="60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64A"/>
    <a:srgbClr val="008C45"/>
    <a:srgbClr val="006633"/>
    <a:srgbClr val="BBDDAA"/>
    <a:srgbClr val="5FB88A"/>
    <a:srgbClr val="CCFF33"/>
    <a:srgbClr val="5FB84A"/>
    <a:srgbClr val="5F8C45"/>
    <a:srgbClr val="00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guide orient="horz" pos="2228"/>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2060"/>
                    </a:solidFill>
                    <a:latin typeface="Arial Rounded MT Bold" panose="020F070403050403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Amazon</c:v>
                </c:pt>
                <c:pt idx="1">
                  <c:v>Myntra</c:v>
                </c:pt>
                <c:pt idx="2">
                  <c:v>Flipkart</c:v>
                </c:pt>
                <c:pt idx="3">
                  <c:v>Ajio</c:v>
                </c:pt>
                <c:pt idx="4">
                  <c:v>Nalli</c:v>
                </c:pt>
                <c:pt idx="5">
                  <c:v>Meesho</c:v>
                </c:pt>
                <c:pt idx="6">
                  <c:v>Others</c:v>
                </c:pt>
              </c:strCache>
            </c:strRef>
          </c:cat>
          <c:val>
            <c:numRef>
              <c:f>Sheet1!$B$2:$B$8</c:f>
              <c:numCache>
                <c:formatCode>0%</c:formatCode>
                <c:ptCount val="7"/>
                <c:pt idx="0">
                  <c:v>0.35481689052082327</c:v>
                </c:pt>
                <c:pt idx="1">
                  <c:v>0.23364576287564015</c:v>
                </c:pt>
                <c:pt idx="2">
                  <c:v>0.21589847650336585</c:v>
                </c:pt>
                <c:pt idx="3">
                  <c:v>6.2196025380874161E-2</c:v>
                </c:pt>
                <c:pt idx="4">
                  <c:v>4.7798499049827678E-2</c:v>
                </c:pt>
                <c:pt idx="5">
                  <c:v>4.5028505169581602E-2</c:v>
                </c:pt>
                <c:pt idx="6">
                  <c:v>4.0615840499887271E-2</c:v>
                </c:pt>
              </c:numCache>
            </c:numRef>
          </c:val>
          <c:extLst>
            <c:ext xmlns:c16="http://schemas.microsoft.com/office/drawing/2014/chart" uri="{C3380CC4-5D6E-409C-BE32-E72D297353CC}">
              <c16:uniqueId val="{00000000-C372-4DAF-84BF-441AC22185FA}"/>
            </c:ext>
          </c:extLst>
        </c:ser>
        <c:dLbls>
          <c:dLblPos val="outEnd"/>
          <c:showLegendKey val="0"/>
          <c:showVal val="1"/>
          <c:showCatName val="0"/>
          <c:showSerName val="0"/>
          <c:showPercent val="0"/>
          <c:showBubbleSize val="0"/>
        </c:dLbls>
        <c:gapWidth val="219"/>
        <c:overlap val="-27"/>
        <c:axId val="1494905840"/>
        <c:axId val="1817105408"/>
      </c:barChart>
      <c:catAx>
        <c:axId val="149490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crossAx val="1817105408"/>
        <c:crosses val="autoZero"/>
        <c:auto val="1"/>
        <c:lblAlgn val="ctr"/>
        <c:lblOffset val="100"/>
        <c:noMultiLvlLbl val="0"/>
      </c:catAx>
      <c:valAx>
        <c:axId val="1817105408"/>
        <c:scaling>
          <c:orientation val="minMax"/>
          <c:max val="1"/>
        </c:scaling>
        <c:delete val="1"/>
        <c:axPos val="l"/>
        <c:numFmt formatCode="0%" sourceLinked="1"/>
        <c:majorTickMark val="out"/>
        <c:minorTickMark val="none"/>
        <c:tickLblPos val="nextTo"/>
        <c:crossAx val="1494905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857952666760129"/>
          <c:y val="5.6630926079818393E-2"/>
          <c:w val="0.66446700507614209"/>
          <c:h val="0.87129334981859452"/>
        </c:manualLayout>
      </c:layout>
      <c:barChart>
        <c:barDir val="bar"/>
        <c:grouping val="clustered"/>
        <c:varyColors val="0"/>
        <c:ser>
          <c:idx val="0"/>
          <c:order val="0"/>
          <c:tx>
            <c:strRef>
              <c:f>Sheet1!$B$1</c:f>
              <c:strCache>
                <c:ptCount val="1"/>
                <c:pt idx="0">
                  <c:v>Series 1</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Set</c:v>
                </c:pt>
                <c:pt idx="1">
                  <c:v>kurta</c:v>
                </c:pt>
                <c:pt idx="2">
                  <c:v>Western Dress</c:v>
                </c:pt>
                <c:pt idx="3">
                  <c:v>Top</c:v>
                </c:pt>
                <c:pt idx="4">
                  <c:v>Saree</c:v>
                </c:pt>
                <c:pt idx="5">
                  <c:v>Ethnic Dress</c:v>
                </c:pt>
                <c:pt idx="6">
                  <c:v>Blouse</c:v>
                </c:pt>
                <c:pt idx="7">
                  <c:v>Bottom</c:v>
                </c:pt>
              </c:strCache>
            </c:strRef>
          </c:cat>
          <c:val>
            <c:numRef>
              <c:f>Sheet1!$B$2:$B$9</c:f>
              <c:numCache>
                <c:formatCode>0%</c:formatCode>
                <c:ptCount val="8"/>
                <c:pt idx="0">
                  <c:v>0.39910458337359489</c:v>
                </c:pt>
                <c:pt idx="1">
                  <c:v>0.33645762875640201</c:v>
                </c:pt>
                <c:pt idx="2">
                  <c:v>0.13096273391954133</c:v>
                </c:pt>
                <c:pt idx="3">
                  <c:v>7.0634843946275006E-2</c:v>
                </c:pt>
                <c:pt idx="4">
                  <c:v>4.4448739008599865E-2</c:v>
                </c:pt>
                <c:pt idx="5">
                  <c:v>8.5032370277321485E-3</c:v>
                </c:pt>
                <c:pt idx="6">
                  <c:v>7.3759139369343257E-3</c:v>
                </c:pt>
                <c:pt idx="7">
                  <c:v>2.512320030920862E-3</c:v>
                </c:pt>
              </c:numCache>
            </c:numRef>
          </c:val>
          <c:extLst>
            <c:ext xmlns:c16="http://schemas.microsoft.com/office/drawing/2014/chart" uri="{C3380CC4-5D6E-409C-BE32-E72D297353CC}">
              <c16:uniqueId val="{00000000-853D-4411-8DD7-6E3A0CE06131}"/>
            </c:ext>
          </c:extLst>
        </c:ser>
        <c:dLbls>
          <c:showLegendKey val="0"/>
          <c:showVal val="0"/>
          <c:showCatName val="0"/>
          <c:showSerName val="0"/>
          <c:showPercent val="0"/>
          <c:showBubbleSize val="0"/>
        </c:dLbls>
        <c:gapWidth val="182"/>
        <c:axId val="149576592"/>
        <c:axId val="149577008"/>
      </c:barChart>
      <c:catAx>
        <c:axId val="14957659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crossAx val="149577008"/>
        <c:crosses val="autoZero"/>
        <c:auto val="1"/>
        <c:lblAlgn val="ctr"/>
        <c:lblOffset val="100"/>
        <c:noMultiLvlLbl val="0"/>
      </c:catAx>
      <c:valAx>
        <c:axId val="149577008"/>
        <c:scaling>
          <c:orientation val="minMax"/>
        </c:scaling>
        <c:delete val="1"/>
        <c:axPos val="t"/>
        <c:numFmt formatCode="0%" sourceLinked="1"/>
        <c:majorTickMark val="none"/>
        <c:minorTickMark val="none"/>
        <c:tickLblPos val="nextTo"/>
        <c:crossAx val="149576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E2-4DB9-B9C2-44ED817476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E2-4DB9-B9C2-44ED817476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E2-4DB9-B9C2-44ED817476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E2-4DB9-B9C2-44ED817476A3}"/>
              </c:ext>
            </c:extLst>
          </c:dPt>
          <c:dLbls>
            <c:dLbl>
              <c:idx val="0"/>
              <c:layout>
                <c:manualLayout>
                  <c:x val="-0.17943105703368539"/>
                  <c:y val="1.37707832274596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1E2-4DB9-B9C2-44ED817476A3}"/>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1E2-4DB9-B9C2-44ED817476A3}"/>
                </c:ext>
              </c:extLst>
            </c:dLbl>
            <c:dLbl>
              <c:idx val="2"/>
              <c:layout>
                <c:manualLayout>
                  <c:x val="0.10366599205213406"/>
                  <c:y val="0.1294446908791956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1E2-4DB9-B9C2-44ED817476A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Rounded MT Bold" panose="020F070403050403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3"/>
                <c:pt idx="0">
                  <c:v>Adult</c:v>
                </c:pt>
                <c:pt idx="1">
                  <c:v>Teenager</c:v>
                </c:pt>
                <c:pt idx="2">
                  <c:v>Senior</c:v>
                </c:pt>
              </c:strCache>
            </c:strRef>
          </c:cat>
          <c:val>
            <c:numRef>
              <c:f>Sheet1!$B$2:$B$5</c:f>
              <c:numCache>
                <c:formatCode>0%</c:formatCode>
                <c:ptCount val="4"/>
                <c:pt idx="0">
                  <c:v>0.50062808000773018</c:v>
                </c:pt>
                <c:pt idx="1">
                  <c:v>0.30324991142461427</c:v>
                </c:pt>
                <c:pt idx="2">
                  <c:v>0.19612200856765549</c:v>
                </c:pt>
              </c:numCache>
            </c:numRef>
          </c:val>
          <c:extLst>
            <c:ext xmlns:c16="http://schemas.microsoft.com/office/drawing/2014/chart" uri="{C3380CC4-5D6E-409C-BE32-E72D297353CC}">
              <c16:uniqueId val="{00000008-61E2-4DB9-B9C2-44ED817476A3}"/>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735112152150112E-3"/>
          <c:y val="7.7918651700559241E-2"/>
          <c:w val="0.94309137663263487"/>
          <c:h val="0.80663136808586999"/>
        </c:manualLayout>
      </c:layout>
      <c:lineChart>
        <c:grouping val="stacked"/>
        <c:varyColors val="0"/>
        <c:ser>
          <c:idx val="0"/>
          <c:order val="0"/>
          <c:tx>
            <c:strRef>
              <c:f>Sheet1!$B$1</c:f>
              <c:strCache>
                <c:ptCount val="1"/>
                <c:pt idx="0">
                  <c:v>Sum of Amount</c:v>
                </c:pt>
              </c:strCache>
            </c:strRef>
          </c:tx>
          <c:spPr>
            <a:ln w="28575" cap="rnd">
              <a:solidFill>
                <a:schemeClr val="accent1"/>
              </a:solidFill>
              <a:round/>
            </a:ln>
            <a:effectLst/>
          </c:spPr>
          <c:marker>
            <c:symbol val="none"/>
          </c:marker>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1820601</c:v>
                </c:pt>
                <c:pt idx="1">
                  <c:v>1875932</c:v>
                </c:pt>
                <c:pt idx="2">
                  <c:v>1928066</c:v>
                </c:pt>
                <c:pt idx="3">
                  <c:v>1829263</c:v>
                </c:pt>
                <c:pt idx="4">
                  <c:v>1797822</c:v>
                </c:pt>
                <c:pt idx="5">
                  <c:v>1750966</c:v>
                </c:pt>
                <c:pt idx="6">
                  <c:v>1772300</c:v>
                </c:pt>
                <c:pt idx="7">
                  <c:v>1808505</c:v>
                </c:pt>
                <c:pt idx="8">
                  <c:v>1688871</c:v>
                </c:pt>
                <c:pt idx="9">
                  <c:v>1666662</c:v>
                </c:pt>
                <c:pt idx="10">
                  <c:v>1615356</c:v>
                </c:pt>
                <c:pt idx="11">
                  <c:v>1622033</c:v>
                </c:pt>
              </c:numCache>
            </c:numRef>
          </c:val>
          <c:smooth val="0"/>
          <c:extLst>
            <c:ext xmlns:c16="http://schemas.microsoft.com/office/drawing/2014/chart" uri="{C3380CC4-5D6E-409C-BE32-E72D297353CC}">
              <c16:uniqueId val="{00000000-95D5-4DA7-A0AE-269BFBD1CEE5}"/>
            </c:ext>
          </c:extLst>
        </c:ser>
        <c:dLbls>
          <c:dLblPos val="t"/>
          <c:showLegendKey val="0"/>
          <c:showVal val="1"/>
          <c:showCatName val="0"/>
          <c:showSerName val="0"/>
          <c:showPercent val="0"/>
          <c:showBubbleSize val="0"/>
        </c:dLbls>
        <c:smooth val="0"/>
        <c:axId val="78424064"/>
        <c:axId val="78424896"/>
      </c:lineChart>
      <c:catAx>
        <c:axId val="7842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crossAx val="78424896"/>
        <c:crosses val="autoZero"/>
        <c:auto val="1"/>
        <c:lblAlgn val="ctr"/>
        <c:lblOffset val="100"/>
        <c:noMultiLvlLbl val="0"/>
      </c:catAx>
      <c:valAx>
        <c:axId val="78424896"/>
        <c:scaling>
          <c:orientation val="minMax"/>
        </c:scaling>
        <c:delete val="1"/>
        <c:axPos val="l"/>
        <c:numFmt formatCode="General" sourceLinked="1"/>
        <c:majorTickMark val="none"/>
        <c:minorTickMark val="none"/>
        <c:tickLblPos val="nextTo"/>
        <c:crossAx val="78424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MAHARASHTRA</cx:pt>
          <cx:pt idx="1">KARNATAKA</cx:pt>
          <cx:pt idx="2">UTTAR PRADESH</cx:pt>
          <cx:pt idx="3">TELANGANA</cx:pt>
          <cx:pt idx="4">TAMIL NADU</cx:pt>
          <cx:pt idx="5">DELHI</cx:pt>
          <cx:pt idx="6">KERALA</cx:pt>
          <cx:pt idx="7">WEST BENGAL</cx:pt>
          <cx:pt idx="8">ANDHRA PRADESH</cx:pt>
          <cx:pt idx="9">HARYANA</cx:pt>
          <cx:pt idx="10"/>
          <cx:pt idx="11"/>
        </cx:lvl>
      </cx:strDim>
      <cx:numDim type="colorVal">
        <cx:f>Sheet1!$B$2:$B$13</cx:f>
        <cx:lvl ptCount="12" formatCode="0%">
          <cx:pt idx="0">0.1412055046054384</cx:pt>
          <cx:pt idx="1">0.12496745784229285</cx:pt>
          <cx:pt idx="2">0.099387114235829854</cx:pt>
          <cx:pt idx="3">0.080865532380727828</cx:pt>
          <cx:pt idx="4">0.079280653154219907</cx:pt>
          <cx:pt idx="5">0.059799086500962842</cx:pt>
          <cx:pt idx="6">0.047644599451549245</cx:pt>
          <cx:pt idx="7">0.043560048066767984</cx:pt>
          <cx:pt idx="8">0.04337375557679201</cx:pt>
          <cx:pt idx="9">0.038406947515148601</cx:pt>
        </cx:lvl>
      </cx:numDim>
    </cx:data>
  </cx:chartData>
  <cx:chart>
    <cx:plotArea>
      <cx:plotAreaRegion>
        <cx:series layoutId="regionMap" uniqueId="{EDC7A0D8-B682-48D4-BC2B-23AD8C66DFDE}">
          <cx:tx>
            <cx:txData>
              <cx:f>Sheet1!$B$1</cx:f>
              <cx:v>Series1</cx:v>
            </cx:txData>
          </cx:tx>
          <cx:dataLabels>
            <cx:visibility seriesName="0" categoryName="0" value="1"/>
          </cx:dataLabels>
          <cx:dataId val="0"/>
          <cx:layoutPr>
            <cx:geography cultureLanguage="en-US" cultureRegion="IN" attribution="Powered by Bing">
              <cx:geoCache provider="{E9337A44-BEBE-4D9F-B70C-5C5E7DAFC167}">
                <cx:binary>1HtZj9w40u1fMfx85SYpSiQH0x9gSsq1Ntfisv0ilGuhNopaKFHUr79R7e6Bq8afe2YwF7idLwWn
ksklgifOOZH++/3yt/vm8W54s+imHf92v/z6trC2+9svv4z3xaO+G9/p8n4wo3my7+6N/sU8PZX3
j788DHeubNUvBGH6y31xN9jH5e3//B2+TT2aE3N/Z0vTfpgeB3/5OE6NHX/y7IeP3tw96LJNy9EO
5b3Fv749vr88e3/9/vj+7ZvH1pbWX/vu8de3Lz729s0vr7/snyZ+08Da7PQAYzF9xzCihFKCfnvh
t28a06rfH7P4HY6ZwFEYit9e4R9Tn91pGH68G9o7e1ff/fH2j1b023ruHh6Gx3GEPf3298XQFxt4
3ubbN/dmau3zySk4xF/f7tuHEuYoR5N8e5CY59Xvz37b7i8vz/x//v7qDTiAV+98F5bXp/Vnj/4p
Kqfvd+8v31/tri9h3f+1uIh3NCKIR1R8iwv5p7ggLijC8P63Ob8F5PQOEvFuLOzwH4TkxeBXQTnd
/aWCcnN9/f7yzcXl+zS7gpX/t8JC4neChFGM8beoIPwiLBy9i+I4jAj/8XW5sRZg5mK4e3gci5+t
6sdX5tXwVxG6ufhLReg2u7p+I7Oz7fuTn53EvwdnJHwHVwZHiLGXgWHvBCOxoL/HRUR/zPnt2tw+
jvaNfGzVXfPHg38dyV4MfhWUW/mXCsp1dvIeInL230Qy9o4jFDO4Fi9CwsQ7hEQMV+X3q/SqtFw/
NncQj/Y/wLHvhr4Kx/X2rxWO96f7kzdn79Obn2Xlv3dFMH6HcAz4xfnLePB3FDFEUARX5/uScn2n
y+bN2d3D9Mf7//rV+H7s61BA7f4LVfk0O9ntf3YA/14UCH8XUyBVKI6/pf/LQsLYO4wjyniEv/Gu
+I+pv+FV+tgU5R9v/evh+H3Yq0ikAMB/oUgcs8v3J/9NgELvKBUCw+vbWYuX9yKGe8FJTPHvkXrF
uI6Pw13zH4DUH+NeBeP41wrG+7N0d/n+v0+0cPSORVHMovAV8RXvRAykmBAI2fPrFVi9bx+K4e4/
p1ivx7+Kzvu/FscCYfL5v1rMiXiHBceCvqrl8buQIkIRhVL//HoFV7u7wf9HlfwfA1/FYXf5/zVk
/RhNvxchLz7xb2p2Qt6BxIhAHP7BZl8ClngXxmHMQaV8CwbE6vt6/ruW/t9X82Px8fuwFwv/fyzM
/3fR/g9LIwX3IfvNC/lOt//86R+C/9XQn2nEb2e1f/j1LRMoJM+Y9A+X5flrXpzvdqpAgts/Dv3F
qMe70cKX0HeURYzGv5f4CK6LAwXy69uYw/2Cms9RJKDooBBoQWsGW/z6ljw7NQRCHjMCtCCKYRGj
mX57hIAtsJCDEUUIVDFM/+FDXZjGK9P+40R+//ebdtIXpmzt+OtbSI/u26d+WyoFUs64QFgggQnD
DMHz+7tLsLrgw/j/CFLO8dgsLLNR0RRyXb2/Fb4jaRUWVfrdyfxgLtjoq7l4TMmzMmMxgc29mmuM
UVw51caZd735GvSL2XTlyidZ27rZKt3NQOj/EYofTIh/NGMMZ/8MVCLE/Pn597vTa82nOo8zhheh
ZadRUyRTUGgnWxa26cRmdlspobdFWEVYrmoKlWx9iLctncv9ElB1xP1MsqZV6CyonaklXuru9E8W
CvLnn44GAk6jCFKBIUZfLrRiQe3d0rIsZ4E4jQmKtzy2nMi2YObEWd810rl52TI0jF/mYV2EDCCc
l2qa6pvWLPagltU8/XxZ5Hnal9nBYxaGiGGgr5CJkIXfnx8TPeoq4eNswh09ta6pTeKIKZ5iZ8uj
I4E4hG09H1FduRttK546xfiuWCi7JV7pc78UR4y7PSqCDxVW5pCLvD7m88QLSUtRPwR08PuQVP2u
McR8nRSut9r3HZSEn2YCAqrwT1vhDO4NCUPK4e/LrfBydchOYZR1U1OcDItTm2AR+NDgIv9ofMs+
xKjptZzaabgMzOge2tiZXDa6FbVs+uaqccUJGk1mO9ZIruNQ0kndBaIpE1rhnULVuRnUvlzbIUNt
uGymFqNUOFaersOqk7BYL1papGuhbyoa4es6rHa2LXeBZ1ZWo3BZF7lBhlV/qAhKbJf3yTgVVgYx
Pw5ruZnmYyQ+zD2/rW1byKoPtDSeXE1DfPRze+BcX1Wr3wST3uYWJVMfbQwWWUkn6SZ3Vk7qui0v
LSuaA+q0zPv82LRNLFtnz22JPo2YLQktiZbC3ytX17IcHZJeGy45BE2qcP1ouulYiHiDGN8wRr/q
vHko+JTOa3Fd9eNx7MaEE3wSmnLjiXEynopNh8YxaVB407vlIXZskS6MirTH9cm65pc2gDkL3cay
Yoxlk+dUksaFp+E0CSvVWNaFxFPYHaO4X09tpeGeFiFBRxyTapF12dlJtmqJTPLzzHmG+9eJw1AY
0ZDhEIdx/ApDOqbHOhp9lOE81OcG1e3GVA6dcMK3oV6GhDEVXAmj+ZKxeKzHbBoa9xT3zfB16fV8
s+Rz8CCQq3esoCqrgi6iMrJap0EedhemMONunp35pNa2CTeq0/5BTA5fTV1ujqJZgk84rNUJWv2w
nagOS4nXIsoYVfzI66na2ClGf3ZhfnD1AYeeyx+nYQQA8PK+dBx1M3u++mEv/GlUD1YlFQnovoMS
dhH4WGx6jInMcbN+IOUwnGixLp10LOgOeKX8ppnH4SnKA/z15xH5AahzqFug0uCFePxc0r4D9UZ5
PTeRizLHSZSEg3kqZr/v0dykblF/gsw/OAb+LEDAmA85hsr1cjJTkNhxb6PM+5F9UsPAMh+iBlzo
n8HTD7f03SyvwKnhVRmP4RBldViWjwi6UyfjSJmEvIyNpLb1m59PiJ9r7Stk50KE4plD8JCSV4cI
GVp1HemjrAVRdlx43XQyGqfqMPg1+sgN7RQUHN6lBdHoE7h67YVo8yH995chKKMCvI8IhB59fbyB
i7q+iKIsUHkh8yX+SCLLEhULnayCdHJSk0qbeJol0e6mtvOfrQA41ouDiDgGLhVFHOobtGDY8/Pv
soksCnPfVHHWrJGvZDGN02lviyKBcsqBBTmfimkak7iaww99vZbAEvCYb8TEW/snWPOajEUc/Gzo
ATGKBWBX+MwSvlvLSte6n2JIsUI1dRZbXaRtp0ha4C78k6leZxzQjPi5qgM8xtDx46/iX6w5adgU
iIw1sTrYpmJ7jRd3Go75tINTEn92zpQ/r/77lIvBbEQMeB+gKIuAbL7cnSM2Ihq7PGvy3l+MirpE
5Iv7FJRmHWVT5irTLuz3AKXeSjZMR2XtkNYe5xn2C9sCt2gyRBYsVTm4na0HdD4WYkxmUa9H3EJN
SMH6YQnAR7Xl2qM5q2MRJz5oynvSNe1tMWqetCSwGV4xPeRK+I9+7iaJAlxjyXmoSWrI2p8664oH
OKHizNKhe9Q2pJ9z2sebvowe7Yz8vQgilzmS66RZY73tAlQkg1kMBXKgIGsGNm8rW0bZ0kQ66Yuw
OVsj2h5oWERAIuN8ksB7YCUVXWU58+JaF3qUY1jzU63ZuCmxwqntNK0Tu1Zib9featkulBhZK89u
zFjUgaxrXM4yr6xWcmFVdUCNG066MF6eWOmzJUTZIkS/98uYoinkPeA4jT6WxNQbR70/QVFhNuNk
59Oc9PhjX1Xhh7n0KEriPJzuaY2qveChSooRkRMgDNOmxfmazHWnK1nifEyFifhZxXW5w2sTXdiZ
64d2XMfzZRxVLDtU12dqzcdd10SVjOaRHMaG409t3zW3LRmXaOMs9Zd9U88XQd1Mg1wUKqJEk96n
xTCjm9KO84cw99NNRyqRtJi1135dzK4zQX0WdL3arcsQXNZsKM+mqi+SCvzvFPeabdUad2f5GkxZ
7RaUTZTjuyDHwz4ayum0WYlNG9xEMuh8+GWZtEqoZ+OnSgWNVH6dPg950WaBr/PDXLEaSFVt7ofJ
zNdE2PwpHmj/seEmXdrZJZjY4HaKXX+6dnl9FZhw/jyEvb1f/GTIxrekFzKPaEUlVS6QAeIoc5g9
ti4Pjrkaok2uHJHOjsXnJZpsLSmk7WmRx9PN4Jsl5cHcZF3ekoQGvDpxy5ingxjiHZpHvmejqZIo
9Diholg+iz5cj93UrhK6NmuGcOE2E8iNk0jxdt8MDuAmGqtt3dg5qZd8reDgVpcEtMs3JFDF1bwI
ns3LHGzqkPPzfOzqzOcBQCReolML5nVSahvI0UT1tu3C9XwwVB1GU4xMuoiVx14U9UcwwNstWyOc
CWyLTSGcS+Yp6M/MospMRFOX0N8mJrq7NX0xX/SU28RHbbWJ6OhTH4gu5cKPN4VC6hAXvrwo17z5
QJluNi4elxOi7Kehqfxl0ZTF3oSL2uVzzbO8bdSm49MifbCQ+9BVwIh5X6W2JE22oNGekUALJXM4
mXhjVEwPdnWFkv0YRbMcdI42TUubbUfQchaiBSeNL8lDbYL8g+c5GmQz9OqoAXF9xuue7atKmU1R
+yjx01ClK+37xBZ1nPWIlLum7MTZWCzz6ay1KNNhCsfzAi+dlXMz2Oh67oIRprMF2S2+ac/UJIqt
JQ4nhQtXkkx17PYLSFqSLH0QZGieogcTBnB/cNlvaBHZE5pjkpmB3vVthT63eTSd1wEa9ohg9rkQ
aNjhnJUfVb6o7ZQDxMkAuzmdSFAewwjbjVj4ui3irrgTOKgOTWMYqIY1Pyy1RduyRvSEIMOqxOCg
Oa5hHyT1UKPTccblkMaBH6+5ZW0SB7hJGDF8aysVXsaq5sduaPzRB1rdocVo4JVLfSi7qP+0sMkk
gjT4cl6gCgR1FGZ1QaotHWz5hZtohQwdfFq2nb4a107sdUPzsxFzc0rYPN+2tlWfIjvMZw2k9ufA
g2qfQgQ6Ds/EXGgVupNFlzSDggKCDYOoG/KmOeW9244cLwD085rO3pyWM+q2eurLY9sATwAR5PLj
jHmwFUWBQRd2QA1bM8+lrALeb11T9rJSjt5HTRic1HQw2Sjq8mTFXmNAeRdkbkLkmhVDmxZtNOyC
hSsp+jrcao3CWc7GtAc2ojkHhR82y95XGrTcqur2c2vXFvberA8QrNVIFWCrUxTS7rRS87pvObpt
W06yAlT5bdAFNgnBPjxdQsWiLGyG9ioGcyPrp6L+VOuSPc3hjK57ou3eq66TveNs2zeVgVpYV+jG
1H46s3ZUN6ATYixxPHRbBldISTbOwxm04POPbGD4cgjn9QSbjh2CvM1Pl2UZH8aoRFrOfVFcu3ZV
FwGi0WO4IHHPy6I9kCUoMqPz4YhzHqRD3A5Q2qN4PRtrt37ul9DfhUvefuCoDZy0ceBOF87jPQ6W
ddP00ZwtEK2Txi3xJKsw6I6q4POWttQ+tQI+WAo+7mjgm4SwNcxTrFp1qmwzbFo08U8gXfLTXFPX
SEocOsJdQjJ3AW2TaCRODj1TW9+HUSPbGviJZB0L0oqa4XMVlu3HmS+jSr0x/SBNFEBsbT5EV26y
4bFGZXBWF/W8QdrprPP5MMsiD6LPtG3NZrXYfPJ5Wx+cVvR6ROV8sQ5KbCNt2SQLrmFSsVZhBjjQ
Az3qg/V8qcFgS9dyqQ6gx8iGkao52Fm5vSWlH6XTc7VXzE4b6M+jUiLCGPgskzOVJKAxTmreLJsy
cj1UsDE/0NY1PhnboL9cllrfUz2YbRtMxZON9fSR5UEeybwIVCCbmdc2tXXhdkbk4dNgotBs6zFY
TlhDoNbyqD21Q1dclVPlk64rh0NTFWCSFLNwRhZ0mmEpnFcaLBVwQ7gj0wXM1XIJzld9uawIEnpw
KNxp5Nxj3a/jHUVhm0DZM5u269iu5H3L5Fj3FQhksqSGtmZHRwdBinIxZE3p3UcMjDkLO4hhO/CA
ScLy+rI2zfClQ6Q7h8YG7MNad6Gbuc6mrq+GTWxW97Ag+BGenPK4fMIjnOHaTOTLSjvcSiwWJpJI
T26WNWvFpSJFl/h1JheDjuZ1Ew++X1Ma0nUvysZuKoGgIJbUhIlwSzPJYGEavqfU9FOLw+FjYxk6
hiaany9xU14bYL5KqnlxaQlU+MmSuvvS53V/seY93QLLCGq5TIPZRysKT30UuRpIazxdk9XYJ4Mb
sxWBhZ0Dt7usNOd3nhq7RUVfXFESLplTaHhsaMfTvJjZRT/W+glkFjmbakIAN1Eu4VvU/bQEwRet
THE1Od1HUDAxOay965KuCsQNW6297oIBhQDqS5/WeUDTJqi7XTG75cYhX1ZpXVG64SUCMHBznTrf
9vuwLepdofh60thSneFV9R+M6IJKMrTy2wL4y2nh2Pi5azC6pdPC79UUrDRj82LSust5k/YzDTJO
fbvv54qOEk1FeT6Pav5YU3BNlsDrw+hHdMEnUlx4NPQf8AqVYow9V3vARHEEOxM9dVy0vVyrtvwQ
QmZ9KAJGXStn52eVDoT2XNZD23q5BHBFknHUw+e+gh/oZSGaWCVNvyKRAnurbiYciXQFfrtv/YBh
M1oDecV9OJ9DsMWtIxxiiBR6RlRPqiNfETl1YNsBnOScwXUIC37q4nr9ggql9cHRphqyAtvKbaKS
6muDbLVsNAv17RJbP0mzaJMWquzvG63zNmvitkVb3oPUTXMcAY/jYVfnGZ9DcCDDorDbpg8LlAar
n/rjTDDQS8Lz/hKsgXxZ5OL1CEZDIPywHoQvYyLXHDOfNr4eXForIBjnKAJH+ui6eVEnMK7+WAZl
76WejeVyjfvKJEFeEJOCT6DgPvd4Z3vXd2m/rkC8GrMULgtYh7NC9LlOTW5YfQHWQo6SuIxiaEEo
lvYxm2/yfNRngaj8dYMWe9E1/ZS5AMXS9UzIylsHLj0oLyVN3C4ng8mHyxkidZK7tvMJ82ytJHJz
eKKZXm9JS8enQkTxqZ2ncgFIwtFpAToVgZZX08kwNs0ghRppm/lJ8+Es4sqf9bVfgBEiYw5zNKOT
geWa7aCSIqCFuenOg5IW57MI+88cjcDkmev516oaai0JYNOtiYkuM1a0fG/NrK50S5fztQCFOC5r
3UmAJ3Ez9gKCOZTqRk2QcWBjlRmKS3O12Gpt0iL00V1QEZy2xGShG4sEzeWSAUURG4TNZ9avXAbU
LlsXzdbIUojiPBSzeFymxW5q0LCHiVt1UUd10MpONVEnybA0O9+uUPZ1T7LBj6IFu3hdT6ZiNDfM
xPPOVnl4Y/rKAv2FsvbUNvSOOTweKtpHX2PCumzkXQA2kbE7U5T1zpclu0A1WFlQdNAoZDs15aWe
ByidQPvwKOmwzjqbxApguczrqWhZ/xXlobtDNTa7pl/nTBV2kb13OtHjoA7EszgTYNFuGpTniegq
WNXo+xMuOnFCqjh47NewVDImeNmV4aQ2LLDdptVIVNICcb+3TWcOfiQ6Y5HRX8FpzztJ13EGtC9N
8LWpSgB5Ck0NcYlcOa/HFY44lDH0lQADIhRJQQUo7X5ZpSBmSnmR61su2JTUoZs2nsbwwJAWBFVs
20s+YRzKCLYYyNWoqpStnUMZBnb0UMpnlWeTUU+MVkVCJtxcoJ6FnzjwsMM4lLnkuIRr1ARVxp0/
p8o8zCLaTTHlKfL1uA+doVqinE8JGll/UFqAUGor8K9YBzwip6lSVkgeRn1KgxE+1nL/JeTeSBCQ
QwalLNjmnZ6TYKm6xDZtAH4flG7I96kOz9qu0k964Osmt+MgIefJtV2CCNoICth8yNckZLnd5mDe
JKpRfQdV3XOgGU0YpiXUfGDUcz+lfcMYsC+lp4xA2BPf9cF1yKGmJ33Oh9OyDMbdwMNQalGTzAY4
OG817jYjgK4c6q64NQuPtMQRdIUyFbX8ao5ZsSe0qqAi+QpJwdmwdbiGcEK3IF3QAoYJC571gh5v
oG8Rg2os+08zjqvjuCB2VJBsmRUeOhoTn1sjRVhAQ2HCQWDkzBEtJQsXsQXZbJOuyYcENcSfuTAn
T4NF3ZVS03oZBIp9hIapGZMhXycvDW/onitkErvAZndixvhhJRFPcRnj26FV/LyJ0XITBb39UplK
JcFYdVPSGaj/EmsDuykZAvFdR3mRCugXJDrX9sZ50FubQFU43xK9+h20/SAGfuw7vRlKN59NLSPH
pshzIyNQtk5OC4FLISIXfCgbX531xuSHpqzXK1R36gKznh3wAKsDmkLyHppMBN88t1hkV2qz6Y1X
Tipb0QsKvBx6RLVHJ0oV6LID7pf0bcgPxkNfbOxMa2UHezovSHfBBkqvdWA9JH0oplGCiUS+ti4m
j3mwqqt41XoL/wsi3kBj5CtX0Xp0LZ22MzRvTpAX5WUeseWis7rbCj2gTVXYpyDAsZLgifvjWpkh
IQUtQcWaJmtRV1yM2sTPhbSaL1vt6aOPyJqpMpr3tBNQo/hkB8jdmNuzNQ/pLpii4nTy3n6MS1F9
aJzpbgfiQS65sH7uIxjuA5CMHh1sn+fb0MzRvhPi2Y8e61NYr4L0VehDFQw+oV2Iz61u3HZm0PMC
LRoPsqjEklQ2iq8XjOvUogj6aIqUnzXN6ROkBwfFXgmgCmUfW+l96a4ijIREC7i2G8fbcklAro4q
EaLt9nnPx42bglyWfVTuFEiLDV19f1ZC3+VLhIPwpDQFmH9M1XPalNFXA+XmSoOJ/BVMgjKfk2HG
gbrzsZnZTeMFOeUrdFJMsq7VMMq8LYFa9HXDya5qtfsI4k0kY1Ws9nFifdMFySKgJXmv6hi7z4yA
bXrG87JjGTCj8eDJPKWeB/n8jJiAVFRp1m6Wng4PJSDSZwfdrdMuX3xaM+gsDlRMWjoBsmi2ixoz
SjmZ0nEMC7yZqzj8HBgU95vBgNs3Qc8l7UBZfpxaCvhKg2iRK7fFtQhCdsr82H6KlFNfB0omYBym
h9AvQZhOtaZGghFeQB4hc9BRT6wcSTTtJ/glxUb0uE1GOo8o472KzQcLv8YAi3he1z2nM0q4KdYQ
HNMIfBw1datcyrC/sFaN53lr9LHJWf6xnTy0WMF6aA2UL+PSSE3lxWxC+6XE1aiTIfbL0eMOY2nM
SDdEzNWnqQrQNuxrmuSL7bjsp7G4HEhhPvVO4A11YJyUYEwngEWPFWmSUAA8gVMwp2CsLKeliQY4
FAqWQ0QLcrNUUegyUo3oa4egHPfPvxaRGPyHjTbPPea+iYDmxEF9NJPr4iPASQPS6hkq9ajy89AX
432JtTuC8szPylm1fbIMvqWy1BVbPwTBYiK5LBQ83bFnvt7HkwsuPXRIO0DooAKLw3mGZRB04b6r
vQEvLMqnrIRmNniBqsVr1ratpXsG1OHDuq7Ngca030cV6R8qBemaah0IoA6W15uVu3zZUA2MtvdQ
K4E3sBMG4viGLPE4bKuCrFoqHHZfSsCWpC5V/UEo8RyxaOVLGvUNaF+q3XpZ57Q+rrwdy5QUkOO8
Rg3oejOphPiq+uSYBj9n6prrqMiXBBbZX4JmApU5D7NOYp2zOplbodC2Z7SdU4JNtPGBB6GpFijh
NZsruax0bmU5NWaWa2NUKS0oznTKna4S0NjlXVTDbw9k5Tj9VLQ48BLKZiukq8f83NQL3DKul6Nq
rUjcSspL6Cis23YoTVasy7z9v8x9SZecupb1Hyq9BUICMakB0RDZd25zwrKvbXoQAtH9+m+H7brO
1E2CevG9QU287LQtoeZIR+fsvc9cjvRO21O/KTqn3Vmc2vdcUvXBKlxnJ5CU2OakyPY24EZBnUTT
xs8RrISlVxundP2nvssQvcL7H28qy9+VtT8FXt7Qm5wXTTDVCu/0vInsj2We4ITXjbdHVFzsalni
hOorcgPnmnwQFu23eVeOMN9U5eHgAQK96+IoK7YqTfjT3DXFJrFIe913qbhEhp5dTQjyhtp1axwZ
HYeXVdPLsbN1GsgkpaEixfQuU12lN7XleFk4VIADBJOV8S6Yy0IXt+MxaNtowh55L/D2U11Htggs
x1ZQ95JeE1HAbxjqRnwpLB85RW2x4gsbkec71A0Cltuuach048/IPIQS/rQOo8RqcOXGxRSw3G7v
nZ8u8lCK5MLO4Jd7jdVOAC8gGLit/WIaN8T3vHt7nP3rqrejA4N/832Yuvqxph55LAapyMbubP5J
K8+5L3PuPjHpWZ87ZyAfWe9lWxZRtbVml1zCcfGu3KqGl1SmdR0UQ5+Ek5tlj8Tj6mM61GrPRNkg
wjXb4iK2SHnoXG0/+fEstjKy8p3vztNTU/Ucr9tCbuncz5vO8bstonnFnk/jEERwB7Mg6orhssvt
+Cpmc7/1CXV3LIvIBjmm4qBT1l+Rzu/awFewfJK2ZEcqv78dezpdzEg2fcnj2P1g5aU6dK3l38Vq
/qaQbuMBI1TdJYwMbTA2+ohciWdvPykP5kWT6aM7M/W5mon9I1PD09xaw2PltfD0s5GW09YrnV4G
VYrg8OD1tLvC2WHdx32cD4BJuLONYJclr7rJhq8xzyn/qABt+2oNDjbgOPneHW5d4FB4QvNAwAm9
snD8bKuMs4PlIkIdqCnlYQ4s3Mde+XZIvXbc0Sr6XNSHktn1th2UvNLJpLZpnY1u4OimV/Cgx/5i
0rH3zhnz/jHP2ukRrqf+lNdue89jF56WneAVsy1qa5QbJ2cUseLWCos4Ke/LKh5Cq2nk176P2n0z
ANejyj7dI6suL4d2jrajtop9oxK8QMe+6XM8wwY8AxB1vMpdl9xr2HCFbNjc7knZyw91WgPqwqZ6
2MCAp63i3bSN80g/OHZMr5hv4/Aq43bfWq2+cP3Y/dr5+ZAGKjlGm7IUdwXexpWDfFOWXk1pO4VT
300hotrl/pg0vpC9ldxVyitw0h0Pi0LleNF5XHwhE6l2ra3Z53EoxwcLscYtUz7AOTy1vQeep+xH
42j/o+f76Xc5WEQHcTO5B88WMmSNX4QTOKjHBxI7tGLM9szu6HXvZ+QdL2MRkh6IKJzKmXyao448
VHbZfuTVjMsjp3NQMNfd/ddcWwJxiSra+dpPn32norfwR+EgezPddqPrPv/EKfyGnN7/ylL/gk3+
VcsJj+3kN4P37z/+97sakZbyJ7f0zw+PBOA/fwq/10fGRmv+o2M/f/8rdPO73yOY9NUfdia2dQG9
+otivPCX/ztoK3UdGwn4v0Eq/wC23utvGoRopaaX2Nbf/+0XslXQf1GAwwEExy3jOeyIqfuFbPX4
vwCYso6gfpvTX3/zG9lqu//yEG/0fQpUK0A8DHir38hW2/oXQFOIlzkOpSAD+Pa/g2wFkeM13MB1
PMFcYJjAnMVvDTAFlwj0aambHRH8czTqTSsQ4sPDzdvgiK1wx+lxH/vetaycv17M1O/d8hJUa4Ir
wAp91fURVPQCx0EzGw6u1TY7n+XY/0mb4zkwHxCS+zo0tghO9+Ycm3sJrMDJB2wasAncckHtpgZ6
KIvgLXcMGKGelAi2SjzW7Ni5c6j/OfXiG2B9dDAKmu+nVn6y4iwLLTptiFNX26LQYmcrJ6hbkh3P
E77tXf3J1vbnlHxqkjs2xx/SOb0RCHJ03g3Pxo2jj5nyJCin+sNErWtnJvfN0F0mlXvA0XllO1W7
Oz1E0NP/MUYgNwCPATSGA43Fjqv9ckrxkvfcvmG7ctrNLPPDvC8pspW5vmeak6DuCMIUc/y+sbUb
kG7mm0FOYtt68IAT+cntuLoYyK1TEAQ+agQxWMTv6NhY23TQXwuebyTO4SR5jvBfk/4SgBMrEDT7
imzQdeKwEHCJr64DF6/Kondd0yHW0l0MsUKsrxyyIBPzjORVcgCU37ssk6q/wCtxCsXUXODH5SGe
knQ71uJyQhbmHSKO7qal/mYkP2pSbBF4DgiiL3TiQZakwAF3cASnkPHsUDhTCO/kAC87yIdk1+ty
W/XRDnnja1EDxXJvN92G23qPx88ma6ywjukdR+ar+dba13RE+ISMwXM/JPzKjttDzQsL2ANuHfzZ
D7qsQ4AT+LYLW+YXaTlaYWbBvU3cKmxbt9hygVkaK+cDUzaylERcIMBA79zcesDL6UOGZ2Ph8+Rx
gj+7hwf1jfazuK2yOtkMuToAE5E/zQnCMRXgO21TXOiyTJBsGAMSq+IZUwj0VSEvALVtNonOt1p9
L8mAoH/n5Fu4EAOeicc0PbcvPPbe8vJ4r7wRoZEuCjmJ/MteuANwuSOgNyKfgzK1x9vUdYMYUfrY
rqO96/o6EInbbIcyhV8058OVxdoi0H50HVdpfYdXorQqfyt7v7jMI5VdVLhGxjzygfuI8y33aXkj
O/agFUdOV0364Oe3Xt9EF7195abpvCn9pt4Nbhpve5tOV90wPVmibfdcp23A+fEtBshMKKi8rjQ+
03LnDV4L9r52s3grSjEEcF7JPk2zb2Kch6AEZBoBP4QlWv6pqRHcBT6nD/Bish9yru5amgBpPAAD
nFzC1Q8Lp9ynIrlMOnYo4nLbDfYnlRd7py23KnLmsCze263wETeL0sNQRtm2KNvmxkbGeNT1O6/A
Xj9tuUeu0KvDSeCtj0sZmGsO5D/gX68N149ru5Fw23ZZjmhtFXeXY1tYRfDzt79+IazZ57Z+Rh5I
w6FmcMX5cFuJWIYAAOBsygm/cMbnNKXj9TByunMRSL/w0ggmz4DuQPTSv5Si6YOm1leYMAcQNuf9
SPvN3EfVVaHw+JJOUV1hZ35Jqo7fFLS4lhlAUJ/tlnf7lkftJnHFtzrS+qoH4Pc29dwUj1ytb+Bp
NEEypMUmhsu6Z3V093OS/tPuxc3/CJOY/sVL9+K//+85Ia9YRC+9CQTBX+ymf7ggr7hLR7rKz3//
y/fwPRA1QeIE//9I72AuLoS/WTWATjJf4NkBRwLP3L9ZNY73L4DSbQCNhADqlfu4SX/7HvBKXAto
BeFRXDEu3JN/x/d4fSMTii6YR50jM+7lLfUmmwYI4vGXsgmWEWIyb/gXr7kMf5o3bOkPS0S1wDMB
QZeBs/KCEVIBXak2nQ2A/+bFxL/R42sr/tOj4cn4fxNoSgQPsztaWM20+cWVcQruqYvT3SzNm+Gr
/WEGJZPsGQLQR1ZQMtP6lx//b08cfM6X62LwWFyfeAKUg8qerifRVWOIdwNCtv8L3snSgAys6x/0
fF/43ojDWUd6w0DmSHenZ+y1q/lnYQwu1R86iyimOnsfpYmDPB0gThHfKqcRkxuwlhfj0+nuDNz4
//RHfcP/+sOC0HHcN+B3/CY/9JNfkM9au2O2ndgw0kBPHrmmuSWcAge5oOXKjfL2iKlveLn/Sdj/
n2GaePT/BNz/T+vG8fAfh/n/6ck4Ker/OK7+7Y0PR/21peGt8ZtX0NVknnfKVnBtJJ588fb0Tlzq
wDgq/uD1XSsuQPzJc6B14eGm0UoHbx+yVBiWVfr9wDMEfMKO2aVGJN8d5INqFaLmTjP7yAiRxPce
EFp33LOOP4q759XxRDNEVepWkrBCmN6972oxkyePMCteOcYXxoSH9asOWmFpC44TbNaLWDikSVcE
pAc2FS5mozZkGJMDXqhrJIOlNTKm0K9zBuzUFIU1QYppPyhbAqqHrOIawfPta4kK4zRy4IKJQRKs
Uadpd6jcurJ2c2UX406m3TAeTu+1pW6MI6ep4d07YykA+s3nd7makjv4suq+xdPmlwu4eDMtdWEc
OEMOBOMAfnBIyZjumN0k+ZWPsK14zLnIx5X1X1gQkwebwJXOhSdFqAo2XZBytu782FbFSiRiqXnz
tIlAFsAMuSHyhHQMrGxkn925lrvzluHY7Yu3v0ZW1RPQVgn7Assw5kO7A4qrKoLUBmb8dB9LQzCO
FZ061YQsuQhZ2+fprpjECEA7wGzzyhwtLbRh4zkSM40/HpegUQ64c4nOrF0qpO4uka+pmjPnyrB0
j05OC3isG0ZTOd9QpDlu28kHYLDnxYoXujBVnmF83oTvt8D1CXuFOQsTPtndthoLvLpOr8XCTe8Z
ZjemEzLiVHkh0tWOF9RUu3wrfQ1oQ1vSXgSZZipd6WzhaDxKib3cXFOcxQDoYuE5guve3tKaDNcF
pX2/rWMvtW9z3ntgeyKdM34+Pb7jRP2J2/19OXumGzDGkQfAaRTiFZLYtzVyMe1fLZ0TuSOzqt2H
HMneGIdOkXTXVkYl/TQx3+EPp7tfWj/DWqfIhfubkygsPaK3CSvoZnA9uT3d+pKnaFLZgUEb0wYU
l9CxMJjdbEd9txNxVkxh3CKT8hEZ66E8MKRi+e2IF1wF8ClwwZ9ETjlfsbalr3CNK0hUdBY9oHGh
nbdbQLQODhnBqoo/MT9/GoHfJ7m79+SIpJt3cXrkCzuJG3aRWQDFDlE7h1Rmny2SkiDWI+BeTDZB
BLTrxu+Kla4WDhNuWAiIHMk822QIB8K/gz8JlDnrclmFHdKwK1O4tE2ME1EgdSbrIWWh9KIWYN/Z
/y7HcWhWDtwlIzfOw0I5Lkh9mRcyJx3CeBqynRJF9UgE0t1jGemVp9/SMIwDUdvKFWDisDC25uw5
Ew25j/oiXjlul1o3tlnjxFVGgOIMeTFY2UbbopwDnQJPed7xdAxzvDyeWiBsOR0VeDPTENEL5nWU
fmikw6ZDlWpw+CmobfFfspxburIyC5vLNTaXA5wOTFG5oSuiUgczFGNlMAMD/L2f4AuvbK+lXoxz
9/+H67qwOCZz3418q8oA2QxbHXchTV3goiT39qfNfan148BeeCXQ40nIiBdBmNG03NDOzrbRVNPz
NpZ77PVF6+Cd10cQKA6TtqkCK7E/VjFTKyu89OmGaduuRPy0iOcw9cj8gGQYdbZ9DK2TM9s3bDvJ
dCcdEMlDEpX+BbGcZo/3DTtzagyLdmTPZZej9S6ibMNKOASTlUcr+3JhbrixL53e66ssj4bQ0a56
9Ls629mszlfc/aMNvXH1H7WAXi5rB3YkG2Z3CG3WNJBWmJ9Jnl8PkmUBkPif2hpUET/KVmZq6UYy
tii4YUUk5kyH4DAiRaYcvo1nesglEkhRrWggx2JlYEvTZuxX3PgReMhOFzZ1FtkbxWm78ZIxT7an
re34yW9NnLFleQTcJdgLHAgnKi8712VBX9bFlV/l1cpRuzQEY9dCBon0ts66vdLx0D5FdgzRDSCA
i+/nDcHYt0eWdhP3dNyNAA+DPTq/8zzpBwAQxmfuXeM24hnJwbCK+l1TJHbgtJoGjY/E1+nvX7ix
zRSsIzPghDPR72RFPscjBGj61r+TbXbZSZ6dd3Qw4/LJ5awIad3fQ2C0oWCLg913eggLS2zKTThc
RFAesvudP/hWQI+tt+dPkGHcudXLqGjROqhrccDldB9L91ZDoiVwoVJz5hgMo04YFzV4igioMPq9
diqQmxmZz5x+w4xziOaLNEbjohUlEu3JtIsHN7k8Pf0L5xEzjHjsEH4CowifTtWB+QoUF9AYWjbv
e8k+tp6Vr8zRUkf09TFbJpJWNahaO6h6hUNr3WYg0vEx+5o4zsFNyxWRmKVXBjNMup1VJ+tk0MCa
23snGq9F7h9I0WzcnBxiZe2Snj2UKd82ETtzaIaNWxFXgOlCwGLUQJ6X0LnIWAQ+UfoFmfcnzx/P
c28cw/FsWn8EPU7rXeb6SeBmKXLlinoro1g4zk01Ls/JSJwSv9vVjLj7mAABX82td4ezsFjZbAu2
7hgX+agZaF+er8PZRrmHgMxlXmzmMfG87Vm72THMnTaQlNMy7kOeT/LRV9zdy1JgLdhsB5by+Q0Y
MWV4urOl0RhWb6fAi4L2p8M4aotLP2vtbZtn0+5060vLYZi9VpF0YoBzw853nsHpvRrbEig8kLLP
a980/BYc9gk4hjBNyC1O3c9OFD9APeThdPMLN5NjmLufpqVnV14XIvUJGTGgtsGiTx57EV/6eeac
uWcNY69Adla+0DpUKb9plFUHCEbdde748fQolhbBsGxksgfZIjSxoyrdVW30lE72R8rLq9PNLx1W
1LBokQ4xgYsATFE0g3cwIlWcRznQtDZoNHGdpaEXKWcDkYX6ZkzneMs0wE2nO19YIROi1sccigNo
OQQcP7qdoGexLYHpgfSdALxcFHolMLLUj2H0uimoVUS1Dlma3eUlKGEohRI6krqB2/g/zhvMsfMX
b7NIpI0HzLsOhx6SCeBQ3ZWlBGMM5KejFsrpThYM/h+4mcplqSRlFwo7++5qnl7iwPHuTze+sNV+
6j6+GAHtaKdQhwanST/c2m1858w9NGLGx/OaN8x9ZrWfRUmuQ0tJYJbqehcN9XPRiDM/37B3NrBx
SB20L8hwn1fRfsjqS6hrrtwcS5vIMPR6iICWd+IOVx956K1mBEkQLJSuBh4IggQrJnHckm+8aKhh
7lDFlN5MKIG32F91JQP5v34fefY2bppbTZsVH2VhqW3D6kmCJ4eqMVe5hkMXzTvqtPuoTHanl3ph
m9qGv87kMDkjMg67eu4PagD+nK+swtKHG6YsJ965tcTj1bG7C9kCpQ93YWZ65Thc+nDDiCHSMCYa
hM8drZ8siRSy//28GTmO54VtFX6m5JxjXe1afAGx8jb3vfNeqKYmIwgJ+TgNbhdObWa/m6eOhhlk
g1Yu6YUNecRmvfxwAaAVpGX8LrSjuzxhYd0VV8Aqhp5lPdCWnrftjyWNXvYS0y4mkllkh/P4Ybbt
DWj9X5p2BjTbagJJijM3pmHE2PVNU4CfEPIZ0hVIvTXAWnrDyulsL02WYb2i7b2O8Z7sxr0Ix4vk
E2PQ6g3iZwUu512/q3Y12RYP6n1Ub9cSDAsWYRmmnMRJw5pk6sKkiW86K33mMRCsEKD6enrnLrVv
2DI0seJpqqJ2B8D0IUWAfhuR7DFNoHt0XgeGSSutLeQ60YGARpyQ1VfANm6E6593LfwDfcf4ZDXC
b3eqdO5Hmn8FyPOm9fhK8wsnhmUYtj2kkEoe7S70B4fdujUA1g0b3RXrW7h0rGOvL46NBEjqAh44
2Tmz7oJS66/eDBWsiry3U6c9cwEMEx99zYbcxwECSsGQbqwc0qaAdyvoTMimBnHuvHWmr8ciB3Cc
kdrpwpjJL1CA+Tjw+pMFobbzmjdMu4dgtXIdTFXFUoT0j1cyKeCOO3ruVlZjyRQM81ZQyEHoesSL
gibXavaes3S4iSrx/vQI3t5KqETyeoKy0rOYlzjtUVzqRmUkhUSzSMPTjb/97ZCXf924jsHW93WP
xxaftgxqb8IFRHqYV3B4S99uGjEn1RQ7ZRtC4p1uqHKe/dFuzto5tm/cylMCtrQouzZkU3+VFM5l
PdR3TV+umPDbRgbx/ddTQ5GjA2KYqDAfosdEuJCost7V+Hyw+Zt5d3r+lzoxLLnmAyiTDJ00fups
Il8ehIg/u3X5jVT5/nQfPy/lf3qPkIt9PRItaZsn9qBC165B3oYcPAfnAExn/s0Z7Oumj/xtFScX
yEnnmyFJ5DaFbAUjXRNCEWXtkbK01QxDHwgUEhqmsVwJvWs7/kiY9671nQ+nR7nUvGHo3eC0iXTr
FjIjThhTfjNKSMmXa+G7t+9wlEB4PYd9JHI3Kxi0Qzqo9NDR2YCj+RA7CsKsIr1pwa4/PY4FkzHh
aunMolaNeQvRQLnJ2XRbivO8ZPtY5uvltTEQRQvgVlSYlD3XgfLc7KZxJeTVM4oA4envX1gHYZg8
z6uxyiE2EILjfE9wyBYJg7pg/u5080vTczSkF1ffCL3rwkXsASdK3x4g29ttIEzmrEz+0scff/6i
dSi1cfgyVIUFsz8OoFUDvb9jRK7s0aWPP/78RfPJ2MhcWUkbcpoyqC/kNaR4YuQ/85XvP87CG5Zu
8hhZEsdCi0KF8wgll5K+Kxp5P1Z1OFZ6d3oBlqbIMGOIhTSICKCLNupvGhHf1Ho8dOlaYm2pecOM
CzFFZdNDvF453l9WL+DzC9o92PGQrtxJSz0YlgzRT4v3KTaoHiCD2BT2FRSJigC1K1ZeXgsdmJi3
coxIN7YJhsBiVGhw6R1EA+4S5X87awVMyFunmNYMPOsQB+pVP9GrPKlCEdHz9pAJcvOHuIAicqxC
yFh+gKj8Y6Pkk9vHd7JZy0ssbFMT1AZsk7Lgc6vQQi6Qo56LYzfXkLK4HpTYnTdJx8V5YWoIu3aR
O5AmbF3x0Y3d6wmIpyJvPp3XvGHJ0cjKPJYZrlTMFRRZj/JHXMQbzdrzzlHPuLQ7VPYgWe03Ye6P
78dxflA0f4AI+/vTAzh+6BsnhWeYsWXhcVhxqwmFKMBdS7IGlgZp3afTzf98or/VvmHHWeZnc59N
+PxGvp+98l6J5gb6XV+dhgw7q3bfpx4IqBWkC4IMunOQ9OpsyJ1lZ47PsPI+425UCqcJZ1/Rjd2y
236I1/C5C5NnAq00qSAsPNZNCEGqpEug/9XU8rvw+3wlnrXUgXFTQ7DB8pE1b8JJtp0MbbtpILoE
Sfm1JM5SB8YtPeVaC+hUy5BzyGNv89GDrr32PZSUOb0BFkzcxFPZJbXY4BMZZtHwDZHLa6hRtpvG
zm4tZcn96U6OxvzGJjOre3jeOArrqLrs5Oo9T0GHtqD0s3Hwrl8ZxlIPx/l7cYx0BYCHLWQ/oUU+
V9/7eZxQr4TmX6D2WK0hMZb6MCx9TJWrhhFTBUmuGsrF0GnK6eNY2GfBbVDE4fUYCpTVKYkHMR1V
CXmA4im0wYo6WbntlnaSYei90zsoODUcF5rPH606ig/gVMq17PxS84Ydo5aN5HTCEqOiSNPuPQ01
0YBHtbv2ilzYqCYSF9nRvK5kD6q1V2Vhi5CmUuJ9XVVfeMzO9CtNDK6XozSBC8Xj0GPdUxq3D0k3
f4TedHjaDhYmycShxdE0OAWEFUPIDT9X9WBDQpmtpTKXGj9O3AsTaMrJEygSJcFxIuqZuDa9gFBa
f9724UejeNG67Lok8xxehxFKSCCia21VAdmW8+blOKQXjauJAHNRoHFRdygMVfGLvFoFsR3jL28c
Ptww2yYdgS0UtA6zbErJ+9ibUT4igOBgBM161M5QVwRVGFBYK/IESph4kScvGp+6cmNDhUJc6Ibm
dr5hfjRA+SGGvNR2GKZMfRmFW2bbCvFuXJQo3pVdlAMqPaBoGwhyIZmzhN87bY7MKwrDuP2z1eV5
+uRHNe8OLm89sYVKoDXtB5QsS3cud9rq8+gxFt13zCXZVyt2c/2tqFDZCydN15S3LkIEdqDSzIMS
gdNVKFUiFbT3pEJY5NEfSzoBrxo1am9XDsQMEIad48Pg92UFYoB0rQvo66DoSA19lehRj2NiX1lN
ZEUIMqCISLWynAsHJTOWs6nSDlwIHzMOsmrA8+YDlKfsYIr04+n9stSBsaRWqsAhF7IOVddw1IeZ
eH1BgYn8jGdhfuZxf9S0ebkp7Sq1Z+JkMnTjko+7hKTyu9TJ+M0jGNL29EgWjNYEG3Vlg/ogSYed
z4ofgIxectKuofEX2ubGAMqRaWwgKLoTQBCCeqgQFZ7WSqktLAE3rhMAWyd46YUMCzd77sfqzrfj
S9SdOM9v58Z10iOTNxYU3851hMO+uPRqP5zFWgWjha83YY+8B97KLrG2IEWPqA+CKhLjCIEOj67c
5UsdGI6hsmLHzZEORoQLAr41bhKoxD27mXp3et8stW/4hRnKuPWVZ8HELMsH74UUe1Ak0wPUKcvz
Tnxm3CeJm1q6om4besi2XczQYMAjXLEVEz5+6Bun8k+JkZdHfhn3fS97bPxRZRvgp7MrvDzmXTMq
ejE5aXOtbWslXb7gOjBjM0k9qL6ZPJRBgMDbOxQYgdLbTOpvJZuGz1PtrJXYXBiTCa/rOTSre43s
atH40O924hSVGoCDo9eoMeY00FQkHNLTWKgvp3fBgoWbiLtBooCJNUJSxRP1s4b+Z5im6Zk3vom1
k94QZXOMS9mZOrXxte3i3h+s81whE2iHkgITKokg4gWRxOIyEVV+1eWt9eG8iTmazYvd1WYVxPPq
GsdHpT2IWDnWMx6508p+Wpr2489ftO6NZTOXLVzRHAVmLlDtIkM+vVuDIC7sVrNgHHUK6N8dT1aI
B12yQt7CiXt20umD7sq1ZN7SCIyrwVY2dOTxOA6hdOp8T0Ao+D6XulyrfbfUvHE5cOpUWZJBFolD
+J9c5H5lb6xoGPgKzmMB9gZN/9crAGZyBGVIlJ4CYqvL79NqmsQm8ioqt0Nbk3fxsdSA8Hq6dzsc
ZJfCndR0mRDO65U9sLBK1HBBSkKseIDOSDgPgCeCnx5WCX1wk/iGxPT9WbuYGqvUQT4yRummKvRR
6RA88h4C4LGqNue1buQrIWIK7zeDXzxMTSI2pMwQBYXGmSz253Vg3IGu5cx4TuHYjRyVldf52KKY
0jw23VpCd2GbUeMSnC2twOymVeg4doobfMgGhiAViigEp0ewcMvS4+K/MHS3nUtVUXTQxumntkOp
k1l/BKXkr9PNL32/cUoVHWoi+nquQqmqdjPGzo+542vfvtT48ecvvj1uUNGyzb0y7C22L2h+SWl7
nnNDDfNG8WM8uzEzYTrV8zWqoIzbGUq075hI6MreWZp5w8DbDFWAGHRCQ1XGEGSbryKXholeyy0s
TI4JoItHZDhdVcOyMsIOTpSgdpuUZ0YRTPzckLup6HOnDFndpuHEZvWuzlh/SDxdnSfihOLxr5eX
+SOkSiqrhHdWZYBCiQPKwj0103ze2fOzCvuL7aNkFceRn2KGWDJci863triH6P3pnb+wvLax8/0h
n/rBxu2PivRgwPqc8fkiQV2CaTsUpPZ+nO5maZkNG4BgUiRcJ8YR50K8PBhRPwwCu8RCcZbTHSyN
4x+3QNo2vZ+WIS30Y1HbW91ZjzFqm55u/qji+paXbALroFXSCUthALxoUSHSP9hVf9+wcmcl9aap
x33N2c3kRD+suglAhl3pd2lYhoFXmRAkB5Zy186OfXDyLt73E5FPVcKr8wz8583+Yn8VaWVri6IY
YqojubfbFMLdpcND1FYV5y2OCa2TMymtqKyKsJ+Lv+qmuKIEaN8pmleC/wuzZBn3m55QwllP+HA4
/SLZgEYNxXrIe9/NhQ+l+NNbYKkTw84hjRRFkKcpwll5X3mRX9RJ8oQSKSue1IKFmPA6FENAKh2U
UrB66wh62qgo9c7T3RqS4fiVb7zyTHhdStuqSlCnM+ydLAL3QDaXU9J9ygan3hU5cVGgomQrO8pd
6Msw9ppmepwVhgLv9iZLUSpPlwqUPRsVp6G6c2ZUxTJMHrLs3sRbuPz20NmoV6mBfQ2ES5v24rwV
N7y+YzVKCfcZ40jcaWvnDrtrUQtgMye2PHPVDfue3BSZhqEh0FGNx/oys2zrllKJ+hmnh3CUZXxz
3Y3rG1UDUMvB1dhWYDmU4JM2ECFOGLQfQVSxeb9PRlm3W+TfrTzMVCTAq8pEUn+0OdhvsojlpvQY
efTiUSDVNQEZ2KHmlk+KT7Km9rAf5JA0Gw3p4r+ckrGrXmbd5YQaRWDs6QFFFv0khSI66oHO7xIb
VKUHVPudp7vEAiD2NpMJmbdOSZL2xqkd5W8cGtX9ilv3tslaJhCQo2waNOh5sosjpNFQx9q/Htys
PAyoYP3x9AQvdWEcPQnJUJmz73NUXuUf2sjaYv895GRaWb+l5o1DB4/ZqSTukIfO3KIIFGUXzdx9
ghLuyuPp7WMBmv7YNi8Of8jxlJC+H3OEK6qCgj80qW6HGsCJ2s4limJeeuBsi4vWR420lcvg7dPB
MlGCdoNKcaxHLWMUUEV9hHwo9nEDaXwXSXUU+HRW7oSlboxDKEGMG5UgnTxsJMqEzDMqcCEtdimr
au8O7VrSdml9jDPItuJU50rnoVvo9AmYdXYnknj8MmY2WYn+LXVhnEJW5HsxlU2+a0cnd7coMNaJ
Hy2Tc3dIBxAXV06ipfkyTiJgJWLdu5BuiVNkR/aaoxD8kIEwkJazoBvRryawFmIGlokMjBPEbSJV
5KFV/ojEJ8Ckd93s/EDpue2o5P/j7Nya3NTVbv2LqEJInG45uG237T4l6SQ3VDoHSSCEAAGCX7+H
v9oX6/Nena6du1mz0tgGJL16NcZ4Dg1JSmiALiAMf3ALrxvp/3fx828Vgp4zADFr3dxt2tsLIgoE
yWT+Ffvb28yRtgxUv3PJP74Ut6rBmFagh6k4vZIdY3tI1RjuugSkrDLis/I/eMHfeS/+H9kgro1c
bBBzXTeZk+sky3tAlx4VKuwPhup1rPy3+3YzOyDarJdyxRFaHCPFOZKE59LzP9o4vXf16w/7j7ln
lmiY0omIO0CTE2DWVpnXiv/5+7z83sWv//8/Lu5HhigVK0CJZ3kEAjFjXfTBjX/v0jdjfqW+GuHe
qYoN+NSNoSIn/d3fv/V7z/RmrK+I9ZMASlVFI4P7Qdh92j8O9b+thsnNCIeO0o/xylSFqZf+CH9i
vXPSe+bAGf3bt7+pNQCWE/NKPTACJx2ViTYjmIx+WCpP/P77J7w3ddwqBZHAO1Qh0r/utB5+B6AO
wp94QaTC0+DorvKiBzcLgKBX+7s1H72n78yMt+pBHsXcm4NJ3qk1ULu5q9yR9JgdR8pJjhPJ5N9m
qVsZobc6nKW2g0TsJr0fKDtXc3VawBwLwW+EEOWE924D9PPfYiv9W02hq30g0WiHDP8BAPCdvjpX
EPyYbMXfH9Y74yS+Gd8CUt0ekfcpDsKjE59B8wr7b/926ZvRvQrneAvuQ6ks6FZ60pjKVfj894u/
s1rc6ghnOCRAFe2qojXxl2qJc2/+mozfW/QqgMJ5ntcpl+1HYpr3btLNiN8QtTTO1kj0fjnoWWKd
/lSDTj/S3b0zocQ3Yz6F3JvFDRjKCeu2ILNE9DuvI3+mudq87O/3672fcDPsp0hXIDTRFJ5z8Pua
J9J9dPD/jibSv5UNgvsKXwGMFncE1IH5vm3qlv6IIweRCPQTw1GsIVS9HqLMkbu7OT99WuzQ9WUM
Y679IbZlYHcWBfrwQbn8zk+9DW9zXk+QDgMmGuJdLT80s27lro6v9MZ/upfRTb2vpbRRQkRcAHDq
hcek0avbIUUdLvW/f8A7Bf+tynCwzQRog5lAyEUgZlPNj7JqLyBy/A79ZTeB1Pb3z3ln0rwVGqJk
DKmh4NJOphaosfxzU3OdjZMHHlj8gTD9vQ+5mQZMPLOxsviQeQKv3WvJJdjkYd3Ia0rGD1bN9z6D
/u9CgokJ6SwTzAB1sO203h7BQ/8aR+FvNFPe/n6v3nurbuaArkkS36eVLedAtMBWAzLYO+bv/u3q
N1MAT9bGZx5FGAwMuqB9DPyiYmq//P3q70wwt0mgDK02SqLeltYfQWaMKmjSbEpykbCPbFDv3J5b
vaEcFtLhbNqWFVIPPhsJ6F0W+Vv8Qc113an/lyL3Vmm4hWLp7TQj9XjACzqNYbn64TmQyV4btgdU
+FXEH5kH3/spN8Mb9m+60SQcS5mSdhf6Wufo734UrvfO2L6Nv6NLQDfV2LHsO14CtHphFFLrdOz/
TAR+tXr99fdn/t7n3Czs09IjMA5Q2LIi6llG/LGNxb0y/QMb15erIeiDheW9z7nexf+o4cNmijza
48kshDwMOELGMdSzWrwmi3VVrPIjVcp7T+VmiHubaftKUeRMwctUpPDz5ZjkP8pce2eE3Iq/NlhP
KjkPYxmb4E0q9oSoiz+d4R9Uje99+ZvhLVrRdp1hUxmmIs48EOFyslVd+fdH/c7sd6v+UgTo0qbD
9uxK7hHlOkxrUIiple1ujQIFduZggo9y59953rdasGqmFSM1fgoNo5+I0j+jX/h1DkKO7kNyMO4j
p8M7P+o2Bc8I4L9shM/xWjTVetCQnAHBDkDWfQIN1z/dudswvKbGxJJswVAmxg2ggM1YoAYwlBIb
AKj9fxlH/58B9wD1/O8hkiLrwbZhOJRzM827FuTdTHqxOvGVLP82Cm/1YWtLo2gblqEk6AVkMCj8
BCHu1HLxsETzG+m7j9Lx3nv8N8N9Ey3bOnS6yjQFKrfxzLFt/BouIf4QW/VH9/MHG/j3nv/NeNcx
aM1xUplSNqDxGhYCGLwZnQ0RkKSD8z8YO++MzFvZasWYGkgd4WNsL3LFG4JzkHrK//5+/U8syX9Z
t24FqxNZt2oaODon0BTHDU47V7prOMClSLc9LQtc443nXkOwvGBnvqQSHDAEoAKJ3oc7Gzr/H9+P
m/K/ovioCarxUvT2T0QTiTg788J7cjaICIz6f3P1+7eaPhxZ4GBgTdMd6ORZOns/O6U//f1evlMC
3Kr3GhKQqqFAMffR1OasB8kyXcJqX40tcGUbn75AMR7cNW0ldn//xHfejVtJH8DgtNuQYrfbKqfC
fCTEdvcRUTr5QBny3gfcTAxmTCbsVUy6SwTg0mOfKf8fC0p6s/wjyq63a4BLz0Fwt4H3l8Zj8W+3
5fpr/mPFB6lFViLucVuukV8JhzUJaOb4gzf1nZX4Vs+H+B2YSNaOFQ5ugVA3Jz2YRz+KPxiR793y
4H9/eT+EzIq2LSuQz7EDR++Bafn09/vyP4KV/zLY/+d47z9uTIjULDFQzQptkt+BWsJfCF6fjlNV
pc/dOH+lS/1tMsMlGrb1zol52vfaNs8NwpLKqRU+IM6AXxM1AWxO2RNNoyCr0+aj/MR3ZtRbFaA2
pK/V1MU4WtH1V9UrnAtugNELj/RHoGyHl7/fh3c+5zZkT3qNYYDWR7vWeOMett5V/w4mOHf2vN0W
cbaofD5qPoB/en1y/+Wu3+bqxWtQ6bnuVSlGt2iXEyVVYMouhLFqzAYVErylood1LxdDkMYso822
YhfhGxDIoeSzPaganTKRaHeG8LppM7U183oAddqrflC6XImVja5tk60DX4YFnhJJyX0qmNWXeawW
Eh0cch96qOrCxajPDOai7lNH9OCyOQDKCHlFPnJJad36vclnYntndutmSMyLtZ8XIOtY2mGjUcnO
y1yc1EfaUJtDD2A+gwgbZ0ptw7eh29gfZO3D4R1vvRffI6G7rbIaW90tS7Uj3RFxZOJolsg/rzq1
sKKu0mHT16atN97psGLy+5IQ4x21rhmfsrgb5BESrAikeabuJl8MD8G44jSxkTChbIloAK0Amrx0
Xby2O3R3J57XbuG70NtYJpk8KJFuXwUU6K+aDHni+E5F+tAlQ3gdYinNlVycK6qKtnlU+0mWTH6u
IlaCzysPCL6a7xI9BjvIUovGhL/MsJ4EHEI5id2ZLv0u7KB1r+YFlG4AuYO0L/x5ILlM4nz0axxJ
rupZREE+9L+C8b7ulj7r3JgzhCeDAXePZFhE+u/SXtyBvXp06zOSbXJNatgY7tsOKy4SqUWTyQmB
lkuHlWtCdHfznW3qrgn8MZ/GKRvHN441px3wV719GBv35ryfI6l/gUXwRr03mL7OWx9cXGIy0+h8
XfydVbhXCA6boEky3+f5F3aUkXtegpdhHY7IU8qGQR5kgDtmhixaP4+pKcQ2npL5y8LFBff8DLfC
IXTtm5/OIWYHh9d4lYCNb4+wTfTZVTafWwg2nOrkM3S+SPiqom7vUhiRnTePF2ItyxNadRcR8OoO
AmyqsqhRw4GZkK4F3k14mHmNqhRNyMGuKW78aIp169MLbq2fLVj18BtwPNt17Cddg8Oo3UtdgzM8
LOGxHdSpWlke1/QyC7Xz1+QcVPO3YeafazH/plGoEJltCjgGG/hxF5hyPfEarPzTZIGQ3/DK9T3N
EhySlVqJt24LfxDtvbKUvY1belaxzLt1uZ98Vwgv+LzQCNnP7Zr7vvDLuBdfEwTmwBJdNIG9KNng
vWjnn95SjxnIayWTfVFNL23CUT/uuEHu0xzC277SvS/HL01KXqikBTNDnK2deaYbgmxTdw6DV6Da
dwARlK4OTzqIcZDE0s/zos6pr545eBpr7U4qTsrQzEBE9AUA1DhwONAo3XmEXJRoDRK2x8uI+CEx
DgUX/qHz6z0CLUo5JfuFuDukldxzobO+Jvc9tw9wqPAClPtyEvyQ+CaXjfyG4ZZtqnrgfH2t/LGI
gCTZyLdmix9j+OK8KM6gp8tXrPeYBgUkbxr/XafpRSJazk/mjGgwfru93YBJbEwJHefjNHq7KTIX
jldKGl0C+lMuoCyQMa2LYVIPXA77Sf2Oo58Bbb7An3OnZQKXGqrGJjwGYMZGA3sNpMCOVmS0PZhU
vgRJcPANaDcc2yqwYO4CNtQFnIonEEN3DXhCWS/xTJNhUadxCUU2BcnbSupdMnePdILj0Mz0DVHZ
aLIlb4Exl+0KgnDzkRN9WlO5GwAoyFqgf68zxidQsR71su15Fby0DkupWGFChDcV5XyQ8pL58SNW
I2TCLCFoujQ0u2jyq30s4nJII3g1zNgCRqAAsF6nYsbeuXDRLDNur4Rkj7FvW1PpF/DbUpNp67aq
nKZAf5pqnDdlkNLEjzZI2EvtXJpk8aKnF03kWvSiw+NvBpVbCZP4Wv0K12HINeJGohz/dupe5nb1
HhmZkJss+w4a0tojGNetP8IdL5ImvpOMilfWgoWRB2HaAVogVNxnUYib8yVdwDrNYEpAjrisWdzC
UW8qmyXUTp/YPOsvbcqRcUsYptRiQ5xal83CtGU0+uD5Jow6e7/IdX2sEI1Ly7WCnugYdpH6keBQ
/GsSo8vWDQO9MGa9c+A6lleLQgk1947r3eimwStbkqKcCTfSgI4d2h/Ug5Y6Xpn8hhjfgOeQ+ndf
Oy2mq+ufgS6+6VO1yCRf21YfRIArFoFTvj5Q1U9h0VZIOD1E9TqnJ9NWpPkdeeE4PZO6ZS+Op9Ch
BMpTNLPGMz9GJ9yPqgr0l6SxPqYJww4O56ZnBPqtrjRY9X+vysyk6EeTnmGm+tq0qXdvYxD5Sjv2
IYbY7KVTocYE/lFoseiRkS7cVXbSw65WNsVcPgWgJSf1t60SHYaNwoL5YsexO9iYyJdhC/2fnCOA
AsQn4ehpBg37D29H6pdAQk3fYIl0v2VbD0W1AKe9KU0PgxexSyNd8IsGMzN4jrTbc+KvF4mn+L2B
bAmxcXa4zOCI/qz8xbLHTav0bsTC9NiyqH9GZod+Wdu+37MpHTAGWZTo3HYRenyVG/x91bnksAlO
spm1yavEpTBK4wF1Axu3zyN0F/UxAbn60Ne9LAB1+T4QNuqycVRGz106yG9XIGSQ+eiL/rReMO3G
KR2Dgx3Bc3iYkDTsCjVjIe5X1mF8sRS4aL4y9RC5biw9UMyexBIuX9uEuM9s9ONPnSXtEScA4U5q
vdwZK+QOCdzBPg3j9YIJc/4Rzd4wAkWx1MCg22TPOL7TukK/dgUi52maeE/hCkvGGtUQ9Ma4i5g/
PG/NsczNnwdHdF109RrOOAqKU3raxNyGubSd+uO2vn0M63FFNvos7vWyxF9jytvcE4LkkFnSfAmJ
xqf0WMGwAxTJhEAJirSs35HA2Qzmu0QD63K39P0wXGTCiMs3PWDqXZ2i5hkpIc7L4Z7r3yY3Jz7N
UDsmX4c0Za9KVr4494AVc9iLwXZ708illgWIhCTOE5+T+dA4GYSl0yhwqsxtAIvsHZzZa7nBpeVl
2+zMYwj975gRF7txzaMQSWE7xKTjtFU0PudZbMRS/VF4URcv89Wmeo7cyXiap3JtDVqSB8UWOw2l
CZDG0qoFIqxUYIJ4lIgca/MmarCIpUmba6nHdsgBuvPGOe+NJ6aMsTAIUPBq+izrOviuKH8JkRKU
W957FTacffUCKNM8ZyGtIsx9S9x+ci7gGgVgwnl/4BUUulskQhQwlSdJGYer9XIfJba6p5oOppgw
Cz7rgVfytNRNmKduc8OuXZ1ZcyCGfe8HCp5pPfstT4O79Epgr3M4dDQ7JfGSTr+nCQjDl6XxYMBY
yGjTow4WMjBIixChvOVz0KbyXqqpiZ86Bmhvl5nOTuNpmYP1jDkmWXeBrIkqF9mCsd5PS+gVQD1S
/3npxYIkM9zsbwatxAQ1YjD74IRZ+hnggHrOeUMXdPdVW//g7rqVW2KgPO9Y2+suk8jM2jJfB/rV
b1BaFE5UYEu3ym1hMTIUjK2PQh7yTC3TS4rMurXQlQm3cz3YVjzONXNTyVZAscsEsECHe+64K5s2
WeNCLHRo9rpCxm+xdlr+hg1lqvemJXX/imezIjsGcMcpp1L4U15hwM+53y8IUuP+iAKLQCEJHS0o
kA3OOOeo2sFnGo85PLMdvWeBTdRew3gyFWCLbewC0GL8pkaNycestehKbSKvzWYDE/1uWeY5PHrj
gtZX6HeWFUivTOr9OHRTX4S9cFEmA4J7GDCxffeQgKay2m2iKsMtsH/4QkkKsk4YqZ9bJ+QrBlbY
FT2StR+SkdYb2s/LqHNEyrRBNsNCpQ+TnWI/T5ZUmRyMv1jsYDLu1jMcOWOS40899tM2TJscpg3s
vA0b5s+AUmLqrhBT9LYZ5v7YhG6vgyTK5lNaI4gPDybRe7Dt1jiP19pDAkMTbBdYPvjOwjI7FmZO
4mRXC6NEsV3jDTK8G2S6S7k3RUXXNpV/T2GWDzP4vfBvOKAS8uAhfWkoXWrWvphcAsgMrrg0Owoc
CaSQIwYeOfJ+qOmvMLTY2IQ4Wv1etXLBrqCh3q866ul6Z6J29vZMgta4By7BPVUyakyhVCCba6R+
4GdxG2B641FdtUUQyZ49kKWpLqSbvSO0XtvPVBFEPizICpgR/JDmkBmivkMgfrIcebKwYNdbUoUZ
clTpV8wXvN1VQaSQX6yS+dL1Nv6xoizSmcDDFIUjFfutY6e2C5emn/Yxi4JPA0ARSSkJA51wccrO
FyxBW5XptItcsZKpi3IPZUa1F2PLIWojUxzkK5/jt21okvAJI6uP4ehOxyZL8BSDvaAeCi2OjID5
VAd1TO5n2uCNdYo1ZrcNBIMT54csvVBb+d1Oz7x3Ba+8oCsJhUxz55nVT7AhwrWxg+ggna43TOnI
Uqt6RDPPTVBlOAJJ14tw/jDmsBqyrVzHyG5YTVs1PiP1fd7yZvNnDmmmH7Q7ymlFihiCrjiLPW97
lc2YVgXWUgtFP0vIl+tb+QhjErLWa6815Ih+WvTjWmoGGQpyZrNR+tW0xxQH8bIQaW3yNGkMJN0s
IEEG51HUZFsVkuquWQcT38VjCpXAsuDGZWG9Tm+jakdb2AXRn4UdNXIxRtpCih8pFF3HphajXzAs
P1MRR2KwJwxdao98goUPgkgfZLcQq9LXOHFC5wwbSuxcg7R67KzwxVFfw1azuIJyMh81G/9sw1RF
6GPE5pwMFUH16Ua8sioSDiG1MQ6scj9mKxLfuU7fJmpXnTHs4dpDU3EdlxvGu8pZLeNHUEHtl9Vd
zeGemvTr4pnwqVmhgxKeV9usJ0sYo33CffR+EJQeHbRElYStL1hNmGsSwj+h46ckhG7NBukB5dEm
z7GnvTFbAaQfKrSHbOx0RjZznQeWqJJbk9WVus7SyzTT8Au4jwPaKBOfmua59qeRgOZsrmvn5PXW
n3Yhno394Xs2qF1mF9Y394sbuVCZAww63SM1BM1dhxgIfgmxMKvnlE9LdF5Qf49Po8LkeZjttqR3
U4s866Jfgmo9UdC2HxFly8dPnTEVTlpWnNxTxMqgyvspJGuj+23uEv+CvtNQ7TTzgv7Y84mpBHt1
ZZc6WxxN2M9RcqkeCEVixsFBlTqcuyWyEjZ7gFWxXUrXrF+GlBwITUf7EI69p38E0iXqFCk6orWl
RavEL7MMQ3eaIBtRsAesfPtSeaS2T6ppQ3GB87OmB6QPReo8DQGo12Uz+SqCmcWj1e8NoCCHTe0w
T28zcNwSNWhCWH0UtV3N3kA5FPAMjoXZL0eDpJhsxpsRvGgUIUcatLQ/4JR8Ds6+kYBp5wPxGpR4
8EssRd/GSEIDYmX5jb5Ei2UXGE1rshZGeYrFWwbqZxO03fLETAL0K0+kIi8hzmf8Pz4MEMEh9Bia
AHbAcHzjCSTddRY3XSPfZujUPVRQtG/cko99zIYD8WZ/e0P4tbCHyggbPEyDD2AvKoX0HHdWH0Yc
s8wn7BEi8Z3OXVS9+kNI7avvVki4Mf96E276QvmGhprZDPJqMxGRbfCzXmuvfUhiu7lfHviNFKIc
ouEaLapUy1Dl8cKn6F5WOljfmiE2/GhpAocKOryLTjOOZ9XstJI8+R3aqSKfsIWu3G5GrT0/+sRL
vE/+GCTVsW9VPZxTGTZbgQxPZ56V58JO4XstgMdkYwTPSXKuNyylS7YMcYL2dlpPCzpKY4rFDpO7
5x9sNfqtwumsn0RdlqCMm9FOAUUQmw6Kvijb83CJ9N5BYc2KSAivKbSfmOpNRWZBo4M6v+0vRvQi
SDOwRJyBWjSymNYgqzLkPiSSzQ9E+wiX34xI0k/OBEhcS0gj7CePdgleu9j3IMiUkaiRbhzSDV1T
TP/bvVFd5zm09sJB4SyRNzX+QcjG4WzlgO9yVcA2/NwD6Ww+oTINuMlYjTn0iLC92kKioa8zAR/Q
DI1yoCIjWg5+FZgcwJOpea0bCETak56qYU3RacGL98VgoNEvQz2sFB09H6s3zWNFO/8VMWKrogW3
cYgpMY5mBQuO7xt0Nb15aOe7xmE0fAv9YZl3QdwokqOUG93R67itUQ7x6ZSiXl5sRolu52OilkR2
eRu1OFReIMWzBU0ImfbeuG7hPc6f4/AzzurM5GeTqsj8jGzk2rb5MiIX5cS8/gpfxDF7tL42C0rt
JW8rVeOYmq7A2N+hPGSQplicgj30QVTRs6A8XR5JUK811ErhKBTUPhR5b2M2a9PwXYrqJ76DyYxb
lChqtPUubLWsNdYqItHpSLpWhx262s2wnGbjUp6hpKay9GvS+/hh1qYl7G5Tmy3XJgawCNFoytCl
1uwVUx76q7S3HEWSQZiHuPZF5xH7uyzgnQye5LKZ8X62kc+OCJ+YNjQKdI8qQjdpW9gqlPQIQSId
SrQVhl/V1tLkiBK19S+AP41212ydq7GOI7P4WJlN9AUPoGl8IWPA6dvahl6Sowzzgr2RRrKT8aTz
QBdZg/UQpGGDJokkdfrQ04mi1Wa9KSwppbwgPaF7pJrZZrdhGCDgHmfbOHpuiRF7LsO5z8PAFxGs
eGMjz50f2i8QXGBfWdXoeBStGPtot+K8uipbvnQY7e2EfSUkV2zJvDpqt6cKeHBSguad4MgCHYy+
nNaKpp9gTZ3UId58IX/ZjaHf0DB4crMKQ9R+82EtCXZdHVb2uYmxCfgcExJtL4JsIdnxGRvnA1Bo
kGPAjmHAO9GMtqjsmYXM3ncRmqnIsfCwyg+pn9NxXu0XNJ226QJfGyWF0L6sdhFT86lNnBsPFJFL
417CS9k+oNE1PHRy5U2pXEjS3ciR/bbDAueNBZuR1AIw+Zb4+TiiFBbZ0ql0KeIh8edfejJRU+JE
+CpLwTmKxRYuCYc/aEQ19Q5FjHUZjG5U31cWk99e6Hgh5672Ev+L67w0/tKETXpg3YQ+KZpqvIxj
DjWLWylnJ45lpMqbQcu4qF0XwiLnhq1GfwCUsz0OhzydIb+r1ZdBRjiZmTsvwnw9TA59RMwZr9GC
0PEvyYLJ8SsCMLF5zbo4EcjZwO6pKcxK4bkUqWJflcQaX1YIonqekDKCeiNV8/IEjXnTffFjGX7B
pgV7ECcseplpRVVwWfqWV3/AAnLV5yTl849BIpainBxf2rsJ50xX/TtOV+6tiyP0peco4adqQpl9
34RJMqJMqDr92UUt+hwsaHnwOVr4aliWNmvFwkxJ6k0/GrEm3V4S01Swofti2TN09f9MdKWY88jW
jFUG674bcIQCheqQQVmjHqZUDOcJf4u1Q9EVGg4wtR8XHaF3r5Ap98yHFkctczUd9Grjiw+62FNA
poU+BUuAI4EgnBP0QqMhbI7wxm492i4x/T2mYrtL1ik9tX4Sfo+wWd6Fs1t3TKBph9xPtIUDgVat
TUccHRBEYvUhlPosXcYTTg6QtbIOzTmBQ2sX4f8VNtqSwowr7MmLArFyo1Cw6Xqgd0tLU3QpiXvq
oC/4NjEaQ3ngafwh9EMXoVKFxvHUftLVClcFvK2/GXfiGBgcOZlq+1a5dS6BstJLFpm0+k2nRH6X
Lmp2XtxbbEiWbecJGZwigTZLtmHlPTdJSi3OhtqQ7hCPNN97zKcHrQOkP609A/4ORtecp2n1A4/T
+15XaVuhSwP0+qKRLu2CDYIZYcjwJxQaeOBwm/Rnf7LtQ6cGdwejAbZUomOt23nBMNdYGLgJcp50
OHFjHIhWyJzZWqZx6B+h0Q4PfjDLfSCpuRNRr2BxDNuvpt+WnVzSvqwlLpPVcPdKdIcZrXGY5baD
t7ZJk6OF7CP5kzeXdlT2lAZdva/1hFYLkvv6culoXzBULjwj0waGtGmxHZiG0XsITeOfffgHTmh/
knINrk0yu5EXZltZYllJ7tuAEDS8apr+qtsIG9ewX/0dIW21A8sleok3KR8aEyFGMgjioqWuiTNm
l+04xMSVUqm0BDpPI3+ThzS3Wkd15vcUub2dhV0VUKq1QQ5CShloG2N9t3YtHGkz3p23kVsYCiXa
cSm2aVmKkMSy4wGagpVLnrFJDr+Kmsu0wJSgVJ5GjDyGnkiSjMwm/ik9pJLh6HnGrm5VSmVD45IM
+wkN2lM6i6KBeOjFpoM/wz8RdD886q1nnB9U39PahYd6S8xji3S2qewRmlg0vUUVV4O87iLPPwPS
pv8E/HqW1eE5O7Ng1UxQOGPbGdL5gB5/AEXVglYETm0pIu4zM/ENLSmD9HakEanpgsUbUEeSBHxf
Ext/YsoP7mkrR/itFV/zmMwJuQIy0YfUTQg5q4IxEc7HcClmMJpOg4jj72uymnNV4xhNNG18DLyV
dFmFIv1UQeRXrkhKO/INKclILMUZrELYWd50kp/nICbf0JLHpnPoYv4rUbzOU+qvhcWu495LyPiY
YMfyVbAO8fYeMh4oTDiSqrWIanI1N6Hbx7IWUf2nBiDEOVv1iNKFUUTge34sPtdeRy9GJk2fDSKa
T1Uc4+i/1zPOFrDkP1WUeC8+XeJxl1QdTk4R09/jOEctdo/e27XZGnQoZcZuOI+ow/a2bZbLHNHu
aalDiW4wTklJgNijxcgzsxDXT1gL7kLiQkgO5XbvbRu0S+jyBiHewlpJVMAdrdHCV2RXJ2E9/x/q
zmxJbiPLtr9SpueGGqM7YNbqByAQc2RGjhxeYCQziXl0zF9/V6jU1SVaSbq33q5VGcVkTjEA7n7O
Xnsfv2NWSlAuTXlSbjdsRzV/jBXcsE4zhmqhcQ8Ce/Z1XeMv8TLOIGYJ+d1Z6+y0CW98PrljAIzQ
hwN63k737CFo2F/P2Vgg+67aa8+vCXMqFZ2JUV9XDt0fatChIMUIjJ8wKreGszJxFaeK37lK7IlL
RNrWCoYI68lS79pCdtsCE+zdME4lTRUVHQ1ntr7PUaXdYY29nXU7MX1dpl4/DlWmI9+7eujla7Lr
htG8pbIM18XNxjshPZOeTmm7ha/XWbURjm74VJ7WRsmyPs+yFq9tir6NM6fb0/729oSIdldRrfPB
07yUWm0tOQx5/VOdMBy2i0cUozVNlndpecPWg08PFreagorqNJADky8cy8N13sXaXhvbxtelZ7DF
6glNsKX+btTDk8uQdVz0Rr1N6NY/x8Xi+m1MR9dnIYwQzemmml38aLLRbnUTNd1fZWKkdzTwWqas
6FmdXCqipJwrW3fXbMkw/aioieNlQxxe0u/srkx50uOaYfD18yGxYyvkJOWYh5nWnfjo6Blj32Oh
L8Odntuz9nEutKXe9pkYWwOtNZrjx1r2c3SxmJ5EfY+pNh4PI+t9X2zQBBedSbA1LajNWgFY0jiN
bTmVPn7vivBn6cT5m9twvPxMAOy4hJ3jMreeuK6Ft8hNIRdSehO7Tg40MDi0MwH0TCEzpxdeg9IM
V8V4VhskI2IN9jsle+PkzuT8vdgWnaTjMmszJ/x2rJx0v7RVkj0IzY6z70xPx4eoi6pj2laPMlV8
o2oqlOUbS1ePXOEpwZlj37bG4CcxQS8voBaF2EXgJOvBxIYvTwlZExmbv1JWfolk5GbPq77YzbtM
hrh8t72xLlLf8LjLvlf2aJWc4icmuGy9sRPmZu5X3WKChcmkkqldmjqDHxjzYi9cz+n2VZY1OVGF
tCKzoE5Z1OuA2dBq3Y9UMuVDskbTvKs9fargAswkOnVx0iSfyNTt7G8TOGuj0Zwu6uixUikcmF9V
hWtTgiWT1G7Fdi6/lagA87DnKLX0oEY6Sd33uj2jodFp1ud6rxgB0NDFK6Lhs2bOfX7hWs3b/cpw
gAVyvUGMdOiuem9eY5GDW1Ym13PJ3IY4sByn0l9bTZXof4uxDBqhCPWcf6GH1bIZMNmINPtWksy+
N+227Q8GG3nz4s0d03GPhW5TcKpiaKoD7wDDXDZGps1WjSuprts3AuxUeZwjDpmpr1ErtR+soirl
2akNbX0lstLoLmY990XIhcHbGkCLcvW7Hh9Um9qm9NpkJAxMR6HPmf1SdwYrk5/HTmG8697apS/c
ifX4hHnsNlU8joTTHU0iOaAPBGO86Eq7iyc/aSNb12eCg+3ymVyVxWBj7Wo1vLo6rWn4FXqeoSa5
qq9GTdLwg2Olqil9DvjRQpNAr/riQknbaqeafKrlbo29YjnLuSlasvHcoenVrWRl6o9V6EP8aq5R
pcIq0vOKBX7UzKuNQFNLH83TkieidZZmO1lk0W+TmlGzrM9NLoZLK5zaKXzOuavGwaSI8vSQqV4s
38aRvi7nc6lm41lTcT3sE3uSIMrobWLdMn8+jvaLXUnaoAjuq/FC1KJXwZ04dn6sE2se0YSHfnrx
XL0om0DzhB5Xh1JNnBbTfPH6Y5Ra0vKt1SEyJKHyaB6QZxqaoa1bRhYqn4M40dJYzLPKDBXeMOXc
FYM+edOFtw7obqsS0sbtrSPTYv6glQvBI35i9FY9bGlGjfQv6lUY+eckUUUGRzvG3JvZEsXxPedq
NS2AJpbgjGPn9P8kiFjtLSL0ujXmXnXosFByAlPUDdBL0mRkU9F6Gtz7wvNoqh/A6BrEgtXKZKc2
8egN+uIjtrtDFk7SHtxn0kzKkq5EZw/5a6NBMl3ppXTtQ9ZlkftO09gbn5w8tZyXxOAGeW6WITce
XZ0Cn/s5IZTsKwnt0TzDaJaKFhcBGbNrbXRH9O5pasY5PudJ7oqzYa9p+6A3A/mZRT0nU1gUqmiR
5XU90oO8agZ1WlJ3yS7SBD95iJxmmj8sQ5Nk6L/KRuIeShdFWfWkE5SOLsfntcAcFtwAbuecJPaq
v7nGza+yp1WfSwT+aOmAOgqNrpxrDs2+tVLH3poM5p2+emqyM6QpL7JPbZSPQB+NpZxpPICqxB6L
sNCdyO+Z/GTQOkWU7oKuUfEcdAUFMA28FZ7sCHhhD5eFoVtVfF9hNcnPyukG97XtaL749lwuddgO
fT+FZJRWVVjli36Gh9AfsyIBkvE6wK9Namjz51Lr4Y3mie57WE1UTJG2xk8WijsDwpYSrdhLH7WY
tYYOrGlOKDiVQTEIO1idbj2Sg027bCEzdrDz3cR13vpDj4HxSCfMKk6L6dK26cfWqmmpRma/EcsE
XDibjUZDvIgdhy2C5ti1M+l53nm0/b1rU9KfGANbMTAivqeAkl15JpdRLIwOa/Rl1QMGjAntxZzi
+WtTcJ2JIOnh7O40dAZYmnUs6g181BT5mkypp8zbdVoEI2O2zm6drNQXBYU9g4YzHQRFMHoh0D2e
I6VFJd7Gwov1B1qddrItALo+eAVBHPcxTeWa+tZrpg30RgXr1y0cFZkVZZo940Xge3K/XOPSuEax
LeZLVVW9faiSNaVYRbaj96sWTGD24k3jc2xYzWcmZ9ZXL/Z4TFQ1crrLVlm5ewsfX3oHVSrzYKx4
OLvVYkff5ZlsnXMueD4+JbISj0llaIsflavS9zY7DPpYqqhn4mKaPjaaHRWXvI2MD11BsRnEmdJa
PzOjwbw3KKyKc9sldnWtdUtmO1IrOlCMElbhLvISKwo6ldbNW85EEhrJM8Fe+7pNc9zXbUsNhNbc
FDvZx464ajNwaeC0coJsQluqm03tMKkl6EunJFqGAzyLcO6IJ7uR+ick/jKjPdOIyC+mfCCFTsMG
5A9VbKSbzmkjKgyxLk+2W7d1sEprzYOIrp/wF65S/bB4kfMhkzaBb4mt0fLUcAZoW4fFnNzW1hg/
VlLRcUoaYCPpC7Ukee6rMnPM3VDP9fSUk5IZ+1SehN3b7JvaNsEoLx+cyk20HQdU7td0zqIxXFMr
/bqu89yEdLUj3XcIV9D3VdE36zeWrSwKhM0zDrs+oUtAaK9hhnHOUO5LVCv+XVva8pNYepWHkcN9
U+glaATYsQ4KiRoJq5ioYQ10tBgvZNuY5YaBGsN3EbW9feFdyyk8six5swuDGR6wg3EbZMLJzWDq
xqUKWN4iGiIlXb+AArvLjovnDPL7PLXmaRCJZF+pUhQTUOxFPLgjq+GmtScz2bjIMePJmcUcb1RN
uymsl9Q+2UyAQlrN65XdsVW3M7elixouxsxbNyiqtZx4wHTwD9IoxOxL6in1zMZjZpukE4V933Rw
SEHBqQi9u+QbdIAZZT2vikoqKM1yivdOrelf3aJWn9gLLGNrF7CaAWn5Qx5afdychhnud1P32lwE
SDfePQBdqfmTsWbvQyPr0s+TZvGu3GTpG+P/KHukUMT3Bj0KCnVR6TKJKPEk0wbqUelgdHR89Eer
JKKAxqzTwtwanc5w3mIi8e08mGLRcSaw/IX2Go2383pv2Js09dRndpws29JBtgHrhGa+JTMDG0FC
JyWy3dDTig8I+PKKU8d0F8KOJqwNmzgeNDMsp2ntmJ6xdCfSdcb6YMTa8rWrbI4By9JSi1GCr8k9
a3wRH2sjYWubDLOUGyiFbOBghUDP9SKr+V6DFXSDUsvh5JgvPF48SiZRbrok69bPicztB8YAJO8i
nmm0+S1GvjIwMHD1Xwa0UveWK+kM/szENfyhwwixxgiguHsec08Xx4jGO3LZWmpBlyk5QsK4lnjC
+4kEWVtLUjHMsXXXZv6kzexLvubVkVr8WKQqOs+NapvXucUf6nJatrwpNEq6yTNFK6ovendPqzvz
HTZjJHs74iBc+bDkA77MSR/q1gur2RbJJ+UMCz6sYWIcMAOL8rEv6K3EAG8Rox7lqBmbzkrycdn8
B2nsHtK1dHcQ8kXAFrECw5oSfiVmdnfbt8+VxZggZxmGh37R9LBMUiRrpTkhU3Lg6znqwCNpzXVa
ms/67PZbhJnhUc+Fd6KvO36aItO7FpNu5L6+jnRxcj0P40YY27Y1lz0gUPWwFuQrjwr2XZeG7mea
5wSZu9DU7ZE5YNW08wCg8iC63gk0BSyTZiWyfd0MFlM4mlv/trb3NKOaV1zozdM4luMmiQd5ajnZ
WH4BNUGnl+ZHMc0TvfC0ewWvGpgiNCnmCYpyb41N9GKvcbx1daMCB7YXf6Rq8fvOodtR28lxlRw2
jLipXwvdaz/EWj77rR0bDfpavYDrWvRJaysPitHQgtmlryadRAQqyjuY6PmyYqrxKYnXTUTD72oz
mOO5heYk8zGN9v/RrW7RRJVV7EHYbCYhx1Fs+W3XOtCdXsbK8uc2l18NJv/KeHKzSP6T3Udw8C7r
ShVhv433uPr23tZ81UNTBHZo7jik+7aPIXOXb8YgOpknd4+tL7S/NQFLEsHbf/E4/sAw9WPqslNY
44wmUoRR/FF3O79OTiMc358/yT8yMJo/+Mhqxkp4USrl1mBhDAXAKSNC6xTGk+HGfoIo9wHW1Ti4
RjuEHPNyv6nwGk9EVta+BEfe9znIFxXUXz+mm2nxX73wPxjQGJjCBPUFJ6A3dabaFr1rJ9eaHZ2+
q0nN5dOQXp090fDkCY99LIcApCHxAkTgeviLV+aPXE7W79/9eF77OdU6uaWmZHZ0mnDqkhGwNwco
ew9ZKtx/L17wx1zzrlWLsi1LbFeaevKJGM2s3BglmMI+T2vk0z9/q//AGfdjTDUie+uVk+lsERRM
SCGjCluUzX/zSfxgQG06Z1QkUjrbUZYQCwatgLj0ZfNXQwb+4C74MaK6b+O2bOKI/CJ6Ej4OmUPk
ZXcEzv5VXtwfvDw/plT3mD9BHYWzde02xAMKW42t+i8upj/64T8sJdGMtupQ7G9jQAHf7UZWyISW
7b/1zv4YTm3mjQW3y2tjrqXwZU97VK3105//8D8whP+YTS06o5xw/XPZJHRt31SV3g5nYiGCFdUA
70szYBqnZ9U7zd2f/8o/erVu//5PC2/ixjTLmAu1pWHsfLDbTt1lBpLrn//0Xx/5v1hejB/ubJkt
lhiX2N6WrsepQHnVTb00+N/7wpH71a4rj3+pbKMSu7TJnrOVXrCuovilq9OofeJAlITdUrzNo5WA
8PVypVf066P7z9+FCaj//i8+/lY3S5fGSLq///C/n+uS///X7Xv+8TU/fMnuvb77Ur6rH7/od9/D
z/3t926+9F9+90FY9Wm/PAzv3fL4roai//Xnx+/17Sv/bz/5t/dff8rz0rz/8tOXtzKtNjQvuvRb
/9Nvnzq8/fKToRuUB7dpM//5z7/kt6+4PYtfftq8F0n6r7/p/Yvqf/lJyp8tyyM2RbgU5rf//vS3
6f3Xz4ifIcksz5OGZ1queUvWq2rKol9+Mt2fXURjxxOGZ9i6uG1yqh5++5Stm3yXLizD4CeaP/3P
g7v+/Vr5+5vCK/Lbx3+rhvKKS6dX/GD993cJz841penZtiEsYkbpuv3+0k0rB/7aQyCkp3XyxrW+
Zt6XSU/znVqj5mJD4TvdE+xd4q/GTVhLwYaiwfMCPHsKSmp6HmcapV2battOw+YDizjdVfixOUVX
3S7K0usCyOk706BemEnzPjVSvRhp9+xOZYA5P76qjLg/kVNiacOj2XXzGetZbLgz3PEDlFa0qQrh
gOQXl6aozmlZ9duVyN9DB62JYfS+tNaFXjdtUk61GZHu92MJyGC0k7xzYTAUiltHBDsPQRDVslgb
rY6CFgPtBgUVzlE5X9fBVndcDy/9Yqxfb3gCiE1rqA+TLNqdoN8FBDpv09DMVE0M+Xw3xyRuJeqT
Cft4NqW1y9MWU+gS5iiop8qqtq47fKBibRAzETRSlzBPVCYnwRtsdt8qDAJxgsdHwKYRhgY4Xn7K
hPg4NDTXsGLU/gEIeAoV+mhrGJup6c96hYMNsynPIEGKr+ePMn8eMQfPDbXvLOIvppySw2CZS+DV
OEO/2nWxctJggnrZ4f4eUYD8Ao3HV3FWhlkJ5Bd7NCBoysHplWswRfdplLc7M9d8eMsRuCCxTuCk
IYPUXIoTUEZ7SJNTvgqxVe79nFj9aSynpz5ZT5bTefeM1mvpkHrDiakeoO0pYhQQ6JEsYgTFwSx3
OIqsrWuhq3O07ndRNbDPSGg2Crn8nOnzcDYwKUZKW3eDg4VtqWcmtPa66aNy6PCTpu3zINqjiuMr
1MarnjrPcBdkbsW22sbePb2i95jj4iVxJ/1iJvh36WceZLlC6yfr0bQ6cVyAzDaMzum3rkg/zEb7
BC724BVZ9MGbeDeKKkgQn57bOvd5R7rjss7ALJ2Z+dxZ6tQjzO5L/dbXnrLTsBrVvhuJw17qHih9
yDcd8/nOrTs8WlY/XYcseemnxNui7ROZn7bmhYb4Lq4me7MkizhRXBWHqIgesga37rJ0l5lW9d8z
TH5bNH+3EPxjIf43FutL+g0Fov7e/7ha/26B//9oSWdO4y1T7o/X8+cvZVr87e7L2/DPi/pv3/b3
Fd3Vf7bIzpQu0Jzr4UYkD+QfK7pp6CbuTAvGx7Nu2ZW/reiG9bPtkVlMIpsn0F9Ztv9nRXd/1uEq
+S7blhJJlwz//4cV/dez0/8eEqSNbQzDDn84/DpT//HU3LWWO4AFdmEaN9ea9W9QTEiR7TXHNWU7
WgiEfjTK/k6K5kSOuuNHVuLXrc5CL7aFNZ+I+Nv902v4r7YZNs7flUa434iJFSDnvFyWwZP94UA5
a4aOMtKgsplo1LNTMbIygwXvZuObcCGqpJIPqjYeWpGFI0Sxv5BFsknENAdSM+Azq+itdTKUbRfq
L8qPKHfLtY2LagdgxyTWfDhCP5QHt3wzsDkAKPXyrBor5bbVCxj86srKvW51LWa9jD6lzcpvQkv2
NQh+aFFzCW1Zf7WsUm2MtLVDjog7NzuknfIuEGwycMYlWG7wBmzZndc6YIeWuN7MhWfYjs8tWtfe
LqYytEsNIGQzt0B8/Sp4jYspvaiq/4TWLncQfeAk+fIINY4wPVUlQBnzNgleUM8Vka4+ECReLZMe
o6el6+NtZNkFB9C9p46G3OpENgH4eGmQMwLK7xOa/4ApG6YoF1vPIdWwBDSxy6Envj5a7vLuNb9N
HDHiWD4rb10Dq5qaU6/x5AUZYynzXII0WseA0I3rZGQqYMgpEBhznlckjPZ77caHyUq0g6yObq1/
pst4crJ82MZ4Av3OKZxjv96k/UKdvaijn9TNx2wIo6LzMO5o1V5J83UsVmvnFj0bsf0c0yNrMfxu
F/wpYN8bLcIiZ5OxbZJPHbbGlyjVjZ3hdscCx1JmTV/VpEsfsPAzLhZxbfrqool3Iy3xr7n250gw
BlJpldqoBJAcZNEb3mxlnlXqfp1N5QXd0NOEH4ZLn0/TZhicIagxEebFsG7xFdFyd/KrYeTrtqAk
YfjZfFb2ca2zeMuUbeCL+zY1+DEzTFles0fPTaxdiEgioKPv3tZOLi83k1/YnPMqzV/qMuMKTO3P
tYzmjV54OFCgdDZynTOyjupPNoL+F2se0kD6QAMepgWcG7TVkBLkCGCZybu1MHEj9ml+c82zafeu
CxLYx0GbV7lvJYyuz+w09bNYJ60RPiBB2b5vKu+lkfRhe2PUNhXD4LF9aC3eVguU3JqvGhvj0Wkc
pMtpPA1DqkFRsRIwMEsx+MhOd+j5X7XhyhOIT+3iahxDtBPdNTucR/rErViq3WyBTZpRe3GzOAKB
4oLq1zgN65yTS3Gkods9uHmSbQn5o8U0Gdop7YtHVL9923pktcGm3YumCKCa//4pFla1a0eoXYOF
6JAIjkRJG6K2HYepMcC1k+mU0cBN1/lOi8FwVjt57Qh29XW8av4kyM6aMQ2eXAuDQIWnewsOgHw5
KUBRPX6HCUHqHKx7e7baY1KMOAiHpUb95giSDdp0lMK769zvXjJG4drqBUCTvLP1gc6yix9Q9OhG
MXiEoXUfyzylObriryTGOhAEnx/0oho2SSrIYOVK9DOcOVGbPbWI91tjXOpNlgwP69iqB7vLBWRQ
9oH01gqlt5x2NYBrspbxkVTGdE9TurrrNdyEKhOHfJ2WzzLaWKOnDklMxmEzJtauqPqTWhrPH2dR
b60lajaaik6iOIJee8EAp8syknC7zcV3HAPTtow+enlhnqT+gcBt41R539opdwOyNdzQ67sliCPm
mmnpeE3z9UNxg8WEoVeccBsi76xu62ChCEDzPqy2x3Eytu+RKdatShmtHtsuGt+g3A1l9wmMArlU
Gue0R3OxBgFjEltXHlpod7h2eSAeY4PKOOjjGJ81bmcTE2BgDloXxlZznCdc1Kv+1PRTdyDtRpHC
NAbucg+JrsCxmnVnkYA6aLM4L/plrDF8FyW3aEKsTbhK/sjcaW8mZgk227y08YPVGVOQmVf0XX4S
wP41L47Ygh4NuioQ/ESqIKB+yqV0j1gk1L4Bibgkw/JRIF8E3XpXG7O7UXnm+ZYYAGe5vh+1Nkeo
hhW5Ddhet+1rhlWLAPz51en7GXMDpoRfNz2FXd83PZbBcu0OzGcFAMqsOTCnRoWi6+jkYyVFTIu3
rdPvVG88aPZrthoHsu+582ZzDEBgv1oKB6mjH1LZegENT7rKenuPW+BL7UEpqTGddjEHy2Hx7q2V
x8IQCBIcVnxjiSs/2qZ47Sny5DgzSsEZQ0uf1aYdk6tSzbvQJ/eT1UQnHC1b5mIr33PhkpOhldh3
2bciEpZFrEToJFEaYH6JtiXsgeZSFADfKmw5lkGtSCOdizeG24rN46BaCCZpe2G6JvUZ1g56DjPB
ebWme8nxjQw1mk2mcuUZ/zhebf32154Ns9et5dRW7nRh7iw7VEGislWV8wUkcDkPQxtPW/QQHb8a
Nqcxqve649eVdJ7tJPo25Yl1cIpE3NmQZAvA4m4Wdgc2pn+Y8GycYZWa833mas3JqPLuZCRL+9sf
tw9FVLenrYdWVfn9cAv+K1law7rpUioiSP6yj+sTGEIdZHBwOHhd4P0E1wp2GKJgmzT/xhlCQSfD
O6iJPIK+ZStaaLP5csz6u4awzFMq3LfeidBmsCxt0/pTm72WZnGmvqeo8KYvHlMoTkmdZiTGRBVg
wRh40oKkruw9TW3qkWEkT7uOjjGof4gzQflQnPNhJPmI8t2czxlM5lyJw1qDlBJB0+wizFB35WgH
Ql+H82h471E+vIyYt0+RI+LTr3+LBX/73w8jzOoI/pq5+fXlWnLZnlZCa3Z6l96PXKPn+fYHz28F
gfnctDcfPNfLHT3pJXTGETOUaO2Tnpgw9FYVb8jWaI7MBNpIT46o8fENrunYrWpzO889GTkkXoQ9
mlYwepZ7ncGA8rraY1iLH+0he9U8MC3NyBEJja0Fl3KcQd8QRZVxFQLRg4D2AHgk4XThRYdUUQz2
SXKZChud1cEDjjIYa2Z0aRwVXaJyuoAh5SfRtvKeSRObpTKSg9vpdx7n1ks+SOPSWzezXK91YNmG
5neL01+ZjItVqWWjLlXokmZ/Xob6mQyasCxVe5nKLN8AHGR7BwdBEM0vt2no+0kZW7PN99GUwWfE
YVK2HFYJ0VmnCblo2o7xuB2X8mFqjfC+dOyRfKip9vXuoypkH3DGRLVO+WLRxW+lKrWtV7qT37CO
bJyxMrZ4ZwKMJCuvSH12QJZ2wqHJIAasqHpbqu3cTU8ZDseT7XlaMKRFHaaztwQTxCQ6I8du5qsw
mH5kfQqR4x+EZ5YXXn56LX3OZtl5n11tzQ4GeNOxr/AHxhxEXVXfcxAFRSK7Zl7z6TSXtwRAuH0E
ag+max6jLQIznRAyg0ZtvlNjveLY4LCdeSQIFF4VHQdL22mScSKrxNEl7BeW78PomUUoJBqdrpZ8
g95fbyL5hi2WgYeAKc3aHoD4RJhVTvGZS4/jZZP4BrlbB6cqQh1vXj1O+dOcd/saHjZA63XvnNx4
WwFKtgnb8ONYsA4xwtfJ9YfRbc17UhgObCLsvYvz2jeTvnF7rFARKQO7VEekLGd9pzf5oSMz55BM
eX289TAm/pkKIdV9xI09pyP7dLeSCMQ9TezmeSmmXVkLTDY46HGFTbaDzYfQLLPcVPnn3OScONnH
bkYutWzozP7UdXTKVnoOHWE2TIdPZ3q0nvCO01SmG3J2yz2X/6G042VXYLw40BGUR63WN0PcMlQe
BqmrZ3NDolQWFMay7KsqPQgXq4O3MgRlGNjiEi6ZmVPay9gU+E9czrsyWWufGZ/aZ2YFB4UdmNxN
r8pM5MkoS7RGRIkkW8tvtGgCTlxHi0f61LqFs88jg3Qx3H2fjcEMW83kBms0sqpG13w0zehL1MEA
93F0nw1DjSfrZh4ajf3cttFjljDHfBrj/k1v7pTBj4uY6bAvZ4QErV+9K7AYaJjmgkQLFyIJePK0
GimosAkB4cxr49dlmV101UU7r8SpMUmnfxJpedJ7d9ugKh4JHJP7kUO276WyeyjdCnw8PpoUb36f
F/NGxOl0x1/CeKnNBycz73BDOOTn8pGk+HwwFds0kPo1bb+LgSgBFvk4WUFJXZUTiwzLli2xxinG
TGl2gqvMmXV0AHJPrVEQsRXLQ8Rh9a7xbHXpvH0xDt6G9P2CwT15Du84Bo7gRJpjk+E6nl7xQUxw
J72+K0bW+UpLP1IG33On9htctt8nWHM/zqaE5XLkgKJV16rft4jwu3WN4oBXUD10fceJwbENP/Y+
jrbdXi3pvWgpgVWG0BqWs0yi9GUUtOxD4eyS6KN3pjzrbRRteF9nIGS8c8xdeLuZsHfkO+4ltyTX
ukPUvk2gf2PcW9ZQhl3DqRC6J1S6Zh7XobaOsl6e+2Ypj1KzuMGxeUGcDyQDMlT0iOYeHfMj5uxb
Ye1G95WAL3cSUi/Q2dVLg38y13fpaD7QSCuOVimhz0W8senR+oA63Uk3m9smIKZnUsFLy/7SQ/MG
UCRhvabdQ9GT5wJ6kXwcWXKGG9poOdOHcR2yjbv03ZXFZQps7N/s0uJjQsgJeSifBk6J+yq1Fq7S
FtO25eLs1XXzsrhkBDbWGExEbe8h3U0MpN4xTQzOqe2BmZnjfiKjgTQ4Z9kwD/YauXpJPZbsZeS0
B6+ZxamJoJVi61JN5kbSXgpm0lXY4MfyRCpBSy5i1Q9XQ+XWtVRqPcg64zRa5IHVmGLHeXa7OpZ4
0MmtCDDhn2tG3DxkgGUO6U5HkirLjSjzOlyqRHxcogtTY91PsymoqVMgvcYyVxq5hn3oGF8DA2Wu
m76a+z2W7eOUFe2VNkpCxMVshErj7DO4ciNle49kgCI5petRawY0aJMuu6Vw6ZBu7C8W9VY2Uyak
MeVmzUH9tt3gPndZcHDvdMVeLZTCREg+9G7U7VdM66cOR7e2jPbRWZDQCwc6p5++ILa3geVZ+cFr
633OzORnXcu7IxLvOxrsdNI8Okpjd4YjZqiE7mRHgE2DTbu1rxZA4553xTpQPuxcwaRzUPzXNDWW
XS+Hr+yUxBpqHP5r+LCmK76WBYEFZInQH5rdL5HXDcd2jk7DmDtbMuSWe72urE0hDXtfN5/6RM7H
Pi/TvSFSELuW/vVMlNwGNeXFtOP6QABNc+9EornHl2duspIz8//h7kx2HEeybftFLBgbI41TUaL6
xt3l7YRwz4hg3/f8+ruUKBTqFvBQeIM3eRNHJJCR6ZIo8tg+e68tuKMDHO/2ZDwpByQUt7Lqyr7M
E5H8kcfEc5aE2royQkl4viOOow+HYhjMkypQm7ippDw4BJTPsrU9fR72oZwHjDzRo/DSYCjH8DSm
o7maw7bGvKOehnThaSWUjdeljQ5xy6kmhZjSmkt5aa34OXWr4o5kVx0HC49hREnivcjeSqT6x9Ep
P14IRdV3u0y8fq7GTT4RuO51J/WbmX4Ki4FgYtN0y3VeQ+kOn7GKky1ms21hxh4PK61KwluijacS
EsAutWxzHTmC9PnACXNcavNb5tEdhPjPIhlrXKscX0nk/NQ4ijCHlv5IaNYDDBoAgnMtn+pVPsxS
WnAFcdvi27b3+rRYe/SRH2dOvwktmE+wWZxVoW1kn8MrAxuyIiGvLiV+qLRkfbOwB0mm/APSab0x
YxiOdQM2gzPTrR4UPD1lTfdKa0KPp2H4WfTpX3Ug+jtu/A+8a3eb4ejDDCWZYT1t92kd/1Q1KLps
MMNLAHLAz9JpuExNs0ozm+TfUDdnMiVEW6tv1gzTU5vmL/nk1l7MYWtHHeVTk1QAvGeu3j5Oj3mj
r9RUF8e+Wvim4UEBARtnTzFkFWMR1XrAJbo32jKjucssrklErChzvsScWx7qBeXcob4z2KesS4KU
fhzBB62bKt0a3cSf8C5t52xn1qRjXXFB257PfRZ5Dr22h6KWL8pKyLRrJBPjlHUca447ZrO3ua2k
Z0GdOtvY3RRMO4Qvp/BHTU4rbe5/T9M835Ycw17s7iO2npdlwnmoBaz42hngcrb8JdJufiapTh1s
VJTaG1qZ6bU2Eqdq2t86sHSviFqig/kUr8kUOX7/MGlnafJXbrcDY9Dw1pCuPgVkq3yNnMKKylwu
hmyGF22bzqULoVfZ7XMdRccctMrKwGa7ix0VenhaxAp+PSAWw2yfyrJtnxwRn+i3sw6xzZn73Z3a
3ZxJckVwawkac//W9X1Pz7Iyq0sAn4MU4uTwla77Q2AgwDXVTtT2eJ0fP4ql70n2I36QNHIRDdcY
AJN9ZnevWWf9anr4ohN/HXoKYUzMGLuEDRIKyx+NTM8qj/tqX0n85Zb+q+HLSWqrPWgs6mDUAKBa
ke/hFVBqt85MbN+VvapNboQNuDuXDlxSHvZQngLxpiknPPbYvrO8mekNC350cDUQtddDuiHG8sic
FXtBhIhDWdqts2TuVtjltjBYt+CVSe/PlVemOk/KwCCovO1MMEHwGN5sMvirxbAYBelgocsVo33G
0J3p8E3h8ywPFGdGVIXwz9dkGRns3QdB8So12gn1zBl8Ke2j3hG7QfgSHiSB1CVSWsGrctMbOSje
kdLs0BfX46TetdGNvAqEI5Netxm10Fi1smo2o7GvALquSg0erfjGg3tk3/sN23sb1+xKZeSehQm5
JsbixyOI18MxYJ+k1NMQs6k3ndROwaD+MLbMlNpuWQQ1m6Qdto+ui9bI3rLI2Ym0fpP2u0Q39FSE
lg8ssyeUBFqGYMK3JsrskDrmcSSAg0U+006qLv2mHnIvSzmZZE4BEEekJEZCdB/6/M5dDdwo5PN2
G8fy0OjSjaGF/Pfa5UbWUqxCTNKdIDPF7XSVzdTMNbpB8JNr91notZ+I4GxVXw3Xjrfky7TWauCi
TiGPWThu66YsLrqGZql4lyJZvo1Zz6is33KZDXu4TaFCEQtyR9sRuFEnViTeEF/tbMxWcatzK7hI
LbHWLvbmtR6sk8zYmaLnlIIku+kdzgOgVvnmEcxcWVGIEdW5ALPewEAgYtxD8a1yaEp6RHZAQnvW
D8YS7QoSAWtl2WAizTh5lECXvsuTTeoOflYVWKssGEHY6hU+YxluuPOfQ4AFfgkCLlBY//JWD/mg
BufAk+cNgSX3lokYJg3KW9mGfq9QvIs2esAN2k1XJfY6pTvd65YvHMZqAxlvNH/YUqwsd9voy6+m
6P1gnP/UidpJIzHZbeTZ8e8fRQd2ZmYEQvXQTmWEqmy67BVk/SxlI/e8wvVQxNHBHYGH5BhwFku3
LnXZkbsIfxUM/4zLOvQ7rTu4YjhY1Pqd0DxfzIZnvql/kHvzmSeo9aNj7qrH4sftm2UHOeU9TWyC
O/whKfT+szFeiwqaeuXAEFCO+ztucsO3zZBwXAtzhEOFtS0QKdlzQUl2g84453py1qapWFOF6Jzr
0fhuOJesdX2grX4M61czlyz8Kx3NYKj25tJ8ZdhKVqmOcdRILbHS88I+h8Qh+DRgWw+OcXCJ8rER
wNGxJsgSexkcGaLe3P8RmZECSFwd8gwAXh2Gx6o1tQMqXnj8+x8JfBOz/0iSujvaMPOYzKtq59pF
vunT4dxFGkKAmbsHo1inqWsdwFvfMvDkm6mh97YsbPMubi7pp3MdEHSu+Py4j8bpH8ONyl2RPjiV
ZnOuXfAaoa5P+zEunsQo2pc440xbvRWLLn4BpksshYFi6cfDwoJ3HcZDsdOjgBvyqJZTGSzkc3V9
p/0eIaucp6TbRTkGGZ6vEtM6Ywzsv9mbIse5kMbcxWIEChQsK01z00vbw7ptm81MVn9LVpZ7VYxJ
fOaTuQBQwhIOWYfokuNFACDvQkAgQlAnQmRBod7ovBSNGydYUGuVTiG+k8TeUWYb+Zypy0PV4z5k
e6idIDfgN37EftwpvZoxXAPUjvwV/XIOg00x82fD5gvC1+g6IA9GCDUrKE0+Lc7d3kxNshomONwF
9Yq8vFjHpeIsG7GQqDR3x3G0vHdW33nTkOonalmSe2ePJ7uwjc/R6D5AjqYeybyY2uOBSLGVTJum
SQWoPm3cCj3GcB0vLibadFw3BCQy+i5OzTL5TsyNhn/1WVARf2uj4ZdDRPz8UXbmhkjLcjFENpNG
47/As96643kCDkbg3BYNN6d+vKd5/iF1MW5I9JR+6s66Hzs9NpiKSdwp8qNBomUlRu4JhaWuYYb/
3aYBmPcuKeotHRC48THyQvt1HptBHpUmIUVOME8uJng2IZnrTWXnsP7Sx1sa9S9xIkuO1kKg14hT
p3XhwZLSfEoMZ/abrNEwkMe7QOTdddQlQ0hlfQxxis8yHl6y1klea71GPi1YurmPfXjSuOskaH8i
nXR50wxnQ0dOTg0Wb5o7zWttwjBViSXlQWqCuWwmrCtBAuyxssBZlLlxTawEKnFsXXvsx5eGhCMt
8nQNB+pqdIZzdtK1qEhBh+QR4cr1+9GNpwOlAsEDTe56YzWrPX4BzwrHZ7U0sw90QUNDD809kjJk
kDHfOzUP/mkZh6c0U5ecmIsvAUu/xiBxwSJDeqe2xG8BPpwLOyUZRklAUvDkcR9fE4SLyetpPlo3
U2QdK5WwdWoFYYyGGSbfaKqJjkFrtu6qaBrNz5Ke52zOLNW1X9yCJl9VhnlqB9vaazkO1jxztqBV
igNcU3GuiThtCksUK7W4+hE0dLXXHr8wimvFkpnzcpQ5zlHUw+h1nLZJqW0WEVp8nm16MaS6ZSIj
+z936jxFLSiLpq2IGbjaQYkGd1TUvhudbvxG8GR2BAriVsJB78pzTlu9RUjDIE+Sur/aMrKJ41ch
KMagvoZV8MKXZt5jJR8vdr2oUwLZerLS4V1kqbmBVwshXlQonbKdb9mU+vQl1Iegzj6J+cEykc3W
oDcq5ISJNW9g3VSUZvjOMoXZxwTObsTxCdQcqbe0fW5dhJCNEkkChlPShapl6XFiKqxJ2Z8aw5pP
sAibXRM6Z5iK8pAPtTxw+tmWixMcKtA463YBabjM3yzVkQPNct6i3HDIETO5wpkehJgjezUmL1ZT
27tcconNIZnViacYnyRcjkXf6DF87VLExSfb9wng9zBcgzZ6gGCCVzeV+bNSlHkO8SeDf7U1nUz6
mUiKTVcMZ4Jj6fNsnRNU4UW/puQ/8UH36/6hDkSLkexSUegX8lSeWQZyXcH3OvbBxBRJGh7H/LFy
jQLRlyi/LFlmjL3jFYyrr1VSbnNXaCcmbd6mdjrCYwBdxCIBBlJzlFkYfpCMXfFcMl/pqTSh9LCI
zGon/AhaFPbeRtjKYYI3XcL92IL/WZKkC7slYbNW7fFbThuCQ45Xj31/WQg0HkNIU/2UcJOa826d
z2ntwxk2NxaoyX284AXQ24zYZNO8Z9l7UyyHpE2GZ4MpL2X8O4CrNH1Z8DRoAuQs6bAgSbIs3wSx
W+6ixebyCfPsVpmImvgtPZOk0CUhqJLx8vF6BCEw0uoNMax6ssTSeDPnwUMe1k+NZjKbox89l0WY
e0bYWVsi/NKHd/I88qrwwUUU4KaV2j0WoiuQvulJGxmJ0KfugdWFrOScKw/txcuHvH13tPi6bKBB
i+sUzn/BZOjvkg20quPXegEPwWoU5Ww8R4wFngjT8lQm2WaoF+0YicCrWN+s5kjER76DTmgNt6FI
fQMzrt+osPFjxjYJGnnTmqCyWlpthsJibm0eR+jSdwZdboXIwvXYCB6fFfiPcNpiXjnmKIhqocRC
c6F1GFEdY+rJtlOb6weXZRzxyXA6hM7ix73+bkxFsgsCrVwPPT6hwgRN7kxgexjmWJnKsmSz9jKQ
wT4k0R2OTP5Am+D5wFWys1CeaL8S2pnXn/D2BRDLzDE4G+/hEEUn1RaXEjP2qp866T+6l31uSLFX
k3Ff1bn5PFeJ2Gem23kQ4ihZUPZnsuD0ms2x9nIH1EJrpxHcY0vbmJ1aQR13nrVhr7dJ50E4Dq8Z
fy0dy84bk8kvUtHsRzxKsOkIvyod1Ae1YPgKLEAoERIjOyQgQfFXD6lsHye1eY1L2yJ843S+zjb3
bFPG16k1LvPZM+0yvjQ0DG3+i6nsP63LCA2uoO3i4a/GSW3htvt3131h9F2fxVa3MYLsy2TAyEzA
Z0tZnNzJvOD3eqn16mMci30BymaOrKdl1r4xEG9GwS39NHCKoMLkWe/ZsDAUgcOJftRi4eR0Lg/H
hxMknJeL/A9HO5wdzX9rb/7fxWGO9XgBthDKwh8uLCH+IzaQkuGFzKN19HqWN40tYRDY3SFOG45/
81uiJ0+TbNP/4sXT/06e/LtD8PG/fTjOTV3w/5Xuf1jx5nYZjHHBFQ18+c0q8Mzo06A8o4TA1Lt2
u8Wp/alFhBezCAEwNZAeSnhLr7CzgRZYf+zh3MTGre+64kMTwx25naYW1/YnDSPAoJ0Js8JtpwHD
KUy1zpORktojSSib9T/OnZ5TCX46SjAavDcc8nV2JQUVCwbnQpwMyaDNPuvCrAWzOMaOuR4UDj+X
OREnsfMXwOqQug51DmpcTYm1AxF5wOuAG4xnO5xv0xxuLebCUv/GEXOYREEfhVm80Hl4cYrmI3qg
FTlsZPlWaCb9evnO1Z07LK8/7Rj+siZ5SZq0BCj8DfrhFjfyRufxk5TlqzFAU6MxvmrtewtrVpK/
nd18n8CNgcGg3Zc5OIK633UWGMOpTc6BaW6rUOxIx97AWKCLJq/h01iMGO2alygvbgDjL8uYflEM
gRHb9llrPjngabGlC79KM2u7iLpeV5Pq1+T2aSSIzd4nq26t5glKVNzH80ecRhiICM7qFGtvTexU
G6w0D01BLSuVaNpGw5JwLNKNBu/r/0344/87P7FFYohAx//ZT3z+jr6b7zbqmu9/NxT/8+/9y1Ds
6jwi8RLrfxuHuQ/801Bs/MNm0y4lfhip6wRF/mUoNox/CCy+UoEmf5iRXdIj/4yI6PIfti6lC+sc
o5SpK+v/xlBsYWr+D++ujXuS2cQ0TTIsuuU8Eof/Fm8y+llND+7Ixp6jGPNT7GL25AfZPHZAjx9t
kqSebnOhlna6T6vuKVQ5qIq4e42nsDxo1gY03EOvidSzjsqxbo1qbYT4JwycBCoZ1YVvGjEd2f4d
9Ea7nPsbbwBmMOFmuB4b+kkwfHllGYlLJrHnjt28x0nxK6jS+Vw5iEPGaGGbIO/aTez62Xg8teQu
DxxKxRb4wbF4mHtqgDOUoy8/Eg3mWCU9dx+bsd3KD3ApODw5wt102UOjiEgRg4Z+KzKrvTYVw4HE
vqJ3zFxiGk8M/W+YRdXeHrEiy9CiJ7unIcIuyp2T5FjjmmZv9NiAMpc+xYk3eefkE0tmK5KbHicF
mokczqYJ9atx6ISHT8viQ1tAOlTXbgb1M7RWf4B57aHq5Rer1We8EPdaOO1O1iYVnt0N5Ih4jmlV
3k1kWrB1e9qi7JeRZPFzr/3KgJ2XWj4dKsa6YwE2lozEeWlosWIX+M8fPVTpjf1wAGsxfsdojg0/
k9nvfOIQW2UAfpMkZhyTU+x1A58oUy3qJnU5dqyOgd3KLXwXmrtmvCaJVrCnyGJJvwnDcpj1waUX
uklNR/aazHl6ylM3OU1R8pq5eu/PWt8ejPzBXnK08ByaYbZeqrL+4tm01e0xex877bfBwGro4A0n
uMusMFyO96r4hCz7TAaj+OhDa9tkrJLMHhTmJBSb8HlUzEqieqoMLMRjK5ajkhmELaG/ddEc7npn
LG9BwbCni+53aX2PVTx/JRbkBAWgKS97Vrih2RATirw4s+bfLuPUWMgnQaz2jBEPMwBrtCwX22ps
/8QEfX2IDmeAChgaW2zT5XnOlnIjNQ4/pRTO7kuJONxwVVcnC6yyrXJ1VEBIJRAsYsvYu8iKQ4aF
4wxLymtis772XIJ7/GHTNsKF98y0RWtgL6pfY3eSddP/zquK/o6SuTNqnAShbqzh/Gj9FnzUpaVo
4wx3dQT3nqTswnXr5I6hcWy5NkEYIOxH7WG0Ip6vc4boEDgg42sC1OGY1AenjTiUksCxJw7Gjx/N
sqzTuXQYNp1oDXkkuciicMFAhBylSD4fZsd5ikrKD7JyNH1WisEmE9EurSt56eycHZkWnLiQ+M4E
1IzXVVnAIimtfZvNN7vNb8PU529RVq1z1mZeTnvWF4jaa2cm2paoU7WaAVOdAHgMPn+44scq12py
nP2Yp/YaI3y+0UWunUz9gtsfnKg2d59qdP4kQXfkYFJunBlMXfuTGx11rSqdaWlqzI3sSrECWelc
A2Pay7Taoe2MHya3jlXKQOLPSQWMucnQU0f9o13yezqElEHbrJ1KeiR14Ic/c8z47l6GWemf+hwR
r+vFcKwHCwh6NBRrGJa6J6OkPw9CXBckL8buMfZ0yh/ZbM7ZEw8LlrVJvW70pj8RxoWltxiYBpEV
tMUJD9HEWkwrsnlrFzO+FIhsrNWAuvpLDGows2qG8ZS0Z8y5aWu2ibbGJO1DSgP1OMJ51UrWGa3s
rmCSlg7AZZc70i9oOmDPwMq2Hggtj/qVBCQTPWaY0eUaQzcdPbTs36mwz7qGJYmdMbI9JYW4Kz5q
JABwyYAF2Ox7SyB+zbI9LVRYZ6UWHexAAeJj2IRed6S8ZbeEBChEhR7cx1s3DSwvrp/FrBdbkLxP
xkM/BFHNxY0UwxDkxSLfT1pzmuIW8rjgPY+WCg5ddQHvQMhMCMzGSoCvljulT+PRxGqrL+29CztS
/3J+tR8yIbggncF0nzROu0YVCVYAqM79Mn0ZsRtv6RQLkDGBG1XxfYynrWlS3Gf0R0L0rV/ZxmU2
5QBBa/w044JVGfK0kSe/HcpXoHHL1TAsf+YYf0+ka2sVows2ACTygY2BO2BqU0JeoXD9VcdXYB3o
h80w7gYxb2a7f8Np8L5k6Yo8A5RReGicTOKvIZqA+pFfzhPY6hhQiCtkvxpcHI/JmBbDEINfyXsd
JckpybW3ETYHkUnUINfhy2tNh1G/1HGUHFggnR2r3j5IFSstsv/oKQ1rs0GG/GXA5OESiohTxVZN
CV/NpMrh6Dv85tZyHBv5wcKq9xwaphAeowOrrYc6OY5eMwcs3rLlD7hIvA45PeZj/VMrOhZlFiu/
502Mqj5bGbm61GE1+4RPa/7aIUvEbXSHO0Ro6r3sw0QMzksarKgshNGDWGRyPgua6iUHZZVa1CWx
ZiT+Yj85dQtIs6P7JA/1e49dw3QpqXHRbmWi72MVftua/rR07CnDFEMitsTHqt1jL7U3c0MeYb6s
03LALt8ovClsqtYl3w2/ByvhzYOIfVMF9roaK+s5DFLaJ62hfYgqh6YqrLd8YnEO7fKNanu6zkKX
4tcHR9Q29lajLJSI5Mup9XEzWrXmIxnAVzFielohNJ7H/i3EhXbqIrM/Cqc7ZD29VWV9TYdpujHo
k3wgTTCEVrqzDY0CgA7oiNPE29hoYK9nC9YTZ/wq2K1tGfgBAef4hsCp9HhJEuPhrbHWXVRAzlXj
q7aIdEvuQUM8NbvnIiFQ0bd/1dJtnqVpcEyaF0qMAsdYpXXhDxp6VpHriz9z1eGtgcgL656IydJd
RsdMfMwfOQ7vt17eprkqyCLUw1ZgKPCU+XdAZrROlZn/GIP6TI0SpwbFK3fw8JDoFqSlerrA+EF+
bfKF/a2ZY5/cR5lVfi9OC/MZ8f6QmM636HP7jBa4pZaQOVJq400A4faYFz8GrVRbiFI+IK3Uq9qO
h+c0LauIvCxjCdqGwdaIlkdyEJZgm4YDUW6x8HUbW3LZxqqkStB21m6puoPTTWQ2WABHdvcUg1l7
4sLQg41WDdoHDYXPwhkvpaaP626aFCVElIcFeI5HHdyHLeqvuJQAIMcpXJm5pjap1bnHKEzPIZ0v
K+7XCv25v0g8NdfpYWRwGJoOXU4wGA3sgiN3jajTXJVCtxFBfKTGpTm6wKPdQh06wEcbJ3Mf9xmo
OaE5YHvAe4o86tjbWaveTRq3bpNBYkprqpuKKp9HqtwMD/RXYeTUCDlTQ9PjMq0MPbbf9SCADBU+
6TYTk3R+2R2BkNDRjJOA87rHZrNb0iQ+5sK4a71K93rcun6uhyhVj+xYazTX0cLspPX981Qv1ERh
651TfdsNBA1Ma1B+QXwI6+pcvQQ1eStGVAM04x2vtNqKkqUjCDPPIs3z+rBxpfQrnkp6YgGhkpOI
ZsF3rEebIntS5qZ2RARn2HfDA1xZ5ZUFebUmtN21ttT2ugD6tgJY1RysxyCS1KQAANM3myagbsLp
+57vJ0moXrU9FUxqlyvtuORFec9G/V3OXF5plbTP4WMZH8NBO7PvS/aLM5FW5H1Z4wyhcU7UzzMN
ITv6EtV2ig+IjuMdt0l7KSZ5XLCdj/ro3Er7dciLCs2Q4lejM4+Zof4awQ0eAMD1e802byOgpXWv
Q/IgOdXdQagLv1BYmWQ/vUNqqPZ2WZY3NrqlBy2t9iuXZo4BPnu3nDKTK8/R5ivOk40O23BHZ4qL
MVDbK1azt4Icge+0eNSdOoRSt9jPmPfsPqmuGAQbry1/N53ZXif6E7zwjeOSeRknvNt16pznkEnc
LKCakrF+kIQJJQ5WwPBahfM9LF5wLQhKknHrWWxeNrPstdOEiHlEOiPQFwvW31xVU4gpGy+N7lGL
aK8iKMKeO6pXQqy552bS3Y0JoBoSq/V2AvTkDSenrNV10MSy0VI/AU43ztE2isxxn/8RLdDaeql4
4Q4qZpQY3lTIP5r1B100PA1TOl9bVf4Kow8hUiIuvBn4ROdd0GM3DQ3znYTD3aAZaYspXD4HZyXK
YJvXDqO5XLZxvzxoVelLp43v1HJC22PHwv7PFRsgQ7tKz48AyaetSz01zVdhnupPSKS/odD9YNaL
1nPsfFYmd1+un3kXpcZOqiHbuCz0aKbWSKgnl9gohss8Q4nNQxatiol111slhpVFWkjwakaotbFw
1eOTnS3qrQg+l/duCpOb3s02Tp+CNseEsh8SBmecQmc36t0bFWJAc/kc13zN+XVz+9Tm6avsxvwc
qOGAPpvtoFCQWQqiYCsiXNGVct8IhJpPoAa3MwfNDW5jhtGoZtiapPIi3f4myxVd7Y7x0pqCkwFz
nmuhTJ5C3FAeJrtutM2T0ZJNGFuKncMsPT0q3cGwcU0SvMQKHxY7gMvfWM4yTHhQa5OhX+NdoZwZ
Wv5JIwcrJ02jI7DgmKtGWrit3vAtKz53YXKoUkiagyG3dh+lm6p06ltbLFvWtMteVsOW1S6fIqTr
DAzRxV4oKeIRnm2JZOPyzl/ksJjPmSS7yK3GRvCu3ev0cIISmQ62lVNpl5IUYgLweQdZvT5GTcJV
n9IAwuYqO4oBwlQat/kOB+Gltqr6AG082w2TQykFNL08vHNZ5hcOzAN32Ie9sho9ewzMgz6zNzaM
PqMMseeeTxfE3jWtTx2/8ZlUSQ/sc9zwTA6R3tWxrCL3pCLw2g4bHp52QAY/+rQ6OIZJBkih13bI
3jsxl++82glvq6Lop+puRYg4LzFOwnAYqsdMTiOutTTbolXZCZu8vg/hXuyKkV7fvo3ZC1nFyxhy
qzcfDXlAQZOzrmq5q/XutzEtnFI5bGD62MhgNI428N19oUXbAbLJYbCLU1S1RBgcnS7MTtvb/L4l
xHtdxvnabKKTaRXRNp8RcR4QwFoGmABYFw9xfqr6H1bPL0kWYCDHmN/rzm/YQD1qzPgEpoJGWkx1
DyV3KCM280EDLWjAb4efpB7iWxZgZtFs/RUmN8cOy77YZhez9Fxe0rFybv0uHRWH81oRBJsdatVE
wnFdLb4TqrN0bAGZuNS9nIYyYqAbDroV8sanclldUte0K4aXMJcHm/kdEGp4osriE1hzTN9x+EvL
yMimtN2PBU0JarCpZyFnBcz12OkttdvC3bNn30bGhHmgxJJN3ZCHe/K3rlBgg/hRXMeKHPst6pCN
kNsaJo5Yu6D7aITRznS5XmhapkbDXhMr+HJgohB8nd6SZN4SzY4xqW+0Hg8TEsULfjLHixvrR03V
04Drf6k+ah3TR5tnb8MwvMLlQ9+jlaFZOB9l2pGepT+tNvohC0ZWuZ2xZoo86yLK4XGYf7SI2jVs
EfTKct/vQ3eH+PHHMXOKrwOhER1bKKYJ6+xoSIslfRXuLa09401XuyAXPyXQ98ugOcEl1QPKTAqb
JRpdgat0buf1457gWYOMOWFws+l7pzvLLt+jE2afBbI1tPyCApCpJh+ULe3BLb2AU8/BzrCvdOVF
d1V7TqS4tqELZvhR8GlD4V3r7Acu7VwTNs2SC+2fRFJn+KZHshL0/hF0JPc6Sd+iRm81RmnBebMm
7ggbUqPD+0qWgSaGT9NhtcvVftLH6aVuS4o9HMoTE9U4njkyAlVdxnc4qGEod5a+YwvbeZU0wDRp
WOec+RiGWn+lyn3VJ4GG2NYtXqeH3SZPZwsKpNutLUy5+7KPn1FHv03s1idqICl2TdqAErk049yP
N7Lhq1GLwL0j9N+YcY9Ongyfk6J5Qo2a7fFwAuEXl9HzQh3YKseYe+dBQjw1qzcKXDoAlZpxaBrW
bk/jBnGvGY/edI87069ay/kIuwjujvYcGRzFKX5g6U8ojGCfuR0C/TPJnOnMWYDoM3fARfHGSG0Y
Vykp7qXx+f1GH1CN8IpqWrZEC2G/aNxmZ84/DIDwFJqOHtmhz+FXAqAJP1td8ZTHVoPI+uidKbtm
pQXoekYl14bsfvDx3YIGJ5qd8CVafqmJBy3ZJdfL+uRdb6O/BkmnjgrMz1Qi44bK9FwjdLH0ZMei
7eONmqyK3C46c+2Q/Zd91dI/b4UveaB95AFVDSpNPuQgn1k+4ZQYk2KnzKscrfzStLA4KTVGW6rZ
3jhsrUqe289Y3ewwC6kQzPxBhJXfFOVTXkn7Gqt2Wi+2VwrytvBBnyJhg0+Q9HhzmdZH01bHAWL9
RUX1nuGZxUzXhBsQ2fdaMWAtgByoR/sxbHaYGpNnkw/xnbS9xPtFzmXEtOPMjrjhzt41eRdtcbDb
sCP2MGUx5mkdpWyF5cNDBhgNZ3lbK/uornPT2++xC1yX6JNJbXSaebJpo09NSt8xzZPeiG++esUm
WFBtkJzdS88+GtvcI0+VXKNoT1eTidc13aQEOBjhDDJjlJevDFa7XsnxFTu/vo3tEOWzvEdUZp2L
FJMvUJvTUDPYAZ8lpZk+2OlMgYRiNWBOjT75Y+9C01DYyABn/TGR3fyuy76mkP6QdC4uKniYeEvl
7srl4jTOpQmbB14J7HIdBtWh0lqN9M8Unhf64tdzsJZz2V3yaqE8x3U+ugY/Nzzid6b3FHo4u7r/
Iem8mmNVzij6i6gi07zOwOTRjMJReqEU7iGHJjb8ei+O/aCy69qyNILuL+y9NpdJnOo/XhZjJYV4
NFh8rjF1cGoGuDGxzEgemToW/PWm/IS1itX4cK+JFjvqjCq3ZuScvGa5jHlv7DAazDtttTawyUV5
254L0sv3cW2uhfMOlPofpUlti3l0wG0n9I07js9wBfCKmI/VuAbxELFkAbXFMQ9LuEk9JoiIwyZy
Q5GjO5tBxyI1xRyCubHqhdCNwqbm4JIv88xUhknFK3dCvBlhapEY4zzNaXYhUpTJtN9IxvhY3YeB
F6di8ERPPte5hZi3/26jzDprzoCLosc06cAzITThAKwBxmxo8ga2zehi3dp2q46JncSAkgpNUscz
Uq3JGVrBcdOLaXflYFMhb5vg3uMg8AvvFOfGX/QCEh3zgqsiIvdKmgNTeyiVLArGN/ojbQdO9T+7
njsAB/5viawF1gTsDiZFzRoZ2i8YWMayRFecpOSXqXshsT+OixDbsTGz3bAQ4tW7nLo+g6tM7Ay7
WUKDMd08uJ+2W+c7z/1VtnOYl+a1tY0jzA47LIfmnI64CLgNkH4dPL3glgDHvRmWFEusdFAPq56x
gow2CD+6Yo0G4qeKJ/2r9dl4JzXXQ4/lctKKl3wiUdfVkkO6CALkqKtQvCPCjuozI9ofPGV8k+Z1
GfAFGvm4y2wnORhODrqDP1iS6FsHqadmpXfP3xXEa1/Ygty9QdQXk1KGR6L+K+F/hHbOnIL75F1X
GXgHPnrZ7oa4j2/WpLcsnLElk2DNuDvNA+7aT8wRJl5GVm61wZPQrrLonFCXEM3qRXoNltKk6E9Y
q6+g9y3Gr3KkdUip71iga+7TVAIXIxeTnAHY9d3BE2y89NRfC2hU8GXEwLpwzXObQD1cUeeMvLp7
rHVemM6AuBvPuUpYHjfwD9RcWX1QuORJMTEILnKOKAnmbcYfmDCEKZgJMzvZvnmN2uR9SEsRgDS2
9pVFYpEuCC2OtdcqTvrQQEe4FLo8dKbzFjXFR183f41UizG/Kdzz7BIrbihvmo51jo3EsFqmFwh0
rNi7J+TZ3v1nq+v/rvOAl7TqGC6mICrQpmmkCrFk78/ZGD83a7Jya3QttS2iAzQnZaCPzLgHZM+w
3f295SwVjRU7d82VVUAK7Ye0jGyvWHbtCWJ5rwy3PCVj/dRRER4mRvNZXPpH3vinKe3HqxiH0EB1
dQcTXOwqxyOc0aqJDu5UfqENA3RURozxWOPX/mBvpZ11r7nNEqsOfJilr0AjohOXfhuQ65zjFlzl
FeuWrdeW9bvLfRnRR/ZG0m6Rtgxh4zpz2JZJSJk67tK0BaxvVE8oIshj8MYrfs9520JFCmqJv9wl
N3RrEfZ+yMr5ztAj2nsY7A7NkJ0Zzi9/ZK9zmiGmEJqKdzCZ2zctcisYIpqHiwnLKBrh0FMMlIWN
ugVjznLmMULBue4ByW+A8wf+obQI5crSCrOxPflE2uNNHOrqP/x0aaB3bnclrO2r9+l9y87ez8qx
76UgjsBq28fFV+Mqk/YoXXoDybeLk77X/kAEqeBkfBdJqBLEGrZVyBfVknvQe+9u25w0ih/m7zln
fVTmZ94I/QgImzUuymOhYiwBDd4cd8kOxYwPvBWk77D2YUu4LjJaoz5IX5jQ05dN7KFe0yR/Pf9Y
2FnxiffkGjPpyGnNdpnP1rZ05cWmrhlMC2uCDqFDX+KAtSlm3KE7jgOgm39fusZ/W1xjPDipk94a
g10AF0i2I3Iuu1m0xi1rWDvTY9TvnY06rTsNPiKUPM0Q7vkJqZWyDZucvPNyKufAEXwEcAqsMF+P
6TnXmJXh4gtaPMpVHou7hu0ME91sge/OxBEfsnFIfDaqbHn202JaN4Jhn0bB7ohReHlIc2wvI2M9
3kZKBnAYNg2R9iiWuj9mtn8qyxHWQA9ngLzDOFjQxV5qGb+hJkj/Q7rCKYxtOx5MeWyZ1d8bgYt0
GRSMvQbfk26gxVsW5thNClNFllfPMBDyo/xUfiovnAFTEBWd2lIvZJfUeRSmk13N3v3P7BVAv6KB
rRiDfcEAuFyJXH/CIcesHXvIUqEvF0X6oCqTCbSrXfo1btuenuai35M6R9DR2hCRX0WSghw82D+r
nTbrHpfaTE+92XxzilpnYZqXNibcwZgYf+fEKQSysv7YZao/tswdCuHtS7Rg504r9O2YD+xuXE1c
kjQfnhHNLWT03nzh0l7nTBssnjpSfvgS2bW2YY+CoMrSw8LUcYvZ7cZaXd+TmWtkso8BomFQ6TLj
IxiUE04e7XrtqXeZu6SKWh61kt1xZaaBR8jT1a9xdmoMqKKoo6kh1cJYR7uEp/t7ALMPPokjPGq8
Jo1e2+Qlx/1JaUxtebH3Jfvhw8CQhGdleHFb52TTWtDXGjccdWjC6vZb7xCfzm3/XOLjxruT+WHr
m/c0LUxeNqb7dWqQhQiN9x1xxKqz3SO6GN+8jKTdojWYkmMkOmeEJYVZhPtwKkRCnk+BonRgoWjx
ZJ5tw5O46XFu+QQ6NuanxdYHz1r6k0fW2mozxNB4FE2fXOp42cVm9ZB7rkeyC+/c6HkfVuk+Esaz
ZsMv72SOBxOkC98G8oEsdRONzF5qDp9RLTT2rOfRqX3R8Hpu8ejZyVucHmq25RsDyv2GMnzBbEur
LHprkzvFbbQszI+GA++fRMlyMv39qA3sR438EqMnm30gPrXiAqncCWg+e70xeXJzRexI0fPddVzc
QRQTTZCTu+IZObW977LUGcDeDYwis4qUPInEIYD0P2yT+a+WG2ZoJhDNYtaUZo4ar+RMDquC0WKd
/jIKznr7xR6bV9+gV3CT/teromebce5ei4z3unAIgaxz7JRQhHvjq+l7dbLoJYk811/9dXOrEJWJ
zvlVkFF9AJ9eo79LNX2bTk6QbZeEQnNxTHwL9483W91udFMuxApRwUy5Ebch5zba1nSZ1q3th5yi
LTuxjQ7AGG8Ye07l0snDmg3SyjgXKmJs52AnR0uyzmMPvdNfsA9uy4kHQMwISjy5XfhIueeDouey
idztVE4q9LzlZWnMDuSdfmVsrZgEemwRrZoMmEz/UyMlRA63GUmDgPPSAzrN7l7KErZec04FRIau
lw2f/fDGmiMNZaU/La7Y6HkGFUKPT4bTvIlyAk4alzYqRJKfAZBsjdnBqWMMx8Xs7qkFbkTrile0
HwlDOZSS8jnvvUdbMpWPu6HDDvlsxiAtUpI8NllqfBqd9zLpCQSWp9V/I3G/kS4OfXex9QdAaoOG
NiMuPyISp8kvkOm26+nulilmRm4ShcLpstOBamwWuaTbZewxY2hr5diw/NT98qEcOLV0WLkmYe3b
2Y5eOusHG0Ufzjly6oRTPO6MP5ltIpaBVNqPzndUuQPuCMfBZWO+DDneGTGTxGQYTbzvbbbv9Jzb
Xi9Rd7VZqPEnY7eLa6XJlzVZXunw7bx7u3DiAU2Um0IRGS1XSKw9vwDCfc1Msw3smF2+SerRZrIw
l6R28T2QPrePeZI2pLRuQmwMJ142f5fFM3vkNbZk8e2vVD8na9csydDN84U5NAvopncDAfWX4c27
Hg/RxokZ7CckfdrO3IS4pRicTcOnZ9/shN4pyZSEdaIjoKpkuo+HGfOGSmr6yubdQy22nRJYTbb6
23QaNmYI34uPkSEe87vQ4ynwkLOMhfujlcYD/gWkSLl+Gwb3ChogH7+arvyDIO3NIUYDfxQ2xJ88
s9mNu129JU/42zaVu23aYZ9r7W0plvgAR/dh8ekG3LdIIhMjEndmfNq9pzPrH2NG0RNFCalf1d5f
4te5dB4q1FpbGSst0GV+dtzEwWbLkHPwa+QXwEuagqMM2W5v1FvvaSlpKKU4DfOYbEVFBRhzcyj3
iBjjUsflMzTkGY7jgvnAHlgVOGJHdX0iFBQGZdHGu4XKBFWVPHdLsx8xbO+QKejbyWv2BXFL2xr1
Dcwxe2e09X/ZaITeMj30NWHEo8nj6xCVE6gRzIQzTSiiTO7LxOxPUiLtofmZ2A2TLdeKJT3a8rGI
wDRXtsSRVxKoM1XxhaRyDLGw8fhvFvo5S4j2Tkkw3A5EBodpjagPwYD9liDzm0wIAbp4Rs91XZrC
PsSKtVqSOf7el0+2aUyv0s1Tdjr4ezp2pMqI13JrWfVGMGiolQBF8QDH/sCadP2id4n5/39njYE2
xXTafeXcIrAMYpi9h7Sh+jIkwji/n7orKOgnfLgWcRBDekwL61kxh7nbaWbfnY4VFPsmSVz9NWe9
tcfnohhOWOalYXo6LqbxpCZESe0aOUR4E7+S66SBmcRHcP3fIIn/hXVeoWpRpU01LRm+nzYJG8OE
auyGmAAKRm32QyaXxxRjvNfi7U0FPDJzcOGREL28zCDzOEtXKhAKLp/rZ2nabYmvyiMjb6E72iJ4
aC9Eh6FHKb27FYE/QWbvXJz9UAA7ypsQUtO89ybG7mO7DGR3meahmolMRfrjEC6367yvnOLvRHzd
oa4qZIFbgj9vERA4JSL5ZpByXMZDfCyW4ac0qqunx2wRfDhi2VAfWAvlD06C1U0Q4RkgCOfwG0gc
WxIWu2zND21nt0fcjiEOv5RdRWmuY1Iu77o6MzLRT0Utx4coFyVPFmk+aSqnvegyCW/QOvmj5T9g
Y16fU33kBT3PCcxJ217jPM1Y3yZ46oGL6GQHWVBPlI2RxzRnvDqA+FlLu4c5Li0wIcA3rdmZQkeY
y0GN9b7Ss/wouOtqxzM2rivTi0+oMiX0HB00ffhyzfbQoRa8gUhiSbAYV9hD+m50jP0oWgbVzpyy
40CyVBnesXV9auNM22l5NxzwW5onnjISjEfuJNVc8tUt4ox3iw3KDZM5mfVMDmDiz3A2Rn7E2KkI
3wbedvEX78kF/0cA8Yji1vMuM7/1n5Q5kGXp3R7CvL9d3JyhXokARqe8S9/iKvUfXN5hTnq3CCXZ
QBcNURBcgOQ+WsZHVXUEB4/Dc4IB+KGx8b8Y2KjDHivQxq0mtud4o4y5PyXSKEnd9MUDpBly6mIZ
OE0leU2FdWpV80zqZTgJ39uVdscbZWULNWK6G9Oous2uCWZp1Eh/gXx89kWCOih6tJE2POPNfBOF
ak6mW13rrOlIv9WNM5m0b/Y8cGqgcAwHY2GEFvXpQ1KyPIuTZtgNVJdnCXRdLK5/UJb/ozu69QcP
080f0/Y77VgWZgDAPALQzdX90qNFCbQCGkM6NTH529XHzE1GUnPtMxVfyCln4fyeWzBL9KbcJYC7
gnqIuIwV2x7qn79ey5xSJPG9B4yHoA8Ma0wkXOlNEI46Pwq6itWK3cpTWRteYKkkP+rGQI/lRZL5
ryBQg9V8rspXihvniEIdi/DqWe4nTX9q42vJ8MkbNIz8I1t9SCc+Q8rkYpPYtreME8F/7qbR5lNe
9dgSejUfbFqsoovvaQdNi7T31WB8WGpcoRX14ZRagdT2o2vcicIZLq0N4a1S4xXUyytoeXsLwGiE
XbWVJN1y+OibsSu+EteCwnBM8DDxI/cIElCRSgZVosHtXhZfbeb8tJ0SBz85iEl/tYwiSHJcOo2d
uVehlWdEZ9VH2JHY+8ar626KrwJo36eY5E41/BazOZnPDvl4odlWFlJSnaQ4MAF3TV8Tzk1O08qA
1tPz+g6YW6lAhgleSvYS4x1DtjIUlzYqnUu2VDUtVtHtM2i3eC/m+ikv3o30VWPkCchfezL19jtu
I287L5bLo0/0zyLGENKkG1JAZHtMG8ioXcnsAwLalig+C+oet5a5PoRJT52YMSmkiaoamJYefXvd
gUJBZLa1EAHlk28+YEQJrQQzWRsv+3bEDt7Xs3FEkkRKcnxy6mF6JNjhrud5gr0x0PLhFi9D8uSU
XY7WtowZ5goUfyl7icV+WDdeD//+nWg5COhRs61iq2LYwjizGPtEbJnurZmxR99ePaTF5SJ+5JyN
z6KxnoUxPJdWk1wYT310iyxPbSTSLankcP214hJP0QMwYWhZpYvYwBtvKChpdVU13HvzO2l68RLl
XofmUEcdwtJk04ncu1WF6YWJovuNywiYAdmZrIyaOxMaugQUFUFrEwbYe1F/KxPtDzt2J0gAmBym
OcaKoOXw2/JVn0egBB+iY6OBjAzqHVgN10LTn7sBJG9kzg9jGbdIRXHaxwSzs7hKq6tteu+FsehH
zaF2ANi57zVerrkSX+mqvvFb+RbXc3/2hvYv7Ca5b5OieLASJE52FdWY7U3vlK1fJiC3+zI2n5fK
kQ81Vm7wF2LfjTby9KHZGZOp7TiPwglGpy/L9o45FeO1E71mft3ffTOlwZ2XlCz3hSci/2MxhtmU
M32KWGu6Iqp4kzMIU5OUyc5IMZUNkwhNt/1xMHRPegWuuEo+XW2k6YjZF1KmC+mZ4AzEO7QdfaMo
/j2+dd7krIAahOeImFLElCxV6GzNBNRQyWhgcGmBIr8OWG2m7A+W537lioytw7yi9TZ6JI4qAYST
ItpqcmNglgjVceHQm2PmNZa+AXuEbQlecuNgVJ4PGgGRG7uMn8Zsm3wBacLCUTJB0x5Ak2WAZ5MF
dsaCrguFEJat9sC5flBd+o7ifTlO/Z7An/Sts5il5jGuJ8Y8Opa/aHznyNmS8szfwF2Mg9E902jl
L0J1l8ESSKN60BzIdlHCdD1wlki/ZzgpBs3pD7Bp0ZQXyXinV39mIZM92UKdOQA6SJi2x0hN19+X
RsL4EQXLoMn4W+tVhQfXfCdYkIbazBIiDzM9Cf1UB6Mrue9aJUP8dD8ajMqTJefphfo1hQub8UqU
DRQVj3Pfo4108vnO6hxVvrGIUPbYO2ZLfcRVfddrRLGO7qWh1ebeKTWZYE+M02t2RHY61qGp1091
0vKX4qOC44PsMMNxHZSCExvGb7NzzVIcnZE9XzJYQROnw4Gblte2gY0Gb+TOftvEuu/ZLEfz9pJK
nlQiQ2JSpvMKXvZ5zAjqbLyfwlrjXDn2r4wVeGYo9TbusgqESvt1ltHDAoznxECBw99kvmngRLDH
3kSrj/Wag+xeN513xVYfrcqoqsmBRSfZc9+0NdYK98RN+DPZ+bEck3LXA7+SIFxC0b8PZV8c3U5Q
txbz0ZxWNrEcYXxaBAz4M0RRBwy1r6kPhHQcCTkBfpPVHJVo3jp/TSce9li8P82l/xwb2VGs4WIB
k19uU+vX1iZx8tnHF8Qk1+y4VxVLbs6PQ4J1IM1ek7J8kOPVKFiisueDkYMMkWceMHvZJu1jA0ye
ZBu3WknYj5xM0zG32Av1Xy1V3sbEL8nRjlmyR7ztDIgZVYy8dqJugMw1MozVsydgYcLU+xdnmYDM
YnIG/1v3L1h1u9Ah53ZnVOcJctk+k9qnY7EYsXKvPek4LfwBRdUaedMDWeVaaQD/j/mhcOtzPWY7
WWXBxNA9nKUCWZeqkckC3VprShaVLjpptOQkKxSfuePy+gL8tcYpIWfgbqO8K2cNQUEL2wpQHbW1
WZ1YbL46ANEIOEBTPTBkzaggcvClwnpgbUvwdYHAYvwF+n3KSwiRaazj6xHWlREi/3eR9pmmPSko
+i1vsSOUJfKxDm8c8ILiZRpY8LG3L8NlwZ9sNsK9tVWzS1hahTqCTkZkSNPXbdxBRmhgogbBfCpK
bGvGBEQpweN6nov0XfOc/VRd9agh48zDNk9DjeUl3ill9cgyGR778S4n0HRjmVDZhin5gwVGzukd
9tvOk3jAivqxyEak8prFRm/2nsXYn2rE00evmwJtdMBQiA70hr7MAd2z89DgEUtt0TxJu2MuFyfx
t9mtHEV4PPCQrP0Ccw5tf2WTNYF41rTb4eajtyqp4tVQqWM+TqTdy+TBQ7jDvgEtk7CMeM0iQuIk
jXMyefxaFjI98kGPwpxpLZT+Yk2ck1x75WFcwwIMnLMgB7SwdZMD0s8OQWuhn1zLPpZ+jI7KrIPO
taIP0ROtUQbSUg4iGK1+scYmWLTZ33p+juGcFdJ1GdruWvksXPLZ+EZiRKnZjVo4WOOHn4J4l16c
noTRfEYd0PN+oNYjz2mHGWUFe1ZSheX4otNCnmuGHMfaLb/ioWT+3Ewf6J+YqDd1G0gkwVh6nY8U
5dbFl5BNKhjIlRnHj/++8Pfnx8qdX59/bTubeArOo2MD3u2h8i8lTrxQFbEWZLJZDv1CuYfSK6Rp
mN+ypf7gGtipsgbX7jgnn6rsPBXJip63T3pUPzcmWhCiJW8RK8QcYesDmnhzg4HRuvrkQe/FMrE+
jn1UZVN2Asxa3jRGEDvu5sPcj+uYIS8RdaZOoMFNQNnp1FQRpgid0HPifGPbDTOlGGsGEkiD4Ss6
yUW0CuxA/OIPuh2wlNWeTWdoA0eN7X7C3XD3FA+mURO9VTpAv7CMY2lbV/UmxMIp54BA0vdhdM6E
kgMjv6xJo8dy7l0Ukd4X1TO5yxdCdbWpHy7ughNoVOnK4TklmPbIMu5vRWH9jrPpXgvdAP7rF1Wg
JUS/suRigK+Z23rIP0qC7x4JTTm41lLezYLtTDn2Q0j1c5vfrMQ94jnzvgyo1xu7MQ8uhdvRVU76
VFbXwtHVLVcijOYsOhb5ALDALONL1XmMYZ3VzaHhk65zpgN+tArupmQIx9lR4NqpHkzEmqyYl4d+
0ZaTstJn+OvN3oWjvNMJjApU2pCQYHfdwSjQilittW/TdFdjUj3GIwGwnMCATl/MqPb2Jqt4pmFJ
vzOL5D/2PHdRxe6xMLxk1zbLNycnj7y+bk4VI9XR4jJuGUKZ2nFkbItWPzMvCIpGLGkvC001fw1y
C1ZlWdfwMfqei0LHa/WL0H0Cv13naOA8u//7grbuw81zwCpkwQctthImyfzH1JncgwRtGo7Zcqqc
NLkRanFDHjSf6dkZUfk/JrCfXWl1VF/wp86ZjVqo9rYEO9iPqmHJvBj9sRjFD+Ew2omZ62vv4Sml
QbvZFsTcxSYMADNssU8z/3OCDPZVDN/JGjE5RMVbj/sNNT+vj2n49btCXpPY1vxpFFgX9coOcidh
GWxT13ZjccnhbgOAx5LJotupGLobCSVL4pbqoRASZhcV+dJmBUkeFqzxkvZXL/r0giZhBwEUprOi
8s1ae98IKiLPSa8zVfNWg0sT6QazuuHuDBZVi+Dp9j5Ks8MZGA/XROm/ybCgFYWpCMbg2NtFua0o
GfGfeSyYz8pNbxXpYkyPCkg9mhVYedKTecFIy/a01VrY73GilVuV/+0TY29WK1+8BBTXcAbWqNkt
muqmqzM4dvmXLb1qu5T632Ye99r0kkzxPZrQMLmrh2YE0fUPcDq0tnaDSZhclRMhJOwzer0YFNXg
MwF1kuaW6QdHcz8hkmhYEs31c032g2g+/01pEHqN1ySXd1QG82GaEIG1nEl+EqeXsXnT9A6Zqi+O
GQk+HytKvk04v3kLwF6MEotbgiMhzy6zq8SjG2kfomSkvGA1x/4suK0NctVMt8MNk8/DzmKcf2XU
/WJFbXxiJUfpWzjMvK1IPNgN48HaCaKkZ7sF2QaMchUg4mQmyra+jVo9gJcldnVsV9e47pA3meVR
loaJ/qtV93Ti7EFdNtP5FtcpcwuwQXkCppUUEEZ7/daLquLYSFZSMtfjsGimayckIfPamlUzF/em
yTjSvP65AU+01WT0vhAwsJExyTZ481ZjaDhqLOrNCv9L1L16efrb9jmqTfIByoxWFyHB2n2kBK90
7iWXOXzJtARj61kEgpDYnPnNVz1Ff0dreh/ao2aI51nhE4H5/BxbiHfo1n4ctLueYsLCJLMJ9Jx/
XvnjdYLJXBAHCB//EN96zQbf5/IyT2JGGrI81zdU+9PeT9kOo87gJogpwwZL/4gbfsVGQUi0U7UZ
o0RtahsiDVR8fmQ0oakL30WaGj4qP3s2gLX1jgj60SdNMVMIk1YHICwOfdsCLp2y3Tiop9Rvv4vB
/Q8qx1vsoUNI4LENvR40ZEgCTNt4orylust0QJjGtqoKUvaMB3junEcQELsk3mdN8RewmELgVL/B
hNvVWvagdyOkJM/g9AGYH4Ehk0Au9lOE50GkvDC15W9Ag+KgkJhRKCxtbFP79TPQR36t2ptQE7te
gyyoVrzz66+R/DUatvWCnUg7jdM5rvJ9oSHz9IvoAaS5G/Y9ddJUZ2LjzZqHy2Sjx/zPPZT3QV1O
ZLNX5IVpswwzU4ZeOmhbq2RZVyvvd8od+osGRPVSAONJczfsWvdc2dkf354qJthshYRWVKfeKI9D
ZjHKtqUeWEC2Ab7G5TE3J4cdunxv1bbRQSn3mYyJ+8nkVhnLO+lSK+GNni5LmoAzshNAVT3d+2rU
c2aeFYx9+t9kpAEgBD7ONcovyqdS5JTdzXDtjL/wxrFi4F0HvA6CBkjyDf7Jr2t30bZInJ++9tCv
CGygbsnfaLQZxPuo7qZkftZjUO2AEJ/7lgSujFvQrAcdqtKUYNx3OSr9+laLl7ItXp2Up8xc34LB
TX8nI0J1ZiIkZlSieH+YMjKN6hkycD4mU/Zrz+kLMlrsLwq77aDgueTyxkbuu3T4YTsJbHNes4yG
ZDt39jOK4PIYyZyOsSo+8Vo9idbXD3n3wfTD2tJysYbo4OUiSWiCVIfcyVh1R2jBzVTGc5JrOuh6
RT4DVgrkuMYbgAwc0AsNVVx1d42hboA9F3OvADEOFo/m3dFuiT49NKwYAo/qKJw1xssmS21wi3Dj
tAKyNheq0vVDb1TbOX6f8fuCxFznN6Nie5V4e2iD3oYF4H5IQGj6OWo+VisXBoNhQ/YMLJqZVoyL
Y8t4iwXVxonsPyLLfqAy85JV8iQmal7eyVuk9T8Ajl+89c9Xqzbo1NDdevdvhPUjlEqUoUDnmDiL
3FYGlqEy4vsnpO8sESeZnWcg2Z3rErGu1L18b3SVHnjyMVZd82JP7nUpIKH5pfeZ+cfRiz4009Uv
UjJ8Rh0AzrRNrlrpktLAdKy0pPdYlyfCUjOKNmyBZZ7diibGrmY5gW5AhJqNoglpjDCnNLvI4vFw
YBkdUMptdY/9LW6ILqSTDrUsQbxPUeSh2jKIDykHZ0XLxqHj9QgSIU9UOW5fbPegNSJ7CVSc/jJJ
Y4nzd3BN+lMld/0gkIQ07lOFu2DrMRDZkOO361CihLbO09G0ZTjH7L14T6od9p2NpOzdsHNAAgMJ
Ox/cbqOmBmm6mb4j301Ad9Ln67H7OM1eMPJdtjk0X4YTYF1Vxi+dZihWG+YEFVBSDUZ7MPiIwqKu
P8cN25K5E/qBQGee6hyF49J3l8xKDkQPnBSWkcBauGcZGW4HU3cOmBPbrW5CM4rcMkJeiZij6vF0
4ETdKdH11A3aKzFKTsjaMd87wjF2XITy5FZPKXuiXdpm6Lv07A+771UkgrWnmjO1kYbfhSpPbUSO
7tPoVwfkPYzxPW4+y0cZ1mTY0JPfxNFsRmXxfVLJDx+FHuQcgFt84KCCMzIQIJTbwKBRfqwvTVsO
30Y97cdlC28fgkE2r7J9CKUsDh9lzBW5SHifkOLOyhT5fpkGhajbggrB1LU3gAb7Z2IW3EedhxfB
tr/Ja6i+jqsBdFSyJR0lc9h9r5k2n707WHfK1d1cOw6VMFknC77ixm1QdWNN34u623uglPCFsKFW
6aUYzQ+N0fh+pCjd5L4KBG6veayP6EmeJ5cd8ZDxwsyRrABOQLn1ITzluv06ZP2n1rQ7vDojj478
Ekn0B4yMdbQM62tw/Lsqx2gr1tf93+O8PtcyZxVuO+24G9y1vo3nDbvtLqzbPcRUQmQ7/vmIUW2L
1feNEvQjSUlS1bPfRXGzl/g9g+zP4g/XdZJJMeViLRqIWEwW7lBn4EuQL4CuFFmFY8msifoaTGLH
p+6JLZ6CeKvk9K4MgaQrid6jabKZzMQO6kX9mX50IB25CpDyxiHEem4dpZ2YTX1oFfevnbC585US
aIyWalehOPDH/qOO1LtKcFwAdP/PjAYMFxbbhrjhR5bs3zaDlHseEz9AD9HMyRxmWO29JaK8mLAk
wYWAHmBT9Q7AEWKTCspJeax7WPvw1okoUHgP4fxgu5vFeJ+w50ruoV6hKm6JOGxc/icE/4itLvWX
fzUBW1rC9dbWtfW5VuipKdocvlXh8P55PZ5cVBfkTuskTLDaK3gPc017UgZlr48EvK9ctWd4T6wT
KMTN4kZOKHSXa6Hg04pZzG0s0PV5OP5HIqW+7wYb3Cb63X+3ck3E12ZuIWOAeF+WKtpjOM22Rm29
ECBzRQ9Eabmy3al8G5Y6/27HuCSjSHcp9hlyO6Fhtp+dAKvtcDyUFHqAOE6zyvBSIdABAPqbRgnX
IKUiiLKV3qh/QkTYG+gu/IHAhoRVyL8Pw4qiX5rSf/eylrUeL3kApN0JY2Gy2KZEqwUEDLaFx9xI
90m+ypD/x92ZLEmOZFf2Vyjco4hBFQq0dHNh8+A2+OwRG4hHuCfmecbX99GoErJIkV70lpsQJqsy
K9LDDFB9795zJgCNhpw+bGO8mL3lPSVmBvsSCFsqeB4tLfVefdY1eHxE9UyMiudSk5gf7sRLvo9s
dg/c0KsDfp8WLHpo7P7cyO2hCx66zLr9+SuiRPAAOOh6YFpcd2p3ZcXJItmqLjN3jt3UfMM7vA+a
Rtqna8PifzOQ48uscGX/OefNqb335VIdGdmSylQkEmW58+qKP5SAc6xV9U/pUtzHMvwidQ1sJTeO
fcREBSYQLx1W0tTicTBbFTdhU1w7SnAQmK2TPmEm8/KxNCbLhKY8jxwiNzJk2hEXx9qj9R07fCVa
7F+7Xh4T3sxsIHjKEzfj4o8dxnX58SB/pZoG2oSxEnDoqdRuLWXcsHkjs+HhlA16GmqxbDZoj1Hn
pAWkakX2kmfc+s8RLzXNYxfw6HMIe29ciLehA6VxbMjr4ao7eYWJDytd8yMhV0fDAUbApijXhqi9
vQWOPxx6ANnTR1rRN6Ftvx0E39ROPAIoBOZDWJT7qrFpTW4PeF/BOIQtyIpuTyDkS8harf1XN1w+
wohjSB7woJpD/4m66y2CPdL35YyNiY+uzTm7d/SxP2CvagtKZOotAdmUekwLfHqKnvHs1JzbIeQm
ZNf42cjUO1vUJLuRMy7Mp2hNTpsxovPEt+PagXTZwuOnbW8d54phPom7TQs4grgVYX8OhTuz9MqN
keQs+Hz1VMtM6MvvxIMx8e+yZOLiZsc8TX+GVn9i6fxRVpzlwxGMTymjXai9q8MEYZqnoyf5ICDl
ScdiWg9M4CHr/mgML2KjtRpm0IH01bkResmXEVJ5VnwLAg61f75fNg8GJh3nHBYSSy8OBG241V8J
ybkRdOH0iuno5ghvH+XdA102Pid+zx9yx89tsHmZxvGo44TMJJrhkEfu7zblZL2M3d0c9Tgp4kOb
VfHXnzdsbfBTYPMOVULqc/VUw0kZlt+qAvDLM5RQIcdDKnIiFs9+PnBOr/jxkiPkulfwUIS79cWg
BoQAVfhq4HVZtKyrh5JAzCx4nXl8GgBQ86QZ2pwAvdoaLLXQaPHBDk0OYeT2dm480GjLPd4R+qYJ
4pBwj1GQ7bZQR0aKrIWDuUIfirs0vpY1crGxy//KmbMS+ETbZxQBLzSfJogHgG7FDiMX80flq3Mg
YNnbHM/RKeWrjs3R0vAVS/mPh0U0W8eLX2JZUFLoP8BQPMDiDzXC7bvws2tT8TfKgeWhpqomfNq4
N6Ax1IcrUC3tVuT5zogA0RC2AhzHGHlbQkoSoiQq6LIdMMeCwTyNunlYXqd4yC6xuqR5/ik7k4l5
wSqTZN704strPEgTpq6Rb8cw+lQ+n0YMGYRJKVAdZJpu+RD9RszBFS9tuc7TMytgnyKmlOe+y54X
yI7rIYYH1XaJ+/cra8pVkjmMRz57TK/1tLzmkOVWS83LuQpmWsUwJ9a8KwCVpOspoDrmpENBDJda
3dSb7Yboh32jis1bkxsxX9b3XJYMd0dwzpGQw8GIBvMa1tHIsPZNMz43DVsu6pBcp80qwokr/37+
UB4/d/KPqCT+apwzT7+U6C3x/2Q1Sf5lnSrjIGEfPS7ukdssRzDn3DCXkkRiGxmbDIEjICXV7ueY
P4Qx8N7IGEy8AOZn2ej976x2y5IMu1q9mCO3WwRp/AzRlK7DAd5U7fxVe2EKiYJnU2z/AtDHl4sa
H9OzYxxjq9GcXwoo/lPAAUvw5fnzkmJwwB9pPxcMXRWLYsZSghhAAx5Njb/RgJqHqcSfBP3um6DX
ha8zhijKpqnTMwoDQcoIu9kQ7+MUIbgyxRA6T4idyz2V4NcqNiyeI7a9bbl0rWPlTUfc3nzmqorc
pyWs51SwkyAgeqcjVnIHrVm68l5qoDzvDSPvz70zH83Wb26hxZOMlNYecU98UcHM097mpa+UwDc0
0gcwEwva3MhrPkMswWIqD3ddw6hnlA0r8YRi5TQp+Gu2Z21Z9wIX50YYlObfga//9nv6X+F3+Q/7
evtHGf8bfWETU3/6b3/57y9I/8r8f+u/5z/+O//17/j3/3FsTsu1LdC2/2825/mzKT67z/S/kDn/
8Xf9ncypvL9Jabs+gTnPtMlv/SeZU/zN9B3XdU2lf6Gd+h9kTsv7m5CWb5qC+ZhS/F3/Sea0/iYV
g3HqQGA0bWJn/z9kTgvEZ/XPIF9Xep6CK+O4Pv8o5w+385+4nEAXDQDYfreVLe3GYr65QfoXZf3d
0KUbpYdZc79x3GdM0h+1oGH9Tz+tf3yu/qXo8zuDv679P/9q+5b9338HLvRnS1r6SE148c9//k+/
gzACkuAuf6Ss5S509NuqnlyqK1w008hqebmRbcfw8nMO2Lp73mjtG+WeTR7er9VggfNPWqififzk
8QUc3kTmEbQZZH1hX6iTCiaFbI/9MpR7ImzhWmqJScS2eafwmpRKd9206qS2X+kM9D/8BAdKggxF
/x+e1qOYsfkrSUx1i2QAkEMQvG9oo/BGj6zumRVj81BBx1Si6E8x/pVcjiRzvPiL7tXHrBUtNPdx
6NIKXZw6OpXUZ7gcymMs6ydbK15Cl1o4gPKL61Rrrj/W0RmH7PznF6sreLWO/iGorb/gKe2G1v4q
OY6QcZ+cX212iDPBAjD6RGMH6M4t3U0PMG7b9MlTT3p7ZY2snOYo2RcJDSVcUeuqlG+uLRTmE8GQ
zKeqyqVkIwIkqk0VXvEHh3T7JIJFc36wtSiHVyRzNzddm6aDKE3rdHxBtQDmf7uxcO1YOHdSQsta
wTNmOkmvtTxcE5lMmtsUwU/EhpmGIgKfHEpaPtYcnHzH34JVl6Ax7YMZbMgus+7WKiBWyJ3kna4V
QT2Qd951ZhI80LVIQGIqXq6QUSCMIiSdrPuAb8iPm7dQC4gmf9jMJu3vqJow4kBTUk2xLUhxbWod
NHKqn8zKribRLel389NQoXquiPCtIq2BrfLicxy9TaxaIkCNdbfLtFlxCcsY0YU4iZji898kyF83
HSBrh1h0OVOyGNvjFLYRb3B+xuZQ7XqW2A8irimnDBrMj7ipweAEJhq4lpY6+Vrv5GrRk+uSVq7f
ot47dHb2VlGMAxYJDxPu1OLuURdRBMEcFcUBRMqk3rLek6SfUuuoGugNnMyQi+CecnFQJVpGxet4
H5T25zDPZwNbFXimuuxp19jHTuqfktZaVfitEMUgdBj4YYeZ+86ePNIqrImq14oSMLYKRkFTc5Bw
eXzkWXZH1TzL5HmazGHHZcpZm/nNs/LPWaDeIob4M8fFZWopF1AdxhJUh2d8XZ6el+WBT4OqVb/n
mHl1OidvvdZ8lcne19ov0l4bCtkVJVXvKxTGrrWQhmpVmNLSMCtBHzZqkZgiiUQsH7BqJAx7l+Mb
k7zEV3nhbCmKhOc8frf0ehxwi58w81+A3nYdgXOGliydYrvONhjUTUKjABFFR7l/t6BYq7UEzR3E
F2uBM97Z6higb0APRnm31lc7iv0HR9vUrNbj2iXpGabqa4rHVxt89nHCT7PxjC0xRvRCuabT8hG8
mfqX2q4PgWp2OXH2UwMxnHUTE0kf0Rswpl0UHO2JNHqrSpwr2gnHtuzgvydEgtg0ixPc14dKO+Rs
22kfE+2Vg3pLREa75hxtneuzxWFxSywzzbunqr44Texds1j6O7Kq1Jkj7hH91BNFoi72INzpLRhR
P0Yy+42/UHsgC7WzMpvbdWkOR1v78dJ0+E6hDq7wq1B7HSzjDcSvbZCUk/MTosrfLi+xjQS/+mCS
+4tNTHzYIo5mPlwIuc53VnXf4+hz6QA9CU2slhvJXwnS1/A58HwNUfDmUGZ7cS2cZuSMVyaFj1Ne
y2e36pqTzZPbE+18mWpUAIYPrniPWajYB4lFc7YZU9heWAchh2SEFzER+nRPE+0mXGZtKVQ/40hb
C0VU3npX37sNFR5zIfWmINw2osvoZarm2tHwXCltQwwMHlB9k57RK9xhi1BbyY3H2l/cQ6Ztig1a
xU77FaPqkzN0eXCHurkk2sFYVWCIDRxzZ3s0ThUPz13EV23j03vQPJlHCFHZIe9yphlh8uy3vcWO
JAhIQKkrzRG6sC5GeMOl51fJMN7Zblw9AKrEMq9/QSiFCTwKH+1mN7YB+QGD+ZhjMscmhLnGkvZe
ynJ+9yZv2lgKRCSxn/Vo2sS9nwb+E24eFuteFQSvNh+VFcyJ5FAZ3fNYDcaTJPrvkYNZl3WLbz7N
xdF2RxyEYKg3UD7Kkx1UwXtcNHtChIkvyx9yGrtNn/oxYrmKIboUzYuEkLca8p/t2A7Ua+zwQAdn
S5gcjGx6nXP26fAGo20KtPYCGo2ja/BgkDbASw5O49wULsgcbz2b1fCb3TlN6+GpMXPrnWj2s1/Z
H4WbLEfTV+oxAyKy6BsQW/5dOWHrdJrE30wvZHNYp0i3IwQ/qYccT2gdpt0Z03J3NsPWJPmhwDI0
XQ4SjKrAuUyz14jCM8UYwS6rFfSR7A7Kg/4lyH7MMR9fsA/dLiAQtAoMolDp5L6HDB9equpslYl4
5XljvUSoCMpzlbX+D4XKcy+TmWVCmL6Q372YifrBjcz/0dCccQOIHbllyZ0JlvMioFX7RFFrMGTe
JAuNVj1CU/mydAodVp17AKf9GEII9UDBbMUoWH+47YAGRFh7rrl4TX8Swd8sTRXdAuE8O+Bg7pIt
CWQM+JtWFr8rViiedsTk8/gU8Tq2qJec+3l6KmJaslMsq0PQMsSSarbOw+DArOAZv83dgMl0Jtfj
YPZ7NyrQzHfkSx0aclWeoAjuEUExmuLfzH2bfIPlwtyRpWrLfBXWlJaEU36mfk8+nHucrzqLVRFS
sEz7gf78Mjv2muJ4fJZ9VIA3w3c7ycNYiRaWefoYNE3wEeovU52H57nOvjzi00A7+QUS5MFZKnlE
0lRfUjuoL23+SaVr3trxZO9irLKp1clb3fI4b90kP08RFW9/dqvLUs6/i7IMto3Hfz/3wphlH/Q4
BR9nM8rQXEOo5hyggwF5+KsKsNhAPdj6QXUzgfow+RMbXLbzVjbOROUr9o4ijgi+D1zrIoL9q8Hr
gYF1Y3by+RNb9ai+9n0szW1pUxONRO9ujAb2xqgV5KElMN14lXerwX2vqqL6FoGZPtp8BK6sQhd6
kLG1H41UrIk1T0c7QbVuV+WjPVgaU504ECPmX+BxfWwVSMnAMkCi9dNvjIU1O6K3JO3zV+PSjL7/
khiAvXqPCUPvBzw6U8bbsOmeafAMD6Vg+MoExmMqjAEztczhMEXVdUoi+dKblG1APhavwzS8F0KL
C0fG/InVTCdKG09EsaINq4Z6Dz8r5Lc9rlrhIv72oteZpeYZbUkDaY8gVEaS76kBk8PYkn85OodE
LMqYU3/L5k2aAfwj92uUn3Aj693CVhzQ4INLsfqBU3FNNR+wKQGfidAoZ1/Ho1dUU1rjmJp9FNKB
64U3cosKe6i0pDVN5SVYWGyQiDzEqHbPLtGF62h+BMYyPscdixoGZTfDmO19B7PjjbCfy0yWyzfW
xV+k28nmmLb9iy/fJordko00aaLQHx7YkMz7ZgacM+TD8NSyms0VxESGogV7fPB5ipQjy8MUBjBk
v3NIqf7RM9iXpB4/I+Dmw47p5t0IaaeZyRCfC1t0J8Opj1WVHsvMeBk6thosoK2950zdqo8YKFAU
fDazpr9XollnwpbbmAX7uXGSq2PzmugHjLV9ae3TtEnWhMHlJnVAJMtB93S7vF9bzmK+HsavpOag
JtEjn6HDgdowT2L5ZsFFuQlMnj8EryMd6GOasUnlNEQERPrGNV46NppLQrLYprJNnyI/E03dKn9E
oigmCDsNUA5hQliIYuC2LBnOohTdMWY2nIcdf9p8ercIoWK2W2lzDkxVU80M5bbtAprYVo4CweVz
ZkVz+zCn4ydwBz5GiQ8NTEHMrYyAGKoZQGfgORIobd2y1THk2UeGW3BrKyJ6Nk6ZnAx8ZcwemzcK
9otbdqemtgZaAfOlbCe5T5bQel3A1mzGMTI54nb1U0SQ1zfsM3a49DKUXAcG8Ib8UAJrZ1pgl0QT
qbNTgm32yvNUy367BHZC7vh3INzmOYS6Rz5VjNs6JxI3RAuA236wDvboRgBm5UvVRPZr15on/lx6
2P3+b+el6Ud+OwYfhzoU9AsSspRARW6Tfa7qFzvi4OmbVXPwFw9SnQ0UJlds3ie1cKAbRuiHMWnY
otfqqJFXfigla0A8DI9Biw3OTj7dvul3LEqsvd8j9ILWbD6qygV50zm3uVOwTCMO7NQq44c2BCCQ
41YiTwiprjXZacMypJlBtmzt5ERaOYaNzwWTllW8TOMpNbIFFuOY7QdoeTMXCMQRwYNMGbY6S7Fs
MU0iDJMWwjWNYgYFdVeic07QIEDSo87e5pkYj9qE2RfJma8fMOSxoH1MwZuv8wkrpHkC4fuBuu8Q
1/TvckkD1GRfSngIbkltqZDkqH+i01E+ED3mBpmZLJNJKr+jazg2C1CsUaa4fbix7VMF2InnSPM4
xe+V6wkyNeTLw85+G2NCTvixvmqpnp0w2bJCbC90bBv0gfS6JGlOY6zfZiKXxzaMIYj1vXcyvJRN
Wezf2PPQQuZst0lD99vPc/vb0FAu5yG0DfwBfOSe6Sf+jGY/PdLi/lHlmX2yc1bShodxwhqInPqd
h6iB4I/diW+GA3DeQ47eCT1eK/SSa5Sl6WYa1SO/OQXLaOTkND6JebSfFLcQlYknbpkru1MuZf9G
7oHkJU82S7PdIp2Z00EHyd+qj6KHFxN05SWIap+Wqw1lFLzIoYoBHgAVoDfihJwmsrzY2wN3t1RM
UKJsE9tDml5hV8Y6FpdRSzFD/aT+nNqJdawdPFBYgY46wl6BIPMdFOX7UBvysXcW+VhXFTWY0drG
dTceWOsGRBPpokRl9VAZ0YvNNfESZzRRXQ6OorCmV5csQilUtx+Ia+0Nyw02Y9BDoOYfsxuX6qsg
9XKfLdyejUN9Nh2cfW3n7WujJlJS0z7liLfHxG69hcAi105pdCvXxqqK/JZCZFRsQZGbd4cCIHAy
zzvYA5eFoYCcW/e8ZHJCux2M2ZPViFs2ztO5q5A8gz0427Z/jy0+0a6N69PGX6VIcmxI0KdgZ6P8
HJcxoylWxJUe8SSmYZGirtpDOHQIsyerOqThAtUq/+o6u/rkf32V9E74u4XLn1ASv7qZzqJxMNqX
CcfG2ZPYARd5cVv7ZQmn/lEWimhAKk4BTvo9ZkGIxRb94zqI7kwAi18Th1HeTaxsLJycYqSEmyWx
sRGNc8qi6ZTZ4zlIODR3/rhr/AJ3ZxJd526GAz7WxBa5Dq2yYnpPybaupKB81c1832PC+/jiv1rH
dHfxDK0BHGNj8AcZmuY+gf+X2VXxMiSsFsN52eRR/dMjxEupxYrJw6kR99dwl358tdySsVhcv2eK
v5Dh52QhH8ggn8Gai9k5ZqictyMP0jDZOzWZrngC+NblznlWGWIJZ+nZXEsXQOPw6hmC46pEiLQh
rI7g0EUMyjgtA/1Q/1VCJttHpXGzDFfceGHyb+FwV44jO37oVPbZm0P80Ax2dRXMBjwwPqNDmJV+
InHUUfyJ6bhshTj3VGpOHuqofXajrDkq/XrKJmOHRmCftdUzIDfjUo3jb63jeQ2tixuSm3Gp6txK
oznGA52FqBHFlgU9ibIppE2OZzhwXBJ+XJXyary6RRxqNd+HF5DoEtGVLuHXiCqZDV14ho4KncVF
ftGaSpG+giATBGyZTLvl5ehF0cFopt8GW9Fb3d156kIPMY7ULx+kAkSIrw1w65JmO8eZ6Ven8ydu
A7hlbfOkrPqrI0rLnxJrNV951yguvIdwsr7Dceq2mWW9dFnm8zrkIF3xGvGXzNtNVgsgPKGVbkZ+
es9bu9uUM9vJsbZbmtNofdqGAXU5FKdq4DYcVV6gJ5nJh+OGDwb0LJIqVrrzfHChUzP5H0aQQ8E3
E5yq0g62rc3oLeuAZsocOwey32xTGlOwEYRz1kpxtC5iiD+MR3iXIU62glzczN6Ra86i3iNMFnQt
YQ1dTPXc2cvkywOOyq4pvbt8m3/VfKTCzn/A10cLqHFCZiigdoLefhmW+Sg7o1rnhTSIWMxbR0Cc
KqlHbYuaWmAl5tNoe+vYSxccOu6walNe4X31MvakZcwmA9zlJo/KehXmUDwPMNrSjDN63XNIKTl9
H+wJTkLAv7oNwl+hI0y8SF4G1stbnr0M0J9j6O3bPA5Pg5zZmY9/kUhzNuHof3lVfAD2Cnx5Tvjw
xvXOzutvmkXTQw7g3jODXxlA843ohg/muhhvxsY/tTMRr7Qo4kdkwvD3YpuMXT0gNyfhsU09ycOB
W+NlzFdOwmQ1VElzJ5RPZ2rkuhTPin+nvuN3kpuE6CbYCeYQHmM7DmHMUC1rgM+vk7a5NybxIF8O
PnKsKt+HhUHcYqxBKMxhu6VfBQE8Mk6W3U8HQm7JIU+W59yS0ZkfWohPgsxHLN0cvBe/JBFPbAqU
x85qrKPtl9NWcwr45v8cm8W5+yYh9NoyznhwsL+mZ89iVhfZxBHxWw6bIUnNy4LUsC+I4JQGcEpz
Nu6t7X+4dIgOinrEA4XEaTdUdOdS4gRXuunE5lT/nvTNC0GTp7iAgEzLsN8IINg7NWmQr2FfOSnb
V9qb8b4I1Lj68//rGkoVhdHz6gvBYRC827b9Qgeumd/Zi1SHDPg+yBXnaZTmUdaPzeQ6Z44GHTlL
93fHn/euEUN9pHF48mWiuZJ2fpWBYXJfduik2/PRq6zoVKuxOLOaHIHGWABRp56ZrduBCegE1Hue
Ko9FTUOj1lnmSaoPcsfjrZyd+gSh4NmuB56SFgJHtwzHZ4bkNKPCi+gtycq6LW9Vb62ZIppXejef
/oKKFBf9tDPFsHM03tkH/XBrsdRupgnWfatEeQ95ahlN4V/DoCn4llQ/o6Dx75TSsnWTk6ejTGkB
o8kD1rYdfNVmQTSWe1zuYDN3s8HTJWGtG3rZcksl+w0WIePePmV92fxuFmhBsNYvJr2mZ7cwwk1T
evER5tDESj+3D0k/lDvmCP0ZZBMLXV7BUobB96j6TxjwzHx7IGvkpoxdTv5wx781hmBXqHOMeXeF
yC2/T4H1m6rlfAf20jC1TT8KQTl5sKD/pbUnH1O+tXRDvE0/OzenTj9Zh1/9wt7XE0YiZ4xfTZAD
AKi4nzlBTlVLEtUGYtOxXW9mgOVRPSw7/pBQPQ1k2NRKx3+3k6MsmiXtsh67grImmFLW9qStip+Z
YSPVShz8Jz5fVUjh2VanpJY+TzaWk31WA9Ykzyv2Yeg/L8HcM2iir0XkABBdyKM6b3z3XDWDeEkd
8UGhUF0Y/YBktpwXM4N3mGndRZGLFayD5BT3ZsyNuMq4B4DsS/pwulZpTQSsa6Hgm6O9MnmiDMmY
HcKWDz/SLKb52lZB/wQBcOEXqAkyXBZILUoPu0WgPRd4bLuXwaIMOJlYMELl3Gny9MdxtDFkoMqo
bZwZjDFXjTtUJyd8CwOl7sXMbDdTZ6Fke+XMMb3M8ak1MHEs/E+yXKtRRsPgHxr0SwWkNxYkODxI
KPOJLpgbeYPTPGUuFjVYEu+DdIuXvAjOTuDShsx1qkDUO2MomeEF5MfATJNgGUcihWZCtdY3EYsY
ZLES5sUbozX9jVBBAx+qomkCBX9MyfqWboerxE7J87OgIDgLJqMeyMOZ9bWFYfJQ1clRpCZ4lZio
TqY3oYBZuKCK8QVxi87TkRXOgZ5YjrGGBODtIqDw1F2WfaAlK9q2Uv3xriBgia2mudl51m57Sc05
z/AEt2Z6zEz7ZdaYP0+UAPFTXjoZ0EJOmNa5a7+qySKCZ92rmqVtn1ny3edtv2pHYByJFXPGnjiQ
Ntoho2iNF35Y3X3OMUkHUy42i/coMd0981eDQzugwZ715HqQEuwYo0oyNoY6RWLXK4YAnmnFZ5Pj
HA+bBkGBsXYTe7pOfMYdEvI84LpUZz9ZGPrQZDkPUGBMgJaU8SXtUv/cBIzOAbKTidGWHYluJ2Sg
qyOE6cYiyzE5rHUqbefhuHnt0PWE9WB8KAQ++SmJsfmoyO0eyeR52vMTaOOPyCk3MAe91nU7rkVS
A4CdCa+HDUTdFizOum/pnSfaJEQzm44Y9pxVrT1D+FjSNXlwaGClt+cT/dEqC7uOaY73yObjBbVi
b/KUgIjNjjvNx5ND+Y2jVFV+ug3FwzEnkw/UgSl9x43aGK9MDue13X/g/GtfOA3jTDIki+30V7bk
gsCocuANesTZtGsJqU6x7+Q9663qbZlOg8LKFGo/kx7hJtrYxMs9OqihR3sALILSZr4jzUprQrue
hLY+Vdr/5COCyhOLR4PTPTkTjqhA26LwDb622h9VDJik4sTeBy1uqUxbprzoj3DKxD1l1/1Pm0je
mQcvpzMvxaI28hElqHQaQ5HizMBjhcxsS61iuucOjqu8/2mp7tRr9xXrHYuK89uorViczFn/alNW
qcAaDfXAnKCNfkI5EbuAsXnM+WcrtGtLA68qYFRv+exsisR13hwzOY1x2R4YbJlAAHymkY10N0Cj
4l2++ACV6pmYKxCmjULOhZkO99eCBEzktjwPaMEy9GCR9oSxawCahzpMoRBLUIn5s31c0o6scpzv
7MK6s7F8GShrc8sEpZCZ7iNzIkZ2jaYmcKbTzjKDJz9xdbJU6MwgKYAUY50zeKfM8J5Yd7/kiXlv
5xPFOPZSIV40B0FaptsINp1/zuRqF3uYG4UiJ4FVTVEf5pw6/sVMCC+l2aDkiyl0qC48MeUUm9aH
JQoq5iMiZng2sxF7m/a4hTaDXW12C7TjbZzWL4u2vhEkr05h7P4ltRHOQw1HA+lSL3wl4X3FlN07
1/BWNECxyVEqI5v7ZkZ45myEc4By2X2yX6wHSkhd9vWnm9crQqQqwLW3WAyaEdi12mQHOYokAHK7
SkvuXP68kd5FDeDFaUks9qS3yol/t45zm5yJXLk25hkGI84CfZWKeJzHvFQXaySUuJBlawFc9OE3
8WdkEnHxS6DkWxzdCnFtRJNgwPlsCYfL7oTGD5Dsy4zWz9F+PyfmLjEs00/RyoudBhpHTEk3V3hU
TYsqglGSSJ9f+xBzYNXp+RygSQunYMouQzsGowx7WOvy8BbBJYNfsvIxM4Bv4HqGDYxHbHa0gByu
/SWBrI0Dq0+HByXTR3Psi33EW0obD70O92HBJmsO3Xvty0O+mPJcOYqjGKYFvqAnjPKE95iTIlQ0
tVkxnWSzqkiAW9XwkXKiaEfGOBHikrXnigtl3S9lAgYKBVlN18e7FzjORdS3amg4MGq/Y65Nj20O
ZIFy+rCmbNTIjqQGoQfi/B15zJjGBcpIUEjGJtIWSTPFJ5kKzJJEA9lva9tka3L+X0ntoISKhBSp
Lrkxg308RQXb+obBHT0Lix0lHssEoaUvMFsG2nFpa9slIy0cktqAOZrmzdVOzFzbMUvtyeSAku4G
LujnanArbkm99SNfQOp5F1m56lcp/uKqPKxYuw00v/MXEiDWR6bDAInWdPplsUss8oCl5wxM9IpD
Xo5HjFzqllFHgCcED3n0kH8Wdtefu1+eloIaWg861O3ZtMVfeZh1P5ZBcRxqrriKggdkZtlWWIGk
DsRMzunGkiF4crOChUykY0Lejmmk905i7BnO3jitpD8LrTGN8ZmOE2JTjBLgVeb7UKI8bbT8tMIt
sBlDQpiNVqP2OFKzGoQHE/SD0vpUfuPOLtZK1dr3wV1zBHEoNq/dAvGqpxWsFAEpxnhIGbjUbNj8
qTP8bsV1Xa1Iax+NAZlrW6N1nQIgopVWvQ5a+rpELZ8wYhkNC1GPkv4Z5Kx4GLUsFrzduEsrv7tk
nXONDKeHRlIjl23m5BzPNQCEhI8Ye5XuO0wfVJpVX4IwpZ7YADosimlvK4++DWFsdm5yTXzmXVlY
bk1zyc8dToljmzr3eiZEPAbDD7MDeu8ZnrHBMNiqQ8Yw7TJphW5xiVozPCYFvoZaqEukZbsl1l0+
9nuXF1rW1hOklabEtec8SgHRfyznb06gNBvo2gVZuWw9Ji+pQPDLM2n+WYlP2CrfhlYADwoZMGgX
5stUy32JmmfSymCYNaAmiqp6nGzYM1nDgWkRgIWdGMIqU+l9ZcN0y6P2Ke6zH1lrQjfixXYL2H48
UwLbjKb3PY1J9p5YwP8oXv4sbQVeL7LDi6PFx4tWIOvqp77gvP7Boqca4c7B/tUORuqRSxJcndka
yI0L8RBrxXKoZctzGswbbDtyTwHxrCLqNTaSBxlXJbJA5m6xFjeXWuFMlKrcAyj+5shk7wItepZ8
ZIGHIX8utAv6zy9zgxracCTfw3pDlghptEFAjqXrqjO+hsRsnxhtu8+VwuMHwpeVSXYwOmE+ud1d
aCl1RXj4kPovTssWNsUndh3J7LCK7xk8ILWe/OrWMh0+OjbWk8TAsNng+5Ss2C6BgtxDRV9si6b2
dqMQin8UgiRLb+tngVKbne87+8jyENLO27CIIkFSz3dp195RperNCMsRcr4exwT11cgXaipdewub
4c0j5bVttdzbVGi+hxRoA2ubnA39quvZoWdJ2hIumH5VWhOOGrCiAljz9CnMfar32/7UPVZNQ4NV
yXWOOmRLA4RHhpaQF9jIp24+5hI9eVUiKjfpmqEHylOI/C5vc2qv67SFe1Yqa10DCt/UUQIdaM68
q81csCfOc2kh+7vNJFgfE6FsmZAzvSmDjVHG5dG3+wKWJrtLc1LOwQXIfRjz6QLEJTz7RRmdo9aC
sWnxCYdutvbmB+7E0WuduF+EcpqVO4k34ADZlnG2RbIyGh6LeXykITScy54sdeTdk7kvH4ex0qgP
b2E5mPxf9s5kuY1jbdO34vC+TlRljbk4ix8DQZAgSJAQCXFTIZhEzfNcV99Pwh0dluSQonvdG51j
WyQSVZlffsM7FAcNixVarqgJjcGWKWn7CkMzxIuufQMLRmpnuaChrRjdjql+Z/ae3fCOtMU4oQWa
z1m6T/LspRt92u2mHyNXKIE2MA3dz/agjNI+p6itzq7V3cPssbZWj6wXniN7ydSSC6XubtEKXjv1
YO/dqXkYPGheiNZiEcEltkaPEQIgre1tKVCFTwznPvA945bb5tZhvIBtFH/kM2AwxjDOhi47U30X
EzSmVSjaQJsqQZjcTo6DgV2UkX/Q1DOck68P4b7zzE/kdbgPZfqW+kH/0KXWnbA6E8yXfte0gNhq
T3pEgqJmNjq6G61sqIAbgG5hD41mRp1CVKD2i5RM0y3BRerWfHQaHVK53346oFvxGw+yW8OboRHH
SbmoXd6/P4PJytr5yTEnrEvxb6bgwMUJqvjcvXp+DV8l1IE6hkieDRb5IkplJ6xh9jSs0XQ2m/cq
aGnr+IhK2YE8Iy9EIwF9yQn43TA8x+DcFwXHYWVODI4B6d6oFhKm3COI/rAsX4sc2m/va1uYJOA6
AgjgabXPYwGsPWPUPXj2WadnucqK9tUX+hNm4D2HEoajVb06WvukeV7PkEnb8jPGfU6bJ6qrLzh7
Psla+Y3MHV9N9fknHB/nEBFEmcTPNug1xUHX6AvC6FcanOCLAQJM9gaDyn4J1PDGn+pXoGsIHBcS
ACpsgSZMHl06kRvMEABWrmzR+i807pCxsd27uZQfbR68zbCn+nSCUmB9o2/xgrMNzJeFMMECK6K8
Nopljv0Z5ErxdF2gJXm4hedKhE0hm3iowESvJrZwohn3Pk7wgSG/9miwP8Bon1+q1H/LLCAFjGqZ
P/mbXjBOUW9S5oxaQDbVCxdrUMuQ+aOGkgW3xuThgpaWZc07LeybVMmiNeVMKzXxnRvHbNG96ZKX
2GFH6R7lrl7JA12+u9ntHOUETx9ortDKGLi7JjRNri+yaNVHoTGHLySU/9reGwpnMhVDtLH6It3T
HVHMBZueK/SkwQYrLjUwclCwFqiU33hRY9ADeEeJwkWI019FSduvoqr/azImMEHZF47UHWrLN1SE
JH1tRFXdoJ5n4s2O19Co6isyG8Uiw1ATyUcwoqGFKrjFTGZVop5QWxA8rYwdx+i2RowfCFFmRMje
1cluNKoXVotF9pzcxqOcD+Nknv2mLrZ1jVp+mJTwLn3kQsJ0XONo2+5phdvMa+EKg1TWdkDBLazz
mHQg5dXBmgkljXyUJfL6DcOfYWsE9mNcThvwSc9aTCbVpdOMU7A7kWeM00OF6eBaj2E9unQod2Jq
sh0SPN5ijlww6IaN2o3lTmgN8mTqmJ1SDg4YEeUjGRRAdARDM+6beaWxZZaDlUqSJk56lxIUXCKv
bfbkNY57a1qZeZcpGF6UMTIhWOVVaCxi/Mp4XQgomBnSW1HbHZwskptmzGgq9ma1b8l0tnhyzosO
GCEuO/hGIBsLcNiPH69/jF6RPLbd+DXKWh/Z8P6jK0vQzkMW3hRpW+17Bv53VmKCFqk8upgeAyQf
1pJnPOc4je1yhos7pJ+PUtieUhvs7xo2JDLVr0XbgA2ssJoh3vSrkbliHvfxwdL/CvW22ZQ1M8FO
MM1msnygMf8ahX33EDTlxtaNGQnPGb8PLKUPaEbkq0x2SOrPPma68M8gPGfuKiWrr1Ga0ZGJhJ12
Y15xnhO8bK95dct+2GDgB5M5rJi+IUvtSxMNggCfXBdtJ+Dr9nAPqChaTqGVL1DZGR9IQ4DE6TV0
6Mz40vZu8Aj+ulHiD7A4c/kUDv68m43QXqYVUSbLs5WrmPDoKnIUgmpv+nO9SnraKJ6HFkWUlOY9
Fmftrdll70y2n7w+uG3hcX2IgbLLayOAz2mk3cw5OoiR51xyPDjvYrf60lGt7+Yape+ywV0HBNZ8
o3T4bulhlVsGaCCZWh5eYqDc53sek1J3Vo1KTWy5Te4cepLo2qBahQLAtnblgZg73UfzjHSqhhWt
YgcbLXIjjR7u08LiTg08l0s12QwSwjsYSVQuorne9z7qWbEWVIvenQ9oZJuHAD7V/YDDyyIYa32N
JwiOkIC4lnMzpnsbM46WGToeHQl+CjECIDsOImY3yLHnc1xvyxyvibSm8eA5UYejZcQAoKJERw19
IKoXw7qIsuLWJwVfkL96IK3b9q43ElxIAsA+RkAmwPU43ow0stc1HZWsRaRIH4fxlmYuII0yfhxD
JDnIwIBwKQlpENfRM3q0KFoBlBeh1i6bHihEpf64/j+v8eRWOUqDzQb+THXHH7l7K8C8AlrNPqmd
K1Ax5nTXuXq9Z2IIswURjEIJYHgRMlUeo6g703dT1ng74gV6Nw4kJSXmIKs8zbpd2+mvCfiFRWzA
e0T1s1yjosdfTzIPlBkqzWmFkc+krdNuQI68GbD5VoqsDMDNJ4OnP+mjhg9Ag6jhaJ8LF8WhGBBr
gZ4DfbNppUNYfpF0oBcOXOxtKqdvHfVEnTkY8cK5XbZt3twgGoIqW2ac8fl5H+EA4H1cPbjpjM88
GmBy6JyFM5nBOkSW/yE2mwVpGvLsUZUwSDcgkfhl9OBhD/gwPw12Zh2NGCD/GOXlehz0pziR5EXY
fjjS46W5wbJN8LjCfx0Galne2h6NmogW633TRSeOfg9x5h59keC+aEzt7vqPsEweyHNQMu7BZPoV
WHMYssBX/R67C4UMhNdaNHTxXXF3JTX9f7bccSo///vnt48MBS6omHX0V/vnH585N/G0/fjvn640
kLIy/8EAW8GN+99/Yf8t42f/J//4ln3L//iWf/yxj/4qzt/qP7ZIdOcfzb/+pr85dNL8j7R1XTqw
VxhYMe3984/hs2n/+6cU/+HOMwF2SnxDbdeD35YXWE//90/D/A//RkjGLNR3OhSz/8Ohc/7j2pbF
7sFQWOj8DeP/hkMn4On9k0PnUcm7OiszWJlukw3x3//BYGuaqnGKaKw3Xqq9psZwG9vZOS8h3puu
y2TNg/1TRR0Elj48l87at/pHulN3QgL9Qp1ZZEdgn3LZOYlYaE63nCKQLb19oKKQy9ZKxBLPqltv
Emvwq/d2Q277j5fwLzQ84wcSnvoKnil1adPikJJW2vdfwURzVTeg+G68zIeUocmt24bnxLEPQVjR
cWVKuwi16Ow0YDWzRQ/9iLwYsdrfrIMX+eOjZB2WKQVP1JU25Mt/PkqRGKVHWlNv6k68mPUIjHuk
XQG1GidfgA50CqoSpUgJi7+xcQaUFCQV9VFqMbivmttfr4ct8tNyYEXqhsWgXPcc+f1yGisSdZql
qHIDRkKTwD12IeTvKt/9+nOk+kX/oGFen79DU9XWLVdKYf7wvZ0ZnSC6htUGP4qzUX1FMUQnVxj0
Fft4K1G7IFfaCoRiRYijkZdJvvqE5THYp48y8+4mKqC5QEG+J9Inzu3MSKJB0LmK7EOIwAlDYttZ
2KcZy4x2hliHCPFknzxPGdWkuKj54EYtjEgxZXzvBawNZ2In6DDHrRHN3iYGZhnFl76IwFp7z7ZS
IzITekm1zruwfCAZaPnum0InnU27EzhRY+nRkAYNdjCFwaAHJCXVzrlVNBHUyBEqb7em7n5hCPAS
lZVD7zxGMUrDqIWGtNpuoc9XAPRGknojM+2o1ygxC2mifxcdPN+GeqGLA3gQb2HRCAF5x2sSLmbB
DLma+U30EBjnwVIcFLZQk3i7GHPyJRX2RL/z1saEHIWA5NJkZMouFgpdecIz56hZLr9SS3ba7Ozt
Lr5IXA48R2wIhudfv3uDAPnDuycM6B7gbMfSLctTm/Af4cPFRi4NgKluqlpuivamQaqQRhJPteKK
wuoBCZjC2dMj5DkD7ISBARzShFIRuv7x14sxvZ8Wg9KD47iea4prRP1+MTTw3LJBMQbAunWT+mhz
G4ITaLr6KyyHu8EbNKwK6wegHUqXpAEHV5ogk3X81QOm3K3nBKBTdEbNdnPfxRoSgvMkaD6l297m
RaBh8JlixN6EzrkMyiOIMnNhGqT0ONtsgnQ8YxiJfYTDO8zBD4yefC9CPBTyDl372UKe3ASuMDAx
gCr4u5dh/nwQoaxSfnsceOnQsPj+++udtPpJgZQ6TBbgqtUHG/0ZdMXco+l0aFZSJi7NHtUBxrCQ
I5jmI0nlgpmtnJTa0QZQ3cqFHb9kLkZnBQouDTh4NBjpK1bJNrkbkgBdX6YpfuZsr5G+s8abwt65
DQfONngcTS2Ztj97IjsPnnfsPNSgpbl3LfdIercCzPqb+GPoP792R5jCsTH3kTaku++/Nl6Kml5j
JA2NhFYohm5M8HRU+xt0r0QtMDRxSq4ivA30kHOmWan4zRJ+jvwWfGPAcbpjGzrGyt+voBOZP3Sy
Tjd+TwLddwD6ZIQHyq/3979sb4dgg6yTzpckpn//KXlaZhyclO+pBi6mKB6n1x4uVEpXbhqHTe2H
vzve+s+XCPhUYoNuCNfRdQj7353vPu7dPognZCoxZWljATchv6dRBSy2bU+z4GpF0+EoRncvg14u
r/vb1gH5ZtCEyLkAzKAfZUqYkXgIScTwYBuDlVENyIjZElxxYMytRtCWY1AscoXnmWV5Zpy7zObo
TMWhrR3XRQkresL4F3D/+KphgRnTVAJA9s3qZ9KPiB/jatpPd2h+XUC2b/GnRlEy5FMnNa6x5te+
7g44qaDy2AZfsMTc5GV4CRNuItcQH0Bz31w4/ARiH2hBBxm6qHDmheSkcgki86lEuw5a6aa2CMiV
Nd56pvvRhfpjZo3EgJKdR+1YcLeUh6TFZMJDwFGQOHl2fh86BBwohpBnym8+oDKcg1aMjRj+pcj8
M2TZljKUi0YngYLagaCnxXlFGK0QPcShNF7htfTeeR+OY+Nt3IOpmrRj3iCkZgX4Ko8hFH2fcSn8
hQq3GUzfPc2+a+rkr8TgDvv1bhQ/h36yUGInuhAoQHBvfb814jQKs4CVAIcwuasRG2JYop8cPF+Y
4EO2JfSAq3UGZQ2bgwR/dkSyE3YqN0ARd0TETdRFl0hdk4YPUaECzRb7HSYIQKuis4GT2O9SNL4s
q/o+WbEcS7pCCNfARUn8ECMRJHXdMO7TDQ7ll6pKLw4vhGk0vit065GmmiJAMfNfddBvnIZMJcA9
l78wGmzNW6kNzcrN+GZaFJwrzV2ns7+RDXd4HvjHzE4vzAv3kQOHE1fGquCgNC7pRYAo3Kh9s6Gu
UL6iHp8kKN5r2Ghnra2tTdGewPMjVG7nACCwmqw6NrSXvhRGjBOJSlPM3DtqCAre6I6775ruMg/z
0Z5YYjR03iquosM0PtQecR5dTGHXt6GK9wPbD85kvkgloHbDytZIXOrpO7yVpT76xdI2aPQWU32q
tGY/JNVzEYEXawo+HwF2KNr2UfOiC75XvERe2DXLm4ACmFp5kp6pNEejxTRrnKsZNL9h0ClJHW0N
ReRpiCCwZPaqLZ+DfKIX0CEKBxcQqnOU3TIAfReieUUlg9Nb0pLHYvysTr0dmwen5zxRfeMIaF8S
OzozCsYDWn8EKdLUxvPgv/omzzaPn/0SXcSGnuZCRxQypDnjI9WM/tTf7yRg6KWN801aRBf60/tG
WIeOcnthe3dGC3Mu6SmxPXV9+RK1r7Iv0JJOz9cVWHO2C2ASVfV7O4AVMcEMNXx96KlHleBe71it
TXa6a8Kl9r61mBTLpiiX0m1OmpGZiwcSt5ORcyBzwOZL4xkVrGHv1+02iaK7txJkAwlb7aFBjFSD
FTI8tNgDSD29VQy4mKWCeDDqHEFTqq7Afe+e85EHWashajrwuHQgUzmKvfRpBI3lnEkHgp1AJDyD
7evQat+i8oPBqLL/yYKjHvYrALcH6PUPbY5VWe2m57jxj+SaZ/WG3TS+TEiwOaUNNAkoJ0tMMx5n
xpMK2vYZ36hPPwzw+NNR1jZhzcJZxZqbXMojVbLhnfURGa3FUa6ACtNiLkTzMbnOBjUXrg1f3mTY
VKhdNAfJxQIYu/R63meVvJlJvrc97HkD08TmzyKDrPHlYx8jdwVpXO0G02JD2pUDvw5Lgxl5qT4J
L4nLtzSjdKcrG/vAJvMtX6sWCGakTkNksPxeMPk1S38DbP2uAptbvmmYSS9QcodkZ/JgXQdPwGFK
LrP1Kd36lhpzw2D23HUmfBze6JAVn2CAmq5UKtePhTECAFb3V6rQle1k3xYZk+VS97YqyDAGY5mQ
tjqP8iZLLqkLaAFQbbMKLFaETMTCKdJTNAdozA6CITew99z0H4XOndbOX+3KfDEqImIUmys7toAl
asnWd5MbFLsQQSl5zZ6Iz83ItjbpH+atay0SFT2mPrlogXas3XEzjxUoOze4ZKN9uL7v1oMpPkDs
rfA0p+U2H1CZxT6yf+RW2sCgAoEM3gD+xaWQ/O7rzaQC3VTya8Nil4d0BAc8SNRFCkLvHAc8PERI
QM+RZiPKsuikgVim5F9DeJdIKLsHvbVPjVAwlfDs5u0promsIwkjsilLGFRPhEI1s3OPk/COo29i
rIDApCWKtzwwHwNgE0xy40tZfMx6qV3vfkOFKIAJF0wap4Vht6trTJkGDt5Esbn0MX1ZGFaIid6H
5/Ma7YAw4xI7/t6SU3rWBzwWMPVMCEJGS0xDUGANyPGCGzbhKR9v2kau7Nq7tZGHWBgZjAUWWEo+
sYxC/ooVPl/jhl3bu1Lmx2l2Xo1ie8QQb412x4reFE4IvbpDYoIE0UuEFE1DNX25Huou4in3Gh9d
ZOzl2O9fjKh8NZmSkRsQ4pKGHZN+ANAO147OV58BjQ66pgEMBb4uYVlwYQGuw4mCsfzm+hDqBgaJ
lsBkCroXsJjL2iHNsHy+e+z4txbC8EEqlDVCtlKebDPIuoVj8ZRnxcUceuMemXZ5Y6fhC0iyj6oc
5Q3aI2EtgS0LmSyxl3gJPF4aojnVstEf1QZpPSL7XLlbFYqbinau0X5N/S82fW4Y31wXiWMcUJrE
5ruVX7GCl7Soo/WUvI74nWdc0qMAENZm7+rG7f2jBXTeLacDkGB49KT5160P/uPQwUqxjS90Xr/h
P7lRu6MbrAP6Cnu/itmWHM/a/kuz+td25Mt7PV8+B90NT4Mkr01buXQcdsixpsG9CMf01p7EPS04
FCYB8S3HqkYbePjULfOgIhBz4/mmpJbE4Qf0RjXqSw3T0NDG9MiZyxN627trTZICU3YgzVxX6SYX
NK3Y22hsVgrNjLBJsxJOfBnSYOm7JjAoTbnUOZARqe+XkTMjqYYUaTE+6EkAd8FGWngUKyQ5oAJm
u/I5LI2nLpJHTyVdaHId87A8kFhshEBv09NxTAeUjNfNxmbJZmMeqja9GFNwifPmpGJ13qKrRJqe
ROXNGA5bdQGXsQ5UutuFKf4xQSOWnU3z2o4fB615xpPxNAQ3hZWdos7Zx5EDM7s9XcuvhNtF4Ns4
+lwH9Ujyco27jbbvfPFl0qJ46aFvwd4OOYI0+fPuodSNQwWsZ2FNOHrr3Fkm7jyUNE7hAjvjFyWm
fZjqhkmzWKkQptpDKhC5jjhcryyVl40tjbUWPncHbGck/arM6aLFw15tAyhjSEjlKlMpKro8GrAw
NKQtInVh1Ccv6j9b/8v17lYVh13HF4hjZ8WdANnoHoxmK+XwUesc9uvd61k09OzQOxYTkBpo28tM
wj9Rza1JIGtEE+JBt10NU+kM3dHOhI/sHJEukgsrHXcCU0L0+a1DoFzeuprSRCvnRzDIfemeMugN
GK7cG5h9MS1/hK2k+k8UNRhf1KJ9Ueaz9lzskrA5RfgBUbnzmBxViuvjSrTlFyMrLp2sTgbyQYg6
RCMlSIQCBFpZGetdOjY3RlafMOFNHH2f+dmuHcILk6H3uiMvMoLKJV8EmOHi5cyqSevCDk54D0Ie
ZaVXN6eivtZUffMwtpgygMtD6jPlCSUIBI2Zf2cbhDktmqHAWsdr2lVInfJcsw6ZhyF9VXz6M9b2
ttv//dPXdPD6canDhmjylHvYPBi1vxYjtVwzdLemr0bpE2/OIlyKJH8ZZ0JNWAquNY9k26PwLzEM
ZjsMWC8gsBzxPkrOcgZBc3nND+dJkq1QdpiSal0dA2h8J+hN+NiH+U4b+SqV0tTJULdWPa1A3emc
nBb9XuZ81tfBQOUUT5ilUNVK0egs113PA1usGyeCAiLliypuWhwjozOnJ+59AAMhkQeocUPfaOlP
zZ2j8g0kncplXBrJCneUGP9c62vHHlFpcWIfAS2fwpBCw86Mdq07zmdsalsYt+aiVcfSF+AwQsDK
LqnG5EGqCeyzGdIR0cfkfD1/nPGzgYNbVSZf8t45qv4jEuR7oWd7o7RW8B+VQFxwGQJyX6f84sFr
8yVP03ecr8Kkkq+a+gQ4eV3O4VfXYjWJcZA0RJcOGl0LK/4wR6bvrazfDXqgCy+xDnGVJiuAAP0c
gN0oQOOrix02D4VDsE+bF0gKwQKT6i9lPO0t272Jqyq8DYQATA0arLNQ89Nr65tpOh+9keHz6KIU
p015tzbL4Av0ebagDSsH89hxVYoU2M2sHZIO/8d5+IR3ixx51SoV4s8U9zFAJwRqnC0Zn3NhQ2T2
lyAe0M/FUM8GGcyNrle3mgZRJC82oCytHXZGKMq2ASIQBoC2A+C0rJtYIMiQTeohJ5dbVE3RGF0c
ZLSB+q1DuwrXY5ivwm6U26DzFAdRh/yJUkzVMldufARnum7GaHEi02Xc7hXxirZ9twzK9sXUNWfR
sPcAM6CrapvBTi/8bjMkxltkhIAWLEb6JAqULwVOKYmLIEWMcgKBBFQl0IrbAH2RIcGTdGR/GOHO
7ctP4vk4xuygQes2qU6aUIF1Ziu89CWye5g5RovcwK4KT2XOFQQLWqDLKCpPOPrd1wKUip72zwpw
FZt49KpYlyA+D0dtWzE3Z3B/NEHquvYMNB3152sPFYBzcE64I6oBIFQr4Y8wSSJjR37Ns6kyHcPu
FqYe9RvdHOCuY2FZ+8DAiHkSUM5Sp/7I8GsMwVlilVLSADFQmXHwqFyBYtqGKmntKnkDlH/fa3gc
BDh9LnPd0pCxiREdivHAQ+IcwTRE7xsgopP70Ev90vbZptG7npgLKTrMEq6IjinyaM2nXtSffTE+
trmOCTfmyvARsUW2oWYDWIVmQv9Nn8j4hWttWwItOk60vbqSxMjRmyVdULg+YXfqYUcsEr2RN0N3
VxpolkSx5a9CD03DvMXP2KL9hOZv3oEze4qQalyNTnrszeRoNI8wm0IaOoa8CdpFXsT60tT6k1Xm
T6HJL4iLO02DVA9JOlzSGf+rdId1HEx/OcaUYSQzokce5szAWFEwal+LDKQXCQBds/ihCsY70ao+
nkflK0v6ZY6Roc9kQdWm5wCm7b009Jd4TvAho+GUtcM2thPAv8l5yMVhqpwDTqiH0uZq0qd53YPX
pH35pGE+M2OysBDgNHjCNwawh2Xe9KiKvWXUksoECsHae6eT7wIJFC7ZHpdEN4T/2b1eMyIVuZHX
oQ0nHkuHWwMm4A5NENSrq55X/Fi7jcOIoX9NOu2boUGGwdX+PW7VCKSl+d+Z8p5FI7i0G4v0KcZx
rEyrz/CNQu0o0nSHbyrYvY5CjLZ2IJpv4FCwdK4FCB5wfhLGBzjxredSs0Lp83U9QNxtTtht0aUj
2+cco1OF5O0iJBnm6AYJfkjZylY+Go2mPWhI/qxay70MY/Ot0Y1nO/becdYjB7CtbBXAY04wKFYd
TNTUwOHiCZaBQ9nnjbYu8ccD0IwFPTQCNlgF4prh2FkzuPMt/4hCw3bUMvNWquwUaXTViaI+KNrb
svEfpBq2Xd+sRgsDRy/EEBE2RNIdOfeCiNXqMb06AAw5sR9BdA4TWUggrXQJObhhDr0AhtGuO515
RqwJHgIDEDVJVBOmMNkbUfO1wlQDXPsnbACMpFAgpB7FUjFy31Ujz1MJSRK6x+tEzJZls2qotKSe
ndT/JlQGEM2/fRVOcM7JAs2e7goEaNxkKA7Fauyst7SnFBIBb8TwP4H2LqTTn2KP5cjJPdYU00ne
H0L8btZhr32GOVQ4M76dSRPVk+o9/dDgeETXGnGGxjGYYKgmhFl0b8LbdEZ4DsWmL0K6zOOePOyC
RvYh7Od9Nac3rc5tr0kS4GBAYEq7MQxWaHcS0sqsGmhUSQxPzp5BNsiYeh+MQ7EG0aGLiUo45gev
Q2jjGwzaWV34J2iTey8gXw20r5QgwD7Q1IrOueEch5o9XwHMBkIEbDpaDe1owq7y10VDQ6cETtI4
2UY9tlZzsA6+a6FcLwumoH9nOhAYpiWUqYfr7Y9vq3IPCDeNysmwvSB/lOZD3ryHnbjLvgaIRpRT
toNaFN5ecXbXBWcTRgHCeQKxfVOb6dZDfbEYetJHlV+06hqYwgp6vTjYXksW1gXnQfdn8AMHrTKb
lVPy7ZpCHqPa2aO7zx1tqjTMy2/p+KPWDMRAayM+u1AO9vynTvui0zCFH5M2y9aNIWEwO3LT57ZB
VbLLoNDLBKekpnJr/jLyYkaCP3rTPWs2ee2UQabRjfLFD9fA8QLkJpUJT4Xke2CMN7oaBQ5TeMbK
/smLfMZZFtRjT6uehZrTR0lzok94mjzSCXv6Orr1PVg+ZgOOudeRCiBj/zJ18QoCP+Rd+JZ3TTg4
S7QDQdevHdXdEBlbv+9x0nHcNaqf2E2kSMgbPocwHghJkdLhdGv0MTmkWzE7H3GMKWAaGBhydA0O
fghU1s2TmrYEbXOq675dN7lNQ9ynDWwo8qA6CHl66BNoCJS1eS8/Jm24iz3TvC3pDfoW3faAkixI
KK/JTb6Mat6oyuHrZPgtKgifgxghikfDmxjGfKNalxJH2s4Kby1yV1dNGIKMmrp9DvB+Y9nL60RZ
QbwtL9kVIj6iyrXC0unBbKN7X7XAAzXuvYagUPlF5YTsvj5NBafNKOdjbrY73Ar79E2od9E5wB8Q
HD7iGN2sqg5oU6qIw8ZSC7iERjdEWoBkOdJaGx9NIkyf92JdOsaXEBw8+hWfRogPqgXzvNaHlSu5
EbBOBbAcTfdThPw8NN+R+9IHgRAAepPxvfT4L369bXUgCrCo1nVEbjT7WMLGFVaMIZn0FFdH1CV2
ndYhvFY6JD0AR6g6wsscJxeyOcZ7YJWZ+R3wTePo0QFzQuQFARtC4zsF5bwKSvbDNTnqVAmCHC0m
vQFcVNVq8Or+Dcfb0ePaTakLpD9uezxFVL8H6bRzVavyiQNeRRKDCbN+dDsbAD/5Vp46z96IZZ3k
4MXWXqDJVQXTQ6emXdcWWezcW6P9VSED+o7V6azOR5oI9cAbMKkoY2vOfo7AGTfmg62QBxFulGrN
10aZiy4aXH3R02XRFVwveYTdDDT9Jh5hpiDPDEKWMKemfT12brhnjzxTnglAl2RND+OlG7Sb61Ny
hwpir1ncNoGgh6R5CPjQNFSoOtqUt40hHmnGqFOXV9S2DBJzVPftjqvK791jmy/9dri73s66oJJp
Ot6ukxkr/BTX1+gmR26TkHvw18Otf5ukI21uuCZ6mww+f4A1dKLDUYCSZGP5rBX3C+pA2riWErOO
e7CylqAktK1DpHqdv/7sH2XNwdNYHtrqrmMZJhPSH8f4pudVdgRrfkMzx1qMjnWTJ5W2FmVNQ1PT
GCSiUQRdBfEDJwpv/Di/5FW7+c0q/uURSN2UnoXShIVc+w+DslSYRhchcrnx8LJmql/xnKfuyW9H
524W43rQJwPjr/4l9Tz5BNwAtApICn89Nf3r2ImLjpY3uoPZa9XTKjQqhjaVo7/8Zpn/MqCWBu5M
FqArtBl+XKaZA3uvJWWRZx4HknM09dIUvU792WIpMkKoLy2OY4OwhFTDNfRCKlhf6X0OMxsbSYHt
V3r/60X9y6AeGBTLYvp1Rfd9PxnNSArMNtfaTVNjtnQ2KwvCOkOR5dBlx8oqoWQ9/z98IvHWsT3w
Bz+h+LwWAh4gQhzejchaWiVkBaHTyLPEpeqShCZHt57aNPrdDPhn9CBIBBszMU8KA9Cbmrb+A/5T
4b5jYtnXbpJnf8x0Cgriht56R9QzsqUbna+DuVaSy8w+TRVy7WKm8Th4x5CLdlGqsk7lfRmE+VWR
Y1lZ6ZselTBuyV2DUSAaJFhCe5qx9rOD9ZsXZfwLdEQBMx1bZ6MD3/jhnA9FhmGqXnabQA/ek6BL
N9Cb4aPyja4FGRwmuiUe4hWRe99PfvM32vY7a4rvLAR+Ro7YNiHGAiTkSQX1/P4BdoJg7OdJs/Ei
F7o2UZSGwE5pOUzmQXW/9bxfFb5FGKd6WwD8v3SV94hrb6LBjfWwuCf/xSSRfpNIPiY0X3wr3zHo
3MHWOWUOz7cMf4c0cn5+77YNaM/mvBEHkD/8ftmmN5YT2OZmk0nESQG8gD5g9KCpzLYPp8Wc04tT
i1Ulv9WKuyGmhtPqCSkHh/wF/MUMjd/TaxNbKtaohRlNBq040Qi7DIxvIxOhpv49Q01riQ4obWSL
8Tj9uqSOLiEmD0BTi9N1E6ne4NzCQ6atLWR8McMQJMJLNod/oUd/U+Ix5BtDz/yNVj/Su1QnZK2p
QoD2Fs147LKtCkkAaifm7rHzHIXWi5OoixHE1uBlt2Ia37KhODUMMiHxPCgQZd6Tbwc4eev0m6o8
2wpXbhxtPhoJacOvj/cVQvk9akHhg20LtDDmGc6PKF1p9KPiypSbwKe2q7sI0XRyaTXCGaI4Zkw6
n12E/0od5pgg8+k0ZrCtEh5y+QH1hHrpQyLMpaJYUeAp3us1UzTIjq6Vsl+Vp9x12IFuRrqq5HJ6
VfgIqKZLBCnWdQbtB9GZyfFpNRc1bjOavlVjh970X7VGPqcpL+rXX934+YS4NlUEoyYbKIat/wAz
6fqW+6nuQRhiDcDbJ9PXX61KQyiITaD2F30yuFxeDTuJMk6NU5GjBE5UOtjbZJdfr+fn+8bF2Ikt
L8Bz6671w84PnbJwAqTUNtgW7sTAoxRsO6Ol+/vrD7r+ph/euQuyWUIO113h/hhbgan4lUiTcjOX
B4+ObVWAKIFOyzdTheM4cMRqHMfod97oOr0G3AMvVd9+c13K0Eg9B01Ve+ZA/lCzzg6hMx9SGCKh
YjmUlNb05OCq3IdMUniAZbl08QNbaaX+EtZks0iBZeF4VB2SQvUU1ACCKfjuOmvQc3erYK4yoLjh
Zj74hnnBb3D8zXP4tw0AlBGIqe3qtv0TvDhve4xX5hDxA5caAyeUM7gkGsZg+lSAzBo1JFWNiYpm
8djELyothhWeL7oqvEwIifz6xfx8u7uuYQOyNP8Xb+exHDmSZut3mT3aAIc2m+lFSIQig5rMDSyZ
wqGFQ+Pp5wO7r1kVsy3z3s3d5FhPdVeSEYD7L875jjCtX+/aTHSNWxlGtVcZywn4YedS1o94LAPS
J7HFMq8Zpj/9pdavNxVJOiyw0dqahu5+zroxS6P1dEdU+2kAdZmFSEyw7//rG5bj/G4b3Q2xzMxM
JgX0xV/abeupgPmZueoh7NxvJnGZW6cbHhu27px2ox8HPS9vUjhsHebnGu5pR5JIq56tnCjgjxmR
De8XdvZHg11JZCVUEl+82f4mFvWFqCB/9fmL34xvjC4FlBIG1VH/h0/8P6iM+eXtRdPrOtySn6Xs
yh6RRY+cAYPNGnbJCdd/tNSuK502DmE3wRgOSEUZdg41KO0mS0B90+vZH3SeH0LOz+8kWlOeR3Rv
tv357cep6A1lLUpyG7hxPwQfVsnAWPfEpvfbMOD5552Ru6QpL0me97vKt/Dbx/e5znUTLeKUZTvl
jd1T52srjEr8nMso0Dfp55aN0Id2wCy+gBAeupaRFj5Jyt9D7eNFtYt6PS+PdtjR9+AsajbDF1ui
dM7Q7mDGeB+RwUTyR98iDIDys/2Qw8cIwCOHCsu021e3dw7kJj1+TDTBzXobjSiRrLmFxwqBc7lw
obvTd7d3nv2QZQxsLD36lvX9C9Rk2mM9/65DFQb+hsIRDxpWxVJc84TO3U2eSZ1l3dNwveAJRb9F
wsXK6g8VCU7ke9cmOBz5MyPRbc2OygoHf99HUbyKu0BvYUNYA3Dr5WRb5Bb+JJ+i2UAoQ64TN7sm
mztzeIR1U5ODiFoQxh/nG5PCYrl5+MfXqEiv80zJ+PuX3vq14uHZMy3cMih9dcwOf694Km+OAZdy
GpveoYE7aHcMqEwX07PNcEWZNKa5pV6FDcWKWudjhZnEpA10UyPIEW4BlPJTMRlDdWHzJkp13wu+
vw4dz5ZPwnHxz3SMXUhlADSfnRe9H67B9Fi01XUkHgUZ5QALMi+M7aSrp0anJ2dT9m75bH0ToDtE
mMwPKZjCDx1e4fMvnpOJWRre/GhccOM5I/ySNUZodE+//4D+wzHtcR3ShGEB0Yl5/nRPK2mZENNo
30EzTCw/h4Wp6kmQQwsdyGe2aImTVH6+bmbXuBtRcVnArCwvdDcGr0bdh8Hvf6TFP/VJ6+kJCHgm
vhQ8QsZnQ47P+tJnulUCTCUPifr/EKaLolY3gQKzkLcl0e4zMPqofvcI2t2EdkeWRZqw6sOCTAVh
DCjMXgzsszWsP6XzLXMrOKQQiOOHbGDU2Nl2KMP0yLxpZMryp/DRw2A9ye3wi5xLf0/5gt6TqRro
PIhapRMUrnpN0iU+mTwiup9Y9q9ASM6LCAEgwgpJdtANEQKcbLx87DKGWYktTdVhdiDrjKVEB5fp
95ON3A9tKhob5SzDGZZzObsM+AtLCHEGX65jSZYRPajhG12lQ3RoSnQuNSTyJHa7FXr8Y5FiyPbt
iYeyjwGwmI+mibJKZxHgxzlcK7+ELTOXM1v8ZZ3mjNSHPg72wsOKklfWWe+tfTPMf2jPzP/0BdLR
eiTGWdR+zlIb/qW97GvmrskQlfsqZXPd85gvO3rE1jAvDOZPAMmwR2ZuvdLDCK7FtHLhiyUcUpjS
WTLjfVGixH3hoqjrrh/Kj5lVH+Aqm0+LzM2PBQcIMKQEjLX1ZVBb1jlSx6x9wUI9UUcWjlXtZi/9
Q03/axnhCYeylmNWZ9zzeXDRtfSWeSHLveZZeyOkolsOZyg/jGI435chboYc4/evhPhcTbu8ELRs
DEssKmoIyX//RCOjARcBA3GvhxWrGrD6RAAzDZ6t73E+szfn6M097z0HtJp21NoMcBCyDmJTmybG
8kU3tcy96tD9Ikj0xvB957nN68c/8KvxDiXhvhqNO5aVfzqDf+nWP354m2OY82Xx9yxn9F8eB1It
kkRDa7UnRfLBlc4xrc/2QDzDRDGbD/JEMvfV7Kzbltn27z+4z8c/f/VyvOEvMg169V8qkLSyQS+V
uMQXH9BS+08g40Hc8hQy6flj1/NxNv210nC5KThO8aRiqzP8jy/yL78rRLjSmRUAMmTx4TaziTxX
2pgRJNKjMLOUuxkt1sE5K92K0ZyuD/qZwSQOnbHexoVkc5R6DlF/CC9LYk+GMPBBScM8FIu4keYu
ilHraDB/9ubksotpltgG1DVogsjy9ftN7bSsVgWjfGE0dxHRZTgJET84SDfAErJMSjKUE3P/2Lpi
PzjGlyaV2skICpPoorkte968/D2e22KX2dgicSuu4l45i2jhjigIkjrG7q2shiuar9duHqIgN18n
5sO7nvCHlW51YuVKqwp6NfM85u1LK8C6uwji1vSEimUyogppI5ZBdkDcY/80hsOOWLl6O9ks28fm
m3TfJ71+I1il3vYm6eaSsG2QDbeTL/jscMh5ICpdsCcgSqB5TSWwPQdpJ4PRo1NrCTuO5iKSyWaA
n91JEae7IrrLHQGmqQ/PWeF57PG7d6gcL1GevGILQUzD0enrrzrzYwZIhEbErX0eDLKFS//SzNGL
ZRiHnDIedQjRgJUFuIQDv10ThJTSBYFwaOMdDmC4HmbCXM0h0rXXD3EFaVgjshjZR0WZ5b/Oy34t
JlAd8Gm0wV0xbSYiquvo2va0SU5eFzs1G0Gz4IlmCCxb1pWIN3SaeCqIAhEn3BqrWBJ7QnOfhJWA
MgO0nLF8fvJH4I2hZNP+ULXWrYxiASl0J+04PHpMO9A6CEmjRQSSVkMyNG2CHHLocSazI9bgfHx/
eBE/3wmu8OiDBJZpLgSdyePfDwFf4jTUMt/bGXNLQl0poCMvQxFK0zueLbrURre23IY4OnTcKVOU
rjEmQuE3PQlKM8u+42K4M+fJ2jrszvgtYowB5NcQLfvj3uOaOQlCnsAz3CZd76xKYI2zhjI8zqJv
GhCzdWYX7x6yhxXlBZEkFdWbmTMoySOkBl6CuocYzak1N1ahit2cAqYcde3ky2bawtJce4BaAZlj
lLGg/0DY5V/lV4NF2lZ720biMWmdJyPuF9Ay/5hucKPvhxhQXEaF7tvDfUhXvNVL7mFH5pfff8K/
XBF4zD5OV4yEXBL6p0s3bCvDhuK8oHbnvWKYR3P/h2r6lxUHBk0MZa7HLEVH2aN/+hJrqlEGnxK8
WTOcodz0q7JnIzWxXgd/696bnvPDFoqgJ+2LOU3obzXEUL//PX/pKvkhuAgtKnoGC5zrn64TqXlO
4kTK3fmSVEH44gifpK/wFMMbmkYnALtyZ2v1V8/0wo3AbrNHPb8plU5F26Z/8muLzy0+yt6luRX0
8bipGEn//cmeoGX2oATdXedU2q7Kn/hrQ4LdtJ0/I9agoSPGFaEYSdZ0Rg5D4KlHDdie09G7b4yS
urHImXD6kDmFO2/z1Mw2TuNtccuNu99/eM5//GFxBApGIHjLP2rvv9xPqTYrVygNJhM+01Wl5S/9
VIOc1bSNoCFZuWGaoL7SKbNwWxMqB5wLGOImq3V/NURTcot8nVf3bozBMU0hGa5VFml7c3DQh3Xh
Qz0Bb+vDxFrPxfRgus5WI8Rxk2RIKZWBNglWQd2qg9HDdCIIG0o4pEuUxYM7B9hCzFWuybfO4CRH
haDWJBxuSY7cM22u7zrjOvBYEaDIPRlFWYALW24ioXtrBDYrox6rgEf0WNrTfBVzcZtWDLY6FqRH
QE8WbB+DGIakp18ui1tF8i4rU7rY33/I3i+vIv0m/kvHNE0MdlSJn56IuHWsmkqOeY1IgqLVbqdB
I9PPxt+hVxKPOjC8lVd9zULs3x+fj1tCbqVWuUSF4aG6AT/l+upnE/HfHus5XAMxfw7JkMILxoc1
x4To5en4FKX9fZr57T7RcXJGHkQmoKfV2HD+5z/JuSNJbRY/89n8qka/2Gg9orwSoInohVwLxNNm
e0pFbm7Zx+trNVHDumyxZ9iaQZr1Z1svv3l5Y+9nogPBMKg23hIkNBMltgywK/mGG4bwNKcl0BQS
DWuL9r4rD3UriJCrxLwJHecO2Qj+poV9XKrHqcuawKwIt2kQi671/luLUGHjLY/eaPuP9UDp5M7h
2zRXz3aMdT9Wis18Ao3OIkuuIQUMEGlxVpY2oX4vX+BTr/IYiu/gkRfz+2/T/uWV4dtkqys4+FhU
mp+HR5Xvh/AyW38H2PqGKcox6TTFyKQ/xwQO5LmFyrEwBSBBbZXWPP0xGIO1aPl42pTovpxnn1Q1
YORaTKTcyLVSkIq4BkvF0Vks0lq7+d5PNt9teUmNstyW7tovjfng0vfN/fiqz/58SiVYQEiet5zA
4IRNnoCilvaNmZ1gPg07Hsmf05B/Zcals8zDhVVovbXqnNsQZ/+uFfxoTvyEiPNWK8MQqzv5I31s
oqCc+B1+/6n9WvQvMxcD9pq/HI+/FP3TGEfoHfjU+gwXINLCTHfZfE/kscS4dxigE/yovxLZYm4m
LfyTzZWUe16yv1Xilk6x4tnLukv47mdzNz7mXOhdy7Esu3ufJCszjm7NJB4CuJZEQ6scaF5IlkcF
z2pduS48Qy38FqVCBZ3bfq3nskHSMtLqe8tD52LX0vKAcATwKip/Uy7N/NjXNIAeNFEs1y/sas6D
JEd8thviYEEfO0etUrd9lSIn/TgYk/Y1TaLrOOVf2UjMmxolDqKe+qwSLitJAuN62YXRAf4cnYGs
Cvzia9F/teMUn5hbbRGp8gwJvM7J6DyPFeTtpvIFw0rK2vbQmdzH1FUY5xH4ChJjkaPpDpm5hMNU
FXdlAj7xXI1XYODJ1VvM3a0WbgB7IGnEa8AuCNtnNrwqj2AGjMLw2A1oAz2ghSyvIF3BadDi/iKs
7NZIkL+4wrlrvaIJPB8c1QSc01FowC0HyXca91+zNjICQ+m30ZCK0zLTBKRATFGmOWjwxKlZfnPM
7PwCGH8Zdaf9lgOHzLjwm+C0431fbm5hY04RLkBm3TzGbLd3KncTJkLj3hhM1FaUu7lmRQcDhcU8
2PnWho4LmjiTG1CtyDK6njyRaNz5lkc4SaF/qS0wdE6nExig29PaVsQdWFpRoUnj/9d3EcFwIZVb
Fu6lH/4AuqXtaoczDnfAZfRdxFAI6s+OYlZWh2SGIBbA6KlJcy9GZLHtkHJzeuJPe8XPMwjXAkcE
feGDXbCUHX+/XxoSS1Lwzs7OYyu6JptV7uQdTzJjPKBmpVVuXJt26PdvtPdLL20ZbCoocEzbo975
qMv+UjqQajw5bLbsHci4PJiG9jn1+b2FH51C8iX1yoVP6CLpyMnU3BWqWeJguW2wT2YF3LBk0epr
HsjXcUYvpVALlTAiV5qv3U1zHZ0k+I5VqYCCtzZIdRnuVckwLYlIc++qocTtjGGaWLAIQR7a67kj
q8LI1E4WY8xVhJU0Qp2DBav4ZgT1YaLA2iXE+mycED7Ax7FpluMVTRK82NGOVsPCEIkS9+ITQmB+
nNhkkyaM/XL1dZwiY20I62HozdfKFD9VfgD2jE4x/s7ItEO1aZ/tsfP2IZYJxpTufogysNwyJsiP
Sfm2qL0r9jgebIY729BJD0oiCPczkoX6DLNtVRCYrhVX3VekwPcdvSyD//1glEEPdXaTm5yZekx6
OF6Pa20zNou1Mf9DvfILiYli2mBBZXmoUDiqPw9c2ZnnSpvhdlrkuULGo1Rhg7kreoonkcjHRs4/
5to5zNOc7wDEILRsDGiLwx9+EPFh4//7oW3q5J0xOcTs77r+p9rew5NTCymJ3UBNu40nHwKED6Jt
SFNCL+YGhD/Ti7W26PISz1lVnceLaMXbDukMqSknwkaanWp4OpYLaGNQcZY536M7FMn60thjuB4Z
TjJM5ptP2vBF7zl99JK4UiOsHjxbwdMlz2DNLIAA3+6rU0hSoXrFkaQaWJauZPZqH2YbYiEfqVqr
gYguPhe7KL9OyyNTW1zpwmnOseBgVV606/z8kCynaOK0LLkENrswv/db6MNuUu8iLjdeDASJnt4w
KfYuXleZ21EddBoIL/ommMwsSdEP1lQ+dwWFs8DdstVwI68Hk8QNhImn9I5VDbSubiRUmCqrWbSC
pcZ6wtceXUUuathX6yqlpp67SKwiuDqUUWwk88FhCWOWD1qegQ/LCH1w+9NItN3aVdoDWVmgNHIH
HbxlsDLD4F7hqZrxlPUFW+b+e+63FQyETD8VaQppN8Ruj6ITu1FOSceLyQQb0fu68XDExSux9Udx
yCA4rhQk9mUGvnbHatzFiw82FzRDjYeLcrYK+JTcC7UgSpF5GRWSpkhbcJDvoY2yiBPA97hxp0gS
Dnw1s2naSa2+i+NU2+mmCkCyuMhQqLq6XNNWrk5AGtpvwK0erBC2US48L/TZJm6+BJFuVmo7Nz3l
Uz7sotyBGKDM1z5/cFNqp8ZIkCPzilNXmdwyTRNMiv8VeWff5yXWDDOjy56HIFLvvd9mFVOw2rGR
xLYjideO4+/Chdkjq/7oxO2hVSRbad4txzkpZE4UkJK19onk3hhRc6dqt90Qsu2sQ5AkKO/f2xaM
SYcxuHFMaKyDpq9p9CC6MrGQ7nwiRG7azmi71v1oonMwjnzZSJmXT/7juCHggPpdtfW612akrmXX
rOu++Wn5kq8qIjOpBWvNPISwk3iwGNgXYov4m0TPbLLg8mZXKaUiz9r/CSPoWXeqSyu5bWSfzRtB
AB+FEBzUWky7ZMLvRRTFhoKcIxxbQ+f02cZ3Orq+1F1wYjrJxgzDKp9+hg+bupkeaJKDs40jfqCP
2+v/Gx9x+Yu+lRWzJBm1zT//+99/8QIb/Nt/2H6QCe+6H2q6/9F0WfvP//6Xqmz5b/7f/sN/4wv/
gD4EWCf+coX/wj0kCPKr+ivh8F//g3/hDT3vH9ADOWq5l2xPIE74P3hDz/wHbStF23LXm7axjOv/
jTcU7j9semlIRpTnDjQW1hBNCZP3f/5LWP/gf+HQ6yL4+OAl/j/hDdmE/718t/h7GBguc3TQUPw7
+VX/ujSoee+bws9Nlsh33jwMOy9HMJ5Iup6ZUYRdlwQDVNrBIHGBlIS4QWaubcsJRngxuFdivNOj
HjOzdiaNeBazgGQ+NMSHowC3RF7eOOlStXsDuvUGQmqpiDUiLpmNLLmpOT75k8j7bYTG/5I9Ibkw
Wzeoavx/fRUFCEUxjxkiO2WZBURf7w7lMN0aoz1sRjHNsB+MgGP1R6WX9lOVi++Ca7uV3nyvO/OP
zAPzTkWDKKuKofjG4yHr/KCAIxQU4/Se2jIOsLGumgGjbTzg0SzHkeWZn96S+R44XF4O0dU3HVaM
JdrMvpoyYi1fv/iisy8VbrZ5iRT0pnGL9J9PZdrrH9K98FT4qgrykOx5T6GWt6bipQ7lHaYZI+r0
K2lb5Q6tvbGVQ37bWWmG+A58TeqMGdNa0wt6Pbn40xTv3SEWgS7tjQIOVOiNsZ0b8hC6ZqhPvpsR
3BCfvSlmJVETw+agdNxCYR3XUdQme0K6ORojxvtiKEiWs2YZoJcmR8vw5BGMRLIZpwInhGtG58qt
CHYREwYjs5MnEes/htapiCkZESyyHT6PBeM1ZOFq27uxxZzdxRhfSdaODdnsvkyuVQfAHuM+YQlO
sU/bCDUAMBMMODqLDN24oqf+BpgarHBrBUz1CCgYUTGUwthPU9cy8CUrpjQJHqwWhoSyBufSmjUE
l6mjnVfTtKXRe4UN0+3MSXsYy6Tel4aku8L6BcA8NXYmCa3BWDBCA82O6ZiUgRutzL5jbJ+Otpz5
w25+TnYynesE4VgI+pYe7wwzl7bDLfvzwP2OD3kOYmxKe9guLvxmsYMnnAchmGQnakzSkFMwXBrQ
jrhIo0NbQrdC8vzupCM/A8UzU6FyOI1xj14IwHcVduMGocS8nsDdUS9H4uBjdIJZ7S15DFz6jgpv
HZXba8OzeY/KeTwP0L09NcrjR0h6lGeUBz45m7XpQ8SX5pJgyXJBuPLMBZRSaHAXSOYs5IbQc1N2
FhvDBoRcJ1iJk6oxDhhDL8k8zjcZUWEBgm+aBFhpoNEv8EOWbKpEZ3ySzeeo8G5xQTjHsItWORXc
GZHdu4Sct+sjl20ScRsXIzvlnOeYRyVj/zAcCQrXtTMJ9JumtZkYFo76PiHMwWK/asdo+ll1aUDQ
ZfPVmhpykZTenWj065t4dL4XyQicP5zy+9EaXgrvPU4ooTTHv4jcSy6hQeVse10bxFnss5wxUBMQ
YAzmzXmeM8IanZitrJfmXyXJsjdlS2HVDcnJM+NLGZN1ELeufWCgde8AYlYWCouSkHm7ImKxb86j
tMW5UrG78WQMSZ6KzuHZHa2Nn1d9YE39JlVuvsd9tHe1etjqWjJzLDaYJbOONXsUOPERqE61ywmD
Wau2Qt0b2v2ucdVlNNmimQTNHovmkVpL3uPvxlyNhQkqhtzSbPsBkxMA0BPHpJ2bYk/w85p1eIxx
Oi5gy1L4+p4WPkQ2zZ8VO8RDkSgW1C9VNk7nrCkf9V5Z+96u74qsDK8EzZI3RLjpwfTyC7IK41gz
yjr14Xxrj5aDZyyzg6gcvyZG26FXXRPvfAxFSdJiUYFCMiATLLD9Hu0Q6ZPYi8VCAXBJUF+Hjf/N
nuzpkJVZznfARwBKqD/l4C29khAnb2/7+TM65vSxtb8zk5s2JGkQTwT8f+en/mva2RIMVvbe09xt
7VCvNxEn/xZnFN8lEp0AR5NDfDB0fBJE6OgkgjIzPTe+3j9qjJ9OFZHfuGrL+sts6s/lGBsr0/SH
E9MzkvmU4QOsJ6cz506JcXSfvB5hWdfbB6hbDJ268GtIWgyYWXZ5rSE3nd4S7OVMgU9GDTrm1N6r
mgap9yIEWAVJoob6NkX5Y6Ju5Ryi4ZprbyUYEGcEdBmE3WlGOgSTb8MXKlziLG5IDoqOscbS0aiY
cbGyLNlENxdwsGnQLlZjr0Z9M1dz0BAwSqhZ6xEd3vW6FVhjNK6NMhYg84hhRILVrK1BMh7ltt46
mYP3snaQMy9/dKIhuMyb2T7iNQhcWWe7ZsR5UE/L4GXp/VbuAICmI2wdC5m2MfKEvK885/od1Ipr
Tj8yHlB7xsqkoo59uO7wvG/msVXIY4kFqqQeiNB7qRszPYVR+kZYa7gtML8NiCcyS89JfSj380xh
IV/wHjsXPxmPkYb5F7wHlQI+tTWZJtNapkm6JsMl3SlmQ4ioJSv25s3WkOpx/M9bmxiCTcTHslPJ
+Cw62qmiR18HTTih3+Qj1a8TSMHANS2IpIosCw1LTlpoxqlCPI1MO7dXhacFBkElj2N/AaDTkPW1
7iYLB2Q2TwgOE/8mLL8TsjgdChZ/mybzzFfURM8hUg+Zd+FJq6BhJKl+ybNOv4TZdTAS55CmBVAJ
lIhFZMyXjz/kMN4pNN9YofroODXToRxJ3HRTC1iN7gczsQm3RHbECCITVcWgMvC+0a+W6drFHnnF
M4KjrlSHVGvesqF+w+nc4WrMh8vHH7lJBDS5cgHa5tWQGFtM10A65v6GaavLrRWf2AG8irwl1sOr
7geR3yPOEyvV6BtbIHTS0/SBVCXMiIT/seAOUariQ3B2dkc2Wm2YB1k5KVCQknT6aVzHdvw6vfg+
3vxngLeECFjDQ6U38ExcYGHlhCEES+EKnd8XLxTbXD7M3HQ5LvJNmEh6LodomCQ0n0dQnMCG49Og
qy/o+FYjtwGCVKRZ+GeW3nE4oAja+Fi6Wi0LCKTfR45T8qCaTyTcPPkmXW9oob3oU/ehZ87Iquex
qQzCI0r5UusNHT2u+tY0GD7aD1VnPrHCZrJxN13cyX4Rqo5v8KxvRwSY71zjzmpoLJp+zWt30PQB
utXNa5pPjO6HzrzaI5siTsFmlw7msNVAJhy1zmG25DrZk+qqfh/VgGraPNuJyaxPA63WTZlyUoIq
4zdKnfew5sSIQT2rybwHPvQlHnEuayQfYH5dctIr4iOmelPpBe6nhJwFJFdpcowaAyIWuzfZsqlq
W4yt7P5PdQgPwE3exwKzx1xG27K0NSC9zFNUJw7J4jXRya0mZXZd+FZxGczka1IxAijck2/nz7Nr
XUTj7HvTJiGbF+c+dRkjOlh3GwIIgiLEtcG9SiRoScCo3eVkWKf9YfYqZ1PmU7fmOL0xNXEtS7J3
zGQ8aTq/eUItPcZs/PnqzCOqm5ZRZTEdNRKnnWruztbyh1lSkWEPewIfIUeRHThKTl6TTeeKtDGe
t7tIgLCqTAb3Rbgo+5x4WLWA0+57vV4bbmL/UEo9yfuuE9U5H/Tq+vFH7ZO7lfRXLTXTG3BOKUWL
mvaW3Rt3cVSX62po2p3vaPZhEm8qmsW3BTGxVkYNSm7YaJzia2J44gu3bnlKnHSdCFSoEDu95Jwa
JnzF0SMponHRrSCdZL0m0zvkrfGpSvon3tXxVq9EuNfYS62NFkO6dIfpMhiaxnybr6PRvfmaDCbB
dQ6hER//EQuXfoUUTcC0Z1ZHDhQwnNpxcf/UIZ+B5HxgnCafoEznkBdlD0yVYiv2vyB3bdY5Y9J1
WqGkNkixwYkJuoVsUGjbwH2i9DLm7RsSRH1LHC9RUcnjUMA3MBS0RBrWTZJUcodqsdvNbqQuGIN2
g8cD6YgZPa+w75PW/qIGVtBmjpyrz17LuSGiRl1IKLvBNn/IoyzbZCSyBMDyIa+4I3lwyrovc58c
EjqxlTMsVJ5MLvopeH7EFVdjTyyi4u8PG5tepnlmewV+ZJqM4xSrTYvQFNe5mz9mU16ejKm66F11
i97RYzLCIG4Qx1nykkddd4XDpyC7hRcKuXDhmKDlzodbapZ3YuHqEx0XynIoh4in6h1jy6vC3EYa
IvlsTcoU3K+nwEvCt0FSnYzmRKUFmqSLqGhgedIfRPBnQg0NaETJif2UpHDN/m76TXfJ0gYfowG4
MTKuglqagnD8aZnFS9Fkr3pZMdMcpueJFRKk9bOtii99rY30WcAWxthhBG9yaE23Y79LhqbcmZEO
4itrzJPHleg4xQUjQrNX+XdA8XzZZIkqe0OA3Uuvwu8W2vSMBnvnztl9NZjniLIV7PH0NA6kV4J4
WQTNbNNSf77taX0YBFrf9IYMuqbuX2syOGqNHmCKvT2/F7yYyNY21ux9i/EqcImFNdLcYghynfs1
NbE7CEbTU/ycKyvccVfYqcyPvRx/qriyd7Upb0mQZiGWtue40uNlyh1hTcrFPnNblvVuc9dUFcee
1r63JasVxmr3Fj23odo+UJqOLN5qzvRXkGA4tBADrtu+JGwU+XucimojtR+25VAuzFYOiYa0VjeR
8aVVGWAbvWo304zQyyXQMAiHtcHzuRJaSsnem+eBDdc6GcJXhizc6Mw9WWu+kP/DC+rKE3YedvTR
uxkSJTkZRRDb8kRUsL0uIIGubBTnQ2ifAUiUz7SaA+GtNkBBkB9BKHpnRwLTBXJLFjhm+yjMxDsJ
yVzB5xPk39uAs8A5J0cX3N3QPsbSMAI3TLpz688MAQdSd52u3NojE+94bAkeJIpU1udy0O4GfSEi
EUfKAFGbNoW/qDhc7g9dWvohAZBKdgLhj8UZEpe5wYaVrycnQDHLuZUSdY9HTNujRH/1W6bhviIB
0ntLpmI4mha77nLxq5fTBO9IWuO2Jzw3jaNT3PTtNcYekXR2vAhdO0LeKsLU+rrmM0Y9BokTkRyK
NFSTEFqnHIkd7FNrO3TJo9RvYiDQ7Ba0YdUvTAnV2gxbmJvGEynVnRhWvtW8xegA95Kk3vUgg5gf
U0EqShnyWqm61+06IRBpvq1H7uu+JnFjtq3Apco76XlUnfosv/GgXyz/N0Lt/2Zx5ToemBG88ElC
HlLt5FBHnty+PfoNXMqofqhsAc+65oKa3Dx+xDlC12gw50KYt48L0oEG4HJbhNVh58l74720N/aA
4FKh6tgX4Id2reRQ7/PxZ1YbP8yeAzJipIEFJ/GOg/xWp1F3SDz9a6TrN43DoMIGlrQu6lIPWiwv
YqYbzCwJ/WdESZo1YMbi2LyiTrmx6Mhzq0fGiWKOmQ20MbsQ9S4EPcc6JCN9sbK9wBEG2BBnw8tM
0nc3/mxsu3+qSXVdGEQHW2KaqEiYBi6WXKOOr6uMmKNIi4M4auLyBPG9Rr3nS4i0zteWWfyaAEYA
a22x95FwchzIDSX/qh/GN6WD1ZSVfUMSNEQzp99oes87gvaWbxkkXhdvo9BjDIPjaAC+ve1L7wWd
3P3o6oztIViV2TlXAgyryTCA5iHcdDKn4Oe7sLzB3JQRtQj6xq1R9txELDlju30qVMKJkci3Hi37
JrEOMnExC4G7pKB5aDKWH76eEC+cnwBug+4aGB9F/RYEGbwiL+JhmZNbMHMuucgam6pG0iUlyMci
yX5HJdN15lmC6bTOGfzzHlgTWn6UhWP4BSOjvZVJcVvCdzkZrRIrGo2U+qnYNn0T7igbn5HRufso
cR7KgbJX6UCJ3eHa92YdlD7jMHbNK/jt19luo0vbudyrsn/MXqzoOcxCRoT0xJiGeAWZ1B78Zgbg
wsHVS/WIPIJ5Pvcx6VzRFzcrdp41mpsxTCI+X+u71YRfCAR8SUZ8FCXBrwgmfe+QeRscYafE5KNV
6LHY6BBaTYABiaMJb2XVbufymWbuhyH5lFKLOoOk1cAhQneL2Oe7quk9tfrGCXtzZZQdFloDPUfM
BSFZ85O8au3Lem6OaE4Pde7FDAE6ZLD0TKAH0lXjaxacyew0NGrBJQ41bUxi7xw79/aGgwZ+dGHC
4MNGZN9aGSVjf+YYzQ/5CNaeTpZxWhZuCuB2x0JoJ5NAsK1Bd8O9lAV+PCT3bUtiseG2ObncJB7m
sWA6xkvepYd6VdouNVduZluRmjy37yQvcqF48a71sqCknbBL8u9iB0oUEbvt1FLkEPdOR4VjKSaW
o3a0XTg6HG1Ze/Yr8yYG5sJ4dMJdOL8ZpngL0W2txSL0zUd544XedpTVnVaKMHDt7rvbtZRXUX+I
7Ehfu9oXXbl9oFGT/i9557UjN5Lu+VfZF2CDJsgI3iyw6TMrM8vbG6JKht4z6J5+f9m90yOpBQlz
Lg4OsBhgoJ7WFIsuGN/fLqcWlM3sTy5agk0mSCFN04Pw1oWN5T0fxsfREI9Blt8VZHrxlRzDla+7
dEmynp+HlOEB8QF0iiXf/1OoerrFG9tcDtnsEC02nnVcTPTkXuVBVl85fnYz98l1Qzn8enKKx7hj
TRsSwvNm45K+6nT+WlW53lrtgJ+Y6BCUInCo0rlgtprf3X+W1Aeu04J1sCf3GyXyazGaK6JJXvs4
YkTQ5SrBkYrFyjo2DI5uO8it3aUjpvKVoCX9rkaxBt4E/QZzeW/bgYGh3EiuRmd4wUW7Ybya1kQc
bDrXf6RSjo22NbIugxyQrPIWOCxPWNbHRr14Zj8vCtu+d5vmFs/RLSFe1wUmTbYE+nLtj03u3Bi1
2+78INmZvAW+DkksMh+RTPEpnYIj95FU6pBwfoxWaYr5K/XuvRLII0uHu97n6xqj7vLCjrpR77IT
AouLB8l3xETAIiuQTOz9k08WmXaadcGHbT1X+fA88S+X/UBVCp/C6ETDrb8Q5V3V5sM5R+W6zqP+
cOmVWAvJepKK2DjB3R2LzCoIEDVTNJPCPXZGStkIgtWFAzsLtmDv3IigkWC+EaQkr+BHz9V8Uu4y
LKj+NbIpODNPnRJyYQ6KsMV5zqblGOeXtPBPEnPuEVwJ0rFOUDFlB4se5a3yp2hRVVAEUXKE897R
zkkeh8EecVBPWZxkqyYIrlXrdUfaoBcizJGvQ1ktKkQxBDTEmxzDk5aADKENAqibHJ95aQ7rKDfP
oeWuaLS/sWa6rC02Im2SPeokxU1rAs1OFEUXOZipL+sHeKEek5lPcCgGwNVMMk7gxHsZFSZt9Lx1
GVmTqxjlFC2YzZDusfGDCtJLMGWDRyFZCYlOtKENnHQgocfzLHzxkmS33u6uSeRAPwnttKoVccIV
0A8YpCkJ2NWC42ZgU5wue03ZdltQiwXU3U7p4bX05+lqYC/tm1Vxqzpev3ZY13VMhiRxTa2LDYp8
XnbXJAZIwlsNQvB0ByExtoG3gNnoF3RqJ5shY/+pEoEhYzTJB0pK3gdqnZoWtW2So9+lEQxJG/g7
lQfO1HrrmaWfcK+QnmQUZ6YkwQHvw7rBh0KUlkg3qdVjb20/xwxuR9WgNTCmvWrtHL3WjNgA8QRb
c4KLcuoYs+mTZG2cGBsmbezHiIwRy6NrkHUU0jzdjHGWI59PmH0uCurY2Md8C6skao+5fg7M9COz
nGSTpvhM7KoM8WjNXy1RxLyYYlilNfw/eVsIMcOmPNHvfYcizn0irwRphjZXQCbl2W4dNBxl0qxj
1/S3kG9sY0DD7hOEYdQbbioATpy4Y0KgKfYOWIvrpmB9xlWCgy8laAnZ4w37VoJ1p9fM6baYHJ+p
UPXWVpEfogmNn3ITe9V1Pjub4hprzyej5C6TsYHHMHlmL7noeXTQAZfRbkj8dUzsGj4XzAPgDJnn
W6tUkWgZCKiLgeyItn6wCXkEyZLpLjaMFx4rX12bhTewwMEBDrvmZD2lpDdqi50J/gVkg8GwdnV5
BjznaUzLdWsXx8iDdoi8e61zcOMxvsaJuVCT0iDABX3XnnurW+9NmPZKJ8NmZO5lZC72FVTEgqR7
wFEjviKJc00yAfkgE56VVn4ZTJue+nIgEoapBEjaj9WHqtGgXx6Y3hAfbj6/16Nxa6vubXBACCiy
rQkwbwbKno9o5qOzRVSFWTvHTPAhRvHzJpR9iK1qfAW+WeGVDXntpXhIo5s8b/B3h05zUHZR71Ky
6+jJDpo7rwpu455zgjtxz006u0TaTEia50eH3RBRbJfLOBb92vXrmUiuslvYPZmKDrnTd0ZUbNKM
JZWt3B4mhoKlttxmhTOcpiIaT3/+CYSUftame6NdItz9+1+GNgnY/tAq1CidPGMrVauMvUMv5i8e
295DEpf5NtAO+9exC2+bqI82lG/W53yYHQy6L67b9VcdU9wG/6u3sNqEgrqS4aglK/wuHNv+Dhni
zk6SddaED0Msu1NBsmfi2ht8YIlY4LM2d6qBDbO7/jkprUPYKEZBJ6NEMyPBhWJWhXwSzSJMAvd3
orW0VIm99Qeqv8MexNOJRhPsk50HSuydyNt8K8UQXSt75xSGfU2YQ3ikafnU4bm/ziXRncPUHJ3Q
/ehmsug1maJyGNYyoEumn4cNdbfRyoZQLmZkIB3sq5ZkCQ5Wv/Yz3gXQ8jVAzaksizMxqoSPUyXn
Ng4LZF9tQDdo2PATRHJD7t1E4fyYDBmBpIaf3LYhKyhsj+hH+97L4bG4CYAY8EXciu4DTnBvFF7E
CvuWZCLfumOaLbSbG0sLKLbNUUrNcOvrdGITR4v5fdumLwYsjZrTjCsDGk3t+6e6ZefuYv6YanSn
5KP38YRyf1B4v4xwawdkmyeVebiUk5WVY65rrOWJ35DsXmqgWFvuLU1lSKHDYQt2EJvEp5PnTm7q
04xlcOE6pd70Zn9r9IzQUXXRslbFsu2uXAfhI3UH2G7GB8pCnK0VCgRRiXVWvn5MLD1snUH0OyhV
xBFVREjTUMw3jZ6QBedn4Q3uwpqmBA+BfkGke0dFebuFZTsR0ZXstKCRY6rQTftZfwjepyEIqABB
aDF1c7GqQ7xlpe88SGeurqp+b6rkPhysEQcU6L+nLTpXOifbhoPeYDJ46PL+PnWpog1lpaFM4DND
zUupuObGUMEa2Gm6EhndJDPpzEvk9uWRjEKSB6SAmIiP7FOD61Giv3XAjzbUGR0Co1oZbfneY/a7
K5g8e2k89/lUUL1tXo8k+C8t+mEplTNCAC6XySg7O+B1FAeOM0mCId9i4wn2n+ENyT+GzWZVZwQX
5cWVK2tWNcA03IiLMXG3FWP/AmlXvEKRRzYvEEk+ctdUjFs5TLDRhMWn2Mfc0oOeTWpethFQaGzz
3bcNJo44zC4KcWQVPTrllJUSsHvYdsPcoom2EuRYgsEK2OgSTgnCp5VFUiLobkdVdk1o4NYcvbVM
rfb453+1zVRtU0rtl2GDS6OMYbrK2rnt0KUf5rjds/1vwWEZbzMHOtkP33SFRtiOawR5WXPy2rfU
CaqPUAYH6OAzcZsuqjhNrDpBZGw1UTG6z9PI72E56UdnYSLMGPbRZ6Zi08YpXQX9axyCgnT+dA0J
tjHDploLRJTsZchsG5oB1KM9tF5OKOIlFEel3XZKqaJhUl6UwWlCLIvaNvgq6RlLQKWJ10i9rSl8
l/zSj7buLjshs90UVyXDl9eibg/mWlPsB+5px/BU7VyQaW5UxOX2vPwxpX8d2zAnOiH8y1ZxaA94
+gW7CPwHfTLfzUU+r4Mu35h+4KzLBF1PnRKLjXUTHaRgHKxL/nFqNCslqHE6slEgFIzhsKgpB+w8
ECEXTGCE4UpF+WYK81X3rURiU3/yS/92FiNlH153P0T4RkcdPhuVi3xDYMsHijL64DOXNlmXKTk5
+BNovuEOiksoRGwiw2tAyJf8T2CnDanRAaDM3rSe2oEehMKaP8uGTtfQo82Y5I5z22T3qSdB6nW5
nLIiXAPQkwmELDAdnZukyHZDI19m+8US8Yc3XNSeVQQAAG+zsBv/LBPoA2iBYJW27XZsMNFWfGFE
X1KpXuRwos2zgg7xY5Cx6ygaXrwZdqKMoyN92PvAn/3FOPlfNOPcwoyb6zqOnlL5pqRibiu8t76I
2k0cY8EQxoZVkgpnwyIf0lv3mlYWJC7k3x2LLlvVM0Xb03CKRfQcGCC3DekdCzzJxNnO/KM7hAII
JbiiKd1dUdTyVoLToCq/JpsJrUKDwKDAf4SCsYUNQExk5/MZKwUIOj++bcXJClAfmk1zCmucHBUg
KhPCLi3JOoaUxUwbH+LQ2NkeoFJvoItU9ZPnP1KvdETeGRIEt3H6mS+3SeBvFD5kUbSl+o5aBFOS
bC/NPQ0cV7l0n7NZXWWXHqQyx2Cnm2VgXMX1fFcO6nQhhGKBpsvwcrA2gu+xGL3anvUcpHEOJ6UG
DD/1ym6RzaBifSNZnHiHrWdhH4vFCt84eaNGfTWmMMwwYck8rQez20/kpgFeEVUhB2SrFTrfsT37
4zHLvHY9m4CivTIeEhOZWTlewJUp4S8SfJ/oYNckcps4GiJuPMXoSGDeAvZbzqfOvsvy/NRZ1bES
ERvIa8XPj5xma2W4GMn2WKftuENccyak9xhN+Z7AVdInZlIwDHzbpbbg/sA9/YQjqwzD5HjR20RG
gG4j28vYohvHyl4rLDWVQ1L3ROKBtdTgm3xSeK0dCG4cMe7T3BbDsnp3TCLp/YHAdaI/0Z4ODA/S
PGUXPrNsiRhumbBbE4WpNHftJROeb+Le194mDcC/zAJDTdJf90l9M8joEQMl6DHEjBiMVVvlt3ZX
YckLw2OftXyVx1tcK+lF40KmMVZ2rN4zEu1wn+IMpiIjwkistsouryvtMdEb3Vtc98m5mx1xNeug
AVwdm6NhBW+jaJsrTzpX8C7FA9HkcjuF5CnPnYWsXenD6LJ7Gmul960Z37HkwwQ13lNRqvngzETG
x36AbNz5yJ3Y3sSdeGSJqA/ofpmNNL81Cb7ck+w0I/1Y8pm6sJZDaD5oqA0xhgxYMZN/vqNIQHN1
azBZUVzNFgylHjdhzoZ0CscP8rXhGfLZWuXUxbJfWRHZLJMEm1TQFyQ1F/Y2RPqybNv96D2TNhju
HCK1D85EO1ETD+AMWf3YeireVr2VPnaR+Va0fBvqFskcXiTECLKNd9jHHwjnWpGKGR/SseOZT8nD
0UVKZsRoEaxeT+lq6kgZ7v3mLMYvZW6JeyuH1ay8+dCFkFfW6Hmr0Q/tlVJAuS7yyWQ2T103xmfi
W3eTndxhj3JXQWzDZ6Ji0+mASKG8RvLUbblZ9ocSmPyxCtz4oVscu4D4oqK5bpj7riQR32YDutAm
wF51vCltZnCrKkgE97AL4JZprsyCBMW+OWYQEkCL8T6gKIzB2NjGuSY01zJudFLtvbIZduYwe6j1
4kXjJtZN7qNGdbgq1RR+VGnGEjPbu5pe15PE466DZCvL7t5CenjVhAyHNC58TdIx36HzQeaYk3A0
israeOmcHVG3szHwuuwAzGoObLJFgcG4kLx3hmW1h6QXAxgbXmV5cQFD1tGh+JUkrIPVUes8TvHH
GKlPUsR7OtNgyePy3jX7rQjVUvTEG+WEMu9CS53qqCM8y96gjWBmChG+mNZ+4IMEaf3YeMBI1bG4
zP3NFiv+VW/OH5HhPfUzgjbqBauSVHB0BagE3PMYAaxOsB0y1ssGzGsjChGunCjc6/p5cBDwpXKo
V4GUd01abv9Up46xoBLYA1Wlcuq9Tqy9sNpT2OXFvuyn/OLH+mJXs7suK5mtPdooeKb7iN5RGkfj
MTvKrmMRqfJtOfrOdWlmJzVSulDZ8Amu5MFzWFC3WmQZg1XzdUorJtIoP2C5RIBHm3Q000ISE0rq
ufRfV2YzUg73UWWT3LkMkAsv6tgQomd4dBNeOIvSjI7qt5eQqC63hXHV6Xgnk3hdZn68hcRl6+0G
IB9WAsXPxrqUjrppC1yiFXDwvsQkJOALstSe79GnMUN61ee8gGQ0NBU+mMQ2eccnNHHSv/JV/ttk
9d+q6v/39kt5fs+/tH+K6/8W2/8lr//7H/9naO8tj+56m/SBXwnwH75k70X4Xrx/K8L/5v/5/5T4
1h+ObXs00Hv8vG+V+FL+gQSfuHtKkvHSkrrwtxLf8v/wLZqLfaAj28FKjgWw/UuJb7l/KIT9mG4V
CnrCNrz/RIkv1UVo/40li9/KvUTFqj97Vx2Oyb//xvYXp1TlOAmVYcQHOi8qir2tTmos340/sslK
WvemjwCuGCeARpNkpndvagl2p8CguB4IXNZLJzHsjSi74hh2ZceQOmOkFNOYrOARMYxOrj9TQm66
WKgTEGQKelAmXUK3GsYwbXcxgQraVFeSpKN9PFCtcOkUCICok74714ZQ7Kem3PlkdkEykO3WaCg8
GhY/4optLGldCqjf4fUecMc61MkY+LlwyeD0vJN5wiBR9k6mV8YcmdVhUp35eVQV5Qkm+Bdb5NYr
H0XgIk/3srq9Tyaj2sfQ1ueu1ITLTmNlPhd1Fj/bbUrjhkuOAkqWeEbT4qX9sQu9GsZfUCvozfmT
GXc54uJiIPNRcYvZFOV+kMOACV7voGvhPtSUQEBXpmN8zrE6Hx1jtmwMAZ0/LDIzS567gCKDZRW3
473NHyPyzhVxpqO25gBA3yQPHv1WQX9SXsLeoLbmok2dvwMaBzOsWqrBC9LO7igIrG/1OBMOnoS9
tSBvoDjms1B4Svvya+Q79WckV94JTkzmdL3Oet3J0d5oXaDKML1x5ePh2kkjj58qcsqQgFTxRgx6
wqnAN7A2g2zZhVNz7RuucW2mCWnofmquM5WEO0/n5pVAK7G3jbbe5HOKM3ee50MkwuCmdIrkNCVB
ueF+lOAquVGuh07WO/Cped8kMNtuNbI/rpXckO0/7m0MDo+oqIMNG1F22zpM/aVX+ZQ/+xmq36nu
n6xm8qh2a51B0ZFpgbfPlY9GRFcaRhuh49KvBGJd8t+K52H242sjtKpbmaDS24Bqkk9eu/XBjlr/
yTJ95OJdUhKFTQwVBCKcQYxBox/WTjjNp9aojUUJ8nCwaxqqrK7rbzC70h6dO8xlTJPxPke6YCzy
0hNPRaLEGSLS2eUTOuLB6PIrPhw84Rguvpo9eqwhdCgm8mUh38wsR2+rtfIfZMEclXSA+bSIxeFJ
mkV+LJPB30cijm5FDTitXYeN7Nw17ns11uyOJnZLdzR4QpNA6zpM23337MxBctaeheTJpMYC1Tb6
xDqr9pPILJQtmWvsWvYXkMxdhEWtcvsHhavvUedy2HkDHpY2LLznTNUdevpAdR+ZOVKaOEddqBcA
sZfEUWakTTHZ0Tsxaw49JdJATR1EUgKot/km7iP4JyfJkUZRtFdv6zT3T9g18h2PbbRFql9cR2ni
PPS5jQmhce173pl+h7S1BOrUjnsqa+aqlXLKJuY5sFgmCHaEKMKySQGDYQ7bkN0xOrgqefOmeCqW
kSmpafeDXp8EQhI2QxZ1m7hSUkqKJKr1Ky+orJ0uBjyXQ2ReWSqlElK5LoLsht3UQz43Cm1VzRhS
uonxJAkcuAVzNe+IPopZGLu8atFrTuNXErdwsSaubuulKzC1psnFbUmyB0F3RM2h9VK8uPvAIMMs
zoeaiCh/yNiRDSbSkYratkXk4zUCl8mx8MTEACCe9SCYct67gvaikWSglR+X5DzQtFKtLbucD6CP
/ZUfGA4pM9YIbTtCZrLthxu6MjxYlHXp6oFkrgtZbxnNjpAP+TraRUwKVsjcxqCFSlC1jd4GVoaw
Z7ooZU0vvOybGJbXXWZML9OQh197zyzujBmJL9tAESMFkf3RdnpnbQ0xdbUVIVSZEytiLDCTkoJJ
Mv3XBtH+W1m7oIxW0iQHR7v+UbWqW7lF41JnG4QRIkTNxSph3SEwGj9Cf+R41jrNCubpGTQSJaJY
zbKu7ntzAJkSWd8grMEwKqCsuou5RA85UtWUcqWIx+ZJ9JV9UulUf5RSOI+4X9xhiWrMXNG+5t8i
S7woJKOhegV+kdlCdBgLAO+EF2PbnKIvOdqJGHFbXzIhIC+9CpXFfGkPugd5Ciu7Rg+oUn0xyDLT
SJIg0oWhhbqK8RR/LnlT+3VV9vZdS50IGrxcwzR5lsnsDpMePuMYCq+8VI8vUVskj6YFzswCD7PY
jLDlUBWs/lil90Nio3EzwtpchzIbD7rrAAMwb2Tr2Yj0u1Sp+8FrJb/EzLI7o1blddJZELpNo1F9
uKO3b2Q4rJQsKhAU9jB8odTgfamnpHvLkQ1cKYTU8S7rwgZjjQ8j1VdNpRhGenPhClHcNNk0gKl7
8VvGs7pSXZvhsKfwOO6S+Zlex5nFyEEtERN/WC1FJCA4qBCDnhi7jyEo06fE6R9DZ8wNPk8qoygs
8qAAAu0Xz9PcXpLjog0CP3kt8E/vhT2JHVqgiAk7LlysUH1SvPQdkmgMZ9lHO6RYG7w52UMtE06t
m/aWYakiBYXclJG69pFmPtd054GMgCbYTCx2O6L8mejdbjq5bt2O66mUOoNjRFpPpK77SdJOg6Wl
gLMbkFUstUXIRisn8UCKvwUoppP3PPFezSp1WEhdAN+ibbO7AQP2bY4x7skNTWNXgHQdHOZo0snH
9lD1iAHQvLib2dP9uJyCObhlu6COuVmkxz4yoLXbJuar2wv1UVVRc2RLmN9GLlQIo2ziwXV6Hlwv
oinxWvCSbepOqHfX9MRAdU4Rv9KLjXDTKGg4Qjrj72QBqR6KRJ87YalX5XfDBpn/VO0Ty0ujZX3B
TZwQdgS9pjXAjUO8LvBfmavYsLKN24Xk1vpldxybVKPzNPzi4Izp9AQvLT5RM9Y9IJlu74wLfea4
wfyZVrOSXp6+to5h7vLHsHSaR680iUfwqrw4+YQ3HWpdT0CCM/UBRey++UWWHrgExgbXsdgoq6sk
RLZPF3LmNLctRl5S/4hSzbWn1ypPwxfhmchXYhP8m1LhY+Zaxodl8BxszLbQw13qV/khl/W4Cpra
3qaiKF6sUhEPHDOx8Q3RmLbr6LNh+fmhpSZ7XYUCAsgcsuaT4c+wWMyc6YaAqWJbBEhEVcmaTi5Z
uHYnzzslCYoBJ7TVdRQnSCviakKtgNrHbOr6rGHL91xpC6jIN3adnLpTfkkF64kifE8Uijs/seRd
pFWL2bMwWWHyHM9bnMh97zbWSkNHAWwlrb6dKjseiY2orVMiB5BiWRpvtIHg2uw8j1cSjegi9jPi
2OcxLz68Tlk3TU8GMibwFuSTTI9tmeYGITB8ua/mPucJUYUW+6pFzUp+YXnfMzs8zqnStxea8mTX
s419JJAnhF3zE3LcautVREVraIhTN6uIcDMd71olw00UBy7WWzZllCx2+5Qc7tfaLPv3ubeatQXv
eE0bnbmYvVLyeWnzedXHHXb7xoU2hy9d+3nPkeYMQGFW9htqquAReQeFTIhhttoxDFbmKC+Pwej7
KPBmxKsg5sZ4rIuC21bHuU86vUUjGDmUd9NYKhz6ifpkEtMmsF7yDZ6yQL4hzL+8SKZKn6oos9YV
aTlnuJrsRaXmdG07jrUuIlO9ekXEau6mhXWDw8r9iv6nfI51YgCzJSNtg535acT6eMK1wVJBy1/z
Hk5BvM3s0roNI7ahEw2/R2XhVNRB3TyYqV2+Z7JC9ToMSOLNTtyYXq1yMtTJAKbgWvmPWT3iJGp7
cVnZDHuN84yRIuObe4dzE41Ka3+N6ZA4hHmXYeAoREZhF5gcNGn8ROZQt2zMVkeruEQsYnTSeczc
oML9bGTpE92t4QO5ofEd+aWMGYpVZF9GBW1+IrfbGzQs1XWNZZWoy7Ck4jixcdzUNLjdhWXdMFm5
5nyVBV647arAvdNDEXyEHuow7N3hLjHGeO1btaJW2ULynRXtI/XopOfkEYRgbvaPzVgYK9qsw4CJ
pk/w/nnoOIcg3xfzzDoLxPbSpI5579uBuEW3KzfVnDhPTSNoyKYQ6axKaR7GooN4CIb5bIdfmIxc
k7IuE0Q3GIghc60cnqedUto5KUaEu0gz96YtS1DFrIZRDHuIy1pkMQ3oiCNe8J3wrbQTn5fR0UXy
rN0LacdzrK6SqUIuXyoGyDowZiaGPr2FZAxvpsCRj22q0nOmg3hX5t60MSsMDUOd0HPJRvhIsPLb
4EuxIiMvu3LriYkv6Vokx/bUwHkG83BCV+itXBLZrk3pJKiQbO2yyUi919mid5MkOXL7TC84ByPu
qZwVAulq7coRH73SV3RfuxAg5kByjaxkfnlSeQyJDYKt5dM27koTuHVhCGQD45z0aJbR8r1ZQR24
i7GCkUf9Ukd8GbzxvmrT4kPmXrDxZh2//n+f3GCZ/IewhF+BR/+n0cX7p+g9+183zfvnL230HYj0
9w/4C0Py5R8CnQwtE4BSlg9g8680B9/6g7lB+D6s8fcQku3/cQlxglsVwDsuxPbfEJLt/UEuBNAT
YC9/gbDr/wRC+iEKTgnlScuhls2Ulk8vyo8tOIYfVWNGXh3CLx9irc+aHv1P7k6s4EGIA85Ot2TG
GHeW6yLWbB0n2vQ9MvFvrt/NX5DVt6VN3ydK/OvXoJAH5Mzj/H7I0BazQVhkYguqb3I6quwPVyX1
b0KyLj/j32DZX8cQlm0Lj1guHIuXULpvwLLAn0ZZmxEm7mAVRwv/839+Ct/++B9CMcJhMpqg48dn
OEeoELXFirnv7tcH+T7n61/n4BIWJEmt4UJ9fw61JMCqBsfei8onsCvW7TpovA3mtmHRoEH7zW25
NDD845IRmitp8rJdUkW+P9xAZnNLJwrOtyTwTyOhMo92ZglscmX18Osz+9ndAbO4wKyKAFv78qt8
c3dalm2as1N337NPXBpeiayjhvknwI9CdPt+yg21+vUhLxfr+7MDor2EqTh874X747OvzahNhoZN
U8MeJy6MJ9z38qaMg+hGOhd7qOG9wgPFW4J/it88jP984H0TPPlSVEYSv5KA1d+ebjEbFnMPRcM0
MF2SesePqAJ0+/UJfp9Fd3laOIhlCqJkPOl55g9Pi7BDJyCjW+wJ5MN08optZvHrI/zsNBCzkozh
spD94wFJTHbOhhkLGhCGAi+aLgnKCH/z0P/8IMrmrRW2R0b499dKdlHeFpJcp4oG5dwYt1pVt/+V
8/j3IS6/wjdP39TkRErSt7FXzTns2o8Rv+9vLtXPboZDnqB7YQBcOj2+P4QcUQpABrL8TFpvYx92
Lu8RBCvzg83GhkfEXEcKgu/XZ/bP98o3Lymfl0Mrj/f4+8O2s0dURJzxXo2j3hUVxGSA337TUjC/
pGCyfkSNEv2mZeKf6wbVEjZ4Cy8zq+2P6wayw7RnVyP2pH6dlRMckJPvk9L8zV372bm5PNasGBe2
RfywZlR+KcB4a3fv5TeG1ht7FP+F19RzL59Ilgkhfrx6aWCKriOpfD+7DZojIMcIQYdTfPr1TfrZ
s0Fuk4fqgXZL+Y8TqQylaXEW+8B9BsKNEab/+gA/e4W+PcDlu/LN8526BH7OcSX2IFvZLixHRG0C
++uvj/Kz267kZfvEtYIY++F+mI6ewOc5Sk2aMrVBMcFnlRzvCK80978+1E82LgzEbH/QA/7VIPH9
GRku4eLgnGLfuWV1sAm3fA1oVc0Xg9DZqu9zRCzCLu5joQhmLsaxeYwGIf6jYPc/V1j4QZeviGmz
Pv24jLPjq2vPapx9i+WCKTS4nXup/vObB49o+zwZcHzyx2ZI30lqkUy9sy9kL96YKo397ATtb3oz
f/KIsNO0XDadjueSj/39BXW9qonMxiMJYBDHznWeZIR8/Nd37Scv7HfH+GGZDYdiajBt2PtelZdk
sGrahSP1u2NXv3uRuXfw8P7m4v3kmeStUuzMEMf/c40g4geyKaptJDHOAZXYDpv4r0/qJy/vd0f4
4d2aMlrkoOHsvQCi4t2l29wDyFsjUnO2PeUIi9HRYq0TTN6/PvLPbtllcLBhkpVLBvz3t6zBAwGP
Vdj7dCLKYUils0osSu5/fZSfXUEfVxY/7dJd8ONbnWY0BcJAu3twsXxTznjJUer6e7wy1W/e6p+d
ENF1RAl7BOjyZn5/QiROWEZVu3wjx16sBjP8NLUELP76fH5yEILwHDaZzmXH8mMCfB3NIklR/e0p
ZyNBzCdkgA3w70K2f3LVHK4VLKaP7ZRGhO9PJQ3ath3gX/euRYMg2fZq6RKkS3SN0/3mhH56KHXp
MaXKj7P64aqZc6ZTJyvlHiXUOfSv65QQ6f4331rnhzayP9c6x/zmMPb3Z6QLL+mxF2BNdmBpFxeb
+i1VVlW8ohowe826wD9GY4kgvSPfA3TGxUquMUehIXA6du/CmbsX1E/g+d5M5E+TVMPF84lUN3JQ
0wF+6Yiwtoy256UnKrIx69FLDl6lLeiGGFoymD2J2ohkzE3cDE60zKraInCkSvCdz1NDK0w3Rc1t
JVN9j/8lmNd2OFmPfuBfaibwymO7n9L2DIBX31RJI18HyMFs6Q4VTvPZuNgO/No+6JyKLH8Ik09B
TtDRfgwEGlu+o7be0GVaPCbZSFymdfnuREoFr8T6a3wu9HlSfGP2IHmdU9zAjDiviR2QBjlCu2vt
VzPlQWhN1610e389tv4EvWU39MNqnDnDYkRiTrjOZeYeL9O3LWb9kOIH25Cn18pFE6jhPFZE6CxH
3wxJqS9wtxqquEvhimATLnu67rK7SwnzxXnmOvtEdhN/J2wI+iOdXJI+sJlk3b32gM4PRtTaT5DK
wZMVNVBZZV+rpcTwfcrNKNw1uUD/eHlDhJQEbHl4/oYwkjcyspJHogVTvHKRj2oz4wSWUhdqGaOL
ydZ55wXHKZ3NrScjgiHDyNd3VWaIE+mnIeYI5GfRaCvichSuMVBJSTn7lKFurw10h2QG5ubXCL/F
vK5D2I6VEIYgCycQGbh1N7+UYWr8X+bOZDluZMu2/1JzVKFvBjVB9BGMCLaiyAlMlET0jTt6fH0t
573vlaSUpSzf6Fk2ZpkUGYwA4O7nnL3XRkmJ3qQOK4moOxfBwnVFgd7SOe/xzDUjRgaG6c/SQEDm
+I6a4TZu+iJrN/PXbK1xurYq2yaCzk4ZeRW6NkORGGO/C6sFd0hIRMiCGYrO7oO14CLjjdaTsUvT
iPTjvp2a44JYu7tYKAeNh2QGLIljrrflAd+/rm+aqIB/wCKq+RDBuZUYH1t68V7EnUwPom0d/eob
2djkG7FYZCxlhZf4j4wbsoc5Ler1FA8xinSzvMrJxbXQgDxrjKj8kiwTOZAWt8db6SWDcY09Px7C
mZM5OAHwZkaE6LFhwvxuBKQO0N9F3tbbE/ThfliRQwTgSRgmfIAWVmJk9zuQjOVKc2L8q8D1tsLJ
4BPGhMThRcjcYB1V4FVdHkZEwFNgYoJwM3kS1DPfWVXtHSz+FiHs1G+yYck3bQrMADG/cWAbmbE7
I6U45NjWMf5K/6SVGGWyIk2ZHfRc8DhWLuQ+OIO6NDCglND3Y1pSSxTkXyE+DTvkr+Uz0U/VRWeW
sF26oL13hhZ+iI9nrvF9Kndbr74kEYFejTGJL+PoMJeSxbW2lNu7yLTx6JSJtacHHNzUInY3dO5Q
F4Cz3NLy77ejGN9kW7WvgUW+JgRcXbxKzEsMLNvhm+5IuGaZLK/8QjDlBxvNM8zhEYtCuWzhOnOj
WrqFul6LTlaB6sRDrokOedHxwM+Z/4qjRL7HkZ99QxwSvcthaUcc0bOowVg3xedB64NTiVvkUNN0
eUMuLBAPJ/HVdEo0L5JJrN5glhycfHiPEvhXTCWGbW5N1R3WqhbPLwikVB+iHSNKZeljlnaMkYce
AkWPiOCa8py3dbm3I1mfGQfHa/hWGkuzlWtPvOAYGnCKL64TdzBfyKoOEsf5KiZzOui9L44T4HaA
IGOw6XArrDhQRsdh8aZ1LfXuaPpJ9m3oMxroyCxgggAyv0QzTbFi0P297dXOS1MY+pModOOu0VKc
ulEkxluadHAQUQgcTM+JL56bt9sCA/7WF472HWNq/Ifa67fHgR+2tV/OvX7bsiRk7J6SbVMjOTQM
3Kz4wxkKpQG74y/Npp92T/Vr/FCBaYBtqpHR9MEcUnwuFenWR6Qv8SVqa9PBrkwPeTWVw2htkadO
T0Fi/Wsv/ICDR9CabauL+COVGPn2MdPijSi97ugsYGJCr8yLuw50hrkj1ydHfUrpfeCgk5JMZwcr
w9a6b2PhIbIekLd1CbsysJVxJPikil9ByhPLmQUDtA2ULXdMquZP2OeXXdtM9WW0xmhnpw64fOiU
9clJl+gWx5N+spicP/gJdi+oS3Oxcsc0grRaYZkxs2GbOJb2VjQDs2ZrLuxNZMbpYdTG9muj4xNc
SpVYn4sOJO6iCbEdHGHAVkCf5O+rZKibcoUyszXWnKXza89aGJ9JxFk6tsHGrb5BHhi9ITQ6XeLy
xb2lza9WEYMXg6Haj4eBIlGiFdBLY5PocXuA1IJNPUyiwcUQ7nVOvk8aGxSilVYFrmwh0PzIBe9w
QgrF2geg8rXGlH/QO03jPWSlgzTGaN/swjOR1QOJ6KAdbTyJ7xFpwdCtYKS7DxifjZOuVf1dWen1
yXaF/ua5WbqzgiXHjWXPu8AuPRSIEcY8YYhdaxqIB6tenH3Xgfo0g6BVuVbfNOY4+wVBxIFYy2Az
4ww52Qsb1TQw3Ro1eYm0adxx0aOV4RjjVtTGe6l2PI9LctKmyTrLj83QGLRgnakdslR7Je00s99x
IoCOVSMdV2En0rlvPnZajgcgy4PFNN6bj724EDHMreJjj9bHXEEZB0YGyKiM6JzPvXcYGfL+KSvm
N2dbn7rNsXWV8POXpn2bNn3p9CY4xKydHZKmBoZ3pZUM26HLnv++MPjta5GKbvoc46jn1dd/eERr
dyTzIh/ng2vJ9rjQZ1/RGLI36OKuf/9Kv1lz6OeRXERhQezer4UbWMKpmkXGSpqk54FgEDbzPxQF
f3iJj+SkH96MHwyTl6CZx3171vr8JOrxD2/iNyvaj2/C+aXsoA4BuAWl4zA5cSgLfWUYFTt2/Yee
we+uimpe02IG2h38qnE2G1Km/NydDrP0JIESg/s8d8587bwyfvr7y/Lbl6ImdHxuAXKOf3lH47J4
jYzy+SDGINZYnRZSo1Kj2y11mT38/Wup2vyX/cCncmcA6BksEx/7xQ/Xh1MvY96lnQ7aHMiYUJMJ
s6m7UMYg6kGUM1cleFXTsHb24oJOI99v/kO1/ZdhEk1TogKxS9nUqfwOP9/vJlttYUdefzArBCUr
x9H6bT1osP8SN38BOlCnf7gpf/uKvoO9zkShR1vk51ckTrPXLWvELDUF2nlBoEPYy9DOl9lOW5MC
QP/695/yb54CpfoLaMBwD/2lQxwI0g+wl7iHvrb3MzPxzBN/2Np/c9NQK/smPUAi+/7yLC9zNBuO
kO6B7A/ADV7+zBUXYYeT6A+v9Ns345DsyIrBpNRXv8kPt8xcgcrhnO0eEtnJDZMXdonW/+dtQC4N
Dy/9MrqrvyYJwXCsW1ARdLOKoDn76RKbYZVa8Pz+/sr85mPjnlNT8cDW9b901lGkwnBtKAtE7T2m
jjcSUkR1YXE8/OfDCE/5JCxucjUQ++Vjo0bOJyArZMNqRJs0hrmjq0Cwu6t1f1iqftMJ9Ijp8Xma
aZX9ZYZJ/gHK2rLWD9wvrUoYqo/ZHDz0y7RLwTwgWML5veAa+H96XWZjNIA4Avza0WIXd4go7hFY
VoCgYoTLl3EazXlfFoXxlAAPIpU7gTCcVJr2h03zd7sAl5C/LJwu8OV/vimjxDAiHFYLRjnol3fj
0tH/9izIixVgwg4ORa6jsRmCf/440GehT0jWKe08XBa/LF+9Q8Z4Ug/9oay8jT/LjVPOf2jv/+Um
VS/hEb7kmSqr+tcwLxIHF+A2fX9wK9aNzq7PSY++qos//f3D8Jt10aDZYRtoT+gW/tr3FDpQY8ND
wphM/t7026uGWE/W6Q5B0v7vX+oviwjT5oBPjfEMuW1/HSbUojH6jIKx6NKc29NpTkG2/OHh/u2L
YNQ01ezZcn9tGSeJyCsGNFSlC8Y45vdztrdSO/inT7Ya+wEYwJnF0s486Od7j7FmBkHKgZLW9sQe
NaUWYQlwnfqZ9u5Yrv/+k3NUhMpPezbvyMcU49NuJ9+F//j59RCDiiRL9OTgm3gr1pEB02TdpfV8
bSHbP401XX88Nmm+zsca64AXG58rSRBTpYiQEnniN1wOQbYqEbvTSWkgKG3zDuCARoqSHiLZJa66
9mmehKM+ggJLvMgnhANVDGQn30gOUJX98TrZBWUNuOjxU0u9fh9kukQG3oxZHd806eKfl6XPbzuB
LGSk6SBBkFkYjY0kwPBo8EFZqyTXael4zUDUUhW00TlVniDyMNNDUxLnWTfaN6cb0u0kZ8oza5j2
zkReXDAPkILQkIb0nAHMBVH3aYSDAc6eFJNjb2BnpUaxt9FATVmhS17X9gJDYASGtfddqdFIHYxx
KHZ6UKWQVOPF8s5xa8Z7I1b5awbqiG3bogYqECku4Mk078JeIfdaYkYnpPmwEuY2PeLvQsM3kqxk
yRxsQYMe1iOvIiRNpN13WuHcpKVsbn1puE847K31YPliJWJsumNNxEysz92Gud5864+NuaKu9DA+
N6RjcbY9FExMV2POTH5FctTwasX8QNANbkLHOzbvsZn6j3SH3T2DPz4/O4Uha8wQ41JlWRYEWaF/
nN1bm0bo7eBZ2pfRFO6npICVM44a5n0Rz3d1IuQ7h6L+EthFnh7NuM2/Ec5X04qthjiovpHw1Hwu
bBcajZ+z9VA6Dg4AtwZmkVcYWOBXXVTay4M3x+lwmVVVPRpmCmlDH8rXxukxC019gOpJpz+YrK20
mdxVAvI4PXqqytemGMJTbaTehlGWFW1JeJidDUmhcbFrP9oKruow2B/NBiJs6DtoRgJdrdDy+/Gj
J8ENRn8iGFSvIi9ARq/8jx6GqOfpafzobDQg6agb5dJzUorm+IIjIzi6oDyJ/LJ9ZPqNXD6rBN/v
fMz9PqGtz7Zp1fbKagTMkTwzoZGUpnNLcHAkDhOCV6xxvVF9AgeZc6TM7UsSuQCXsiD43LeW8eha
dXbse3s5L1oOeN7SZaWC02p0sP58Mug8rHyRksew2IV+dH3MQ9TnXQNRTvRgAMi0Vyv3rqgt2EzN
PI77rnDBS+P5OaArBfGRo8daYeyf7gY4DNuh6TVFqW3NbD06QGnyfJ5eJcBpzBFTL5Kwrfzyi0bs
zamaSzcIiwTZMQiMIWrCkp4vrErQ2IIKANJS6BL1cJ+Cff/StGJ6NOypusnouNEDQBCOS6MynP1E
eGG6zpLZXNl6AYvBsTzrLk2dolxZzjzItbTdBFt1mrYQOgGgveq+1C6jzg0fahVhI2S1dMm9Zmfi
bPccyYCeZd8yswH9qmN8fIbTwpa+NOhUHiEiJjdALzLmAhY/OWwwMwOYAbDxQvZl+dBMuhLP206y
xQJRgriqZbXTMMzrJLGJ4p2ZWPWiz8NUAFIU5Rz28EsBQVi9TrinPSZvM5w7IpE7L3gtnNr5WuRe
u5zGrnGq0zzxeG61yiPaMmdC+eJZLdSkRWqQMpuk9+gKGe3eYcD8VLVOctu5pMLQt+8e/MFpCpza
OQBaS5ZAzgRWtXPK4ZF6JEjicVUS0DFveyoSk/rWJakeVXgZigap++S1wcu0FNp7B8ME+1nq6lA0
WUtKzq/WcMaj2b8siWW9xRrmrK2d8R1Et4zpPWmYcbDNEw8aBdI6nHCEhYpN7hqdC4497rGT4Xan
n5f6X52CuAiy0ykNoVYM94Y0kmuQ+3PCAKGd2GaSpTu1MguuuISCe5mY1cVeJOzhWcJprUzOARuy
1ZFQV6DWibPyO+gmNNOzLwQ0w54qGTusM0ZgBNdCoGCKYmRQoLk9Ye1oVksMoIUyb1N4xYBJly4m
LoLZxRlZ6n2/slMC6db6Uspqk+Hut0PAyDC2uTTTnkYYIUJm3kePVdRVr7kKudvD1IfZTFQrw5Bx
4v+QkdXj/Tc1y3rxAf4zSjPbz72w2vcp1ok4QvQObJipbfzJQINohFkhMtgxPYbVm7bvNZKUlliw
Z8LgwWVVaWl0huMBOiLotQHLimRkRoCXvOaGwMIyDjEuY3vEmLvSgW3Qs5O6dRFFpDqlk1UcYnds
gt3SB/GwMom28q6CnL1exR7SIKYdap+GuZKgDvT6ohv4lxGFz4jupQ1JQ9oN+33SSqgpgdCm29Iy
kx0UovYTwsLuW8wMDIBgNGEOJafOZYjHQ/iFidMQ9riBvBViTLHmjZhzODmjd1ribP4UjxkpTu6i
BQAlA/AhodUkY8tQIqdvL3iC5lWsCGSa54tDtvTdo+0UmbG2o6luQ72wqnhnNV1xaon53viaPe0K
leoONjuFbrgU/DAq3HjTdTN3VyDVatSkOuMwFknrBMygIn+sXEaivXPZDpvB0DilTvjF91hearBT
gdts5iYx6w2bzLiWegFIvBFd/HWRi3VqAX7oG9qqy4TH2q27VQmTfh9NuZOvCGbV+9VgZ1Dvramx
m6Mxk+JLenc9vzYYpld6n5VPkwjEdycf/YOOf+nZcfLkk2EL44tlesXTqGsGIAy727XujAm9b5st
kVb9u280dbVusKllW1KE3GQFotN7G7i/j3HStycD30PNk+85X20vbsGtBI3z6A1yOS7UH4epG7EN
DdOsXwroRmueVnGtgho/cT0U2S3d3ywP66UhW5L5zr0X1OzPDUe+Vdy2/dZJGvfbwJV9W3zHY1iD
BRhirD094iPsGWIl8lUWLis9yywc5EJ3jlEViGfTpW87+GCwmeWMYKZx/V1rCKQ5wbSZQ8toMBnX
GUXxpFVWcA/A0rs0Ymz2/N4IGUvUEK9Jb9V7puopBOrUlusI4syNNMr6OwUiIwGcBhYpOK6TnGfp
m0+2lMFNXDkpPPJ23A0k2V85qdRv3bSQ6lXMC6xmM8EnoXRzN70bz2rABKrPGqtzUg3uziRbbR/U
GJPWQV0F/6p6/xHf4px+lXVbv3e/cil+glc81iV///pH/n+MjaTlQlHxXz8GU/47cFLRN/77P566
7ov8neuA4lt957+xFfZ/QiYwqVRQ4gVKJ/d/LAdgKxSywkCta6IIpV/1f7EVlq58CsAkENiazNYs
vunf2ArT+k9SpZGsKiGpgQTI/CeeA4vX+KGMItAYLTm+Wp2mrlKzfXz9hz5WV3WBK3tn2InUnRXH
7Qb4Wti3wBS3XsWa5MXXYfxOvOG7MVt3QxE8qn/osx2bEfZj7h04nVySRrtNJ+fcArQPXR6HjdHP
8XW27as3GMWTR4iAAXE1F2dac/nW7sk0j/T0ixYDc4wsSGc/XIrbfzVvfzQxMJRQPYd/feHw7b//
Q701dAIUhsghKOTRZP1cIUJfzYfJGYYdr7qsbbM9jk06biDJGnQ3CQeypus4WOm27Z07oA87DXPS
ydGZjxm++c3whuYYZIk4Jl3z2pNYvC26vjkZ4rPpps2N7qI+1e1bKVr71ANchxvHQF4rHzg6YAie
52On/pW3Gis5HW4WU2M+9VSSuR1MoQcV425mPnbyZsIdW8D8h48hIPb19laOyfc6atnPHOM8N762
iRyr3OVBekrtehPBU7xJGoLzzKA5Jm45IXXIUSMYAXyLItpMyAP2WKC7oz6Ce7WbqtvOtRn2VYfX
abGJxPGcLzU+tz0kssMoA/+GMdzZj/r+hWwDYGG7fBnqz1EFGKpOrJcKco5GstgWs3wPG6LBoeLL
9C6ZnXobt+pIH6Vg6k3y7qa0WU5RCelcJAGgyJoNMzFuOWg0WMmS4ToqXAkesVNTA8RYRnc16J13
nKjdUBsRg8IeSOs6vSxFAJyMY83IFetkaa6TLEZLYBP4ayeZfmyI6GkU1cqZvo9ArlwtARAtLbhX
iBs5gMDCwqfergrFx9IVKasBmWWAzvIVQytQNC2puFq1Imz1oLbEB3NL0bccheH64HEpMpetGF22
onXN7jMq2lFLDLjmA/l+vVltB0V+Mys6BOtKcb+gqBrrAcl3OANvqnkC1bl0iy0NVlFz8qhQQqFI
Ysib9mwNFwvEGJqCKyetRw/0GMcxjjMj22911nRig4lgg6IKrsxhtztmnf1UKZIZMrS3XLHNbCBn
taKdzWDPqEXndQcILZgIfkIwI2/gZA7HakSMEA/Z2oSHtePIWT2K0TnNiq4Wm9ErnjV5YyHmDic/
dk7u5GRwdcdXNGWk+yziOgFsk4rcloFws9zkYAK3pmnmrOw2YMCreG9Tvdx5S3egLr2xFBGuY5AN
D3qTaQUZNBBE6iyHIC5uU2BycE4gPfseERfu1sQ2LRV3DijgPl9M6ley4Ln+oTPIdM2w8NwDrQsU
vc5XHDu6DFgkv2qeHFd64n/y6qoKhVPH205R8NDZrhieCthmNZC8Oq9fXEXNC8DnGS5LWDfg181T
LYT7REaGou0x4T4vBZ5IF+RDo+EFDbTqYIHoq0H15ZywmIQTh4TnOAbm1xoTsQtXgvkujZQ3Oci/
1rxPAAAylzu6rmxXsB/Pmj1sRObtUpCBWaIdyDNSmDnOeBY+XeJ20qdZkQZzxRz0p5ul7S8yUgUE
fnsOnG+LohTG2XCoFLeQBCGwJ2G8tCekVyNfsNf8vms3J/+hDbU8e+1jcLsJQESpyIgmdQdqE/u5
A5qYt9ATHcVRNFNgkbDN7CY6Z4AW0QBjaiQoMK5Wjg9NE5SHWfnPXE8WP4YRNGfDflQSCc6bAzDH
VFEdTfCOdRN429KFGuLduOJTWnafemCQhqJCcuw88HsedQFiRC86cEUVAQ75EZVpi0Venp0ELKte
EBYLdJKQ8AbVy3IBr61P48Gkjg5Nr4Rr0WAJ0vdVe60UxdIz59cxIIyVgPoTt5hNd4si3kHYsCZL
AEICU0aemuQZxMJZgsqs+fGzbd640XhDeCiU+A0EimY1696yaaEQzzlEQUXfdGz/lXzALiy8Vwme
0wDTGQXB+wy3Ex+70trhhIHomUYWuWb9DOPzmrTFSz6vfPlcKwwo7fcyhMTohEHWn3W92yU6XRnL
6mvgKNolm/kd6eeg9sD/F0LHe9PNz5P0PmtQ6vzRvuX8K1eGDtDRbeNNv4DSZZJzRdj4gIX3Us/k
BROqorOMmd/8AYqqn8IBJfyzGJAyBlGNmIuCejVrFnEfhDU9IBSk8QeLsk4y0L2Glm2WKvm+cFbf
uAgO6azuDSd9Jk4ACL42PFS2oREmrd31S/e17HSiQ2rrRa/l6ySktwJJo28Gy9v1kuXFRK0S+sGi
r2NM06T4EOROtw1+bu/v+oXND9SCCCsFkV0UTjaAK8uQdUGYDWlWIWcz2LOJgtAmDQbcAlt83kVI
QHiq9Xa6mytO/y1hBBH2lpVMcs7dC4BbR6FuKxSHkIAUAFe3EZmm4mvbZO4awhWJeYJmE/nHu1gk
McuEEzyMlI1JQO1r0zlI2k7hQll5B+eoafI4jfB4AU+vWHD6cFGsXuipW7Si1ySGlTIML7zJ/pwr
vm+uSL+tYv7qwH8nRQGOGv+ZqeQWL30eDoCCG0UMZn5+0dzomCmWsNO+GqCFDcUYTiX5FOgpXifC
j8hrsEgtTrsNYtgD1qvhaEvnDuYz5W3HJWwb0rf03ml2A2yrm49/MTzZpDlROpTUB8ZU0JwUFZkO
mcrphZQMO2UJ6aJlm8m3iLZPaT50LSxg2W4cm/C5dJbQon0qCyFtI2zbSaIEVjcYgmYo+Gx61VdT
8ZsDQM6VIjoniu3scGemnoDwIrm8zAp2vKXQUERoFzR0yVpY9QE/VKzRPQYcDiC+5GPwSQcrrSu+
tK1I03lxYZ4XbW3FoDZdaNTQx4AsA6geFal6BFldYzQfFcMaUNoXOMacxdyjrSjXs+Jdt4p8nYPA
xh6+TxQTO1d0bF1xsh1FzDYUOzueoGhnPjztBLB2rQjbiQdru1DU7b4cHhww3Ak47rGzoBTWJI24
TvCejMDHDOjdYjj4HzBvqN5S4b0XBfquFPJ7UfBv7UuhUOALTPCSsjcEFJXto6g8z1rV7lII4jkk
cVMhxR0XuHgBZVz1zXyFHa8VgLxUKHJ7tId9rvDkAZzyAV65GQMuFwphTgdSKKS5q+DmXYfHp1ql
jYKejzQfRn24o+Xab/UJNDrH20/peMgUMp2zRa0Q6qaCqYOd9pgZqn4boHUJcb1pcMAxPl0N1nyM
hiJCh6NtZ4VpHxWw3VXo9kVsfIVyl2wyOWz3RkHekVQV23jU161Tfvab8YE8E7CxCg3fKUi8SYdt
UNh4VwHkrVIrd6kOUp5za97HR1oJbxjz3DWrNlEKPptjjar/IfDFHZTRsy2a/G7QBusSx8uTGvrc
Et/CiagIyFYozGZLg35bQLSQeYkiK20ubmOdEYduIoXIn2DlDx7Q/MR19ksU0TtzM4x/Pi1RB9O/
Qu37MPcH2Pv9AoQfkMhbl3B4qjydPGxA/fTdztBM4xv6T+Y1MPc+7dErUmbeiQL9p64T2h/ofxUC
gMGPYZCfmbtZRQS0BkhPXcUGkHHvryIVJWCpUIFExQvktXG0uuEZFYobAhTnAGTTiF57HlxA6Wwm
VHLnksQCi+QCxmx7pT69180YhETCDtP0El5PN0FUFlWyDUhiOmXNS+m58MoYx1yQ7yXbmE/1juwh
SM3ZUO6Ez6OTTeZ3TEc38En8dc9Q/eII4G41dl9oF+Q0kMU+nRd+sX3pD6/pXBZz+L9f0HRWIAI4
DsaswVBnlV7KegtDSbu3VCiEo+IhXBUUkavIiCDrCI9Ao7Sn4fSUkivRqoAJFkTnkqnQCY/0CcYA
8h5ETbIOzEpglCMSio4Vav72Vqj4ilYFWTj0pDKDaAtERMeBrIvSVulTKv7CDO4tWSSXabyZBuIx
BhWUUZNzAdV6BJ2X3HNE/+It3ptJ29lPYjwNpG1IFLoqfEO2UCkm8jgWcjliou5o6wEA62OW5eTk
9Ej8CByEoYolARo0LNSg38Ym1F/Pel3I/yDGkmQ8FQliaxyzDCppJoYERz+k+KPWHSkiMz3QjYfe
lszAC9SPcROpyBFKZpr88VPy0p6jkZHWtIFoMIbJfO1t9kbtM6LTYo8ZQIOc3z5OSaipiBM9C1gz
PmJPwOi7MdkCqkdKh3VTfESkqLAU8Fcg5LLn2LP2TPvoVsrsqxfV18mKdgDWueAqesUkg2XMCWMh
eu0ZOdIOtd6LE2ukL3fBbasQeSrIpVWRLoJsl1GFvMQCCJfgFHboSIDJVRKMVJEwI51iUfnExBSN
3FiMglZYT+pLDiS+U7EyQgXMANi5z8hyOQ8xUXOtRu5Wx0O4NlU0TRws75YKqykQ0a5KFWCj6flb
1T+LLCG6nXcWGIKomyX0G1HuAk+UCF+NfGuSi8PVKlYzRQ3Zt/yZob9yn2I4T0mhyDhHsTkIxKEI
8PXphh2LLFhhMOctJqKnMxrAoJL9Bwgq7tbKemtt9pl9G3smmvoovYxN++QYc9KvRjhqrnOriyHe
51iwTzPDw2PgvijpF/Eslj7SuV/8NXBOa+8RUrfy8UWEcZx86c3N6PnHok3OXpU4dPsXCoWa1IVl
g/s/CDlWXQ0t2egZ7FpW+nWnOnvZ99EModFPBHmDdmqXwly7nUZporW4Lcj/qqJvuWMtxDuZ+6Vf
vi9699QE9hfdY87jv1l29xVGZEr/u3uwSs4WC6T5sKj9YxrQYhAZQJmozC4+xCvoTTfCsskHSh5h
j2Yry+zunGC8DH4hoWVHUmVAqoxS927G2sKkGV4w2v9VM8q7RQKIakpCJLO5GAhGnCDDRDnRjwmV
nhvN9SYP4G+KHa7EeeslhVzPgQVmGlB+Yybnuqhhj+FgImjCdfdwwvZ+3EA2bsSGlZxUV730SKSF
kJNjUO9q6DtD3n2ltiu2s9nNW14uDvvMDHZTzcElS10y6szpubYFvec7DeLf2h7Ae85xW21JcgOf
3reIxMf+qEHHPInGieGfRoSDQZQkZJj1BIjw2feJ1JIwRaWRvw3SOMDQ2JfYAQ+5sD+XWr4qKEh5
/MwDPgcy+CzraoubdJ7kLqqBpw4NXtllz+RwWPuyvwZRQwNlMbZiFM+95h2DVp20Zv3cq0Wsi7rP
HZyjkDxqfQVC71MUvAtP2wAvLTi0E36M4QMSuXBfUn9+QByXkkIsmbm4ZAHTYVgPPN4mHTRwPoIo
kU4PPbmc5DxQIubnnjBY5k2hhZRp7dP85waJ1kFcnW1NbmGgUtC5E4xBnui4EusZHADuocfYLvqb
jOC3OCFfNp3wkuSWqd0YHtlQKZyjivqH0uSGY61Rmhs82HKl1bex78JAD8ptlEt51ePRC8tYpTsz
J2RHTbdxnMuVxzSZzETqDc82y9UCbZCzFbzKBrlCvCzrYExJ/NDaszGn59noZjqPgoRhw7ph5/fp
PrD76mnanboarE9lFNHVKyd9Zc33Im6MO1G4HLei+j6ZSmid5deJ09tNILHNGfbyuCBw38puND4L
z31pNJCapgmBzQ5gVi8FdL6KnHh/NvY6tyeD3gLHVE7AQTuFcYedC+1ItTOZWKlbfdW62V5GfMwl
1i9QpUZ2qryFqKJRPLRe/85pueC5EvIhisnyqIRco4GsLo57ZEv0Tlrjf3LGud3Nsr5vq8LZBswH
j7U5LutlCO54NJINPebl1BqtdRCZvnWlf5YC/qFslrdFmxj4N1G84eUNq34qW+LHJ/wLzK5ifEgc
6lA74hiryn5Xje889QUCS4swOxuIu7mAibfHkz97D4gYviYWmDuh06DwqvxbkDftPVO7L3qv60+5
q9WwZ1sKAZEtF5s3u04lzqREurhRPP1LkXTdDRiNPXu6OIieyU8S6NqBts1tnkbzNbafSVJRLHmD
KmLM8VGVBloZT8hNyUT8s7TEPUeUW9kG076ABnfnjGiH5dwOEJrIoohlvreC7FIQOLOJU6IWi2xk
HazuZkmF7qfpwzimN/ZCEENFVGuYaGYOHTzP4Jg+ltktM5oECZV8qOvpXLVJscuSZevknkcPZSho
r1ZPA39msyCKCofefiHooPpOH3Ejp8A/GTn7fDtlT+MM5TVMN7wcJxmIs6vcNLGWF5zAF1SEazq8
oaSBqBtEOxIq6mwlRv61X5jYA+2tTstr42JqpsWXsBu23jXXRh/3cU3cm9Yw7MOLh8CImB7pPsa0
tFckAAAoxtgxueBxBfnYY9vQRennepd6xPYG5Y1f2CeSJ5o10DixVoK4cCrjT7MsGbBLvpdMV4QV
xspoomNdz9kpCMR5yL3PxGnvUpu4l9TdNnF17eLmJI3+3uAgiC/2ZoIiFhT7ySBbqhe3MRtLqw1b
bdHhiE5wLe2AhVtMdLTKrxote82RKCHMbF+LxGIgm5/mub2Xw63f81jwLZxYyu8ckJjNBqQe0B/P
CQQqaavqFhdF57aqu1sgf+nKdssveZo/UkdLVk9OB7U8p+ztNSQGcqps4k5q0hQcRvRN5O74srdy
6X2vBmePZ+qFh3Ot0UUjWnhcqXkwxrsbl4XdN+yr3XpYV8U0Yw7MIyLVAiJlXNbpwI+2JvUeRqYp
dZAHwaItgwOSL6C9ExuSGglMXv/EZ8xUjxVKSzkym3PCfqr555lhwwQh09L6VT2l5LaMzKbdwWMS
UH0C/PZo1IYRet3JLJujZQbV2gk6znlG/+Lp2resd767Up4mv2MNerHJ0+UIPX5uycYFpRqwAvXx
rpH222giYYPCOfD5LOWxm9F0JI9d4UEb942N07EOD6V97hXidxdQ9GdmmPj9vTntEHhsYxstdF76
gEJLCitCDZhx0Ymj8/ne6iAumNWs/PqTbQyfReA/D417sixCn73/4eg8lhs3tjD8RKhCDlsikARJ
SVSWNihpJCEDDaARn94fvbi+Lpc9wxGB7nP+yEbod1K9cro9D5XcS5NQWtk/kEDjMtAOHbvGNO24
T9jOq4wFglsXe9JPsiFKGGc9loyMlElMu5IBdRyCtZnv9aG4g+zsD6aYw4oC5yTLX7sO8NeF16Jk
RydeuKP4RUUoMFXLU+ma/wqhsfF4ZynFG5GqQJ3t2em906j3v2Qg/pju1AQoN6+Tl7w5GaqRbnpQ
svm367oLV8/f5JQ5ZVwsn81ZbG4TbZ4aWWxze55C8JMmZLkud4ZH3rCazfdW1YJyEghTKe2rmlo8
fIqSM6xUNvAkEYG3ZEUr0QOs2NQ3kGpLzBRR0qnjK6WdU4NAS0q7tQZZr+DBRAS9j2XyW0mdYRBf
c6S1joUJUd21UvaRylDaLu5wKB0kgcNIrmRzyS0eJ6PD6N9N/UlxPgY5zqfe0Q6ALF1AdimpkmQ6
hlVtf44z4wuhYMfB1cNFyCUm0Z1jUiiRVyhduBIadkyyFVAjH0J7lW+5qjGVV4MV6AW+Wh7TjQ3y
tq68j7Kn28l2AB9ctQ47D+uk624j8ekuTbXUEIZmpjwWdXccmvKtlUCr2lrX4cLeoSmGFmfDSu1S
VapROqo+WBhCwULaZ69m5NAdWlM8xixlTM1YCKHutbFUjrPFkeEMZeyqCm/VzSNs0nC7VKkZkXA/
xhhQjl2iDeBT63LRsiRYhvZkKEP90ZTb0+o9F1iR9w3l5SA+k4wUepaD0lMYFWuCl40vRXNyYIYE
KMmYkp3mzDFn1rtnHGWSa7TSzbil1fLXsKyTrFkMrTc8p56fsFaTSbicxlZ7NXvEa9DufMNiOCxe
AP6BICPJKX3pkTgms6DoqPYCervLE9DO3aaZxkEkCzCDjaVjbKzPloapvG/nrxlMGMcBVw31R6O2
5ME6f+vdLa9s/W6WjaISpYyROOh+3lMf3CRbHc6K+WtNtJa4wbZ66l3f6UsgVifhhHV0VjjxRILS
TzvoXNGtep8tJkMWfnnOkEqLhLgdp0js9g3pLbtM0lF9qwJwMSe/Tqb5N9XLibXevjRFFtmrCWpY
um2QTHxQwQAQlatgvEjq5ZiWVexKAg3cNv9y6no/CgOrIdHnx0zPnzapq3tI1i6egQet2e25lLKb
2z4561P7bPeJSuipW+7dAfFOktYAmEkVZFnzntw2HRpLaErr119uiDuApJonyRsCJJI13cIcCwwL
mjKDL/J0+tOghg1+rlAx62KvpMKNNxXgM1fcUF2UPBicXt13801Gu3U5dc/DvSxHY6+nAeJHcTen
/XeqU0s6Gtm9nH+ofnFfy/kKjKrOQNQAa7ioJ/T8uXMmlLqJbWPR4q4zv2g8BiRn+EAI3Mc5+pIH
Uy3+sgSVc1XYIRsZImCEX5WKvlOWNN3/Y1noztIDPxZqVNVlxoWPfG2W2nLouyYeNLEd6REwKbYj
zZLqmzvDnsao06I8Y87HDUyCFMewA+H8wehtx9U6dM/T5LBLVZTNpYvLHJz0/GySgZLPdLoM7Pn+
NtV0s1ZqUNaNRBOaH9atqZ6SlnB+25jGcMkEYPPWIG1RvQDD/Z8tOXl199XLhXccGRyPo+gfWDgf
yvLmqzSXbs9ALkBKhtm812F6HohEAKQZofJ4WSjhbGgaUor6nzeK4lS3nogwXcYOUx7gmnxE9CWD
SqErHnRwhLW0XPkvHyr7tCVTu8tHj6MmoVSu0jRrZ3RApkk5Bd6S4PjZsldLtHq41utPU0AEUiRB
Yz2rNQNXhkO7zZ6MbuZf52LxC3f+VbFf+DYywACzOVch8ws+cS5FE/LO6gvGhQ7XumZS78nSqc6Z
Q3HwMvvdfCOBb3xYJyn5qZpminPCB3wNLQWzYbld3WZmtJd4Qkl7wAWbY/ZXmxXfB+x5muCbnDMo
OjAjKeuETq3GwGKsgKM4bYi0YuPL7WklI0E5bMzB4omildhOPHunfm0mbywO2GJ0jYuRjhvUECkQ
QjJuZuqdiTn6wCoGmml4eTBS8xDW9XOlloQJpPKceA6gMoKEXQktOC3Mpk05XT2qkh8LlE5wIeoz
qcnqcSSQZE+ZOKyUrr0YtPslBPM7y0jFUaNcJ3qJAqmprx710vuEX9B1qpkEe3SG+JZ97NDvxSYu
1BkWLwumXNcQ41OfF0msVUigJ6K4M2VUXouGKVw20F+Sm/LdbisYYLO4akg59opido+2nron07Je
WttiHt/eEqc5O65Nh5b4qRaV18q6rhNF0WMCdmndWYwIvmoaV/7/ombE8K4uuEAjaZKjvrbV6fvV
+aG3LcmeOqju4iWPVuc9YOZWJvNdKdY9MeOejwXg3TQRPI+G+5PVPbpze457ZaWG0XKOLif7blHc
56Ic3vP8Jxnbrzz9S/Ep7lkyzmbv3Cnr+j43yOa9hgJNdBp8+W+65T0WHg3V21rSq8mSaWhXd9Ji
grvo3xqRPtBbRuW3OOXUBGRG/udu4t2DBWfD+eu37M/ggEngculALD6GgbHYedcKe/+Xq0C2Fv+2
mqtuUPTqn3bz0y5l7NjrlyfsY2l0qIo0944F6HlWCZLw9KOeV+dBLk/LJ9kHlI9bG6nw/YMu7P12
6yhvqw8Djny36hRNZMSp3P6pN+T/THd+2EqUyx6Kick9Mimv4Zx4kbk2+onMBY1Y7q2/EIyePeCy
2HbKHUyV/g3Le4GFMF+Ttfij0IPJpmA2mjqLaPcZp7cllrtcKZANdOt+Ji8HqYVqPhGffql0q/ic
2It9qoPtQO0IWlgap78n7l07awv1jJrd8I/yLWIfxjfEi+itDgCuu53qrTouefddlEX3minWw7x9
WAOVA1uxtsGYo3cQM9GXi9YEo23mTwLtOqyfPlB9XJLBYorqkuZzc0g97VutKjwsaVncDel0dsCW
zlhkzrXlDM8aJ8+OFIjMl3TeBMXSGeHW9qx53kqpaokhYJRqaJEqEtmp+5XqQvFTzSZEAuq9NNOM
ZRCMAa2r71aEyCxoJyI+txXTs7xDt49pL+0j2QNAorXH22HXey2BeF/JsovtjOA3YkLut9mk/sue
N7++5VJ3Q7XXoVFTkJGgt93tULXdnZJ7AtKRKVQgzh4SfYlVCqF19V+f1VagYl04kYEDEpQnAd6N
/HEqTNS3F2cc+5iWgH6vS74uT2TH2hn4WJzfgeFYyW5Sk4jHVUVLPiehlnZx52SkmZrGV6cFdtbU
O2fyhv2UFhko8MaoV0P4mPVs00PGZtrRn32oObl827EuEtPFs2V0cbVUxYHoPj9FZf1uiz9gWtIC
MhVJzebwygkipmk9y0jmec9rLT2kVqlCpVj3bsExUqQou2+xkwQ8JJh9P/SEvsB1dbNTqZpDpOhn
76Z0QVO/PeRCfeKuQUCDXXCPspzyy7rH30/FUDBujslriyCUapN4pCMjSmzzAcmFRBJt9lG35Ieu
Aar3tI3QBRa5o74JnAwpHVTUZHHYozoNdELJoaK85A6dgnZZqK0bpE+c4/ZBxwJzhObKO4aJ5rjo
7IKUjYB6MqogMF7PeubCJq+G8+omkLNZJxK/580qrVb9XCQw+Dhtv1OxXuVUxiXsw3n0ZPY8uFPG
lOmUezuHKipGEXTZiowkz4NptnKsQfb3OPPf9/1tWMvRP9z+stkLdGN1zVeXYI7qkcEP7MNdDzNS
OR/66mXG7oa/s4q10Q1WjBtA9IFVVCIgN4Hsn9TD3rw593TbEPbdMockC4NS2QE9AMZNo7J8gCaw
b/ALkgdNUY/ljU9rZ50NqwnotFo+7JtSYjX/KhZXR+8RYGifyWLYr7NtwAkaR8Uatsj2sl8uWGNE
hdB3zl+bWJVfTAwo8L7YVh+LzEM6NLU/tFwA2XQe7/3c7CaXCiCvfGqdHFBtOybIbaKtN7SDlWCV
cknV4kYbLouY2IWRVB0hWC8TNGNsjvK9FiZOrZug0HHFM82jtFlQQQO6ohScCr+p0R0p8079DQtd
pNOyRKWufp9RSK9XyCPGXFKet6zGvtTP5uT+KlCpvTKR5MEiijIgu6q3AlGOTA7QduR6q7/Txbku
akHgEXDZeakwJa2B2xTW2c2m6yRumu7kXZ+W2q+b7MAT49K+JAk9WWmG6S3zOrtebDJiwowkREcO
bUBwSuPLNaWdRHp3Xe6ctHpd/EyDQ+RCILREg4ZCr4ZnlPHJQjoN7St9xanvrZGW8oyIJ1+sMZdA
SwNQ9ttkci8MrHhGxiMEZ6JC4Pha7ltZ+T1UNyvCprTBJpQl0Iab1wmyGeKe+l9ltPO9qna+C2TM
olLqkauwONC55YuUjX0U0706INPPiz6PxMw7REHN12JGSyfeMqGjYLSMqFLN1adDh+5kzLx+3xuc
PDbslFWVQcXH9iuruW6V+68rplca3OZZbnvYa0wQM+cLjx8jwIqIotemz04r1jBJcSnS8+Yw8yLg
Kri3FL3lKOq7q1fjJEFDDxuymX8GboAdQkbmw15B5cSMNTf6XZO/T1mNBP20dN2TmNeN0RHooWAl
rEclElv1oMTWWofJyE6s8QTtTEX7ctT2zRBfVcv7atdF1BsVHqGOvh5jhrSa3gtrUn2rQEKBpTzK
+jTQCT8mDxStZCJ6vmKteZoNvNhTa6C1lOR0rdqTpdJCUps01Ik/2qumnewpfIS7u/YoGXEl9lWY
W9wsecqlVjpPQi0+ZOHRurxHQAMrJfo/OYu/xCHQYUHTIXGuBRqCzv24mK/zYG07Tx9FqAIE1StD
c2MYYl+takRN00JFLU1Huf0JIfdnQExQXg/HkDoOxd81TBm2g22KR8ts2FEV6S8wzUAWLAzb9kQf
8G6Y2tWHbPneMrCNLhuY8eHkGhsCV0mZtDoxa/gdvdNQaP+UzXsf2He3W6OdlyKunMbysbLM91YF
CxxbpBjr2cvUJ2dzbUBJD9tOprzpa/FsVdQ56fzOzoyQ106/ZsFbM05kp5TPZbu8I6/VI563oEwk
kCJNEKM3aYGKGIOWh/Cw9AyK42Ybfm7b77C8BfjwPR80UFKPEXfT9l4q/q0kJofubrXLNUTGxiVv
N2iZl+GNdjass+N08qaVll2YuFXf14kkuzQbPmb0uqu13fF6EPYT0pCLrg5VIGRMt8e9+DZkPMo6
Rhht++a7fFGsXN6Ng/Vdg6ke81tf3CY9H94Z0yiy7gC6JygJRSO+kTmmcu4AptnOu8m7v3UYltDh
et2u1yaBlXTrHQqY5LgSPhGxpZ6HpLrUlU0xg93wRi5XCkuWIG12Wt9TKaKMjwRk0RJVWGEzkZ3r
UBFEP/czVMYfQLyxm4EDzqh5SZqgeHDTar9sZUckoAzLFI1QmeSX0XL/lmzARuNdlXmFrhTVw8ZI
jO66RQfm6mWsTdUnAcQg9QzIUiMXoKygvYi3SwvjoZy3lzmddomuPxtuWwQj8D+tHlvAK6/ddAyx
kVuhgbN2N8mKwDGh/5tR81SpnV6XjV5y0QscveO1UO2HShKHBsyHbXPe41blhsy7u0YYJlhTFQ/m
QJkkHAcSUo03yqJ2e9bP1BFT3ZoJlqky1bswQ63HxJEdahLryq2gfDBnPc/zK7qvr8Wa7s365EK8
+TqYA+VUt96xlPSUhaMFfic0S3SMDkqM3ZRd0p/JaH+Gbiju7Sz7caQ4ocebdoNZYlt0n+eek19Z
S8Lb5vWEUxhpkwZuWSCTbg4lMV17+JlHbYN9s5b8nE7WuGPoXJnxESJZ+Bd7YFFSq1vGTiNw2V16
C30kDVh0Ovbb25IM31nxoHja84r3eWfdAufWm0rbqs4VMOaYKv8Kb/x/5yl2A5ejXRN4NKZdG/Am
/WaoCAHK79N1UiDK1QNNIZ8dxcFlR4eICVA7reVDOzv4klY9KrBz8qOZkcgC1Iel8ZrIZT+PKHYG
gmp3yoCxVs6wz9OonlU9OapO855hCuOJNgQDRU07Dp4zN1/iafLepzLcuPexUFjbXiz0XKd8c6YR
VGWGHz4r38zcrqBcL1vuGb4r6OXd5oH0LOz5EnrRbUonWrshInZtwXxOYdNAczT/Nk1TySeSnQGx
ReAu5r3Sbelule09ZdB1j5U65fTj17iIDqknJS9sDlI+lyMygV7oz1X/4g0ycD3qaIhpMEpvievK
cIJ0QASe4lO8T+bigTnXJOZrMd7MAfYOwr4X/a3qB8J5VBs17jvxSOrJenEtGY71MHw1uFKDwu4R
R3LURLnbrxE9gnxLt/y2wcT1NWPZ3ZNP6Jwcd10Cxg7Y+ZuuxbHBXcukN0FBsvETnhS3HfmDjp3F
qVzY07OaG7UvIb+pWfLHttWRy3Hlmrodd42FULeTLW0IzXwyB/N1sJrKp9RRezL6T1Ut2Os9zgSv
V7k16CrCfI9QshDZ1aaK+GBrBLnRbXUaCLQ8jUSvnJIpPRtzXJm5cmnpIM0RQgSmQI6J0sgMWOsS
HBbECYBGfSLx2Z4nuoN2pNkOIYVieaTbjcRcQDfWlOhHXEVsWLWQAFeZG80Tdt566YszOTiM3HVl
BqrKmLIq5kcvy+ScD8vTkGgb0gYxPW4FM6qLlbv3+Dt89vYZDSbru56V0QqRuAfnGA6Z3WtPrAtM
5M0fBY9YR1mQh1wc0tTRrvP8f86zoAhNac6apbZHvqDsUouWh1ZN460eH40x6w74iJ7tDGQipbcQ
NzJyAjwE+Ynw1IvrUVNZ4+/YKQCakdBKL0zeS/eJSvTwpoaYIa25NDG1WSuvwqjtyEsaIrt5atbG
A8Nj+t5AslN0yA17hmcsb1ZvIGcLGGHvnKT+oHNN9Tcp/1wDEY/6VyVZ3I+YApZbiXXGfbsXXnNB
N4RG2TR8RcVcMVTZKddiHk+Ij5wdY0Hmv5Pj+M7+6bsKERhcD5dSSf9swz0v7sJCmnIBOkuFtE83
XwaTBu00coimpgkLY6Y+q994rgk6nfW7HC0qbogdFWAa1MHHtCEuIjr0uxy02B7oGm/leCpd+pcU
s1x3STWG1tx8tj67D4hRKC0MP8lrsWSxSDoKuKSFVo4LUmsD9186uBeyuAkewUKtYbjQti979CLR
il9VAEOI3oADxZ84rqbmN1ad83HSPKTjaucWFEDhq/HtovSOdBoOVEnCDkgNO7s/KLiYvZri8IZV
2l+UaTtZ/Sj9oRoEgOHwSwmXCPIpNdlY5joMJdlTl1Hr1P2cVT8QXUZiHz29BsDxjNizxmm3jQXw
ZU443uAmlz5PsI8ZZuDUk36ZyIyJeNvWkHKtcOhy7bl4ZjtyD0OOPI+OODcwFPVZFyOEq1YgL9HS
GGwzC8peqIHu6mjgCGbwE015LucmPduahbhv45zLi9I+WCWDS8qSTwm1eCux9Ub24r51qvVj37QW
0sr6IyWGYd9j8yh6BBfS/HGEsD8sbRPQ+KieRcqIUXvOh0sYRqw73RyMNGchwTPul8X5IVYnC7DT
/2vdbH4o3fI3S+mkcKcU0aRazifrOHRdfgXj2ZfS0y5KlpLKmkgEqM7c4OrU3vL1NhmciCQo7hpl
INmCwMILImvMMWQZmrBOqjiB5RaXzk57XsucN6iQ4WTb8Uat30GYxiN/XLayHsS/deZzrmnSt4fp
3QDmHJTyuljqy1waQEtKCoNYcpIgrjha7UJq6Z3jOoe6SV+m5n5Yk6gQM6vaUNHjuOyligODfMoA
T/Ts2xnsoBiSlzRh4M4YB+n9RMNqVTFZmQxkLo/UYj9oUCowJbzZlnNCh+lbaw4pLPLndMbQ0s3e
G7bxF9lq/5io6khXvCeJ4N9fAJi4yPOT1vZTuHgZWY/SoneDxXTcKBpzcu8A6fi4pSmGeALBywol
3Yo3JVOwNbUjOE/R/aXahBPAgbTpcDrBpOD4gJ81m43fPLtMnQ0Ujz7w4HTtnV6jQ8e5caqumps0
AN/YPyqbRr+FmM+JpuvAwgXusI4aXvJq2ZYbEIjd+AxiLjiZbxD7sNPamubvzj3pKgxzi0IAASjW
B9XviOXcN2n7piQuDrxmTg4N4M9txPWl8rsmkh8d7jsODOQrXSWPbt4i7ZqC2mwo4Ja3v0zwz0PG
x8El6JvsTciy2RKHHK2PPdVcKgWBALMn9je3XigXNKmW13wNMzkoc4NYKXVruROSIoeNCE8vt8ga
RuKPNjKNprn6mIk4Rt7HnxIw4tNRUDiIzdvJzYkUTz2JpA3W3nnGzo/RqNIeVpsxSuJQ2KBxiruN
nYCMp4wO9bT6ztcf7C2tP3fMhfOYIZerwC5IjSd9codr+1cb+wvGOtqzyxr+ZE4fFRz8h07r4mlB
V5lHE9g+KJ8necgoaCwz/eqY9BouiQg5xxhTF42DedzQr6brPYkCfEG060YloKcH57in8/oDXzd3
zqT9ksH8aZoz40SZvqCIQjCF71BdFcTDGeL8chPx7X/wK9igbOjMHsawnRHEphc3JXw5UdgeRj4D
vIUSLcXdkuGd5bSUAdJAdWfa7jnvvfJIEjGyHc3084qoEYblWzPvTWtpOo9sIF+Vy3+f1nPABAmm
zrTSSvRdRlcF9CO6UYbqtZoJR56MJ8rqYiwxJ5JxvkZTuRtvOKQb60WOGHwxDqNekyNTjleNNRXk
8N4inoS3yl9tM9K4viQX4KC0EO4mggIYNDMkvRrm4xYFQm6v/ppMOnOYCaWiKhsQRKUfyoJk3Obf
aiXFZUnU4gJAwc2KOYJa9gdjuAGGaxsRjQBZzywXGCP+zWZFkipVQmobSEz2JmLJe9pMTpKS6x2B
MySRFVylzCI1QPNov8nFC2F+I2G71Y4p7rCayJsbRL6I924jtf6IntPYqQN3hcNkmOd7y0xVRGz5
J2KaR68dWcCq0Ye/aHxl1I3QRv2160l1l/3mFyrhGLlL6HIL4u9eMWj7pBQ3oTKQkF661l42GYt4
85QR8et0EH5tfzXSvmZO7tCLtZ/5QkshgAeyzQZYYhsj5OLmhdAVxRddpweLKJiCqpk+4UH/Nlp+
eG337SRackyz1e/JsPElKdzKmAke9+5c9eJNT+dHS+VKWfp8l3rq1W37JweokHzeR60FnszhUGTH
XqcJtLpqRZaCgf+uqsZgqNVQnQVN8ShGAOrasOpWZSc7QVj44O7R6RNyYhM/j1dRPiq3ksdeU7fD
1EEcrl0V57WbRjR/W75L+HHYTerrsLnnudJ/JMNwpBg3U1o6PLd98kYBSIyxL256m+pb7e1WL500
TdgldpzP+lMJaV6kgoWserUZT4zkPcvEcKy6jcmqQoOikNHDIuOTqf3c4ZqkT/oxq9NPsoEBAAvk
Zp3ybHhOaJvLT9KQ7aR5MeIWL0BBC4WkTLEGFZmkBljgzF2ub1ekRd9VJUMB4sP7PpyaHuuNDUJY
bzcvr97wsyyt2KzHB49vew8zzj6lDp6v2ZsTQ8OeMEGV8WjMBQEpgCY6xSqB3SIXcrq1iMgnyfeK
riz0qduxzGT1kLciXGzrc5kqJ7Yd9MAAPdwLomaInhCWNOtyJulCMOvnVaQZSkx81RxoLCbB8tmZ
2VVIVHPeFrtKd+1SdU9sCkl1uRIkVf+LvwVPirL4uir5nluwrqXr97WgT3d11qNFSgVxFcFdmxjr
U5vc43OioGdQal9PUGKtGpDYifTjKvI6ENZ6oz575M4iocI8bC2Gt3Y95XImJ1pzIo/mF7avltQV
XXmh9j7bNfpnMSiPXa2/FRQOkqa/IPjgtPXGOdgIl2EW8DfNqUMSf7MoJ4o898D7lhwlYZGVQP2t
FTkOGloIEtC6giNo6APdypyj8NwYYy1uF7UPBiZKvyuY0rJyehO3eVuKGak0a7UFAIuMjGAwk5er
68UYl2jBIqpcXTpwqc2dkoOuOk+JlR3HrdJ8ygCiUrP6MFXiJBtZSSZevhqnGRbA7ryRLBCv2Xx0
F+Xc1om4N9B67rONM93LYs1My/2MciMAIbx0svNCdUUh7ZYs+jMY0qElz4SroMIcuSb7sZzAB7y8
CGejJdtlyuTRdHoGk9vJ02IlMdhuBJVse7ep232vGoeykgyV4HshEsnf+hnSX70CBt/zsijnDAJW
k5KkfwWlnJAmXQrZ+o8TrzjP6fy1yiSLspkEul4YZdgrMxq/ZlZjp0P2WZM52qAoOsw9QJTltmdP
mR+QdZCivCLq1MG4lXQ7iG5Swrw21iif2vwsU7BJUyM9qZH2dq5HvM635wKd4BQvqsJB7TR/s1z7
2M3Ti9SJLsjJfnE6WzuxP711DWn5S/WP7KnN7xb5pIzqr2K5ZsTR/q0lE05T4HR96Wh8QGwctMia
gnNKPdJVmIT6pyNfQne2qJjdpWIBDl5R8RbImznYgO5xbPUYOXGeDSkI8Cgc1cfBHI+LU+9TElBn
2d9rwE5He3Nf0nyJCqVO9lpv34ICz+je57uCrc0jFSFhWsmTZPuQtC4crH5rsWjNbNq5+jQw6ATo
08FLGOB3taWAI9yvCXPwnFu2z+hHB41t3+UcvKE6Du+2PX2rmXxi+lcPffMk9DoE+KijCYHsLkM6
oNdzhR4FK9eoJ6OPLNyv2uSsWtMLqhp5z6/5WJqUhfCx0IuNskEgS9+cny1bdxTsa7xP6ANncAlP
6xC0qAyHC+OSUlxdy3ixN1gIy1gIE7ca/2tV+x9D294NL7unupDAmom258UwvoAn0Kd3Inu8KUIy
c/3S+GOeukSFxkXXEoL9HpyNNpAyy5+tmj/ruLivGyoennL9wfVQyM/d1byZ2xET5mFhi47VOPnZ
PL55q/2FfOjpGbkbNxRZXrVOgdhQvkNv3jG5o/xbWeqn1KBxI6MExLHf4BY+J6Og/7tsUK53u5Ky
PXIRZROvmv5puYvB0wbp2xS5s3O2sdnb80o+z1zc0Tw8SBuIPd2IjtMHQRognyPnSo1Sjd93VZxT
lSKP07Q00CbSOktHvVm/JD9I7m4TMgEBolgKxqcZUmQEf/MxPjsvXHWTb64VSiZNnBrMA8eyuGEJ
gsOtsFbzhIeUfIA2vZoLYRmcV3cLwHtUdSh1rLW7pKJ0D6VoUOu46id2pe6+qJSQpCuTUDM/tbrh
2tM1XbvNemknW8E82cAaFcVhsce/tntaVXqbERu4ya0exf43b6JltHJ/sUqbgW6Pb+pYPXSl/Gi6
8yIRIV61WeWFQEG0iHDUc/WU2N63Zbmf3UrEa0scewK/TrQQmCkeDUn4mj/cdUtIbDtLt0soVzN+
LvpDQqDwXVMZ804fHJ+Mi28HWRocnM2+Ur/UI3FFGYpxAg+GBN+x0piPZmIUQbVyz5QFZK3dNPqB
LKfAmbXky1jJfOQY5JK5oTG2eMJLcFqt4a4fOf073eyCDupkP7sD0jOxSb/p9d9ShZ0ZLNyY9UQo
5wLnnpVAABOSB5hBRKiuYV+1sq/xnE/DS1vfWq2HOh5vMUwZnALrePFUGaPcIS5WDkjT+xunPkCl
rWuQj6kR22ZdEoY2L1Fe2De/yfrPcDTzNMzNH21d+kOK6HJvsDv6CvdSzkg+l6uL4q/6mvQC65VG
2JsqMRcxPEYuViki7cpDkZsn/AMP5cQCVhIbFq76x1pPR/KeyEq0hcPXmT+4kxUNBtp3u6eVnLqS
g+lYLm0aj1I4Y5C42kjsjb3vFiVWl6z1xwL/ODYoPsqWoNMAcrNS7dvFAR0utEYACJPlmuTvlPot
lPiRIYGxg2VzDVsfYc+1zFtaWivWVz1BTVmJPbHPyX51Bms3Jpo/Ey3AxOw85LRRnDXCRXsQFyfH
OMfNsCOVsj3ZRXOfmWI4L3NVPund8jHiG55bnayZQBYpyTSE9t0EUVVQIBpY4HzISRvU46a5r/NS
XylM+2yX4s2YcIuWS0gb/WM1SsJEEidqLKrFTF3eK1nz57GLRQB8q26eaBpRiZMwukMzD+8V0aMh
7OvZUBAMMQPoIfE40p97+aipRBv39+QFbneObMy7dNbUvYP7a53MA2glXMaC22gqU+1m7/CLRcwP
KLzrHU9JWDRJgavI606ZWb+MunguCUK/dnMb1ukwPdSNwQyzZT/UK/LuIMDbr6Q8ozQEsfIy1qAW
J+/df9Sdx5IjZ5plX6Vt9k5zLRazAeDQWgc2boHMCNda+9PP8azuKZKlunbdi2IZyWQmAoD//yfu
PbeRMP4iM0YqI/WLRurcU4RxXpHYKumxg1nNrf1t6sv9LBMl6jhPDgk/dhEdxcn+r38pdffY0R4t
jLwuFoUhRFuvBbznowDaRBxoTa2FWyWzbM8JnZfBsxioxgUwoXd2YqEm8cLTbTa4oJ4IsJRj6YAN
LDsKg4/Piv7ePSChMB9cuMwaG14Y/XO3j7XRX1ZZhR21FdcuLfTak4UvBnQibtcqXrl+chKytF83
MrtnK3dPlSwHbw9qXBs0Rz3HyV41yk/L2Eak4nCtStnKebl5+BnU6YpmNtvpBho+TVM3UD5x06fy
V4o1el7rKOn4/MwTHi3ZkQ6/zNvowWtbcYSTVFriWuU5mGp0vnNJyDtgeJmxkRux5dNMQTfm9WD7
PVVgkDqfsOyTvdsnR0uwmG1AkWXxiR0016S5qZrl3BNJNrJImWG9BvCKqoCTEvYlDrwgm4swVbCI
w191ImkX0OdPDCcx51KfStwqorG33GqBg31RdvrC4F746WHeLIZ4WepRhprdKTdOj0Ue6fCeVUe1
BGyJCQ5Kph0y5pimCdqCzBscPLBduUJgx8GHbx5X/7gABEe9krFOiFIiL6pCds5OR6/cCo7+c1Cu
SPxnJafFRtSDeqHULO2axmXyZQpEAAXyO00M95lqLt722BEPgTq8XKE05nrUOOte5VDhcZ2HToiQ
YewECcadqS5Kb1liUc6C9UFC4yZPonpN3Z2vhmj0szAfWWT+Tg4E/TS08arRICOYxK31ISe97HlL
t6O/bhttl3Nc78Yh16wJU7phmu5FU8rKTUxNEJ3j39KXQKEgkW/piL018xS5PBGakkazPERjGGpJ
f5S4KeyGlLSyb/VtTkPjQY1KiZHZg3FwZl5eLkWWnbegq77EfqsPCI4beag3Wd/gloqHrSdrylLl
ZICyUc+QkEwrr/9CaaxsdEP/KqVz0kbpkU963YRopZgyh0vU+sU81GQwWDx0HCnyTkkcFpb5Twbo
EDZLX9xmbjDLmkaZGV1STQ0idxYxpTe2MhELMwpnVmrxvO6taK6Zo1EoEU8iyfBsh1ii1qq/kBHL
eLmwqcuKpDLLX/gt1oqBYKBjLaXzSEeW7hk440jxAeU7y9FxX+oyOjUSB8gYMLMufWEfhcqprD2e
R71KoEsOT7fmtMQEAbUpnjWQLW3BjXnMkv2vN5Izhemf4dLQIRgrvMbd+YG3MrS622TMLYDXwuYy
I06q3nTWcjlci66aVxbz20DToOVX5afrtXe/EvJzxlB/GkhLMymUk8kieumVJRwEFEQDC95b2kKA
MnlaGIxoxUrC+gicu6mncVHIa8Egds2QamON5O+nyRjHbx35yOKWW6QVwzka3szOfJKzEyC1jqTm
y7RFexL5VQ5zWgU6ERIbloTqAjS9tGEKUDiDdmmKKjn0uXTys03MOOCDXZG1VJBasZ3vHVxH5EeF
o4BZ82awYn5keWtzqqgvUfenhlaoK6sfgrmn43Is4mECFUE7C2DAp61OX5fpVJ2MzBK5yJDpUmXB
6LRJ5gKChJkMIMAtQy1nSy3AHN0/OKn3AAPWTYYeajZEoq1DZuCpgNloaqi9vFKu7Mh0a0htCzVL
zU3R+tU2QzCByA7FJHJ8f1nE0SyEdGkHUXIz4xKvf2UAEetwa5TkZItSjV0YsYech92JjLdgNqA1
n0p59R0befTqxHyT6TZ3fbftlTXm6ZIYpMCdxT64dXhfxuhk8taD29412UFPUVZgjUpcI3pgqNuk
F6IVWpl7UarGUzdZ0ajwu1e//taQ7wRBNg+4yfKmLfSR7PTDC6Nuq/jldJC5R0OoVJ7r2gJ7odUA
tkEMEXtcEroTFIZmhVO4OSFLXblwByeBlD4I8oTDXUhnpC63UsaBpcnJB1kJN9eMGPsI/T5SzJlG
pF8pHlxILo6olxOmlBHgnOhnUsfUw1pUMxZJ7ihad4WJi0lU+lnTi/WC1epUz8Cbw/e2O1A/GGAq
xK2Fsk2HZUH8qYd53jYa4DeWT6WzinuDk1VimlAOcTYv0tQDVLLzTBhHZFx9K2W9Spr2ZDrOR20W
GnNj+ZYE7UsRNNVOGBHG7igKkJ9hqG1dhuITpfSTOXN8Eworg4zaBdbAxrxFsFfwhUubE46Qn/yi
BuUhRbeCUnnCKIZXLQT+ShfehGIz8sXdACnLpTVE2MK0qFRVEHZVE820IsMlxXjRC40ryHABsJR2
JccxstV8F+cjBwE8GEKqAwEYA7+LiFuIoLMJjkt5NchgZjDlRjOpSjeNwZTCzKQFBTd+xU6MSQJi
+loFabkGosrsDepPqaL56et9EmfwbYCjPnvgGIXebDvuEkhBlQeOyRnWZaBsDR7epeAEwqzhz6M8
0upZ0UjKvkm3ouOdND8YHiLUHaPBty74aTXL0AfnTadOwNFHdsGTsgjiK7B2Y5abivcJJ78qCbWs
C1me14Z+hzor7rq6PmV8cIyAukndyAzhWqzU1JvDwYqCzmYRVq0kLiTGz6PCulHLnSgpNOcDJlbL
qCnIHHViMMml9UwkiFNfmG/0tZbrK9eNj4bKwqDEJ2a2hocC3RyOyhHbvbz13e7YDOO+0fc0O07B
fxACKK3jAdK5VmrdombrOi1TDBFcK/pRRkEEPiea+F1Qf7lzjgs68MLyD4VepbNE7pqFVaQMzIFZ
tkjDbLcHONG6KO/aGm1UWjEx5riVWAiiTioK9HE9JHGYcsgyjCqXp1nF/MJIfXeZARyb4u+GE14P
4cIv5GCSiUky70I8m5aEAAqPVpvnLQ5Ca0ojm1zVTvjMY1VYm9QioRVY21Jq/cO4i5KHMDtLaEaF
iO9x7ljHRGBd7FWme+4cbQaX01qWrXsS+4h1EBLqNkxkQNUiG4SKbZ/fdoHt87R2gK1YPohk6TWV
hVTOLZcAgD9wVktLvn3okePqSBU32jyY7lUY2oix5iorhFF2Q+gB5HMZURCS1q7SrZNUOQEWx7w+
GyqbKU+PVGZT0kYwMScODfafsiC0wC3RrKODDK25U8pUarmxDzv5xhiCZL0aGmGDIytQS8xBYvYO
nEzc6ilq+ySNu1kUO8RYDpm7bCA+i9GpLE5xNWSXzknfjq8gTa3fSvnymqiFxIgbSdJtehvtkOCJ
FRovX5kipi2lQUczgE8h021YM/i80Ucm68jB+xWINPPZM0jk7LOIaSPd7K5XgXSlwP/oyJ0wi1Tb
yBVtEzNMEFCQYJep6jDjqYuchx77UsgwQjcrbeOWOCiEEuO1OgKzoogbsy03g1muqzKW73HesljU
2uaUkTcrGw6Xuii9BuI+dm3nYQbMNVuPFWUuaEq48BLYqYypAV5oPXN3yY1XRXAcNG9pdPhYAh/n
aanfRVizSuHQK5tAxRL1kbUYE7oY1IEE2YQZhjgnOQcxBaZRy1m2CnoA3/NmRYhHreV6odOeS3rl
zwQ8DwHzo9GNfJNlxgEJIRmzTpsyWHCnMEp3blJwCwujrUeAhwIRjICQq5KkR7WQpBUJVZx7rrY0
fQAUVd9qdr0Zyqafh5ECMTA3jzLnWcScqi+g19eGTe6HyWqawaXkZE8VSuAknaMNWVUFWjrUc5+Y
PMWJJ+GljP2n1YkcYAJMLV00J5w7rElzxd22tM8iaSyuhC6uCJAxmkaJKy7gSDKZftTeVihNzM9q
kNqidB1kjbsoe5sx55cEz4KyV+9XfSyffLTMsyzXZVullmDQQC4srI1ML46G2ONXlFGk91q9Tmp3
zGn0MKcZ/SVJKS1iObK1gPqr5wFe9xFNeu5V2GUCEg3ikKGnGUGnoGqgAYkgq7SVHagWwgGFyXNQ
5ac+1Kp9UUzzgoWyjxhdVF9hyrmv597RHJJmjgedxY/SIXNrEVuG/XcTqcOcBm1VGWW71AJ/Zxpn
KY4sCFHVxEzw/6SDrB5a33/VORyKHKe8L8vpGjg84s2SQXreZJtKSKW5KDOI7VxtGrgWs8GBjcpg
uuk8iDUmU6yY12k1QmVTyBk9dIpV7qchd5y8F1LhmyawtvE29Rw5qD1IoGPKImdUChElIqsCm+Oa
RlnWsK/kTkNxjo66MkBymX2kvBTNutZGRRSjT+JFVBEwgPtrpbByWEjZNU8a5JklMkOzDhpbx3U9
KbFILtALfcm1iSGEjkRu6mJvec63MZ5UPo3lRk+TS2NIDb00ULeoKeRbU5vOTMQzNKFnxHhZ1902
yHIWKw68GgLzuNwt74LJfJj+SujNMkwSBoXPTFEBGOE58BCVuogQepSItCYKG6U2nLVJ46/TzlnI
cgsxtkBCXoBrmTpqYayVbPjkgE63bs1fTD0EAUzkOUthum3TGTYwYwg3TRWBC7aTWDzDCGD0QaRw
y/hSibLyEPloJ/LKS5Y9C8FTl8vCyRGNWVCqiFPQ3UwSoZJsFWncJuqxxEkJyzRin0TbykobGehE
z01z0nnqaZAA33o551+8bXwP9oGECV4iDCOQZCbRJfAO/K7wKPWVE1ODp07zFHM4y2rPMJbRNg4D
ttiDpockr+rAfruH3wGrkmndJmJuXglYhthcrTJ2KpqSHur8GFbI/EwxPJOzY2euQyGdiU9Rak8F
4429ZjHUqEGpkJMdbcOueJspWByqSKj/bx5kqiDCgvUcqgGg2Ba8w9jlWrxg1we4YFlkHnja3crh
MqhFDpufxkSr+AtuaCQKzK/Z4ovIF6HPOmUzx1WziktvFvfFUiFyNheDH2ALQmjzX3RCKgoavkpS
odiuShy1FDBDbUOKGCAiUydUjpbxFF3vTeQzchMdK0Hs+9+KHnzLRUCCfM+bagr6PmqQlsPJPbX6
qy/cDbYCO0IUFKaEdDuFBA+1mERGvCVJY4UHzlmLQXxMAPewKWsoDRP2Uv3ooNb5/MqImA9zifuP
PilQTuEKw/qXPHQYuQvr6g4aO6KqpPICUlcH35JQPUczJVgfhX2OdpLTC5IrJkdF/Uyq+I0P7S2m
6c/Y43Hx9XfrSwdU3VDgxkQWVpRuZ86ETvhSQ7Sfe1WKSwSZ66aqjpYl4Kbn9yK+GoVJjIdfpkJS
SvdbUGgq2F6MJSVQEveSAkPMrOoqghtker5CUr2Th5Gqwe8aWPQhSkszTeV4CmQkgUJJJG3sXrRS
3gWe2c9rav0ZgAaygi6JaC0CX5EnjN75woYnDW3W9NePKI4vxQ1LmyCBaU8ye9g7V5+2RNGqpziw
QPRoL6BxXimcMaC5yilPO6ozJ/nSg/vARnYiphFrVPUawGuLHMEmyNcEpozy0CmfOJP34/9bzdkw
OP5VeUON7CyJatBnRBIb2PO0N3dmbdYt0pJe5ccvVY56aS+StrkyB1TpnFl2QbO7xG6P8HUQf+Rl
j9mn59PLxFVjSuN2ypm3HZuvEj1Dpf4Ih/r4y3BgHAVff3Z5hNq6/cR3tqu7oJv2UnApFfMO8G8/
YCGU2U3XVnqIsvaV9f0u9BEZi6pKdAIKGk2WtxV2IlOMPqHP33qE3tpQfaVBu9G12ADORbC7aA7F
X3D2/1a+wt9PTvhDuMLuvxXBsPhKxwSD8n9BCAMZfKKhGKD9/3EOw+zzZ/H5H5/Jz//Yf7okMiw/
m6/IJ38hqXxuQLIA/vq7/CWTwVB+w2ZvipIEJhL1v0JaQ/tVVqQGyL8BqyIHFoeoao6hDP8/k0EW
f1O4Von6hKACt4Z8whKLpPd//w//RiTCD7kRccXk3ynSvxPJ8MdgO1hnTBsMg6gIkVdisUX8Y2xB
EFQykhfOu7G/0Tgm8xRvlerNpRIWOuva371XfycoQRl/vzTivk3+EpOgixpASML0DEPCb6b/6c9z
YybumVY6tkaeDKAXCJfaLOoepbn3FCDm8kTg3sr4X4ISw2SU0rJ4r7Z+ygAeLG/VPixlXkBdhTcM
puDqFsHOMPq3pzwjAktjbho3C2ZCyYDJ/dRZ5f3zn2B85//2J1AYvUFK0S1d59P8fRark/mppZPo
YGewPlBErTQwex40ZiE4dEJ7CS6tbMwlt7BZlE0NxC16oc85aHFaNTPqYz6TaaDzEuuRE/ygv1lo
FQNFpkP0kCSY/YtIRuVXuO6f3nST0A9JU3Q+ZE3800uOwQwjg3RhB5DfspADddW4vrvF4/cSjKXV
oJTuPCLdKgG1X2ExJIwkYYptb83MMaTpQnTb6cPaBzE+rQZsL0HYqCvG4S9xsChs9YISauFUUrTJ
TbgSktCOByt5gkYyjwb0QgDVJ1gYXrLzTabzDAU/VD2VGKh24oftRC/pW4CHxdpEZlYUVC+NdexI
Zkc+giydfjgdZvpTMvhtkJzL2k7MhRlRSPNMJRDKgur1RjE1YRczoWMIPzU9AioC8KPSpilb/fTL
ZR3ieEwzBZURX0P/1EzXVX7mCzdrGWGABfTCkf/3Zh4wa1Fbqrq685tugUtgMijaFDLsJNWDCYMQ
Why3apC3RXscw6gclXXWo+xTl0qYQb8tYYkZW9fTOeTzi1Q2h6wzVk2R0m2qC5OqISIolXvbURJ7
GF6MmDaUZavxRSW+uhBpYCBjAO7o7dhw1ppXzUKWUJYTbXsntGVsJThxj4pizLtSWZZlzAp7RPnE
FSuTYtlpO/BVGCCEaqLg0R9fbWo4tsMf3YjuJmVb3SSP8VnB9gqQohmREZMKM2wg7vGx0Rim6LIf
YdxMpE6d0WpMSwtyVbW3tMGumT+a5bsWsOwhfzE8AYYY/Un/ZuY/a7NtChBO59tfs1pUnLcLANCP
m5nmY9pDrmJJ/EGCQgWFcBjBDNudiVsSmme+aQtm4IR5ixMEXhAGNbqB5iDl785cm+6BSf8qYYXg
+8iG+fE0cFBdxgRblWflaIDDQRfEcM0uxJothYIESR7IIKPNmA78JE0A5Ul9g3KbekCezVG16f7I
db4S1CgMGGdmLPNZevie8PbxU5kS/8405n6MfzqLX+WAJzBq1R/s9e6mYKCdrZwXZpOF3vXCmroS
t0AdHuitvJ0m5Sdm5gmgIY132uXxGQzJQfCZRnOV7OI5uIZy1aMbn3Z1oxEs6ODuYr3EnPU7Zgfv
TdTGXBBYwKA6xkoGrI+3lh8Kn0e2FDL4cIEEeEdQJe2m8Guos23I+3Tq8jBPO6YTrYpuIfduGW6V
UG4YsLJk6/ECzlwNYkjb8PT5FiTA0nNeeLHnje4IO2IbfhA/x/DZiYuFQXafrWfIdiwPf0eizRQy
tdiUOeYecgdJggrCyaAJ3HUj6FeZbf+OMJSaQUZJHySRVNUzwF/3mqitjRgTqeYIHx3mhpPBCrhu
a/0GBminKSX6TI9HlUYAG4pWfTSWuXLE0t3WWJubzN8yDScpCC1OpsBjdEFucvo0oN/oiioze/06
9P+tgui/V+38w1/1PzFzSjQ16oF/XOtc/DD049/XNspf/pP/DJsyf7PkX5Hk3OoU2AZX5V8KG9P8
jVJKl6l5DOnXP0/S4lfxYv4myfwDiiC+i5o81lr/VdcQUGVYsmgqBpWNolIm/VcY1n8WFuWf/v73
iUzGH6OmdEtTFV6VLFmmroqmqv0pIZhli5jgNZeXkV5jEGwl1lP+RT5Zl/Qum/4hReeYflpP8d5c
wyhfh2AnnX6Sl40+MxEBZw0UZlKNGIesvRw1kJVgVWaFYOEUwqfwiIkzgLbI1C9/wOgBaUj9/sZM
mC6yHw1iQMYDdniP7/Fnfbee8j1DYJ1HK4DGLvNyrzp5+gTpGtT94CrGGZI7VfpIlfLsaW14cMPa
RgdYssGv6rmvEIihlDQZWniDgbVXNTYuBR3ZWdH7jZlgi2jcAkCcvtKSvSUEtJIGKqLfffx/r3z7
Y8rV376r47//XYAXkAVmkiNsNiEB2HbKGtc4041wJgEN5+FeYS2BA38evc6tRpRdKJEijBKD3DpQ
OQon7qZfoc4fdvmFoNBb+ygfmuivjJ+5nF8d1kBc4Rzdx9M/f+XWr/j6vxZBf/vSx+Tq3730DLEU
DmWlX7bsugNN2pYYKhaC3/LiTIKieIMTvKzTga207Z7x7dQLVLh7p40XSgN5jik2AC3SRHJssSIG
mtTUt5qpb9j+w9wcYsSRjDH4io26XWJ1EDsDMc46xIcRcQIoh31xPPQELlfYkTM68Deze7JpMmAX
DvlUaCR1BlfQHH1Lyxbl4J8jU73hI0LV1L8FiuaFAF9/mZC/5BVqYKclI0et0f2VkI4wATfeMcv7
UavM58IcihzqJWc2uCAseiw9voJlizFPfSIKjGgO1L29rhuoZZqNgvh0hSAToU5IOgRyyqgDWO6H
jS3GwTukgbENU38bHUtkEbqV02nwx814GSZVsiP/NCDZouXH0dpvAcbf3BBZNw2RuEjVbnoGpkY5
L4wfccFnbf4krGpVPbpHfksuxUXcickP3FPbIeT9QXrG5JPPRqgC8BJwtsBUdcyIpALjs7tWdTdY
+aZwlEV3BN2SW5FE4hxsjjFRZ07n+vPAqH+0aK48JkaTsIKBL3tpC9u3X3hVvBcLXTyjNNrFugsp
MqGuGzSWawNiE5y0uQ87QJhj0SSBRQ5u6Ykd8K6pHvWLZedav4dl9GjNdFHvU1H5IJ4IvYbwLD+h
vn6q2kRct5HwVMvE2jhhv6wChJJ93a/ZRV9rbe6ZzHeZwNDRj8qUW3hKT5WifJfMVyqsyeIpQw5M
PG4FeFLPGz7xfFvfxrfJlbR1d/U+rKf1I9RK2xrDWq7xHT3/Ls/KkmSp4qKOnnQ13BLquo9MsF4x
Exv17n0IP4SgfJT3jN6KAs5cQ7+hKPExcsVayZi+FS6FSzCatWFffPZqlBmkuW7ieC08aw6zQNbQ
OT6bZ1xopFiNe8TSquZBg9VTwfw0WG+HBFYcAf7eJ7DLjnPJ7goSfrY5s6n6oQ3lQhb9bYg6oF85
0Q9RmJTdunp3b+mdvkwpniOOpfpLEfO1+4r58kXgZ40/fcYgP4owWlC0P9t7+qlLDvAj0fNs2utp
EKrdjF1vQ7q3fPYHuVmESn0IUdhOA8c/KXmyGJTkM3RDqJrIYMNNvVeL/pAcs6t/Dq6BjmIB20/2
IRyck2EumhnH3RSXMfvT6kG6XDPVsbVsB/0T737JULkW1ymrSb9x3IUmVf0ST9e2GbZ5wYw0WyLB
vIU32ttbfctP8CdJ7prna2Vb7hnfETnV1Z2N93TioZ7qrh37y4Wrkh9nAdacJIWxeQ+48YMBinxw
qL/KF+IdW8kAhLpBysbcupZoXaWkY72W1Tei4Nba3tibxw5V0yS++a82FFJYf/GOuFUfaCt2WQP7
M/9xVbscRGX6Gd9UNUJPTyzT0kKbGuA61xAbz3DTqXMlTrZoXujMPD553tyteKxy4VNQwV8IlvZZ
aiPj3gL/kBU5i6T6U7ipV1HgRlWP/i2+DQ/lkZ6GsmdXk31ALOD7POhlO4M1uCdW2nH6C9/RMDA7
fsro0CvRaig3MB8LMAMR42/95b7Kr/aWh2OoG/o9sKSNF69S8BWJXH8OleDOrEVO0kMtxrqt/xDi
5BKIHRBjf1LAqETpn74K21+JfL3RLB4JEMGU7009wfmKzZA59WKI5IMkswjGTtbqBLltwe2sgzNc
vFkPITMsVDZbHmZUotUAwwSb3Fqy5nnX1+4eX+WnczEvY/Qs7f1UehGXlC6id05hAPB9UTycsVpI
xrohooCgpN6FFBSd2n1IEUAqv6phApjLiFg1MTOfuZGNsRdkW7FPEdN1cS75c9SnGisn2fUO7pVZ
MVAD9wKOYeuRbE12yYciZy4eB+/ZcTeREp4X2HmEL3PyCbDsBR9SnMRXVhOXmGivCallUbTTEAN6
n7Hp3eE8JD/lC1I19BhBa35r5+oxfo3Gs6c5MJsfm+melo+5a2hLKvkHqrVLnygHj9JJEtklYTts
n5bUMHUOEZa41x6B6MTaEXyd18vGR3oZVN9EPf6E1W+Vb8vAfvXUL6VWHwOD5s3ZJffgjtbfJVs9
Cwg7q767NJvHYG2UwY6Pwdk7w1yZsIwSY94H9RCbC8dYBff+IJ2dK4k7bLDnWtGpU/Sf4WcJYoWZ
gz9zLvJB2WWZeVX26tE6x7f8Vt4IrXyGGH/V43gfSY/6Fs0SntNq6d+cj+ERv4pLeYrig+ldhDJd
do+BX1NckgI1MKzmDlCNFV3abmMb/ADqD+ElmZcwu0qn/tggiATr9haf5mU4SXvnWjxMT0AZEc3i
MF2Xsnq3SDrKMJ7bwPXQZrKimVkmoAoVM9KGhM118+n88EM4Dydh1xr4i8t73aEdSdp57J2VU7WW
wuyhzsqeLwt5TIIyw/KyIQOJVUzzES+qsMGzQWpQVXsk7alofkfSNJ20WH8GlsR4oSEKADQ3e2Bg
8Y/sFl/yQ3nI+u6GmgvvXXmU7t1d7qx57pwKmYHIp7Juhd4d2Q0fuVx6wDXTOavhaXiIToWn7DGE
CsfwQrTxTN5EKex45tsEjARfyZf8duHBwiPUPpKv4JW8rCxZ+kF+Yla6SAFhnrITnhRWGcXU2eTH
5ByDcOwSjiO5FYqJRFm+hmeCynFA3iprpMMEy4ErtbfUm+l6zt3ItA0x89eG4zFgUH7yregeV/JT
C6wjqpxwm/HLu7Kfc3tt3BHAITn4k1njXXRFd+etETxroNY4yoyplhTeLsTV1sgu7Eq5iecFzlgJ
j8IsZNg5I7B0XYxke+YIzA0cdeWrcU424krUMio0v3h6aOFrKxa/VKwWSgEYIrLUHukCTMIiRvzJ
Nx8X5KSRip7pyxveUIvsRsNJNxooDQlKa+QD9sXcktVEnTkyclaxAEuC23ikv0M3G/wZCqQMdFhD
slpnfKXsyaaOaWSomo5KLQE0UsUbyzDEp1bebvy8GT8WLGOcUHMR5eykGUb8YoX+W/OB1To+n64O
3sNDtJi7LM4yPNRIjNulF6hEWVXJok0McSsTXSlUMfISZySk6DHSgRblZZQLe08dnVexCg8YK17R
oQyLJGVSlYNpt4h0ogDhWTMo7NfzvOORsgwEv9iafBHlt1OtY7YztjBUD0rbiwNfb9H2cFUNVcCm
SbFgtCbzGQNRg0h+CZtMTAGFfTJNRzxiQN3FqnJnYmmAeqsObQdN1hhzPrpjEHSb0We5Stv8Ww3X
Fh8NxaYAS9kPvln94WeUG5ccBdTgmuZu4D4vgsTA/W5orV04qmbLIZ6ESG4CW/YRDrDlProYoEX2
Bgtx+NIVgj1rcCOF1h/Nni9u7EhLl1TYaZ4NZ9Wn4vAVkJ6BY2B6ji9dyXA0YuVGEOFFc3+2QiCt
zLoCmVOPE1SCef95jyRZY1P8px7JhDbB0EmSGSMbfxoUmylBT0k5SMvhIJ/iu1gD4ggt4sv85HNX
+aQKs76ec5ZaV/HcnxrQ77i5l+opvZNWe2jITkon0TW5xmdDs2E6McLN55k/kSrs+uhZrOlwaJ7D
00zhxiZTWrCjf/c/QYdeNeNdj6JxdWTefxdtsmLqtmzX2kF3FGlC1x7z3e70cYT2qVTEVciFrV3C
zjyqL5dQxfEqQgJud+PlZI7XFOvqQ36pbt4rupUP9exznyGRmnRH52bIP6OtHIV3OA6gSAKLFFU7
BnIzie/Btb53LPkmkC5f+UScWrX/TZkNFr1MnwO80kTBEoHh7VvGUOgjWKQYQHmV/fTO4TH3h1cT
m3NM2tK3F3dHK/2BIUeOfqasyMnocMJdpmaraKC1iarxalpYKq5tK+dYQxe8xOQGKcH8jLkCxuks
de7FZVECEHqiGcgcjFRf6FmHVxzpwmxQsrMjOFweZN9yFo/3gjIvCemZ5mFLJjYDy6NzKZMCM78D
4zLXlqq/qckQmHZj3xoXx6geg1QAG4jBkT08j1+tcGQhFkPXjHuEt7F/tA+H28/wLmF8KPhn0at/
WB/erVzCHpizp7mJ/JryoRwDbtOGW7W4ZbfoZp6Vo7xPuXX/+TdW/jvziD98YUku/31THwA+lUGd
IrTscByQIemswRuuWASJT/lpPod7ROwqmMVQ+pC3rZgsTDd49FcAMuvqVVcPVMq75JTQ4P2LVzY+
Kn/zKBmiykaRha2p6398ZRLeBhKpO2mpXMJ7+KmE8bumEOiO2gWlk5ddhx8tLNdkulN17GTqC5nn
JFE+COMVnbMUSaj5PLYtFAnM1hf5g0du/89fI7O4f/Eix+3g72Yigu/EDd9Iean5zdGK5C9TJG4x
lkx3kr4UGrLqHabbBaN5vCUnvEH00W8qj3t/z47+phThMbt76wB0floqSHCeABgm4+Nf7nHhjnig
eOmE3pXaJiIBSmZhQlj7SjyNT73lt4f8nn/2d2HSzK1LfhcktiDh0vphPavVDBjpU3mO/766Urio
J+HS2iqDaQK1iFhw7dDSz7JyRbByzo7hJuv6oz511Q3mKmXWBdqug0s10eoFQ/NSrX9BTdRzG5yc
ioZ2422VQyJ/h+k+TUC3s3LU8g8DoTX34IIIjP/H3pksR4602fVVZFo3yuCAY1r0JuY5gmSQkeQG
RjJJzPOMp9cB65d1Fv9SlrW20oZVOXGIABzu97v33HoWTkuZq27p0t0koqG+WVygRhJReQsrsaTm
L+NJWhFEUMF2lkhI4VP6lKaMC7QfyXV80pxt0kV7pwQ6ml3Cvb0vprO1XjgPSYDkJ/0JN1gyeKE+
YScCnQzitZT5rXwVT93VSjoMq9huSotiwZAwNQ9DqkUfyumc7x3APT84d6TXIbKWy/y1fxJPNUKL
3E36Wv2YIBoYk3gwqQhTfrlf6UgLI4dZvDjIDeldeJc/TuGY319a36akX2qbbRuaISxdWEi63+a8
gsZugicVjR4OfbZn/2qyL9Y+w58dVIE0PngbqtPkjNpPFSt1R75g5WHNznm9whEgBR7oS4my8hBm
UhKmQahzbr//Ho2/zqL//Xv8JhFHNS2TtFnqGyPPdpopgpWY6bfxrX0z7ealCD5BTK1y9Ska8d5t
y/za/6glqgmI47dgkk/gZfIeFxfdJjgEspIlJ3/lN6z7/J5kATsSNrhGNreQNBiVvnVvFbaT3Yj1
J36PED/CpUAIqWHh446/DQcfzWvY/P7H/DZy//oxkduFaViabbMYTUr5Lzc5mGmTs3ghNnlX3vwD
2IHqvq37VeTES8IQuFBtJtijRyQzf2tnH8CKvLVa5tSUJdfSWUi5Jo0DkGI6PVQcI+K10jzH08mi
2isHxdUXJo5Rzh3/tCExpkXy2yL6l2/9m9ys1ZlSqlmnb2THrqLQllQOruJB2wb4mhHA5bIDG1zd
WbcIgaC9VQ3FVelb7bzUD8lL9NK/mc/KPDHufJU8owk+FIKTK/IZarlNl2sdLNtmO9wZD/0PUNKg
5vuTbXn11tQQLuetWLvn8NRaP4xyhmt+qdwFl/i+PMmmO2uHcpdMKhLR1mdAFq//F28bN5Bj2sJ2
bOl824vFquirPAnERiMe4Pzwn6v7ugTUMy84kNXn8pw+FChLjAM4sMHaWMdIuJFVL8akf00hS8S5
eTZzWYH6xafgHrMCgqu5Hprm4ETEoumuKv3P33/X2qSif3/Hfv2uvz2Qm86pMpF6cpNG3uQ04DiJ
+hm25bNlroXZXLFoqDS0diSOBhsKKFr8Pt8VLu4xEoR39WPJ2TN8VK7ikv3DnaD9zTOZl1MlJabi
Oee/f70T/C5Qyjqz1Y3LSTPj+sg+zOcR2j+3qf6WfUQf8HSJMs0STqo6KStm4w+UNLKV4yyb3MVn
sGrzijOuhBjkCfHq9s6zlbFw/f5l/LthxV++028vI89SvY2NTG7itvrgfxaNnj4H2Kwr5L/ypf4I
zq30ofFx/nzENv0Py7f4u7dxepGwGBmM6f5t95I7TQrqRN1oOpzma3FvHCqO4RXH8QKlOje2mO2J
ZuwTu/vJSv8PJxH7b/Z1mJH+6+t/25hwdTQ1SBkJEc0tNpHnbNgiU7T4Vp/rB/1WoMpo6X1vlsh/
C/WY3bFDffQfKONdGRwjsuN0cyRIr5OHHTPvsXwg6LMpHrNHd+j7RbLhDnpoUCb7mw7Zu7C1g/FW
fCggwbTXqj1ijFcxvFAiYJ465hPTZxtc5Luy4NxlP8e6+tNGKh02FbKpjnwaP/pIqdWkqZIAtCeN
daLOUB8I9Q75tZ102Okk0k3KrHWh3eOUINe6yLbqpN/+/hL6m5dQqqqlsearGvYu8e3p5vp9V1iB
i8Pih2G/igyHC+AX6HmTWusi27qTflsh5I4XeYRx06FuZ3nK6Cdy43UOGby/p5NuEeToH6WOdnaI
qbsr3imhw0dyGCUda+KkH2PGL3PzYXr8la/t4F9CfKbkbumW88XSyvZURry2mE7I/jsHu8db5N1F
Rwx197qrzUsxbLVEtecAU+9FFD3kiLztY/mhPHvmS4b8OyADAwWr9j3CcHQOzuGkFAPncRCOARvk
yMjDpCfn7HX8FxORGeL5Jb3TbsON9+VRv4yTGq3/w/Hjaxfz19VOqsIxHJu5OC+z8e02VUTLmX8s
9c2QOOsGo1p6bTRlx5yDwKkPAr5PHIaZ8pzjO+/xD0v/M4/nzSQ9PxWTDG0/kj9HVSlfUi0zF6w7
ik9bYVnmDwMBx8pcDmDKcvDB0CPGrH/1sIyWLcO9UsV2BkCgt4NFTF8e5pIPjnyoRn3xaQwvsGDj
bTnq9byQ9c4fC7jti6xSFo3PSGfAhmOCFZ2bgX6XD+WD2f+gRm0Tx59FEu11o8fsfyhsaFmAzBhX
GkcYRqsiDV8sY2baGL0T9dZ7fbtnSr0tIN19Xb//LcvF/5MeVBPWwi+3+uK1fv2XuXSy0f7n/9x/
lK/TZuIXw+mf/+RfblPrDxrqTewXQhd4FKdP9i+3qfzDtnWuUxSeyV8x2TX+ZcsQ2h+WapMfkJZu
W2wZWY//Zcuw/9DAQAjHobxOONb0KPhmw/idLUMI8dc9nSUtxzGxtKoaDlZT183p0fPLdtRpQqWj
VCuChFAv6XjhFAbSvXOPSRSQaBANBI8C71FmQkjURik2kYitWWfFybKtr6OvD7vAvwZGls1BGFfA
oidLXj0ghqQwX9yA6g03aMNNYeo3z4eQ4GQ9CKgJWlwlwCuTeK37zHdpqsJQN/YwsoMUMAC72W4d
5gQyvEhyNukLb4G3y1grQ5uthqS+SzCeUqsO2kazF/T8IWQDQKtsCmogzKCOplBUPNle6nwz+mqw
L4iEol66WABGZZ+HMdZzTtRBwT5CdkcTGDWYBWyOrl0Ej6a9xPLeXAdveO99Sz0TO7Oic2ON1a0k
0MGRzTlrGR0vhW9E15DuwcRHEx+Lbmq5ym3C8lN1oFePPLide+wIxkr3anZhKY8lJ4GhVCnEiFOv
uBuRPnaGOlKdWUf53aiXTzQT+id/7LVd2iob0kPJKSsjrIoqx1y/jy/014GcwuG4acmFMyulIagV
Oc5IhWboqXJqFSWqymGqXLVYGe8Vqe764SZJ2YBMSi8m2ed5l2vpNstoCnIDYiCVQbWg6xXZyqO7
VKGpFBOpbE46BhryMUa/tPSC8YgfPWMdXcVerO1baG+r1slw4GShvtMCQEJ25v9ItIhuh7YnZRtD
Z2gIuzh67f3oB6PceyC9yOzhUFEr6svVbpk6qnIowmw9JbEeta6ZGli1hWz79Fzg9pwPgbIHROLu
W7fH2OJ3+1BKg6AuDJGYdkLhc51pTmnuiA+BY2jsJ5VY9zmCyXe0vUmBTttjoobpUlqUJYPTy9eU
zjw7NlzRyEjuPd19VCq/X41te+5VuYzuKcxISfePxgLGo4D0gaMzV6CPU2aARmEdjbIwN7UaPzDd
ixGMBZ29FlOEMkbA1rMBPGVD64//FrWWS1AodJh+RvgSVbFuitHYxW1h7HTDPgJXLgErBgysNTkc
YmbrOh2D+xG/MJGuPFweqzrtKd3rqvtKw4MUVsGh1whE65VNpa3u3WTLuHQgwqTnPRDD1KD9Kc6i
k1LEz4bXFLuk564A+XfJQtKqERCyWVXw7gtAWzc9MJhWAu1ovKE7pXIctn7OHBWM9FmFsLioM3xS
MnJ+VrqWvQyksgw6kSiUa2prRVoHnBc9KolEvbJEflNlCqehV5UdjKx8E5PSWdV1CIJJ8cXMNcxL
YPnRCRlEfxAxz1eD4gzwyKjTvbVvlUasOjreZ14piVoqRr6FzCz2mVRT5sh1tgRhoh4J4KbIGBau
ZbqHa1BlWyfX9IOWpP2qqV5sJerPfTYAjs0GZZUMNfg8y1J9mDzpsotwj1bqtbDDFOSKT+CVmD3p
8HRqmynp9OXAtGSdznaZGR1rQ2+PFjH11cBNSL4S92ffO48pfMRVHNunYSTAavOYn5FnpZyyT1eV
BVVO82NlrRIsWclwuHebYN4RVNgyYyazVvOqtYRnd3UUNVsvo2UHT80Gc7ZeawhLrn3uC6XeVkhb
bVX7J8VlIxPJ8FWGvXZWGqcAP5KW5ES5pXLN5GgNe4ZDwdRv4faMfDSQJshDNG2V7TEQPbt4t3ob
Q0SF1oGqRBJKobC5OCSVFT5qftA+dCR6o1z+6IXhHRU1Yb9Pf2MVlwpt1daw4rSi31GB4u0UktX6
BNIxYxz0dtw9+JJJjhP2PCxgIM792BDz0U0zSslNRu7RAdgKzQhyWts9HikDbLO1hXKcz/y4JE4s
7bPoKm+l94xWVStFJPRzfYGRaBY7AynMBEJvLZqOzVb4I82aqzU1E2U++GCHMGCVWvLqss+faSHk
ngFfw6lDtTjQqKEca7/9KZp+vFQQsuxg0rzqbpXD0D9MDChozO1CxhXhsXb6DK3s1vxN4um83ksz
RUGMgzEAU2lEcy/q6ALL9Gejm0wKXnQVUSMOeQx+LM5Ql8mXUVHl4TmaUJ6WYqo0q6A1+pL5nIx0
yk21ekt71ioYo27WpSYSYuuC3sN1YanxY+DwMPpse/43DHkmO7R+n5PIPKSG3iyGpGDhhAk7K5Q2
26Fg+KssNDdx77X7CVBnhXozN6p8k1hLRatBznKHqQCfg67VrlnENLUmt8XEA/rVFKmv6U1bKj3K
/eiU7hpNs1zCnKezm5XEJVqtdvLoUrwlyNaDlOUuAaGsL2jnJUDiU6sUt5gLGj0/WtjRCwfpEc1L
4Xl0yCMfjrLQeFj5vBBdQf2BXvA8ZVxILlj8FD+KDDSZrXr1gxfmd5Kfdouh08QLFEbnlJxjVFdH
MIvgFqLhJU3EW6BaMNXrlAkrrZ/zKjGjQysA7DrDq2XX9dZldIfBJ+se8H0t8jAnLhxS3Ztb7rvS
G2+AWBBrqG49kPO5w32jXyh1mbAJHUxDWAfbOBqUZVrTii6tJ55s9kFVWFJCAhtLRQE6Evk1oPJo
eApHuz7EYUHUVq8slJXW3EGLkC6Yc3VqQFbZlc2ysChmg1Q3oSAW33Lxnoa4nyrm+P0wDz/0UfN2
oZ1am9CGqaNnFdYpHsyVO1IhbuvpLpg+fP1fo5o1dn9iCDbH5CKrgvtMgzxA/rOjI9EYyCXm4dmS
civ6rp806GZV0ec6AEBaavbYrzQPmLGTgvG0FKvaNSKqd0NNiYSWgLHsGjfdUNfRLdt+ZBJawLmy
gVetHTMALDfZAgogRjy7w5IQDi0UilsfoqpoDhDd6ymqixncdMYtj/v45A4l/RIDUoKPG23Z15FC
l0Ll7RV+nLvOGu8ixYP97qb5GnB6edLrtl73TtmurDJaU9FpAbiQzaapVP9EjdksUomnKICfA4Oa
qzGAg546OGtizAtVQpNtiX1XyHHndXS7ePZY0Bw3ndZEyqy6lvBsWhDshZqS1+7bekPQhsh41ZBD
L6nabslXH5QhexxDE9ifLz8VosyrkRgHjDNKV3UQJYjnpffTab1NGA+XUMleHKbVG86/+p5zKzmG
liCDpKBy4foeFYhWsbH1iTicJgsoKQLDIVkTQZfyYUyVCwMheOUFPcQNUJSzl4rHVEVmabk2lqZi
9seRRxje147Ybmx0e7YoOKzYch7w9xprGTsXSDDxo2qoEPfytsOgUT1pFiL3qMd7QSxgpUsVZswY
5hjfBGNbbA9Ta7Fr8AI23tJOqKHG9dTPIz1AYofFfXAq81MpwMVR9Z3sU5pSH0aqfHlBQbcK81SN
WXNy++Siqka00ByqddjKOXd6m4M5tGodRD5IIO1a0dVyzQpzH2lpfLJzNnmVBhmSBuBUgcldvYO0
bc6+iqMoj4HzhDrJJjPbw1JKrz6PK8qJqhqakZNc1bQKVqoAROnUVr0RI33hrKzqmdIoCuoLyKYG
ZoCFxvNm5ZWAApnVlncVD7+26N37r9+iTDzCbOqYy69felypk7HHhM9GIJvacnNhaAQtaNuxF9Gg
bn0IKbM4qdAYCGUjCxhzHQD7W1pHFzDg+cIkuLbNR0oqGjtVdl7V9RcPwzytQI5P49Vk/nN9si1R
m13GYQfSUqHiLqq2ovXcjSjoBbM0f2OOiYbeiZncmFijYJtsnImNeLQM3MzCH3i/y5J6Dmk+l2Pz
oMfac5W4w/rrS3AiOXQFMQ5F6eFJUiFFoxx/2cc/GMsO701fLrskX5YFo8PM2OS0M8oCRLf+XkqP
hoJGvRVOuvIw0QTZE23FFGPs9O4ZmxnuKmwU5F91PFmtXy5yrCqu5i59QVGFk1a7eOTTZyaP1rDU
35VSwQjVrEVWr0sNnIbrQKD0t6FRsCUYYkD8JJK6LLnDr0UzeJYx/mvT8p5tR3FfVKkx94EJrf/r
9xQOpJUyNufYCJyVjZbuacVHL8Mb/p5tZ6P0IdUvhc++jGqkq0FV4TasCSx5OiAWK1gYje+f2obQ
WxwnO54QxaOk8+oe9wuvuigeCdwRPjLhdlM+XbCaL5zSBoLuY+7pPwZQF9Fc8Dj2+2LA3RUk93FE
52flJY/d1x/a0DdwcDNoDHICSD72c6k2JP26pn0q0hlJiKMcWp8aEe790SZlKe1CX1ktJprey+0l
rPyOY05ySPMcC9cARxy9LwByqiDwDzK+UBnXLEefMJZWhNqpSEzy0AXIu6RuxMmypDgh+YG9tNny
AFiA6c0je0yrkJ5Xmtp5CtPuNtbV1pcdBsNaF9eGSgbqt3J/9/XLLqG9TgkMwODTn3JEL7eQxfCh
TL+sGzU8mRWjZNdwHwa5MexSO0sRvCC/UQ1NDWBl6/lpYBMG47p8+PoAXBDiTat2oMH4Pda/ZGdO
mCExYSGEMoTrptfwrFOecbYwWPQY2IUB/DwK2scg7+VF6dEgylpUS9NkPk3mHLS5+pbaoHcTa3z2
NPeOOBSl0XLEsxXnwZnDz74E77oAaw04Vvg7CImU0dfxD6MO5Yas7pOg/25l1ALQfb7kOA7z3Qpt
2jfYh+LW1y/d0C7tm8xc71Ia1i5WCrmT06Z9sJJi4eaWMrcq/nLIIXuFZbYi4xaWe582NR5qJmSe
6UPsNTOg/RiXmr6g7U/A2uv6M0tjzH7QS1Zy+n2sofUmpova5lh0/Prg+7CLXDM4KGMB6V7LNjw5
R5Uob/EyRqPcDrqoLjqqB+s1tJvAA9iu5nT3qqkBzyJ4r3U/vH59KCC+qrSOMGvjBTfDpLwqBRQ1
oxDa7uuXgRnHNELKbomhPiEdAtmVc0u3KwqM+kXZymttDDFdP/oZcL5+/fqQz1MwrhwSzXiXJ2N0
DYhGzEBuUuWjZuwNirBeo0YIno/eeIY0gdHXT849k6kdJIqbw890z4D4GHQ8h7xO91AZyFNUUb3U
rJwpW6dzsJ+x/RxOXk241kvuUqvL9n4rrIvABz5rw3R8A3N6JuDnP8HukWtrOpF5rLbCGeqHeGKD
20ZsvvcBV1+fodX74c7jwDfpWDENsJz/FDRw0sIiRRjS1o2rU0LU9x+tAcYnoc4TEIPH1UWVh+KC
RIzCCEAF9CpwMKN15RCAablxgw+NeB+k4vHAYLFa0H8dzeMKymqF8XHtJOwELbOUK/AMVEOaxTkY
UqKelFsgpGEPT2mT1TBFtGUJAMX2Fv0wnUTzLFskvnjt6CSl/AooQu/fGNzCMPWozwBITQLBwsUG
CMxb631h05MqeY5xngjioJk7lKHOFZAzJ8XvnMV/aKGwokiFQNUXAv1Geu9eOG4Ur4pmeeU3s/8w
cgfER94UyyLV330seXHR0POoYpVSlNqahwXmY1fW3Jz68//Xpb/QBbiwUZdffyZBuggqGgfe619F
ZqLjAsH4/xwWvIE0+B+zj9R7jf/m3/0pTjuwCxCrTanBq9B/Fadt4w9bI00oSRsx+fxFm9Ys8AmY
qByV2KBmWTqC8f+ODIo/DAYwBApVC7eJhbXhv6NN/zUyCJuB/TDSObtUTbDOfk/24yL1ClY6e62l
4TPFdUeCitfeNDY46l4moAD1jNlcA//mgCDps4esUNe/vGSXP0dHv8YWv3lSvr4HqO6atCxbJaov
v/lmQq13dVgNsGS0eFzlhvOJanRMsUQuizKld+u97UgHg1fCCmmaq+rJstx42Q9tR645DChhsjeD
bnDotvVlPZKgCjyCJpY/AgNWMQAyI9iahSrmKDPnIY8/jYzaPFaDTa3rCnfMsLH92ufAujEKSqRG
kz/GnbhJhQNlL3DRtEo+0Eel463TtbRfAtLky8AyLzNOQorujStQJxdZUzTh9kQaBhrW2PB0Unn7
/Qsmpknwf43g/nzBNFu1JWFPzcHj8m2cgGkXcQv7v+HK69jufczHi0jdqFPPVJbKzYB6Pzc69G/m
mhxWPZ6pHd+/ZqSHfIITqU68qfN436nBn7FhICjeB6DxL6zFr+/m14z1+zenM21R4XMJXTO+fXOR
XZgunEN7basNQIV8WNpps7I1/1109tVQEI9wHJD4L6BMWnyLiqdcf/8CTSPI79+CZIpvW1TQOLrz
zYdIS3sb+mNor6cNthF1tz6OctZw9SbL6NIxLJkxn1imDeGC33/lv3lnDJ0pFBezoeGA/Oa2KDVa
e/rQdta6RenG5PZSqv5GNyHbi7iw5lygs99/Rdaj7z8rYyrbQcvALmdr324ejaq9ojNca234+P6K
aKAwLm7u2yR4//0X+psXFVyK+TUwI0XznWJiUKD8511q2fF7ykAACeiz5upr8/BnpKeXIBdbqZ1/
/1XFXw1rX9e6g6bFuqkzkzO+w1r6RmaZBaZ2yoC+47w7x0O884b80RHGj6a0jwnT3mTq1ejR4n7/
xa1pLvftQnI0Joq6ZI0knf3t7QwECdbS8qy19K0Td5kzr3Idp6QGeami5XTXVdTAawuLQAPW30Dd
DHUeUB5zUKvHIIDv1kT2ytPkQ6hE48KP+lsrCh7RVaatv/5+EWtQJ1QqCcLILteKNpMKXkzkmnDp
oCKJquD4ZZdz39Ez6C5zRBIkOEVSON9OY4SvQ4PR3UYl0uAZyzcryU9AESImADASTEGB2iD0uWa6
2Z6E+CEYlXSD73BqLKVXLI6EvnXhe9OTUaxVVS1nTO3fshjkiDvE7WIoxksvem2JZODP6U7eGQOl
KTAH03moj/4iDFgsM7p3vBy+gqlzS/sNJeoulXoVA9Ylo9Efdk/bUCzRqeNMxP/wPumTr+P7+4Rr
jIcpxOF/v+26NNA6OgsZTZjRp5ISRQ4Lg9XZ2Ce9uUk0yPaN+WwP0YtU489W69d9329khvQWZZfG
iQ9Zll+0hE14b4pVDVXf6Tw4wx+aF3wWJBhpHySrZ1VY6TooJRz8Rvh70BXlKZ82laOVXn5/8f3t
lU8sUZMOhBdDl98uvjKkw8JwYzrp4fqK0J23LQ0gZom/f4xOTjkLBpflXhKaJJe0+P1Xnz75X19R
ByeNpbMgQa7+tyvfz/2qgwNrr2VWXK0MtpeDyT83r2WWvJipevRzr/qHxZM1kpn7v31ZjTk+s3qG
9cSN+PNfBuVFInTFosVkDYqSAoukOqYBNulwmj0WJNIcnPalZDENMPxHoSjm9MYEDH4xSQv3pHph
glgWrplCDZiavaMAF6ukaMg2CLOhmPqCeTRjmJvpyjCDS0bhnq0W89yC0NrDvVEkLZXdQH6jM40T
JFn6xE1/Oh3qO6Rbhgwwotq8makuEf98igrXHpFvlcxlU3QWbLKpsj18TtSe4vEhO7g5VWmmcR3J
AIeEKqCb5JigfbIaZXtv9AVZYwbOeULCrpi00eqe0Mh7gBJbxep7SA+KIJStpKumYYVguj6PDC5U
x9/WMqvW6hQMyeJNlpbr2CGrgeeqgfjLyY8OpbzsUFOMw7TrEcwiRAnjUHac4syuoK8YQIll89Co
oOqrQf8WmxrubDs/pBRWQjSEW8cu567ozNu0kylz6gHKMiYQDj0ndTpCvN5NmwLIgZqc4rxXMRO+
EtEnVpYWL1muvHlRe1920cY22m0/qsyAOMjZKHO0GEPg8cAXBaXZzdofIWHHSAEz0JjJIekYmlIc
FxPCTV46hwg+rIqgJR8v3IUr6UWs2lvCJHfuNez70uwTYjQqUhp/osethN8smz59iOtNDT4FZE7y
PobNg2N6s0qgrndDf29mfDVY87iDwMuKSSDH2PbUALCZx/URrBX09CH+HOEGpdQT6XiIRO6cdCcd
V2bQHxqjFCTPtAlhVKzdYMCw69pXt2c90cxFFzUUK0LOGUrARw2b3/mUkY9Cj/45FpAi4uvLiRYB
FoOIeMlOzbNeRVFgzWdLOrdD0gcKZdjq1Dvoqu08hCU26659Vd8xecWuKShqyiUiY8AnnNhCbAeu
utRUOlMdoktd9I6e+ZRUjENUSU9CjftPV0lahSX/giE+7/HwE/VnnlfEcXtz0SsjanQGEwrYYj2T
ORbclPfJLpyLN9CgPnZMBW3grLFGPxg2Okhf3Ao0Snf4OsjxFXYErK8ybyykwbLmlwuAhEdxMFq7
Als5LJyo1pdAVj78hEExs0+C2Sr3r9Yq+6yh/68zw+eI5xb3XuJtqEgkskEfWGvAyrJhTRPjmzF8
44FVe4/TFSPshhG9D3Pasm5ZB6Ipb6gfcxtsY+goewvj/TIfiJIaboHHz9Q3Kgc3hJf6pgokdCYi
Ekwjg1AkmqpVVlEpAhixCtSyNqbaXqOKhHnKT0UP87nDrgUc21SflEd7JewX2lSc6Js+1KTpicoK
Possx551Cdtwvd2GBXCgh66Qb7SOS/Ro6CtG365EE5OsozpcKRn6ojh/EE+Y4ZFnmYnFXRlyN8UJ
d44IUhIzLj4flwuYraZPLUHHLU9KHbXpYuIgnTeSaj6dCUhITeFGWHJVAPni34pg4wVVAThpLhNl
pjaYFOiRhoOv5E+BSUdCpPP1nby4qHaB9s0OL+FC9tPuFmnBu9vklyTmJYrU5MJAjjyKGi2mI1qX
lme3RuEvt56ZD+s4BfXQ+uMWIh6sDjPFp5iy/VXp7CrqugNZUG8yVbklUWUvqj6AHMeUnx9ayzEL
fj1b6VJhAUo5ycRJvje5IU232PeJ+FE2sTJnXX/Lc96ZuGPDlDndvCyIknh8rw1FOnM67ZA182jV
1wM0ThTJvIMTVpTiSJSGUZson/CSFOsxyjgoDDe951bEJYS4pLZrpqprTlAey1uWzxpuEhgiprnM
W95vmeNfjLJPp4RnpwQ1Y/AWL4Bq5vYiw3ZDwjv+URIMnrnWOEnt6YsJrl01IKBqxGMXSsuEN+zv
E8zuCyhvRaUGiMUVp6FQuyL73KU527VuWqUqPniIP7PADt8hutDA6gAK6NutkcXvuTM13vU50/Mm
X31dJDyYKNJ25X1eTbZvuW7U4dwG5lrTyZlQd2IvtCy845hEdscbGLqZ+smI6C6QBb0uyUHSzjl3
thjRTnqSXUyXh63LJovND72KRQ8JRj2lQbPVovJsmtmM3NHcDlhN8cIvo6nWQB2tJydnsMCsm5j4
We2EOOYaszsgtuU2a5HRvKwxl2M/PCgxq4PIc1q0PaOaAyGkZrUXtxTb14zs/E+oLPeSduRB95/T
MC43gV7gN2BcomiJPjO17DWlhmZW1zbrv1tB7RvumYLR9SySC1uK42i17zDvceH24kiU+qYyoQN2
1G5T/V7pIw1mMY/MTitehTc+JIqTovWFGOa8g51y51UyuZBHRhiUPEtou2EpDVfSC7gseTdXXc1T
qKfTR+V+d7P6WGeohZH60kQsIV+PWHpmoCUXI29gMa472yF3FacYPXqIr7lakiKnm42+OVUJWfMl
cZrUPxNZifax1m2j1manM63oluIaiMdcYvVAlLjRFTANLBG50gkIw+0hggzcdTWtA745sVjigxwJ
FhHmLCy5QYYlTF/aMOic8jBAr/lzB9PyjeaeowGM44eRWblr1fxBfk1thm4/iupHSK8txHd+DkN/
iF21J6tMcp9uPX8hg+acKQJ9tqJHZfSoKsppZ9B7d98zmFg2mfuh1qAK7PDTA88H5YCV1s7rG9Mn
9FZ5FnF68CM+XwBbZO6UCVPMjKEIXCuwGknyUGbKgTrhVw/x7MJXdBnI6i4hvCAVybpVRMflpYER
wG0OH+gxN0dqtevcX2tzpbNzRp/6reI9W4QlkxTk8U1Hq85942nXOjBRaAOQOcwRtlaeqRe9FoAK
lcxbU12ekWUX+JElQ7XE7t/akrxoJ+xylaQkdjEirEXJAM2Molveol0pKVM208cDgn1jQ7sCI9oQ
6F8YveR0hYXdSsmGJ6Nlz/glrqkxj/uKwRkHQ4/brKvXNMeeObOt7U7BIJilP0ShkLC28lMsbz6S
1K6GVJhNUXbJ+DjoKn1h4zNdYfA80TPmb2W4i8zgYWQMxgvhqxuphVuOzMMu1OwjQCRtHpfA7oK+
PmtwhFIqbra80+OiZt+8snpzpYuW4G+h1rvWRRAcYHNxXGIxR5oeYG1bfgyVaCQvDxebPghbWysm
OStYDfqSnebSkvFPMPzOTKHXfE3f4NosmltUDvcKt1Go91hbGCU46YU7bu2ksL/KqFt3KgRDV1yA
3mNzyLwPxR6X1WDNYCwltOBh7vOZh0aSLshMxapBRQBlRvoSYmM974MVu5Z268XYMxxoR1ITyUxP
SrZbVruoOg1zYV/fUat4wV5bs3UlQp8bt1Ef97mhfzCLQCY8ZiXazWjQH+E61WVgZ9P7CYu/RoMQ
vGKnbkhN6GmwphfVgbi/MJpJcnOdB8n+aWsNPOI9rfRAUdVno2CzFLKCa4oNsZ9Wquqz4jS1EClH
uyxyS5qc9GlYGvpLBqmYbz3oANiFS7xySgolACfQFbaACTggZNGK5lrl9fOKohxMtU+lXZvHTCmi
ee10Rz/NraXWHW3hb6qaq1GVmJ9KsaRMpl+qTGMWWSE3yv/i6DyWIzeyKPpFiIBJuG0BKM+iN81N
Bptkw3sk3NfrQItRaGYUarIKyHzm3nMz+82hsQ7Iin5N6c4F3C30F9R0RoUTf2xQndgTsEL9d3Je
BseSJycVNwGC3yYwJqvxMxIL3+yrYrhAzWijpnqUkx+Tc5v8LYYyCfXevyDSAMokaKdJ9LhaRDYM
sfZgNTmWCp0jVJCL4Tjmm17TeZDMEplrSmJG8pYTh7dL+KVWV71ZSOZCANs+AeX8zzzuW/wEhC8t
SS8yNiokY/a4tw0Ui3pY/XgzIcmlmdwZY3vC9Pw4NTjOtZkAydE4SmKPLVuJSzOcJhcImWXVsIUy
0ggcwpV6me/jXntZbA98HXAHzW5ZSDfmT1tONTwMeR05IAPLZ3s1tBEhvriGhIuIirx2s61PBVcK
JfazJ+CtVwnAgzF9mdKLK0fG2f1z05oqMrzMiCb1OcUWIeqVu+8aFVKBMGAgkXDyxiCpjQ1IgYZM
eeDN2/Jb07prkpJFNlVP3v9w1WGluLITfC/b0+Mj0JNN9kxDEFXOBFK0wnSfpBxaCkP+QLqKP8ia
LBGINJ41gebqKwNv/HAykaSFNpRUhNkUtyYa9Yqs4CBT3a5vUjTpkwX3wK9fxnh+Fob3aLcmSP3B
v8WtCrRCqJ0JRDAgimICV5pm0Kk2IvwjAdXPGR9NYGWKGutqjcOHPQpn2/wxkGozUqYzZ191k4E8
evwlVIskWY0SZ+1dE2IZRNXYYgzfSMcJjORVGfZ+2lpWf14fkcL/djnW4YK9cKuD3JB2j2oKa6ck
vC2+KcHwLRVTi8wkDt1h1Q/g45A3Th+LOk4Tqat2su8UVhXC5AiyNSlAqDOlQSC7+v3//+gY8YUz
++49Kp6nYtY8NAbeQl1HG5ZskTqMB8gnQ0ye3gPOV5EPcQZ1VZDS1u9yJgBZXeY7MNSPGr5od/6L
sHVF+EeNzsaaWgRyrUaHb/bLTzNIiqlMkbGRbiMMQTTshD++4pyDUWLuBqFPfJHqoK3rzNswXUcN
TxARxf1q/Yia0A9krx8uZJN8SS6FnxDPDGtpoS5HDvVj+KcBL1EwzslVz5o/gNsQ3Yw3nUEDOEU4
bU6tcI5SLNspsJWSx8rMY9T981s38hJq+l6m5s4ol18xE1paaswFhfvUiuqHZQ8cQeNldhMiXfvu
I3O1v20yHUpHnbzNzJAxmhSpk4ZEG6NFTHJ0t8mzv8r7ltK963SQfJufoOHnQo95KOaOzJFsk3EE
Bi0KJW13zGpe17S5F225HfbOETn/YWjvHMmG3kBOz3gnfRBsiAZJGsZU0R/h0ITUK6Fkchosxsgv
gRC58p2gUw2hJMu/jUrt59aI8FU5QV0UcG50CLyGxi6K4NGoYzYwmHOzQ0kDHymZfoljqqkJSCFJ
eAqtuTPPSi13aFjRBdQxsInOtmgwkTe45on35b1szOJIHfDoriGXO1E8ONiCtru6gGN49WLuSrFG
NjTm1GfexDURD5g6lpZQVAyd/fQYp/qj9Dwe0KU9Fbp937nbGHO4z1B4x372QUDSq5GgIxiOjTc/
oMnFVZFQDCp0Oxb5lS6PjyBgaKixc7kN/CrmWgEilq8pA8OTxwXTsKX8lvZ6rC2u9nKev1VS/yZe
x4RDcO2qb3YHO9kbvE1D990SKznwEge9k3q7eh0ZvjniONn05KjfyBkqsrCXjcFIA6Gtt2ZF4Hbl
X5dGwqmJYyWr/relN9n7khosMakhV5+ON6Xn9yBb7VAN3/UiO5D3LikiM7Afrv4BhOfJW/HVdblN
R4F4qCHgCCDkjFTXLPEMe2Cunebdav6wbCCB3rSJ3QGFnFWFvUsEaDJD0kMk8LmdOGLiSTrTGlW6
yZQpTWYKaEiELgFzrsl33YKzB6otvlXHyeTM/Q3aUtiMuX+2GmS3Zjp3nJ3rCVb1/QY94oZE7apV
UeMiz3f6nZkOj5mh2SGy4MfEHT797wVBjyPWwzCBjpbqW4HGQMpIdDajN0SDa5p/FAL6aZ+TSNVP
Fd3ehBV9sKqbP1QP5CuSGOWPV/T8j60N6QGzZbcfdBwMpVaoYIw9Lts2RG7FR+Jw7thaykyyXj9I
1X60khXenmt9pmt9IHmp3K0jyqjZ/DJ73QmqvDotLiF2su6P7kI0WZIUUVaaTqCIn1IVkHIz9x/b
UV5bfQTYOsjHEU3primsimjm9KNgNHaQ+BiCQdffs/pDSiJlJiYLGhsk1ph3o5kvZ+4QsHIWYWde
PVJKyt9isLkY/IbGGW6jSWrqqX6Ka+sOSGtBAVVsMnH3M+1SYrkq/8Wba/uKwC0as0U/mtGMeDEg
RFLbOz1/4oD8bWEpfViRbF3MWOSUGckJL02DqGJ+VA2SvzUvbk5KYs1cvLQMJx99/mh4n9ped+vm
wHQ0KCiJUIFWSSjbgsQwssMag7ds8rgxEQIn0ZLhwIf9JDjmkoqZb2xnn9IbxCmv+lBv5YEVln5R
JIGFRpLUEQLl1wQ2XCLSvabKIcKFWkSF77Q0IzCgnbkCqb+UTWjo3j93y8SzCIXpG+/b1OL5bagy
sK0c85HH5BF/0MDKKi6JTxLAZpnD3CFDb091EX+WVmZHGc1yqZnr1ZzrPugEC2IJLlVl3hIKZTSg
71Z5qXT9artquVDXe6feHRqiw79YBR3tqvFeW7IODT1Rx0IHX58zlj+1tccJv2rxEdrhuLTjYSkF
BFDdPdFIMFdA+rnPFvB/hZ6iUzdi78WX7mes99sYkhjAHIJtSBONnQFRxFHN1k+KKfbYW/adpQ83
7YZ5AO+ZPv6kE1CwzPVktFbo19RtLMskUJnJs9HLFmJ5THkylUeBxp0nZaZRrdJvvkcmm8W7LhWz
YrtxdgjUwryw3cCPzZ+ercckFuxgI+nFfDogFaIaNEJn5We2125Q1vpCcpbeHpRl3hXTxRglzn/Z
R0SPI0kaXk30dmd3BqTmKKhHfHxbCX3oyGjZtb3T7F2ahWWdn9YeGqfn6zOTIJc61336vyBYh/FF
7yFv8tz8w0JHBduxdWBuxcKgVExh7H2ZM4krbEhGoh+uZk7STE26mJ/oT5a/HqcyAV8sbHIuCbZt
F9hHcWc9Vbn9abD6OsbWl0AQPKLGJJOwlJFelWMwM+bvILeLrffTjPqPcoYP2JxRJeHnpX1+ndzu
w/SG10wn1nNKy5Cr5GP2OZD6mYGsxI2CZ6BuIzHE3K7kqtku+86K4EQk8V3IvPQ5UTTrYG4BNSyn
mRzYYGnU0zQDN51V/j471RAtzlTukko7Umq2c58HyzoS70iBOjl3LABZZEhtv1rin3Td+MLI++rw
OpABTAq0yu3faYlfnJxqxk2fCItFWNKgC+qhrRd4GfKhYySd/GWZvie1DjJyZ2k7QhxZJiovB/5P
ykXBvM9dc6S5WfUHGOQPgG0tgMSJ5zut7tr6MprYoBcqwmMlGHZWWM8DVpdfrdu/4v0XgSn0EzPo
eE/YDi5vZznYqCwJeyceyPuc7fuipdrgsw+TMjlicHpdV18/pFVzQhYUWvPUBJrmUXAImyCszU+d
d79pxwtHqEpFShkFWj/we2NOCRpme/tOXx7IuI/izfnoEZaLCYA+tuD8nRw6Ds973rhEetE89Hqs
9kU9GkHujcS/d7RsKnUCTbd6/H5WeSqNOpCr9mSZhKJbHjHHWVVFMZHTRGIFpGYT1JfGD0ni4eUh
pR2whP5dLLPxBHWTmIDMC1TfaPuhVOfZhhemp917aUSFW4z8ht2/Wsm93pOx0Hl/8zaD5djyVreE
I4WOJ/4KJiaBKA885wAJUzfnt6WeW9i1KKpe2zPfoYGspHqSMGK25c2c093qjWCAdOarMKY/FBUA
VEDzniH8fio5wF3G+7vM3mrQ2dQRXxszo1H53mVAEbqUf52TrX+A+6yESjheyLfGVNC48j0+WGRN
MWdM/AvceAIJVss9zB1ZB/W8jdC5Yue4Kg5EmTPT+iiefdOHpdcPL+5YvHLx/rWFmM+5xRHomdv+
AJ3/KZ66KIGHwpvD6V0wimUspN+Vzfyqtw0CqYLSIc/hz5iCfodSsBOzglIIdDUzu4OdvdTuJD5G
feWOxa3Qk28Pxa74NHXrL6uamfVORsiBH781lfHsI6fsEkeFpgQbKUcmkS0UgipGQW2Ll6kX5t41
//n++IrUdt4NDRP7GUgWYYlp1CrnXyYMUjcqQINGXn1OIreZAhSRW7IYTZTtHuqCC4PMQdZuOAck
y7le6NSFFbNT2wuxBJPvJUmjJApvBq6GVYHuNMdRERc2BK213woNQilWQiPypX4YnZkTY8LiN47d
s1mQVJ4wpkjBLgZoH84FUkzidsYdmVzu4VtQJO9pX4Hu6vbO1acPZvM3laZn25Hk+E3+Hbn1p3RO
mJE4dGj+0FoHve2/Bc6PcHaznkvQdfHqbfGXkHhoKvuFHCG/yZe7Cjwv1w9j47V9l5yBB49hUqeR
HG4se6c12HopxilQDTK4T1k0mf2P069mOOu9jodYhpsGNOwTJ+S1aoLeHK2g32eTsoKmGP/aSfo4
LF0ZMjYne42VdyHN/M7IzdtQptmB8PZd3povuc88b5u33+JiZSS+fay2rgV1jJ+0Jg+vdF6cadxj
LkbKmuTvWrIsp96oDIawxcnvHlVCBZ6TsHllkMr5asVcpBDF3NHZJxPf4SSn0zgSGOL147+qqfga
k5LHFHcwj2L9KjyW1gSqr4h69wwplrDv8w6LIk8t9j76ZKd9ryz7e1Gg0GPgD62q3uJm1FDpA7fN
5zxiifWQj3SWiWtT2ypu7sYhbX3o4IpsV19GsmdX2t/EO+bRJCIvqR4Nk5aCNGU6vsrqwnYhgN1i
wzMsu0QfX4ZM4oTu1qe+YmDoIHExlm49ugzmQZ9U9CYMFkmQbrafUXREyJQJ0FEfvbWNpJsMky4i
1PiNEPSwyjwj7HTE1LjZXPJ1sv4ylKz2Ldl/2sL+oZhSJBmMb9JY3mg7PfiIoYXJjDWiFwdYHL+M
0qA/le+ixAPY5/Y9CLFzCU21pMIoW07JteZwGZOGkGQU2/N8moxeBzmbfnhaG+YMANYWgaZRFaeN
VxUjoGLuueZ7Fjg+U/MWa1G7ii9cvC94J/kYzPVVxua9J5FIi0L8BTwwh6POvq6pWWy6dJo8FA+L
33xOqR3Fnnp3Yh7tCkDesjqHudfPy7qhfG09cB33Q6ouGCw2ATVSZN0yr0lrkgRhQQzK/J9kUntX
sde3My79Ff09kSs0mA0IgrZ306DQxCvWaUA7DXX13NfsAqr2Qx+qsLFQeNoLQ/VK8z51OYVdv3yW
xfTJZYu+ATlHmgkWTCbUZ1lkP6VUdxnxSzhpjygK7itr/WxHIswdqzyT10vtQFztIe1vHWCAHW2c
ACAJY6XSueURbIRq4Z9uMnzPqnkGOEvud4O4siws/HaKhCd7qC4LnotdS4nWZsgWCMyhC2MR6Zr6
dNyEf7Fta9HixxYYkse4XyA+dzWtaLp86fF900twvQzJW02ctOw6ohHAGYXSXJX/Rj6Sk1ERPJij
y6Wa8+5aAJ/sXCCpYgRnclV22JCK5NvJTFQPHXdFpZxdYbd3kjuA0fkSxeOAqQ4PGQ8G20tiQV6h
HvSgXHHhjVX56zgyKN2KuA2ij6MxZZ9J6lXOoHshh0AyaZoG9SM67+yKdqE4ys4ztLRdzt/t9HLG
VU7HjtyC9B73iucPBRg8K72huspH48mo3JuTcIUrnxxC85HMqiJjj4ffY5cM2SPLHHu36N1nX1d7
3iqDCPmWbx8gbNIwkBW3YbFPpv0y2847y6ARYi3ZwZIlXUBuN6jB+QwRdj575gzDWAHsvMMGZBwV
69IIyMB1QXGy6wdeEDkuoayqvwQ0H7sE5Y9PCDkTwteJmulu8o/VyvdN/givdB2ao3jM+2F+VvOf
JZF9WI/9g7MwArdtpqawbyCuk4KZdtrNktnnmGjjuTTutdZ3nzvGEEkP72bsgchac7DqfkJI/IuJ
m+fslglCDYfekP/IUQ9LYnuFLZKd1nYRkzWol3CX8PJxBlFsm/OzrhcX3yEHaqJM7UaCh3pi4nL7
mDpvRTuApu+YfizU6XJbaHU6CATdAeMNGB/o2FwcDJlDgHeAONVk1hdFyrunZ2Bch8mG4sHkd6QE
r+bXRMbglXlodnHjUofmBSugPuxXElt9rcjxRwGA7VV9Z2E1xafW/rpTRj2pLDj9rktcGK7DrFxv
Tt3dTDWyDGTIM7Rc+0lX7qEuQaPEJ7ozFwjchCnlIy2IySBn1ydEdGfxiz7ZQ+hU2LQyN70ampmG
w8yKYD4YQ3fpYCRNefuNLRUrlPRrtBPTa65PCGs6mh7fPbpmfWpKHLEWsdPaRHrG2BhIZOzqze3j
R3jKUADczdnsDVxC6N5xlW/aLnyW26O5Ls9oe38R+VkbWdaLhnliWt+8VuxG9jgzv5aJgPpqQnli
JC/eQuFg5Ozs1IzsO/PLz1VxFTmpfJMx4+Rav5j2/Jy62Xog8Pyowc3YeQbxWlZnI7iSe6e062Pa
nDPpvDkIe8qFo0vKz7UTjK6bBN1yuhT7FOdzrNz7zjDfiiwFNFtw1eTSgoSb2cxl/dTdEedqIoBg
Ah1zNMi2RjYEc4KM7bzihbcsnj+XYmZXN4W3y/1y5DWxeR61/jlnxs3sddsVrE+FycrBzMU19pHO
mLhLqtET4cTWFty+thegEUCfJ6Hl4n7OKrQZhkLtxhOfe1oaGpr7r9qMzfhAA7x2+r7TGvpwJATm
4NWkgqMiy0SXHLhenioLDzJZAzAx+NkniFBG2+9WfpAdyWC0MW6E4P2jxJxUOvW7awOAmyaDrW8x
loFcHOahogE6tV78LGnPKnY15pX4yH133Fd6f2W7pd8YeV5QmtCe5HVEAIp6+NdVPg+fyyiA/Bvk
ocvO7ZYm0pn+ZSzUw05yiZGKsIW3o9rFUMZ+xEc10dReMBGREDA9QxFUCpoof/zwWSbvEvtKeMpP
V7r5xbW+BjHjpU0eXVU9WlzduLyA9nBOmm0zBm45RqVbzgyyZ1zSjQzYGKyUns4SjELVYbvKt9rG
9hqj9tUFU1uMCP9Kuz80S/kwzMnr3As8brbXhlV7l6s+WlMrGLRQry4KJUvgrZ2+q2dSI4iz4c4v
Ec/QgTCi/aevcQISy7xRekH8MTklttvKXUlwK0fGm2sTdBmbI2iQ/gjyHiXqpLNnbRpM6+e1KD9V
y6eZx/VXqs9sZAhChJBrs65ZHpRuPDVx9xKX7DVTbbxkzLknF3qWDckm0bfakNO42LPCo0ZlHie7
bg3jpHpubG2PKx0cW5vyzFRwN5EWPq/L9LUorUS/gpJENsNDU3aPqWm9q9g/lCuXCj4/2tKxijzD
uF/NeVcWPbZ8GCgzI54d88adKTdB0KRHBQSQwBxlyj6CpYsFDwix9pkgdWYUuYH4zZ48Fi8QHFDL
BZXnU4/VWpg0DMWKiaBm5pEXxFs/7gRLA48jhIEmfupKXJ/lqPl7rfjDIIstZX+XWfZXXrDJMlqj
Og1suo00ty+FU/3GTXWhS/2SXnNXA64xSKvUTK5c16HI99I/Q+Kf5vZ1mpaLqzfsme3qUOgVrXlZ
I207oI8QyBWHdxuJUyAZgRildlt18eVSaIvsQU/04aInREpwHgZAYL+V9Re6Wxp6nYUgOiE0Uo1k
1kyCpk9PJcILAMi+5n6orPzCX9rXHVoiC/fhWE50PPMJGteBjlFACF06GuMazA/ZJDVKdvfPYrjl
AflhHK6ate5tszhNRY/Desq+CpzXuEPQUbjOzJzm0RELIOBnh7klm3Nqx0nBT1lFYHdm/GK2GOZ0
zX9IWa4Sq8zQMDNnHgikHTqLVGSF+3l1wOb7bwQ3/tWGmql25l9Gv42jWtoPnGI4yS3xNrN/JIiD
4bxJf53FSp3bRUaORZzZMpKW7K/vomj+mMPEExv3uFB5nUiF2RW9jIPUt8gdEBrp7JvHyAMlaDrb
no61U4ue15tGAFugvysSTOx4fjX8lH+um5fAnx6NTLusg2hfVMqUfPbLWwclRxTGpeLorVvrFf0O
CPQ+p6E1WQw2xAYW7Rak0D/3AI+CQfC6Ikq5pkwLd2JY9LO2vvdluQmigxoOgOwLUomg2DnL7KNC
c43Qs9uIPMGLaubpkCj663Qubllv/bZEMsxsLqWBprmqmGIaQAkjHO5E2/seutW4LPftMMH/1FZk
DM6moJDEcSUaeBtDkVGdPRkcFq0CgZ2nTD+cfm8V7gPd3sc8ZnuU7f5Zq+pzKes3ZtcsbjWQiI1T
X42hfZKJcZ4TRixrey8FNsdckvFZGLR5aBP5fJaPwlI4b/k1k4HOwl+BAxKgvtBNozlqIwvoUk7n
XXedBL6j3ZEwwrwA3sVE2+7/DOq3KX33prIUI6f/1Dr9tZvWUGbVMwkR6G/XmBPb5xuqpAscSN6N
tmB2xr50HIz5ECdsMhTsXVkRnrQII6rGl7TlGRlhgXAJnlxBdNC0dgcK3oVtgauCLdRgl1fWlydI
m0TJRX2bMLjXnR/Pt5hjcQjv0LozvfCzY5FIfdf39n3WrzSjDCd65ndw980ZO6iZIgPad6mnthck
sNWSv8m5QBXtuDmoGeQprfNB1d88M4FPl84/LXW6jQH1E9OlNmDbYZ+UyVCD/BxGMuWlSLN8z2Gl
H/RsOAq4IU9JbafPrpEdAV3oJ9J40qN06JlYeUeWZrpsvMlUsxM+soJf7gzs6CWZ2te18I2rV2/O
eSI5ETKY68Xa/jITIHGqpcQoQlaOB4rzLjPVua605ZJN6z9shyl86XI8jpP516MMu1C4TRehTWvk
2yB5qME06gMDIB3etZeZeeo9G7Y7n8yrTSQYaYt4yLkW920TL5cKIRH4WhuUQt4dsrImHkjUM4Kt
Jg2yomZiaMF7Kv6sKkcm7c0aO6s15Gr198JJy11KMgLqSHFbep8xlVh/HPnoC/k5mEMFcSmJCPd7
jHWfzqb79hTHLy5uRCwjy4Iym9DAyP66JmD+ULxbPFqEWjST5iFAPq2uMQfdwq5UzwcwY7YVLCLO
Ao0rhNhSlV7JYwoWiqZTYogHhApuJPkaGLXWL5nGAJQRuYhSXievegE4TM2diz/9UhM2tszsBOcm
jKu4RwdfvUObkDQbpJt51pnhVKh5s7W5Er5mg9XWMhpLsKbO11yiDEKPS+5IY3KvpPqdmWXuvRjt
pwFlYlwNN0P/k7Scta0Omm508Jh1NefOCMA4Z+KmIzkOOrp8lglcjbXO+IqQ109BoZsmXMgI9N3I
gV3aVUtyLaWzh9XihG1RtRedoEA8n882epLA1synyZCKn1PmFyPFcYPrIN7Ny5DCpJFXDmU6arjR
NGmMOksYfNTeSzC4/FmJy9qxm2lPVea/+r1hXDu7Gk7FqB1sD02JKaa3qQVMS6QHOviYBFz8oYid
HLoZs7QRli79vdWbO7eHPkTkWmRWqxFmKzZrR2B06G3dYheGOj0B9Dz7ehoI9UfMqM1M6qeqZk4+
UB9Gs+xxi+MT2pjBg11eDLu9ApNZz9i+Obgt42pYJVPQmdnIJvDyZRYBudMIq5bl3kXL8tCAZDZb
1HmAx7g1lR8i1fNbbgGVL/slHf1rn6/PacIg0lTHZOE3T5RVHlDGHPM8YSMk5+d+ggJVVgka6xOY
xTv0AiJgfjidxOrt4lmdLPZ32TJroT1hT6nM5rEryGvsVHksIUdTbebcfisg24ptl/CnV5xmG7o/
j/clgEpO/LLdT+AwNJ2I8yTJ9h0J1xE6AS+IObYYeZFnLFle7/ikEUblnJJzf2QMzIRnRpCDXTRD
JaRTiimSw9dUi5wCmi5IBWZZv5IN0qHcdpFbhqM/TyWPSs03SL6jsyU9ckfmITlz1UknBtJO2vIu
ydb9oBYyNk1aiXRLjewG/7Syzz2uVkxcUT397ZQIm9V81Y38KWMvcHBtJn6gEbcjG2pP5TDH62MK
APE3I7syswXWNh2eSC9HuDItoQrpEgAKwIEsP8VkM/yDqORjPwG8psUcfugY4UA+0b9Q4AryqrUK
HbiweMXMmxSE85XTTaM33hvrPa14HXUA1RBOcc7qJwauKIYEjJgx1a9Mkq4EMNOp9GseOn53Rqxu
nNb5OyHza2kbzpQeV0fu5s9Fy/LS27J1RE5B2qxPxNRAMJHgwYCRHnoCedjfR0KkaLqm+wWTJdVB
dba94qF3V9Y2/6f61BxwmgVNnSnsxIk056Ho54NDHNCw5QJ5OOOiamXUYxIaNHe4GqRFjlDt4QWt
/nFikhPDR5uh67MJHppnHY1Y/2bB3worYb2tY3NHgpP+cDBdpqvx6Lxxrh8qpeWBs7hJmGKQ5BqN
phSdY5IISItS3Lva+F5syUj1OJ7T1rl1k/cmEqpAo910uVugUrlFK4kZGRrtftQ13ubp/rRhRgh2
KXuFAYyRyr8yL/s9DkLypgQTjKlHdjH7xYkFOvrdGvzmsmw2U3WMPSbim5UoyT0Ac03RRrkj/5VT
8m+roKeCThHBdXzIbERd4D2JGSdWbFIVlA/q5HXVbnVtfqyI+b3OX45k7VR4RNkTsdMH7D9m9/Ym
L1KmcZLG1F7QW+P4BCTBM21Y9nLOp+IVF8p8LZm310QZv9pWwZw7vjfKpj+bwn/P2V0CpFiDuCqp
rBxNQx66s/QOJ+owwzZeLA+TD7knTAvsHim5v350PXuRjqgnZC9EHqFIusdGLM/Ssp7MIX1QBvZT
ou0+9NH89QXjFqtH1GrGpXayLPdG8FfLQ7TgjtIQUnVMjAfWn2M7PFqGP12ben4k9adhF+mtDyWa
1wczy78HtIHn//+bh4aKePDVCsb/a7oa8bcSNgY/pMeHzNJ4Rhv3Y8Gtd84xJT0aRbseoZOSQL+9
ZauPCLp2l+waa7QPu4qAXnfwPdBuMrlTRjYFZBhJN0nv4S0tgYmN+xvKZif08Wz4BYy6nran1/UZ
6ZoTH3DiiPOY290d5ozXdMg+e49qh4FSVaBx/6304W1Spf4TuwNlmt4+cfS321xNi6AKoIQ2EPD2
21+M9qbXhNirNr5RiLjHQqPgsxr/VdRMHptVXd3tL7EZ36V5X12absgCpRXWmXi3FHsFi641aS6p
N1yaOiM4l/BGT5ufJzFgeepy8pvH6oBs0whHG/jhNADwh4liBFWJQK72SrlztylpVxTMWxaKi9Tm
ULHuRJm+6ZV7qRG5Gs5P7YvqrkeXX2xwJIt9Va/Mk9snRjDVZL0UfppEveH9rm72t/aGc161N5ed
8sNoKZSKMfBSHF6hZwjiS1ispikrmOKWoCCxvZxnrdyUppPFS0U0IdjGz3ZBhOBUKtRRYMmZymaZ
Fev3HO1NysD6thaGYu2cPMYtG5VWcdd6rgNtbVzZ0mw8zWxiG5Z1TN2pbHLqrTV5UK3XUI82H7Vj
ZhdmRnI/2Gbz1Ns+QZXaQAJgVh2Nrk1vzmK/z3dOLO7crXw0XvG6Pa++ufdHZpvO0sGacN+GxlhD
r1EPCKmOmSaeTYlSpHEoKda2eR168ZiYCYKeZD50bXVsKq5Dew4m37qgooG8F6N9qAvwod2sgnUt
Pz0ju3APTkg5rbeEGV/Q6NZ0jKu+DGkkWMyviBrMqDNLBDHsu5plOCBmo3ngw+SYCKV16yWyL37i
nT8jELU4Fuzb1i2kPHpBD08VfRTLTFM/ZQlYIRsb0x6aLcpXzNtaTTyPF20I+to0+PwpOSvFUGE2
yyfHQ2g10Qr7jfVB4telXxIXMc94szTn34xm2eKFyNH4HSvQl9KOtzcthjglITGRJHedAW3swIfd
r1PqB944Ng/NkufgHLPvseMJCDAYtSeW27EPmWNika7hrY6V1AK7bP4QIYV0fbTkTm51t1pY5PXs
tlGWaLc27Z0TK+aCHC88XUigeofszKmmw6hdZiPdW48w/kMDyhaua9OdTbaFXlfcGhPO9rgIAKuC
VWIhHiFSeIi3EEmWhrhOjXNGAGdflrL7TnhVQmpeNFmckTJOBgY8KMXX9bHOPPYpLnaYkkcuKmBp
Rjbic8P3skg32Iz3hL3F8b3TIxVhN35lwfesVtM/9qAQ55nHtqMkoPmcNZJMDA8P7p+ktr4nxUk9
dD245bFjQ75QcNBD3HGnrfcX5H5zaGviQ4n5qwU5idKZ9DyiwcRVG5gj1t4fqjzvK+NvJtmap1lW
5SHhzAaUhmZ8nhwSpPkFJ94X4lCH18RFLl14I+1MfGXNwlskJ3TZBKsOZuWH+qQfG7G49ChWkHn4
pn2l++hb9OFxAdWyX9nHUAc182VZep5L5yvFqMi76BmveJiw4DAhsXUUZjAmIHJaxWOMGx9MGRuF
dfqPvfNYshzJtuuv0DhHGxwaAw54tQytJ7DIEJAO5Q759Vzophn7FR+LA045yUFlZeaNCIjjZ++9
trmPzIlcI1JW11a7gnTFppV45RtL/7P/EGd4it0s8jnJ2mGNPdKIPjnl9TSroPkkfQBXLqN8IVYI
oxD77hlM2Uq4A3MlG96al09UR90pot2AhwVcBF+JMwTtkHqA7M5Pa/aaND1qe9aPHo2mpp/eVN3M
qFkF5UPu+5de6mltio5C9RnDuDX78XGcSfbNziBYvzNIpMmQUa9dngtpV9wIHF959hhooITLx9CB
gikjdTaha63q2Rg2+VzZ5yRh7Upgp3vwMvciGH5WKYfaZ2/2zKtbmD/gP9NTNHvZ1imMd5djyk3G
7EqyeeAc0U4nx215RHWbyGOHbEUtysl8cOImPiFjwyIrZYRQyLrblFF/DWTTX52wITbfHbNDHTnZ
rWoaTFbJPqmIraLpd6fW1zvpO9FpnHjkENoINr5EcZhEHq11XUIIDZnNQ5Zaq7xVxY1Zv4uysy8o
9s0J+OE+7Ir+QplmfNFzcc7i8B4qb3/xhbpvsLgfCymYD2ISaGmy5zDAK4cZNCmj4r0NTO4W2d7W
PZAvh67uIuzRCAbRX7TI30eicEcRJebWNlHhFXaqTdzH+cbE2Tr6ET2pDpNRVPlnnHw9I42TH/Mf
9r4JbtTmbZJJ8Whc6X0TJ0WkmWMnPg3CoJiU2vC3Jb9MjTZvIyjkapb5O9btT6eACjZOEyspqwA1
JIa7uhDjZhjSaG83Gu07z67w7okwxby9p0lyDknjTQLOeQeflGC0XdCI7pnnEgc1qf8s5+Q4hmfb
JklkWFXP0MFjCC5TuLa6Wq+E1VE32fGAVWl+00xcEblv7GK8hFg7xbVafMKR9Nu91U1E2JwXI0fQ
KZr0EFrDKZFdcY60etcalshYs25AfrkawIK9ySKGpZ4HaxIbHsvN2pf5xR3HD7fptz5EUxQJS/Ek
IG3HaXDFatXES1/fze0fplDWuRPGr8TDhZq5XAdwlLT2cOvXwxs2ao7DTfbY9OWDkDPvNitDYUQ+
CWH4shzg1eBwspni+0rzJm3E4J5ZFqx6UuQfg+n8dp7r7dpmYE5gnOpvPLyly3L4jBvl3fa9I0pY
vDL55iVy2jkKYdwK+LyDT3BVxb+JVxxI+/AuA3wQKE7UaBzvde09QQ260RnYb0nnYI8DjXWtN1Iw
wsjSqebby0kIl6L6ZjGYA2HcuTksatNvL1gLynWebhwHf6WVuuw2BEj+DmV7nYW8aNMGmTagI4sN
B3MD1rRC4QMRaF+m7m+UDp+TMKh3DSbkISfFQpkYJ2wfeECgSPPUDdeOldw1OFR7QjgUodvfs+vc
Wu783hPRi+3016nt+wGwfN16H0mB+SKc/CePsErojw92FZFZT//MSfTZtmiKKFt04Ah8AVr9Ec4V
UOxtVhKcLUN+V9XDn9mu7pO5+liwF0bL7krJS9T2fG9Q61e60ceZpt1q8I4kb9+CKQtXrUUTbKYi
WinwA8H067tcbRI8givHm+45zgRuf+H+PJpmVKFeb9wWScktKPnIiyVdz1MJdzo23Y1Mp4sDXnGj
KdFbZQYpAdvyWK8M+i0YBop3uWqsGe/52C3w36cAhWbGDVk7kHjo0DkRfjnkJLRYGfmoMbiim05v
OYvpteEaHF+rmTKDcIshkfcFVRnw8lhDGFhiE44GJZrQJra8YG2TdeiZgO7y5GVsZ9KdHUFycIq4
Ewhmrih/31VmUWw47m9E+OhXukDUQ4xVubNgBoJH/zTK49Q4XG6CSFjp3sOWuKF0CiegyVaOvqF6
C/FBxANJcC9+Em3XoH3BEeyDkzUbt4G1mDih0MC+XgHu+XCQ+MmNzDOSt426EWIQ4fUWc6zTe5k+
QIq5OIYvju2cJQzcnUUt8pDc6zZc9yl0gab0JvxluuAcbLmAzKpnECnyjlWSGVAUl0FNcFFRbthi
3Rl0bhzKpDM2UQTAGWDGb2uy3If78WBlDROZbzCkZp9ej6fAqs1lKigEq77ROTL5ENs5cCyF726P
wdlNJuz8XCVzEsc74Q36qRxmukL0PTPlS8dNQ8Ej6nnkMiOXTnHgZJev1TTqTcxWilNhVrNXhXXQ
4jm9OsNI7srcOIyq3IXmASIQAHmJOBFE3fjG8W8Nxaf7dGL7vknoC5F5eHQtzdc1ypP2Hxs02NNs
1wRC8pzP7WOU2/oxjkfyB0a/4slHSgyaQc0uEaX9kMk4uJrdeLGzlZH+NCo/shYkK2izC3DpJxkh
H7kSWREH4J2PUcnRhKCTyn9uDLIggR9sJ8d57kYcRLpPupNJhuUO8e5uMKZhXZPL2ehSP8AV32vb
3KVyHrbzdXTZvkzjXXLiZ7UzyWhU7EC3vkWEuD+6tn5U4/zksIvbYNz6Cm1MOaJ57hWpi8FmzzHQ
l6Egcoe1u515k2O+MZ54nlUoOvGLveAlR5pD+aLofZEdWTddrXzT+A1rDntsCj47k9JQIn9p2dyB
mDz6zfwV+tPexjEKaSz/NWt5ExPlAdxPvNw0yEGilzVdcNYItFffi28DdsqHTlQ3QdMmNyX+7SSF
TtJFPkMoO6OzeEfQZfYfe3vXz110zYGkKwsZKHGdgOU5H3huPX0Z+4Of61sD2s5zobNsP5XIhNTt
kTlLlsSoB7OA5w2DCu5PyAomZYb0hzacMvZL28Yaw9EbBW75xWLTS/AhPM1gDw+gUy6hYbanoJDp
sRxZPjlNePXRdkGIO5yaAvPsupw+/Np6nArTPLJG/GySdjvNodzGo4NPD1fzqIdrHxdPoorI5bkj
ZoHKri9OIefT6DTZor59Z3HJ0RPJDXrBnzr3UMIcd5+1jcV9s6h0OOp6j5K+hhO6MIfx0uBoo/V3
Hyubn1LSDWue7qxFuzB/4EvdmdEytJFZPDbtcMueuHpygAe4YZrdZv2DGXjRyVeSa3Lya6TFwj2H
eq52gR1jGSuqrTcl8kVE1pfZhmcZxfWzi0PPDsKJuxTzSJO75LdSO3piON0G6a0LLveDokp3EySu
PNaj3I1ZXizvZvNUtMV8GIf4rrbN9JTRSHSZp+k0K34WkGfcfepyzJvIs16Wti2E+NvQ9s7xJN7Y
MvSHWDuSuFDFdy/kTNJPM49WHHELjpKZvoPGTh6FnQN+C9ZDkxh/7cw8dvTnbSKThyc+potQ3VZK
4oGdBWnQ6I7RImJCDikgdGjX9rhLrWbrQ8sezBY8RhLEBz4wfqeWycEsQHAPWe/eTE57AAxtfsxO
evQA/7TUE5G786fLqO0DELQvLBLjS+1n903rfbGTnA5hUbzGyELrGIbuKVPifuRhfbZD43d09GfZ
+uN1HJXYxbP7yGkeU5Ili5sxMX98h9OJtirkrT60se6bS+KZzHeLV+GshNykPC+IxwVPky+svePV
e9EkDi+TPr2G0n8xeje5iaebcbHYiNq75fzHWy6jgbJg03bDy+ZQDFWx17UJbW6Zj8H0DNgJJUYz
0/BANrCwN3P7TPU3tdlFQ3V279yZXO1bv/T9baB9guJpcek7lxaI5ZeSMwDaOBXolu/kW/xTXy3m
/FcvK+irQP4mXutC6iRtr7HAbHs6Jx9pVcuwzZ51003w9J5ymSd36fIL23ZLNtPF4xo9EOJKtl0U
8Z7IffkUasRfIEXpprUZG+tc4RCPSn3NFbHdytO7cWi/rdzLT2164xoRsapG/SSlbgndsKghl2MT
qdoULGe7tt20yHVPpbOoRqN9att8JgBCXwNcF32T6/iz4ZIP+nhNyxhWbGAOXZWLtQiiZ5VlW6DC
Iys9bBBsLzG1dTwcQ3s/KOMV/FGame9m2OaI6fM7travpTZvYLljazPc9a7CisJ8KTuW90OidyqJ
stVKlz25564ttqbF7WDOGwxe4geTzKIJ0HQwLM5fe/qRve2f7TSO+N7QQlXAoSC7b1NvnWXqaBKK
cxKzvRRJcG9QAnQxusTb56wb2D2rOwvv2F5mIXXqbXiZYut1uaFZXY8vnfKwTQZqP4RVfHUhbe+H
num4aHDuRO9eEN/PIbHMAlVuG4oa1oMo0qvDA0+Si+4SI7hYoYmnzyxw2kNoSQLJRgPQRWiN9PeV
vNlLQj6QDSTsddLiXqau40wuT4nsyyzRBVWo6H026D/gnRLamHEHs76Dab8kZODAesSObOyY7LQh
5XRlTADTACSLOnkxcGOyAi++XCt/DDkAlC28P01PpStIMDJGP4/RmO6NqPnq6yA/Cn6McB7VFmSJ
uSo9DxVTByeFas+M3fU7MA7uOlW2ewzyk20cxHCfpA/MVNOGrwhXV+S7Z8vwLh0nZZJGn1byq5r5
UbTtXcKOthbLF1/yS6LCHSZIhzhLGVYfnsKuHWDqeN6YLA06GRtHHJfdscIx7W+Z0qI7J8PwBtR0
T18hNpmUkIOJHYAeOGtfet9xgrspmV8rQizbwFSKhKd5jh1c28onBpCwP6k790KwIbrjvSkbKl0x
IJprnRSX1CpZ4DwpyGqsErMbf3ZBs3NySKicYWq7a+IFZTUtMIrPqkWT0ItTPsV7HM8N1u6Im1xY
zV0wsKEGQTCQVuTtV9bbKPEX2syTU/M7psiCg+O+IS4zcpTuFuX7N0vwl2H+2GSNteuqgQFs5Ivo
sz7kWW6tK9faTB4TZ0M6jWcyukCcske89UsP000Ch8rKge/xd8EaB/6NMexQi4dpRlFoRrodXNP9
82BuO5OPks9QQdgLA81Kl6FKBYihMX+pmed71cSHtkbPiQbAJ+2EydkdAUQU4WdPlclhFPGbmskd
DS0XbdP4b5J2uiAazTWMl68qtfF8zueCypNV79POnOP4y4xJoRYTUhVjSd9OSA1Q9w1vDOk9gCsB
ioJqStriF2jR1Ea/VezftaJ4QnPB3SQ/msFO8TNChOgE47bD4atI/EMPuGE9oy8xsmwKdliA/NJf
SyHy+3Rr0JTBZM5SL1B/spqZC94W/N2QqJ2n2RU69zriPBuVSCyxieKc8havfU4uNc+jVgOAG2ec
6rQVsBJgQzp530qOj241cfjkUD21zQrqkIHZtnodBI+4yc+rVZwknwyJ3chvIwTfxobh78wEO/Bo
8fQi4bTupwmDRfEyW1O7G1u5Z4uY71zJOaOEArVSVg/pr+Ekoy15qy0iBD7e0AiFhuQfv0hQ7U6Y
XKoYU128tMpkYb+Taf/SA78VNd95FPdiSrIjNUuOpz5Aqo97C1oBrub6rqf6hQQtNGSXqZtcJVOr
1hbxms7ERODsaPEJ4kqTEgYJKVgb953xk3TZRQB9BVo8WPKXe+ZCOB+gWQnRhfnj+vcczn8SL6t/
UpaP3//tvy7829B0WEewbrYckmAL//ffiJgJ+ScqIQDI95E9bqNQAXQDtNeL+Iu7fE23iVhjVsK1
twCwFNXqg1Z3pe29Qbf4XpzKa2/EAj20zsln/sbGvrfqJ9u3rrMs6hPR4Cs+iJTStj9VMrzzqnzI
8x46tqzuTa230FAYErEy8GYJ6+BPL86wOdX/BWMs7P+d4coXGniWCRXbskTwF5DxzDMzSMMx2DNp
F6sIWPuqjskhTi5mHewAGPXe+lZ5+8CSBM362sSoQYDeqFyYAT3Xdute404dUIpQPBcQcsgTzGYP
xoGuvK9K5BE7QjmHycaK0dp4c/0HX0VRV4BX2FplwUnHJGxb9vkib0seQdXZrrxToblp2uaxqLF8
jAuNRHn5fW8X7yB03oxiuB0MY7mMWJ+gBJKFiF5m/soVQu05TYmGTAOGvTxpDmFEx1QnhnaPX9pt
bpk2Tk61t0zgip3tPvRzzj+e2CfDDjFm18sThgcGDtgzDkTynEaG7qH5r5N9YNqjXpfnThPGNB1n
yPlB+vLPG6d2ATGCLTrZU/BKcAHe0C5uu+roQL4FabNpDe8ofW+pFMa/oAqKGbR9xOjps/gktwJK
y7OTV+XpmznLfwHn/JZN9lWbJAgzbl9bKoMs6XQ0Y4SKxtjDIoNP4XElWllxS3fcTnnZh64XGZYM
VbNonkNPJ1YGCQo1nf2HZT37AiBA8eSEG9hxZGl6gF2NQUhh7O+H1HyFj4eDklUIzzXza6RjZRtI
j+nGck6Jyb9o8xVnYvf3d90/YdZ/uetCxwzh9bNnslET/+NdJ0vlcEE6sHcDehZn5oqaJSecEFo6
WGrgKKB2zK/ld6UobiOkSiyMV3qAL5tEZHMNxu579qW1aX22yEsGNPKND45A5JqLXyVaOl9675Xs
NQgUj+BGmB68Fu+GldHFSRvyVhJ8RUXmb6BljK0TStxY8Ftu81ua9rTVRnEmRDEfzBaFgrz2EpKq
Xrws5h/n5TC60Zs/dk/REkWpQQivkYh4TUDZBNXCl9Gqk7nA1aIaj7hfUbsSyCMNhSdUyg1aIBYF
CXNo8gTAFAbTv/8Ou//J7R66VMc4dGW5YIYX9Pa/PdfSso9AKbbhvlVvSZ++ippOF32ePMS2LGH1
I4TXY3IpjrANQes63cbIaaopxGQyPDrvg+IQ7Pcl9sd8o/se9F4Sf4UuS53OQOGsMhgOdf2Cpsca
bTz4af8Vp9yhxaerYIiK+Gq3zgFa3alW+rWUXLmh8F8DazgMHt8YgsFExMACuGaEu6W4/PPdydBP
YMQvNmxRjnzar6LG7NZkH2nJdBSkbcm76Ofvv1lL6cRfscigcryAByO4UOLi//GbFVuJ4QlPhvtx
qQO1sy+BrRBQ7cvHqJaRAtEYNnjxMQ3Rb+CMyNgggYHNbiMaATam27/+/Qfy/xNOcxg6lrk8rIUZ
ir98oDrj5mDnE+59jGCIN+lnUDwWOcQoZ9g0w3AqTeN97gF4zklwLKNTV7eP1EkwZlmY+PDPc7rn
9phsaq8YmrOELUBNXqaztvnILYDC9UEV0MlZoJyOBdU0Ctw3G3qHSb0hEnX+nf9k6cA4VvSvMqA1
NB/I2fG+23QqFFzyMKEm+WRVEaichlD/EqArrCsMjGETAlRc9RbtENdRPwyx397PKrpSzEW220Ag
H+x2bXyXAeEsiLOvczPGV3yCpliM33HBaCPDjU2tsCyLy/Kgsxuut95J3+ORs58vaDhIJl5K/GSg
z30MtfuY1PPb3/8cnL/S8X0TbcvFdwimFl6k/ZeyBXyZMwR4nlMVn3Ijp5puCvC2I+sx7eeUQD44
TXGfUj8EAfY4meWfLGKiLyhhcIasWY8LXhnRo1yRAV5ZBqeADAJsOnGB8zhOO/DQOBfsIcDmHrgb
pZ1paTLY2hMnkX567j3GaSovvmSxFNE01f3IimADV3WL/y1Ye2l8q5abE2YT34g6+Ndz5P9Xpj/9
fTUNKAcKGv7PzTT/vfxO2s//ctd+fv+o5N/Laf71J//VTRM4//B5qlAyw7oWULzJfQylSjN4evyO
yQ5MhHbg+Aht/6s4PfyH8Hyfsd0LhMef4aL7n+U0wvqHZ/FXhW7oUnhjhv9v3TR8NOGF9LADKIdC
/5fRl/OQ0VONrlm3xYOCERIET34nWNokqW7vLNqvAV2JhCBlR+OtkzIq2pYd7RwIQttCA338t2/h
3b/e//+h2yTw/9oIwQfyKdvA+2E7DAbiL1Mqj1IvhVppbSuh1EseTIviHkbHoKvrI9kIG8kFoE+P
AfxUjaW7d6WUe9ijVKGUJQjpCevNGsOifNEBr2ERTWwfaihFsGitM0koinajrL00YfZtG1J9jfhY
CYfaBElJUGLNIwwB3jKGO6CVz41tdsOb1ZHcPeAyCs8eqJOJ+QhkE75xIm1YSdCFIm/8tIAb7uyB
bASiUGmQn7ELolm+m9FlEyZY7VfU8JjfDL/uUxHFOW2Xabwr6Z7Y6XxQd2lBGo+TWR79TmwDiZgR
59R+oI6d17e3kA3SW7rwYMsnAV2UoaPvYtBIG6sDWzcZsLC60lDXQdSx3GOpKzeVZ1rPyRCSdPds
5742Az0glvruC3CI8DIYkmx/X3wQQDE3o211Gz9GD3TdAnQPLph1jQHsDmt8vK0HhkO/W8LndMjW
77Hr6Se3MetNmFb2RvsiPIe4YfELDu4bNsTglTVguoucSJ7YEzvPSWCnTxQLG6/D0OBowed4gE0M
5G4kY9pUKLIznbzvAz5dUsOms7ORODCcBPIn8ozuGvrectQnLGz4PWFCl5wFbvfkGlcivqGXOSNZ
EravhO8J3WYYW5TO+r2fl+E+d0mBmnacPuJ+AqjSpoQ1Oyg15AzTwzR3C58J+mud5xozVqz3pdLI
IjESp02LKgQn2DmgYoINwmByJ0ns0WKxXACsfHfgEIGO2UoCQjPpiM69hDfdWFzjVod7ANLxKxOv
xTMc3OvV8CR0y4JdTGQXBF+7cbybh2a4KE3wYoq1cQLlG9MKlXX3DlSMfWhZ1AdVrc0YZlDDx1y1
jhwffJFr6ouvAF7YiICENuoG1I2GjVZiEBgB+rPWtufXLpxpYVV+Y5zEQIXh3BJLYN8CSDbzqnWX
0P/uyRjknga9NGJ5PtatjNfSZE+MxqLWY9LANq9tC7qWVZMNR6vZ1mNenPwcj36LJ3KrM9IcwFAm
AtZIMvZHKTJJUtnweHZEHHSZGUf2H6WcJMIBDkwsbxFbs5ZdLBdJuA6npj07dtvfjGMw7wGLm1sr
18OhduP2PNpldEvHwXho6WC5TBUVmZKRgDsJq68AbHiZmCFuZx8dnUBVeJg66i4yNgebFnvctcTS
eaS+Pjmbec1XJqscmCcKydmqg5R6QO0e9NB1X9RgNA88IIMjRerGnYo0gTufmpAw9oBe1WlHCYsu
6q47gudmD4MnrwNbk+hmBkdm0BhdTXCUYQ/IybhzRMdRJ22qlL5PQ8DXltTRQergOLhPHY6COEUr
LA9uiDuwTjAsrDyXzdpLOGj+LkoP2FGDY/A56+Cz0iTLdffkUFryIkN+4CvhJDAd5pBjCrYCdsVs
PNMCgi7klzM8BgzpbgbWcoooNz+5lVcwVCr3LfDT4EC+y75xHG1c4ZORnh8K6Wyok42pfR+71thK
EZIJcWeR7yXkn0+g33LvTwxkJegbOpGTuHqrELX3QkCgTdj+XMBHI0JJWR4BDA6M9FY0char0tSB
zN10dBxFgzMevWwiblHLSOQ/ICEUQL5MOo/sqz3CqQU+XXg4Rv1Jrf34GUVW+RJwgZ87s3aOI4nj
65B1QG9q2l5+pqLuBbz3OrzGff+Wy9A4az+VFU/zhk12Smy02xQqSAqOxFx/jqiIT+gOgl9W6HAH
id56Sa0ge5+jpDJ2XYFk/qiVqo484tLHdnbNrzhOJtDVIhltTGth8xtLZZtbt9fdO6i/8SfFFryJ
BuxSc1HaR7YBzk2ejta3bfUOK9/Irg6xMKeblJ/lR84o/0bhSXsDOtD6isxBO3dzSTeNovj3Tjoo
mA74scdJNg1epbDFwMF5plxrVn0pz08cAVE1IuUmNNX2jgygOsTBkW9JCzzAUfOzEpGfnQJSbccm
a9KNmRgfrXBIpOejnXoPPDfT98FFzAMyErhYxy26tbtQWUet+ia+7ZyUCoaixzDdTA6enApkPI8C
+lrJjZF1oEYlvk8Gd0AAFuOzo0z/qdJCnkJBQgWiyLCvdZLuaju2DtSuTTdIDz0mB6NVzCADSDhN
eYwDOmw7IeefhQ80menFuHcnq9qzn2bL4/Nd3AW9YeAxj6P+mQD31aCfl/xV1qA55FgEbgj20wdb
OzRbIOT2cqGKOfnvYIKrdzM17WfRJ+dyGPw3fylUMhLWfKUk6B2zev5y5Ox+d7pYovJBQ3WCA5UV
Zl16FkbVs0lK8zbH0QaHHjwGyRigtn1ej5+yHoj3tSlr9RfRRd6TrLCTWC7SX8PnXpsezG78ZthZ
WMV0n+O4INVEZj2EhAMgwiF+Jv3onlnVlRfoL9177OPPAiUgPnuFYwUcMsuLkQkp6eGc1AaY8EK2
z4FJh0fogc9ohzpeSYcCDfKdBbaEykBGKyiBySq6aqppUVr4Xwqz/dN0+b3mbgxjdQAGtAaRfZbS
u1iT2nVedxntP3PsvLfTWVvtZtQkgJCH4/oJ1Nx9Ej+13Xlo1HfFO1J0hJWqsHtDdVzbnXefOcM6
VMlz2eA7qX29AUp5mUAzWKN1AUt1rvCsFO1TVVxH41ET0SLEuKZEFdCqPviFffSR8TS2FH/sQQuj
tE39t3QIiomRDgXKa5KwXcfkPUsSHrWVHIORAG1CuFUxwZUpvGxWMizcVuCTcfNFF7NBYJ5LDrlo
Gc7wBpjjp7bOLb1dGGpz20PDxmNZJGfLn8m8AeKa1D3XPNUrudzrXB9agFlF5mHP/a2dnwXOoYZ7
h38YDwRJ+ocWyRwMJtvOe5hGaEvPRftYd6cOxZNDx1MB5Tca381h5LSH7a/Yluo2C+kPyT+zoAeL
eD+FwG3dh9BJNhLIp0krzc4uc+p5p1yuPAO34AxpAHjvb4+lCYuMc0xrh1Bdm/Gv+FZHFKcC1c5S
FXU/5J2x9+xRY+TtNg4+PMigfyyvKI+jqYMrLNiC7We9pM4MPlXKwpLkDLeS44aPA0uAa+AN11oZ
Fw837RNp8hQao8Ix0QDXtT1S3m0kdqoQ6S4w2FJkJv4hV8l7DBY0RGGJgFFbXYVBdie3+Za1hn8W
i5/OKWqFlDsl+VUSR3HwSrefCQwLtgwTRHtuU+Kpor9JeOkde4EPHLElKKmPGU2rOpHUD1bSkDQH
xVYIprCDGqt996apsX0beXRXD+qnHIw73vbxYWgrAnN2PX5Hfpk6B0AT00+PL8Bn5Rj7oHyhrPrh
2GBHDiMyoBFrrvUEsGHl1xFZuhaqBgxO7RVP+UimaTuW8BiilcvIuopk4S6s/oQ/mPLvrvOqNskx
5f4RploNpKwtuc4aknDK4M/olHVm20Nq2CQs1f8govKaKhxzO6aol1tkJqu/eG4CJZcyB821UfI9
zUmBsL+FCQOUqRot4LdVsti/uq7eDHYMOXuIxatKyPyW4F0Pc1CPi+3J+sLbjw/CHg2cyF3OeFxZ
5XHuTKJBtW63Pr0yG9qF8MFFJoi9vA2cV3x1c0300/HY7wMc2jmy9jelsiFHOEk23cM/hU+dtz2v
VeItK9eqPNRX7OpNLbkeA6zjJBVSK1tJH5ocwrzaCLeqXgyP0i448+1y0OAwuM9rqfgUbvMwDx52
KqqU7JuWbMI6M2viUOMUntysiO4r2Dd3mW3O+5ZQ2dqLF5sFIPeD6wLV9fB8Hs2gw08YWoH9XhH3
3egQcy2u72At04he64T+5BYcydppWdnTwx7taIFrnBVnIY1NIc7PXt4SY82S5eyXteYmjBPraDru
xA0PTwoi7bmoime4bCYdyqa4tWLT4sfMdFYB6n6brTQ6pS2HIEbw9poVgFAnjxS2m4X5gels/pOa
enzrTDZeQx2YR8iWYNJ82wAuOlgw8Ly4vkDW6lgoN/XBcLILLRx3fVfmDx7hsFXqDfm5ZC9K+hMm
TyQCTKBe0vsXOTMN0/djyAMzQrixVBiolUevQbPiesGNlgaDfdCCFaa/GOMwtWfnbvKXmIsl8z3R
EesYGsF7IUi1Bg6rP2AC2bJ8JwHbrTvrt47zo0UPz9YxRrUp57nDCGu55oaZULwbfqGO8KejDVUO
LjHrzF7184B1xZVFSu9LJFbzQgpK2aMeopxOqgBW57NvoPusuIJ4onainQ4JZu03062hnWeZcXQx
Am26eATa5lWMjxVrR9kp8RrPfYQ9RZbViz9Y5qOdmuJIytbbibpvT7IUpPSbenoW+GkesKfwyLUD
wl898CcUliy5JpLx3Zzr4UsIOCJpZsd/6slKdiVPgq2LXe9SUonHBiJVB2siNlJTF3TgTesf2yTn
QGvl1OIUU4A2jt9YoEEvSPGMhbYTXUaTsB7LgQmMo1fiJkd1fPLHNHs3bVyAcZuNWxFqnEKhVieJ
0Z0Wt+BNxOrajRDCuzJ6o47X23UuB+9BLLzGYhG3x6VuRw/zLgtIymQj+WIgN7grWDKf8pG8lC8p
FoHtLK5pV9pnr02MrU8c9TCqOH5JlG4PUISqU2AAV5ho37yIrPaeQ3LjNxNgPzIuY3KsO0//sZFR
LnkHdQm7eOlt8mFQF1dV/n1RzNYRCFWxrwzlHUJBUmBVRSVN58bMMSaLx/FmtiUVFiJ1n3M3Sy5Z
r91XTjbMJF4XMNzNgaz2eHAHb0U2iRJNx5KCCVFXr3PHkSKw82GXSBbCijXA2bO1/JNNLgZ+u0kJ
/GRLYXpQ/LAUHm58cIUfU59b+7wKrHxr53wiqpFyvfbL0Xnz+oz4bOqF92ru6ehAg1wStfFrGIEj
by2j/OrholFSYsvokoUKBpPXQdqA3djukqLzr3nWW09+P4RbEob4MtDYb4pOJFvL7OMbK/K6R3p5
mV/UROEYsbg9/ktGVXBu3sbFCPNNw7h9QbaqdjzDjbUvEnTyBtxJZZBfdocO1cVueHvTgItI1Wie
557+CZsovPJlVdsRKPaPG+JUwOud3o2ABB4brgTesrW6s9MQ7u3/YO28diTX0ub6KoKuxQHN5iYJ
SLpIw/S+/A1Rlt57Pr0WZ4QfGAGCJECYizN9+nR1VSZzm/giVvhWqQGsJZQpU+R3o0Q795uj7YTx
3cNyc/TSzNwZ+SyHqM7wIpq+OJvgHcBUGNajJ/RVcrSxMRFYbBihJTYpyBoiSEHiqpMMObXPAdjA
LsMbt+TaLZOqflKwWxBcbPxL7Dn6SQ/rbiexs52EbaFm2EX9pBUktWWkUBdQNFi/FTZvol3KG5mN
4DMJMZuvfSb4bl+PxcMv84GmA9z3qaWjleNZSi9dEk9PvW+PW9WJp2s5df4HlFFI53FE1rcA++6E
3ZoPjLcrdL8AJOinWCXsQtubfjeMizgamSyQTvL3Dl2Pny1wTIqjkPe2RmOU57IJCQzpCBmo78Uu
SvkBB5bTVRhgdEmwBayAPwSuMtWgHJUSea0Y1f4RqY7Bj560IFmobgG3k2CzgiVCxrLcaWMyh/nh
W3sqN4+2NsZ90yjxxikyHDZJXzzpwPzptMjSR64Y5hEymwTbb5BMiIzpUtuWuenDsLYWgzWXY3Yi
wMOZZdxX1nHnBQyyYKbp+2lU1B9u6OXVMwwFplQf1qvQa7ULx2d/k3MfB5NjNcNFgRdBrYVfMJ0Z
0C3J4iVWuylN3XvVEBfPfZXJNZQGkgUCjBeIPU6skxbija+VpupO3O6IuYELT0iRQwUm8zG31Sqa
9gRcSWMUYseUDBDWjY5DnfnUtRTatpMeOMNi+qf/QmDRa2ODLYOqae2c9jpzfsUyCu7wU6G+Wnls
nCqFdg6KFJQVP5f2lyCNQYeZH2FaASjxXgVqlF/VJgQfFcBZgb5q6o821X2MK7r+xDKQXaJBq3BX
h/2PWtFXp0cpGEgyCCD3cJvmu1Cx1EePU1LiZJ8/NDn7waeGQdONvIq4qWGZSrOIVRAtfMttg+UY
5/e28TP5qrTECwq9snemMIZnbxz7hyxEQhKR9ry1PxX2lpUQVaePlWpHGtF8HWNHnD2/0QgreNGZ
fbF5hShvwKQCQwMO2w/v5QDXdaXCp/zsTDp+oAfhD9MawwcG2Ts7IxoobDQr/xQ31D4usgHxo2tt
50ljqcCm0pnyIyeXxWm2Swq3jQJiL0pQwX+M04Me5t2TU5LExaQpSC1I8YLhkrAPlsAI6kcBpRZ4
HxPcFqOwrtXlNgMhvY/9jHx90OsglVQVk6ehGfbGaKJ89gSmE1a+oHizkaL2Yc/Vfjk4Y/9DerS4
OVM5Iy1a0jWBGjwNM0sU3o9mWVB5JnUrs6pxo8CifS8FLQnmR7UFEdwsdbYWPX0cLvwYyJmwaJdU
EMw2mlMVz22eckbA1eVKEE3U3lhcGA0Qh+gZ1bZPqXMd7QIyxTjFBeJEFp2aoPau1YS9qaUY8MMA
IOH2tJrsLALphy4G7TgZ0l7Xhg1Wp4bLbRlevMUAX13G2YTGXBHUQ9+OW7PvKFnCSw7CxsleTMwd
fLNE2jjC5asmHyraIwuxHq2eZ4CRizyBwSp/KKwqftktgQVaRXYETNfSQMJLzsmgL2/wPb17XkOv
yoXfw1IqZ2RL49Ofxf073iN50KOI2MUm2TBRYcvzU0wsQ9TIg16b8W0YEZWgl4PKHc2m+8L2S7xe
KMR+KJFSjaMW58oPGyzzeKWpcfh12K6rdW8EHCBVgFnIWKZVqgST6uJLQGn4nDI1P5ZdF19p2ui2
vd6a32pal4xO8Y7OpkURvE5ssa8m8xIOoFFPXqExip0MvOqhGibmXnPMhpekLwFxanWqkiKyG/Vn
kpQG7/0moYKNd7WD8pvryQW74dwiUBjyN4oDU11Mg6fia44j4gcBtuV62fZe89oyiYXEFcZElXms
jANB/PBUKMKuQBVM5sWSnm6v2WKtZqFEfFzrVrWhzTdAC6qc/60qORRP8BSym2Go5htSJr2UvJWt
6maigwRWDjoaVknq1M09q35CTMuOVQXZm5mUA2Mt8kiVepm84/4jkJOlZoL5EDnoYFq+ec2ikvoF
VeeCCUZBbpRodEwc+dLZtahDS2Ix2VejSLAEVhm4nGHxCele6SGjTErx7ajEjpeWHEi5kZmYGaLo
5AZzRG4E8LvCTdZX6V/dOcpPp+ojDq3Srg8gHniRzbZi3lJmvsdYBLdUsuxNhR4NUrAGThl/CndC
5S9bCBzK+0rXmUDjrOG5NtN4NrPwvfo7o5imzdiq2aVvrfCF6pTQpWervKl5Qd90o1HbXCrnrKrS
lyy0YeXETL4tHNI80RO8GBCIAXBAygInIG0yOaSc5mGeALugBCEZsHKloc+hVwdNB1aMAA/+2mbf
5PSILhiSEQIi17AxE2E+z+8xzO6gRrMmjWGhhEYoOdK3k3ecTt5By4PomHhQXNKSx2EMU3kwMYUt
O/47RHy/O8WVRi8mRp7PusGRHxdFdWCHotmmrdU761y3mQA7AhZNu/HOj8rHp8l674GMJ8+5r5O1
YwKkXflJBd8hqaoTECYMXrapkEGqArTATh21P4oNNTD2rOBIVVk47D2YVvCR9S59NhVkSKflFkFP
mNyJxCI4pUozP7SdaA5hXSjXUjUnmk593CC6L8MXGCDerae7c2PlRvuTpJL4jJJ424TLXYg0FPNM
xp2pa+sw6OY0H0r2mmMRCHMrto0va+rac9xDEqNzKSDTQfhHQ4DVPS54QnAwX3hwsdZKr0NorbTu
0DoocgsMg9abGUcRAp6Jt7xRbXqnyDrQjlrCJLg3pc2yAZVmJB5Vqj2sOSUNn8zYBBYHWLTeEstm
9BR4PTzOxA6iP4LCs6+P6WhL93S4MdmbbpCqiYX39kjIFGZ0AxsjAHxDvCQmPJoZxrCDr+OQ+xsm
nRaVNDlljfJeIlE/a5jT3I7/u+IsE/4UoqN/YZhCqpfNcNo4qgxuRcEJJ8Is+xiglG6MHn5brk7i
b8hj/TdqZfXMWmscU78f3uAejLzV8MseOPVwV2oMlqMFggvVDXZhdit/PoD6kSn/QM52T+WkJE9T
FnfTcjLsxtVqPycINYwXbvicpUWCXdKMvriLBGsKd/DsR37NBxr0yq2z8U2zpuOgBu2ePGVaEZ+s
rgnxJlmc8CyHVJovhbHBRokaqSii2yDJwAJUeKTPkd5zpVErWmYK7LkrL8kUGhpyB2GI8avkGQ6m
UygrbV9JTX+q6PLCXeykZCapItxHWtggWmWYVxA80Ukrr4r4owalFRL9ceXj3rvi0wZdM4Y9lHBs
3l1iAJGp7d6+6Wo8p3/oU7ipoZbeob87D0xPwxUzgvya+rF67/Im49QU+Fu4LMXP0NoN5LqO6Dph
xa3XjWgzVVtNp6qzQAqZeb9DPamR1j2BQsNy/YKXOiHJYw/Rc6mn2RWDpAlNgBaml0Tk6QcqGvlH
mi1dq6ImeOyblpgQ1jMmcFJcubIyzWyN1N52VUqGuqucdj/xcbpNUZXSsJ7U9d70FP/sZRXDRfyO
r5lqa9s8bpJ9MYl8SwCc84ZWF6fSxltPtVv5NEaFRTd8anEErkp1n1lhwulXS7dtG0LckUz1T0Va
dHwG4aFnJQasuYYlWduKlnwEVWmhtuJXM4VIn1HeYaQ0DFB2sch6wkfEfUOSAogg0lnZOJe3lhJC
MJmcTqA4Zhn1Mgr+hFL2iQvDINryM2f7Pm/neW9ZuH3cZJxG2lGfG88NxrwmEw3WF+iPEFinpwi/
6b0ATrVBvzW3Tq+TMxPQXxHl4MYV8zUGQYf0etf4wxmpp986rT3d8cRQWmF72oOrRn8px7i6a5Ce
OHPANF3ktmc/9CR0XgNHs//kYHgvzvxdoKW0yTLVsviVDYvak6owmq2pC287hKbzipFh3A/Z1EKP
g5MXZ1z1zcwMdjSs5TsIZqB+sapvWSX6o9eCDKRVswLG4sf5rlNLHLAwMThzhBzMXKAF401xeu3Y
InWgEYzjAwXT0hftNDJ0YLvXT1zxYvh7VeCvEtqZEOt0ffoIW8HIp5psZ5/JaHiN0zEBgWkP4RvH
XVRKE7ZriAWGYJ+e8yM3otfvXlHSgO1FHtpNYaaMoHFjkqlAEw3akvFVY7dXQA80X4ILUw9NgGk4
14zukWVVtxv0kUY/pzQxc2P826YNPCy9lPKXAt1ZMSCF8KwPNkfKlnVFoI5gq+DgRt0eF2d6W0vx
IImtbEWJ42EVGGZ18ctB+zSzzpjxNThqs5xQtbBC5ag3MgLvEYICaFqb1CDOBuzkoDl5zY0I6TGJ
MLSBhjow+eVWVCgtI8sRpeAqzFDZCTNWziLQP4om7SxG2cgS/GAyvvtOXG8SzR/vmRc+dDXSSen7
2bJiDrHTOaiuzT6IDzWV1c9hGdDGMKVYhXM6NE2rH76wMlYrdWrjVycqGHWVihe8dcKiL9BJ6ARG
A6lhM1pIY0qoYB9RDXHotEx8hdTybnPhKQeH88/SiUoWZsAHjzrrmi0fhWQVoWczaVLb+o9g88gw
zQdkVGrTrht5OkmVO+tCNW1XJf5/AXs/LkvqJgBC1hZlDmqLvQL5w3YTWEquLVHgKqbeC7Ynikkc
u9rYfqhsIAH2j7obij0VmvUhDAxutQiOHjAgY9T/pgCcCGgW5zL4M+KnMGGYKi0N6VXUVhc1LYxL
5pShRTTLVp47eMzNms6R5g3qv7c3kwSB+r/YiI103CYjE8fe1PCkI2dja07eY3rfXHRhjtBZ1CgX
h5rPhyx7ekZtnqwXTR/LG0VX+lEqHeflf7rA/n9bDje/+fkz/a3/6/yFv/NirELQQP/9339Z/+vX
/m+++mw+/+0X66wJm/FGq+h4/63bhD/KF/qf/+X/7W/+p99/fpX/k5mQj6mlO1j8/veGwhNlf9Vn
+m9Owv/4Y/9yEzrGPwS5EVsalnRMQ9Mx7P3LTejo/9D5DQO/j2UbujqHP7K8aoL/9p91wR+SNj5W
lVsJxi77P9yEuvYPR0hpYlmyNf6slP8vdkIpjX93y9oCFyMsGFOVhimY1jj/i3nPcHwlJ5fdgbw1
XgqpvmgqZoEU3UF59+Q5Lo+09SjhGlQCLeh+cMo8iNYUBuA/596HcshHAf3+zyTXJkkPkrcEr0tA
bV2JFxvJHJG+wmXxltGTYu2LlMkxkJCtUT2V/lOo30aQOAcWtQ8uv0Pvku/iiKmo54pARruuP/Rp
jUPdey7ECpcy3JF04F63xjZLhAIUY2asmZrKdFe9NeLFw0NjrwrQQa26di1zzU3LY/7YbfGyd8Ea
ymY3HPp0Uyd7MI39tOzjVdnvCvxN9coloELWHcM2yAMVby/+dRj5xKPPOv2k7d4sdsqb+VawqXww
nm6/qZz0OR/1iwVxAu2Lzbi5Zvwu1OOWOB2RbJJ16FgL9VmviczvB1rQojt+H6aaJ0xQGl51EInK
QnvXLsZPCeuFqw3MRgKw+mpitLuM+g0bCwTv+sX+oK+FEexrd6On2MrWxjP5RuXd58y79M4K0+d7
48ACZunYcwTjh2+w6WHJcrF1H+Qx+QMgt1iozJM4t9sQWRa856+Fti6jtQ7Wh+4lDjPZ0mUPwQKi
9Y9hOnfFJQsz4OeLXt+n4SlKXV5zdC3Sn1Jb2+1fMtxgzRJtzdfku0N9jXmh+waBbVWkjzZonDQc
enN8/6i/CqXcxBOSUUMyYOgOHkAQ8OT7umTjoLZmesIfmCmnqd2a6b3yTrMBq1mtpHmq+p3sns3m
VKkEgYX1yFVQ52D8BuAMwPIM6r0bmnNEVi4D/aENTwQfiuKHW/qIjhHr73wI1nZ0KsRVdr9S7CbG
n7pdAKOvf8o+/cOLMKbGH2fNvcmGL6BVMJGja57vOJ6sP9GFK6PsmaI3DkJK6dSuDroGvwY4m8lq
wkU8yj+lUt7HIfjQs/Ynsvqf+Z9dnX59mHS+ZG36pQ3pVx6+1XXxZIyDy7DOKLcD50w7OfhBupvY
d4IIHy/yGHiFVcvNzyRnO3PUfQAdS1K5XT58k8Rb+GH4UUqLyPI8ujfkqW+PZoRuRpErZnzKgDyQ
Og3Aivxc+rSklb9YFpOOSUOCv+1o9yd26pKGCIKh9Q4aQhqv0nTLmHCL6UlEh5k3X4HktDiHMYZe
cgrmYEymYjHYH0xzF3NdgeEdipLkJB8Mtn7Qu+cWlk3zSJNgOSbXoD2A3jIzqnH3fvJM48Yp7taK
eUInX4JJYdDrApB2ILWXh8nC2fhQTLl0g/nAus+0Xxrt8YQN5i6rHiPBTD78mnbjgFjB76fPrcjf
Au3LjwiuL4vhy/MPQXFVnKUbos8z/rAqfcsrV+cbVAGfwbtjAMfpPhONSXMWbKs8Wg6Iq960SeND
2JLsnUCnXJt2H3UoeezoakXr4fhh0OTY0OcRfBSCQ8n4Aph00Sn7iY7Faa9wO160z33hMos6h3iG
hf6h09+G72cS/T4f7Y2f6kvd6gkS47zRngexrTijJqyOJrlWviQMJdK2y0Z1tfg5hGRdVy9V9qEQ
zzEvwfitt8UyP/VDssrzu1VsXbPekayXw8WWaOTkLYLDVL3hMISpBrHg0TQPzbvZ6oeXn8fsh+b3
xD+bQL6z6raKK7dDPAb20zC3Vo0LLNyeGHNeTNCHd423bb9M81qNSM/pvdAeevmtQUhOJ9LGxtJp
WWgq1kadZlyLdJFks8CtsG7G5CtPuh9KwL9Gu/0J6fZzZvcR/y6L5R/VzEA8j0mpXk21pVjomqt3
JZF/TVv/pHX8ZST8xy1LXxR9hVzGeWP561TjYEzgn70v7ApsK9Oh0fpT3Vc79LoLotyqJvkfFBjT
foqw2Iy9TVtkv1SgTQYsinYbwqEKdpV6rzMQ3uDquo61nhYfVg9588hJGdO6I88XyGefOl/M0uPZ
wAJq4GHSVgDpW4YIPAZ6shkSjyLzVRFQCtBxkUIEJSqtjjdZ/tHH5cPXgKqyUVMyskHnqvCcZP2o
rPQHC24t30JW39yHBthEG4FwTvSEFlt0HvslIpe+CK2Vp6sr2zaXK0OFjiv1q8JhHVM+tFlvXfva
NR2A1Xj5mgj/0YdM1w4gyl5cJkWxyRIdvuPi2FvTd9nXazC6KxGz8unditn+cuCEDuN8Yav2Rigq
Wzb3ft7RCtW+ZETo0cxaYc9qy5Zs4XhXa8ZfAXc1yTZaHri0Tj4W0p9e7DLA5jZNGuTli+iuAg9Q
Lk3UXjWtfiiwgGZ5UuH2gTWag4K6duIPezaicV8L2G8K582I5RpE0rrSs2WGGWsw73WOxp8O28iA
Ki6aacGafBCM7C18SFOgbwvS4uWIZxF+Mu0Motnks4Rm7iTTz5xdq5GtqwfxHj8/7JFkkyWf/fQJ
3mUl2Do07Bxef1roKpjauTk6bbe5bq/wdO87AY0MPbCp8hVuzLvOwHRfG/Zq2BXKhXFWqb2lpLJp
VF13OiGDEZ0cVYYyBIhJIn2F2xctR1KzZU51TaN24QaB79jmo7bsppRbkbh5Q9dt6GsMxnTOJjSv
kwpIQSS/YXcMq+dspOlZ58bUxQcL7mQE+4QrLJchVq9wjYkI5OuwTHgrvbFfW7LByPWklziQQ49g
+KUwKfbyV/VY/2gkSTE3qlsf1lkeyGXoBVuf6L+nsdRNO1ZcnkUN3Yn4md8CJwPr2cjiJn0k7Y4b
eQBZrCHZC8lfRpgqhnLl07QLXfBCq/tw4r6ICnF1OgxPbJ0NC6pSzLilXRl4C2ld7eFdljr+SAEl
oWbdK3d+a+6lX+5HUGGZaJa4SgWoa04HLa8lXOQA4Cru39opPlsZXGMr2wpj3Awj0C+fwgZfgQxX
qRffDF3Y/SbEXaB35sRo2w6uDWdINH5uwymx0l2XANIevkyJylgMi8zjjeJ0Rdl3f1M6CHhnqhxe
JTSVgoEH5CfYSg86PdYuSa8QvwTIK7LMNAghFq0Mh1uk/ztAJG+6q6TFoo1GV9XtTaOES1vNrwoN
9UFF6A2eNtc+QRVTbYdfCl+8BERQxjjN1aWLWL2IeNx8kBlq+60mPxriYvaIw3A1WupWtdPtQmGf
dVP41pixXYNA9xRGgFwZWvJWCyXZ0LG3D503WtDhoVQWOvCwSxq+agVmKPokcWZHbqq3r7YTnNUg
PFX+uCLctnSMl4rezDITG4Jzi05Twdd28jyX1hIDd9Jb5T239qMsvjOTS7rDYjc9cIhH5Q3ArJvT
t9kblosiAJtQpc5sSX91vvKE/1oJ6CjNU/NleVwlJsLfo+G26XCxdBDrKffzqt7ImrzuoL5rHvN6
jXF/R3uGD77eg2FgTuGGD2BEjKLSTgFVXAD8CeYcse8uy8a8hA7c0dj5IIa8C1vzh1DqDjnghoa/
DhcfGm7FcTlEcyPnFoM09oaBZ7DeleUZi962Nxm9ZuFnHEE0xsZxzTNxxUq/Y+62zq3BXmlVdHeS
aieL+ZznqRdBO/GC+pk3wG8h8EhrUXPcysevov+NR29vh2dfVXa02mwGDl95JG70upSLhd8nH7IT
12xkbe+bBTOT3RgaZyWS675NgAJ6N7dxlIIH9uTl3YkTZ2hnGxFsBxsykzBTGleye4SHWe0/glG9
J/QNz7WPAT2Co3yZwW/etbT885hyPtTJ3EQYSu3Sf/Oota6lWDE5WAaW3JaZvUSWW9D4t3BDvVi6
sClk+xxrt64iIlxoR4t/Qlo+hGrh5oa3tLNx18xVJeBV4n6vIRA3UDzTDDVsZEuq0JqlRj22hBqs
nKsw2GKy5CfinaqWk3lsY/9DVZxLayobgki0HTorMh0rDs4QJmc3bLaAmLIZ0z91bN+j3tinLAh2
96epjQtxnOxD8usnMQ6ICGCmsf5nfTz3wZHJsFoxRS1fcy+/ZRadB3P2rFTvdhM/m/V8MYEmMuHr
VhACadpVyo+YYTu3O9u1LPhZYD775Ggg3HT5ZkqY2s24IYsyDEYDDuZ0yFBxgFZnW0uKXLGfh2sS
WhkEAgtXiTeJlyr91g2yHxQGoD4O676R63ejg2yO2H3jytf5NQEdbElcwaxgrsGlJiuk2sRsoU0q
C1/7UlgTdA4Yko9H2jEZHW5VqR0qas6CrKJHxjgFrXnKq/TQIdL6gg7sTjyrLasZe+RKtbmwTVQH
C2WjhaiE9N6U4GqbqoYJ91HF5w5bNJkAer+5yy+dnM6idN0WTDFBjwkJgftNLX5adbyIWMNRf88h
WKYF3HUfXY0g8yDUvSV/pso79LG+RyDjW0BsD7rrBCI24CgJC/Ki4EYBUEiXXb4ouBrqeb6eiF7F
2kak2FWsgVjGYho5SZs/sQ52njo1tO2yb9e5/ZZXX0EWu7pJCTxtZEX5RPmnalovpXwP+mCn0d4n
tGw+Iy2LN3T5Ra6olPeyK87NnK22HhM82qihZnOruFVOV35WMIse3ZYTqyf+YarY9uhNixHQQ13c
h/aAvUJdZ5nL5pJrJ9JxkkGWo7409k5y1Yy854hCi2oHISBlEzGhZ3tcpqN5Jgc5RDKRAy29CP6m
7ECD6LG2N7m4L9Ruhzs0nTZheWCnhyqK44rMOC+bELR/Md7LvzDTIeFzaLqyYvMX9pAoJx4D0EmO
8kSehx0czSB9Iv1k6zdTHRbBk8yudX2Fi0cHfUU1oio2Q7OZeDsojAHS0dCOoNQ8zZwgU/PJUpF5
xpPpgJHnvJl9iOkpBUSlX8fZEl4znmvvKWOoTjuPfgfKahmFT7I51fzVmYdI81OU2uIjzV5948YL
UTr4+KyXeLgTtVvlKRcWqlJRbiBU2R8jsCKtN7ephyVmsi6aPoFiDDYVQznC62PwZpfPc3ZHjXxW
EW4RsD7ylGacHtxV+QXZnW9TRgE1XEyxUX9srGBZ2KODH4iCUGrXVgfdgRimP/Ju5xYejkj0BRxO
LlFQPpblVjrp3iuu+LYZ762F/40ha2TokBRcxJQ9/MlFiStXY5jf7m0iUZEDWkAcsuDq2daa6eda
RA0eYnrl6+jgNC9qurX75wpKdw+kS8ZwlBvvQB4O2/VKi2vWzftgMJgf7UVlRmfH/+J4xgufrh3n
uwiVBffUEIdZ9x7rwDTMFd17y0WYbJKawTHI6rr9CgEbVLrDs/pplcXCxDmVayx1/g3COTyolfYj
mDX79DI95fSMYIL35Fdhnhz/yPxzKfFNghTdNZO3U+Ae/s1+46TaS5Stlo0PSPtKWEAq9WqZ44qa
vINJX3jtfUjzvRP2sZrfRlzePnENGpVT8RTjirRmzJITfzFaArmRe27OEcOc4cHIf+GLDbBUDX5y
w42dNWoS8CAlXa5Ibtm1PFpsgQYYBK7KI8MABR9bzwfMNOMFc8i9jC801Qz2V43zR47h2rChaap7
bbR2jm0tyOlyoBzlmX1NR2yUG5mTzEspOmT/Lv2QQ5J8qMyGMN0u2mWI1jfHkcIz9TSbkhZgulwN
Ag8wqxiKbyurZFvjeJr021p9i0AcmQHhUPU7tqEiBD13wWEjaNW2IE7QZ2fZyk84tKugY1jeWztM
ML0Z3wtAdC3XAcHda6KB2WRt0rRvYdJ4ZVFdHv7FydXLXkv2kr68jvoTDuBwjT7LrY4KJpqLQuGy
bx2DfA0lD3Pbyhs813p4enEnTzrbKlbM/xeDHFZKxTwD7/mYHgb1jdJlnoFdypIq+/lwz1kPGFCs
7eXJZzOAkWH2kHSsowoMGN02dVSCFcbK9DZh/JvqOz4UZnTy/H1NWaNe84lAJDUNdDUL7Y/ZL4Fr
AsyLypJsn9exkv+8c4a0dePS9rUPjRCL43rttxND/mq/ueIhJIrvsnw04U+YPFnJXXqvirwHzDz0
aClsFbH24HcWhyz1Egx/lN8weqKQfnwv/Qctc7SRLBXnMNWPTPkSiNPB+EvwgRwD45qYVANkl1wn
Ih4aQAJfE+UJPBi7UtKwxq9U72VGVRE5XMxqlWDIv8JivLSJ1lScSJF8Ov8KO2MTBIhfOSuyNkMj
sQaNZBTxNEs4/yHT0TeUW0VezKI/NJgAqk2BGDtSEFXmrq7w9+7aydv2yJxQuE1eCL076ag3DIOq
MwYEXCLEsBb6ZLgT0FGHpK+Gz0BvPjrxojOzrz4Gi0LtTRjsRm4RNBCV3XHIseUcIxyD2dtYnUNc
yqSpfJoXq3KX5wd06xqtemCND+JPPlUiGV97nw0lWNTcSYeBeCbpBMi9RkEPZXgPi2RJOQcO0zcP
E9B8J/J4vKtHWOMRiw/EnxC0p3eRngekN6HtehPDTHBWOJ3pOArKGbcqBnwxbP4naV61yLWbGYYP
BYbiw2RtjD92/TPGw8KnmumU1bvVUO5KZqy++s7FcuVVWMPnl/sP+qY0ucXoX7qBOW16NYtTDnW9
4JrqQc3EeuKF2pLhytpjoM50dZWNDyWyDtUo7kZJQdS+F3u29cEud2PQulEkFpX8M/XvoiULxjag
+CMOyRdVvo6ZtSBnmdk/6YCU2rNnk4ihdm/pT7fmKv0naK1ZsaUVnZO0PgIb3aF+dulNkAbE74FX
n3hEuokhSZWg9GEmVzuDUPOwKpgTl/tEkgx9cwhLlgeb6zNZ/Rz/BwegiUsmouIRqxCX2tjYduUn
oeTWWjn5e4OWSb7AZIHmND0ymA6ts8YL7qhnxE+4jyGfu9zP1tawIXg2Y6+1CszzPs5/A+Vk4+3M
BgjXgLioC0UN+WysH39O9sRzlsBgFRJrt7fhDbsF+UXq2xmqch3qmdim+87cihmUSPcCUGXFdU3H
Dcu74dwye2N2bIgLiOIcZ5fkpQOxGcHxx3QmFG7cuCMzCoUfsZx2I6+R2NkCNXR4UYBpshQG9xbN
yv4gyhPUT+b8FFKw4INc0b9YpCcTWZ35hfpbihtx7IUdH3JLQz97UgCTpx23U5pN7dMknn3vSDfg
FK0b7QAQsodk+qYb5QaZWSzdWYUmC5eNTzCcCSHVXB3tFxxqHDAtsbOsH0cCet+I8TMTR579dti4
heNa8b0nq4LO88MdAaUErWGjAl3HVKYc/GGNnqjaRyjevlgtHEi9xq2vLGTSk19usuBeIzNTWy7O
tnPn2gs5cqXN+Wy3VzGd3JWKT5ErjHVEViE/+A1dwaueAVLuL30FxrI7hUcF0lXjr0WxCU5Kcakl
LgGXQW3rvXDkIIIldR77S9/f6HsP7OeWYLC2L4D0mPdIO8QvLKMFLedgeOB/WgdaACpa2K23IL8I
5Jl6ZYh70ZK9hN22N46tfWzqzehRJURYzq0CLuuP+RoVahc1ONmzwO6cKbFk/jef0huxrmlfq7ds
nisN45EpcShjto9WYKA1x+UTGmJk5n5vroz2SnI2JG5tfarTSV2qz+mw50S50rnvjlxh6YHniUed
G/ctG8sHqNq5g6W9ktY3qQAUm0B/9qNDoq0FRfCoojGupXm+aFisAkvrWX4XpmsUG67Y9q/6l9/H
X/vHOOs7yj7aX6FvpL9k77ah5L97bpSCC14g/bYtKdoFqp9bfjSP6mp9ZxTIYv2aXOHP31T/3PCX
8MSDY0CsZF1tFsWrHhGfO0gLHYlxqGuQUKdmHFkrudEcADUxHpaYgRscOLfpZp70XX7KEYCXo3QJ
nnTX9rcTW3rNcxYEfA8TvrcV7ZGHon9ZM5Q6+CG3w35VoI2ewuf6N3nwzTf/g7oz2Y1cyZLov/Se
BTpnbmNgzKGQFJpyQ6SkFOfBSTqnr+/DrAYKBTQaaKA3XQvhFV6+TGUownn9mtmxT+2Jg/lEJnoV
W3vjO8yCEa91sa2hRTVcudeEKVi40HSOKZhbosYH5yemnwBlBp+KSyXshgYMEpfDuKo/JsacFB79
qnD2RRbM5P9UQMcSJtHI2/Am4OEyoQquM+aiNzSZFswJdo5uXeVb+G60UFIsSHVgKtas97hIr6CV
fxYCKmI/3gh3vPUyW+d9/Dot112tqHeFzha2iYzdmBYvFSH9hsDomq2TMinjwvZKjNtOnyhap1hz
KVVM5we9899Lc89A4lXrNH2iFjSSv61px3Q9UgA/K8yceDmII2yn7pBQ7kowROP9ARl0Q5y1iGiA
RuqExc/jJWTVON7orjzKitQIAVuSg2P/J+TRGC4Qu+zTb/QtAd6RtZ6BoD161jUI04OMLqXC1eht
2Dvwsa7kif1+2+c7laBj1+WGXt9VrX4ikucRA+4k451N/qkLXwpE867uuJ4vNlZEcOaOCGuJwxst
4j7szPe+QyteKP38PP0gnyx+wW8Biqpf2gy8rUavE4oi1J31wOiTwpSP8TsCEd4afCJW9M7wsete
RvHp8gDASPWmZh/MiMFS5Wt2v7GYrGtyS/b7g2NHm6w6+8NPMhREo7aWvGI+LlkXN3CXV5sePLj5
XusfDhuBlJUeT4jA9A9pezTGpxKoUNeeW+7RwvkYByou5t9VGywiYyNUcAjG4tLN3A+07cQIHOHt
2dSvzCKGd8jx8ozG49id+3CLZT/qN9y6YQ6Xt+5cyLW/t28Vi4s3hlbCLKDMv7lzyEdzefVW7mLz
27LEx/JtGqseo5SK6IzYK21v6nyr4PjoP9vA94yPPUm/gT3FfKKOYtXRdC5pbngavfX0HpMJL3kl
KQ1jGx5UuFazfUtBbLq2rR0fRV6LQQS8tzac//03T1TMDqkBHYVqKM6OQIUbnHijRTfoLrd+/OnU
AwVT2iuSFEnsFVKjZh6WXaDcSHuLCh3S990Exsj+a1OGG69fPv8CKmt8HGva+g74oclB5B88ejfc
TCex5m5cSTYtNBhw5woG+1RRDsHNzNR+WxQzgik2IblWmyo5TQ/O0sywiTPWabT9bBRCJgDt+pia
t1Yc0EUrQorkvrjz1P7v0Hh3d7bxSG6Su4p851AdtD3NgIrvpF/DaBuZ7WCp5x13i/W4/PHruLtN
1RmGxcpDIjSwIktATVTvUKfG9Bm+al/8zKp6O6a7tjo6JbHiLdErWbwNDK3qAjQucLmsh6J8HaTz
4zubwd1xnYozroXPyVXz/F3MVW4gYJ6CEgq00Qe9yz6wlkGyJN7gvoTOU+7dg1F7QY5jBaD1+iWl
JAYrQMKrCJpPMUKx2PDUJeIk8euN140Hvflt62+29RUzkLlAvfVhn/DBG79cB2Dn8Bm01nsxF1vp
nxWjyxJxYbnIUgTA/nPT0efwa7Rfm/FbETUuPa4t0cL5ddGtwB/JZlkyrUzBYNMwZrMAcZ6D3t7q
1EUTfxLNQ23Y5pXsfl7xtK5St73kwnutffum97l4njxu37Hs56AfU4oweC/1fiY/Lb2hgdNlzvE9
kjC5sy2o5F7FJMdFTe+hZ/VMKc6A11ObC5IWABY6RwxHMm47mWr6rjZdgZRm0YpHe/2a2oXxIvyD
RVD5SRvQJ/Q4fDC9GV2EykdWrEYgC22+pdGwrfv0Lq3pywx5ThsJ9hxzLK9OpjursbGLII5jVFRC
VNGP6FksemkGkTTiMdPjj1n0iZo6ub1yhsVl/Oj0bv4FeJvrus3pNGTqaBpkqjwrZLtki/wsF1b+
339KSWEfOqpKqbI4LJnVN7rGm0AHTRIYcjwAC5d3r88psAwHkkQDH2y/JfuT0VWxEwQS2U3WYBTS
4epDxSbSQUNlDT5rLUoNi7mKT2GFX1/SI27LdALfkx86+hc3+P7y19EtwnU/5LCY2uJqh1fFjHsQ
0Yh1RBrGKZrRcrth+lCZPl+r1nRfOm264+mPd4IwyB4IUbsZuIBs5PuM9HpxO/x5vlckx+w2OgZL
KB/aTDEb3Zl2hUdnUs2+zMIS+UsxM0uOBjCRa6c01B0GTr1TlT9vzCyPnwHR8IZFsILCHj3Rk5M8
mgYCrQsyaPlitxaXi8LxWEa6TNk2pC+De0Ejp5MUjXsCghQ37WNTwpH0ybdu5NvQV82OJ2MavzoV
qYyZuMpKEfPkvx4JG3EVNjeFh0Q3GM2RFgBrn8+MwNM4L54d8q4TS1APkWYagata4XA3C9PeARL6
Y2Mf3UUWmpEdYk/sNYN9veXt2sH/AXvv0TTEW7OWTcDY3wSWjJkZ/ygV2rva0n4RBsUeDlt3k7BE
xhdVWgd4lGsnN97jJO8OJsdS7Dj3RKT3EqBrSmKfGmYSuzlKgKYyOOsuQFlyYHTMuJ9tAmCnwa/J
1X1SDMKuAv9PKVvFOs5yfhwVXXrsGSDn4TmyIpQAX8xZ8Syp0q0nkp9pQkDUWFIaOis0U2Zqa4jp
bPvqBPP6NtDRhwLsxNtKl+uBzHtn+I+SpYYseOD6cGJWVZe8Sj3clQ5DljFTzqBAqUUWd+sR7IDo
fTwPswWbqlLr5WwVGZkTpGxUFp63Zf6Dcw9OpYWbVsz7XOmPYVbS5zqeKwrrdIdJHk/ES12Nr2Zr
XMIpxUwluKz2WVAIEZ/RovbEc2Kcu8gfihgHxYF4g5BTNnKevfMwXM067E/4Z/eUFe0zJe5t4jOb
AHfhcgEMOvECy7a+G4ZnyMF73Ri3NlG+9dDKEssgBatuwTUDB3IKqYpNwpCnmKmy597gGmint4k/
rPHjj7AFaCvJ+VadfIMS8EtyQq2ME1lXE+cYbym95a0cTqdCtoCU5uyVDpFdMpe/ZO1eHMsLRMny
w+7YFYwAakrNJwka7+fW/AJD16/NUnuRulg5QITYAjHEZNkrp+29EcCEu5qtLEV+yPVsVkv3ptc4
WFIXpRL0zFBpz1KnORj7/yq0iRrkTa1vC/M2mPAL2Qc+wTd5h85GF1hxIoq371p2/MRSzr2O77oK
CQEipDtghZAJUocGh/4+te2bkxlftJL/wbOGlLtkx1TDft0io+2RrcaJjuwOxI9C5uI81SzW3fKo
VcO8qjtidSnA/7pW/R72xkuCnxV0d+ivM1NYq5EkysZHJUDOxHkiw3pdF18lOf1I51Y0E2jSBBvv
GOHFGeBOkCfg4OKG18y3OWLfbzr3HpDWSABnFFwxoDFjDsGcptv9oV7YfwJv+SoxaWCfs+85w9ky
NcMpjJt7xsm5aeZSoJkRocsrNF/jvYpe4INBc3qpDCwuyytNufltEDSh2vZXLKo/EM0E1w+uCwU6
Sty/p63VHP0IizuxNZpR6uqiea6x1YW71xeCOUteXPGVhtu7bfC0+BY6e0X9Gm9sjnDTOPt5++FU
M2iFPHMwLXYJfRVFHEgDkZuw1KcHr2OlW5+WoZ0p8DoKFkkY6so1nVCB4DDoq2DCrNpb3J4UiHBw
dF9EJdiHmvM74cnJ5iebUKhH2l6yfB21c+SaJz6HNRvY5ouwa4THKNq6LelFVolUmL3bTn+lsPcs
anNADhzYB7vVxdLDg0+TNLgwGoNn3hhV6LAFp8165ebTXcTzsLGJ2m66y1wkD1kNyLxWNq8kUY88
RS3WM+9sZQnEFM1+TvMcY65Vc6Lp1Z6DsYWUlK/11qE4OOxOmBgOc8nL6wJH5xpYBqZbPzS5d0ps
7lCeIw9YFSr2x8nGc1k8SS98EBlCHuUYjslPK59A/MQq/KTJJ6czDpVesbtK48k8COO9z6e9T1b5
EEXGb8mJ4SvoVcT84spTgZhK1pWSbgWbxhaf71XJ9KWI8bgPr6zpyiAUhIjjwgW8hkzSjlfHk2c7
Un+MxngE1WJto1oBTDDNqxp7xNbG3uGmxO+Rp7s4CpGDSQTyE7/zgGKe4lYPlINzqE0C4eJw4O+R
QoVEjS0xSc4Yno2wW/te+b1ok7y0+8y4m9h6lhuchw5JGIM2LVwVE+Ivpk/xaX8t3lBfDN8IQFQg
qG9wA/3wpcfqiQEKqKlzyyhBM4Vig03oAWKnVS4FiKb7EfYYZSKto/yBIof2lQfOHy9F6aBiZjsv
BX+OVVmL0SVaRfLatRH+vIX6dDRT79zaLPxA8wDO0QK7GXeEUTaLwa5yfF4Vsg/Nb9508TznJxro
SLF7hc7qb9wMyHu+u+vIsGoVdlQ9ZNQ2zzGNIUC08s+/JjzupKXIH1JBaQCImJPbOPvE9X7csf0e
2uzLv9H8hYKYaAwWbQDa5K+7byR9TCRlVclxlS2LhDH7dDRKJ0fX/lGy/5bNuFE6zlN+L5/fi97K
e88I+fcPkqP1UU87K/V/WpNXqa+dH4AGHNrVi9f1339/Ue/H9Ktnf+26y993MRbi7gKpb33jqWVT
NHxE3vQwOxlSWE1UOPsBvHIaaehlomh9IqSsmQEt/GKQ5yTEmJNnlOdWrSb5Bf6mbd0TCW3Mrjoe
sNSwaDZIWcU48sEfxWmeUQubPAmoBk5QAv5EaE9yW4HCDQMqBOuyffmPJWDwfx20uCRfMPCrn+7f
oxV/4xL/yl3s/h/FMUzb+x+zGPvfDVvb3/+Wxfjnf/PPIIbr/sP2XWHZuqfbjmPp/8I6k7ZwTEcH
Gu5BVv77b/4riGHq//B8k7InoRv/DGn8K4jh/sMxfZ1/ZWAYN137f5PDELS//8e/4+yFMHxTwNgw
Lf2/oZZnwoiNjHqmXQL8tx4tPCgKx1c33JlKSVeFeb0b6N78ZRAx7dlIFDNWx0LPPunwHa4uS0rT
QPe13w1GqJfROM9Qd4hcMcV47S9Ve5Dg8J95RtqdUWbWPH+4Thrvoa/Erp8Ma43F09lDWrhTOo2s
TBBxnfhVdxPToK4t089cZZdybG0CHdgtRqPj4Cej4NRuf9AVi7pKDEhBkoIqCI/uodNZ145xJYIh
d9BW52batfPIysx3i+2Ap4q/G2t69UfzyaDWdslcpLiYuzEOMMPBletQLBwwVhhBOfYmug6LU2U6
7W+d3Jq0qvmitc2T6gb9WNNLzWOaoLHpzKA5nHfCYuZb1+AzLPr8NriifIjg96wx8LlUI/ngcLvo
tdUR4SVYlOYFdts9V2nO1qC7A4FC0pAwlpWrLvaipZSNA5B1k0j5EJK5A3JoPeDLjE1Iu6r73TdR
Q1yEfYzbVQgzLktu/B1+iSDJ7/FjTQT1iU5v26VkSocZwWruYieY8FWcvdHvhhCuWebGohlYjiyS
7Hmn9yw6WJQMvf/uc2Mt/QhrBhsWVkB14NfcZYRbvgsjPKQ5vtKhF6tmgsLVOLJbRfXiSzF43bM3
HJz+1uwQvTIr5V5CmNpSIefflN3sBgFauvQeOg11Lgn0JbHXxn4pJ34QxJmPVqP+hCkGUP7sfrl/
rqCVAL4W7JX7SPsqILVY9tIErU9BZ3cBWXWqBUNxTxjzw/azMcVb1WT5QbPwz3gIPZGLNKP7FG9C
MmKp74OkJcnPc3E3eB4PvTE5G3MJUCzVHrNG0dKj8FukOBq8eR+7BOJJ3p5cI3kAO4ubr/Hu9Jh9
EJ9iwRs3J2gy3zyyqHtUzbf10zSXMmbRiiQGbdPVt1MjTmC34TR1BUw7g8hFC61qbflH4XUPqSt/
90lCV4B/yOcUsggW8lAkXH1Ti6eoS75/8fRrXvdT8pMbePmXYhvyP7as0w3CLOXsWXmsam7aM9qt
ZgL7aB21w5G0wG2moNetmxmpx7xuoH7gexplHj9SUr4kor+GLu/Zj5FrseBE1x4eK5EKYBdU84ad
FTS02W3CXr+PhJDyYX4ZEuTYiEFXj8oHT9nI8QqXxcjHCWL4AEzrGEPhYVXGB65tFh5f5+EbdR79
iois7f3kYXKheY8u+7Hb5pwlyBcCWp9E3XV1nL0So6RAy6Y04ccaVPuCOvQHUbp9cTxUaC2lLJdl
za6KGbQyXQ1XwIn4CzsXG4Mqyk3aqLtpa80Wp5zPHRK3+SQ81lSSbbyhA4vKX4iq1ZdBd9Ndr37X
qqpu4SBpQhHZUU1Tc8mANMJFeJzCPgegOzlcvAeWsgrkUSKNixOBM1NDzCI0jV8s3vW3xlNPbaiH
56ZT7J2nik7B3r6EWlfuqcoCo1epvQJHC2bKaE99A0lK4sVHf9LkUeL5pSmlu2cwOBHMP7B1h28y
ix4nIZ+zIn8r7LkLEqGha8y6cwRCcyyHKH2jq/0QZk0KFdfRL8TnQzIexp+ouvV8LILE0tTWq927
pVevbRjfDKOWx8i1mffcHI52p2P+qsZ619skFEJRsNWz1LUvWFuAh8vO3lw7a4O9C3muptsRZS9X
I12egckSYWcrupptBuQjTH4+4xUaZFn00GolqgwPv4eRQrymmZ79PFKntrx5XewGDNHxSTVganJ7
xGxlhOTYY/MUj4gnAqUlDjOaD+sbFXEzg7ObknPweY0KarAjnh9ZPHALmOHHGXHeHyuSyyxXiJN0
9qdh5fdExe/OmOm7vo3xUZbGs7yqgRBdrTN8Fbb1PigYZxGClL6QbDoLdoLuv3ep+DJ1/9TUg2A5
7uF3chSBCo0a9KkaVnrsovA18rPjWbBuUxfHxfyM9MMfjO4u3BQKIiTR1Zhx/ofXitDteujDzywt
Gxa7mHZGJtLU+dV2DeUteYm1bNIxvqI1ltDBtx7We045lt2tjbI34t6wc6p0J5PDEXFIc5sIX1X9
Q7KXBRfm75rLcgzjIik+Cuk/l0k0rVIbcHiJs7QVkgXVRAFnPbWEi9D/hf1jF4QQHT16HyeBd6Zr
Ds1ov3ClROS262eeeGz/SU4QSumijwR3/6iDHIWkHUA35RaBfuZge+fOgIZHQMUtsH1XlJpZ9W9M
6W+2Jn7XtQMD3YYvIGa02rMYS6wwWgDbesd9gvf/MMGGwb3TitMQF2e3f7cSOFesvpDADNzZuOcg
hnBEE4eylhyB3dK9RG3vY2Si/0VZtIQ0ISJRAomYylWGE2ziL93/4nMsN7M2jjwT+Xlo+Yi1aujm
HbaNJu1f9dz7KuzysbCVhek2p8wPTFPbENrqlyawuWUvbdOqtW55s0e1EW5yo3nrtEBQ7EDQpUM5
bLjiwcnlAtE/yAjllrOzWtMV/s6JBrdQuDkWhmbdqDjdGZIl5hyiU1BEYK170F0bywQ/pKfw8HJR
fNoFokhJ3MedTmlSPkoTdbGKO0w7lJBSsLQih5KkPPmhAcB1tqoHbYBB24FCXfXUlW0VGpimuxi6
uakkxHW2RoGKkpgeG2ntGseFyeWN8mawD6CjBzNcWf58jUiXZY79mAqRk2ZFcxp6amaMkSRtP2Ll
ruMPwkJ8rKFzhK0NImdG2z06XZSfO6qlVtbkP1p1/Ynrld6oHIrKojOWXgy7mCogLqkp5wFP34rL
p3auPNvcKdoBt0XDro4B7dQ6pflgtOPNZM8duPgMUYXbQ2z/sdj9r2U5NujhVU6Kr703iupQpup5
XXn9O/NnSr14dAFAVxEK0mNqMs32oifdI4oFy/ZCE+DQTTvQFjNd7z7H47MbYeD0PUR5v9eeXZ/+
CC1vvrUxxsrveU+t906UErc0qL61SQNH6s/9yqm2th//aYZ5JjZkH1g9P4RW5r666W9NjWhOY7me
iL9OyrXwKnXTx2zw0Y3ds0MB13Otp/jdXWTprta4xPPvvQzkZsbi1TDtcR+25bNTLF68geFomRpG
EzUasjqgqhCvfrwowv4mwVhD19C0oivoxaoRu9Na3+f8qIIwzp/SyXvJ80dWRGJNLoJxcvmSM1yv
+oG+TZgqw8AHliYXAiA8V7QSqO9U1oG5LL63ff4nznnbVB5ySzJ77YUV35aVNsFjn7/Q2JdBPKnp
1MphW9oZZSxplOxLZz57Ux9trMlLN32lVxdDWUHWRK+MyPEhKvN9NwclSODXClFjRj8427H9o9NH
sO7G5Jpn+F2rEBgVfDKMLPBVlGmRX8vIDLVzTqnpSjm2vPjtOaxH706R0j6aqINNMjmwm84/kiFv
Tl7E8x/+H36Y1KLk3WE7AA8jvHVUl7opYRbftPwzisi4H5k2T8gK8XFCfTj4+YSAn4fHuDXqx8R6
1JvvJtSq09g31C8vX1IWR65ogyGJiVdEkTi2bv1eQJHbDqbIT0qY8VZZVFVUnvjQ8zj5aBO26JIl
J5v3EuuglmHWZvxGWZgfXS43CO/xfIh4v2aTL3ZSZJgKuIlUOQX1Zoj2Xc5LANjWJ4wi1JvWpl/s
46WkjTq5TVqM3XXwCiPIDD7XKnOznVHQ2FO4cXYOHQSnvPMGHJO5+dRurDeZu+95MU93SccmLeNr
UDgo3BHSFm0ixLohbq9Fzf0sAvHI7uNRsRc8yQITfavpn0buDrdZh22pd7p2qVxX50Tw9iMe1fWM
QEPaLGlOM4BLOK5YtvxxvDcx4SpPdXeI4MmVRlDe5yk8Eq+NeRYgmPHAJWc+sNZVKnK3s0eNX+Xf
Sjs0bnaqwOFbVD/2sdhbPUvgGWbCphGIfnoqYeqW9nfuVNjoUQsoHqsv7J2p7ybIsB2gSW2ror3F
bB0J8dXONo4jApoZhlxr8Mxfg5k9GdqBURO9O415VtaasUW9qE+CJxnBSrKwQ27EO/bIkLGqKADk
m9wy++/bD2tflsx7WnXz+3au8QnXrS3Z5M78Cr955SbiBzNvsYNqzeZpHrEAGSZkdtsa7tZIsXg2
CoYbXU8DZBx/W9ixv/OHkNY5tNiMLMIlKeibccvpLe91/ypwHxANx4GF5KZFzgP+ieWOiWcIoGU9
+2dfxuYFCQg0N25kd/LNJ3/5kgzyYCbVN+FzIKuuV57h2rgsaJc2bJvXIDe7cyROaZ7FryIRMe6c
xEbET4s3+CtBWfsnHVYYdnQvXBtNF1EMBweQ47wkSk4BjtvOzmMUURPaOru8N7xHBDZgENPNzCNn
1Y4IUGPqTszO9NyGIjrLpPqt18q7ZM5w6fTefO5yTEhJZDq7nvfGrpTCPEQZrgOVac8cUzpGRI5B
k3uSa5vhdjYI/Ee5BdYHg3mTccDZpt9dDavqH5xmDvyRPUbROvoH+7h3pln3u03LrZZZnA756GDT
qAF2ZzwMxsUOmvjcqGs5N3hC0hKJIzeOY1gn2DOwueilTtBC62lWT2rjl889rx5t99OnPZlr+gwe
Bd7YVmqa9lgpbWOxPw1F7twLZ0bI915KcfSVP14rUk/XKhnwRTGgXvHheRRH/kphY4xNS4g0Ef6b
kQ+PUWzVfwAiHn1ep/fYibZ2Yp07TnwCMy4DBqTaJCD2VF/6Gh5pMeICrqKFMaeIEtL5UcG41/Vr
zJzpmPIx6y3tQBLxdZxaL/CtiiRNqBebLosEH6DmNa416yMyv3Swekce2biy66rbhH5UPLHZOZWQ
H3n0zGTYEJy3Gbx5Jl6Qw3yi4ltK4mmH68IloIxTrOMUursIdmuW3Djhm/oPFC3y5rG+n6pcfDcp
V9ieztUqZFNi+gYZfoeSZfBi0ytL7BikriWwyCi+GdPC4sK3hNczOSOBu/ycyZ9GjtoA7qt4wULM
2UwA7Lsqc2/WxZuKmuY6dWH0RB3XUzU+2rMZ/5iLlP4n7zPrnf6TMfCqMefZDGGD7qf2ocOlODfd
hH9DUJZctOKhZtm/0YxIPri5pLRzTvPA86cP6H7XaC7TXTjSM6XDuBg5xs5OlKFkD9VeK5roRclO
4fTIPvqypI5VemoH95Kme6MnESPx1Q2hJR9oecpPknZpGe2Y+oZX+py4AtuOxg3f30+5nWwRFmB9
69GwM6qaVyTaTdkA4aPLzhKmKX68dJnMn1kbxE8zQ6HhdAzAosL9n2mkZfQEin0DM0sBYNcXMmJo
1ilQdEziEb1WoOchCxrV4BzMqUb3M6x6o1QF0gMs56Hyo2uHs5xWre6cG1m+9VvOQ29ks+BZpHDK
Eat4IjFCJVp8M93iVBfxa+Lmzs418j1KQ/IQYhsWYIvPnWE1G2oPC/zOtGA5NBasU0eDltzveb1A
BMRNetZN59ZOWn0bWLMtFj9zrwbS0XqV0Pw2LrhIxQphSEvAxPhIuyKVe282/K0NSzbwJnxEkmqw
lTGZ2gvFQS8oIziwdbMDa9aATMjoG/EKP953TPariCXmCVT9yBpgoyKyZ0xb1cl2Mn+jqYJhcTLX
letYmGOtdiPZIaBRC+9K5SiymNfhqJC1zdZHV2zHsuYEfrXZpq30ecCkh3JqvDN04k0dEmRECQIY
iXE8ZI+5KxT+O61VWAXH9zkM01dZotV3hbIPjdX6m6lyxr0khVe16bz1qJkKVOsE6RRm9MvSa8aV
vGrm6GDYuOUrdY0N4y1Gwj1G8YnLc3f1pSzZH8XlcdYt8dTKj2oitAygYYmoWNrp7xdgoNppruxi
R2aq2ZkfgkTKJWZjw0K1GngK8Uaw++o5Jt2hIvYmnlvgBiIFWBosFM0I+4s32yyaar4brBmCVr5s
wUG0emCU0g+0tjoozy9Zn6QpUSqu+Dl5pn2DIYDSqPw4mYXPN9n7KFMg0n1nwmujvxUDhX2VAvCR
zd5z3oMnn0fxAKVvqxvRTBrDY2flZFWxD53uZuXdwPxmrnEJTQfZWl8kV6dbTRfJuvR59E6tALsu
3OpqYkMwnzPLVSfNIA2z+IjCzn+jg2ANvzTaNR0ejEZvzXOtjJM12ckJzDb9BfxvVQ/0eBhum56t
qcu2ESR+uLXd0ENAwrg56RxM6RqrO2voVZkZxsU3nc+Q5comZBu0sWm8ya3eOJi4m06p1PhVjOvr
cYpwgxbtL6OjNM/NSHWX3fAZaaLcUbq9yaQmdvY0IejKJRuge96B2vQaw5LUX9mi1bkhVpmD+c/B
0WtZeAciSLBnUzjdm485YCbZmbcy3Htl71J7F3skekiE5w1aYN1Xa0ufMLQW7LD9SP9FnPpzTnu6
8ErzyUbx2CIBM7G7R9jXIxFETix6m1lH+d3n3ALI1pxSnf2p5FPaVXg0veca7kUIWMQRTvhQ9G1/
tHwuYnFfyiCzSPZ2NvSiCIftuY+5Izddi0fQmrIj537LpVbMrExUHKwAyTRU13VzdYtU2T+htLJz
l83D4Kr+AXQR1eK6sS4a9jmDm9ziELXTMdr4wu7UPkt7P4xsbRWSOZEu85fNcuAyUb/w/B2FbrEv
8R4dk3gMMh0eTeTQ0AQnwznX5o5G+J8oTYqHCfrazo7Gcqf59ng3B86Maqie4SveWeeVz1PlH11D
H0kIaKAqfSbmwqif3RmyHfUuTBqgnokQgGbRi9H4xQVia4fxt1Gk6tz5mftYk7nALwGs9e//neLK
J7jg2bydwjjooUruwzqePzoCI+NAmGD5lgtnl/hZ/PL3izHg86XdqZ8fozSLtmKoTaywDM5R4wE9
juiVxd3SnetcAYlitYHrYyg2tEV2R6ev3bXRcR3nLbJFDsCO66rsWoSHojT0qzbnGd4/Bum//9T5
wI6aKtq7KdwvPcPtPuFL9ZzZBdakQDp2tKojiDw7nyJGH+fBom6M6Ovc5scXmpb3ltcRRki3Ki/Z
VKHjDFyBxvLNd/OWjj/ZQjOW95kesCNk/xd3lvoD1gYZOAk5Psd8gTU+oexcqYPQSBZkLVvugh8M
A3NQQv7d2BkZxtwLia6oosGoELTewHRM35ZSgsormPQMTdXDVFYaxy9BQ7pLb1GP/TfUjX2lmurI
ZkisKkwgfMJ+gYStH3FtfYq6HB5Az8NVHU5u72YPMQ3N165vvJWyQoF5v613vGHqbSzcuwlHfuVM
uJgjl2SLNiVOEJlavbXGGRBBCvVi8P13DDC/MDIm53IaztCS3XOEKXZOyphBxN2XxfwHhkX0aA3h
QVUABPyhj44FOMB3LC8rFAurk/vczJ5NdoSnv1+GeOFqZEQjkto7ZSOzYBRn3x2p0vNsDg/YI7Q3
4O3BVM7ND7VGx1iZIBHdF/bZ/TWuOnvPQnc6CKxxfQWqjbGUI8XC3KLAXfZyytC3bTJ2CHxXo16s
k5L0wsi6kJ4Dj2vAuwca95QUCmxMXcqTFTM+cb3YdjYveqURxux6bKxWkx8cyUGgD6m2T60Oy6FX
jGt9MAN7SJ3TqJlqy3IkAy/DcV2PRFvJuDMSObyD6qR9VFNOf6RK38XSPAKgm/Iok4cc0Oi1mOik
HBnZgLkS1bIunkvwxFX2BVHf0vD4uZl+J/NpPeU0aKwSpIKz1sA6oJkOdVLXWOOMY5sfrC498Hfm
+dM3p9JcHPBdLtax5nCpieoAGxeO8GKcnhyg4EG0mEfZda1Nu1us6dqrZhWkxlqactCNwBobAIFZ
uatDnNbHsfHn38Z0nnHxssGgmaJ8nHl+vXoM/82QV9Tx0XFiZu1rIZgCrMjKoDFoFMQAyzwMqmcG
AW3qKQK8VekcZC20UxHq8Qormw7l72AqaKS6gXjg41pwNC87OjqOddruyct6NVKLkU0BB/d/sncm
u5Ej25b9lxoXL2jsjBzURN63clcfMSGkUIh9TyON/Pq3mBeFBxQeHqrmdQeJm4PMDLnoxmNn7732
1YxM+54oiDKtpfBY6ei1Ghn9/CRkRUM4GC4C9nCy4L7v5ZgLMyJ16B2HsGw2aAL449lSG0H1O54J
ClfVIA7Esp+72hzBUQ3TqqQ0YcO+ryHjE8NmDXwKf8m4ZU07rS0K2gBmVtZ26aNKx9Tdy8l/rAvH
eB8m+tSm1rKuhqudg8GLdMfVKd8OffANas3IcirsRL22naa+Kw/zOFcLqqi8LVpAs5EWz3Q8RTik
MtabVavE2mKSXKe6jNdxbxNKtLuiZXtGoF4vk4pf9djCYwiueaq+KaChI9wcXnAdT0sUhFqKnvCx
hAO4T5zgVEE/uWKV4o3sWHIbGsOwrSbFfysc61OXl5AwOJfvUlecrMXcPMwoQ7sM7hTv/XnmmQ15
6aTp2xRSfVKY7p//7xH5v0J2Bt5iq/hveJ2f3/H0+V8WgP/7H/23VcS3/uW7kDElrg/TNaUPmfPf
zE7p/MsUtmmaju9b/j8wz/+N7PT+5XsS6L10/YCWKdv+T6eI+JcpPUYqz5M4UuzA/3+xirhgOf8P
q4gnTI8Zy7JcT1Lq4OJkqf98PiVl1P2v/yH+JxJjoOds7raezkEmhW20QaQilVV58ZOMx8cKVABe
klPh1jfhuFjv/Sk6Uk8Uz56gkbsdV0Nt7qRrwczylo6X0ibpF+1y7DGr3iHd0itSfg675nNS0DQS
LXW2gpKAE/UwqIVTbG/bYaxXuaOCB5e21XXZd+kOsgIIm5nqTNm5sJ4SeRszUo9Iq180mhtPKdBa
K3nL849ZT9VTloJp00wHTBhltenCgq4cEDjnmF49NM38hdXLIQxRzB50569mjcvYbjrM8VbF7bcz
wxsFSIyKcWezCI0JQ4W+9Uz1AIE4zOQEpbLfFFrQqwUISqXvl8Qfyl+BUZwaJ6W3I8PJ7giMo9J6
g4TVdVgzS1f+seZPbCd6a3tQa3zuxvS1rnINFkMcIH2bJ9Xln5CjTAjJ2c/cYUMjQAdNzFmN5fTG
C/XSOPDWAZ5hMfcEl5edPyb2OpqsNzSoVb5AdQJ3O0UlXvbUjm5M2VXhTvusQnQJcLS0ET/FHB6j
zoVZUKbnCOjdKg1H3MyCVVcYFezbLm7XiiedxUsiF6Ao2Gjv4HuIyQ3xcwfN2I/iFsgokSlHx9mh
4EFdK6elEqIMr5QWopvJ0dy1EWfalKhbnKhoK+Po5rWsvCdKWLVmB1qqcFpFCOfruS62qZ1V2yxp
P+yi/ohYYrDh5l1UfZVRCZaF5j/mKDwQ09KxpFPnIrE+od7V5tqb93VNapCP5dEXsfMq+ujbn5Jw
n0Dg6G1VnQwE623ec0Gycye5Yi7Bu9tHPnIND6ElZ5DtpjhRuNK9UMp2kTnkZSwG71yQfLjHgA4R
tmQ1ypOhDHEgcsFGMglLSqegmyy1BoUso3UVM0KWgdwYaDoj2fyjwzSzV1GzTi2SsSWf3zVqRLE2
p56ygUmcJksday8JHuKgYcvvRMUmSYEDZoN6rsoOs5MtfjUOm7WI4oo2tIIz6YR8kwQNV3aada7l
FL2z0jF5Q08elz6B2ISyZAL2Gbw9XML5dZKSOAIsMsoY6qs/y6cIf+vZcMpolQ6FvYm7ydpTBUBg
Gy8ESnLYPtbuQHAH03SnaxING79z22PLiHNMfVCqlHVtGxAol74U8gBj/RK6U/Ks/JarlIuaIRcR
I5vBay3u8yQTj03C3b7UxKe8kPGPVF9SmcnZ4SPFLe2uqDYD8Ycwjv1o3rcz7RitJrWvocsBz/H2
tsDTJdjibCiNlqvRJqVHvQr+3yEKTn6Vm6sqqVG6lxWrTU4nJ4MmU1FuXdh1Vz93j2awJMCoAdpB
TwYDU2UlHajmcIXOah5HWYHcHJJ9imEDzRTKoaZBl4+4Y4MByI+eUVwZWty8jgols7SNNSXBBeCu
nvgaoa19LLIV+zms04J7y6z+sGuIDhRZwMLs2ndrlIuT9JGHAQj/2cybfcbhfMyar9yivb5Oz2ms
7bVMQmtPtYFaeSOjnCci/KtZjceuPuawskrvPEfhxNciuLk5k1HZulzoS9lThUlVsyHOTkUwNiZa
i4yQ44wJvTX1bOyHlmNHefvYp7zZozGWVclwNtiNhqFzrTAIPfiEwyqBQZ23gb0kdsfqOsdY9KSM
L4I93oOfLPe26DC7SJQwFbwHO+FNEGScpumYWE8VqMe2wi0PDksDHZZyV2PbvsgAgGknf9v0/eGi
s+0bsuOzsBURrTS299IegWuNiLlNCoa+Lqa1pJLyutTR1vXkPrZtzrElFuakOJnUEZ/++X///KWr
IxJ3ud/9TFFh7QGGkMVo08eOMSpqbf/SeqQNAZ6Mb2HzlKRusItACNDW2Dt7OaQXK4qDZ7Yo2GvQ
T3L3nY4tIJ4lkWBkKEwhsS3WanlrCRoqyGp4xDf9MTozYsPQoMlD12l/ray7HcjkkCbw6QtzHjnX
oxHSXgisVmKSZq47CypuyGoSRZI8aEuyAK+8woKhgVq11d9k7pxtBYNGhwlh1rTFANBgtV5KsAhB
88bNMTER0/HzNuLw5Gx2KuxhjCO8B3C8haZ50GKeNkgLz4tlU0Q+TIXoIEvn1E9DTPFFAKyBTtAn
VmCkNV/4ChkEq6jMoCz1CONDgBYp3bUZ5KdEWMZ6ntCmk0RyikRvs4u3LgzjdYerE3XYAkfRfRiE
MfinCCEY7rsxZWd0rOsgvGjvy/6RGXpnW5q0gJt9OR5aB4iNDEjTHxjPjpl55y4c3/ssezWjT1K1
XGAuczk9trGm3LQQV5V7f+wZBHYrB9axhCUCSfEXG6bFab31HP0zsBL2ip5tQVh/YFkq15UNVi0t
NbpwDdosSgk02TF+a895BDL2O1tapkfh1Aw/7M0Y5ch/6xCEUvPRAYsWHS+5siBNms3nus0ukYG1
MKYKbJSfVkV4uqRHgcCiGWxR2I4cejWrroCtLiyj3dRWXxWBwG2YYaF3sPQgB8gWXc9904b5wu4O
d5v2tpzozQIgWu61EgyEBgsJzwJ2FciVUAbULKbUrHRm8YSoTBG2U19NURN5mNiV9Blupb61XhLb
dXEQeEu23P2SqIo4w6yT0YrXaECFy3pMR7HZb8ziWzvhiyj5lUmT+horoXrcZhNas+wOKFfeYN1d
/HakcswIST1J4h1VPMgiLWwtv6LL2W14fAsKahYgS29IQC0sVWfHvFZLdWDtEYLKQGsFT4MZn2Iz
eCln+zeC5IK0W87+8NmxMJw5UTRvfRXcddw8O/FL6DInhgQoYxuf5SAUbJjxQDMbVDUSk4EzYYBx
0ChQDuddnXfvcU4icmQfa48Bd0VaNTzuzXas32ldrbeyxHUbgCf0kmGEyXJThQa+NsIEd2yfIvuI
7mPrlaKw/MJ3lUsp2gHmR/My1QBAPUnEvhj1Jg69VQb1ubSwvmCOreE9STSBfMSkqFOqqV1sOXWx
H6ileBhcuWZHR1CjxCAKVH30Fr+RmdgPhGUQgDiy6jEEGlP/IohD/rvoUMmHqIXLMGHoIYhH33aZ
4+/zCTx/SQPWaNB38Ua42amhQ9i2rQ+/gHwRwxYR1ndQhcsfksxmOr2lywdSwTE9dgJGDOR8k/my
zF38f3BabSeMdl4ZPrtx/+0LAjhRUb4lvfNijjf+/N+ULD3kjZVvREbvpCHUScQukyEu8000/Uwp
LPEaozyQPfJ4tYJbFyoK6AIPX7jI8KkQ1w4ifGletTZi84AI8e5miDKzhsUgpn3ra5iLI5mJAPnG
SKpb0WIPY72ODdUKuN6a7FU6QZ7Ntt9SN390EFnwhfWPOqMnzHTIbeHYjB+MeO858TsT0n02+F3X
n7LwT0rPOQPlUKyDgfmpGAp+ZS7DG5eEhNL0cv6QiOgrq/DubRv+IpTCN13C52DFfvV4Kms/LlYm
kugOQrfvShAMOv/Txh092QjBOpgPrlmHxywHngU+cCtoJsTGFrlE94MVMlZwNgbSW1bh2g+NEfk7
3IcJfZoXe8QDNHneARlil+CdCobZZYQp5CYrs7+6s61dXn3EQ+hfcj2eqiQvN0hcwboxYSBPvlBr
b2FORun0jqOQspERpkWhloCL+5OZsOMci3pRn8B7WgzpxpWduY5BBg7O0CL84kwilhhS3P4QfNQB
Wkc0FOVBlf6492PfuZSZvfNznW4XvMa2NzE/BPhQi9xjhCs4EHLjMU7TcZUxJwqFi19WLNupCbyM
3TDerT56X2xzZcN/vZmrPx2D044sj1z1ariLOB34IxIKCwEcIct9edBjBl1yJJSiXQdf7oiv2zWQ
zNZpCaq0yF+DkfRkJ4IPIXjxeZPrrOjQfc4GSKR5p9NjO7IrMRnj/MbfqihkERTjFyb1WdBB7UPs
br6CBEp4Pg6XmPoxKP+Lx07CobO8do0xKpeffexBDFxuVSNyuZHbN6Mz812n81dBxRA9rtMGa6K/
JQ7JtEblA+sjFYSwDziZNtLGBWIVv8vZvMQRgfowerEpnmO9hKfFl99lR9pba9nu0slZGFbTKZbL
RnMygmOnLPv54pr6ksp+fHU07xy2wg/jqPU5L7p316vcY57QshlF9R/peMcmK1xgw6tu7MFP1yGn
SQS8q5T8UpxIWRe6zh68UPzEszJ3rDQhI3FrrnszXtmTSwatUxFUfLljpRtsgy76U8+py4SNbcRF
8FsDHYDB5AwYmPnx56Jfk+TojvaI/2nm7aY6wGXJSDpExYI2pdxYZJWq2aVwPn1sQQ8pX+o1PpVi
iw/T22BRn9Zap+9TNdQrPegDGYJu1aQ5xrfWxUXdUtmHUXqHZHfsHcDltCq55AKfwfgjAcemPZ8g
XTk70twdhh7qQDv7UczdntUdrgYHv08oASHF/oF0wSH2YuhL0bwhFYIfgVWyCPjd2FVabX2f1xIV
lwSTc5VsaXlXsEGskFe3S9XCQLeRJ04hruKuids99fXbVgxEHQByc7UfsVEjzhYlxam42Eds8SNG
YI+7uqS6Q6RfqQfMQZF/cBww73MDFb0P2VJr+rsNtyRZRw50HNNx11g1+MN1P3KU/PM1W579Ie6Q
j1JG4FYjdRTdoVEeyoxwqZOqQcxFmkhDpMefViFoCUxN+azsxSLyEwVFsWII/GQgIJatm4gle1Tu
qeIlFppcrGCBBbzyCCTrOZbGbj4jhc43XYGN8sN3dJr5OW1Cseli82+b9j+eq1ArAp80XNoMGxNj
HMaZMIA8JElwGLFeQfBxjqrKr11dQymmsySV+Y14SHUkLvmVBdXJooX20sHe97UW207IVycxaHVT
45PjNcXeWMLs02EaaoKa6bz284ZqcugJBpbLMJrUsQ+1xbraqg95MnuboXbfJsk3IQ6GDXdbKmDt
/Fd0VaFF7hnzZufB8O9IsR97jMfmAO6KFMZPWRKAmTpHnDHNvQ1+m93CPHmU+M0ZAwDNKmn+WD4u
8hwXzMYeRv8IJfLu5a5xIZpITBHnRjxvOr9INmbAmDqf88GPjmzY9eM4s0RfUMA4xG/N1DxTibil
ZLLdh4ZFvdbM7aAFuGXYA5aXwgYDRwiGX8lk72vq+Xb5conver61lqymV90CRyLz3g/h/F2o6BaG
0niUof9DIgOrLC5MkpR+uGuiDHqMGI0VDuUa1lKMySs11ZtZUrtSYO1f45alWqRNn+favIh++WFw
/8FfKbsjOutrk1vVFc8DuWQzeKpTSLZtP4qPya7xWrC5xiWzEwHIWZHG7sU0KVzWJkGWxPlTjfQm
xtS04NSxSexw48BsEK0SNt1rC9IoeU5+xKoBIWmkztbDMwfzRXOTNqB567LfN74TIbU318Dgilv4
TXYvB/ct76hdrS0oanxS5HULfQeA5D00qTxrd/JPrDER0kJrh9mAP9+Moqbs9JIk5llObXQRuX3H
FXJ1ktk85Lna5EG5ye23znH8E7es4IHg2BITdwx0Kuo+7GS6diNCih3dATauO7vikSIBZc9NAbVN
vlSzZaCRGIVzMgNvl1m+dYaHve+kY+0jguXkOTObT50OkWkSJJybZAukTz9mCPOJcpurFEv6rO3s
veipweT+Xu/LBVPphUuioIacOdOMtm3tv4Wm+hlZu11lIv09Gu07M9KrD2FlxTWuhkHKO84U9PHQ
KItQsfxLQ1V/R0gTm6zR04oap/LouySoHTIIqAoM00XA0GeRcNCuKnljsaTA8YvU98nAu7JHz7sO
lQofXN7kKyYOAgl3vJKf0iw+K834n/nT9zgRKgqi7g+NlNEDCHLrfWTFR3unce1smqTt+oX7zvQy
Ff1Zhllw4JqFtB/PwTayxmBjzlyLVN3oq1sjsmY2EwqRtvYk7AJXY/fbro8V4ib+H5dWjvlbpRBd
CpMGABJNBezOfvyIqLybnU3FFIAJ+VzpZldU5S+7cK5dGxBWGOy7z4XWk8aLNSIqlZjgyUMkpmY/
GX4XdJpXWOnm0L7Pmihhnp6F8ceSv4zK3zGLX7Hcnc2BQqoBvttAUBLsLYNw7q5dXkwjIEJ/wFOF
mZ3OHGtvZUQkonjpb52inzzQJ7o1/5TMd5Q1OXcarAECV81HbCRfXLh8v+JSMfIq6PXErtaR9PMm
8KY5hPLkR4IQl2H4IGrnWkTUGdKTWywdvljaXwKdfKorQCD9gIq5M5R1z222sKaLG0osfw5ZQodU
YCA49rKfUgMHYYOxanhphYV3GEX2w3FO6Np275B2D065dMDN6VekcUpZxalo06+pkkQN4AprFXw3
APfiNPnbhc46bLgGBwQyQKgkXwX4ji60ub1nawiP3TZCE+eRNpNPV3krpGPA8llzqbs9nCMySUnx
qh3n0VRT9OhWgblpay4tFOauBzGHK3K5A4NS9IN4x9IRudEwPX4kHiKo+N1HDPW/DIvPwGTHNfLR
OoMN6pcPa4qCI1HSm4+V5KEu+OTLFCgcg9l1yHtOYnZ3qgr3fcsHE8y4gwJqc13dpqdRm+lJJiY9
Vaw4WSKk1aPCoiuMOHriymncpwiWGFMx64y87h6LsaJzKbHwRfEoL0E3cWgqpjgXMj/F4+F8qjiE
Bc7JdeBxmscqr85Gz1+cev7kcZfHbhKEc1rcrYoPj68707NjJ8dkEBRMhA5t1gJYdUIH55pROV6n
jsTMM0zmGiNayeSHnm5Vcl65TRA/jzRYbgo09rUxVheM8vqcFYK2NOw7eLh9dFt8s6+D6sQKF/9w
mLL8mYR9fjJ6olm6lD8hI8M1zKubrXxvHaTR395SIRY/MveBSodN3hENbcuBjp3gOY2reZe2xSEe
QJrDmZohf+bToZ3ki1/aXKBigoMVDo5VIz0WfeZgXvhvNaxeEYmpPMWuF1r1brL8VevHtCjF5LGm
LFXQGowf3vxX9g/ZYUYtJx6VBUy0ido2UUV/ReEWXJMiBIa5nhA7ZnkKciKX7Wzv4ioRZGqL+lSO
1FQGdDylgJGPLSt5nJn9WdOGVc+W80irGLVcwChqZwjoM33mo7joGfpX68KiyZ15m08/GBOzIyXi
QPDHiCrZiIoerzMe88oDiOdgUWbtlkz+dok1j6m6eqPT3H1otZkTABvxx34jvPxiwxI4tSEdJ5Bi
Cp6/lDt8E/ebhmsIsbvsmOcIAswzG5ml/Dbl9GyNMUv0ynNAg46kKKzo4puTPDdeezNDRAXAy65T
V/um8axN2uM7mwvr3kz46izTrE9BIbHETfWXabmHrH5xA16GrTkFvEuNE1h07z4a6YY8erft0uIc
dSRtxeIQ4ocqGjs6ozaR8fNMlinpQkPU5jYokg9W5kRjgSHKOP50faiJpOsPNQfy4t9lSefzhD2U
cL8eTEUGoFW/ioRFec0WtvFvRKyhf3cDAdeTmkZ3E9D8RHd85O7bFohyKwQHU3WrsxesYktODEiq
aTgfVBvoh67g1jOwRJvcVVUSirUtHvPECV8zOSvIgvUekyyYKf635WLVZZTMpDF7GqrdV3oMYGeF
KJczR1Vqbt0uvorUA1o3AsKpnHfTN6KV0zLDd0X+aZbvWULrhK+5lcF52HfpbWE/HUKhqO4xIYUH
TdZsZnfMdrKwbZ4a0H4jmHx6muOLzp3fVkARRFOYP407DvfCmntMCLP1ZtMd1mbqVGZ9gPslITLT
t5e4Y9Mp/d495SmtyB5+YK3Q42oHG0yYaHdfBwlG856yDzMxnFPA0ovj5dfkW+ZLYRdvNv5uwypp
w6k/aIlzTlkomC368ogf7TXVOKxQLg+zTcbNVOTzIhZNh6oeNwWy9mPIcnfj9OsEhNrZ6X7nwZdq
aUjLJ1S50aiffYuWivtIi0xMSmJfFKGBsYPmRQIVzioLa/Ncm/UX76NmwznNvZdmtqqpe9rVzFdH
uVc6VjqCXMG2I8ZGZbHPa/DFHFg1RYix54QqC4LvAK4cZDYWMf2Tu5xUucs2sSIm9NDlPtaNuc22
Zmvoo6nsesWQvps5GkEgs6MhpnHrJz74vHFNpCb7V1e57d6lPRlmfE2OiGZcWLkDJBmdbgIuDg+t
Yu8ysAegbTncQQyU+24MbxaT7J4+8vU/TLUKYBRcpDm4zXDuXfqZSYpVT1z/HmBqJY85t7lzkKpd
y83x6Grj0w7K8sUqfDy5NOmZnCweFSWPecm2JscAky5p4hxI0s4yHcXSIF6CB0m0762U5kkXFzI8
rmmbJFRZlTU/0zCT8e7jhmG572i9UyM25oggUbyQsXSqCUwzjB7Dlg+eTMWu8/pq7bVB8sgnzo+9
TaFb/fVyiIT2IhDp0rvh5IR3PlCZ43Wu3pUzHVGObsUxLBbki78cRBYTNOXyaFTKOju3TPjzLRhl
/NhXLNIcnV7jqLh5DSJzMnmI0z9JSscGfjD2ibjiiWQyG84uHQulCYKPiPilt2Gw1zb5ELdviEPn
KevDtJofUZnA1g5Wu1uamJpuLnajUneFDnTppffGatziCcJnLKJ97dvxJ9Z9wpPFC8lTvVNeibBq
YyqjhnEXge2Hr+mEW8E6zUvABoow5ik+d4OwrwU70LWyCMth0jbWHn2o+za1z60IZ6ihfbwhP1zv
O459LIof3IK7D2bV4GFW1543yCONPGu2BPYK42l3bFRfAIroioPLK3rZOe94WQ2fVl+dsIlRjFQG
wSFoY+uQpAAJZnwljyDsaLlHEML3yA3Mq4+OeXGkk2/A0L04Lt3sVgnFIJuuwoA1qpTJCiZHGpoJ
XzBIPXlN+p1VbKwznzi+p/4YIIgONQTezdyxUNYygmIw4s9SXoqbSd+X4yWaAWKwyAFdhQSAeWRl
Y/zCqLmNfNbxmfTOYe5+FJb/gOd6NeeRu0nN6bd0nFdLDEtjXvy7YjHoYHRnWPhJ/EZtS+/SVVAa
+7mgAXPhv1smlKSQ12n34A+INQlK16ajiW1s974pzkVSuTBrkTn9iORwjbppCDpYJ1PtaPWDysq3
NQ0oXpflEqte6p4YX2Mr+eYWmO/+GRfjf1ij1qOIbliZ18qsZ1qqyM6Z86tnlb98I6iZeMWrgzEi
ND2KhUT1HkmPPA3NMKrR90lFpCRD3N8vglgtMynAWuH4h4TmlCmrkh1RrYcUU7MY5YjU+sfpLb4X
XmKdxlmod7t+o75JfuCC9A/NmJlY4vnb3jJeq8nIDzKVznnoHGYku8SgY3goXlZP50wbH6E70luQ
BCnvfiRT388x86hjnE0sCU16UetTITCuxLr5KXNqNnocC2vLc4B/Q4Q40eFEjppdbDxn0Vvfyydy
TQTwAiS4xmb6qrP1CDYJO4sIHwJGlD0jZ4ctM5R4G3dxYPVsDBhcMteK8K7mPyFz8M2wm7NJ+ekm
DUL9YAATlskj1zrxQM9cQgfd+OoxwhhhU/AigPjshYBDE/yNRnppPEOetAfQn0eKhqTecJ8QffjM
OiYwOqi33LGcg+A9zJbf+d2QSk24avrajdde7fwQMtxGAZb22eCaA1Qq4C0fq19JdKK87Z5aSfnI
dt99xhSA2Vic/DJzdm6T+chjzqVIemoDxqW7VzjNvhKA7JJksRCiETqJwk9JUfkD/yrrlpH/IM75
bbu5PEI8W8T41joSgUQYidz5UIu4O2QFp9ZYYOmxS2G/hiWB6z5TF9/gTogHwL4b/l4opLSkaNun
qp3elKE+Bwwce64fxbbT/dbu5peGO8Nx9PNp7U6DtcrRr7Fc61OaxocuHiIaUEFPtQaI0BJLaSYL
71wElyguou3oYqoN+5AcZfASK48chTl/4KwsgfbyO3MTcTeL4BojPxxbdDCyc+kdG23+XBbWeoIB
I7uBzotFSSU1MY1JeItHxqiRIWPXd/1jFDfGSVBGxd5kx2+BUCUsdjzKJs4x/zJMiJiM2DQr9uDJ
JzJ9h5yyGk9RU+Ox6llVAzehiuJVKKnmuaURjp/hDz8FoPOMDbYqwYbPGt6pDhr0KCPbjxnI6SnM
jxXm11svnqT0/o5GAGGiHv66LWwuc1RkUoi+W669N/IZsCXliVI36tQovXh/z5nu/4pCDdTKcwMt
o3Bd6Sy8Zp2gfhT7//JBwkRdWU1O361bTrc2o9+qaKp8vU1sq7tbMVjmOAj6vZf1BGVmE5K0YkZv
sdrjUOdvWyrkEI98cIaGb1+sEWpIrCnhYOUMP5ruabB/2zTOd0NYHgq7kfe841c6wqbPiYXYLKUO
EDvVkc4aSiGS93BezGvSH08Dh956AsoG4Di5j/SUbhtGg6YqsH1lhSRYMf9u8Pli7sGhEuGUQlea
v4La7WgN8FgozZzoWFsUDlNDnay+BVD9Giklv60INnPcJsaTzx5hp7hWlk3qH2RPCrsggryJqg5c
mk91LNNOuKlLZE4Wo8FqUEVDF4yEVViwy7MC4xJmeIUp3+vIk/vVeahynn1BmTX/JbOEuAclNYx6
mAEmKb+pEhBsUFmIWZChYql/IQ3BnSDgUTPreuuVncuL1FAQTftsG7fYjoVvjcfA8VnQuwJ/BJBH
AZ5lo2u6y0ZgI1IF5bWU0VeSkkUnljTz+lD2RhkOKOCSa2I8Dhr8vMCH0SX9itseFWU+I2Vdqw0M
UOuRMmTxCBrfav374LFnqKOYkHBl/c0nXVw91zlJ2TlkqxUFxdAKKif+VB/K7OtDwR0EUf+sBvsb
NKkiXK4Zjpqt2+fZV9hE99ECm7FkYI5jUt/9URSHKSBIRebpR+LTPhYjMQq/5zpfur1JnU+qrwEP
zjbgi8D7PvPfQeldCURqu755Q0eITlKN09C73tImVPWUmheJpU6eK+Inkk/Py8shCbPwt1MHm1G5
2Xkp/WvoBj4lown/Qxr52S5g8gg31Duk0luSFeX1P/8SZtFXO6hsn08cIKw+Jr7OKjmDQS7hy8IK
KiiVGoWOuHsKfE0GXWWjiF6cJh6vGovEitu9xVYxZYTuAJZ5kNjIXMbfZWkD8Y664dYM5caf4+Je
jOVLPmavTUI215ZTep8drlfoBlizw+FW41VPAwuzqYXE4cciviQpSOO+PjkFGlgZ+vY1MMV0bR4x
gqnD0PZPZdGzcMlRuC1j6UhUDj4mTsuCtZJTsg8lU2ICLeMyFR99wgUwGMof2+ofC9xFO7pd6Zik
bwyowBPTqTVQhlAicbHm+A0OCcyP/2bwxB1G0kYPCdfn3vbztQLmTTlx5J+L9YhBbmtl6lk0+heo
2+w5cmqCL2X+6BtMhb4iXi0k4MzGXJu2vMR4Hc4xtpFBGNA8AUToxTfrBoCBWSDvLCvEqEa3I9Vr
rL5q716yEyJKJ0o8QgPholzqSxUmHwUbyLGiUAkHFOuaSHzl2q0vfKmxbrGIKCIwNH4dlHDfgqPq
QWktx2scW5yxzt3G1nwoTW/vtvUA6Z7wqxzcbWcmt8kjRTSCHeH+3R+m6lc3MnNj2eA+M/o3vGYn
bTNphAk1GV22zTIPYRVGLzlhq4B4m3wO2eTfY7LiKRyo1oMqX5nwHiJPEjComx+J0/bEheZP46bO
uchsvU3cNls3cLOoRZqmdZRLaovdtt3oElp9ZrMOMIh7P0dkV3vPjS/gEEmZF/atH5PuVYfIZjwl
3pLG3qRD5gDOpGBypAYqR0q+tC4ZyNTsJ1ww1l8b2sGKstth5bma+lOg1usBI8pDgnzRDBpAQvnc
WKi92s2oprOiteEV4Sctw2tWRWJPipg7mYOCGhkTjYKZ9dR1DHWTr8+9F/NMZmcYIa8B0yjiG7je
MPhcLFUzpjR2Lkpe+/YmrfY34j1oI1xwtd5wxxYog4FNrYTghe2CWMVuuGrB5m76yvvNK/9LDe58
oqwBFo/eWdh4n6ae9WXVnBvR8MtKb6Hq3lvhOGst3b/4t5f0rPOHk+3YVyTyTH5dzfPkqR89so3g
JvtQDx4dcwTeL52fH2K36e7/wdKZLdeJrN32iYigb25X36qXZeuGkCUXbUKSJJDw9Gew/3OxHRUV
22VrLcj8mjnHzK1t0BT+3zFP91nVdI9CzZ9odgmsUHF0csKWqUbBnNbK2EF3+iEwScR12mbPEHK3
VTD710UiLcFjYR1abaszGkRJNGL9yxWkDkTxGL2PoAwg54An6kzJ4ehW9kGmQPeHUnOk1REZRVhw
SyKfJohHnj4aik7L7tQuD2yWqx5bmCkUch/WA0jhym2xIR7quC4fQj29WKZZ7/M03NQWHE9d8IAt
Dk6hmskJRmuekhhZV1w11M/lV6Gyzzj86PIq3EyZN57dWeK2GSuevtB/6Bb+3LSe1xTteFUvPWRW
q/ba/0cQJ9sgmf9rKErZHLBaRM7AxeA+V0WPnDL2n8YqtaBHxb94kmIwKAV0WosUp5TVWUCIlqI7
wf8cj2Ds5q+RykN3EoF/OgNZ9ryvaERzZhVde8KG+QgE/Henhh8+JL7BLYsHhmdQcZLAe2+t8jnh
uUaLSO/N5wj0JOT9AQqUWNZ2fdzp5REOA6virSC10uJ9iZHb5/lrmnr6sSLLwVjWzUJT4+Jt2way
8I+eAFhS4BAlH5BdvD+KQ+0hP1teIXfYJyfXr4yG/5Jt+ru0CSkI2UH5CT8sgkrUhDWbBvLjUxu2
sTfzB/qAH7ReaI1MYb/2wYTWdZ3ku2F5KtN0+WMBzU1XCRcWpKl3p4c0v7sKvnZliZRgFHOIlvjd
VZl3NlphJHXOo8GijXP/MsrI3qLu4WqAirnSotV2kniD0U9zp88F6Tt6VQIDzdsU3U1kTklSJSEl
nZ6ef/s1C6ZuWXMyIkNuKaCigMJuS4n+vSC3OCyN969woQcRHI8eq/2mntzNgk5xLlFdlCx/ZKMu
fZjfpyJSF9fu/kOoqU9Og5O2q2N06EN0bDV4nsDRUKpBkaH1botbKTyQirZDrgrEy1PQBCTWgKR5
XB1N1vxUSSFvmQqeWuDCJ19k7jkGRVQ1eAh6a2JrlyeEXFLeHBY4FAcsol9xUaCLyOfvDmLixl21
mK7WDqMKcy4ASrC2tx+Nre3n4Re8n38sWg3/CZ1senQSjN/bYxf4bJu9uYK+ET17rYn3E2M8n/gF
SM+zd+U9LvdDMRdAwUNuNK5LCFwdNbrjnXpa+dVZ3oFJYnHozuF9cuxl567jvTS/FAvjBL+A4My2
R2JHtG5LPp2tjhqKedEtBRlA9ARlIE+GopK9AhzgfhhxDgIhoRoszwjrXxnJpKdKcx4OjGtky+IW
KNKFREYuRWndfdNh1o9hZQ5aTvcWCWlWjR8drriNKkZIGbbaBcsSbtokZk7WRQRM0crYZIyZON+H
Ub3sS1Iti5zTjctnoL3mzQrhOhdMTQ4jZmgEjbuRNeAua3DIYW9EZGP+Q2nrQqhyP6iYXpaKrdeK
trfyX8pvWYeAbtlIJzrksN6gg8/XmTjwNvJPYkmJLrYY4hiCAPcd4XsH66pmh6ylengrF7wheUCL
0VI7VtXy+rk40L50875E87mRrFRYxR6riprOs/WwK3uLHJdUHaFr/bO8wtpZfnKcpXO0M/0cJMQm
ablVPqiwT9duSZ/3LMzEXX7VpawPORaQDdo7c8vShcYRczZGW6BhXRA8OmqILqKMPkviYYZc10+z
iS8KZ+m+CL3iGHZzeQjasSEyrbXIqlqco2bjudLy6ovdiquLA/nCZ5Nso5E0ABR8xTEQw5MnquAS
CJdA0lyeQ4hsrUI+YfLhWmv2EhVRcSgV/oZIB55bb2Kx7R0DL75JYwhOA1wfFuhe5sa6JM1AcIH5
KXOexM56a8T0Mrt9hogn+6zt8oVD+73EFCjkXG0F2QJJXe9Nga8f61UPjir/Q0gR9I5fVSbfentl
Q/mvtHMXi2RuA8GMfJCPVoU3SWYy8mf+AulH3wxviwcNVRqeBC6FH7tLb2Hg/ooidHWylwGnc5Ef
ChA6S4L4vOcVOWXKXSMCMv0yhHl2ch0iQImfZQzid+dAuhYbeEbGHQtMuzaANUCBAPIcdmNpNacl
bN4M80VitJBlCafduWSSQQp4wUkNMVi++tH8XMfMutNx2rnlDDBAfchQ3dClye0wxswXA4Zy+Uz4
j07PCKr9tiovVR78DQeHjICavDFGpi6BR/hDa5w/93ngvYSOmE0+2qg1sNf3u88h6l6jcqDKdVGH
MHlMIKjbUYNbOQdcHBwjJk8kXFbNPsCb5pr4ua86BEGXxvXELrDQ7xOTFeWWSzkX44sBTbytBoLu
gnp6pHh9qdzi0/fZZPEcHGUUXeEGskoj+Doy/ovJYSljLt53Dc1yQTh6F8aIKFznMJhkjyL3QzTH
jpaGXFj2E2I5D4xfkZIFq+6PZEIE+IAu7aw4RzZ9kBrjijwtbK70Wi5CxLk9+H267YqnokaUABCx
2s2pXd4xYpT3cGm+4/+hexnneAji/Rr6kYWIuZG/jI7Ojr8gQR62dWr8vd9TAPUNuvuBYtSlZS7y
8CAbAXuBzVpTPbqwMJlRPY+IKjaT8U6CHdWmjC+0s8fRBzCY2V9sYK7O0Fwm71VMqHGLnHGtqYGl
+mO980V6d83sPthtD8rJ7ERcWwelpi/jRy8qQuSneraqZW0aKlRMXVDBtrOu63M2p7dOM5fOpoXb
L+eQncuHht8+Rj6lw4TGlJkIODL31pJfJeaWsLmCZxAhEPCt9rL+L80JSLP/J8CwUOC5q7KvL96R
E3A9m+DTjM6/yKnJyB7kHxpo7mkEkzjN28M0I5PoSr55hKtbNOohhoAMzS1kvNgXybHOEVSwY2YS
nOjtBFtkj0jWDO5eOWBXTUZu45S9DJWgXkpZTbmDuovK/2ckXmv4n2cIgvzETX40XfUHcTRn8/wz
ZvXfwc8Ravc56N7ywUaqrilX5s46Z2Ih87dS264K3rq03WUp/kEUWHWDtKzxO9Ti4Wfb8VhNKBQI
hC//lEGTHcbQZaQZeEetOU3rWr6jMmSgJxjC9it9OUyar8GojpFiPu5ZfMpjNSK2Z6+H4M/DpIGI
inKP0xCvfUIypbNbwFpuoB3x0LKZJBOdHXYBTLQjSmcivm2Ty+W6rDHDg/XPRzK0JXXpMjVTesos
FI/EA32oMeiOjk1rkpE8EUmyWROPmiS8uq2wDr6NWyExpCLyrltUOdswDHBHJumvtucL0hNuqaGk
eSZnV5CT0xvijFzmRUfxHFiQ/jwRXuKufXCzIjxNXRgiHbHY6K6CTIbCB3QYlUf4YJbFuBoRBULI
+W/wRHliRnH2FBmb/cQEqiVhlZl9Rp1WQ4Nqk7Nv4IEHAQHwC8Ivk/6aVmtF6yIvmHPz6JY0WG7h
P9tRcbHT9fCpUP0lNDpF8ojVDQkYHeoasp0cOp5BxiSIngWmHsgveDQWCzVywdi1T+wfPy+e9dz8
qbzoh6CjuE3em5ZVCdFVGzwMa5ANMFISDjCr5tk1tvzPNuAbxvgUbjWzua5Wf0MjkPu6xUF2POZp
kf/07vIfUJAX8YhyhGAOfE9bzYcqpxaqYNrdkW//SFilJQ3DOgESym4JDUfc6IjgmaEUX8uc3I1G
7Bk403300EXR/SQZ+nAO2p1eMQuMxBFkEwiJ5Z2KIOJ4BPKU8vjQHJGWEfJTzOvGTBjW2SPBkPgT
50Nn89fJCK7204jV0sCpXjF8OVQM5ToqRXhZDMMBNZV2EO481Kn0RWz9GTKozVS/tA4MZqTH9yaL
ex6+YGJ/bB9DAmyjDglTHfIVxataBgR7NS3/MYF8L0eEuL4zcoPAc4E8MkJJ88cT/MsORM3YMkxB
huhmrJSsdHW8SbNFlDYAIyPqrRh+V8oXO1f+4X4CfN8iQ3eVokR1hnuleAADCNTsRNjjZtYy7W0y
q+o5UJB4AFiCOOMtvmW10Ts7RszkVDC7HVghfUNiShq4T7Y7/hJj8CfSauFugFWI02+Dhrza9/Ie
dt29iJy/vg/jM5KML1iZPoX2VF+VyN695TPj5QaHxIFWc4vPHpOPEThW415Q3k7bLrMnrmR1XFjv
QgLk7z9E7j8c1orE+OG8RMO/FhfWcebqCSmHgDxQTjZsaqr4DgeBrLxu1xequaRvmUAfQE/loTAX
F4GTGIFu/J+TJs9eLYhDrJczCXqcyx40XhF+hbbqnxEjHSzoof16wgssGnPAzY54szqQG/3k6x50
Bw/ffhqvwJVfAtuLT1KNBDXyeGY5Kv3Isg8TuUX7yqqcXfUG3Z+2iQqoi/Srkhna6ogJTFEQg4fY
lyqDtBuV36WyMvaK6xpT0IsCtbmVkz1ejEaFN1UTEZco83ceQ8nWjr7COQkfHQEdW9N4FthQMif4
IxqOoyFz8Nom/xyvoLgbfZKF9XP9d7Kcn04nmKQ4M8PY+kY1+GC8gNBniTbE8vSPHc811VX9FhV+
d0RrTqYrT0URjBh0uE/gQER/ypkE8tAZ0n0qfX1omAMtbfB71qgyXZe4nZZrblsVA4tgL5/ReCPC
LYT/acNA4jnK/th0yRnU5FNnP7XCPQ/SWZ5HcCHDGgpdkhSxgfWn9gqzN24e5Pqqy1DF2+POodMt
pQhOQ+p864b/J0MRJIHA+GKkNvNEzgDNU7Tza4bx61IQf6s78T7YOgg3eTRakBK95UyCJIf9Jqsp
TIY0+eVmZLokvTi0E9hC+avP8CsVIw73jBciJddxibDiDRlTG7m070mXJJdUSzBGSFK7PPod+Tlp
CxA7NKU/nLSnSHu8A4mxHxJ3Uiitg33vE1bLj0yaoMEquiRHxif6DL41JzHafaoLbskhJU6BjUoG
8BExHLj+I65bkCaRi7wu+lKTSNhIxyd7oedbdI3+O8QNJgfsIzORCla4fKmaRAsxpjvXWd/gmIfS
nYdz+1bO6BELJ8tudaa3QZAxJ4ODAI2VMC2qzTvgx2Fru7g4XEe/9jlTUTLrkSasUghiclq4DAsc
oD27JNo7ZN18rNia6wD7lCdeu8Iz7NMthqmMccpc80fiyuJLQBYVUeWyd3lukrE8ZVB3sCN9Zl2q
z50LCTGTfCpga1gIjV1tbdEaIHh+93MbKIMAvd3m5mLa/gmg5Rothmshx5O+lHo5VwXTs9nFo5cR
/UhOD8TQyNk30zg/LBU1KsAymwDMBYj8kDVUbUkwIiF3Kr5a3p+pGbDM5uNjTeVywC9OkuJ6K/Ft
n+c0X5doz6n9rUoGNWnvFPuhKn+TpGUxzfSmU8fq+06m1owvCCdJy5Dp4EEMew1hKJi6qx8UZZdE
u3uWdYp0oaHfkAiSTQN9ra8dwlwFBDcos8hDG2Cjdk1wVzd0Z6dN/wtcO371KOas5bXuhf0qPtje
mCfGueUeKD2HT7kcArfxX4dIrVqNNP8XYURoizcdkp3o6io8Jcp6nART8B56yA7FcbZLdIaJxgVs
R2HGjKzfO0gA3gaMII9ZbJ4cJ7Mhd5B1WQXVP7f1qkOfr2jVwEGQVLHGR+uEaxGAyMsqwnA8YiCn
6HFqYLGJLBv3QS6+gBW4+LSG2pDY6oZEbppJXavS8CVhnN8SyBU9xgmwhA42RJr3+VMwcD8AuxqO
Q8H+myExc/1o6E5JNv9YZV9dotLawoTyX8kV3WAzOToh4myVkw5RuqhUvAGIcR/IcxoTTGoS4A+s
pKAbgXxaMh9ad8FWbhzg+k493XAeQsmf1XBLZ2w8zoAJHXmoufoqrvdTD2mwZWTimcRCceMQmG1z
GbFsb7bKxADaReF9GxsgzoBBqIWBeMxRfW+XLHFfhQUwPF0wXiPiYRbLzOzUhiEGEl/p52gmqqLr
ugCOBQUtijn29/G0XxDNbrijw3vZv+ASphjJ9HgLGGxsjFUhrfQQGnSFsHYTKPqYrvSpAN/G5uBx
0APQ4oL61cGGi/MM7v88f+VDwhWNrLWrkVCRYNf0YXyo6xYiP/WwWoLv3qKYhk6XshQ/tO70i4ni
Seb+6rCGkiEFATi2Nct1iZMd7bPF7OPSFfGJhQ3W0mk9DBzBgIy7w2lacSB3rjwZ9w2sio/ZGY2I
Sx4E8YxzvR0NfSeLmU3uwOTy1zbZT9XOiorx1XDkbVh6xddlgoUPdYFoZkwb1pJxrtUAIerouchs
+igXR2fiPNJQRhu5zKwYMIt0HReXlC5Pn3b+cFKBE/clwfNed1WRWS5MBnrPIZzYzU9ZQBKsyOIn
RQ95dHvnPR0/XAttcepOmE+EOuXTj8N9qk+TM9KRYfBqvatIBu8iaMJ3A4KARLiMaGIUg4yv0E+I
8HuUDTU/nmyGdMi7WHu8I3DOTxjdcQWW1KpL4Z2h8zHcFORMaEvsOWjCXjKvjfvXUsXfxNUvmyGB
H+51l2FiooltjUE8rVvKLCetWtQuh6opVxfeCLMKke4mL1iVW6j1EGaUB+bzN9vC3Sy6auGyIFbB
sDJhz3RnGlNdLMd5Y3pu9n1fPOOIqw7hMIEl6cXeYglIbUXy+izHS0HOHCCuDRre5qOfsvrkK/e3
XbF+dphLd2gncZuIa2Xl1FlBPe4gTqDVT4N9RoIRGlY+PM/FU1al0ZfXpHurKPujC82bubltHxGx
qTPBIIRvGjbKueWPL6apn7R+6Ra//J40meIu97r0bETEOIWbbORvir8+t+RBsBjawETSR/ZdzoX6
iO4AQ6s2Ft5tpasjGzjyZbQ/X32s+8eps1h0GUjwpctc0u4m/54PhKMP/sCsLJi+fMbPQDryCVN8
RH42TenGUYTYdyJ4T0mgfWNGOJwbp8fnP6NR9fCrMsD15ovl0vfQpZOrFAb91ZIEL3vSL54TgJdJ
O6MryRZrn7Sj/4vu8NXJiSt3QvslGVB8ShYBlDDBfcC0Tp/FE1PwjeOeqKu9WzvmpYqz76R7KEwY
P4w+yzY3IfFlSHNQKQEpQTEv6lFaqMM8HDnngkFOuX5cY0xzFoM3ZMtm0NvJGTfNGC0bEnTxttKo
bS2mHrIxNcNN9PYOYuJXVQJeQLqnoVK/xyMCerVujyGFAGYdHpomFgB7IMJaUfvJEa/uDHlXpfUp
mzqPba5i/Daw5L9FgehfTU5Dt4wkWNCOrboEwrEYVM9HhAbtrh4ZkPexRSwXMZivY1T0bMucF68O
anbpFasm6TRXnWuylNQxjD3zRgX7GKf/ApgS56bvl4dZjc2RW5Ps1fXHDmbv7qFhPDs5/UMyL48C
0sqORAx2qyuDfeHFieGKvE4eluSRWKxgBLA/RON1RnS9L6OSdVEcTYeAEMNRozMScW9tk0VaF5mS
YjZM+s14pG+avtvahdmZMHlPu4UkX8RA2yQvyKDPgrdKtreoqKInxhXMwbH75m0N8iGBydHz4w8O
MjEU7itjHjVQxO7+VtbjvzTfG16Ti21IeZJeTn2Vp3dnaqlm1JgQMJHdrMrgWMrp9zJLFdjfrPdR
T92ddq/Z5QkJZRwgb1Pppxc2ijuXzdPFxRnsrbySUiCQJ4x2X/ULY/oyHi4WaMSIMaLMFc1Yjc2s
jRHddyQiWdJxUV2AS2UYtAa2lc+DDa3ZpNqlD8kVVUKYbikrSfMYlmvf/uncZPqy1IFSH88ywIlL
0tHq6DGwdqpMip1pyD53kDc9LAx1jQENYnzv7MsJ/p4ILpj1nnjj6qOe9Xsam+HR7qn15DT1m1wP
6tDMDLEKLHtbnLzPg46rw0giyn50ZrEjlBSdcgDpMrPz5dYUbynBkTdwStbNCzBpzon4mU3gPw0e
esE4ozQbqRkYJZXYdIoB5Wq8tezgrZGolpFJ7VpV/qAJ5O4OMo08lQDVYP7XMYzNlWGItEbRpBG3
AvrLM+0zjGvI9BBMjmVq6DBZ9sHSMh9dMsWke/VE96CvUXbE+JL11//+q1qZ/dzb7Ecl9FBeky9f
j5/Mgatdtcoh7SGw8QDxWg+dX3OM/eBfNL+VE78UtM5zh4EDFPahqcgCwd53KkYLCqmEyjPCMbdc
SjnMzX1MrDdoBRQzJb4GxHYSPQcZEmPNisPNLZaD9EZKteN+9oAbo8Dfc+ZseviTMPxrMNu/uZSL
s8tC4rGjABGu/5G2e0SHLqrKuXsM5fTlBQylOmY5aar5/agDojlE9k7yFnpkLagh4IjgdzuXQ2uf
27FPjoMbXyXw9I+8ITRl6Ic3/mD50IfQNBNZzFcCzdnom8tUr2eaCljbi+LVWilReMLbzTj455LT
gHu6BjPkkoLtYIVgmS6OY02aam7vZN44+6pImbpA5bQVPATb/os+D1O+Cj+rZIHw43BloLocjpn6
CVAXh8ik5ED+gowMoILwGiL620wu8UjiuYNI+ZYl5m2RECLYFBPshn1dVkF4WazslzV01TXnn4A2
97iCh1K8q8i7hj7UxSpyrr2ykpcpFbwiMENYNw5QYRUkAxnASbaIc4+H/rXhkNd+Yj0NOQ0ty6oq
zMdbV1GzCWb9mTAergU2t2z1vkRCYRb7SbLtifx1bCASZbQeM3rCy1x2D/HoUo4ibtwFYXn3hG/u
45D/K/NsPEdwmykcu7+T5i+A2FXc55yYKavAfasx7lww0LY7uVp3Q+GVB4q7+u5kBdapkpjF2Kuz
s48amr1wdkfLTloP003p4Baug955KAXO40DkRBil4MAz+ulbM/F3rTz/ebaNePKq/IiwmaIwGn+0
Uyoeh655hW0UHNk4WORJA9UzIx5wwWTUJFm9L+E/3SaEwWNZpOdYVNFWCVRSBSrec0seFsie/K8f
qxSjlv4vWZCUAjqHGmo5aBKT8hYmP1bmks/C6OM+dMP//wX3wjYwRlyC0Y2uilHuye3cG8erd9FW
yxS3WWlVKgCkZXUfBdtua4IJgf0rW2V6d1XsXUzJ3/yJEKdw9VfESjxVCSX+wA/axF6DwItJvUR0
Fc2tfa08ibSRKKp9lCogWUyH3nB3NyOTTFmjpIlJ4GBkqMDixrI6Ot+F4/cHuxvs31rYKNfrisMJ
bAhO/f5UKeCeTGaPPoouBAZNusM3xHqsk9GZE+EXZrA/LKJmBvzkGQLfR7A7D9t5cIndXhb97JKX
QIQC22f0j5JI2+ZvjER9GKbmsQuicu82Sbd3Jew7tuV4AeTJgZ1UF3XPcGnGom8cgsUgEftgc9vU
AWOYMH3j848YE1X8oZmmGbQX+uOY2s2ybH0cm1hv7XCVejL7c5YWWVGpL0rmJdKQukDMiRwId058
LMcB0W4vj14z84IT2FLtESRau3E0mLBWM7RXVMf674Cs8FS5JRKHbOE4tQHxbKaeZeCUcy5px4NL
M+eowLtpPo8sBS92/rBg7TsY1xs3EVyzQ+AEW1/HK61HApDyUvv/fska3zmkOsczw7GwFRUICbth
B2XFKy0oxvKklh/tpubN6Pmc8BU99A0+eEq7sqvDlVlPPDr4tV3YDvOBj2PeuvJlhi5zy8C4PfuF
MFAxsz3sZIMaAVTwmK28nwSCumTKyQEXbOsPKwuwBSn8e3bhzFd7cF9bDpQtDhzSrLLip8Wpso2S
1DovGAu3DJnsO5ANXIyDeidi8GMiqwJbLMSbAIf53DnL1UtXeRlxJ48DTy9j8XF8YFZYQlwT3SHq
9bT1B1k9/e/f/e+fmM1eSPdqbrPuweqUSXYQi1w5Ml0NpxFPVwkKA2Xd3niAm1gNTs9OGETbVCsS
tn3YWPgssY/J9jrDJAq8Tl91oa8kjFhwPzOH0StbDPqd2dTD88KyyR1sAhx8fO3UwvUjjvjqsfLT
j8mRzC/12N9ALT21zTyesHlOR28xzHUyqpulkO+557znPC7PY529qyYw+FAzBpCnsRjlAy+2/mP6
6GGuPnWRZrdkNE90oihd23qfjXODkG6eVl5vQB5Obt/qIX1XEM9eKGL8Fw6Jcdvgdmdkue6dBICj
zu5Rqwv1HQ8NRjdRfLUzjJC8xY/buI7LnETlH739E3Qiv6cZ5o8okJzJApOxM/6qk/gj9RBn8km8
LNjLNmVIlahGq91TPP72h6kEW0DoIfiXWW2y0DypIkgeW1kuW/AIZ4bmPtnb/GIGPW592txrH/YJ
Yiusg8uOlhr0VEavExjS2WJvrg9DDNFBJFSME53pI+QGfZbYxHe18l5jOwreo2C8YePH0RWSJTQG
+N8Aphz6bELLHzEzAIB3kPMe8H50Kmz9mzUbDV1VAY+SW3jy7q4DqZT3eORoDpr891CO1pU8h6TS
4Z5sjGds0yXzzoc4Kd+QNqNv5FpoPICNXJCl299cr3KviO0+Q+HHSEnr+1iGCDz1XTho5iTps0V4
qaB7fbWVf6jXSFwPcf6SCXbd9g+Ymb+BQi5tpUxDNGufW38WJUmITgyuVa8jL7auguOIGjkvqvwR
TVl6mJhsb5BjQyBwmx3eAnIcCMm6tksqd2mu/tBrF0+9ppuEtvM3rib/GhAZNPAOXQCmDttm4I4d
zcBjNADPDutfZcKgufST6bPW7R+mxpvACOcSpSI6jSZ8yWt//skZsy0g9094eNOtKXSO1bbz0AMl
6HEH55NpbvQEdP0BUyp+hNYfHvkeKoYsdbMLYkMDrMhed5LWENKQER/ktEcmis5f+iVmnNyNj0qk
HVErIKC09lljjn5wX0HYD2ZY1B8RY5pLGCtzIrCFzCv1d4E4fTe59UY5SZWA7vIFID/mmz7rdwxY
FaCmXD5aPSBIWNvN3bUwUXXksR16ZJi7yemPMoZOSCLCGXEuHcq4RrI1JiTzBvUQ14u986c+RuuI
mDFUFknElbs3fXqbs2U5VWO4XHDlAD8pI3marbi4wUd6jEV70BQ8P6Sd/dUBYAJkoMEuSlB1jozj
9uEPGr18Q3TVVvSe9YQ67lVUxtvTRGGrm4pLxyQBgRjetKFibpZ2NM1lp5eLquWX6wNCRW+Ia9e5
Dm1Tv1rlq0p18dA7Pcwzp5rJUC3Xuax6q7mihQEiUnjrj/89LVWPWwpYfRvwNgqm85sYoLzSX1PS
fczwS0KMOe34n++Doeznlmkb7A2WbwmrSuG/rCc2u09cY3Ch5i3X//864fgMQGvW4XNiTfbVnpBP
JSP7+IJkvidP7yJYo8+9TC5zw3R05C764xBkCRAtu83E+1DyId6UUdleW1wYm6XP3/iAw0fuBsIi
RZ+fJhJodmBE8Pt08jAmnXgzgs+kKYtbrCHBEjrBxmMhMXlaMEuF+2AAK+dU2nldKkaN84LE20n0
B7bUc8fAO5sa/X+FGkkC1S3on2LC57ZFHBiUn/K5VY2/m+NgeiOKhphXntl90sBIZCVIMdCG6XUW
oD410WY7URpzIHyGKNlpJudTkLVWJ5O7Dwvs4H3TFEdHP/SVBQF2EQM3YlhcMpF/V9PFdYN+y5mN
ojrkmdLhxWDl39HbhEggbXnpGBOWHb/VsUlW9mh/dk7YxThCEB+pHDNB0UFP8aaHRiX0NoT/pVVI
SJJCMrP02XJToPjEiy7RVsgGW2iTIlIeUcMbhYnSTXoIijRgTPqygmMtp0/mSDSVsqjx8ejxZfyu
0G77HjnSqsgj8kby96qPu1cUYRQOc6qJBppo0Mfw0roKXk/4OBsPZVhpPQOAzY8ZtmRqrcZcqAtO
hJw4R0k48pGqgtn0bNLrYtVXN4GI0CEn2+o0bE7OlJSXrrTFEQ0OhAllncmqOBRNMxyCpsrOgZe9
A8yHF8j4fCdR6y2U4rfADRZgN7RsReBnR6ebOTTo92XY3WolLpZEwzhbbKPDZHix42I/L15yK1oy
6XqnEbxA6uyWizn7vYV8iBiUg07JFioDWd1UBuipqZ7A44nnZOxWytyael5PX8E4hE95NsfMZnjp
VGeZfcEj8eYEI2LcDpl8V9QZ7oQs2uAfxUVWEIDl6co5oZFG2xJm6xRe9lucK5TibID3IugV+2Zy
vZAskDBldSBSamV/yfFOoPdDXv7SOcqr3rOfFV7+jR0N0wGOaED6YxzEl1n8I6+BNFciwSDUESE3
VNOnoTaoELXaFSVe23/QqMqzV0lrO5IAJkdgmQQ6UQCmOyGJ8u7YCYAxmaLdVA3zOQySk5BOfbaj
3wxauEKn5IBlib2oEGfbLb4rdC29VC1zlrx8FXxygDjKhwo9n+yjOxScp3FVNHqjds82gA/pOh5D
bZB/c+6mF9OlD4Ng1knKNTxWtGvFQNFlc43egxxeed1/D0QwbuNrydqupadk75p3LDfFVKkbEGaf
7X1CiCPs46dESQfCQrdtaS5PKTEhOx/JS4CT/SwR+6Gcx0tg+QAJx1TF+yTq0gPJ6hwjNn74xMZ2
oIgMTADPFJj/o0Yj1VSw2hY8gRtLQHhAqfBH6nTLmjrel05qbbOgmp/6KNrGSZQ9EbEgdzlbX+bf
xcHt5uktzaBRNrH77c1wMrDmQ9sMq0MbBDnWJ1Hson4GlVn1we+2mUjF6vz/EKk5B6Cs6Apj2/6d
YIzahXXfn73YXEcdli+Mt14JPRqfCOJpd9hT9alw6hOR4PbT0uuv0NLpMdQqOOPsmQ+RYdDYiOrN
7l95251T1KFDBT+9NXk6/p4HB11dRjS68sZhT4hF8eHbRwSny3nqi98wyE+9Y8Gbk90RaxoKu/j/
sXdmu5EjW5b9lUK984KT0cgG+qF9nt3lk4YXQqEIcZ5nfn0vKrtQt241blW/N5DwlJSRHi530szO
OXuv7RPJO4kHI3R4+Mb9gsm6xuc1NxLvGlYDJwumjFa9tDDwh45CDraFIAfMK3ki6PuBVGURRxcG
PugBuwQ4PHg8Gs5l6SizijzMeahoN9V2g73j8DtaaImauEBLoMZkX0Hg9A0HY00ANq7uOQPm0cno
kkeHBKpkZZ1lnftWCc9YRFW0VKf7RWHcIIzwo1UJAjVFgNWj/Cp03V6S3btsi8JfNSHSochFhSgB
WC3oZpJWZvLqAY08sAAj8xsDEmcCziNOVl8M4T5V3+1ReCXlpRX6Epj7kv6PQryHlhPKLFYxDF5k
iiWw9LCEIGzeMrfEYekpctdPD2YZ5vTTcGgXrHYnhxHd2mrKbyUdSEEu2byjSj8MlvvpFyE27rEp
1ohuXiMNbJgXuxBOqvTYKcwkdd9Vlk1CX8nRh1PZWOWKbYlAvhrXY8a13vnDLi6p8PFBHPoqeSp5
EM/awVt7MYMtiC30enzlUUm3pmWHhwXqEdzFQDXnGPjzSyYNbsWY2JieAHESKuWytCN59lQhZj4+
tRm9Cgr5vLaZzfwKG7u+1BUNgponjDTEGzMMUUuldaGpxQenLGry8WzUpmOR7OzGfI+N3D8AIbvJ
3EDzHrY3TKVf5NYt1d4oj1xXQVmgm1ZRkkze6Y5pCp1BDGMlWDck1uZpLICJ/3zVB/v/H0ny34kk
0TXznyaS/K+q+kz+9V/+/DzX9vf//Ne//oe/ckgc62+kjeiOzRmGSAbHcv4th8R2/oYhD7aBZRmq
LRyDiJA0K2ufJ5B/cywJ5se2bClNmvH/HkRi/k2Dq8d/0aQQhtS0/5cgEmOKGSF43MvS6YXS21QN
1VJNTbM1m79S/YcYktJ1PbONnIrV8lvf5Yzlj4VQ1rSnZrrstxWiRavk3uqXxDBu+5VS9Dvlpr2R
JPaWXcvLcLKwnlnFV8116dvuLHsab91zeBZXzQ1n4lC9KEq5yFT0SAXqoL8uya/+f3h/sstfL/Rf
0ia5ZAHRI7wx/9fXr6kORlFDGgzt+f3+LkbFc6C3x3aCV4U0T+VG3laarUbju5XKakCquynIFkG9
aq2SZ/a0fEaQT8BAGIYtg+PtyPa1a4c9e3kfKSu7M2k09Fg8/i6h5r/5Mk0D+LctcMBjK+Lz/PuX
qQNpzLMiSLfCdomS3g65dfRG7YxjNNpkCHF3i9R//BDFaEf3y72c9M5J8HoUkTD2nhq9ZE74RJKb
zjVm8XvFtc2lWrLZFLGHTsli9Ihxn9FkEgrz9M9fvsPl/o9XiXBMw6JGNHRVyCnM5u/f5SgwQwE0
dotErJxXLclY4QFPChufbc4tSiYb+cdRSVKbzkuzTaqKedn03c/PdUPZBsNADI1nfTdg/D9JS+Pi
oDc1SqXbRgmUidx3qhNGLIxyUUE7UDepzWpJvU87+ecrCim5N1Vl0+TgeXydjCeX6dzh56smQWqI
8ruec2jZu9SYW8peiEX0ILs2o8h3mdQ7urvJ9ki0gvMiKKuPjl4cSnH1praDNouJfMzMnSzNfVzZ
05YAcoeU1ke1AQCh7wSNzk+1pPJTT+Yxx/wxx4eRnkq5FQDnbX+NG5JUjAhRd6h7xZp4GGrizO9W
upynA4xx0kRIttKHW1wjWkoIDMUAoPTkaikhXbeeg6HFEKrSIrmmYiPW1EWjo3oEBRt2O3sxCnZ+
QW43SPTeJYsNjW5wchDFz4f1P//UdVam//ipa5oOetaxVOIMJZ6af/jU8Q/WmNUDGl/vRcoRRqXD
ERYkkmjfYjamhARnTvsxDBFJygoV7/gH4JtOjAccnmBlvuhIvhYCTCjs0vampSTahuykJw4szkp0
HL1VUIRnL/zwRjuF7tV0S5d9fJ5QrvwXv8x/uoSJc7IdIVhUWVkN5x/uQKvwq8LzGn+rH2F2zSxO
LouOgxGi21hz3KPnNosCbNLWaiqVaBjpEFqD/yY0/OzgG/GFuU2dvra6WS37U/nSPsKP4Rcwyrt+
/S9equX8p3deBVklNM3RHWlqqG/+4zuf+ST5+EplkPbqF5fo2iOQhZZiQRaB3Ha0Pjx1hOKlW9Ui
b0b00UXn47DT7mYe2Y+GT+IkFPXdi0vq4ZHZWJ8beKJGBpJ1fq6Z75/CLJk7OlcwhXz8JLjSp0u1
rVMaMVgADMjdZU90bbjvSULaxqOggijRMftcbwdMMSctIRlEzWuEqjQY1nY1Qtnt/BjDEeg2SQtr
bqc1BWLRb0fMBysCoMoVdLDxNRnNbQVxKBj1YPsT9kpLPj78fCVNt2UOFNsIWRHc5QjT0KrqM4FC
4qvvXmqrC5fZYCobiYOjTvVZalk9CTtoCHq58IHBYGyzgHS6xZ71fLiMNcNbsxzmKXlZtAIw1CGm
F3nxzLKqR8d0dgwRYBSiR4evrRg4CiNQkXENtStvf0HMXY7C20fpKR4R4FEpArIS5V3lhGs0wMFg
Eh0C0hqI7vnFXECuzEK+S11uKzNjYfCafElbrgEixjKgwBqxI+fLQmizZrQ46+sUkFNMEAgN9aur
mRSO/V7W4aUvsHUoRXe1DOatYGIKJ2P2ZHHJpuUxyiuEtq2/8QXOtCwbsEpXyh7BH9Autf3UYO4P
HneSY7Rnp2VwITwO6enLYGWHwuPI3GXFMBehcgxj/RUGYTpvfby0+dhmgDfUQyeY/dmht08GOXdw
QRo9tv8RyenCXSsa22ROXy4Txm/EBd9+yDQyrA4KJ1JuYwXxj6YgfBNafCI3d9vjXpslsfsVKe2b
U8iLG8CYN5GbYwNCnjYm5iErOihVNZl9bUEnNpkcMwWjva6q3uiO7oEb/oncKKQCMhloNu3JBIm2
6uwRH0DLcZ4JXDLTqESY+FEwGCqid+Gu2UTfi6C0kaiAZhgZsI21fBlF8buHrZd4/pGR/KcGr8Qc
oyXjOFYIWvH8NYfWSLeDGhBMUW2DdqUbw5oLHiLGhJl3HaDtuXkn7oVtkMhJvHuOqbyORXyWurlK
kVRWyjSH67yzj3VNjQgeg6eoXeLINWbMwC7Ir9vJ6o2jkdFizDOQTf+L/d1fSosYoWBSMhCtuRgw
SOM+YUCU5NtI6TdUdR8ofU/43GZejf8knQQdGkYY2Z4C2052vBNABACOGob1exJQ0+0rZwn+FflH
Ws27PhHIUz33ZqaLIyAMgi3ktRpBYbmhDYbKY7QvrgbKIyG4EgjVtvUkgVu2oFJNyGSIakYLHjrM
mQw9dWO7LXIdh6nuoBLcURt32hG0nvzcnIcGc3T4ScqerCtEDrThVi7eR6QU/FndtdwZFmzAp7px
qwiJnv6CdlaqhbZuxxTDH9o4GzIeDQlaekkY2fM2HTXiMcoHUlIymZX6y9GDZBPQGGYwZAEiMzEy
5uOIIDVI9ioTS+wi6BxC8OyFis8UGpdPiwbLJP67U+TbqPxBNcxA7gzkP2kegoQmHDaqaDEcpVC/
SrDEUr2LJH9tpXPTSiZ2aaetRKTYC7gquCB7jEeJW4N0TuAI9+lvxSfMatrUmpwanQuVJrslb7Zv
XxASN8hmDWvVgmoUmM3aNnrX3Q/XSqDHaWu/im61D49blbAsSuUzigL61CSy9gJjM8q4X9CdZ3Ft
2xsZYDZwsJikKDnnwjjovtadQsN5EPhezfFkobLSfBXo4niEjLfv67qhFSpQpPcpcFhar7O8EHNs
MiAYUgtjjGT+jOJpx1zmV4WJD6EmcTV5RAu17I++3Z9ai/y6gJXLOhQ03Jej+lpS0s51hF9QKezN
SFNkrk6fcqeQdzpyXqTkIMqmqIt1gQQQ+tHB1tFs2h2jCSsoX+KaMC4RFO7VKSwO6lU/3oeEZ4D9
jRek8bM1WQDaLbFachB/XBWuXpxCszJOZjasU10W62G6WjDWDRdzwLSS6P454WCi6nV1lJEUszRm
co81KTx0GBGIRaDWKS1mHdGU/Um9j9cdI9BiaFpzb9bhi0I/bmIkKbui9rBLR6W9RtB3dNLA3suQ
pDK3hkIScTO9ILxQljkYeNZ9zrFOiB0c/Q3pVa3br9qoMo5ZJCamsnmshOG/al4DBmYYXnTYeTQN
EPfpSLo3bdEYjOxQXELi6ybGsmbtWlUz7xaRbEYIK00J9asvnWo55Fm/8MKQWBQnRJfEkF9k7xGs
QkyNZOGEDsBFBatLU027Nx52026wMGyjPh++zQGsLRM1zJVE3eSqlh9LH9i61Q4mXGrWXTA7ZEnh
eljSZDqYUR3vJHIKnAmG+emg05545x4iKyXBs5i0w7obUAJVQTBcoWkYdiV3fpCGe8XnAXZ0sCe9
5qhWSrMYa7u5NZl+1SKv+jAmv09I3Mu+SLR2TiMECqdu1qeC/YMZUjeXLJcZkieJPiJvz4ARyyEU
ZydvwUVjH9ipIu8Xbula11LP80XeVvVNa9ZaqhD7NSbdry4i9iCA5uLrUYXYO3CHXZjbJI+Zsjgi
KIv2IVyTFUJc81aquD8UkJi//XFlhuyyXaGaG9PvBc4l4slnMQ012rT0xynCopmWaf0RD1pPjnYS
s6WxJaGSq9+LhO45I3b/peTcvwiGkiW1xSpaj4GzG6V2kyqWWlcEcIpHoc+1qE+/0pz5vO/9knnb
L8qBEFDuYIxDDFtlDLWj8VX1VtV8mqrdDOc6lq922SE0mx4UIK4LmzRbBEZxcQ7bUSCCq/DCGbW3
V0X0bw/VlM2mB2cALfrZgzOtjxE4GYkmwvfsF8JyqG2qQaWECwg+AtI02JEGkDkzboXTbNHrORvH
yKiFcEbMbL8vn7IN8WWqunltRlCopv6eeEZzCqRKrHQYOZsusMTJlBgJs8S4c6aUxxDoMu+AaJ4I
a3BDy6R/Rd/wwO1YXn5ajj8Pi4p8rz3hKvpBb2kV8rHLOfgabPJZ2J4QwrSnRPgXtxTqXAyjsy/9
xDiEYCn8zjjTsak+ncbeGGrbLrohVLZwLGjdtjWoXFHSjcwgElulaVwK7BZY93zekuRJBrG+bNjl
ULRYqN1Fp+3DOtEmHUm9Yp5WA8ZFRJj5JHO0YXkZRVnfgkzzjsKmIytNZW6Fobp1hfG01dF/+Xmg
4/hJUI99i3gfkIr2b17JSlvaXnGRiUllNfhyK4dROTZmAVwgMopzBMF/jBL/mQ/aZwSsfoW6kgkZ
M7a1NtHGxmbwTzHC0VKvGWqV7sMhShb4CyJ2M5qS9MjPtmr5iyTOcNekkIaJUjg6WLFmpSbvCLYJ
jmnNYpE7LK9SvmkWsFfDJyTPGRyQq718zVE/HFxDaWkeEb7ZtwSFMmBtdp6Oxify2WwbZLIrP0u8
nddGINfggsyZk9gHLTZjbNyQfXEvGViVcMXio7uZ/MRs02nY2p759MW1JIPUVMxzUwp5tgipXonB
YZBFQ3UGRNdlFNZBZGS+XLWbhpDGggIl8VoUVSmjwwwJ0xzl+g6L/MWsA87F2WTZn4UL9FkxFJK2
WyWSpQSRyrlty/jge7GxhLOXwfTrWQAqc/wyUdM5BRYRqDZICbt23OsDQ3G8DWz4SdFgPGazLiy1
uPaMFzaxCEijQ81wa3NiK0ttZCVIlemgXhiHaspr/HkgzS2ZQcVDJJYm7NP86XKrVZ+tl5VAeguU
WJFS8Ss1QwoKI1H+xD/+E1a2lRl9MJfemALDoDtVMTi0ZtnAPT5UmbLNMO12zVqH5TXvYtvbBDo0
MYgoSiZ+j50CCKz5NHv3PQMbMkdkTY5Ina3RnQLlq6fZPc7aAuPOahiwijWq6WGPC6olUytrR0YY
EDH7xTIskk7JLs7pj+8iko92P1/9PJQR0w7VXNaRqNlwCv9pyCieZ8jKdgG5RI+s3uXcuyzEXXIM
9cB77cZwZYdc81AaaBdAM33UWbdqDXA+P99pSfau+6yWlg04DcCpdhiMkiCZ6atqSl0yIcRiR3WN
g2b3/qSDn0PNGToDXEG4Ug3vXQZcGnhE1pzhNC445piu9rRu5Vg/Q1aGdVU5kN2Q5PF5LIpVYvUz
oBsztFu0fQ4PhUQ+1dr2p/xa3JN7+XRvwP4uycGId9YbSsWre7ZJEccPjP+yCmn/efNDCPbzhWnh
wTiJKxt1nmyd+lM9D8pLjRpGxb2JXBlf628PrJF1lkdsRvXTrw4xscArmZyYBl0KE+wqGX8La3u9
VtkqmHbshwYanLo8zU6DYmkvbX11lOqCa8u8M4n2bxyoZzFSh6thMncq9OLGmDkhOEbEe7zw5U0j
RXpl6vrGIj1iPgSOe++ohI6d7f0hrcPdaQ30c7/KO+R7VBuD790Lbpv6ZbjDiEh5I6KfNyKSG/Nc
77BLxM/FvH80Z8OZq/fqkl+t/Cy+7S+13oWf9m18iYe5aVCtXTiBzYh+sVcuXv0ptH7m3oYR+eks
iQiIPCjasBjpOKzjcNeiRkRbxKq2wdJq+5/mW/k0vOPwZt304FCtMLkeU3XNjdPNTila4GAh5rKI
FsG7+K6Uo/3Vf0v9nmxNByZDO+NfwMzOWHKsg3qJtSVe8RrBTUFaGWFawdkKThJBqLWIC4JXPRoD
9QLWJhRYHHHLK+pKeCGLJYZAEB8eFn2aYgtft65CqIt3x+YiIcvFWfuKO39PAuUWA7LAKMhdbTgn
/im/63SvnzFpXL1HyF+dzJVTEJJudcScutlmpFMGL/F5xBnLiXyWfagPjVfpWu06xqEEE/1Rc2C7
gs1/oTl6hLyalxB+Fl0o59na6eSWFtA9ZJNv5nqtoQnN0lfHUw5uzXNX6IHXpU10VqKWM/licYQg
ruYck//ywW9V83L3wbHWP+tX4op48mcmljAKNBxR0OPUCJ3MGnZYyfJdP3NuB/1co2OGBjOab+SP
GF+oQ8NXTeyoV6yDcS1f7Xfvw3hto7MqXqHm0NhGT5iiSDp4W7gBKCgunrIJHso1e2SP4ghqB2HW
mAcrhqOyX/1hVLqM5nJpXRo480U6U5bc/QuGEL7xKB5EBc7CldVt1G4L10azPtpf7sbPTiQnfgYH
6FIqyWnu17Ro8llxVLa9ff9Zf6af5lcb7ezb9Aa4d3ltXxVtCdifULhebO+CY30TD5uQVm91TGnp
U/O428y7+qzWWbVsDbmUBOF2q8K8iqN10C/la/QYX6OP/Fa9pIj+zfP0y3ePxjoNR9OG/51tqUIg
dT2+jBCDLBixlNQOb9Lp8l0w6Cth7dOKelaE6mcUQq6o2FhyWD/DaxztBWiA4Kbjaw1fkrMHQDp/
8cqdSmmO1bK79h9Y95xneS1nNcfpcB9I2LL3tJczc+VybPPWCGcZ2gagFpCF4tTLllp3pJq5Jaq7
waP8ErLh2fKwUTf+DvuJD5tlq1xcYzP8wlN+xDVYj+06QeBcPtpHdTMP1aW429yf+dO+cYoUb772
Xr1FwcNyu71XbpWWhmtiL9SaqY1VmHuZGKc8D2MsfMyZh+6YkNGwwhXITVrRO4d0V+b7aptMtAdb
mdus9+kpYinC9XN3byWEt9dgvFj2mlQU1V0Z6XcepivOpMCkrFlu3IshMwBsQZpkTlW+uHtBiFDB
C81Yv7y7FnOmoLNlyV+CSZd2bE/ZpX8m95ynQBa0q5cxpg9dwQmCPJu5mVt1WwNhQ9C66yWJFbNk
26ffFDc7cxwChEOkZsFIvo9V2eyDMFCXvqf7bxzs9lETK19GHH/rODLuOU4PL7bahV+ZcjcOnnPI
mx4MpYfZru+smpwL079oHTMHWyc6s+h771ZoBLzUsdesQmuo3wY5riDxESWcZhb8YWBDNiCcSLjv
pJqpb25xJyP0M87scaUHJGrs3BBxNWBFa22venM8eoOgbtXxM1zTa/00aByqHhg2gGuNKmfWV0h2
Aj8CjdO9VW942IMVqdhnNVKfbhNPKgSN9m2R/aoalbTwzvzqm+Y1d9hh8sQGz5S1/slxgnAbohCg
g+tj4OubbTha480n/4r9qbhJ7u/KmoqOnwHYX19aOdhxc/Sf5siKaLfGHtvo02ixDK87vHCoW/nZ
qN4pmvFM+XQzN0AWz0VnHsHF5kay0daZhoeybYY7Fkmgx47eQXmfvqS7dC47kRHSxmdbp7I7lNPD
z1eOndwCQ2RrH6qMjd5g3u6qIfbwrKmEOK3caSbjM5yJsPAzqUkZ2VgLc5rfXJtplgMoPJkchRtn
mvNALZRrUEFQ1qcpEC21cGZMk6F0mhHhig+XAWMjf5ofjQGaNZeEzdFqV7yXEGgGkeO0xuWiayAC
El0jHJStB3Kik5DhnRBze9BO2jS76pJP8qSmeVa9MRluadOUK5nmXTaDr2GagEEqneZh+TQZ6xmR
hYzKZvY0Ncv39TRDGxim9dNULZJUdhbRQWavp8eqLLJj33jZMc3ja9+o6VZqYuCJxLii7ZwvirbG
uz8wXY5iIFXnsU2DlRVnwQZHSP+HBMAi4wSJ1fnDyAlUwp85DN+VB/mpWjEvQEdjvOk00k99YJTb
QHG+Y0VEl8wteOeIpt64XkpPtRs2pl2FR8vw8aELC1ushV8QWWA2E4Eql8jb3MNo2TCXazJVKBhz
wjqOhJKizp8FhtkvDLRQ0+bkPez38Vf00T2ql/rCKlIthfrKfVtr6aUI0Ham1hyVP7S7LERRiU03
I0Xl4hX9EQyZu5cPGsWEyA53bBHp0pXY1fTmmJTAqyJvA4HL3/nakM47G9VYm7Rfop3SpkMA5x2J
OJyJaHYYAA4M7Xfl0WyJOWmd/IghVZ4OqIx6tPmtoKYY/FdL69SZk1+EZv4qKVhnjVZz1zfxO1yq
RZxDEjPrHS9CLu0epZWcpiqmfFItfeikFNqAHpy4rkFbe2ADQpDsREDI+GZn1ib1GJ2rkuiHqDS+
dCff4NanE4IoqhC4pIV9Krg6ETqBuKEjDsjHiDGuLauogG9oqx+GQ9ZwCxD8mMJ7iDC04OPirrYr
z+aMHderIT2XSvHh1ApkgZAYoB0KAX3X0rLC8rfpQnhkJagF4cCObMzH0DTRuiZluG21b0CfW80J
CUfUnI8Bixb5ctUyd1Qm4xLOi1pXC9craKQje5gnJuuT5V0Dy6vOjfuhVKwcSgRcxM4w6gkCObhc
+jetVl/jQsXX09buEjgjIDip0KBzfLY5C9na3EC3xPC9WEL6eNPD0Nla+Usc7Qy7GZEQIo/rK5Jr
TOJobCLVB6NaQVr+5MSp5IYGr6xvl2PTE4L37Wuk27pGE3zW2rG06y9Ekc698EASCb/D/1u2m85Q
qQJpyRELlS9M0uAZ3kVfBnjBHgYSn4h05mYwkD1A0jRAbLygkYKSFTzOQdeCcA3F8t0z6f4g4lMo
4GgBmYvWTi3aUNgEa68pcPBhpQqVgG55r2pgS8RL61T+O396pYxycqiE0cJysnGHhh5SQlg9m9r/
XVo1/BDO7Dt6FdqOS5/XWWIrRvTGsQqfFxzhwN9Z/kfTeLdYJYN9nH4aKjmthphDUVsISt6uXPpY
QA4QgOyNmzIpdtovbuJ+Tj2YzmF0/sr71kJLgIw5UEhyV4vJfowryL0Y41VLyLBTQAFg9nXkQpQY
VYveS5ZOEu6NSn7YwUjAZZ2/k0XEThlIsbJJAXc5geVdo6/isANuykqMswM/DQrdpzP+UiL0JYjU
/GWHE26gYlzVngVlHn10opA9bKdwXnlv6P1M+lgE+OOgn0OXAG8/o8jM6vCUjPpaxqBoEjq6R88p
N4od1+Tfgqbt9fZt7NlXEdN7S7NtV1GJpsILCeGjfTnO3SK7pmVwRFSDKFlALYY5OwtIVlw6uJxW
+SdQj27eadqrR470En4tzLmCEJAwFlgZ61lr0SpEIMSpOFYfCK850vZsdj158LMEPwPBR15+7vKX
MXPEIYobMHGcLkjQ/N2ad2YCBu34XGfIlGhnt3PjeyVwRgEzLDdxg17RLWHWOLh393J6cMvuvSlc
seltQ9+AR0QCYssYG99wUGkDHn8eEr9ZMsboyJTz1L3U6nHvOjET1LFlGhFm6UES4Y348yV2YZrK
0YDJhIEFhwhcvCQXRGHrIKWZtvEqlBFmloWquXFebC2M73lvksjtjOvRrQhf6CNrl8b+3ehz8F+t
wBnroqgMkRcS77SkReds6/aR+kl+G6q3PCfEhy2lXSs9mUxqY4ZP/Isrv9EoedOIPC7FD8hDBkRT
jIbO0TEDDOoh6RGas1QM563NXX0Z6d09VxjqBtiTMF4ocz8ZolkrnzGWrKmpiXrU5gjPb+iFrc6T
YUG2KL1ukF4FGYrA0aynmYBQ95RsYNREPxxZoJwy0FDfHFg4J4QmgSZKuNdFRE4Oka2JAXuPE9x3
7PcvKZE5IDfhndHSCD1ibCJwYyNLWKSgonRIpUagEE0duFWQTL+MgGiE/epUut4ucn1jhxnQnEsN
PNdoOfSw4iBdtJi5DSWCNmhxgK79EqRmsKnhrS5GPftS4pDBiUmKXTp81AWQSMOAzN1P5FrpmLgh
AiTxYW7hW6xeijYQQMCqY23XpH/bcz12vsdUodCloQ2i3J+pWRPM1LJk+wTexcktu0aLnlGROlIe
aE3h0c7ndIOogFf56iKaXGSyQ2DASX2HYYndPmyIMGiBNycdHVzl3Skz/ZKHqrUiJ5lQWejxmrC6
Y6aWO9zIu7i6WJNVRwD/yjyGRn76GeXN8Jrq/rBxe99juSuDRdi2cpfr/Z9qEPKEDPWFBNSJ+yIn
0K4DX8FuXS71yXosce/oaf6blSzZFvihHwhjD57MzXXieNo2cexLDbD9zsjR3w0GYhk+7fzTpxvX
lmb73jcKs86iXFkmIc2+7ptr9mKH8MSyOQm/7DDFklrA/ss8XTYAZRhXVHGOtyQyJgcNyB6wBQiV
fOMexRq+UTu56J3yoCyxVuwSXwr56cuizBEgMfUAdllv25Tp8Y++d8DecQosKtDSkgt3tMe5NFL/
Xrv8T9HIMfVnfEsupLwMZgBuJmA+RzqLuUNW9vcPPz+LI/CCs5//oom+A0Y8UtHDe5t1qvhdiXo8
Ci0d1jqD9LVS58Zr3TrL1tHeI4Bs90zjBIunSyf7et0oTXmomxj6bRPJZdBpVC9ZiEWdEcOe6UG3
6wQ32PRd7Sd/stiRS+GZAktujRBa/1AQCOwa0s92WaPpHDGyVUvKVcmNdHcU8pRhihHXIR1x+nkw
pf4dMKzcQMT78jD23HKiSjpRDxvkB5z3eaGsPBE3vRrX14TJLJ9YdZaeBKAU2h+KxhG4S7otAJiW
qB6PegBRzszoZP1Ke9/vgL0xDIlP0hUqyzM9+hrX9Y1sqUtckO0SFfWnlzg6BRNXzdDB8dZraZwY
CH1EPou/4aXaI0oZvbWJS/erp6sxVJM9P9dR70SIeaLAUD/Sul6pQef9UaTxqY9FCj/QO8qiTrbo
qMiXY7FflU5inmUChFf3pHiJ9JfM4jJkGqZuCE4U7yDzuM4SWlYNvsBOe/5gtbLCyDdKTg8zGeIs
B/on871PwB05YhFQYlLdmunh56t//1ZvNYwlRs7kpccBtGAUYV/sdKJy6vbRakb3gpDBJdYFl2uf
lcZWpoBMbCeb6xU9Mu/dMKYCOgwxapbGRRmNkyaIU5oSM9UAPggh7fSiWf38dCT9BWWri9+yK8N4
1w/EX5EiP1JLWWL5GsAs3/q+kyyGsTxwblF2SaqIRQpIfwuS6WENcUtz1S9XPY3raSb+ZfdLLNeP
sNCpc7WS8+Dwmhewg6jYgJlBCSz779hT62WCCmSW2N3OaQwEF1r3mtqhfMJ9v9oF7XhPUPqnhccm
0DvmDGJiP3ehbs7gI5I0EoUOkyknWI4OdLuSnnHNODmVhQ3kb/B3Ue8/hjCwXswkCGbeEKc7UJhe
bIdno6qehhYHvGCg5QHhLDMR2WLe68rGQrNAK0EhpjdcCEEow6uH0mcelO5VVTEuqY6BcY1m/pCP
3jboq1NRu+WqaJKzxS2Bn1vftnl6ZYj6Vuo+BDt6kA27HJjPiUJ7dDT9t5Zbv5RS/iJyuF+geQ23
yERODTwms3Aj7mh8Yxk/iHv1myATDMUS+wXubyS+Ka8rGNYcaapL2sC8LuLM/PJtMO7Gl6tVzkWi
+dqGbtItgmyj+m1zxTjpXSog+e6Ey/CclBYRJcHainQV9ReQ2DFs/8+3wi1zaFV2h9uOPUZvCMgj
StHOziyzxnHozGjdB0G1J9354WVoQgWKsYtXF+ICLqc/l81nnUsMGZ1WbsgNw+xlxMPKViFxkUN3
IxIwP7HDg710MeNycn8FWUdTzIohSEGWujv4ENoSRVAt+vKcZi6wHC+OV8HgjE9B6EJDa9lQA3Em
LNO7UtTdrZEYsTBMtiF+pJ3MdXKsOabN/UbspDWkJdzCGogm7uNAsXkK2jmnwqBX3YTS5J3u7mgM
nENoNeoB8h3TKJ3ILPVDVwymtrKWx4Z6dpU18CB61SRTwUHnZTJGhyOBX6b839SdWW8j2Z3lv0rD
D/MW1Tdu7Oi2H7iT4iJK1PoSUKYyY99vrJ9+fpFVPa4sd9ttoIGZAQrlSqcWiiLv8j/n/E4eqks+
+RvO27vUj4L7lMKQOxDa32VEv4LnSWvPFtHc3KDUqVMgxEYB120oKZKiwboBfwjjqzli3xmJ1qDh
ZBqMjY5zDl0WeIQSrI30EZEzVtuJwGcCK9WXeX5n0ZbBKNW+Rk6wTrB9F0ZJKxzxwTxsDhMPyyxu
I1dMUpy3arIMEo4G0cVgPCSR2CQNJWQCYz5lW/G5qPtnXgKsLjaFukHWb8dphNVkkAzqPLk0G0mW
LIQY2pXlx9ydtBpHbY1kUm2gC73G5kV6qbtJUoZuw9hwzxLEfC2HThVehTRJjXdqKsxTMBsKhlCh
XETLQmf06RD76HJ1FilBXSL+PkMa9ZYTBeLHvOQc3Z8cwiiaZR7TneMEYKASBzlSmlymcu9Bzf3B
IGfsnRNQJaUDs1s2TmFQP2G80kG10FQS3SsI/80gkmeaNRV7T16QLRvoAzbMDRtCZuYvNLfZGxOP
0bKTs0QsFUftVm0GRM6vHFLZEDmKPFk9UWlK2o3L5Fbu1mzwP8FloZk6iPfe4JKmJGO+MWs6ATBc
ahBi9m1LZG4yUFLa0EQ14whJcpYqovGO3gJcUlN4H9fOLTUY1qtHEH3fQOEPG4oBobaVlIu9mo1p
7KrGUXc//sV6U7VVdA2VGzzUJqxqNEGantLwURXE90urZDvJZXsboTwb1VDuMrMVaE5+/miNLSdI
wY1+kuqIt6b+RxEB8Ue39R88v39IYhhDm4sCB/g+es7il6BHIlQcTPDOwV6gC36Bq/wNSN1mpDIK
ZJnE0ICT5RMMRI1px+NSUWn2+u97kR3jP3lUrslMhpCu4/A1f3YiV0VusnxpaCbDWWzLedNGJHpu
DngnriYq4ph/Axq/EESjoISuqvpBXAf3o8j21MmaDxKjvHHxHrvq+loFuO+sZD8uYzUPYK7+1a7l
Q/VRtwf/lMN+pRL5tSU8om7q3vH3Ad0NXyBEUG1IsnKxyVrcbZseDbbkVONAC9lEgCJUy/1DkUJ4
CGmQ2lyv1p5CUY5zpbliZ/8HkRPd/RsrucBLLnUCHYIMDjfkn58TvAZSYTWHxnyR16G/yyPC5Rf+
GYiHjZsS0c/n2At8FzBquY88On81LmKAifSVbrkPI+tYvuCkh/9wXJyadBUjGl4r5EPSf3uX52fl
zsIilzoLeZd4QXSOoguJApKxc/ofE06ir6d7eZrAMl+HV5OOS4spLKPzQxc/KW5E30V51mlt+cjz
dKWvqnzlmMd3d1hggHW2nnu6E4gzx+g5+piqk/FafDT9B7TEdtpRAryKtYy42iERW21XU+niniTR
Qu5Co1xlzySwQ4W3+ap13uZkm4Dtq2vgrzErGY/Js/G1wX71ff724qJuzYP7PEWr7jI+bRDLnhmC
HM1rEu/nX3jDL7y+BfXSfm6vNRpyaxTdToUlp7BSOGCuO4MoSIyMnewA5cFfiNv8pFT8VqBfRnQB
ZjcXTTPfduibWKnQOnnnByifHgrotUELJYn/lHDu89BIBVrp9JS/12in+JmWySW8Al1c7FjJd+kp
RGn1z5xkeJ7/O+5+/W/eUrruIB+YHtkuz/7jW4pzdKKVDOL38QBtadrb43jntk/uexq/57bzumLF
feVp+Rifm4f+rB6ZOz/lqGg4/UFhLUK0NSZQ/IBXz9yT8G4v0UHf7fl2VGkukquxy1HobtCBZX+q
0O1S9LsKMlGnnw25SkpMEMtgFyODyueR9lXjGCIoYHq9lW8TiJh3w31orzpaYYjv88pzt8gvfN1Z
TXy0Z+h4cje9VGiNihU5YZFYKik/HAVLPE2OksVkE9OGt+DYtWqTpNjHscLrgqGke5r7HQryvIic
J2Wfuyf5or3Z5gWIe30tHklVvMRP1YvOa1u/VMmjudWckWIaF9f/WnnUZzYPBQKr0JbZpT5FyK4K
+dVkX3zsrX0BDhlcKe+kF/vBu2l34po8Q0Pqvztfw8/00y3vIGbL7JEj5yLKPsHXL9qDffLcj5Ua
z+2h/SLs9wyRpd9b/Q5uJcJx+RQYTx6n8FlQXnMBInd7sO7tNQh7ZKlPhQBtLAzacWl7pgC3POVP
+ZP/ED5p/k5nCRqcbX9wOR7tZLoa4DAmRApe2uQy//DOW/UiH/hxdQS9Q/QSQHTPPsW2y97qlFAA
jSnXjNeE9ZoDy02hre9d6FKcBnoGO4v01mtr/bU3dtStvzTyIzxVdxkifcuq/D4/AYC0l/ZVe/Qz
7J4+dXew8LBQIh1wAMTe1hpdvE8r8qeVQflmMCR0oA1bM49wwJd9vSG8H0C7H6kzEOY9YZ4Wk96U
w41gkMeI5rsXOM1BK5p4l2XV0uowBYQj02bfy50dXT4ff39bMv42IEMyRjjkKskmSdv6QzSJmV/o
pLQT7d1AYpKF3AL24RlJYy4iwzH0Hnw0dYH/3+RVOH4no+0ssPhEE5XHTLSs1/oGk7vDx4vJmV+m
fkp2da/srfSFt7wwvkdY9znzdTIiFdKnFbe1mvsB5cGprIYN0zS5d5IqfqCVAbKH3zc3ADjMkmiY
9f108+MH/tefgo7NX/6dP38tyrGOglD94Y9/uRUZ//z7/Dn/52N+/oy/nKKvddEU39Xf/ajtt+L8
kX1r/vhBP31lvvtvj26FyeGnP6x/BF2v7bd6fPjWtKn68SgIbM4f+d/9y9/islwWvv35Tx+fGYPB
qFF19FX9lKQV86/+X/9vfXvdJB77u5fm/AP+9sDnZ/DPf9pF2cfX8CP9l/v64/NbE/7+sf/2yb/G
gB3vF0HIFyKYJ0EXmH+NATvWL2QryV0IEsL6rwHh32LAhvGLnDOjnuGQAGsKlJM//8kQvxiESKli
sXXLkdK2/5kAMKnhn7Yj27PlHJyVODU8MsCOPZ8Af5ftHDVlCjcJxBYITkuUw6qOpt25IGKq4q3L
df9NUf985xVpToCoid4jJrVzJ4Ew96lWmjqmrazlJNPX3SsfX3+XoeM89jU+XS0pGU769Ertahhc
i3YaYSvDmFnQkqSWJAhxwzdBth3sGCp7HPhYh8n9WK1ZHMKB8afjwg6ZLKZMXNy68C2KQjksYpoS
+Lp9Eq+I/MVbo2dy5rqjeLaNzv4cO9HBlkrzLzLDZ0yHH8EbTWDwz6tuJ3M1PBda7QNdKM1LMjXu
UVMq31Vlphm48/tpRZU0cwKQK7vI78to0VcyekAMREOBHW+vlaiqWwjZrKOgLLMWQxohP/Ik37kN
wJ7BLKd9aiRM56tpLIF5admjkpa+qiUyIZnd3PzO3L5/w3GcnJNe0hfQNtJ6bgeb0gIAScSpfLpu
osq4TpXWcRm29M8p0KJncsTmG5/sXMwqgxifYEIRU6azBcb9BlbnSGaC2b1TEJwCnj3APhhz7xph
OL8f+iw5d3D+EcRTWhVChvurksJNdqVgJuiZ4UpAJsc1pydfM1+zbkUlaof7YWlcjLzDzaYJbTN0
oW3gGvDEQ2yW/OdEsH0rwma4Y/SEx8kueroL0/HesUbAz7XjGlgibJgylknZIDU26X3bW/phFGip
oirLbjvAUIZMYdh3LdCN/TQWI9JxIl+NkCpTLCo2Gj8IrE0Yhka5su0xWoe8Rw55F2mvHhgoIDKJ
rmOcDAJn3QV1cykJcVArpfe07kjftcOF3WTeW1s2/Xer4XazClNBp3stZ2Sq7xUXy+0rvrdpXoHQ
BtvWImZCdNDvd0PkY1hvbWbqY4KzYBEWjDrQ0CbvXAVJRCZRTjmXdBkxbuIXkV9l1LVvYclzux5F
YV2aksMY5BP4YEshasqQW5g9dPYoRZ5L1gTtmKe7X3CjEU1JkTZ1BjhqXFetaY/LUmXVLlP4Gcnv
IWnXdkozXJmSYvUmN5PL3CKjRiyyrCkj8puDTToKYLCwvYPGG+LA4wbSUiAmRkQGBTYlX2gE2Ros
zMiy+ir1tGHvebwTmWLQDdWkxUEUjnlvZfSI26UJ4hu63dxjkesnn/DqzlCA4uIgky8hft5yizzR
MHqK9O+V6an7Ie2tr9gX+8sEtB7Qa6weJY8CwwxzuwdWE23AaWjirNRn9C9vcWbUmtEyE6sSAhTN
yBuQ+yleRJhS99lYhlCmy+ys2g4Boeyd+osoY3874X68Gx3deU2Aj28iLtEwBgMXYo3L7b/Gx47t
P7Y7QLRugy2F2A3lGNl0m/D7bBx7MB+zuLAxyjLlTLteQPPEgfyC7JPus9HF2FO2OrHnILBOPpbZ
nScbOFiu5EjnDXFzslEDSQ+QgIXmM61lB4MmT0LaTBJ89xh5KszrsI2SXTTUWMRtO3Cwquk8eaMT
WRgvJKftERc807gSMLo2unuiXfW9k2pQwD1dZeu5NvQ+CjTxlvp1/OhOcQ/EAPU8nPSGCiagjle/
Ff1T6jO3Hd0YZIxRZ+qLKoT1mlFCulYllXBMGgEfo1XvwP22gEka506WXohpFTzWWo5VffF1jReU
IUkIZIUcTqju7aEPYuc6RgYjip4wl05e+Tzl5sT4C+sChRpF0G2rEn7+zBN4pTLCPBSxkW4UWu+L
Ds4ZKOMUt8c+d8mTA/dZNx13THrFcWVXKOGFN8KXTzyDQFJtuXdDrbOO4UxOL5jRg32ItWMly4E+
RN0s5atfe+M6zIPsa8+G8OI3ov6WKM6FcUWcY7IT1GgTk7odO+WXOLbsvbK1cBFT4rjQeGlfPCmJ
p1pjGEZrwQwe8jn1TtPG55rz7lb6cBM+TZXKI+Wfx8RZS0WlW6Q0/1SYrgVZphp2mPB0WoDa9kYJ
OdWdFL1xBtXLJ0vZXHgiGM2fTU7+0Eq97MEs0QPjKMn1pfJ631y0uVY82FpHSwSdA3d94KAjViI1
tUUQ9cY5p2mWEznhXwafws5f4izJNj5P7yaiY2pnjJ2XMia3uKZgf+mOhhMOrx1sxaXvlKBcGeHz
VmD4BxOYxkfccHe53rMSVXgHTE38aEbAnkhhWcJwfuq3kn1ma0Wp2LWO7c3wHBmvzdhsHzMW4oh+
4yHYJX04HAd9rDdUf7cnxv/uQot5ZlmW3fmZwWBGmU7YLqbRMrddSgwITZU696D2o2fMoh66cgSn
CeNkOLc6WLa2jafMOesEpzeIdy7aca5jdJDVOq8y/AyhMWxFa8eraEjF80iTGk8g6fwTPtjiGJiy
vJY5natIVUAJhzDHgGyyRVMHgJHuptsO/ChHZdm4iJOifYwm4dJsOxaPIYgwKoj6SOHXU7VLn51g
xEjgw7oJIatLAfR1aSZfoE+sxsA2d33VSfaEVlJlXBWaTfeRaE5pkRcvgxuV10xR1TBlGoSi3B0d
jM9De4Yn2WzpKepPXVG6e3tqPMCn4L/bsqNUrkuyieSsVde7EiPnpZ+c4C4N8/J1qNiAiRBMd1Fa
aog6yPVbN2TWToNgbb61YxU/50OQrJRoSNprIj6gv4RHO4Xb5YaxjtGZ4oZca7D2xYgzNJimpPMX
tQJAGaG9PwC9hk1WTyaMaxYavEu0QcBLsaIHM3VouMaJIt4jWCnYjURy6oQFLV3RAf5txI+1Lkt2
QPoAwscJ3x+jZ8dihh71WzG17lEZzbgkK9NfPC0WuHbxsEWZjjcP2CRRlDZK+4cK5v3dYLctxBOr
/i4ms9jkDTHWHwxkmGYh+m/i6cyG8f7ZWp08VkE2rbtSxa9VR2MkIZ4I4WR+Cy+UiIxLIr2cQ+tY
HhKTil8jLoyLKsjSLj0aNnehU0UfmgXIcIGTs1yjz0tqAHJT7l2ZGNEq0mKbCuEUex/Yy5whcG2W
0XagTeduzCPsMObkfFW5zpGjUezXGjU4O5QuBDpRCRwaDd4fOnRhdfYM97TIqM5eMndzj6M6tDzI
y8x+WKfWNB6mQOEgtTlz0hbGbIY8x72t+dkpTCRtgH3nrNxOm9bRYDGXl5FD9alP5YuQfXYMi7Lh
WFVDstb02MwRYslxk1/0cxAytjs8K5vq0kWsCfdRs4PoUFhj+WTCqrozI4abYrSBN1p2YzzrdjAu
08HFmc8KxhmDPHXVRxTgOWW8K7Fd7Kq28VekQSJvkzVJsEp9K9tlnu8/MurN7pUW08dtZN7O0kW2
7JzwuYKatTE7lT7qIxufWYMQsRy9eJZhTR7b6HKopqEXf/nd/ew/Q/E4MxLor8ijv73w/IEEIql6
LntXuZxTvIWriNknkrYHCsA4cqYq36Z1wSyqk92CvV+nwJZEndl2N0A0clFhB1FG1Tx0hs4JZqJH
1e2hFASxxd0gxmCF7jxx4i9OGhS0gvdGNeeluo7CDXo4TmEXx7um9PkNahV4Dtuj09rLtpMY6A+w
jZ3shxsw1ddcG0OkrRpz8KCSio5vUS48MmBLphCwgV1ao+0Ka6fnds3B9Wg7KaKm34yelR8Lgxmu
U/QT0WQfETRsnIdhMrL3Qad6sp7lvS5gyxgrHVLqRO0bvx6GqkQTDbto94Euye/q9Am8mICfN6KN
ql1oY8Dpa8zodlB5n4lmoyRTIOxva82nGThzGL3VjYyecP36T3Rp56+iK+sV/V9iGaTRZqqLCqk7
6F8Ndsn9KEWOq4dNHKD8yRsj92KAxFuPMi52RSj0FZu/RwzBgjbZNtM9gPntJJlResQt9AWx+XHr
0zg2MYGBSt1NRfGtD7r8nCd9c6hcNuJGeC+SO9694VQQPqTVRXtuJ8AXXI6WnNtUXTtr6rYoIh2z
uAMaPw5Lm5ffqzYGA/7NQR10EA2RXjHkn/pXyYGOqWvMspbF8kvKWrc3RrRB6MdME12w7ReIPIyP
pR+4d1XUmMepr+WjrVMjvjB8bc7JzICUJk6mE8Jvj4dYZiebePiunpzblOIg0COn4bISzs2T89G9
jqP8KYKC8FnVefSg6wOU6il12w1IUWcJMTXaD7FWfSFoli7SiVbs0G3FaxeA1azmiwJlb7Ra0bix
S7SsOzlTlq9MrbO2xjjcglzSOMlFoFnIqvQ2Rk19RBc2T7HwekywenYzcaosatd7B/mRv2Ucqvat
pMqAUvTsEqUp0/fapVOG9CwOwginsBOan1ma4FwevA7eJ31s9Lg+hapv6YPSGTsmFmUqfhecSiWy
Y19M3qeFgvI0dMThF+Am2VXSQu7c0LcJPczZJyYTzV2SSRYJI8uvuRBhC8rarEnk1W35qZXxhbaI
cKW3QblBHKJCxRizTSIN6nIno95i45nrl+zxBcM9NgbhpU/Wr/e6rHio5GBtBD7Ep8zBMeg3BXny
nh3J8HSqVM1qxD2aBnR0ZtWrCwwCyyveUYpZm03TjltIuNTTYBV90ikggGKaw/6cgH9aFF1DzdfV
azUoj8bEOMCXlVgXnnV3lcR6e2wD+jz9tA23zVT0pzrhpQKVbSlBuC0V2TIS77kD1rQ+ckaEupFZ
+df0xyJRjtQgR0nxnnHocy1nb2gIHFSvuOuhTgggMw/F5TmHZqI1CA1nA2HoVKZDeaBRKJibW4+G
Qb1QIqjnwyTW5vbXnHYkCFYdmXwWdNeyiwc5X8b/waI8r7l/XZNnxhFMO9N0pY55UwrvD/PcPgZv
75uGu9XGEXe9Gdtf6wAQBFGHcOQg7yQXXkHJG+V+9bc68XoqscJSuza6rt7izuldRA64omOEmWYR
iNL8atYaSkXriZYl3M5BZVgqBK8RBjFnwNmgvB8L2z1EVmGWi4ach7b8Bz/Vz1NqxxTcR4XJDBFw
jMeMb/77343WfHhlPbdXfxvVJHwYEgUGBclel6lVVmTNhWYvueypwjSa/FXqRjOcDVBcr8SmekrJ
eFXnYZ7e2RSRPzElgO2jkhGIiOaHRy+p8s2Qc5ZYM4kws7VSJBMWHOCSB8pKOYgaIUr9Pnds097H
xKBPusl1ERiawWmghSH8/uPH/Z+eUf9/NH3W4YQxDmX8/Ouc/m/Gv4ePLGv/5X99ZOW//cvdRxOy
pv00Af7183+bANu/OI7rskbM6rGrS0a6/bdG/flPjvELuzG+XvCL/I/t8ur/jwmw9YuO+A7uEU6d
x3SY6e1/zIHlL9KByMfk2DSEbZv/FAjSNH6eA2vo2Y7pGrxcf36R4ncI9Ja9dVvLgVRh5ujPeMpL
slJRdy7NxC7WzF6Cdzclab9ouyTcCG2es4Axwe8eVBuSa9bZzgcSFpou1vkQC4afRbYGYUsXaCzd
DOe9hCTuOUO80JBusFfQx9n79A7jIR33meS2GBUyf7Tnu6Zsemc79Tb3TyhpR72VyYs1oda4Hmqc
0cSQc12nPXgBRKJ8Iq9lzFfbDKjxIYu4CJZFpL958xWY/caJVuaPm3GEQY40uUm/+nxxzucrdN9j
il9WfpB87QfbOEe5y3VbcF9GJFQMLVm05Q0YevEw0IqO34ybkk7CXhS3acLFlZR0gjl1JrfjvNn1
TXJm80lftZwcYeFgqBp/zAJsppe32I6GeyOo1GmaaKS0gK6cPd0GQWQ79Gi6lMzq85ghccLxRnuI
I+5g/9PgbP4YTAx4jMm/pVKBREfQDSXpzELrCS3Ocw0zmTq2bOrmo3nqgcvCWHnzJISEUvJCIXf2
1VfxtBbzxGSkn/LZlSmLrJNm3NNSD3KN2wWsTkiDPqZ2xyVuXZLTIAflKgZmmpY5qLaWb2qUVGXh
fW1ZdJ2A+DWfOzmAQPOxuF17rOtYfYbhSZqdt3QkdnJev8VHBihChzJUq3XDxkT7gi+vGK/9YAW6
Wj50pT6ctbSg+LhLUuOqpXnG+dqryuApw0LNATkyPQ1qQcPXKSiA8Vchl0D2Y3q2LckAVIfKSCS6
LPq5rphCL/IUWbmUsWvdVb1n3Zl8NXlfx6L4aOMBk0qgB7T50XE03vKAjqHJmsRrGAHWW6oAkjqs
zoGLeOZZMP6pJtRm2w3ZAB9R4MGxG/+DPSah1kBhHp6yiBiWnY12fITcNtxbjupxDXqlHiHg03k+
trZ+QhRQG9fzo6+Dzwou6opKeo1SHXwUda2Q6rHt+yR2Rl/bNtRWfvMtbfzAEptAUykNMOzACr+Z
IZ2B7GhWUa1ATWotZrSefmIkFcjwGcVABqxqk+IyN5WMO4bOMjkFZlRvAPhwzXu71Ppk1cJPCz4o
WaI/a1AOCYeSMyRgJEya65iXDEkjJ6q/w3svQBBEOtzpbArqVRXkDkFrge9QH52AQsjU8x46m5Qy
VtOpaYABDuHVbHP1UHsWlyndLYdnso0BQOeifWfGkR0ptC6vrcmulNadh10yKz7TsqHdzJhCacw3
XZ70vgCx4qOzUBcea7jIPOQCMmYedL00No2rVeIKoVoKjkFqaBHHcWswPr1But8iejYccl0q5jbM
T3IPfK89EsTlzhbU6DAIBKP5rtFiPBd41WCUo4zGQ92OLw6s7pUckuGdvoRul1bY2KQhjK2ulLHz
Y0korcOQ6bY1k2B9CF7CxqfPiSEtkzI9m+plhm8ObzajC6ejwfnMqTq/K9M4j2AI+Bj2XTHKdN9h
NDx3xoSlCTdoBXKgRihY+6ki4Q2x5TmrW49Xg3DPqCdXDgkJN+lKcMbDZlkxaoWM5eT5i9srZ29a
Ym6eas2vVqlBVy/0HOeCS767sKabEdFZYjURRrcJdY7kr7XSuwbCS0A8pWKkTrWmE50AuPg7UmDm
mxGnPe6S1OpI5U20sDMtv4wt3QahFtGLNnG2SlxuYmZWTmvDQ00i0gYAWLbaucIC+FiNvoNXvHE3
FubGi9GOwWMQ85EL3cm9EGutF+8sox53ORClbYXVZxfR27z1gNNd6I0zSFtJ2lP1Ke25p1YxfjOl
WSevql1rZcjKeBvNkTqBUFPVoR/UdTCZVkOUZPKbNxYDyKE1jRvb9HDSJ2m+42ovniZRNgvHm8s0
h8oWLyNNCumxHnp+BfFQhN9pw9aNrTSL/GJFTNIWZk9L2yIpg2LNLKSmCwZXtzDUcLJkGtMRnuva
Bi8P982o6x1QYIZDP8Nkr+wmIWJcT9oDkHUogwPH6vPg6T2AhK65NnbkfwKm1VY+mY8nqjQp96gY
6NC3EtbfhGVE4Vk63fQhkA8wSVbWWSWTgPmUFNYSX6za1SUR0YCFA32DrE7TqO5FNrgiKtmL+yEq
g7dy7MXF9xviTr0RroWHs6iiTe0sWiMgCMCnPBpdkZ9DVw2Q63Tmc4K/W1iNETwSsYwovjSL5l1W
bo85HqbPDIThPRegg31I3m9gBT0ZXKYKPW5RtxBXKnDWy6C2jX1NMIyaZTfoD8LFRt5lol95mmi3
OEB7cpNVRkyIzk462pNjRlDq6lB8Qy6RSWbDJP0Q4KJ+8ns2V8rZyR62dHcbugNRxS/6rUaT9q2J
ve4+7LDFTNmo0Q2iSOqeXM0+M1fI902H7DVMDdkhJ7adozfJ4NdR0//0gfi/NG38P+jH0G2dS5op
fjVl/Fen4vCjTsKP/POns/BfP/PX87AL4xzUlcXtyDEIZejM6X49D7uch+eDKAbL36wPv52GpfWL
dHlzcpUSlidcPuO3w7DUf/G4bJFJA6kuLE7D/4wpQprGTNj9/YXUBsfOKX1u4OIxIjn/fCoWmcCM
oI3TFgs+e7G9diEbvhjedOGM1p5NzMxknPN1XZhQZGxvF9Da9S1u3JMFgLx0aWVUpUcTxaj3T4Wj
Piac/geEsmDFiu9sImVSPBKze5e5lZ/hbbyrRrAoxSMcwQ9aC5JV1mbOejKN6WopaCeDo/iaefWe
VzfBneBjzBDp3Imyx8hMHyzb/F7q+Gr7hNhonVt74TU48AkYj3NSVyZABXuzP0Za+1F4WGsFizc4
OG/u0KRkiXWbpr5Xt65fu5rhtE+F38Jysi0XFnxfGm0uGG4VNaGnKk0iAsIErBj5fepOsKmCFrQc
kaGFNNaMmM21LBBfyvBN09iWKF+LT7UEvtsH3meIm8wbogOJs1e3Qmtxqa5Rg5OsChU8me6rIZOv
iU/NK4nepVP2+tpPJvx/ZXaTwCLW5tBF54z5Uq8g6SF6+q9p22xNWMMboUhTmF303rnS+mLF8jSU
x0CLjUfCt9NpGkgg0b25tBF176IqP0gjjS+0T3TnsMP5aixnaxkFyr15lWKQp9TW9sPgmtcf/1dR
ATtxABK3tWmzh6HvFkWmbwyLjTizzWwTaoZ/pXLJWKJM9S9paoWLMgnCfVeRxq6LDv4XB7enJOiD
9egwORJ1+zRylj+Ok8nMTosOmRYIotPFRTNb64lW44wimhsD66MZi+FIzPo1cKsYKlKmHdB7hsUU
xtvKrKsPx3s2DPZiJCfvU2YYfy0fJG4bBneV8tRjk1zRRHVmnbm9NUlcAOtA6olbzb4Eob/ThnMz
F29Zg/c86RZHAErhVpoGiTioKyrs0QvmHp1ap0W4pTMvHg17WdZWt2pkYd7/+Jc5IlGmyQxQUG5y
zsMJNoBM3sah0TdFzSWCE/IzWaZ0MWJvuBv09qxsnZxFT9mhH3cfZeowC3WwRlROfPVzh2PjmD6l
tXMCUjQekU2n+yQbD2w7+zEoxbtqMX2LwboIVaLkGt20VTEWBjnE4a5I+mKLOrMyFApiaxn2KiZC
jfto6RI3zR2t3WuaAeDPWuu2x0bkHJuGcV/np8yvOwhicUl8XW17IwCU5QHwbc0cFUiT2GE5KajR
r2ApIH2SM9JwRxPCLxHPd1kyvZqtced0es7rjIy2bR9HjbcdoSZrK5pZHVJyx0tEJ+qqq0OYJMda
FMleG63wILLRvPMoKSX7OOx0jiFryIDZuxdd8oSIY5qlz3XCwb7CrLWMGwCiyiqX3ODKJ6iGW5xW
6SJ0Q1qi2eY9Ixg2jNFI5ompPIoQFgGZkHaZkfk5KFkvENrji0tA10zb8mbo5oMK22yv+yMtxgIS
Z6KaR5pf8q0NnhQcNDcto0i2UeTsQpf6sBRo3TmcI0PeSEto3RxDL6fAy7S2o3Dzx8nQnwUqlJX4
nJJG9K2WLDg6XQtBPOu6O85YgCN6GvVS3Xwuh7g/5RHJn0yO+Fe9ZB1sMUsIht9C7BUZJnBlcKSU
K+5IRRobSu8+6Sb0To4FkyPNKP+mfP5gF/IooizdUWbgHQxoDH7XaRRpz2prMPZLO4Lwhflt3bm8
HqkLGle68N2VW5XmGXoC1YAZgnNFKR9ElhiEgl5ET5xlQfRRbTvo4TGNWEkdouWUGjg2z1W+tjhY
nqZKGhujAFkg3xoADXetTh5c6TbqZ0tBD5HmM6S1sxfjEdZ8/6xprXnufI9hKIU+qQO2sDg2XWdv
dZwvk59916v6qzYXhwXya1R1e3qS7mtAwzIv6IA2PsqKfcAV2vdJTSn2vIUMdCDSKT01dWl/1ln/
MdXkIfEw3MIEyI9CRu6buCFNVj4SVFxZigA1WPmFz+F/GYKXMI0yWLHc3ERbPvI9kUXfMQgjxyd0
N8hddIjH6Z7WgIV3N+p1ue7CbBd4xHqq7qEqiQGNyUQxbh3cjHiyLqpKAZ72DGpl/7/ZO5PdyJF0
S79Ko/dMGGnGadEbd/rskmsMKbQhpFAE53kwkk/fn2cmGpFRtzJRmwtcoAuoQCUKkXK500n7/3PO
d7rbis1HbWT+cXCM5wI47ErkFKy16s6cTIbLSZCsEOR+LJYWYFK4GJLDALN9uhLVb7Ii8m7kNjMW
pmzAK6SS5drwq47ry2mOsaDNli4+nuWqwlXVuPAoUJ7No10+mZhAjr5s7xJrcck56V2VsMhIQ/3m
qnYz9c38mhbAnVmioY2oTOyFDeGZara0e6SFk925j+qbGl19XjBgrf2oEAQjO4OmBDpUQz3a2Eu2
GZo5v0UY3S/YFRsNDaP2eyj5Fpb1azenmTmXITHcU2WTR0UE3NMbnI8kFRuPlx0m1L7GknzunCdP
GdMZh2t7Gzfe96qmon6JuU0VBUWB7I+NwKc1ew9K/cU2F/OGdAkk/TD2CUacO9k2d8VSPSuFiWBK
Laq2wsmjfd7Md7ogkl968X3Ys9ooKtPeQHiKjr7pnZsvo+NcUTpoBgkqWGGTFPAGj/BuaPFLhtWb
h2glm4pEmOKmOKZ3Q07fOnJnEsG7cKP0SURwNTou7dKuN0PcdYFr24ADKp/vQXwz5/1+rogid7b7
1GcK4ZV41kotREyxcrfFvrfGPAh95iNU8xVVCpJEUMqc59s0P4nnoRyqOyvn/4IUsEaZXILe02sc
aiLAIggyJSE6dIVmUEBpMOvDplwuuYaYjnUU7LsDPuED5RynvQnbs5c2EdQLHdAsmSwn2yjZzDuO
MXD/HfEU2UDtw+6V0wIc9ozVBKPiQWIZXTdRClXHSj9sXZ2JQq/ouUX0yoi1zM0YZAhbdiX2k8tJ
ytq0Y4YNRN13/FcLeNilzYw35x81Z6GpdY9VpXB2xOlrsur2GGGtFfi3R5Kye6dTI9khrH0lWPfK
hq+Dzy0OMKbt4PIiTWdU6ho09RjmKDeTyL+VRvzIGfhjDrmxT1jPXLlgbsRjhrQNpVtmGNfYWmU1
leExKu12DqnExjNqNviGpv7sF4QQC7cECEOwojCrT8MZMdmY5actyHGHQxQfTdPhiIg3TbBCFuxN
GqKQVt682jU2jdaVNxno5WYYT6Ifj841026duqw+lpHTraY6+2Hx7gtwIhoRXJcJxoUricjx0007
TPjOsvzHSGx81WOZkknKs1f6T4PfvPat/5Sh9Hmafem07MblPLuSpeSXCfIza5nEX5WUONCd+VG5
xobsLMdeqzpPVpes0Ytqfo6Lr3FdTTgQKwn2V90vU7ihLvupljbbPRX9wPK9icCsktBlhdTyd+yQ
vyOE+dToehXRoNT2rybh0ranzitOvsZYM6RJM7eS6Q/w94eqoAsMue7JjeT977+e1B6ru2kk+h/V
e3Ks3/HmoM+6bKQUDJC0C5/CqafVobAOeomOLqS5ypPPFHFwpkg+YNHG6+zWZeqdvjTx8oYDZqet
5angogrd8hy3xWNRApW1IUxa9+5o8C+07u0h/dEO3kEMzWtW8CN9Y9nxLgbR9dStBvfWbdMfvZl/
KJH+WPLhVSBKrTq9l7W8L4vwaUmzH+04v1feFiGcxmaipk/2YO9qx3+CubPlaQd5JP0QVEkCLLNv
zU7dFmn41Ba4V0bje11y6izAeRtPSdm9FmBWwib9GOr8Y1DuQ8LnyJqL79RdRlCVv4Racn/9TXOd
fNALdR/WziGnGwTH0XecNztE11VEHJ6bPo/J68/3KTn2jIVO2IqqRI7FnGOrdTSOJMnzdqdq96OK
Or7vVfNK1+lHTIgtT0Dc5Wdp1K/1ZN6z6dm4vgUsHkJ/3t9df72myX/0uXfI2wH6pJF8lL7/FGpe
exzfx5l+EKq6tXa31Gm2AfPUke0iLQOHkiUxMjD0nibSJJUru37rYHT8jqWY5uSesZAq5u4FgR6j
heZWUlEZyLaTJyUL2bUz1Q8dY0GDmXJtqvZjatirsWmPDvKa0TVT6CzkX8Yo7mBofZg4ikJMoesI
n8nKp2Q+qy22lANHnasJRibibZyS85RlDX99BsEq4m/ahWE1ib0z6Ql7SbdJp6XZ+VnyDaqcOnrA
NGyR7r1eMm3kL/G1prtMO5qPC5dHQkvaJvcdVvnxrhEZhKuE/sJBXslIVsoERo0HG8wmMOKGvsUC
t6/K2nY9UfF6Ikaf7a495xyZPPj2w3xsyfNjqkiS7QirI1Aj7J28MHY8r4btjPJ5riFAmlD1dl5C
FUasoukurVw4xqy1jHFsTkZmM88uRfaVQVk73Tdp2M7F72F7QcfLjs5E68OYQw4GH9IcrQxfoNU8
crt9JVdX3yf1MeUt5xvqj2tc64SomI56UUKtZHwwhqsXz8/55dUVfSficiOz2j/YRcJe1RjPtSWY
wu05C8ypgyfgNXe6q/Z+rfOv1lAec9dkt4XVDI4BOPLZ/TLXiXlwzO6e4nd9rjjoCk0Y3edDOk3x
OJ51PR5Q2sODN1fZTVxs3ULbt/idGvwZprnDJSG3k5lBBuxBeA9ZcgWgT8wnfkMl14jdNDGzI/ZH
fzVXu3qmub2f0+zCP3i62PU5JEO3AIvLsmSk++tqIbKG8KAsLtJEhD4Ft4fB11zSFiW/0/TFtlsX
ZpGx8/lKbqbEqfbUCtcX6KZfotRsNzOFQMd6SF6wNPHzgTA8+4P+GPr2MTOb4YHV0LciplXbIN0V
zEC1V04WhUdX865li6JO16ubnTcMNrVeLdFjvzmk1JLeeDmo/5m9LXtgjE228OQhcfpkXzlgZWuz
wsXsdAcsQcljmaD3uKlOb7vx7JgxAXMQNV5SG4FlZHeeW/iBYcfFmezcCpHRhrgVYoouRbarml2x
7Js0rtYdnQb3Fe4nRUXvJmNdcivbIchkJk7J9Q8K0r7bEOMIxKcVbrSaGHUP2nioDK6PyU2eWEGl
tK02W/CSKw1VfmdUYQ6wvLxpZ3ambZj1d0QdVg6ZDeDr/mpphIlf1jOf8zFp14Z03mELBEVTT6e5
o4ol6esCMqjR3+Nwod6ihsaUQLCs1OyuF80xpO79AHDsuroa3LTpUbM0RjwNKWPJY2tbAKWV9KKs
+bk3pk3mtyORDkRi9s7s0PkITEpukIS+V3L23q7/oyugLaucNQzHqce0hR4QNuI9yY3nXGgVYKiu
lgsHlBtjKnHRhdBnEQTErRYsh6bYfYXLs1KZSScCafRTMUIXVCkx30aO99RdsX6z40ej9N2z22Wf
aRRdqEPvswgVg83ThhBRIIg2bczQd4LFyyHBpzHgOvL/HryDAbrPvUGHT1dRhps1KD4uW+2VcqV9
EpKoLaxqo8G1LpZrNGq8saoyeao8Y68F8Z+GLeIqLw3zFM2AXlqMWZ5U1RrWa7V3jPkOegubcmZc
WqzWLI1IaqbTlwRNY2u2gs1JhmbSpz2lAE3z1W7TaNPZ8zrssmwbsbxaz14901HjmNdyAwM0RwQt
pNVHCGfOTfxC/kdS24BTWQn4SLrOdq7YhVSIbIaF1BSf/ImNy4s/qoV5LFvJokaX8kbI1Oj4JFbI
7hvp3O7GXrN5gqxYFkWytwpOUl7I/hx8E7cSZAObjo+Gpg0CLD2UujXVBDkLBWKp2CqX1SDzZFch
+97+/oejTRLh19ZhTjdUwnQaLtcokZWFT3Is9uGHL53a203O+AGQPptPjh0v+5qhe90l6Y0vumzv
DM1NY6TVJh5JJzQpyXmyY/ADo1sEYefsYPFOQ2/Eoti+TVrtC2BaErmLQH7IuTe6zG6KvFt/M5ck
CpY8xpob1xujyOyd15n46alA3xdd+6xGHQW1MOD4ieoONuJ7aliwoxM2qu4oiAs1xSnhqbRf8uWb
YbQ+DyXqN1K+kCflhYKD1/yl7Z36jdhVGXAxDCevr8anlpnOJ2GD5Mpzjc6rwPT5Xjt903EHIuCd
VBLuG3vPQFNix6Eu/8gHm2NP5r/i3cHl783tEaWfT6357Lwue8rhc2Cq2o3dVN2/JFk9MvtjCigq
Otmc2Z4PoeV8kxrMviyvxB67zgK98P0ZzYR7MCUyinVbgANvONjmeHQxLefx8GSaw7vX+2rf29Q8
tvF8STo5nsBgwHTM8puhd4nvT3C6cb2A0lHVvQmFDKJA9dTAezy3LwiU7Z5inWTXLzhk7XkJH383
rI5dUh6brmAOmdk+eaO1o4lnWNkNWu5VAQD1YQQl0ItNR5Vt4Is+enCNx7afB3bodL61Lsnv0B5B
G1OPMUwUb9Q9CpGdHJs53mc2b4Euu7NJYQ8nvEbjNwCO3rLNtmd+26Ie9zNbTd7su5ndkx8l902b
uNj5bTB2Y3eGusAKG87GjN+VhrdjA1cu7V37UCd9svZlcjOy/CSQ1a3irrWxcRfvLtfFGiqLsdWs
NwkqGTuL4QDqZekjF1j9nvUWTQkF23CUKP8mTTWm+w+zG17MoiweqnSKdunkfHpR0tzWJZfOdeUC
7STv3psh2w9TPP9IkSDxceNMd9rPvufsMlZmMJXCOOeQK/f9EjkrMDtMCrTnOGlxAw1Ub2m0gjkq
7A9AI+rM9Y9KIJ0jjpdLVeTLudIp83gETzEfBbEWjkR2AuehAL1Z0jNx23jGOas784AVNWIx1A1b
kcVUFRg4YmKLLvBSGxxQ4flspRudE0uAuojkwBnNr5nRNd0PV99uOM3NKfOq6Hj9J/we09nybA6e
bQGbvw0vI5oDaQ5ZBHHCUTERtnnA2odGrZblmitgGGR232pmeI1R8mRFELqavuEhX1ofE7IuC24v
Ogyk2NZFzN2S7DduGJEH3TwUe9eztlkRuoQHrHkHLHHZwy1cD241nnO7xbjALh1j9jYJmecdxogz
bpMfDALz0dIx5vw5+WQPnd16C1ChuYx95jiV7hefgwb6P51KZhQGee7VO/BbjxmdmNtcFq9T3c0b
d2ygapE9WZeicG56fMcrlYwNHwZbASSRflNbUECnxdw52Oj3TczMHNruBrbCN3sW5l1dcO06ob/N
Aa+eCwcjdV2amGXrEe5VfDeUfs0NRqlda2PabzUGIyxoHLJKVmNKUAKYzUO3YitT74pm+l7beXTy
6UpFLABDWsOVPiMieKBkRRqADY5gW3mcINCX95Zk1dLnGWkc87pH4SKhmJu7+WxpCvTqLjlg5x6D
gukhdFmndLo5STeBUilnGnFgo5uRHXg6sfb20iY714tvaK739pkagBqZasYuE+Vr+vgus0MNQ1cn
1dZm7XuX1rcNaDerzyEQYQ+zMPeSds3qvR+ekPXbzVJGeN4he7sdmDWdbAnKAswe7Bs7bF5UxJ4O
2ewOCjHqb5+JW1dQnxDWsMH97FJPU+C4oKY9wcKREOKK5CYSwjR/VH7s74vBh7CRTIemjjdMGs4J
661zypLp+5Tp5aFAIKA+5dOEAfIM5/B7E4u9WVWUcpYc2rCQX1yeyIcsV1sqWPNTKfvr5tDYmQlf
E9fO3T19xc9JHpmQWkcCT5zeMg7np5aVYN3SCRP1cj5qT2Ndw/BElob+1K6zm5V0sZnADS/RNzhO
AN5jYJwylqz2nZZZxMGWM8GIETRO6SCqbf9g0vh3HkOSlxECSSc6AKRGrbd5fI9slh2Iab9EXZtu
I6JZJe1Ae8OpP2vZF7sis5ZHuze2NeHQRkQ1EOLKXRO69e5Sc9qYIFd3OQLUJu8iva9zVsEIqLjn
s+nB6Tqe5+PLQGTw1RooR0lxPvWdWTy7cQ+ygo4wxJSZhbj86Ot52s6U1fILsJ8EJbfHlhGYveQi
i4vjTBcajp7+x6joXFTKi3aOe52nrkVAgrP1GmjXDTYfeSkSKui7mv5RUeLzaIc1qkMMqTzBa127
ORCe3t7gYvxe9X0RaCLHB9TfGwSTQzQl7zYA+k0/CLH6/YLtMpQl133IXTaaE1WioItfKOo62KWK
gm708RwmyKszC7U5Nk5MlPZt5HgowdXDPNORoZd7hM4vS2V9LA1labtKtnpb1eeORSRvwnOl/Av8
5YOKWNc7wMwb39rOxbDVA+CkpPaYozDK2xE1OGLc9Un1iJOupO0RbSz2vs1z8mH1C9CgomA+b36Q
nfIUA5t/Pehko9LcpvuOYY8SRmXk3qbLrXbtAlup8hxRjMK0xqrzc054bGu43H4pGxsDkGPFFbL7
vTQUrpu0Hk5sHh+9IUyZtYOmr3suYAj3rTcfSfm9tzIZKH1sMG0qnryYojs1OGvSwHoPQvfQTo1x
B03xiVZ0Y0dceOsyIx/insAUtpyzWR7Tfm5PhTNytEcMX9UU4mKOaegcoBlwXSYCOxXvuuucyEnC
9G7WYUQgJjHnOzwzJQ8Dz/wo6R/c9f7tQPZj3cTGIUSECCaAnzxhoK23Csgrtu513qYOJqQlP1Vt
w+3KGi58jiyiY9THcPwy5zbSelJna9815hMVufhAwwQuXvtHdQIEPa9N7qemZgpT7sASxBYUyhlb
t4rlV7+0AhHG1asIB8SXfUf90dfBcW/G1vfORLwPkbiuziv5HlZoIIOZhHTCmatKRv120WgJes7A
26R4EHSMpKSIuPM7TJdeOPqR8MLR7OGSFHVdnYn4bGj8pJS1ynAaevpdlL0djHNDU4E2TiQ4Xgir
fdEpMZ3aydhJOHKdGj/saLk1Qyc55OpbNnyWiNu9Ck+pnV/CjiYq2t9o+Kbgsoja4ixeNEdCz/G2
UMzqzcINajRFtGmjCU+l6XxV9aDR7lvyK6185Hy9pRRMrMa+pdo6SdnSqxIoqH+Xv82xKI7KHz88
EwdA3II1ovQrdlDbhWVu4zx2SMElZqAds1/N/rfJwHXVuC6FTbmiaINhKQMgN8f0BpV0F+aO2AM0
VqRCV1VnJCtn+cY6bEeJRbfPuFPXPr4HirAuRd9eXOfghG2+sy3n6zDUtGC1xufghB+zTEiwGLUH
oIera0oeCfmnTJJ49SLkVCNKj7PVPfotnmZFYR9sUmyWa2IKu1ImycZJVbKlXvUkEV3WnhoeOs9l
1di6cImE1itZ6vuOI6Y19NO6cTsRyLLij8G/G0zjpZy9zzhUG1rTsM4pWgJcyXCee7uw7TFRTiB9
MI2xk+2+a7SgTeM634qWWG/8hkPzZC/2CYbH0fCnDz9zeXeSlJ6x4pFEMn5VXKQCQzPeRub+64uP
5RyMYcV9x9ePFIyVmDMs1pupRp2boOsWLSHeFj6E9GJrQ6xkPqiiNVEeJTdX39ujoPZ3yspcChkE
om8b88wYi2Kj2e+ee+pWk0GqHfuwC6P0cEUcOjuhrAef/JRYzFtitt91G3kbx6zrk61CFUwL+AyJ
LG+whcB6YQGQE+qASmY+JiAkxRDdh6FeW7JrHtWE2SFamhvP96wLoWSWR9EOa8vIdRulZ3e2aIya
BCZhompRY5ytDMP6JAf7VmBfeMIRuGal+hx5BFnzuftiOPM7mTceEyYafEBLaX6y8xAcAPuy/oSx
4810LLU37FYem7h68IC+BW1bp5tBhiBFqcqkJaG8D/3mPHWNXInGFo+Rd98vbnLKh7RZV8M4P5op
QPB8u0i7eKQI/Klw/HEHroKTIQtBlZb+2Y2hOTDD0OyVzfCXeueLqLAjREQraTChqENNFdKDH/ZY
4mI6lchdEW1WXdDBaQose3ADPkS6IZCtd1mW7sM5eQBAUFysqiB31ZAPV0SQtw2/8NGs9AbWjcmE
kjMDafq18kL5fBJdSteCc8EATzVnLau1Mrzvc0HaGFvrBPnA4IJWEZ672jviqxbnMQ3JbTsCZw/z
XqSpTsbWwPEF38qFOSbO2UjkjT18OLmx0TCoEUefG5twuh/C+zDY0q6qsYeHNg/olSPg1zYuLrFe
6ktd25thmgBBWxkimXALsASu/WY334yOcYxohM+9qUOKKTXJO6rJ6Upe+GrZbXmYovGwKDbxoYvU
R0Pi8EKkkoNpEnFiYtO+dZLWf2aGdYXdsfO3wo1J4gHIxlCfE2S8YBzs7JzRfLzOMtqC1ZBRS6XS
+0iP4qlJ+xuNVnfsG/+spym+62ec9bixX9Kc5o8lvsxtHV9o/aWgzpV3FbkjHCx8Fli7r5581T3i
yoH70MLsrlyCYuaAGBPVQ8Yb2DZAP3K5tgwKouMco0JXz1DnUKs3A+vEoBmEvR+vHtPfC0sRMu5J
T5c3g8dBzucOkc+8SnplMdJGayuWYp+V9Ys00/hsUilPv48nj1BT1uwIt1y2Dd9lxEHsS+4Oc398
W5SfA0/wCHv9DUPOtMZeRl9TZFWkr7I//8ANWx2L66TUD3I31lZ8M4b7pIT0ho+BanTj2IJwvl+c
fQ6n8ub3P1wKzBPtWyfhw9ZIk/Ao6kdnqhL+xQW30PEQO7o44MOaX6/Dihtr5iQn0RvZ3KjR0Z9x
XkFDPsTLPN5xr9vkGsDzaNTNGoKwfIZ+XhwTv8WiMdOU0HoGqlTmPwMIL/Z6gNEoCv/Mt7dEDNUg
b3KvPDoiqtifdaRQ0RNqczQPFb2nstP5MweO6m4x1alzOT/7wrLoowhDuLH5BAOgkY9MasMh6YuI
ox63bbZ8cM+tWT/MTQxKxo/OdW2lO1uYBRiy5usy4M2alzi7mRDbUsMpn0btAX/T09F32/LsdXlK
MJGD6SRHzGTZu6v76aJnQiFj8Kq7uwpwxtGgrhiDmMeXJmVKy4tLoblQcPxuu9R8zIGtPPtNpjHT
hd9E2az7uYy+4ZR5FtrNnyfTdZlVOY7PpvfSLNl7VyH8s9smvXLtAC9SIIKdJbYGxqJAFgZ2EYEb
wKad7EzrgH7AQaR2XVwjVUUd/36NI5C9g806LI03ldHAzlM0ADs1NJJ8ksZlQJhZC67nI3kIwLCj
cVcDP9yRqfkKPXWnLFKNV5fgazRy/L8Wf4RVaJ662hPQAbzudqmxMi4WK0ifeOo+lkBNyrbClRJa
W8cGFEyT8bGboE7VtDiXprtttWbXMFpvWS0D3Zu0JMi93wAnmtoadVH17NlQMYGNcNe+Cq7ebd2X
P+as3AJ+xoHvlt84Ht71IA7WaTa1NHz5QZszl7LxzHamjN/R/jiKq/hBXZV3b0qPOFSwcsJ95EFA
ICPitCiK9BwXH3lXrvwUPXtuLyhB03aI8Fd3ozSeDGcaeCNjzQLiNa/j/JxW/p3KdGBBzDRNT37t
HLS/UfTvc+NNJwOk/oWLutjEzphgJ8GnGeOriqb8j9Dnf5s9+i8cvP9JqUIYbyT8/n2q8PyedfH7
p/7+vf6Lg/qPv/dnmlD+5prCsW0Lw5+w5DW292ea0PzNlRiWHcvFugsbEevyn/5p0/pNCcU6FtsN
yUH7JwO195vl4DjDQG2aLhg4+z/yT/8VceoqR9nEeR2LF+EQfb3axX8OviaDbU4pmTpipouzTdh2
nOzBVNh33LWsBnmAhGJQ+crAZodeFRQRcXDWYdm6AStN8AzmASvjJYivnshucfJDpvyTabXkVVgX
Br72/RuTbto/rsk/jOp3fxi8/xdtUXdVUvbd//nfCgv5X33fvHYXtYZYJTsCIXhbf37lRQh1gJ4/
g1EPY06U31f6vYOldKs998Ugh7Y2ZsvbIIMDlbILY101wNPzOdSsPcPmtPT2geVVfHKxYkDt54E0
FXADYKYf2DTsQmp2dk7NoEbFfAS6KRsQXLdRc2UHR9XwFWQqzw4enqP97HpuucF3dGMY15BM3fdk
JB3uKVGbwNm+pIue35JSqLXTO/fsv4ujFRnR+aeL7794T6xfY8yOuiZVTMsUV/Cg5fzCOyatVdZs
0iCw1Ti0chObIxrJZTF7ALBxjuBrHMuZFsfZ9+TFSFUAUwuk0bBunBKQTiz8x0iFX1F7xO0SV4Ig
B8XZ3NRfB8V8OmpNWdQVjaDIqHXNhjte94rwXK/mJP+ikmE+qTHf//2vZf7rRQpEUZE3h3IG3Nq+
BmJ/SmePrj+g22niL/IJIAhbhtkZaHSwvcNi9/m1s57bonBZKSJdtgPl0hWHy+M/vIy/Erav3xVO
ZBIIIxfbNXBwTSL89DJsz8l0L8iu23b0TVYVXxqfvXCUQYFKtlNkJ1+ySdsHYp17inefxjjbuFA5
b5hkzdXfvxj564txHceT0iaG7POhu971PfvpxdAk4gATU5AjouHGuh6AdHWrKs9jvE7kzeRr6Cd6
OfSNBpk3GHDoP5epCy/TwNRudzOuCi+e15NU/i3GhGZn+63eWwvbea8WX+K4Basr3a+LUVEZUjff
Q+XFe3zggJP6pbtw1lwrRzLHpPLZnjWI2agJ5hQk7X/+q7L8Nn3Pty3+4/6S8JixwZEHNvlVodCv
nJhWgmHErKfD4ratFU4y9wNVztzljvWhYgquJIJMXJ5TDogz8uW5jCiBgYJXB7mJNRJduwsa0v2B
9JzygbO5FdSD4eEnKtNT1RG0dGCx4TPKXfZqWIuyVjAUcudzi+LWhICNmZDya1dUj3//y1rXr+jP
cRbqhITDt1eQFnfRIa63vZ8+17GdJkb732u58ZabWU+VFgJu3rXug5rpiTTCbns1Io5EF3LvzQpJ
IgujkGv6txKSiZ5LS1jxWbhkDm2SM2vbueYYhubNakEO/f3LNXkc/vpyTddWkucRQRafaPtfXm6R
oNy2UY4IPvD9vK7/z/0dMz+Wb7HQCleO3s6pepJzkRsCrcBUk8XjeVA2rYI8bu6kZjesBbJ10fd7
5ohhZPH4D6/y1xsIbyqPCYkHgOevaf/6lBsaIJiWBIbhmE0fVI36cBc28KoYnIvGHd5J9yja6hzm
dXkcMGzwsMNB/Pev4r/4yrqe4EEvXNiuGE9/edYaiqy6k0Yk7I3eO83SYJyva3ie0ps3CZvswArp
LLUIjwYZrFRdzuFxQVpczRYOZE6Zwk7LFa7O4dVy05ecgjxrrI6W0b33Ns7VSRMcakfbeUsRC2q+
6DszZeLD7hkUKF0vuKkpOg6fcyasr/mIi24KmVlYiP55ZPy3j2fz+vj95TpmbejhqeGYQs7rl8dz
PyVRlrdXRlqqf5hy6Xf50I+rsAKsIQvWoqwcTDrBH2GJiQfIAN2e5ee1W52QBQTbNUzD6h8+Aetf
XpTr2barYPpa0iL6e72af/pyaTOpfDcuFW/viA+PFSH3zZaY1GLSgUJ5WQL+pgk3KlbqAWrJYy3S
TWyciQKFJ+H1XLtDuDLyjgW8O8oXukIOS4+px3KnM3daSAQjuqjVj8PDIpt/ePnXnN1f31PPsq9P
wuv9wYFB8csFRFhLdg6TBqoQ5ADqDuCM+GLNmq9YpY0THi2q+jZ9I+QptryJxVLnbifMRVYJfOzv
r2brX75T3DscwQ7GNzluqCt+4+f3slWhXZEIQf1H9N8v4nOOSn3O82Fv+6E++exULkCXnL3tkEIH
uhIxDuFQS1SHybaTxheENpPBkurYDoWmTaGUMu1e3UPJPipkuuFG+cdb+P8nmX+ic7uW4gP695PM
w3v63vVEQX+eY6CkXf/Wn3MMgwf3UZ7EHDv83znXf4wxjv8bOJLr/EKW0VEcx//fGAMBm9Ooz5Ob
1emfs0/3Bxzbkr8RHLUZY0iQeiYIuf9kjlGm/PVJxKnX59EJHBsSqOv9evatRD0ZpdHTWT813Sb5
0eAQXIWNGZEqhJ4MtPKpGDKWuUChMnASjCcquU01lTJl/kiU4lRa9R4129qPsn2XxEuOkKs6Fs6K
3AM+h9Xch8PGYxEczq2PTiMlRnL/sbCS6N6DQztMrPrszyHqx43jN4pCrcwOpgZ2dqj8DxKx4aeg
iiqx7Atro/SsFaw2icEITrazHCf6Jfd+Gt2wb7c2kRIGpZnppkpnLzB8R9DNZNrko+kojfSEPjva
8kTkn7xJ3pyisN95hVMHPJMbnEjkPbzZK2+iHlt3qK3qkgx9i0PCxecq1bKK3aV6gJY1gOg0nkqj
XG56XX14XeQDgE7R6Tw3goKxtF+N29jZYUlDlk88kmwxBvNSlu1VZhwu7sJZQyjsHKZf76q2SDDz
UfxatcSIABjCG7TyMsCjAmiVksxL5okwGL3mtrRG98425JvwKD7vK6S9frTis2BEW0Nj7Pf92Kz6
qVw+U9N7gGTi7hUeomMFAy72mq8AGqY3WQD2h9hH9cJwGKbBPhd0IAUdm2dwIpic1UgvRaYVyr/4
ILeg8T04yV2o+6+RSpugGBtEjGhCWMRdZ+kIb6yn8pWUVrjNr5vt2u1odjYdijZGfhht6KBrI9Vt
vKM9IbemvoOMTa/AEUHuo1bic1kwF4iGA1gxreuMNbnU/ruROHzMNaYfE2HwJr32hS26vJkBCwU4
Mt4so7dOmdWdXWgj3PB1EEMVvMaNvLR4mo3bsVApNvfy3oZSAGCYA5MyTu7wakZNt+N43q3bC52n
VpBEDXVVLS7shM1yrF9j0sX7ns0pQ/3WQ6zEJUhNVKPjLWmFr9oxoiOLJ6oy7PHsEzZ5LhD9mijs
AI+Y/WHKyvRS+oiBfHbTypdzvmWFOwRA+5KtUf9fos5rOW4dyqJfxComMLx2zsrBemHZlsycAAIM
Xz+r71TNvHTJLltut0Dg4Jy9154BSUY2XeavIYDYKGrXOwNbBrvBezz/9yIXZFkdUi+Vi/ghC6ZH
+z4mXgEOqbb/ld/9En5i+UfcGVTpBQQfER5pkz/XM6VsZ32EdT6ix4RlE4nuaqX5Pujr7DrY34yT
so9FCXcV+zhz2wBaYe2Xv8vBjf/khDP3oUG0UVfFyiGpGN0xHhslgHg4KvSR4zfiudbJmwcw9RJl
xBnN3gyGmhb7pUJTnUP5fc7MAqugAdE6f1VYoOTIGBhBcYft8NjN2cYL2/mnGPK3QbXzU+45b9Tl
3Rtw67UPn3HluO64J9DDHCJFfy/x1aXtBiQsZfaZN2n1AP2wenAWtMKJ8ojlkfwUp0pDhUetkeVP
lkqdXWzX1k7lEEC9fjgz2/4s06U9V+jtz45GaVPMzF4pONfIyManaihcOpLbRlfW32YGT82toNpo
tIGYy4tstwyMO4rGNJdG9Sehu/IRhXjx+N9XkQKakVd1v/vv9zLXmJtbpZhFct080CfAj9U7yzmw
3O3IFvAbdoezIVfzI3KHt6BmoJVHlXO19ZgSw5JYR7gkhMCm+Xco42Q9lqjAo8V/wbtElJrMxF0J
MN7KjzZrxHrupHpq4+6PTpHEoysj3mWRQLGDu4Gonk4WT+7T1IUCQM0zqKd5LVpipQt0YBuE+fE6
7yvUc8VaNm6Lg18yoARlJWo5g1dxvz1lHeXgQf9PBBEuxvX3IGwNiYyVh3MxucvEOuf238t/4802
yryNw2TEAkC9q/B83g1b3i6SNxmY7iQXn29vk8c4adY1TVyAhyi/NwumjZWTLood38XkOORlfSj/
uHlJ6zmauNdOPi7v1trQOyizTVEqZztmkFVwTByYOkd7nQBXyjIr23t9grGsJTJHOgvsLzYyVvMW
bscAd2kY9n3kz2fcDmpVpYPedzVSgiHAO9LGmucn1dEhJSu8zvGVjMXkvKArhv0LEgf67a63kUQn
cx8TE3pmI6DbIzA4DnpsyD7V66lukO9lPVwa3Gi1BY0ozFGr9/wTsJGop6MpvpmexlLh5sCPFvMr
GoZ3CdDwSFrdvAaml0CnwV3lEtLNVRyBg2/UIQ51s2t8GDN4Abf2nNqfQT6rXfbb4AvZ11njYViO
vX1f9dO+NVjDl/4lktp9jRiprz3JELby0E0Hc2uTHRhebShgqKiBRtWxhbUzY92XOn+sgButvQxT
zzR5f6E1Fa66+pJhczIyICdM+lJa/YcrRXcK28ZhJme11LCJd8IIeumJcQVh4IZnf5oYtLLXDb0e
rv+96M4frglOvIuIv+sSI2dsOZtBBcizuXCsVTX+a/0RW4cOsz+j02/ztlXHvpYZdg0kHZox2dEw
VDA+YNLKrastvBsf+5+pblbvrSc/tA6cwGKfaIhsUwKDyyrk+J3y7QuV7xnw1I9M3cVTzWNgyWK5
sH7qvV8jGMhrq9qXQjk3LJXWHTa5idG2XSpUXlfPq/Yg8pDNB4yFM7bP7SDS6ioozHdtgJSHRAXO
2ElYpwR51gZuN1GovqqvZhB81qr/E6g+IWScsWzoJt9FradrVYApAOO8CY1LKVP0t2AYAwTU9JHx
CREx7oL6jf0YN2Je74JO/UYPdI+Xb5BOVlgjKnpAduPri8cBabL4XcMZe2xnNF6RVi/Ccs+64w1Y
OfTNoGj0BTkzs3VdnRjpxmg3JufcjwC9a/dseW71luSgPNKFqEL0TuUZ2f47/uYAc786uXMqz+Si
Wisrml670rSv1ZNxJfPeFAdtZBAvxSBx5Cjf87Y6DgG98/BvSTL2PisErRqgyyv2hq85bFDA2vaf
aMl+MFzf+OGSckZe9Da1N7pSaEzgzdtzz5wb98o6gly6zV0Lpb72jyXE2RU2m/yFZnb+IqW4x8/D
h8/96WTmX6IQ0znysfugw23Zq9Rr3OQWicJi/HAzBO1M5vcN8TFHKYIj1irxx3H7Greu1eM84qae
yIXBGGmTWyfuxZMvXgB6/K6GuX9IW9ddcyY3rv+RF+DbUz09ILehFWt9zE1Y7iIrOyayoQyrkKh5
8xHfj9lmbcnThRtrrEgvCWL4ZkRzdAznEUU70R1EHsHmRg7740GAg8HUfpT4YwtjqTVA+QOlb3mo
hnEXIC89Bbn68abgOSIF7VOFf3E73+dr2HGUPTHsTtRwtUD1brzBfM1LQNJ3AllFwSeBYrf1RTrw
fACE6u2QHT+WbM3qq7tnWSzx9DFMgzzkCano9jzux4URJzv5KkNNFYeq3XgtbtYUkx6CYHLM5h9i
pTgg7t+1jiGmwKf7pobtNi0RKeHgvRbwWKADc9do8Rc2hhcBOmw3eOPbNAmf+Ir62xVjtK9Il73E
rZ1catwqrVyQwRFlBRp13i3Acze0YYctuq5qh/DjaR7pQbZzBndl0ET1jpDrKGKcLatUP3C2vxlD
Rjik/EdVGXEaAQOryfeIqEYyOy/PMNbdG2VLene+5KjwhLURWWxO3hzYJzSz43qZEZ+p6bdyf2U0
cM4OSGLBRJkyppFb9PXuc5IFIRk41VPH1B/2NTWyrGL30LHydoSHok+m8HN6LVfMq5s9h4KLm/pk
Vx5ZbhoojpWS2QOKOL7W8qcW/XQKwdO0nG+nyZGv1TLhJ49GzBky6PEfEqqT2qy6fsHZ0gbyXITZ
RXdLDJ/LmJ3nyQTLYvEaYYJhh47tk9tsTTz9mIlcVhQsBK/0HlJjpxInRTSNi5hk54g+pDUs3XWc
2wyVuZRECciNJnztFkktTm7LOu5hycC+eYMCvRFIgNajB9F5HF5b6F+raOmsUxUpTA5Atza+Ssl3
zacdAl+e0shKKb5Ccx6EsbdpuKh1G63tUMuXGbiBWdLuXDcJvZCGVI4qnnFZwWd2c1jk/ozpuknN
1bGWjsm14RBTarn5lW0dw+QnnCuicDzA0JKZ/LAc6s5p7gTaBHxNWh/i3H8u7peDFCP+SwnsBSxB
jQDZt7AShdmyr1tr2cicHBsvxn8Y+1j0rXhWL58M6uNtFSEnThfbu6LTPSSL+hxHKa+LrL/aQgCr
8xE4iETdSnJHgDDBIXb53ylclW8YEFhiRBUljn5hPhFs2maqKKisnehNRqpBhhbKhJj7u5mF5LCn
haCMLxoxxIqC2Fyh9MEFxh+IL4O9tAi6fWB7KUUDk4nEm3gDIX4kJlDxjTIN99bfJM3mZzLYEbhj
gMCdRTfXuJZDBViIK2DAY6KnYltC9YCSHB+J53hJWuO/V5wDCA/m8pxk0cbv/PzpDkqjbCLJl8aC
XBU8LzAZLeysdUI2wsxtUiZ3yp1TGDhvYn6Fh/eWgabbQpHEJIdvEUtJxtQli8tzI8bfBpnFGhQa
gMp+9K+WyZE9aglbM66GnYcKcb+AnTrXIwP/QQ4lciKRgglFs5rRR68tTe/U0zRVSw3R3uro+U/9
6n9Xic2Ec7FsSKXlblwq8pHhgXTiOa6aR0eU43NDz3XjyhlthPblcWEksdeYhjakbsEfkNa2nJLf
RVyrTR5ClR5z3Nd5luDKq/pbmUuDNQo+BXLr85zYYls7xKE7pfsjpPs5jGl1kDPE1gIkdkGdF8+d
OcX3LHeBtjaqCAUP9XidDbEzMBCedFNN29R1XpWLjxWg5ZX53r8ecTcPa4k/mkW6IsPkoizCOQjA
ISOCjScHiw7xWqE3A6e3TveufU/VTKx4BdyFEoRVa0ZNDBd2DXCVrlUtq1JGf2WkXuA1svjtv91g
gb+tzSkxNkiq3DuiQ/ERfLNiptDJDsRqv+moHWjOY3Ecu2YBqRn8RdpBeRJxKiRcc/cmWvDxFC7d
UE3DvfWYLyOlNQryg238Wzp+t0UtSSEanxO8bCsdfzjKeespePdVGj1a/oRmjTxxiZj5nM/PfTgt
p6HwaOz43dsIoR//iPNriMSy6pPFwRan+XYu3IYepQpCgweT24e5oMF+DxFz1aAPaLo2ICAPaLeR
PY1qWJetzeyhRrqaRrl5CfxEbgTsm9zp88/CZ7lOaX5MXbdaY7SbLiKgtd20BFJXxVtOnPIhwwDA
TUeuxai9QzGNJd1ddC29iQ9MG5qTOgliKPfcqeF9di4psB2R6vEczes5DA7Q699jY7wdvsUVSM9N
v4i/w+DY67JqX2qFGJmdtubat2Y81mG1SP+G8/wbpqkNEJeijSH4qg4We5M0j73o6VdkKnv0W/BP
roSkkkechgHxD04zODTBXHPpLOWvLO95covw6kUAUFsnGre+nVvHkptL1/fk984TCUQ+52uDXgKV
HneRhFbjSgeSFgj0X9LQOu+lGlSz9mXs7rXpauwx9oH7qPfX8i1yH5q4WRO44GGvdSyUnDHiVIJ/
AFjVVyGjatst/XTXClNRzYvir+pLHsz2blL4IcI6xeqqyOY0oeUAGKJu6AEpzTGbjRWZZQfz5+hr
/Fqli0jbyyR2Ap3eL+3NPib0xDaNeDGoqRfsvacknb9VqJlIi8VsXZxu0Dwyva9mXGVJnmWPRcSx
TFty1VsLqZyxT0uoYcuNhuaOXfNABYf0DQHG0ChETl//TtJAc9Ev1W6ZxUOn+kNZikthafe5dZE+
CU/ziAouYTA+wC21XrmrRPkD21ifXD6u5yyaHmnadQ8ZLZ1Xp96mXTq/6ZoY+2QgvNYf23RT3jGc
vmWGY6bjB3eMBAakvFsNbf4ama2NGv/HhNIwfmn8lyyDJhAyTptFWWx5OKbH5mOqguXFDaaXJYMg
00YvnQ7/TXQyjlGGhu6e2+MKruRdPZTboQLDMjfGxS4EWLopixN1il5X2guOFr59EtfKW1+pjd9W
zkvnlsWOA1HxoEAHJERuuqrZGw9YRa21KYtPSzn5VhV1smejUW35BL9qT7HSHkkEwP8RwOHm/Nwt
mXmYGoT2dkj+iMVuuoLBa3YE10QEl9AhcaZv7o57u2z+tqOZbx6lXhpCBEjSdNyihkaunvc7emnL
Me/dNZJcfrqaYGFKuMcum04TOFtUG0GwDa03f3aelrq/m46wJSDa7dyDdFvC2/tkOBbC/coaFDLa
Kw5cep8G6Mwrb/TZXOeAPJNseO1Z5HqxCJnICUSMvPpF6PbiMHSmRCL6mJgCxJrC9repl59Fzc6J
pHHVSuwmimwKHZgXu84nCB8NWZZL0F3LRaylS4VT6Zr+hyASMevTi4lCKq13vMMk3SQ5vRiwcMyl
ko1F8O8yuL9lUfa7aul3MzbytTcpuV+WnreGPbUf63gb5clvlsgBpQYil7gAoI4dCwljuk1SUDii
ATTAaOPRl0F21lM0HPMl3gPNcA9p5wF9xj8p3WA7pfR+CxXZN4M2eW3nziNcvbVE2hih619JDPBj
x7lKQ3nbtXVyQl/7RjRuujEu5lCUCRxY7nA/Vg92qfCi2PK9G28mVsSDBeE/3aUf7VLceUeCJvER
BiyI9sq1COPEUVV3cbDW9/jiyfnnk+Se+GQLgUtjg0BxvsZEuZnpZmR9BlvK9v962JIPWco9MA9w
AekM1YcMtpZwsnVTC7n1Gv6k9vBNh+R36SC1n0bHO87Wow9G6RDVGXST4pcCGr7qveCrrWu5T5gE
r2xyg7nrZg5ReZW9ygvlrT03/JRT+ieJkmHXg5smqk4jzumSX2nU+dxWbGjgCi1pGednlKX93kvb
19IE1YGS4LsiF3A7eqLf6Dy65Uv+3SO14rqW7HzX/y7/INl8wgV1s72c7psb/wypA/SBvopfRr9m
nLB06lLgwc1+NgRvtk1CaD2+coZGm1Q5w8ZB9M4zxlVHjfUlcaqRd1WBlW3ptzXyOsmC+HUDHJDI
M0ocINV00w3ddEZFc0urlP6YelcKnXCLI3trVe4uzUNIXLZo757xMzkTuCPH4dn3zwmSEXiYhusu
7dTBK8rdJOi+oZb9tBGWrUK65llvdiGrjHPn90iyxyrQQUb9bLNRdBCDk/hJd9E/PY5Qp4r2RAnq
Y/52gm38KnPZAGPEDZiDTkBsN6aYKMBMz34wrnqF/CjHUGot0w+tu2OpCsnKED+uQEPTCI0yrFP7
fPSh6mleCoZOaf7ek9VCb6BuD6lF16sFslMQuUVfe3ZEdQ7b4tEyMEzb2EeGYPw//PyvikyyGRB7
ipSX+bCPY14uhCyHv7j1vmsuvCpgpbXT0G3BkArOKgoOxQNR39yBVWHCUm+mOIYWbKXr0RIjxTje
FR+E+6qQ9OsXR18dLoNw7nn/RI2QuIIydojrTQB9Im3Z0Um5XZVjN60pjA96YAElBQ1LZ3LbPa5c
OpblhGkJkItgkrVqg4UuBYFj68aL38re/Rcv5HyGyYFpGsVF33HE+GLra0T7XjIy7kgHgB31tYHU
fzDVswGJshprMwEfQCAAfyYgoI7Mntkj0E3FT3ZITo3dtTt7tkvujaQTEGYGvIBzIPGbeReYstzI
mk7mNHYHgi+rlYEYD5CcHklWQ6XzkRn4Cnh2tbbu4hVaB2iJbYL+0oDpATbv0Yv25LRSWGNDShdW
wsAMEkHg04LbhuOA5TkOIDRl8VxNJA0WxbdLu7MfEcxpJIK+f3877V3W+NDU5lmN7r9aFN+o3Ihu
D4pdPvZYf8TwR5DubpkMG7nghhNa/helcnqOFM4FABVrc0f7dxH/C6INduVsvcXpxtbJt56bX4Ih
xhDb33Y+4wNbLCYxNcWIzyB2zQLjNK4InUyYQnrElq9Qy+ClbB8jciuJau1flsQgBA/zk5P7T07B
j2jKpofGpTNqSvy5qBzh3sWv8YRzoOMjSLv4CE0yR50WpGs7Tb8YnzxHeXwwiymfQhviXKsccaic
4op9wmwXRR+wavudVnx7z4pfuDpzx53nv76Ub3KMP7Lx/i67/JVs22iV5dgbRHieUnxUrgvVdPIf
W9tFjtfAoRTVqUoF7S0+YH/gltKrBOtsrrZmqEcKC72hohuv7QSthxLHQGEEhBDvwujmWvErY+/D
VKHvmzb9rI41XCVMXWSk+jE8HbiWbxg/n2Tn3XpLfWZk7RDiZS6p4jbtl1DzW997tozTHWRLN4gQ
sW12b7ygT70Y3RTXzO7OqLu2aST7K0ZJLHbWtbVUA122KW4d7FieaRHNH8RA4VguQEimeQoSYIid
axDi0ez7/AmM1z0jKzb3yMPUpPsqKn86kqYeeeT/ksNNgyPwv5vAeUgakBX1XI0bO3QrEvUEd5sI
/q3sY2oI3W2IsBDYKL4b/CtbC6UUF2WYbiKTxzCszEna4pvBzodylbdjRtx9VCNbXjxjeKspFrsC
k2hOpQA4NkEqo+NXDEbsA5GL+icp7A0MCUowR6WnZeJSD/pzFfrc3z0GAaWGfZKZMjpYT6VwMNbg
OQGHPm/laEU70wn3GtPDtgJg6kOUXAG+R1uGaTnZl5pSh7Zb5ozyeqez6Yj+ePVtIMTvmWIFV3gS
br3t596/VjLpNkroHz6H7gEBAriWWixnumzjmuxSsY3abgTjN9FKUV4VbTIy7KHfqfgYUuYrdV9u
qKYU/FSshTLfuDXIliGBLVPxka0x6h+HVP0ETrKzGvf36NBPHpaN2xItWiVX+5+aIRA0FhEKuNAd
8Hf5lJ2m5F0QFscQf+tAY1r7Y/MVV3or+3ZeRW59h+Hqs1DM4wrlnLLW+wPCRtPV+hWRU7WiDmY/
DDft6N4AXQyUkPafoCQXhmtzA4U1YxBzxU/9Zkkm4rKe8YqEzJJyk1wqK/0X9PJK4BfgkYqqRzPi
Hj0JA0n3K+bPHE/qVBO5cU4dLNmN7zFnZmwVN9d8iQLAs5jKG/ZqzN/pCRHSv9h7s5b+nz+VsFyT
+v4urw6PT0lEsDd9LHG986sCClQHIGto4DndEXT4xdtE7ixh3/vv5RbXPWcU2Ig7NzhDcBWZF/07
jhmULYQs7xISRLgRj+bQMaBG+5Kfcf7JbRYpYHUZSEgMvK++zvqD6cZnaUfpSbv9J5dywAqI7IHp
d5dsHLL1SGV/RO/gPtlDf4CqUXxVIwhc7x9gxBTIk++8RGh7D7k1B3ty7kouJB5Wz0oEFxWDgi2Z
Km5tvpBdZ56HhCltoaYXRXPwslj+L6i53apgqLTR3D3WDdXPZTIkrQou/jtPlAT4+R6e3cRlZtf3
Ny+A++S02C4Dp1XbkdHeCl758uom/pePsOCMBCDZoYP02FMrBUBAzLBXy1Pt59bVH3EvUdSzvs5D
s7jnwUvdc+gs+xAcASEdHSgDuiYglrsdTxvnfOzUa8cukmdffsVEibwMoqlQMPvvDsbbc0Gw4i4n
HpimkBWcHKCOYArcW0KK+tqtpNiVBRyPbLi37cMgO5H+dujc8VD7mf4iZ8tfRQE2IXfOOZmn2l8T
Tz/Bf2vYzetY73vRoLdJII0N+qfLLQ8aYLix788vHRWmGtz8GKjdQ8D7DJ/z4HQruSThMYZ5te6c
sdg5NJDWeb6YI3hxd+OAezftvakNcnwPPhqsSIngcdQ3MFTD4xgyWlacsbBOExLNq+CAScFnWEQF
UrmfcFu5i5QTaMxiuAjmUEMH8IW2x5csK5dOaEQc+AUdS08Yz+fCkxrRoe6YQ99An/1JSpq8QvCI
1vHRLyr51YVJu29jMuWgkI6vDUxXvH3bXtpvjS3+Lkk0c3sq3t0ZmHRECP2anrzYNLYa9hzHPI9T
Wz7A8lieBjrYKx8M19lf5mydLK4hcC8Od9Fyx6s3Ir0VOESwZ6IaHGGqJQuEFc+BGE3ZNb6OaXjJ
sPtZdtocbM3Uy5n8+FQINMVMF+U2HyjfViV57hsv4XDtqO83FVyI9RBympALTO4MsogtRGISn6Z1
UlbpKwdW94R9frOYKX2dlt04xN8WMPldCoNnnwZgexfpMhSZI7PB3GJ9oJ56IJdDHHz8Ba2Hodob
ZrWvegldk3EnLX98dGFQ7+hG9+hq55nbLj5H26KqLuL+pWkxFCLHohcz1F8lauiVUekubnrM4EVy
LHXpr1S/VAfiuB6x5KbXPgHJXHRxvGln68EjofUN3zfgCy02SrcepPv+NrMcdwEDvbVL4juO+Vbv
ck23p/MFboisPxXskjDqJkzxd18H9RtZ3dY5wjdwjLX13M6jc5m0Ofq2rI+5CRSzHb/cNQ7QcoZi
7+GEyxsbZPsAiWdlO2H7jvmZBvHNDrqKMRG4pXj5TQQxDLJEH7vBzbeNb+hhK24ACfBAKpb8owgW
+uPIZ5ghM9zhOd6NwKieCeyhBib1kf3f3RushfBwY3kv3iWJO/6hpQ0Z67I6Oha39oU/fpeNctYE
XRtcygBEVsxl4zko70jfu8camLEmYuZuSRL+VYvhSDJFf2O+WQM7raq1i1CWxhe79hAgLcqyTzNX
yQOxn1y8WheCsSJ7ZYLdbHo33ePrKwmWmvW2agI+157QNZWTl2Rxky35fA6519qrEHLKMQtxV9M2
43v4wWWsiq2XQeIMAV+cs5q5Xwhb+xzYH1MTEjDTIQ5u/d4/OF119qq5ukUTpGHdz+XDYGGj8H0g
ozY3agmUfis0coXBnY+DrMQhJ4AG8r//hgn/pYRouTSL/FfeN/+otz5sb3zQ9QyaNSu/q8muNxif
zkzUiElKoQIVGKPP/70ASX1pfU4WhUyB0xxF42cymvTECIcQxjE5UpynT229/HgiPNh5g621rz9M
nUeXpZ1JEu/zi+d7X6GUySduaNhIqXNMF0aX6ZIH+MOQlnCIkQ0xADIdoviVJjR5zRKUkV4oIoXk
qp3rTt4iLn9Y/cezQ1oQxJDxAd7Vn1IH3VMVfHUGAhDp5VwsM7s96Yx2TudGqBba5NGY6BJgAD72
dv/QLTR9ExslkcHeLqOR+HliPHQNbDpiHEz2WnIsliHbxBNGYWtgJYUIbejFtSDAmcndmuW5DAPv
LUTVRoAuW1dvP/RV9WZ57XJaXPXaB5PadwP4sdj+iJhX4SxjBfm0y651R12MwjL6IPKz2ngdoQtx
qh/djCjh8I/s++UlmcnZrRb9HgdsIkzwvBWVszpHRXATsk0Pmgh3gCLlg4/t6OG/r5rGtW8u+RuF
KG+MsQEUNSbcekO1Q9gWkmMVDqc5HesNewuRt5Ue96GlhwvDMAx6MhpWy+hOW3fEDZtBQkd2YZYn
7+wRylnEZfb23wthE1meTbtkGr2rXj6tLlt+IYnsD9VEBoV2IkGGRRtvNTCKJxdW7bZ3GJn890uv
LvQlSLLve+Q8KQjul5kmGgRFil6wBbbuBSXa/kC+OGgh1k7Njh1hiYdLEp/oWjYveba8VjJqX8KK
m1siplcUriQYOLXZI7isH7qh/eck8BObEBCaBiFrI+YreMd4C7xTloT14We5B2gEoiqvS+59mYKs
IQQ6zBvEYWArvYSuyuDScdBD73xEcYUFXXvrCtTmOrWFeSCp6iGJ+PFlujHPemkfpeyDg7PaxJ6d
7fjHUSY16bAJurA8NRkqjzACn4KeaL5o5smryu/lOiedmEhqbGJJdWf2OUHyAGQWWC3TC/PiE0Bw
yaKCFdje0U4FNPC+k3/agOa6hFB+d01MO+wpXshxRgZ7svWCxXtu5vHY2fJPktpffr2Qo7cwV3Yy
oMhstuWK2C3YoSG540ET7rMhT9AZp+uJngkH7/CR4jK5tJHM8D87cIUCgmEq12GbolfS2+9eU0Lv
ru2IFDkaQY5EOVmmvoNyEaIQ1uO9pA1gMHyuvYHuVVarr3lOme4ivV2XvUUNEJjwXCOOOgYVPtK8
yzfWIJDYFv6fJVPuVVl6Xn2U68UOnG3TdcNZj4ZkMqScGVdtOvJeqEijGm1vw3kGAKynq9uSHHvm
5n9WbI8XNdjwbzp2a+MAUR3iDwwp1SX1YHAusz6TRwVSzZVTewsi3cLh0QUpzAIdYuVMcI2cv14T
TUcyJtYCncnFCobHfGZqXkaM/lFlMrViGLYlJtp5yBDI2kPw0iYhCfejnredtj/SJJiPYYCO8F6o
zLbhBTTaSU3QSsJgoNU0Ev44F8XJROA70qE9egx1do6nYFK4jV4VWQ0LogvTIx5vsYWpnm2kgGDQ
Cfo+2PDZVUj2AN5GVyVsX9woRcfYjod84jLkjqK8+r+i0ch9Q9Lf3nA1vwz/95LGYGrpQ3hr5f+C
w+g+0wloTmypGF8HM9zS/uwwXzjlrvvR6ZsnKAJSKdPjyF9RxP2RblhujQp2CMTCXdvHGJY0mUlm
nu7AQax5QSWO8r5o7CQp3uEHfSI5PDY6H6hfwpr5ck4XD4QWbLxqJ2t25p6Egg5qmel0vIKRrbaK
QdM5A9QMoHtGn4HxZNe3VLSTcqKb1POM6AkKCnW8v2eeSEqZAUbGnXIzpFbLastBIhJQ8EwGIeXX
0nJaNvmPUAn9jtmc27sEwxDLy6UHVALCg0xv7FnTDGaQcpIWITKrHIH2eh6XaB3e11IY5eT9tA5M
p2yJs13MPZuSKpC7wswAiYA3YPqeTpJH4/TfL//7ihjVX1pF0fb/f6s16Q/sK2RRdTCeck8+BuZX
ivAJbMlYbb1WQpUytBuWcUfYH8PXRIEfSvMOIZXZFaMTPgFS2SUKQEN1Z+gHo1+/6NLlxi9Q5eVi
T9MYBGoHjLCgU1HZl7bBb6N6+dbFBZlBceCvE4OXQIafYcI8gMHlpU5McRL5eKvRykFrYq6ODIwp
RmWxqxU0cjNhrwkzf62aCEOfI6tjods/SCN6pMoOyF1WOGapYgPGgaWb5KzkpEKeZN+Jf3Pk7knQ
QYUVu8lxcp1k26jU20StD6ozK7tnI/t/YZp+FI41AHOYagrEPHz0ur+jd7cUKMoP9gyKfzxaS9e9
e869oCO5gZ9HR+YDVYxEWwpjd6HWOw9F6t5bMAQNjfohUuTpWXVlP+YMNC6zooecEDIX48zwOZt2
tIa71aLzv66gQuoX79MX7t7X6XKl17urbX1CRZaiTeB79GF/hMBec5ldSPNUrdgSlVI8RfmY7mwi
weGJU7kVNZmntnSuJPNVH7oG93vPk/YGb8dkF8wLaX2rMAnEzQi22KFbCOGatiOaYtRqmCdJXuiO
6BWOKakuiEHd4rns1SsfnyEawiOZBmgQOxBK33T5sEVd/6oiG9Zr0lBhWR1bgN289GK6htyr16qz
h8symOa9Y2RnmjBf+y7jnWWwbbqO4E3QYaWPhmk9u8iUnJnxf9NmEbBG0KGnDhusTp36Bpxr2cEb
BrAEXacdq5coJJejiOLjFGXVE+xp5w1B3snNmbXF/8PbefRGzqxZ+q80Zs8LegaBRi/Se6OU3xBS
qYqeDJJB++v7Yd27mMYA3TOb2Qifqr6SUqnMiNec85weE62NU6Map+cyzH8luY3vHMLP2m/Uaxzk
XxM5PUvqu+PodmpVp9b4xDxDraPit961w6oTabgDgIsIZZyGJ7B8L5CJmhOz53aHRp8DfnC5FIKb
GvxvwCfx3a9+xR36lZZralNV2r0eP6NGJ1ctdKud519UjbLaq1kAB73QAIP43RujM2fFCrMiSrX9
Gm9ahYyxR27dsyne81vEPOmIz8FlFcvwdel5YXbBa/iOlgao8aMCZrpuLDB5WYOYfeyDk+wMhAR8
f1tX8Y3wJ7XXoG+BVNEX4AbKcCndBtVTXC06bbr0DXRprdU+paUDDnDB91VVqN0c0WYQKKV2rows
5W4CcJSiHV85bh7cExqIOXCF4qyIu41GAuPNRgORG5rBxTWDa1peawXVx24cnAh7TPMMrMa9O8y4
90ygS6TbNaCfoviim9kxgiXsAk2Y7lbjhdDa1aC37RXVar7JU9GsLC2NnjwAzWtMV8mW/UEOQOKN
sTX7d+BdSIYCHQkahFFHVCBnjewcauBT7IntmxjREyRS81Hkwu72RerRRXnuN6qwne6gkoH29xSF
vth25gd+QG+jT8J5HS37rPwSWTybiStExW04cgFVdaT2vaDsLVG+5lOvVlTxfzLXmx5R7Ew70676
bVd0yS7hfOUS5CuYTcuEX4uWJPVO6zGc1B7r6CUGqXNG4pyeI+FAoSwLnoiKE7TVwt+RZnqE0AWP
kO5zyeFRQizGJjaE40c1miGeTzve1pJX899PxTjC+qYeW2IiYPvAs71A+tkxnhD+Uyu2aZ3ZV3ul
k9yM1+Sp9kR+/PuJxzTq5HXtYiphpE2Og5lrtA1/QWhTttIG1tQoM1DWM2C2IWdSXXNXMD/NDdpt
M0KjTrLcKjPH5shYemEmrSC+SBvO3fwhcsJpEebDM00BoyjUqVuzNVnbTHvsJsZT43jtI5Ov3NDj
EswAdKgZqmawKN8TR5sv6dnlyVXkGLKreeRseIOie/RaKJ5QqDYaugXL7mciblU9okQfz25fPCWO
X5ysTn6VOSo0xlcKQtlkhix4h2Ex9ibjFNc5RQ6Byn6KoNbP5a8kaatjnKyDwSKs1qBAbmdRVNn7
vz1FTjHxK/4KHQsiGOtpNAzjSMrStDYG/6j3LG8IJctWRs78yxyqh6bBCNPqeNNI948hauZw+Vdk
AdBq6mLY2J7cKdyKVAeFuUcPWmaJR/+M1n50AXIleTKtbMPoD5wBE20QbCktwqI3WI/5SPtk9guY
QLknH27+2pPwTfxp/LDLrzDmH0AxVM8yiLp1LErQ9m3Ctaq13lMH4pxZZXoU7Toh7OtgVYz1TD/U
17KSLPqcimIP68S6cC0SWXs9JN8HgFoakO1QyOpUEmSxtuoh3U6+USIyaqBjBfJJs8SxGwkMtzIu
JcjiE22Uk0Gi094Ci3AFb2jYIzOBXkQp21SDSKr3hKZvCSZ9HhLXtNQlkyb0CDQUXxbSojfN6gva
10+09OWrrrOJFO2wFXUubrXO25YwRHKfSRt48bPhNggXzGIvmE85kXNzbBMoaZk/peKXVnj+Q1hh
sQjdHqbR/Gk+ZVgeUmSMbiyrVTw3g1Qb8lG7m4n7FTtEWKDOt57rjgasDlk/Ri5YingOEOpdyOMs
I7mTh7M2oXwniINw7dzVUGBr4cpl34ViTCtuBP0UdfCjOqrGKomdUzj13wSfA3ms+SLEKjz1TKlk
pm51M4f8NlzNSixRKViHLu3UuoUBuXKmpDkRcEJcsNN3S5QL4qYYM5KrJTeeKpqH6Hj9ZqGG24Ki
GlwhLlWcNawra7XSMlZOKk14UJkt31MTg0PlNzWXyPTNyD9kjDXuZiiYaOIWricNTebxmICtsPbd
VrFXX2JOdc+O+4dEKLOQHfqxlAzTxSyRZJbkoPmcqp0JAIR1eWas5DxPbGVv40lx7FPT6tmub72b
m6uGAYyYNhCAfg0NPgygBEdj7cihvjR9217Qqr3nXjZu+5iWgIkZifY5hU7knTPHeCnhoOzLENk1
4Q6LumIDaTHtaifduMcicEmMsZI9asWJpRpachBchW7aAP3GryaCq0k2fLMsBI2wDpymNuFpwzzP
HlNHlxN71bNiU29zbGyjija7sWOE+Xrz5Gj1gRsbpY2VPJSp0+ijLy0V6YwkjMSbIKnzldfBqslC
tniEL3WbtBVYRCvX2YBj3waivWZlqbZNbD3FFT0GVdG3UymWHX5YbKyGjBeVU8V6TPX8TsMDluzM
Mf2TG0l99rpyWhPagTWYtI9jFZLVAaJjFU3EslvhC3GU3qYI9CfdMWMEyNkLGiw0hKhxkaXCagbE
9CyydtuMmr0J8uy3Ttw4Ok21S8F+s20Q2iIZ5jVFGsdIgrsOsDwmTxtNEyvTXdB2zQrofrfE0tzy
lJvrYCS8IE5N8zR8CkMbOAo02GVt162VJq+FDQaN17i+cCvCsEM326RF/2LxxF4zctH3kTA+ZeAT
Kg24iJd2smrD5D0ohLPx+TXBQDMxDQUsSBAWX1F1aqs21fiVw4+CLbXCoGO/NJqF37mJ9uzv1BIN
8bSarL49UdavzK4rP4OeXymw59NU5eGOniJ223JZuGaIGQ6ULo6vc+8TjqlwK2xwAOCuk+XWF15z
QN7xhSAqpzSDdEAv/kUgfHFWHW9eSqQdxaVYwpxPvgUHdZKPBqhgW1sMiExXY2H6JHaQy5lFBkuF
ytI/B2N4Tox5D9pQqSUkhu+wvL0H7a002+mlHfM/ZRbzEmS4u0UMi4Te8W9JmzPYT5DeibZYpYCr
SB8zNnqj40NIxV1LdXevYiTEBYuXG0T9XVJoYtemTFk7wliEB2ebhdACCOELlzGrShunWdfq/Dbh
g2cDM/RuaMm1KPtxZ+bDCSc40gKXnJC+x4mbkT5GhypXASbijTGNcqFFZAyYdrqUofPqtPVJN7iC
9Tp7UsyoeCt25oIMuHCha+HNrZ1qY2FPyUdEJqjFPwZlVKsuyTg0igRYyItt50R99mT1lfMUF4fR
gfbcPHmaAH2It34RxpqzC2QAQSWmacrJYNKgXgOInU64eqMl7K1xBXFkPPaxnI5DU4QI1IrT5Doa
pOzuNfPCpyyEfeh2f1oVmW+F46GXSq2FawzzFEEja9BKJcn1gGRZT/GdvfTiEgi08HRrOLio2zFD
f5pZXn84mo1KQnfDs4n4dUH+QU74eoJpo7AZ3tGk3S1WQXTZ8GOzMpK7ECP4piDUEj0wgZ+xBeCc
DlgFXnoOJKnNyfDsoxLZlRZFRaEznCwUuisnZqUo6KdQPG5N9aj7pLv5secz0ehvpqWMSzamt6Qy
C4pvP3+mpNzkFbALMty8hWNHyHDJNdnbMj+TxZFD1Mi/imR46auESVfR9QS9IofPwWIQrIITDQaR
57regrunWDD3ZqQsGCw6rqZvG0Hgz2g1j1EK5gcj81rWBMs0sYOVzRLRVPqZxNwv1Vmv4WDnK/Jp
Dn1zSq2rbcjvJAaHmFVsj3QC5A4OnoznNPaYR6IRj7S03PgRQcy24bYXUqo20IH9M3JpcPp3Q++Y
6hjoarFG9bcgU+uyKwws7fe6L70jhQWxrNyVaKJRpZliek4iRzwR3IEpJUXHH8orKffjE67SD+RX
HkczdVg+osWO+yI8EbVN2FGYy1VeQdzvvKbe+OlEMkP09vdxuZEVropIR+gcNs0O01i6HCZzhxya
dLOYtq8QBTpaUI3YxXsnWEEhICwkVOGhDyWVjjO8DMo/1br5ZCqUbykkYMwG7+5sV5eY+dH16z9Q
VzwuexfO+FCpfWDDVZeGsfXN2tj1OrdZ59sbx25v8OiT898PWNSD1dB6zcM8lpVRc1ME2batwRwb
RaDuYFW0FX6d/FrHeGl6Y4z2fg21AerpeRSgqXPD0i6pKH7pnRyPugcK2u8glib5wbN5PQzMNddd
yndJ4xINLIC7TgnznPtZijaLoIdeGleXF9J5tPyHHhxbnASHnB/eYzIHW08ctJp0wY4qz8x8Hrcn
0FIhjwefU6+GDMR3pDRzyUIP60oP801DRrgMhoktje2Q8dUX7sohgHYzCdI6jJz8JNeF957KrXT7
F3eyNbaULIUctsZnTO+bJqTSr+RDG2LyVZCIv0T+iZVeuS79vOJMFeWZ8fraIxt1CaaAdOWEtysO
x3nfntHE2fWqKVA/OoY4VimiXKdCxTSpFwgdcP1N2ulU+cOONCTOA3STgboMRdF+AFnnzCjSWzSM
5cbQ/OaVP3DsArZGVrzXVDfrgSk+c+g22kGMZ0M1r0C6FPOnkZWEgHqskZoqMdZlPEYbLSJmpKwD
kzUAsocq1TYmyq2dqSoKkypZ20Y0nmSQJbtqFLc8sYZj7mE0GpK5eQAnseFAPFHugOWOo3Zn2fVv
WTUM72YZXDTOY2Fc1btO7ShncIyU404I1zyF1S1wpb21qHCBw3EUBUV4nA1urh6nx657s4csOQnp
f2tVHZ4xx+FSdYFRReMsa9TLaM0MPmLoNaLxzuV24iV8r5D1oX+JjF1jzeh3jP9/P4wjM7aCbfi+
VDW4fLenHklEdUBTS/qBaC2iJxRZ6QUzfRb/S7u4TSXiXpniDhIlvI2AGI5jkk3PM3MacRPUSGma
+JJy/+6PhsUeCWUaTGvvgdvuV8/4c9FrQ3NPhpwPECdwQvbPuvdrsvLhPpT2klgh+yAlxY3nZpgV
ZWNvfFWLraECEssixlJxnryWlvYzA3WVnhJuqmFfTQOQz2k5RSeIiOa6y9TzWJIW5ktUuWkQTB9W
B6vASQnL1ev+yQYcb6J+Rf+3dvw4/DHdhk5TTwwOUmBd6YDIG7G7eym5QRcgbL6ChHSlLEBgnqgt
W1Gb6L30oyWld1XGvv0apLWz7qgrBq4prKKRfMQcnnlhXKZGm44WXnp/SJ0lfkLrotu/fduRj8hP
3hyLQV7UIf0BsGBlFyOS3yCV0yR8q+EnzNAYdzHFKdmSKexhHG4ur8Vq7edC3kFmnkbyRY6gGpaW
N3EZ+TkZiYlKWVSQNzQVTKs4eLuVnhN9PaXFEf+KvXYmrds0k+GtgyT3tqqYj1pUQrjJKDUD1cpH
CC0/VER9KodTxMDwZyUrjH/yh8jEd+G+NqhZN1opv6uin1aF7XKlco/1dbhIDNkcQt6Buzw4Om3k
/24K74VNQ7lFAhIj//BJ6ZvsW1i1ICgy/0pGHY4+Ha7wqBc7L/Ui/Bdat9C63j22LgKupLq6JixT
32Jq6am1g7d+ExNPudQd1ONsw5K9N424BIXBuiYnFdMKUWrU/VfltjgLSMjYJflXMpnqxFzy4ggy
vwtMcA0+49XY+0QlpLCCI+awXXwnOGCNZD7YhfCwyPiueD9GPAMjEVJJ5FK4S3liXyjQoWRo/4MR
7Y09494VnJWitDA6dJGzx5DxSG1YFrgkcpj6k8zDazpU2K/ruF2Zqd1t9LC621I31wn1FT9u+qFn
GhvioHyOmAXvh6ajpQ2rNfLA8Qz3ZXatoNqz41LsTISNo0v4c141F+Ehg6Z2VTscuLt+epXGTs4V
vhJAFjVWjeZoJ1urEqSxds4xSoKJMgXY+qDhFmBPSYBy5Lw1sfYroP0+Km8NVOzQKZ0xg4Qi6rct
iAu2N1kYRIew8VDuFAhaw8Qs9yNMC3DVTDYb3kNC1/qt7xBTH6nM4hhvAWDUAzlcsDU9u75g6C1O
PKB9gMimDwygKaxFO+bkhGL2JbGV/mqsQcv3rFIm6JiA8jczisGyFtOY4z+lz5VkwYlai1GwR/E2
HoqDHxKZPlXQvW1cFAz8X/5itv6/Ecnmb/SrlGMdh+Dc/uPf//WNV1/q6798siZEWI339nc9Pv0G
Oqr+49//CfOb/8//27/8t99/v8r/BBsD6/XfwsauPzHY5P9CGvvnP/knaUx4/wCGwpgIKrGrG44L
B++fqDFhzFhk4La25ziC7wIE7F/EZNP8h8Mf+sTt6bYx/6v/9W//Qo0Z3j8EdDBXt4n4/Esv+39B
jcE1+z8wu2LGDluuzniM1sGYOX3/G0YQtVRFMD1LEAj8hJxzXOAL5cXe5OaLVnpvk6pPYd2c63ra
2725BI2l9h42sAF+wcS7pdTsmqYkKNZBXGyY5ZH6EkdyW0j7MHrsTRVtddP05+x9dkg4dNLLQGhH
OavjmyhBZqPhi2YdvgzJkSCCs9+FiOyQAIfExYFzdpziySAcGL+ncNlNJEeFMqWpwpcmb1E5D8HD
cisiVSRgHFLZtU5vVuMwfaBO/uiNokMHpaUn9CVq6QxacKPt/zXOYcBlWqX8E+23Yf8JJLPb4aGj
T9pQYcVHL3eQDST7kbS4bdPH2q63bKLrjew61TvH6MyHRqsRChzdXt/sQ8Mju5gNHG/BiiMraa62
XxL/W71GdUf9ijzMi++B8L/pDUi1exnrEpg+q/oFaz+qUzYJoY3PLUx4oklLXeqpJdZ5xSanTd69
AUNhQBUmSgONRWHieqAwXHS1/mqkDDp8NPxV/aa4Dh24KQ6UIjboy8JmK9dQ6onKZv7gKHPriIwG
P/f8ZdG4/Tsa4XU9dlvRmv2vJIyvus7hWw84TnybqS7y++FS6e61hvqElAuV3ZiyRJ0I/cGD0z0l
bfPbIE7pEM9DQMsNrJuEi0ZbJdxT3LDjwwT6JFmpnJXQDxaCnTOXvNhICWvBmtw3o9PeDQTeu9qh
Rm7LsiQqm+wjZVPYkke3F4FnL1mHJeAxjM/SL5LnEeanSrtwpprpN5zROq9Ou7mEw3CNSbBgIx6O
K5XaYhmThruBf/LcoZq9T9LZVwHmnXy040PICi9LtORSWyCZKglNOiwmjPhDWZ5qzA07L0LsgyCH
OF2FjnHetOLJE1x1rJ26gGDBL5nOF0xbGRzpXbWfBMCQQUeDNXTfQd52a9HaJ2vonE0fuTejKlZg
Y+sZUwJPJEAxJbSZopNbRxm676afH2uL4s6yvyFarZEzPyIqKSDrxjK0zWvrE5sr+0dtWuzKNdLD
LPcxehUxE39NrgzjcLIgzQWUTjQos+41aFNmaaFyNqFDoBdUlN3EtmRFN8ll4jqfLliQjdkp/Maj
4LI0sZrhFvnUGudTz7HOUmIjo6yjXVvpaC0kcsY82ASlRhgwQ8GsLjdaLQ4ObChbet+iZIM/Wp8Q
Cj5bj+GfXLHWQP2JKI16Mj0XE0TiIvrtWPFHobyDX3h06PA0Fq0M7iaGUI0owyRJXmTy0+fJj2i8
9CZZzgHeateO1tRXPEjJ3hy8fhdBFvanXDEwd4pjU1rkF5dPCMqBuE0Tj495GNw5h5gHEOu/wuAR
BOWrQZLePp8m7J55sTHZKgP14IYuXLnWIb7gV4rLp5rtsd89A3yl5kQiemCZBF4VVeBKuVZxzEL7
yW77ehW3Zn00VMZkJUQ71Tv9NoGDtOntWU6g4dKJdflDdWfftNaKV4nemSsABeLUsZc4/f0vjJ04
rw2tX1cD9vNg8LdtDksozn+HdcvauYUbUD8KDa6Tp5tsQMy3IX2GoDP9yaEDVXZ6Ab5UHV1Gswuz
j8i0cy0bWNLor3LYNZtGSHzprs+OMiWLosu/BrtSG12DBoGegsPJk4gJTEzWehWiyXSnD7eE3NHG
/cnCSb83AgaY6PajixeAPOpzdGM5j9hCD/apiHWCVRSBolPaxRzZprSBGwOwKhSnKntry6lvVjlA
qi4ZkYQTJGVNU8lFD96dKUARiT5SwtFCW9+xeiVgpmow6slR/5CqTV8aOPnuPQwr4zvoBwSsbjXc
SsORx15JwLUGwFh9lN9coPmutYVcamlHQI7jfhNXOF0bLr01jk7Jkp/zeqj5aWKrJ7CHDvCIeuhG
e92d2H09p7XB+MGKq6PCttdKOPLtPJLibDkyMDgCA3W3lYe3K9WJkEQp2S5l6ZSbJl3zYMQF7lS3
zwQspaQOf7wWTYaJi39duSYuTmEH2ziXb6mwfjWkW7Kxy3d2rf/kEyN7GgjUtlbRnAcdnDRR7RZr
wyNaq+K9a3mionG0t5HTHjREZCFPpUMseWe9Z1PRct5ZtDFWdSFLJuqLS56il3SJRqhKAI2t09Or
EJ9UN9avIcmBnUzWo2nC4qwhvgIonezYTlQbj0Pvonc4PED4XT30DaxbM28tI+baOgSkje6lLBLw
/eKzh62VFLxM/n5oUEAvhqEROzmwHI+l8+VS+uHVsjk4pnja5zUlr1RjjCKoHrZhVuwZ37rPPfMY
BovaK0s+6g4VrN2IODC/jsEBTWTIU70OSG/5NEpdnGaeYqbWdumKL2Yf68l7a0HencMqGFbBbCCH
XrjO9cNU9+IQOkN/jE1ABjrImPXEb2Fl+uZHnlIKTNTe3mQhuZ++XHtX6d8dec2MTBq0nz6okA4M
3dbPkm2qG3QFLnZFxJnfMjCBNfkhN6WT71OREgGbJvdUD+4pO3+IFC7Pg4mgQMCRGELtHk3TCgP0
avKYQ8ZGc8UkH2FA9W5zwFFmkbCjJmSdnB7gvr2CaNwQjkjUEPoS9fAi3YSLKGBmEEWvcR4e+zx9
QcHgqF2jgmvGjI1jryXPWI+faHEKQpRal1QMTc/W0xT9DD741WEOv547IMSaD2FEWDze66w5KSd4
mYjVrAKDeQBwbfqHWR/WEucXWCSxYXBH0RiiguckvmQIyQvNFGgPdc3e0dxuY/okkA7GzdDRlo/z
mzE0bV6/YF5NxFd30GDiPsJyWrsFBsBKSM5YWv3K+qqDrlyPCseTbtRMMAx2HX5bobucJnOJmn1m
M0diIywsdi6TK2aO3haUEBYzHSlL5avN0E5/0jFjfluHHWVTaa3L0uUat3jZT/Xknz1m9ATO4LOk
4rLBFu6FT+qCSO6TjeuTb+W/d9bDV6hCkKiCw25x9v6lwpImPbDL75qb30/OIuLAWw3CbLa8ULRj
mkbbxOoQMeHnK3uyP6sUhtGEkgBhtWcf42ZaEXELwRJWgtcoG6iZKDZjbf+KXQ5xYLSAJoP2hPPm
brY4mWPyhwipIMcW2xn62BzhohnR1hm+e7P4M36L+Z7dFgV4Uuh3ry8EunkPukrUep9hPr3sNhHl
1Te8DvJ3KPI9J28A+3xgABy/PieT8sw05EcTYNsE6UiQj4XqpRv4ylF4J6UMGQbF85vuDzG8HSQ8
Rt2RhIpXoBr64HeWFV8OTqhXh5WThvplLSqCscMyGD4iH16o0uXda53LIMf2jLKsWuQMP+ixE+3U
19ET4bXfnJCvmmOlV1hJ5rJpEwTuunfntYoKLs7kj8VwGaQVkj2XwLOEkIfSbbhy6t66jDkbZRgW
2hdDhLM/deKlTfx2VzZ+tOXE1XcVi/M1Qw1Tqf4VPPB0MQMrQ487OW927MTbBlH1shX6Tem5ehEM
iTchbMJ1LUqXMTxEhqGymh0lQrBMdchoYKrMk3TRH2dxZD3zs1/yJiS1qQP+W0Nln8bCus2fGZ1r
vuic4rdqHHeROhDc1Z/qNkF8YOl36BrGGu6KscoZlBPVHLikN3RCbv7+tR9k09Ep+2fNS/DI26So
CbIdrpNPlvZYaPExVfk1afJXnzTK/TAa6RX1a7Ji60HquGgrTLc+6M2m/NbHFPfL/MExUNLL4Aqh
iKZqqDddhUBczR9cyvAbrFdA2uXCZaF3mIzBevJLq4DEfKoGpvqaTXZ7PW66LDHufl9yFWU4Oq3A
wA7TEDk/+IKgM2EoNt+Vuyzp9DatOQWkATKVi3m/1KbHkJRJMK4shvAgbT1ba9F2L9QzbgKyH4cA
WQwP++qW0UKfEYhDqbofxrN9JsPfJTyhumTYhabEPXtSGDeFLkKa+muNnvkXph8jY7BV1e1vImUO
JUS4qlPlm8uuC6CW++n1vbNhiG69RF3/7fRmeplX40Z1d2Sh72P7gNrix4Oayn6qtNdWmrFZd9n5
Z6G3cQZSZyzXo5W142tT0RaJuihehEpfapTzBGRqrGvxs32Z3VcSTdYh7cgqiKPOPvik7LXK9Q42
tjoEElobTyuCRMkY9EH0pZCocwQjiAcwxRACDZvOap/acvIOuO3vcIyrdUvrYEdiqQCJEoQGgzEO
Um1JxsvA/ZQaB/jPk78HIzCQ2e16BOg8cakAmkZLh/RRsHyPvROSP5vNEv7sHMU6GjtzJ0AtXqEZ
xKe6pwN35SuE6PwDGu8HEL/uqYZeeGpM5Sz1sdM/4SG9Oab0nrC7FqTZ8/Rqwtc/4Rq+5MgjH2EU
oGWq3RilMv8/vvUts8LyZ26VZOHD8g3Nd1SQHOXbMnMJHU1jelNUBQQJijMz8Qu2zmRnWAzlvNLe
sOZOVxPZR6u+eSVygnIjBZfFnngBm80DvwQOJWzd59gIt6HkFjHVQJhfHpJoFKloW1c2T5fXFBvV
WtNT1ooM52J1atItOR9zwZlf8La6ayKuCFAg5fI9zvQW7GMD8NOLrCcJ6Xw8x3krL405ISph/LGx
ZsjBX0G6qmE6uiUaFTwm4Kb9aXiWMXb/UqzcQF8mVWu8NaUyZwUMGUw+DQe38D3rEadlQ9LfW61G
KMRqbJnrYXJkT5djOI3tbedHvCfwe687A52slXTTqitM9jBB7W89XUYvLIpfTc8ACUf40RAxG3Tj
iVjWthshbxsWM5QqWpbEBW5qp632uWJG2MLSTLBKYc5X2UPWCX3YpGcbRbGxUFpbbYlz18411JSz
5dIqiN6zV1YIQ8eC1nll3AXX14YnLCsUrW2XyI3T8oQYVL+xFfqPVo/eeY/XUfoec1k9Gc0M+c6D
VQ5UcsHJG20HvwzP2HnNbT4MH12of3iRk6+aRDyDZPZP2MlfuCHibV7jvxC8/Bs3b7cMqNIzccv3
uh7VIUnCI2yIZh9Y3S036hJTRorcnRxNiIL1YJPszP5DN4ry4YM1fSBbYjJ/KXBy/iGSNs/jmmYM
mNXQokHgRwZilfSR2nhoLEj5+Z06xS6pPBwQDtP0Ins2NfNXraaPsc/go6Tdx5Vo1i+mSVvDxi2D
ThJtRj8tOviVnFigqi3/oytTY+nmhEDz8P/U5NAsY3XNVPjVI2O6ANGEvmijdNRoQg8TUO8qqKLX
hINZ5vkWehHiMnMUm6a9B9pkbfXE/nQ15upNfMEalB58p/yBraw2cuZGBIU6u/CJ15oqnGNidDj9
VVStldVCZrfTT8NBcTNi1tjpnM+nfpZ7+dc066JbABlsSsnN7MpRHvXw2udl9gDW5lKccSfoeVpw
ulc3e9L4/mYzvKVW8Toy3VinUutBLyCP+WtF6OeM0r+f+srbxaKv2UtDogwG10abnu0l46WjFOMe
oSQ9WmW6x6GP0N5GCHAzU0eiJnWg932ZbVWis5brk4sIDWftxBi8phwHWFr5RLSk93r2UZktbI+a
bPiFlRur1kz8Hxt5Kb/K19quqy+dfRrW2oHaL9cOYPmTh0yadyfRh1PTEL+UO+6z7BiitM5LZ+bY
E+3pkBExjlsG6mAEItmo2xfGBLi5wp40ITviXVYSXNRXI9Yk7OD7PMM/nBAQ+pbnk7XEiB1g27Tx
7DvMVqAtGRitBLdqbbvX0QPWKavoQBaJTbks7DsbiL2lD1Ab5j8C2FNeA52v0+3iDCWDZWXJNakK
MM96fVQCCQyBcEvNaadzpCUWOoqTm5jnXpjOt9PFn4Yy6p0dpsPGAY7DAM9/LxtnWLcuK/Aqi+ni
ZbS2M5+XN9tBV/YMurR5GAuO1jTTX2H3bmfB83xzrrya1X2FOiiQ8bsTRQfFXdSF/k9looNNfZGc
gznEuYw+SPMtYYzC8Q98VGxMM5nClhQsDPW86KcJR7rDjKzMJiPZxhT9ptE19MFMDW2MOIBMcMjX
Vc8LunyfXq1cMmuWTbss2U4uU+Vm7CGrcOE2zVcZdyfw7XLpWhYnUc7kWQA80yxrH2ZKW2TIPljt
mX9cA3MCY+2tq4qMKRDdCEpO1NcSS/os+iqMDT35dGfZ661hgqerzvgckOgdm0Y/e1H4WRZOcZEJ
KLUI9iXkpcrbsCSe0VljcSg89eWMRv/SSD/YlsKDmpIgyRvds+108nfDbFFjiPBnGOEtDcgyU9tS
lykceQP21RtQeXftBud4jseM9aMeDUTPzsGZeP7gz5mEaU5zrGZPvqaagzaZiFgfVu/t7XhYES1y
G6wqOwnx7hiqf3iIwQgJxp5tTjYSrRalwzjHeuJ+yqEhxvl3M4CmrcqG8pngixj1CZ4jyCNRfCCi
iKAbU7uHXhYwL9M+m1jwJsInulCNWBVBXa/4knONMt3sPINoKr1FHAJnndI/4XjxkOf8J3Vnshs5
lmbpV2nkntG8HC55F9kLm2eZTLM2hOQucZ5nPn1/jIjMjojqqkIuqtEFJBwI93SXyUQj/3v+c77j
0FqKqTFl9sNFOVasuz32k6D6zB3WrSUx41VF+2k916DmuOhLelF1fxqQEOuDM1em6nSn5iyHSSNR
pzpw0t51MrZ2+ly2Gsy1q+gx+oL2YXHEjrTmtyhnbbRX2+jJT3Gtbz0aXMu5yjXDGnztaHcVc81r
Nxe+2mOt3cmIeULVLbdkL8F4DNpnbTP+rOyOK7/3awpk5ypZWCEW9+Cyv8m5aFbCSQStZvK2DT6N
WIIC5xijEhsC9v8m5xzICdF1DMIP2jzohfi10NZxtoKt4ZMS7ROwIf+HoP82oAcX3b8n+EA1bkNH
bkNXLo7TifUf9bkhELdWNe6d32vrYnYEDPX1RP8zHY4vphkOd70KPpKuecI2F/K9UNNbVCI7xeF0
gC3DZFNn+WPTqY1sq/iscVhe5U3z1kRuuklIXm0FFvRTaEdvEarADWzdtJZWxlDRsG4wmUL2o2OY
D67WYDlhcbIoItdYIdGABJ87iOcyYos8/lMBd6zEI7jP58rinO7iUJIOIHSfH2pHAECYK465qBX5
fp8oPRZ1x5FPmS0zXNDEH6G1F0tPkSTW57MVyxkilBybDmZtYgTPuuts88Jv58esRByfvm9wi0B8
4A6TjQHZwzgnKWu2uj0wco7ic42zKB6yudbZpQ5Z4uidi+2XBR6p86+/mONOs6L6XqlJO8SwBSL6
ontv1xdGcMbIZs4muodxrpYm3vyPX+bi6bqEhiG9hD4ZfKxniBArz/zBmSe4aEngbKGpwYkF0H9K
ejhAtBvqA6cFW+f5zHrbPzEEvvBd6ZypeWmD1h8Kih9YpXFCwfhfdVRo+3K8D/JqODuE7xbjUNs7
6vK8laMo3264nvfhXMhtztXc01zSnYiqPAQFHF86MbgFO4JDQYXqOs4F375v1w/pXPrd2bBrC4si
cOmY14Qt2XaaS8LlXBceJziIghcspcEVMHdwbWkWH+aK8Yqu8aDv9EdKOqN7G1MKsjOQx7ma/NcB
IKqpK4+V8TEOKp47A8rDkHsW5N8J7Nhk2Vv616Chd92WwXLrhqn9RqhrkSmfpF94TsMQrmasz60f
FZM7gd8VHyefORTskPgeLAKroDY5oJOLO+Y1x+yWM9ns6CWI3HQwGcKi3ftaGF2TCiFLL50Pwwnk
InZSAA2ISGQ2MtgOEVuoXO+Tl8pjjhsJcl1JMr3TWADGELrjb9Yer885btruNfC9cyD8nonDb+50
v6Kg3cCU5IDnPPkx2313jIBFpP25i/ycr9Qe46k9NFZfUccS+HhQowGOF3C9iLMTUivbJZ7aF7+G
gZgSMgPK+ebFSfDg6t2qT2At6KYmlm3Z0QcdsqrKfFJGPFbgN5JI1VyJOV/HIh8qH5xM1R8SbRhX
RjnsJjJWC9fv2keV9Q5Bk0g+N7P+rxfaZx7EgvelnzZVBT7Sqyd0dwD1B/CFFb1OTbxv23HmG8bH
MDYpnBm1F/SQBB9I+iboNnmMjJTe9hhYF3TjesPnPdn3RKsX/sgaZPaftE7KQBEpTBWGX0I0b4w9
wRJKF0KyOM7YkJO0eArR0qphAWovaVXz3FBZN/MgwMFy7qijhLxR322Vz5p6HJoL5dTTwQ22lgE3
3Z3aMx9PeE3+7C6UQ/TaCFAaurPTvNTd9YH1OtBKsUhInnSZ9u6q7hkdUIJKFht/0J/LUr1nMD66
nNTGfFSi4njcyLIWZwgywm+fCxl9WtI8kl3O7uyhnAtBrLMABbPUsNjAo8EMJFJBGp4wyMrsRpqx
y94+pZBbgH50pzBmZ0jNxh1ciPyOjubHMvTaS85RM/dQqgKdp6uqIj6PplDL2hg+aVoubuR5ipvU
QndVWcYh95l8Mzq2jmb97VsE7bwp769lA/meERJuWdfN4sPMT/eTbWdFxEJj0A9TflfxHpzLFttn
bSljSQ3eGDf90Z0IhoZ2D5usiPxrFPMhtnrZQaj2A9KmQXnnNoZ1QMXCBaUi/FN2Gm8U1Q0EcfXq
MRrU3ObitqcgX1FpxINw6iSHVSz43DcQHjkK7ewybDh/h/ehFkU3vILMmvWYvRDCXiZWar7lpaRM
wjNXUrbvZHIIKSk800a+rRyd3QLoAwdws2n2DyynHvWUh9uYPrq+PLmKwCGAxcoyBV2D+DM9Yz1R
V86QYPBvsuzFpfxacv0sbCZIvHDUFXjpuQ4AaNZlyQ2nPaNCZBuCSvgxWTUTWuuMyb0Ij0NQDYep
C4JVrGPuFw1H7rqSqw72Eati0gpW3XH0VShvNEYEW88m4X6d/DC8AkZ4Tfsa0R1NzBFwI9sJ7YNP
UAEHlZmoNawt6RSo95n5I9Y641DCcXdcFggxLvreaZ9TPywhHzbfzDGnksxPYwQ+s1OxaVgaeClt
A+AcYXg53s9C6StN5h+U/yaXlJuMRR6IFClNrbFJZCx1VX0sMLOuXJyyQxo/m7559vSBcq7sScd1
LHQXY/iI68IZANYCtfPM5sEszGeVigCccVsvjIQRIojGt2Ss10YOC0Ma3lvRWezEaucp1FS/bHLz
5PsYEzmaHtOC/bUIXg2cgamx6rgmkV+4uVRjCHwUdCHkdaKbhVl86RolX44atEWrCaqcYJIPTEkB
hVmyqB/546c8HQRxGpY1cewOz4FpQ+fNZHkz47xcpgPHv8x05JozQ3kvWm8VuRHHkXzAtW7XZxV0
9bmNErZwY3TSsIa+1nnyGVXM0R75rVWvSAg5s/4TlG69lZ2V4QYfsZ4pPsWAp9o7Lg6qF1LvbPl5
R8WyfkHWhdRn2le/8x4k25C1y354Cc+5xeWsadjMqTgSTeqtU6+mZGaC3CAjkd7burlzDfWmWFFc
R8ftDzg3qSlrYDmCN9It7QFmBE9U7AibSRAyU1ZTw9g3s9sg5a3oPe9STEGw5qb8QGoWql7U+Qgq
OscSR79yOOOh1BLENWtWTMIa18RS3etoVsV+RF9c5JHBsOFDYYjj/BEdUwd68RVORbMelqkJMgoM
GuqJMF9ZVr2F9bCrBbXl7ofy0IMG+zn2yaZipM7G/FbPjWA6217H+izROAYyOIS/Qf+anUE5jb+J
9N4/NC4aZSA7lsG836Y8DbNlsNPc7BCZ5tVlYXwJdTyLqROBtYXSaYLJOFbZ1G7dQP9s1Tgdyf3G
S9nGeC/08tR4uUBebOJtS9DgWBOlXVZ8mUXWjiX3Q2da4cI01jVlv5s0SEEfajYtdkW1EpH/6jHe
oMh08TG2iS+QKoeDC0gYX6W/DFQ17MQauRHhmPwIrfLV0m2nVVzDfhBSabSWdw9VgcdHEGzYCJTA
Jdy1ZOuQGEkqnusJxpawcO0z66hNnAseudCNbmByzpUrY54hKOpd02+bFj+HU6HFjBQbISpJQyPM
ar8VevpJvszcaGF5rdFLukhFHAkKxKCmJRd/54lwwpCR3xxLIX2MxhldsF/wANJ2XTDjaEj5a5n+
RRxDHS3NuIpWlUe3qxuiJdaOIgsaAvq+hf7e98tqUNPJEE50dG0YjTk02SCLx42ybXMrB4gOVAtK
9nMkq8bgKxxF9hiY+idun3Zd0Ma0AwwQbBrJ09awk/pZEz1kApqAd1A5eZx0iSItn60NgEQcRzN3
bXUG8C+LRDIlTfHRYSjjoINDdR5z+w7Rpa3btYZG+DhlrxYFdUbpWRdb5vbFnH8pARTpzgTHnEbH
bWqSyvEUoqE/FZiAdYnLvtL7a4sTtA4t8wDY4WByn9soVK8Vr/Ro0LT0RbPKjS+CDNDPpDLI6jdm
9UsYXXJkiSny34ZZdCeGaz73NJfUFvFIdyiHnzYWhcYKj2002Ps6c1m2l+Y58kw8F8rN10MGvFDj
Y3bB0XUvS2pupFaqleKQn5RJdYhQuGsJxN1VPIrY3WN2bQe+i2ani/Y5wokBraS92el0wukMB1y6
pLLGZsEaKVqqmMsWdA8bBEAnGvlZ+kbydVO1n6EDhgeEPYC+ks/RoN96kTxD1tvHsvnGxDgsNHIT
QflzoqSUqj8O+yNHkdAi35mRMGzygcoqNy8Xkhs+ZZdguybjK4iDr3SYT2ZDdCicYN92TAyNAO9W
mwUPoQqnt3JANdaEh63ZxNUmeGrFVK+yiHhQkTX9nnNmfKyH9oyPA0pfYvONR8hJnaqopGFMhJpp
mhe3PcjpBZGZ9FcNfC+3aRE5iyE+l1330zHSd73Sb00e/eBnfICEjXeYlgVA2VceChFBnS5eADwg
UyY3Pss9nD51B9jXOGl6D76fk1pi4YKYYo/rPcCJDxWUnTDKf2Bjc0S2LKidChv15uj2E9BTcNjy
x0Bwwpvg1PcWuBlqvgBKFyhXkeOkl9wpD6kjCMTqK2doHzLqII9Z4t80Pe33PptJrmPWyGRIZkDq
tNOc8WgOKfjR2RnTwv3lGatdemX/MHACg684aK7T3lU0yo1euulUf8PQYsN+BbHi5Ts1UdA21ZV/
KrX8Tg9r51AgAuwoQH72WKEPDf7z3uDHgGh/TuUeDhD0kfwZagAqlwvoe/JjONpwNQcBeyuTGBtC
CtlGoljsVA9eltDAwaTGyMtzSe83eegdwfl9uEFJuzp1AbF0T310wnEGwczxqqOUE8nUqGaSwTn4
mMh+4WavoacezFof7iKNiUFZOuN93y4klvR3J0deDVT76kxFS3VJ+oorHEcf51nwO2w3W0cdqhlE
EBi6DqSfLoPMNcy1RvYsjavw5hnybWjt6GTx0+cE3B2ZkKnhJLhuzpwRv3x0gpIfNeXbDZulnn6v
cBbMaPwjnRDMwQ1toGwUqPxiapsdTzCoqXx9DXLQsnPJs9A0jJKpYFu2Fz/LvxXON7t3u+WgB8j/
DD2bYgx/6A6UyvTcW2x4gJCsdbiysL8WvZE9J7NXrMlZGAdutx1g4CwmvK6MQk5+qBJ73DU5DYZu
TAMkWdrgHiMukbfRv9cdoztmJlDyMgyJPcW22uB4hMJhURjRth1IA6sd92PABxKKwWdhJjHH2M7Y
lj4Y29b3rNtUfkw2TjORhzR3ZxGEu8cRh8A+dLNHfB9c0N6H8EWxZBZZaZ2bv4cBKwemFAzJkMbs
K2H97Dam8OobLauekO/3Y14/RrFsP43SPlFy0qx7vRM8FsJsFTZaf+1N9AlbT85C+iRIdf2ARLRv
LfN1LDO15ylHRL0jsucpzrhuAFuC/YBN1p46tSAOX6nL41bVDmy7yHglVoIni0eFGxlXvf82J28l
qmbrxFBa3Kimo2akbdpG+Ovkuyhn6G9Ik72Wg7qh5WebUJcZZAbFNQmmUkt0WIA1YAidi7YN7iEd
NDxyc42B0o0nmK0zbga1pyV5GJgGoT1yfhs9cLdpiPGuBZiVyXGdmR51NLFxp6/0gDKNOizyU41I
zdWL9pkSmizUQ9dhY7J87kusL6slJmRjPXTezyxdmXVrbJkVvrWeYU9HQnZB9S47HpdLYnKjTj8p
IGgSkMXKLcKPgH6ORWkWrLFKXBlETme2jlqKwEP6cPmx5tlTSsJvWyVbHQFvJwIcEmxtqYSCF990
X3lRPU4KM7ZgJdwxOSmOrUculnFRu0QXIQkQJyTiUT0rAc1vUOUKT+aq50AZD1RruPlQ4NIuzUWa
nfWoDlb85OJtaIuXlBtDPnpvzbfmmW9VXvJzsLHfBrm8p0GBSBs6aKi9G8RckSGomBFWuTUKDkjk
pn9d4D6NilOq+yO19J7dPX3zlNavExYc3UVreCOhJtCPWxOBrCcguFH03NvjIaoIrTVlzEEus1no
xNHCBF+gNd2THrbWhj4SmBgky02UuSav33AOmtDSAcCZZzZh3fLXoMVvIYYr6RmeDv8jawFqhFlT
//1vgggCL2T+7f3Pv//NsaSSylS2I5UOfVjK2dX/B9c+Qm+Z8nOa2MPWYImNwFglxBo3WYDfgiWL
FUjy6hXBnlLXtjI2QTd2+YuHiUs2UftbE/2//3Kcf/NyCCOzNXGVKx1DmPPL/cPLMUKRAwmO6S+1
UMUivDt9n1frcgIr4SPLr60y/mLxxcNChO9Wo52L0s23Wi2/nEwjMpMV/OiGJ1l5XJKGWP0nbxd5
ib+8Xc4cbRC/pi0Uz4I/v77CtpHR03oiZUVzV+xgAyosL6OE1uoWfVVlmwC1b0FDwrVh+xCPRf06
Op9GVPCo6QZoIpCjsr7qsQxwRf6/Tc38MTTzv7Zf+eUj/ap/zc78M0vzW3rmn//5/0m0hov3P4zW
XIGXfHz+KVrz21/5LVrjyF8UphqDGAyWbgMu3T+iNY75CxX1piIjavFZ0RV/8nu0xiRaIwzHch1B
JEc4gk/O79EaQ/0CrQW9wgYAO6d1jH8lWuMI+y8Xne7YkpeFb9Sy+Z9FvuePHwrf92MZktLYeqhi
0Ix02j991/SudLH0+4ya0nVoZ8E1wzN5GDtukw5VvGcak3RqGsBUL+xOzx6rYOAIRSzCA4FTRkSH
gcXVvkdCn+fKjlBquW0pc10Eguhs3FTaFViUv1QY0j6bpO63AUI7thBzorAAyMeWbq7ogAc8vwZa
OFy80gp7VMK2JvkZmju8AO5mol76zg9CWOJRrd4LafnPbPODrRuDq10A81A7s7XUphROcTdZqf41
qpqODN/xq5+jSxGdCzsLnvqIzS0SIxsWEsWPfcqeKA9sSCp1nWOhYHFoHZJ+oBCBHOcxR9S9hbCh
Ofv2+DLzKQn2YxLkT0YsrItGTfuKQB7fLtVTJXCZJKzmBQ5umq72cQAPyTm1Beo7L3PuYRSvgK6K
TYrwv86LaETzKe090wP7bJw2FMrj20Wt8cNVX/nWD+XnGAgGHspebeJpqavxUoYovJxcfPvBwnZ9
FoVOxabOKrluZTn3OXuMdWPxQ07et4O5/6MHxw79Pq3oBOEZXBYpbRBsRUEmOL16ZWNanHjkqZ2e
++O5bafkp2tAHDa4DJ5rGxrNSJD2rhSlds2mAv4ZgTD7R4FDZ4tBZF490Ad6aWJ72NYxJqLWs/wz
PdIejhudI2RErJvzR+XtmWQHzM2iPlU1NW2Va7HNj1pmydxA3CkqLVin2lwFOIJLuvoyjy+BNyCA
l1Y5vfRmAnLEyssXrQV9NTVlsg0ZOfCfCOdYNg17/lSU5INy/q8LG7PuDpawhZGnphi0NGCDVoIa
rx6JYe/rRAYSq0HvbY1+E4Y8s+qxch4VWuYGZ1nyIQONkyLUmpBed81bCM5DD8RvteUwYjjXRuwe
heaST40dwDh6r/GPwVO5WcCQ70RhmXQSZNUh0OW1zEHkBxifbMy/q4Lsxcr2DOeRBr1qC8FMzfhH
ic4ckfGO9OojDoexo19qAnJSDsF7F6Q6DwgfjHmXyevkxVi4iczzLZHgLcKIswCLEcieDi6Awo/c
RZoQgWJvEB3oRqw3plEiLnGN7WRDYkvDylYsy9BSNxKmNnFOy9gYgDxW+ZiJox75zSGlKZxm0oZl
DJGc7FxE8Ph5hCuS+K1LzA43gsn3vo5TPN9WbdPcaefThqsoW7tiZO6IOrQrWBAORmdTmvaaU4ux
ndyBWGkXyNfM6iFcuBOoBhnH9ywN2lXXasEGlxwM9sIm3VLx5qfFwIEPaMZ8LMpnSmTrfZUQPg8F
UOSH1HKMTaO8ASs8+DI9zr0XCOCQCUYT4UT11OOWOJSzpHeRUCzEpNoIm40R9uwHJVUSC9rL2efr
E+9FnwL7AxsSUAXfjAm1SnKi/UghqXx4qUmrloILz1jtu3eQU9ttqo3FIZZJvm8pu7zrda/r0fDh
2bAHJQRPc0b0WmF8XpeBFT8k3OMWtfBQ/SkXj89GNu8dmtFe1qEIt8wp8ruaRE3HZ+9ciMt3dx29
9IzEWYQI32QFgODBZpE/Ndnd1KPWknxwT7WDJkkVGunDnE+DymLjwRbRtBywybNonLqvqc/pPupw
9bKddNCfiG9/JJHJhjGb7PA21gGMlqqJBfd3LP4ti/tmSQmsfWuauj53KGiLsoo+dEFDdoYcPGpo
0XbiaZw16+BUaTqqXh5b+3zw45UxqvA5LirrrbN011w6MWiWsaQvfSm6Dr0bClHxOkwO7jh8Abui
LasrObLmy4nQ0xe1TYc2xb7qFk6Dv2/7aLqwfG+2hj2whXJH50VPKchYo43b832UPnDqk4ZTleMK
SryAUdqh/yi+N/2+PBXuF4RhOCmN6z9p4BzvyiF2F72HoGGDMoDy24eNXIVFxxsYUHvwgOeb3po4
bx9Soi/FgrI+UEsODsdHvdXZuIxBFljLqUsCe0nSPscKHJb3OOvyUzF46KNdQjMVnjjSka2kt6jg
Ms0Zm9et4dK6x4duNbFFWLV9FS3zsslOdimsB48OjJ9BW6TmCdgEsSUMCtmx4krYATjFGG8Sl92x
AnGHBalzAolhaXUHjFvomXWcX4sEG16i+L3aG4CfJ3FZrkrL546a9dL5hPFqnAJHp+6b56afsmnJ
U86IkY7yJvS1DYFihZ3evhQknDZhghgVm0YOkSoONroWkpbyx9p/FyIiK6kCq70UVsB+N2jFc+aB
9qeowv80ncg9UcpJZ13TadaaA0W2Z/6+mFZwwW4SHuFOaKuw681dOdX6fV+544Myg35rCUe7thBU
N4PVlce20ykwTNqzjOr8EDczAlnV3quT2Jh1idsuR1DARy5Gb6cC6VzSAbXWT/PmSWGAf+YHUR5i
w8uPhtP+NBjUtxaIR7BsenAEPKTdVIP2nFTsxTiNgzGmUsUmiQcHlNvXrJmCiqnfK8NuXmGQxFcp
mYW4fozyw4HQQax4pJk8H7SQu44aD8wTHt2grnntIXlDRaMsZvZ2eTc8Yd5eqLw/NZknjx61alct
qRP6MLL2pQia8mSHbvWGaYnivtH0sInKUttGZUw1aDhq2yAhTNfDoYZSVTbs18egvNd96rEGhgp2
9f5476DQnXPbCfdjwb6Uwcn8MfGTBPM1UOfS2MD+deGdYy8tH6jaQ2PxMPXccghYAARwDRjCIrRI
Z0H6MbLAxHSDA/YGvJfIi5bFaGERKGUrIFSS4zp6zi1bvTBs+Pc4nnWKSFKxk7liI0Lr17bF0rfC
1Zh/pioFlarH7U1rHNC3dkqItu37vSds7tuCE2JcRslDTmHkgUBMOS68zMqw6iSQBIQVLWs2oBiL
0JIia1M4kb5LIuU/UlJu7bR66C+O2XlLycaXH3BvP1LQ56xZa0zwWIKgoObR8HkiEPkqBtMDUBOL
Tx3O68En63WD5EokpTaKe5J8/ZOyveZJM/rmnKJ1Pjs+TEkFtWofjOzF4St0R5eC9w8sdRXx58oE
hOWFVfugV1F/CyiDpKk5TthDEDDnnYooLzOFy93cEebJ7qv4myS2BURBYFmL6nZVye7XNjF9psKF
FG4KXb/DN90dIsdnYK2jvCAq57fvikr6Na7XYZfU9bASYQhM0qm612bmhjN7mpQDqYn7XGYD3TJL
je4iswrUa8Fx+Ta6JjePJmnpTHeLOsBtAFLpWCaefEqdLtxnsT4A6HQBiqMrvdLARMGpWfEnXjda
n5ZX1xe2U8NZFexjiskVRyT4fumT0NyWAFUg48/tfTQl8WzOo/LCP2GvJ89U3J17nW4+jlZUAVXQ
oIGvs/QpGc+TDZjPnrosJSPcjSHuyhRBHA4/0FseYmE1XJy8ozUDNfbBDIT3o/KyiZVJ4Awoe0E5
4CFkLmTbYadNuq/mBkrNZZmwsDIK2CCmZpfQoBB1CaUnXvRB4a8ibZh2Wc8oiRdHDP4ScNHrIKb8
KeZohcKVyRYVSNIsoohtLIDOg8UEfLWVKYYCh9j0DeopMVQ/EHskWfOu1vts1xbm8MV16PuETUX1
0UeJ8wkGjSBDK9TRK0XOEsHr73smzmipI0GsCqn5O7o+KYINM1DXUoYN01QixR0D2bCWhIYPemDC
lobpsxJaycPcsqtTX4vyMMZRfNOdCOssgc74GeOD/6iHtr+zNYrTB8ENia4Ebv+1FeUbBPj6mAsh
z7SWt+/0dgAStIu5/4/S4diVtUuxbBcfGN+rjc1p8a5oDY8EYF7Le+VX8jkvM+JhURDc/5coE/+N
NAcHyUEayD//84/IkN9RILNw8ve/bfM/0Tz++Td+Fx2sX7D62DqKgyIogwz3B9FB2qZlOMKwdNSI
P/A8hA20A81OCdQKh3kb2eN30UFYs1ShuIeYPFSVdN1/RXT4t7ogr0yXhsthUHID08WfNQcD21Nm
J32/jthcW+746BX9ulXtYUAqxqKD+d7S802stI+afBXNlp9WxmXv9MXrH960/4tE+Vf1Y36PdMlL
4dam81b9RaFMsHIwmbP0mCwQV5Plf3dTEYFXw779H38ly56VlD+pobZuu7qjZikIcIr+F6WlnWUY
GpCARdMSvpycjso3+j+3uP2qdVYmausmqbmBOn8ggmHuG4Ba7NE7dqvJSzaWwRaL/JcHGuIy5G8C
IXVJwiO9kwp7dzhgDANltDLZxa30Icy3PHt2Yqw5PITEOaUmjcOvv0DS21F6R9N5LOSxNAipN0g9
bWaVy0ivsU0GmQvdI5DrrGrPoQsv38BcEcfoy15Ncz3Ey4vd9c02jqD/oNZzR2/Kz6nov3S7h/ho
WBe0iOBOmF4Exd1zIW+y55+w7/QjHMnEJ0jVllm6gTX9LjhMURJNyC6KI5hKTfOSuVNwZePTPI/+
3uhryl3pLt0kIOjukXenfd8XKapNm98nZuCCW+C+TwaDkq37AuPSPSq7QQxSo959sJ7ZxiJORfJn
4YbBkxpPnayWnqC3B+yHSal9HgAR1Pwjnd1nh8TojrfX3PUZizYPYNbSL0JkARl6qzijZi+gmmLp
kMvZDIam47YQzq2b98YOqQNlZodRlk95o5JTnVf3Yy5jEq/WtqZbfmmxPGMO55fBsN1DN/8iMTtj
CGYiMj32JrA1MdQBYBv4+jV3TJSgirRnpfot9RswLBsw26pPgWBE9AtqPahQVGJrTT2dsXIJUQFe
qsKzY1TbgDliJWpVcUwc976ftUfNJ4RcTqq5ScrpG3emzePkv8aDgtlWiwc8JKgbtDmzU9IHSsDJ
KlQxVciqFuLUe8FTjIV9G9X+xCVqU8oSh59OLfeOj4bI7iLkY0easXxlVXnKRvnocBhjmiF6pQrt
EQLgrk7CexY+3x31nWVQAS/W2Iz06X0cmd6hGMSh06MP1ZKF60oCJY2z56hIAQfMbkxeycnyGUzG
rj4CzcdjYXnYRvyweIW3vuiIGi1c3bjnuycZ4CFTovucsuM4tBULMG8dDfp7V7Gbyf3PzEpPANe+
aZig4ix+zqVOp8EyY1mCayCPaKZ34Lvlz3VRAfHy6n1pOue4N00upATtqsR6IvlCWRl+ut0XPTc/
UoPydRXTYAlvx/F8uMHjwvD0DbSUJ22sX3FdRQuclPHKpYCSpqpTkBZnRv6HoXMukxFfbZpYQ0+8
JDChaRZDx3OCz4j2goWtAUL0snFLt+F9CwQEms5lLKnMpmzY1KqP+d369Qs4krdMqJT2kSLb2RL1
Yyeq6NFOzXt3tH9wlgM1CTOxGp514X87nfaoCxP/c/SdRfhy+/paxmBRgMJRbKtDje24KCsnepkg
1ecB4BJpafDuJV+DHWN/b4GiYrXz0eZY8zKregVz72Tq2yg2Qc8bbEj/kwwnlU3Glq18hIAMYTKw
D4PmPurBvnCcsztfR1qHBjZzhzrvOsZcArav8F0mDDDZC0h0ETv7znwC74qzkT7N0PEe51u4UtGP
/Cfi6T2wyKtzCA6eztTYZNaqyceX1nX28yPFKCtA2E136XJWl4aM17giXm09+u48l3BS9E1jOqOx
B4CfN9EjfAAONVziK3q23nPq3jIferQmL9LjTZuxRSaG3SHryZkbfKPaOOa7wQLIoLUoXI4UYCbs
seNeJnGYY/DeTzLBPO2PNuY3ifSVN+217TcpN9+LQx7nTtAwAEsbjAKVZgQU0DI5cZdfQtl30jfv
43o/RAPxZ/e5G/QNBcaP1OxuIwUEADMY1DkeqGH4DZiQlG7KtVPNkkBCx60ltHsOl+7CLK64Ue6z
FCweucLJBRMSKmRrmCRciA7meu8o0O0XqRT3bU36dcQAEdSvQKWEk3Fo4M1qWv7dKZkuhHAO8zti
tv518Lv3TGrxWjPSV9ekjAwExRh73NZc6x5JitV1F781fnripR90GjFE2R70on1hWCcQDSG4Dz9r
UBbBAoHvuxGZviq66jUeH3pfcGzjdXpmlZ7MYlOG8jOp230KTEv18h0G4Vc7lJ+esB6L1q4XLpI2
4m98djPj2jlkLaEMYbfkhzXMFxefcRTZ9B6iPqQavp/MSU/d7I0tWhYdRFViGB9IQfhos/z5v2SO
PYc/qrzOv5u/Ls/+u27YBM+CeeL8wzw1E/L+NO4+ViQbqj+NvP/nr/028yrjF9NkWcZqjJ2aZTrM
er8x7JT4Rdg6Cy752zKN6fUfizbD+sW2abhgQnap9TMN/ugfizbjF0Y13WLRhuGFrMG/NPO6im3e
H8c/V5doQCb/IOMmuuRfh14/bkUFR6/dkZB4wEb/2iUl44/5Huo+veCF/jjqlCJk8txwTFz42rjK
utlQHQ0aDI4CTm9w6I/C4WqMyMRFY0JrZm2deyHocmh6GMnsfVYFuwCV6Eci52uN/1Y8rrEkiZ++
CfoE7RH4A9nyFmsoJ8u0//BvymDL58r/zd6Z7UaOZVf0i9ggeXk5vAYZ8yiFpEjlC6EpOc8zv96L
5Wo0bNiG/W6gUY3MqsxUKiJ4z91n77X7mtDJJnbqn2S0sWeRxTSdAkfizAQQXVN93FqAOTjVxo5w
3aFRQXjqo7pu7PYVPC0oXf8js/P3Uir7BibvepbTU2y9qhl2EHWy3kDXHh34XULJn0G6aRTNlvd+
yvxVoJabQv+tBuKzHv31nCjfuEUu4Lo4m1jEoaxaD2cA+yWtMfZCzqJOfkuzHyH1c2WdZ7ingiBS
oeKuypVlR9f/jhooyXMB4QqDFo2D07Zn7JxNHmTBLdB+D7NReU3KCa33iLXxSPLI1y5t2poHwybx
YdrHUOkKCkD521mVvh8sGo0ic4x2UZV4Ghm8zu5BtCnwz4xEGby0N55jFUZe7uC94Gwqn2qNtlyM
p3bJk72XeEx6rdhxVWeeO/pmcU6JfbljOBN0shpeVKAPbuGzhRtHPD4qxQI5IGT4BxQpKEgLVW24
pXSi/VBEAKusYMl4IQCodE5xy0jIViLeM+qs9SSpXE3M7FlNscyguBqJ76+H3nPMfNiSvIHiAuMC
mQbt1RzOZRhfZvlKQ6J6MouIsIgTDfRBsa6YShjFYHlb2IsRQR88dIMfGR6u9j0QHeEaJrnMljre
rmJyausodaPS+uFBvi8nxMuWyieKP6k2oZKt9qyybslFQo1uUjBtaTx99qVmbOOJ3Hpg3yJrPvgD
jDmTxVzcpNempVG0LEN1pZJThpIQwB9MKPqD1rHNe1hsQa0/p+0v3L3UDJEhcPWiezBoXTKF1M2S
urOjbpubpEPTJExdo3rTW+U39GHsMVpjuzUA3pyib15dfFADJenkEqhOwko0j9aBAL7CC7EUcrf0
zviAYa1hXxRA6GMyqqAbLEKcM14cf4nS5mxITeXLLsMFtUZNeBoS8dJUoGNqYUPNRuLrCPJymLL0
weaFpG5jNhVmTlBcRq8RJq9B2ke7mb+TmbPazpGtVLV67qU+uI4aYuxDDOcFDR8kF+8GLSbUxfAT
CWmHKLdvptMds0Y9YW7p1gz2rQtHeDVPSuImffpHxh3RJGqSWV9vrcJBr0fsHzLdrbLobJBKNgwc
jmHfn+jP6E/k97oTYdkBihEm0iT0P3uAVYVlNm5cF9TjsDNddRMX0LwlgV+EO4LfL5FpvhjOUiWf
AuYEhm+BzkK2N6g/0qgU8SmmIFgLUg6Hl26m5labf0D2fpRYSzcVdBISaYE7tAs/ZHD+FIa9nRNo
wqZPL3xocIyn+JS3mV/+WJMvSX7ML2DYI6+x4m0at0AM1AkSBmCkbK6JcdazwQWvPXRDSZAPg/Qs
2ckXlFf33Ys6WDTpUe+OuSp8w+vfF/W2flD41HkNEzwdns1Tn68mRbWOTYWhFeYKv3rB5FpLjScv
FSzMMvjUAieh/lIBMqEPP0p7l6b93E/OyzzGt1wovNXsI0h48ll+jJPdIPKojoHnF77A/Gkp+9T/
RD6j5SooTZADtkaJFbTk1Ay3lCPPBxqX7S1FUOJqDvZIoip2XumnrliQmtkXJv+Nr0M4Z3XtryNs
jPUsufyG+OLRC0KXrVPu0uTSeGTWvURXrrXFrMhLwwFE1D1wahqA8+ip5X7mqvlAh0vkACk0GqqM
g2Ffp2IjEBwXf9QSHbCjTRWDT4Wh6aqBysJkxBk3NyOsspCD3mko0LlUxO7PuBy0ncN0GxCfx/9p
deu6hd8iUtYk0veRId85ttHgnYQGvpYLn17q00qRzduo+a9/MYN1DeSYmkNcnlrzCTPccCCavs/H
6a01zNe0ZvkwOCNe3/Rl5C1x0QXAPDjtQGGHo5zZ//tK8F7owHJIuKSnGnhV22q/ZpwWx9LvuJKD
01nD3vITvTpFbRMcwEWSrjWqJ7OuwnVI8J9tKN0+UZjsMEIQ+qlqh5ZXKIF+/UNCVyxvisswUiEJ
NjZz+QbBzJJrEOgWz9IJF94wjS7Yf4foeyYpr6/WShW9YMF8bxsTZ7g/gXg36CatuIyOGxiY8PZ9
SX2kkhvsxIvfajQ/4XsPV0JGHEowpol2xhuH9TFHQWG+OoR7ld0s50c4q/tLqS4WdlaUWyIEK1Ur
4mufZpzq0/xEl+knQvd3p0SA2i2BS9RRD8sDUcU6rDY+5AINfncMbqvwbeXOvscdh1G7d4RFNX00
vbnttn5v2/dINYa1QjJ0HVPqAFeC+iqt5ugoL0rh+iz9Oyn6c90YNziMjecUvekJ1pxd0Fkc8GiA
sZEeZSRxO6qW76rh4NVhIzwr4z/SgNiByMjIX7bgPHq0GcWmp6wcdoAPM0B6oRcwRBDepPc3kp+C
CfvZCLO7b+vFpcs7jANziVJvZbeRb8ohHU8GNabbJCIqH/QYFnUKY9d6GX6XuQWtVsNeVAeI7Crd
bpruYWyXq7IZb1TrKds2gi+sRLNxFD1d5oVms63ArmmStKe8TNvg6CP2XgXjVtNwXPvdny6LH71q
BHTzVYVr2gr3x0AOF6e5KIreHJN4lvhGq8FTEwZCa0FMpRRDME+w+4oK1MEWjPys8Vi1oXpDW002
JTNKZ1X7DpokE+tiStISqgn1nxZqOHNI7A0++9bQUd3Exr8xKeJoW5gH4oxn5KTnv5jS6gv4PI5V
OmiIQoDzEow3Tm5hyi7Cu6DZ1p1nYs0AWR1vDOM9/TUkEBE5NljcqZRuMEAzl50U573yc0hZeTx5
UuVtUlV0N7FreOE9sOnpc3OHIb81U1DvzTJnHe9/dpGmr7Nmslz9HBlBuKka8XByFB0gzu488lXM
AX/ptmJ6hlPZznmwVWJ6pRSmHXWunnSbJXpQUYVRj+ZHAiUxKkfXnpndNMwCUKIcryxbDwPmc0eu
eZf4ju+mkvcs4yd11i2BND6Z1MvNIl+CJBPsZYclrjF9xEZHyWrcv9ISEnmdBo3HLrvXXI9OeOfG
lYYCiKlsWLq/5jfgyCpYhhX1MjE2a2bVIdeJ+dE/Pxd3MHZ0Qr/3FhNH3sQPJxbT7q8Sjj6oE9cA
Ygc4xdpSiUl0Uzr7Vqmk59OnvuUzrbOqJlMLeZhPfrkqbeVdyajrotZKJYuiKp7IyS9H8meOi2kl
tMzwMPd8Z7X5JaOOovQat0MzNFRTZuJlFGTZhHgkPamRxu+DtV7fA1b+WFBp2zK8IvffVNJDPAai
l0LmBz2VgD/xldVG+VOvsPA6bm9yXlFstFsIwiDWUhq+V9SGmFjZ5UOO8MyykfV6HCuuhnLqRo1j
HEM+YmPSpPSzBfZGFNVaK4kExT0KBQOAQerzRFNMlQqMNmXjnwrsO4pSGqDmnHKr5+Tjd63RRp5e
2n9kQ4hv6CiyyfsfadMH6pd3mw1VL9haLsAM8rWmAsqjlxGhlhlUiaG7EzKsY4E5o1/sZ7Qqkxh8
oqC9xc+xmc9U1EOGY0qs0l07yG49OfDJzXRVYj9e0yXISkNBpJ6ETUg9fy6iMKOBgShr6dex58gh
3fOHvk8VZo2KdtpIb/eVU377sfGp0hq/CgZ5r2TySfU16etqdkPbfthBp/DkEWdqQzYdWG6svy3D
yxRRK+jjyhq/Yy5Dsw+mdklF448AMde7NI1dp3Cr6s5rVx6ko+zqiOCH6ANQ3SSFOYPsQ5Go70kW
2Curb9iJZEq+lUp310o8jjNlejyFnxSpEeiwwjXf959JX2vgX0kplHAl/SWHRD+VE07rpp2gpCj5
TyD0pxGqiTYS3J04DiiSsXXStvHZ7kjL1DOFn7LK0bdpVOfpXD1Do6AhW9A0SPqmia2Lo+WvcZF+
UWbLpEOisMZkaTmV6+T5e6wTcCgpmMD/A0+X9YSJTgOMuFBgc+b6bjDkt0aQeVUo5ClRkNy+s7//
X7z53zQPoMLoOsvC/0m8uXwEH+lHznf038sMlnDAv37d3+qN/Ieu44G2WMc5QshFPvlbvRGLroNq
ouGksflYsi382yat463mJx0iSP++zeQX/VO9kf/Q4C/wUWOakxZf4/9pY2kY/zHLgDjkICAJi9+Q
fRdf5n8KDyTM9YVo5mAP2kKcW80zJ5LkQZQqD8HE4Jl6xY4ASM6DPdp+rqS2jWeOVS4lxnpgpbFW
lenod9jqtCHBPkO96yqPnB+NqmVgHfozgSC0jtj+EjImGxWQaGQLhbss3RUizr58k2YO/LSuKP0M
/gjGlwL0RuWzl5liQlRoT1iNFaDHUWa2e2n57/OQUHpjmZI9BykotaYjwNEp+OiQlDLQ/BTwUN6S
7quA/aewvFw601FjkyVtrFKpsmG8fYV6hNOn3ofzHagIFYextWtGeuB7jdTjMABCECbgICphAyqe
yIjTnYRlsMnWStRdOnC3XNdVRT+kQaeTSR0WZIkfkbJXqBBL7FCeDeY60F0KOo4VWRuykx/BnEQn
7tBLZjnATW6ECkp0m8FStk183bTyaOGgHOc41I4mDP1I1MoqoukslWzcHCgkB5u11UG3nIYeFWOT
V8msom0rgDNjKzw2MqTTgedvMlpcKNrylJcDrT1ZE10zjR7psQ++Q61cKr+HO3ROmoMDerpjBOCM
+duLtGY6WP41yXhdO+SA5zFndRZnLj4qZ28MBJSyjAfWBHauSf+YtGIqTaHsE8pFvKSuXqIsp3MK
fHSSw9QpW85E80Lt18nnxUzU/s2pZiChhQrZPrRflKUQwtC7wK2bhI3IjuKOYzBj9WtkspIlO3Th
vxh6uyMZ7WE3g7dNlFEnftpBISMdxAne0g4Y8QPAiKAUhM1lpfvO/SFw24iSds3vNXYFHWFkI7OQ
vBGgikTg7nXoNVSDyVx12Qbr4RvAGtLdKg921gXVSqXecvI1jjVQ/0ZlvDtm2VFv2SW0IWGaVbo8
O+LdSR5GMl6iat7mCX2C5qS4ufURWIhGSXuKbLpebUH8amYepN4uZEuDtct0Yo883lqxX5fhFX8p
QMjE9FJjrc4Jq9N7g4Ca46dxE9NBMLCj70kXzA9MT9DT42dkuyNXFlaPh9oBj1oHz2E53LJcOauR
sTZy+7Uqo43k24u9czhaoV96dRb9ic0yucvA1lbj9JhPdUZCuKMvwqznTx+gIvIai7Em328GXdCI
puQcNir5ZE449nsVBTm4m66N9t4l4WHU+DgkakTVU6MVK10wy+ta+iep2mvRgECm9qIEmonVfdOX
2aXNY9oc6xUNAbsmn/JbW3t6vZLc9Dl48XkNGfFQK9JgoyTOepKja0a858RgjvTOvZpFFuHXzB9D
RYTO7615HaTwFmLSjrirqRIimryd8wwbY0c9nD/V90LvsdviDxO0A3hhmFIvV4DKLl1jxvicOmRD
VA2fOi1kRvkRA0ppa974mBynnr9p0t4UjOTk6O38geOE/qt0OwyvhcoauEb5TmvzMw4V+6zT17Vi
NRZhZMPnO6woOEW9DOs71k87+u3UFJXOVbITfg3uBtLrst0tt1EHT+Ab3zaGRlKHfXvDljnMvH7g
zxUcjWhrJWzPSCQX2mC2XVdvFHW6QRdd5VR8SEp8PZ07UQ7AfPkJeyGXDvVmGjoaUtLG8yvnyZe8
dkW+7QxeUv9NFhL0LWiqqnbr4qkyzP0Ix6NHPWmnZWhfhyiNBVRkH6dzzSWH101lsboZAgbQyVT7
bZrOT7m94w2qNHxZjtHsYfT8mlWEOMxsG31e4GbMTOZqXNwiarTpe4Dm1F4gLSUGmgEfREr8XpMa
iyuUg1VPnUDUE6tMoz3Nnl7QDReFODLgpdWsmeB3lc+M5AsaQzy5OotMp1N2cDXoumXNRX0WR1An
jDUYX5Stm0P9J9UjNH8GhUuVAs2swnrq9QKKVc3dXwURU2uSD3RNWqfnLT1OgE0tSZNINP0i4rDW
m+4hwmzDx87K41+pZJtnCpLGvDW4ACjxdqKcj9XaDl7LPaV7aO/PqrsEvK8UPqxFVjwnFjtRjXk8
plKS8r08dSc9BnOE9xt901lblVXDk51SCkY/ojF4DFDUAGC25VYDSEF3mgSJauKhb3hrUsKD+tc9
C+7K+36ubjWPCrWGWcBmr91GrBhWcM4lMfWHsC7Mx6sOFrJ+WaFTt2yxm5LjcO0UXo3C4Hht6XKs
s5IwcBbkD5eESQu4gjY7GMRF9Gyp+zDd2/FHFqzJSxvNFXJvUzyPnPwaZJngNOA2iQQCyFtkPvr+
Qjoj/QoKjLBPI+yG9pAnr/YE9RCX+XlI9knzRZO1GwS/umxcbbSKXGD1k6m/i4LrdwkmEL2Fr24d
1M2exMmUc9/zNh5ow/qUt+HR+KP2n4oIV5oen2nz9GqINmyDs1fovFOuXIg4unwAXCpGlOaX4IWe
zR1qmuiIeeh/ClL0SX6vreehf4b1x0FwT4MbYLms+yoj0kO55YY1/XaumbOF/gxZV5T+hxX4LpGS
jUjQ2kvPCQl/DBVDhrg6A/TK7pkQRcR7NfRqlRrLpFtKD9ZCHtRuFxYHMXtVtmuiP7lxXYrS4/iq
lqesOqliq9mLpI5HhzslUYnMKV9mK2GMuMjBWcX+tYyCM1QnKN8DVxWNPXBXhXRmdmDL7kl9g6Oz
YjBbbWJDX836d8JyIRm5pmJ0iFiyYZheFdW0F418UV95sTZz/JzV7c3LnQ+CYtFxzjW4gLvY+uKW
mEH9s3CNUi3kRv70wouMBC/SVziYq4nVzsQx0Np03CsrNjIkJvBsUVJDtrzoPJxfL8v/21Mv+fxz
Td4oDhV+EwsNyKgeHgA+Pu3uTPA35yreoB+RXaCLaL1p7KNFJFQQBuIkjKMPn0WdIr+m5KFbv+gV
4c/7Fdbao8UdU2s3Tx8+QmBZjlvj6B1P5FTy4V2HUYArIydY8B2Ub7b6ktk0gDte079p4hKapwaI
QzOxgvoa7Eve3wHVMP8+qeg9w1sWPknxp89jTk4aDbV3jTIbsAEhlRP5+JSM6k+RWmSaqKxZYUx1
OIhwZDimZewJ5VTUCyU1T8S9o3fDO/W9oGST19GZfuMv066aFD/kEbEFshP9CsvK5CgR6kkNQe31
2uzsULwpb7X1+0R68lwA9DeFArbCiNUPCttIQnSA+uNMSAInDWlH55rGPTlCM7iShXC2jWUpgB35
xyyTgGEPLT3pkd8qHE1XwGeFF5TUEVn1wA+Xf3Sp9cBPO10bUXG1BcZ4p7Qo22SWnpwivdrzDNX2
vUIbqh3Oyge3cxlH+RdgbehVndFecmIQLvil+1+mMAN5GkE3gw1U1YpHliB8ilJIt4Vdvc8k82nj
mZJpNeUh8mMBRDGLeKg4FNRiZGClRzs3UbnAz+S54JK9KxJUg7bZ1EmlfCsLNy5LI+OuKMrEuJMk
Rwhz1VnAxV3rlTYdWNdjVE+q3mTFN29wNPafMrEil+plpwrae46ND6feZD43fYL/u/e1g1/28bHh
KnIdGC7Nsr+WbHMsMATTKquZdjSr56YPlTRsmZImMcD5iYr0WDtV60l7rH8jVT2LYuju4K87aoDi
818TKRJ1fIRSFx912pUOYCIAzo/PRpGZR/KlW+ANNRQqau4PkgcZH1cSax9KXqhrY0pSBGD7hL9G
XzPetNesCLknSRYNwkSpJ+lfnsncLt3ddv4UQFFUVTn+cbYGzG5IXxoj0cJR8SvIFsTHk44lX6Io
1bapsnezUde8jeM9WMb9SEu1lzqCprLY0J6tFMWO6xkhCOMFB7UJqhl3kELp8OJ/7MRizeK55rOi
yEySmkabT09l0ZwbQAwP3sRnQ+F5OYeROMNvoNpX4WX3WaFyNIGWrSjfoNiiVNYNJNKnLKSfTml8
rgM5a6Vors92QgcraBImB0jlxzox6d/p0qeJpPIxsEJkT4vcfUol8FNjZuzme1Ez8TTORtZ5fJqz
iQdNLSSTR9ycszLcMB+GpG7zVZsp441EFLqwblVbUUzbyGjExcERd7FaKAp4rAbXx5p3xwaebwGd
YNkzEeg7qJ8vEHMDr4195xlJDA2LT89Tw5VX7ajcGCk/PS2dofBaOUnQ4XUWq+5Q+UcVqhNTyASN
yDF3euIPbh72lcshbM6E2XyfRcwNDkB5TsPhks/9mS2vj/mISZGuKHdq68/ULA+q1dFib2s1tNNh
Ro0G5FaUw2oY89ntBRdARynoAhuqo9nxGF/gCTTPzbQxcPsgmvIKnmu4pB2uOHVkp1NsBQ0g1Aeq
NhXxrBDV4HOSPdNVne6T3kaDHT7sWhAAbLkxBk1yVxVtm2nFJWs/KAZ67yW5N16fLoOVUYcBl1/8
rSTM79BV50PLDp4b5XK+hYu3Nf8GDZis5syn0W40nliKZyuMCDawcW2j1hBM4XDcGU4fRSReqj7a
GHnIg43SnTaedoDA8JpMpBs5KWyBEkoJhotXMLvAZHPRwDHkqXAgIzbNoW5kZCiBc2TAxFKz5tcT
yvE0W8We0LKWoGAu3QVV/QVFId3qpPS2UQ0xshsZ/yaMKmvqSZr1qPdMEDVMoxgLglr8IQ35pVEf
6laTb3ug2f2zLH//v0T3f5Do/kd/1fkjXwxW/4VCxy/7W6Ez/mEZggSADShAM+x/gQxwXi0loJj5
eUoSDlicV/9U6OQ/sDrh7tIMTRcgC/R/KXTgD4SpSn5HgR9KoCH+M+3wt3EfAMR/C/fQ0fT+g8Fq
UehM4gvIhPAzbMuy/pO/XlYNz0E1cXadTcM8zNhfXWztm6F9y8rm4jkqMTcfXw25lrj7LKZXDcqk
24zpH21owl2vd3Ing/GltX6yHTRUlHAi03G9hm/CwNwMjKTZSJ+eIYG68iBTjPIexenHEtVCvnnQ
OPCiE0Mn9OBmE3+cRQxmW4M33+qNtg2r/jbh+F8096s2Y1hdFhSy1+4bbRGN1GwCdTBjVE+iQ2h8
g/jFOMzJD3DeVaPdXJXq0Wq1b22Mk7WlcgQ49rExjkVK0yftQLc2wXdV+447ALFzFPq/4UMf6miA
vZKtrWlUd5OzkN3H9NBr0FAxPH3KRYIz8gqAf+PmLfAre5o2ahpoXkwiIIUoeYvfZ7DvBFFZDZSN
/eG3pPrgd3bTfFH86rABcAWzxMNVcCSAe5nyyodcbZJmp7iwAbOHEafR7rJ60XKNj3b01LOTI11X
n+bcd8PSYjdQqKDKherqDopAhMmixhtDHlD/k5iUyXNWt57mI331XaUwNgHudMaJuqWhoF8ZmcCi
2MMCR9l02qYjxr2qy/GrzFquar36ZtJMQby0DX4JByL0C7VV4U2fqoyJpmQfUTPddM2LE9WfRFpz
/LqoXCP1MavMKbJtxq6SEtjoXgE/mhB/N0NEeXqH4WEbJpDSW9nb+NgcazOfst7SjiTWcFx3AWlT
7KRXMtq/Ij3+nJlx9XNGRjETdOXI8aotr1uYst40SJxFZ79MDrrcJL7YTkX64RSLoRpHc4p04dkj
W6YyX0uU8BXwBzhzxvRHAhMW+o/Xdv7BQZQNs7RYzxASQVChtpawBxi9XkiIE5yscQFz1tN0Jybs
LtJZhOiTk8hdlSmvBg2cLP4TLgUoSUNXvsbp+DDMGr8T3m5vUJLHwL4WPB1SaahecIPtpM5Kv0sf
ZTRgRB72So7RwQpeHbM6B7m/5h251wnwcTzfTCLppZ1d8pZ+3vKlCduBPJ42e3rmfyUF9zPYn4Kj
hXoF/sadXUHTxVy5q2FdH6niOhtqjL+soEdaSn3Het2rc3ul5flTSLFf0YNkp4MWumSpYVQ02LZV
+Y2cZHJQhH6n/QKr9snps3d8Tle7UX8Pr4Nf6kfd0IHqd+F1zAZUkcVxxOL+V1RYpxKeVKTFBX6i
vHD7YWFOQfu1BsqCWJpPVv8EWDFd1QOc+6lPvTbTW+DRWIeN4Z5MyW+WxJgXGcvjJLsEiO4rjsIt
qiLXiRbnS2kQvg9pHmFaz5DVTYhUcsbrYVA1bIY9h3G6ziPtEi22MQWjSejY4thVoCQrbU/N5UNX
fyM2mbukZh2vJstXXcZPmgi+KwiSXiR03i3daNBaA2FIdg/C/cPWHjq6gvPRFZrar2rhOnq2o0Op
qpkEY1RaiVoLlSB54ITIKC1Fyk2XH/qLvCvRea1F8AV6pUE1u8qJh1k4wF8tF3nYGeQbKerE0kCX
hU7iBjHTBpkTOLn8vdcJNUVrfZGcu0V8LhYZOmWLObAMQnjUGUnYhSIq2juZpR4VGtjM2RscB7q9
oMOl6Nx0G+wIQb9oRnPwa25CIYq4jTI+yx1V5k+FwLpENsXiieC/tCoWxrGDb8Z1740PG9GA/mSi
uxfo79AgeVkR5LlCnUDSvfB9DKDSK/7e5Imqaj+VIbmaiGRFw15B4xF9fAqOPiWieTMw5fNSg7ZS
5isYvOmQL2uChH1BwtB/BL2PX7IIh7tD13ornS/fH/XVQKXCNQ4aBto0KU+zE1tvDvXLZNvPGWya
o6lqycWS/YS3tyAjlurQxZf9RuhP/UHqU7KP2Xt0f21ArMlTl5WIvixHjL/WJJlq7oo8zF4bSRGd
MtgJryCLlXBZsUBF/6DzmYawZf0il0VMuqxkxF/bmXRZ1CCS8RCh5eiQco066EaIhI2JBtQ3Sx5n
Wfc4a0I8h2ZZAjm2pDlA3dWU666SukZXFXKnNoqGMHSHP7s32ShVbJbgcm8ALRzDTrIszuZjHa4n
ZQnGLEsppF8I1aypBIHnZW2lVIm2pZfyo4eODNzMsbfc9N8rZWxpPwNfV0IbWFXVOO0iTKProPP/
TID36kxnYxYDoJE4Pw1dTb8aCU+CM82HWeDOMgADzOqtXXZwwag+g0FixVKaP6UPCTRMcWPrJi+r
Wo/HwBx4oFk2ZgcFw6ug/oXgfUndbOk/Jm68WOL60iuWZaCJcO9iVlIaVvZU3WvLaFsvQ66+jLsD
c2+8DMBUkYzMw9MyGDvLiDwvw3K/jM3xMkCLZZROl6FaUl+4He2CrVwLt7dUQBzrM7Ulyz1McQIK
SILsSMM33ynB51klEA4qvRJ3BdojlTaYrZf7U4ax1Z0Cv9rYJFo8aiX9o6LVCP11wjsprFHlMw0U
0sBtLeO0UFta80pj3hGUZhQqafDANl+vBlvjMxpTGzNq+4yE2IrLHbD32bylDT2zcVDv5nJun4Qa
7Hke6aSHMvJQIJjILHfvWWH9pK+WAT/KIe3CPvebDkcYOO1fjoeMIpr+wsWNDX5JbzV1EJNO307u
n/2++U0ie0eZFperCbe6mblOiBiVk1s2wVC72P5DJHTlkzXfvkKcXoXWgBey690w0m5jY4pVXd0K
ddwsV7Yo4mkY0BeIQpBRpwV1YqNW6dU3lMfyEktRHwcgDQP3earjA3JLrHdFGn/r9AfHLLMEyFQ1
Os9ltm/bk+ylQGooCPXPMDGlBkeo+kiD8NymGrDj4lup5ZPoZnfB/K7KaOHBltp7K7asbvW1MioV
oE3YFVzu2KF2UDODBuolagk1nB3YXu7xoExg/SVK+MNy7jg2za+6bpH5eTrNJnioxCZrGiyEWt+2
yazFmANtI+k2zDpeWcubOra/GFm+2qAi2O53+4hijUurKZTf6AozAvz/NdyBU1tFW7hVf3IpvtNo
XKObkQPfKAXbzLgCRBnWwYabqwsyPjgGwegawGS0uCw2teCGzr2YgidjfhixQotQh4jIHXg1msUp
y5+MQF+H3aieQ6u9wuiFd9k7p1TtP3wV/cqisTQvJkgQROZXXR/uUoAE9GjWZ8Nk0qnQgCBRm/Gg
0gvXPQ9V2zNsh7e5OHYdCjF20GedwgTeI6C3A76XEmjRlnfrl5+IZQ1m8XuDke/Solw3SiJXpm7t
RWW9k9G1NoXsP7GvshwKTjGvlZewUy7n8qWPBuzbM03Utn1WiN3LPIDj1X+aKU6BNubpMlbTprxk
tkp3Be7MjVFdDZSznVFWb3kJuYTzMOtLld6mfHL7pWO8bqebrMpjp/FJJfeSehqmyrSVt7nXRk8V
fJRM2lDYphV9yccqB6psceSq0Ma9OPgDRFWrcOoMtcw2MlnEfAFAv5H8t3pPwjMavtoyfMl9po9M
mW9wkkLeatmBf50BFbWvMVqXG+iJ/lxq+1yUiCAaU1HFpOQVwtLWZUzNdBthFFq6d4OF61woM13O
5lDSCI/MoJZ2e8R+ydIwx2E41OZ6CBKH2Y7nMyL3rM/VZ1LKYzfG3SGo+nmDg7FfoDnavXDkLdHs
tzy2mnNSzPI5yfdOmhiXeA6a61K45U6j2BSB4jZ9sO+lwUnQX2jlSXBv9+mwauCNtpRK+cYI0HRc
Ubm0cswPQXBgtGj+BC82Rezm5K/Y32XdJRne4vgCUE0PnrTgWGUP1jFW/bSx8AdPzbmk/cQhWk1t
PVwg69xPx140vwvar5+d7Am8GcfZsyEgI98s+WqQ4sZ/Fc/TagM2m6/0iq2z158H9feClmJkfw8L
fH93Kt+ID3cnk/4286xZh5S8NYTWACNcB6O509979THz5ds8OlH4VrIAZPtDIVHCovcnMHiUHxT9
NAZkVKqWxwmLpv7FDqk0eIEK7WCZGy5iOuCji8ofzb/WE51mPOk3QPlswKsWxN3N4nd09lSh5u0R
Fk0U3+qBVaC8UVqXBXvRHiOuQkyRDZP4fKGCavAPY7nFlbVPK9rCjxzHQ/kcmuyvzpqK3fskeBw6
T6OJvIwljtztMj9l1fNGqheRv/vyaOrXWn+otFO+wYYmW5Iy9ibXxSlfP0WMCxd+YxK3uXqjPpTe
1kKu+V9IRSEdPGuzOND2BqnHbrk8rylA04sd9GhTrt1yYoK4FP2/sXcmO3IjW7b9lcKbMx+NRtLI
QdXA3el9F61CMSFCHfu+59fXovI2mXnrXlSiJu8BBUgBqIlQyN1oZuecvdf2fNPjwSlD0klOEenX
HBnp20jz1PSa+qHD8IPVoYTYteXswUQwFw/WsEMIObXXVj8F4mHSd3l1yfSDSQI0LqhxS4SyDQYj
RXKGa3zTcdvTWG+nzt7UYstJsmr7g5V4lc52u17MCAx9na3A859uf5bRCHK9pCHIBm6KQYf4RFJN
Tys1Ia2Tm9fZtLZhyXHz0JU7+6XEjh7J9zWxUvW4k86Bh4Z07jVDgDzat/bdlIfGOorxiQDCGKKt
216Cnt7AaweyNjmzfybk95ZHJ31rfDrI/moth0vmgjbdyg6KMXfslfURgxHN4YtAun6bgx1CYQ8x
KYYytpuEXA5oRxj50Ri7t2h8ldiV43vQ3R0eNm1lDwhut5Vxei7ek0f00QldXRjZGJ2LgzTvbYlq
eptpazhphEmsUFIeSirm8DihFzJeRA53bBNCgar2uKfwe5bajXZuTwdg3CKoLN2jgH7C4MI42eUu
zrZwkreDdmU4Xydb0by5mMiTrdZCn2eKsuJagG9qF6PgCbd9srPLvaEhFFpb7Xq4ARzcEH6ChdlF
OlATsXCMzK1UJKlu8NERdkDvHZB2l8D/2deQK9LjgGcmWZe9V/kb3lmDkRaX12wbyl3nrzCc2PZm
KkgJuWrJNqp2qXXf0Ljhr1aNp6NnQj9FK5rXQxBZulFiiyvD6/xtRsuJWOLyOLZeG56NdE/1RIzk
CaNF2W/mYZ9ixMio8dcp2yTc6NTyYssDgpRyl4VCsIj6lyXF9Y9qlJkA2DBt8aaARVojPpXPCW9f
ypFFBCEJGWvSaTEGCcr9GcPgCgBNui5YZ1zHcMVCPd853PYiPFKrmKKfySnPF+0iew3KfnjIW4S2
iHU3G0p5WXzUL36NOMDL2pWtr1gqwcB5DVd+Pzar9h3SEiZFGmD0CCKglBIHF4CKNcV+HeAQ+TG2
7xXK1vRhXhLgEf9f7IaQ2VXEOxbvOGZhMCDhnmGvAQ/oVhzpBUB3dOL5hbY4crzBWa0JtDWfmF7Q
tKdLJD7y9zDe+IyFEBmPHEsbcVmu1zwhPwJtM3b4sjeCCK2b9l0s2TbA2CgKUJuQnLbh2ym+qY8q
e+aeiMUkHw7p8AEPDGM2U7K1nb0zldXaDr92z6zWB2I31vk30G7FZiB8E+nZY5f5XEKDHwHbZE9/
KuuNu9FG2iYfnYcgCXYAufpNg/geAYz/KR7xn0ORUv0SPgXgd9DLL3J+ILB3Uwj/QSdel1bUpv2e
We+WrnkkZa9nX9v4POROnE9bI/VveZZ9b7nd2CGxVhV9S5nVx6ZqS28Yu0/Ynj06Yd0KF/wRtOsi
8d8g746QGqYTd5UiW8sq+gaI+FZnoDP9xU5qDZjUZPBEsvcG7Th5wQchJKf8ZZx5yYqivCcdJdow
qZUqJi8o56c0BlUmw+cmJdq10upohSvqc7b8Fzom8G6mDUx3sLVHwrPtDMK4ll50vSWu9TTtJgcn
QUcSBGT8W4ovmz02QOXeYjsbWlR2ombPwTrayIwCt1zFug5TtoCTtmeUxIPlXAWxlqtMBfAA3EPk
9+8kwr74Llucpd4LBrC0XZRNDGNlzV6qqo4wFb3YDbQLdCfGHkZYKRngCQGcRZF4uBhAhwrzE23l
cPGIZHxDTjtwyEoiCzXjrWI+TaUSP44YCERIJHfYRJ+YrJevmo6ksWcTtzXNQRtRYK1acB71VxTe
W13CU0ojjDk+aHfEJsFqiAQPU6HWKZegqDMxPBKbNQQWt1DY5mY630Ze8YxUEIOhW21yarrRZ/oq
MQ+4UPV+LByMDOU+HJ9r/c0Y+kuUjjPL4TxEJi+c9Uaf5JOUX9vM8mTibLSOYdOY4XkzyMmdEvtb
C9q9kptx6R3HmPJdaVxTFTToZtyzM0B5M29B4t9kCOpQZEsun40mqDI++Pkpq8vd1HK0zuhWjdja
mC5cBjd4CqjCTGN8h1i1G1r1ZjjZcAKf4AGuROmX8gT62f5/x0F/YhwE6eif06Uu3wPCNT+mPxru
DUNJPvFvhnsoRou8GiWsxNf+N8iU40KSwlZvC9eBUv7zT/46ELJ/0TFZuq6rsNszOWFWRKO6Df/9
/xjWL7pBCYykG4W1IB3gzwyElLmwm37DW8Jwj3lfYvy36fS56o9ka9IyINtkyt6PhvtcpyQcNGYv
tsB+WnyAmnUwkoizuK1+lH2XnDCGBPepFPva1raaX7c3oyevwcQoirqsIEqp06wtUXX92nAwQhNM
qS7kvjuXuZfvSFAMFGQrrTP1cwT88oxl6RnWLbE9mNnpsifxNepJGOelpA6Jhs9aXRf1Og3UUYsB
szilAWSTCNNjFcdY2WaCE9v2eUjy4NEEzHbDg0hEcLGNJ3d+zYMUAl7hW8fOGuvbUCMA86Xucd80
nh07zdcubmxwe7n9qfHzdd617YbNp7wWU/Xk6ka4V00zbfmn6ciG7b60RphMmvPREVp/M3Vh3YUT
2Pcg58SY7fCVnIXmFBHbsWuLwLzo8222USUqi1hUIHd65gCS8utyq9BvXvW4r3fZHDWrn7+s4A/t
Qje3kSNN0VPb4ZwLRuwiYd89xgWOq2zYOHSmDxqoovsCoowcr04L82vR0W6eoKUwN5h2Ak3CRjej
7O6EqCEzzvk+HfUf5ANdu86kGaUnZ6NOgUU7VxIa40PV9Rj/JJ6a0v5i+fO3qSanKiG5AUNe7iaf
tNAVa9MZ3+I8fWxzwzioUP8aTdQeChXyhJahKusAWjUzlGQ09lTi2I5yBwrkiOMu+eS2j/4ck8dG
j6KHJTIZ2j5t0RdNGBJX6Yi5fEbCgQKwecX8Et9oMYRTmh8t0CyrOY6wrY7hS1RPgKBV5VytFmkI
Zd+pJ1EwTwgdNvrGPU12iFsyxqUlA0Yz2MotbOfptDF1DghGdmrrN49vdYyaPQnnTxZDm1VO8lqn
sJtZYddiNx1/qHJE4eB6VQWeeqqHT1qOlUGz9cNcGC8OiQiV83WS7bCe9LDeqintV40rXuJSy0mo
R3JdSV07ggM4g/ck7cTMm0PGlTCwvaDX5k0r/Gg9uHV6REdCKYrQraj7GbsazYnWZYKHk3dDD+Ok
E0hGaNa1oQklYIFxQfbBCyC67DD3cKxpquLm50byYE0jyYnd7N+rtOADJ+SFEn/LYaXuI8r1LHus
+2Ln663YG5ExH82/ffj7L0EfJoeohZ5lq/KUTzR6VlgDuUhUkopABPqjMYhXILWN1/gTV/Qfc6iZ
n6s00Pfm6DqeXj0YbW899H0Re7DHJGqnWNtGjW6cZZ4Ckuz8s5wrlESO/BDREHznod6mkdTfXZgD
KxMj+HpuZm1FIDbSjcJ2ERkh7atTW0fTi4IsUu175g/yWllsW3T9xucBwz9eKdV8jHp2HrP2HhZ+
9tRIRqRaOejnsAzTqzCXQBMutUnXflIp0uBREmPkjCnRY7Ry6UzX7/hR1btWQZH3jfrWoeRTttU8
xiklkoVxB7Vlj6HSaqd9VTsPYe9WTyGPBICuZs9c/octbRBBjPKoM7TFEc+85plIoK3hQoqkXXXo
S9kfg24iGupNNIrZYJv21nFwDeWNZfy9EoN1KnKAyXU7HH/+yvItmgDFRKhJ5tve6CpUjV1an+Ns
Z1fSuJeCmPU0993nwUVB2bu0j0r5SS5jUlsAw2rpGNOEsb4VNox4mqWzN4YV4zQgFccRzWfOyL42
jz9//fcPP39vWECYU6ECJuStuv9sputGzfUHRCAIFLWgYwmsmyydVC0HWZfbVdc5t/jQULibINEP
HbkrhJEWrGKjoSvsfjUqk8SbHM9dNLJlqRkXvzCefSJWVaHSXQIb1tOnMANTgmzPzKfuNFkG/mku
wTjohrUlg455eudiF7flrhpYgtSy9XZJgJzrqv8suHnKKSs/KpRz3qji8Bga/vjcufbdn0xaFX1k
7vy6OC+YVBRLwE6zMfvWt/VOwpY+6bkxHMgSQD81wcYOtOGsXjPAdU0Iicx1u+/alKkjKWnRxneU
xizGGvGlBhOa5eSj1hxiMLmaM5a+CM0KsPF0goKFCXT22VCR8YJeQB7DNtgGqXqa2gHuXyZfGuIH
J4H+OEvoKUgEoasyHO3tmIIRKEp5gMe202p9YxSZOFQGkA2CPhn/53RHLYdSTXDHjzndQtM0t5PZ
Aa41vxJxgB284tDNS1D8Kbj3Y+5DphiLM2PEiThhYjizxt8UqiOgjS191c3OM9bfyssDJdZ4wAAN
2Fq/twTW8VAja7XhhN/JhedP3A8tpAxusIsAunKIXGWpQbpT1U3Ng3iMUtTKLSHoDbu6p21Hzoub
btv5rx8msnpgB6unLLee4tIeLw0Y48uUk+1JyAA+H+79q9AO5VbpuoY4vcEH0mVrJYEYTG3V3lEu
YMOX0Sb3J1S7uGXncADQQSwR4H2UIb2m/Ctv2iUV2nTu0LYxRgMdELJdT1P1o6fhkDY44nWJU8Yu
yJYeKC62cxO/aUE54U/i9EP32kchxoy2OrT6bHp97dyGwulvtNemMT05qSE32mQtVytMIJ31nCCJ
pOCmq5AxnGlz9H3jWEPVYVLcW/k98Ml0qKYG0fxA4T2SkJgjplhZMGv117AQhBbECMzITcmp10AZ
JJJSr3QbuBuMxUDy2fiLtH4tGhPBBimNOyEVCb8JTu6YzSSGaryOkwFvK4Xm0Q3HvaiqLfrWs2Gk
D66PADvi1awjfZUbnViHoG49jUEWRXi8q6ws3pV0whJkMUKbvdz1zfXU1c3Fr7XmMuFQGaJI7IKE
+UHEMITKBcR0qyZxYe7/oblusx0AZyh8VGecGf6lbGhj1LMNswPoukiz76Y+fyBgsRGuy2ZtLl6P
plLNluIdcXvSisNE+MHJjIWz4qxcW/ms34kQxSlb0qgYerzZuvNz3MIBjQY9S2jAxKIHEkgNmE0G
GGsrO/VN8akBjLOfZvS8RajVDKRxquXOdbLCmdZQuUlDFKa4+bkGRiiGpHlxkM/ubEN4oTW/I2oc
mJYnTNnpN1Y5el2nZNg2iOHczfikExE+tInCgEDyGuh0rAAj+gT6CypMmVBW4WF0aBpQ4+J/5quS
Zl/udNgFaVlFhzR0y82YxSYdi+BV4tAwQOgdu7a6FSHg8rBQn2p6DA/gjDS3foUGerUni8yKiCYE
dkemnohVZWNHJx4/bBWGiyI+OBRhqB211Ao2TVmJtU1KexSDE7UaeEijpvtQCwL3UhB4E5kOeoEA
8w9GChIZav8Fl56PfygM9lpIM0iiM4XkB/E0YnTaOC67tofok+B2biqEPRRHqwJTVE6KKObU/E5c
WXfQuzm+V/NUst+ZcDg+22l/G9KepG2qXRqemW3dJ33ax8lcesLpX+nudljf+yeuuIMnjEZfc73A
VkG0QyPIRzMb8W5ZRH3ok0zpQ6TZni4HmV6axX27j4jIoeRXxCjqBCvbBa1suEWgSdStCet9aOPj
KwGx7rt8JlUmshfi/somq6UbKAfK4q0nn+HI5JYZUf25ChOxLhaJs5aa52pOX2tL9xxGUyuuOK8h
1PsjAOi0iKenyLDfihy0edXwVv9vtf7fr9ZNPM//vFrffGQf+b9hsP438jz/UcK5fPKvFbtCqLnk
iwllWigvf1OxK/0XKnWb6aMwlfm7LCpD/4U/UYZjg88ThuPy5Zq/VOz6L9KWFPOQje2f4VZ/pmJ3
f2+x5nti+GxC8OOHKRzrj4S8staqwcwFM5o4+tEpCJi1tStt9zleNDpEt5AHqiAvav5zFBgP5Wx/
VnWAg+49HBiPkUN+8sP5NensXRlZIPs1D/06CxQ8w3pEoRT4/SUc9NfKkLuE20g5W5i0632drkn2
4dpSEry8tpnO2KAe/TTYuGAr0rjemxXybVtC+7EI5JW7ASKtCSmO+KIFZzqCJeHW4Tlp9eRo5dNM
H9K3AaJRryVLq7v9MqdPU1B5cYacijuOMoeLKp1DB/lSlOY1N8fXUoJ1a/O7zRNWTtMuZQ4WE9Mz
GXBNJzJAHN98hqXC/CG+ZT7x3Sp0Aa1Y6Ct8phFxkD60gdrLsonXkdW/t7VLt7p+i01etkA3oQvb
hwoap5O1XzWoEVWZnc049X6z+v6izf1d7h8r4redl1/fSKUrV7KgWDnY8n+bKTZhm2hCnTCPFE1o
QNGfgdFEDo80bLopTlGS6qCPzcrTOsoV3p1//Q2Yf0z6s7D+68rWbaS2po68+PffQFSRRozcz/c0
SGdlCYoF8yfXMNh6E+TTJDRupp/YzGnmOwK31z6P5Jm7nnbIbFq3avWd8rfezjY80j6R0ZazPPP8
Yj5zN913VUI4txNoB51cgGxmjzatNNvs8mHCwVzjF3EwtQ0S69GY2nTDfWvvuxKLFRxZkoR0r2uM
r9PAcI4IkIdOj3Yz4T5rnr9PkqGZr0aSgrtTXoXVsajK4PTnN9P/Hkb0ucj48S9Jo//0C/3f3wJJ
/98I8/uVOrGwHf75bromJPVbFHzU4X+xlfKZf9lKbYj4Oih35boOHc6FKforr0LZvyhS+3SiqcFY
/MSQ/qX3KdlJYeizXdKXXBilf8dV8Efo5mmX2iBnBGq+PyWGl39MktTxtiC75zFYmqCmsTygv0m6
7Ei3yfQspl1mowvpE4tAoKAiGIryBi9vqGO0td39oCfiCAcJ+7tOn12mari3mv4FuVy77cm0PYXc
mENRXo2S9N9haRUYWhttW0JrNkWTJB6RVPj9lM5e1wyFR+CNtSnzpxEfyq7CGr21ZvLLRqvf9hn5
GT7hLjdJG4xj5YVeIizGRNi/7j/LeqJX8jtzwG/DIn+73P7jf7Jwf/eF/j+KjRCcmw4glH/p9IAU
/tG2UfMPC/zvn/zrCnfMX0xdN/XlVGY5kdfw1xXu6L8YFpHptoJXSyN4+ZO/tvfNX4TODYPV5xKY
Q3Tl3y4LQuEfYVmSdin4VKXkn7ksMHhgUvC7U8Z2LMXSdgme5Irq/jFPQffjPuHnuB07izaslQoG
03ntRcybI5rlb9WEqWyifjmEd1FP1m2EsrkNVR+cNKN+FHEfozQW8Yvldg91OMjLZITybmpMlpu6
vGJtOuZNS8mbiOI8wu4qSZU9xkbpb5PhB0xhjIHWLPiSIYGUZf4l1WfUGyYO3SY17qPteBK/9jkZ
JLIjc9z6VvwaWsVesz/8uSdkATzEqsb1EZPe2MHMQO3j5/hl9R8U1SFyceel9sFJcaTXK+z1FdgD
Gv2d3a7UzBtNzME2hE1GtjDqYJ8ai7hhn9xhAK0Ap9670YeSZX4y0yDdiZhU2Dy/UAov6bFg23QD
PkmRwLmW42YwULSFTX92RPsaOphFSVVbNcnBmBDZwI/oT/TvPIMOo75kJ5dlDSR7+j5iDyAbusCf
176IJW+5SRHJLHr5oXxRZXSg/pWkUIBzNJbAbopSktlbxGkNpQfhdGg9qnJDgqjpGRmaqnPtM2Bs
bDzPgjjoYKTuiYkej3Hk7fCyp3n4nULT8HqJtssKcMoNS7601WlPTlM9+2nunBgprBMI7Gfdt3H9
eWVk3oolq7ogtBo+6caYmwmRHbtTXaTbQBrGKivLbSsLtQsklhUgRYQ4QPjqTJg68BNjjzzLtQTd
GCwwK260eGyXRG2uhtvOTXeKMIoVLRAS1/1Ap5vlvte4eKIk+dAhDINrpmYvdWAbs7YRLCGivClc
V9mS7Z0vKd86Mpa4BbIcEADeLUng/ZIJrkJUHgzVgq2L4nJVL9nh45IijjL3LSSbgipaJ1ACD7kg
Vc4cjTXv8njXmzzfFDgZGVqUrWeE6tz7BSpGGKfSTdCz6vULVJBwwyiieFSBQm3nymOtoZ/NvFhW
5XvDKx5WeD2Q6PofTfBQRdXzuOSnx90z+bTxF7gQa+LBqpNeffRL4nq9ZK/LWBq7VjJaa5vsS+Uj
4dVCIih8H7Uy6ZpLSkNLAgeIym3lcE9SUhs8JwiGE8agh8acWeQ4VB9I6OzX6H39lfSDeZ/NSXnU
JoTcqcIg7+cxLFrC5UOXl7o38tecSxjJRauQGPpApw/h9AWjgn2ap18RyBtbBjgBpk6YDD5h9kNQ
/+jq4WoTcu/yCq1q8jAQvWfriGMe9sLgkeq0L5qInibItDbHOVyS2NX17d4Wt9GhmBbBjqWPURbe
B4Gaz9WMtK+0h70qAKKlEb0cFmjrRAn/hv05Tero0V+CFEIYtiFoxV1amTr/QTS7HY7N49QUd33i
3ycmF6TZkmsRdt2atvMbqnq6S+2cvlsGulPf1HeJ5uf8C/p4w0375OZvmY3ihuSrZxnDWFMYgPdw
M+uTYdD7DNpzw8agCmK1cAPtnFr7KKS2mMC3wwRzDX029H83O2fgmuZE3uJoQNQ2MwBriQ4pXQDI
Guy9FDEIGvKJe25Rv86I+nP7ECmkkFwQaFWqcKcF+Eb74bWyu3ovItzbNn1SdPPBOUwZmEZUXfvS
36WNb10Gd3jEb5xtG945V3U3JKWS7w6/ivUV0W5wQxNy6h1TfFE1qAWUvqfQJJJL2khuqmbehA5M
hEAw6SjS4LFA6npyxu4phoCoAFmWiog/pbJrWboKJwpuHBI4cH7PfntI6+EsU/OrNjQHR7de4hY6
X0lfvMV2REDFKk1pkxTEn+OG/fYTlROqnFi0eIkzg8NQ+MY5Xpzig5sqTNtIvlBdxkOP/NeFpRPB
miATbVPYlcMcej6WbvrV6YzHPC/f677/RmTwpbqUVvK1C1ogOE0KNiN80+WxmKW8kmWCsgnHA7TT
FqoYo8QVcNSShtxwgVqdntpe8D+PW5wOZN5s4o63AYG4g38KNNI0Gwc/8F+bHodOJ5Y4v6BH4t0G
BzOIjh2BEkAC/G+9PX8fRvyOUwy9U0/5y8XorMJk0W6WsFMmRyF6EjVuZiY71rfZslduR1qIMw8/
2pBpgkhfE2E8Sl78HRdDQN3gzPA2fTHTirSP3OZrTt0BwiVQXVSXVkHXNtDR9wjbeQlgHHg2xMfa
B9fSlNpKiO5Vc1vM3h2lLGQah9zWVWsn8ZZ6/zmr0hrj4nhSWgWYoXKjTVEFMGx7neEJujfDRGqZ
h5F5mRHyoObBMdlb1qGsMTKLau0w0viWgKFcmU65LsvCfBUEEwNwGoPPptpARcckdG3hXT7Wg12s
aiccF+flo5i04LuViZMzAZE2fNluda3FdWnKY7dI8gZtuJdtNO2Rw6sd4STNIZWodKwg7nezmtN1
6Vobwy6sq7l8EJVvXiVv/5S/+aTKPrdN5/U9J72WcFYoo/L3uDfvTpWn2KWKYiV7oz+Uee54wlqS
cGiqD33qnmmvLkG0pFz6Yqg2wkqbV3x/YhtXTUirE0udXSM+DaT+JZxE/jyG30sXOZ5VF/bVGqE3
hWlo7gT5itugoKw1HH8LQjY5aWmun3NF/3MaQNuzUcmTAkcGgbjdWmNGlIBm3gGpuqc5kN/72dx2
IcG6cddre71A9tNNk3GxEdDFsnh0CTOm3XOrRNudhqb81sUu/CQSffyoAi9jGVs3SL5k9edJn7Mn
ABCc18nFrkF2dJW1x2U1IJ6z15UD+IqE4QuHRvCoB4jGeK2RNGc2/XtLv1tW+lmG+UdSIerU46pb
l90AI2wZ7Qb0XQ3b1W5pM01rt5s3gnVFJ73ujkaif6OnJOZxXyyHH3mo2srBywTaCDmkhhRVKyyB
rCnA5VmCt9BAs3YBEkVVE0AeSsOjCTtvCqaiu8aBi9HGSCh5dzSgGS3xy34hmENUZ9UlC+CrTNa9
O80nN9S/NPnc7UynK06tG7CVoQkjCHqEXaG0ayLlfWA4wEQ+C26mTYS2kXsRcb+wuNWZAyw42gFA
EdaJhyQCN51vM9ufUSuoL4Bhz23aPdDzf8yzeYvJ6JI56tUC3xXUXxJY5JE5ISzGqRPbb1yTYA8E
+rChzzv2LRr/71FCICx5m89S5BLMK/5nBGr00WVdYmxtnfuSH2Y2KO1z8NQr8KkM4M1M3BHJcfnr
g3NWVBLo8PhECn3oVYPvX0HFPtZ9XDwSJNgcc3DNSBxGsTUzPNQMX4JnyW9Z0fBiGc37rNA5QJoI
8XnSZ9flXsUie3CARXm5TxSx0Wa+V/bYg+uBzmCWVd3e1SKXbCLH8cLef4L+at85wI/SFddi0Pvn
PgiuA/fEc13r3S12u96bmmnmCkvzLaqcZudkXXkdXV5vrTeDTVLn2r0t0i9BNelvbp6e/bBvLmNg
NZdKi9oL3ohvUM9db+y0DV7h6iFDJeWlI9QHbpiMEtgaHwNpWYyBHNyJPBGkP5CGJbT0pRq65xS1
0qaDP2YU0yOetCsyQPZH8pDXbd98d3i9NwaNtk0zReSClEaHwqTm3q42CJjQK79lI6rEmQvDApZe
lRqwjD4aYVq7L24OWdjOwncjKEGMzQiQJ/1z1pfDZgonwjdiEyOWbr0aTv80Yx6IcwN/WygiKEn+
XY9wA7clmspppyzzIsY5eQUPk5JhsckC/AROvWDUFXoTfGwVRxLyPpdYOGiXH1A3NxxK3zG21V7X
g88LGY7mekWjFhTOBJUSJPvFiIYffpnhi1IdqqTx7DgmOCMKpAQ+wTHK5dcGbdC6N8xdVJUuEDOE
vPC+8FPSI17b2IVJDFdrOTHs1Jro/upaUXBunDjcVS7PsGz6jimU6D2ah/bKapCGh4wLG9eZDl0Y
bvymxtfi25vOmJ0rcYVsX1AKQ/GST2W+NeweoCAQl+XA9I3i4qqCV1Jy2Q0oJ0gie2t9ZsoBZkOm
4Xymb2Cnzx5lq8SKwdPbkrCiAvscTdlzQph2qpJnQw5P3PyQhOKH7kNcV37JxYibWjIOZ4zm760v
uR64WI5Z/59rVoRmaDBREtdeU2PGj0MQPZhV1O5EkYj9MI4gyXU2oXgGnJWaic4uvykdYH7R6GJT
UO0z4bMj2QRZm2zjCJH1bKps67C5H+2yqW5ZTZlqaj6pGQGm/LEg9AkjP4Zu32DHIV2QGddJZ/6/
JhQAiUGq+ktBK1ghZ4kLSPo1R9YuM5CqYJ7tb5kZ3quS4X1nzgOOEyTkRvMjy0f7lCO+A/FtHC0t
QtMvRPmINLF8rI3xSyEFIWkFQYJuHwD3ogX2qZznBXLcXSFHPCMfQDfsxjekMRhB1Nifc+RmssJc
afbTsDHxuKFzxV4AKZC9iyyoPfkrwCR1+5L2o0YTuMlvRW+dRJt9kWbbvXY75EkCNqo70S9rs9Xc
W8+1zbBRae+DMl7HBqz5SE2RFNNrbBFnYZSeO6PLJ+nhzfczZ5/owFQFXGN7jN/iAAYdwIJwq+bu
MhR1e3aKHTrG+TiP7dUPMh+DYr9r4xRPjZuTWOWUXuLmPVmNXJpN/D0JrKc17Kxmz1ABjfFAdYu5
sj/4DpKKBGdqT09nzbGpV8tSPxdIUhaaNyLzUk8PBkK/rYNWcEVxCKCC8fyzZmWfw1Cmu0oL36Jl
ZRLeeDKUALmYigTbd1F7qYZtgrQgc9XUhu2Japi3JfNDAIil9qULyqPBCfJqWeAgk0F1z3mNg80w
pj0coWnDnIXpPSVuQwjDXoEIXFsIlE4iqBnq07pASEmEXjhDTZKaWI+pGQN57TdakoZPbfyZnMHe
KwQ4R2jxVyeAwyudnOzmGC86ye3jBf8wrvRY1dcGLKwj+1M8lwVkvGG4xOSzrAfZo1BEVFE0XYhf
s1drbUAKCs2K6CVLuwjLv2f2lF8ZJztgC2Hd+eSEbEsVfhCea93zAPkVUP30EzpSsuS53u/IKUm9
ZhrsM5hPIGyu+1FygV+ZfhvfJQP9gzXjfK2p+Xe+XWlYh/F+jpOMThb7batbUMtQvzXlQKEBweKG
aiDZSMlloTVQJRkEwx9aO77ULbwPQGhulFmfbTffBSyWMEnbywy2ZEdMEvqPwgetkdXVMdJT+IS9
9THosjyPolZrS3d8D64cIS34WQLTfYlCQ9+aRCuvLDR2iO2N7hMcVwpALa/e0344QEXKD4ZpmR6U
128Z5l3iMRoWJ8NG16szkhEo3wSM9fcJveC2nht7n9HK5EGHxQ+zk9F0dst79J0xXoBVoYR5qHUq
/DClFVJlg8J5l/Uvw+RNJXHvCS0MqhYYqCgT2RNB/LH5DKVrbgMfASJySOHFrnbJplicx2FyjrWJ
Z3NcWnvtNO4jg1eSYJvvzkhdUrQx5Edl34K2iTdZxqU0GpJhZUEBpXxysNKjrLLthCgJZErbGVMl
NhcGe8HsZDd6EY8p/YUsceFxiqQ9+nmpCLR2802uA+jIgIhyOw11rguy3QcCgxcSDRPdEqYFZvjO
CorWK05/uW8iugJOSH6MFefuuaY1E/iptveDlMR7035m3JU9KZ5pY1EG9tNT1sX0ImYVnULnQfBU
P01o9LGCc5OUdf4wDunRT0txleiPETWS12HH1WMNmOcYSuLQG2d4b42xPbXdIOGETWjCWF5dm4lX
BIqBmj4QmSJddSCuhorqDAowRNZnQrGsK+xkAjLZ/HFabMHvW+zTQXw2iCg9l4SxYK4kkGHhj1k5
jQTfqS6mwEmkzOqpw5KZoBh7mMylhDOe/pO8M9mtXGmz67t4bP5gF2wGnpxep1HfpSaElEqRwTZI
BoPN03udrDJQt2wX4LEnAvJeZEriIRlfs/faxsa+abnee6pnsys9jqp5KW4DP/ExSNHpTl0aQZro
/1jX30iZc+/Yj3lIXtAS9GzM5HA3Q4DeZ2XCE1NTuZmqQreUdeAKYSgDuwuJmbX0fYSHMxy97EZU
nYPrBdGTH2UUyB3g+qEC+XklxJ5lPt7nlgvMJMGws8Tj05g07k6DK6n7dlcnoVlRtPjMRG0yXLhe
Y1o9pXn+mRRhcU6T6cu1/aNuwlM3TAAp8g8sau0U/25gaGztxvyZDHyXZppAyHX6VJdlhHN/Z/sU
wkSqE6aKbbGZo2/Ewu/LYN37cO02XUjypjdolK9jfvLr8WHOOXbdLnQZM4Uu9fXwGBYaLGvC9CL3
5a7xpNxWvAauNuPrDy+9eQPv+mlxeygmOXTueCA9yv50aKC5JdMnXVVn14Kkunh4xk2QfIHY/jaD
GrYBYyyZQPU18w2Qgzv8v3eOxljVo78tm1ofsqyH+PZb9YRSiFTiBqp3Co3rIW2wd2fFOS/IgUBz
ucmM2HdhCKfFhrEc9N9TQNkbG+kQeJEFG0QNO4AOhKmSKc+Z0j3HzrIVsflaMrs6Vh+hsu7DXB0G
pEPrUXcsoSoGsIXlwkDznibd8a6g0WPqEfzq0yt5wbERrXcAoYaggbsbYTqO7523OiVLMif7YWU3
3o3V1+OuEOXd4CcnZjDrcvgGO6li4haCdLktrJ+BPX8bFOF6yinfPTd9BS3+RlCLdQIbve69Wmz4
1p9LQ+vB3I/hVpudBtS4HKYO3lPM3BdkNLeen3yDk4K2pHDRFYrJOz0uzMGKc4BjJXsoagJFKgx4
GI/mU1bNPrFoBLH34Twf2+uXXKU3bkmHHJF0UF1RSfAJTqHf0Is7GxcSwTmL30SL0gFnhE1frD6S
nC2zGxqO58j9jmERbzsDiaWLzT7qIdEaFuAVpdnAaAVgBaYjFRnUEt2xhfS7caKl20nwK+sQuwXH
63gKFv2H5TngC/cltsvPQc1HuCHnpAmQifn+gT4J7dY8X7Jg/khEe1e7hBkT/koJeKu96HVx8idD
simZYuFlGsbPuS33+RS9B354n007QrPvlfpdJNcirUbG7nnJDhIF182+uTKgWuFiaFzs3+j5kHI7
Y3xIEKTGCyJip82Ysue8P1KGo9Cj/I2JuDm4eTMn/KqUCekUS+ybw5AceC/hAgkZ9YfK3RaN/JFW
814Y9inhYfZfByvkH3MfymXa9t3AW7pNiWfp+Qf9Jn2K5/A5AAMaafWeOsVH5LX+ztb5CyKFuwzT
WabchyUF7e7RpZ9af/zSInqrxua9W6YM6yaVGEQO2916U8QMuhvOPm94sIbH3lHRph55HaRr5lHX
jIEU02/wEtVsl7SY9TZTDsYKU60AZ9yZ0ap3S0TQY0TsAAE08JGGyBpv7Y6JYKPpS1PShgHBgHXw
RsA22PXPjN5xjMVPBXj+lZv6yW3jNO9eKdw3VnQp04D+dyMqf1eU43daEtdlyeKzV/VnEDnFAzAL
qv+8bRMUKmNw2yHTHQP30yaYmguHkV7WiJVRUgySzyAbl/2Y8dBEMWhCQh7qYwnQhXuJYsEa1LcD
+OkQF3a3dZw234alHDYgTYmOc+nmjee9NN3w1pfVxxTKbl1PiIe8+o+lKNN0zy5IFowrQ0thS2V8
dphIa1r//Uc9tCDrOTctREcCT6JousvcllNtnp1N7THAvGIissZyt5rV5GFp5IEIbPfMwnPfWZV/
8u3OChF1XLuAotounMzskxC/MIz1yQ17YLLD5ZiBS9NmmsE6S9FJDuWKRZg2pE22r1Vcb6ty2BLh
hSPDs25V4TzUAhTQ3M1ntiL5ZZqbLe2asx97diyiCXYz1NdT20NaDGEZDFk4PgCHui3JodlPsOc3
TPGRTlr5g0DaAvhW3QZ0Sqc4sHpU/jb7PV2s5aTrDfkzBCWQU9NRgR4cPm9+ZVT+WVCnEMDAc8Eh
9m64L/c+K5YDerLfGiZuX183XCXIWeYawzquYN6FS7ibMFa0enTemzznULDjxyDAXqpKorfGfnjp
MIkcx2Fy97YGzzAr+8LBmz8BOvouPRNvFppqTCTD65gV2evGDku1rhwWEiq9ZjmBQEVFcG3ZbN7r
QRL9xEnIDI9OtDf4fYqCrpj4JAcj6kunqesKaQoaHog6Xsuv2KDeIZ2NFWhCmBVHbYN9aNFHhlPg
If7iawABKnxTjPKTe3cBmGYY3itnulPWkh6hBVdoUaMyk9ssz5btGHVoiEEp0TGUpnhwzRgdC5sG
zYFHswb9+bOkEJuDhmVBXMq7IeqKe9aMr603OOcuBrxllPPTK3gu4q8VAJe/ZmW1h8H4yuKpOhOg
3anyl63sFwJMUY4L/y1M3FcV9oS5ToO6Uc1Ae9Wq4Viw/N/SKm6B+JObni+byaizhbN4hu7R5NXB
dMNjA4Pt0vfipQ9a2KHMRxPmyZdI1SdV+18TTuYjYaDl/VIcC5l49wPBmowQvaNv4nGNuJn1Qu8D
ikYwuA3ygvkJgkIG+S1QEdX+IE//U1e+syWEYXkyJnpz4vC1cfPl3jrOGaLVqR8kbv2XSsGw9s/R
lRGkZ786YJ/gIeUtDxZIfKYencikyp8JIwo/qVnhuhj3jad/iEdiGVlH9R6WsCCgAyv3TCfIWK3d
jXEer2EAb2RdPwYEue0F25EV2FEP17LPsbZPFzTn6AjWpoVWr4iDBTxPZwyIZENw5J8iMGLLzjNC
Hi4C6W36lMjNcW7GVatG75AAtbPniozMlBy3OkVKbhCfFY5oD4PGMEM075JW1wLZ/datoT2dsIMt
opa70Y15jwtWSp2I6p3gA1+5KkxYb5k/fjzBDojkdhljslLj8MYKL7XfkOeZQr5gSnnQ3p1nVfHB
RmD/uBAKCGtiWE7S2i3ln5Ln/snLMXzDr4z76EiYXrV3Gzh0DrS9Li8JyZiLfj2bCSMYSvJ5yt86
EktR+FtiK3AV7iwXWzxhndPKYzUtrbTdg/Yc9zh9B2xvBAVUuoOi4tj42sZ0a5awO4rrSDKw7RPD
B1ZjOnt0CDbZiJBwU02TvFJ+TMwb547DGAoXS7rt0PbRlhGUuoCogt2OTVjV9j4olp/lqm1Icpdm
NyV4D1EDzGuuVDdqa4uXqkUR9eZV4kgl91uZK/LdYlw1BeotjevpPLJuGsGtM6/LxpcyMhfMi+Cx
eseNjwgbJtJW5pOcfao9bXf7cGhDEIjiG9rQKgdSt3PtpzRl/VQt9gVI6Ada99d6AQQ1DOgWUhJ5
1iCgh1279puaTZ93TV+s3ZOeype810TJMvpGU7CLOonRar5aSsvws8FrGHSb1g8ZDaLXiCP8qWNZ
mYsqicKa2y9sKoTU058QYlFvNHpW4oHCnWUR12rFZEWHTX6MwNKtu7B7ErOgbEB0Bus9fo9GirOs
rV6u9z5BtJh5/BHVRvTl1Wzy8ho+fpDOT8r2vuKKAAYXlIGd5WYzaf3QTH24Lnxj7duk/B3OKocv
ATVTJq9+lI8Pad5egoaHQKR8KH2sqbQYCir77u9jVlL280P3N5kCFeyH1PNxOeU7YmX2Rer5lwop
/WHsCDaCAd+tp1c3pEDp8a+u+4JZIHHBqWxP/r91PXz3PvSvBOF5UwwzORvqp1oYs01A4VeTZ+M/
kPMbyCNocPY4bGZleJUvoEBqWdZbBqan1CQYCJt3dvPuvjfZH+IMMKdZmpfGzMImt/dJOQcUk+Oh
XfrkEpl3OYtw71TCIyqOgsNqsvhckGjm2ozNMwR/K61MvYP2eNJemhyt1P/0HHAcOERywp/IKcRF
GoJzdLKdVfN69hyVbBvG+CdhuuJi9eDLjcnNW6icfbO0UMoIy6WgsXdtS8swK895t2L7vr8awSpZ
QH8YrP6pJz+RX/srybhdfIYAd/40cVh4R8aFw7Or49uS/CQ2HlO6L8P6qZm9/hgX8FBKV7KMJBXm
jkr3FldNvLexOZwUFX2c9HBkLLIJoiY7Bl7ZXFSVb/ou1/caeVNLjhFMN/udv86BoiexTUFpQw1F
KDX0xBn4YXLsQCmA2mBA79ojK3x8ynOe0qHiOHaDZbr8/eIX+bCOImZ4M5mpd2zuSDbWT7N0o3MX
KQAJiIrXw0iVBLhv7/Ea8B13eZgT+8Uu+mZjj6reE1XJSodeo62kd+pd9WVEIo9ZYfoHBo97bXxs
23WZ7ttFM/YcQJNMpd5jbxof+5qB6Mg+rLdv6QQyamze8sDpAaw5Z69Qj3EWLBeRYtWmCiFDXU/E
69renyg0+WXmOQlnXu0OME3VpKSBa6HgK9bbwHHkpWmri4QbBsJhcTdxDzKOUfdEjIQ5On7nbOvF
t+/9ZmhvKpsyTk44K+JK/mms+NUwST2LNMPO0rpEhGAoQrEZHXHR6ZtJxg9Z2/h75QFqJMBzJpuT
tebojtUhNLBdFAe8WVzvbjHEnwSL5L/49sG0YXhjroOnBE/YrirI3bbC/gc1gruRDEs2UQeHs7c6
b+tT4GDeIYq8KViCFFPbbb0YaZbM1YOOrzbEqj/mBTQlL7dhZna4YhacRFLIuzF3Kb+HtIZZM8g7
csHMgQ/7Lbd7JHXXL5LQz1b7gC09ax3o0DALtdPrnYmqpD0XcdgfSlRMu2xEIZD9ReiWH8lN2hHa
nIUiIm5+YXklKHo83RzqhOEHqQwfFLPFobi6mKOrDianjwinNODsWSYATWITKIlLMqlY4SLtPiap
xoDWKS5t+F4ipUpRPz1ryWMCnH5JE5ju7cUt4hcUJwVT9ty5MOUMD9iTzDbv1AP4zPBumoR/P1Q9
nKwYFlSpP5l79pe6xrc3pO0fF4kuS60xBmKDDoV3iLoMHD93XVFvmCXm54BwplUZ9AsdPJkYwYQD
Mg0Tero83FixFR6SJKjXrk66t5AHG31iWe2Vtne4RpeXZsgBh1rFAccwYjzw0m4CR7ptG5a0BcwU
ryVcopt8MFhyuHSD6zMPLx8zSbXcO73ZtVW2bQLsivj8B5popmjVkjI3WRx22NZyKeeKGVcNiAeu
ZAEzhcW3IRjyGLVp9epj+EJ7oggOQJQ1+Gu6UpZTwOr3mpxIu59QQ3l8eli41ZaxY7mzW0IkQ0Jz
jdTmsnjZo8Vm/iaV+Bygkx6kaR4bJ4Av1y/vc6vK/ewN+d6tyl9MzmtgT0m9d8VSXwh922vI3uxk
yCXobFVt1JU7YlqoC45a5tu6Sx7ROupTN/fbFvUWHaZ9bnECelY2POdL+yMedILjPM/Efd5B0O3r
rnv2h/F3Lc3NwugvaEhbElO/5iWa7oZG/VgU5doVb3hq2kOW47oDr4CszXrlE6YPy5AteZG7r0a0
AZWVkIXmXNpoCCHXAq1jL73rpTtfk51vWpaRc40RLQiBJAx+d+mcJrtrQ3HJ56SmacFD0T/6MtgV
jdr0WX9LBp174gq3CE9m1F0ABEhpim50AZIAIp42X2NcMevk/MTtyeVg6ZmRU+GzhFxHDhKuPuop
DlHwdWI523bKiRQCQWXRA1amhQsej6Rqxj3yUotMNtIrIDAtyyUHI7ACZ5TeBQCvZmfc9Zk8Vk74
7s9X13Sj660ayh/43pydCdJMy03vi6WW5yCmSpJIbwHDXaMX6Fcesznfk5uSHZSFGt2AoRjC6tXC
WZkv8ne9OA2ImFU7cg5kS9QfhJUd8jFxNqPIweJdrb8zY30YvxSd02esc4ST5Xgu2WKZKllBJIcC
hpqhGrCJtA50V0McCUAoa0/63Umi2OLxOoEW9Let79w4Q/Madz690jfkdqJ6Y+9jghCBUB6nuQT8
zS2e2d6u8g3q0MhAaBPkZhftJNYDYsxMwofjA94gTqG89Zn7i4KfiulYOXfdqcvjb0I04P0Y/489
htYunc2bkMSWssYnTSLpCRZLlytHOmvJIXZ+xCKOyyLARlZTRNxYMG63g8+ln0sOEHfwlmM037YO
9kqcLQNSPz7OnqJKwQCsivp+dHu0IrtxaJtDLNC4+brZQCN4aZPcO8WV/mqaasPOfBeK5pHiLMDj
KKsLO0wqYyDGgSrVNs2ic54n7qUQzJShlRxKUlDWWXzFu7XXCz+iSRM9JSW7iZJGm+3hEpINk+FE
HjQq5RY89tLMAN5MuEtN8OjJD2MS/zSMVPnllSE3DiQyJ2KmaHeg2Bo0ujFkYige4T3pKNln1+Sf
YYGextPibci7T6dIdnaYurf53CVPwwJ4XIXNa8rsoA5ywOydOSXa/u1dlZaOFO0v8lSibiD4O62h
qNKN4sxE+1XGh4geYBOIeDpkJmIl7mm9LfiAN05Wngo4XfteGMG4nUEKQ3xvxfySUMEOneRoZ0zb
U+i00Krnh6zXyxb5mbv5+0c3CeYHr7UZESWkx9VAmddRDYEUaf5TH++zITLfAaM/12VnITz3EcjB
yYpYLfuzfgpDzZC4O0nVOidHxY9jUdX7oBtxLAWy3Hr4wZmKUtEwQBdtU3x6NBk2OQSWMD9CyFVe
ftD/L/sGse1JTFF3aHBRbxNVnl3b1AeE8qso6TqAyRTVqrlNlzghAyEiE14FR+EQtDtqNi4W2NMQ
iQKDjSuSS7yYBfGYQz9r9T/ymlNUq4vreTfArKAgMLADYJ3ysp9q9TKkFnqwNjoJzSM7E2F0J2o0
2TPW2NaOogMAKgv+CBIjvIrbMURRJSI72mUDviwX7etSNuOzQzjKOiX3Fws1OY6sR/lg5tY64WOB
JcZYBTgbs1+LIo6gTk/udXWb5Tap09cvaCrrfdaaJ+mTXrwCMkLL6+F0v06LZjan/+9WrP+fvSrY
pv7vVqwXrT+7z+JqyPqHF+vfrSr83X+3qjj/sn2SRxzHxe/0D19r+C8R4grA14op6z8Ek3jOv3xM
rTwwvud4cXClQ/0vV2v0L/4Hm8p/Y1dd/9Z/CiL5r4JJYN7+w6cCcxpfDj9WeA1CCQOCDP9pxpoX
uB1Aj4COEvdYwUqi8o/LO5zuzT6k7YAZpUhY1954TkXSop2WbE96NT0ESdUjF/IDuHJhGi3gnOsJ
LVMtkD/YDa/VSNcJI5CxfPEtK9nGDoDKQV9zGNMwtn8HrGUOQ45cNvbRfvneBBB2jK5IahPsli63
JRzFIibmrkZq6ep6XzZgK0Ue/bJq2LkReo3ZhiMSg0JB78MIHLPMyl4W0O9WNz4yI8KygoPgecHl
iBa6AQPVBgBS5gTQYsgMY1214IAyYRc7bA7FDlQEkaJm7vOz1wPbtwc4grOBYJ8Cu7YMmhIu5lPT
tU9mTF6nPMJmy5JNlVW1zpbWakkSivyHoQh+REFPslLkTcEjKQuOQvqDwmQZqXBTR9Fip534dsFW
p7BfUralc1VF2dZYTvO2UDW6GyWjokWHH8DPCMP5xrB8fw4Gbd0wXgoe8Ioiku8Kc/Anhhmgbk7Z
5JefJAIX21mLnbF1BG8H22gckhGqJt/fzzEEGy9S4tzjTjirDgx62dKZIX+7yd0GJSWmDu3wXyy5
FDfN0DOpKSzaBGP/6YPJ58D3n0aiyywO+r7p0EzJr8Jaik04IQRoOaVXaKmGPQrJ/GCNOSACFI6U
sPKCMsk6DNGI/rxJkC67KZTKZXll6USG70gkU1B8ICCKVxXB0mvkiiiCI8H52/khPG1kpKeeQ3Bn
+uk97WEA2iPJiPVwxVZT/u98T3NyK/u3SQs0EBOapS7m1CsqCmEkW8kq0zE9mkWCh2Zcvwe1PaHc
Sh1siF0zowLFeiPcDP+VcVCNRSB8OTcCDk8WJI2cLksQkW5ixMLdXaHKRPq1E4kDRreKLdJbZHKg
1S7X7nzdKC54cHLGqMzzdftce0AhBbu7Bz1b9rbKJFjvnhGmZCmzT2MaZ1tb6h4MxYc9RXoXxlDI
bEKDT8WUmF+xA+fScDRD+CR3gbvd1OuosJmJcXKwHC7ESQjlbRpkDyRlOg4gyUxzIebkZh5I8Ygt
Bm5hIQb06F7wCO/fA3WVhA9ogIj+stJ037s6RxWMVMsP8mrLFii8YzmJsmKqgieLNf5epxNCP6Ir
Nhli40cVBepAL1Fuu5gozYH3zb3MCfssTUWSZB49eayPN/ChPUQucHIAp0OWnFH+e8z8kO8wWFZW
OahVYo8OSv9s2RuN3qdSkf/i6QQgSktT6WYpDu1kJGUEezK7jTR463AX5KvAym8idg+OuQokeeoN
+5E2efHTwrsP4M0fKyFg8pb9so16pAuFmBD3JRVpLuzCnYKKADLBhdd1CfKMwfk8JZ9ZZ93R12+A
URPFXSWvhAzgdiMl8qYYnXxdL3V/15QsQDsHBUMbFu3GtrDTZDl4/mGygDBhFbxy+vjlmNeTNfWr
FyOwyWjuF3b+NfdxOYsvWWTFJ5PyfJ/UQ7Auu5nhi0uOBYA4FwlAFqVIxTR+havqYgFjEkdj+Irk
Zt5bkXbubCvIdtVSdfdly0+Fstbv11SRM/IPSMWu9RqHkP1o8bdlntfrlvqC5XF1F08g3nVawTgK
ClMetOVl63SpwnVuZ69t6/HE2iD9G4ALKwTpwTqe+RsZAQWrAqPaJjKevSnjRJGcmgzd86Lg/g8F
9vHIgU5d9uzla3Zoy5ic9JLeCtJ9r7eBWtmR9TrHvJq6LOHeiWoiniqt3myp0kOQZQReelW8ZbH/
gwQuOI8hlPmY74GzCOkn0XGPC/kX69BiOYMrKGue8YoNz0MOwa4o/W7vj4yOTNVrJtCZbSB4pZDY
VnWaU2IxXOYjDNQdiofnmIU9nWRfA+St66Z6aG2hj+ywMuKddHCTXbOJiJpDNaSbp/9QO/wfsAT+
PwPCcKd5nmP7qIh9Pw48O/xPWIIxSf0qIE9yb4Io+SqbXpL8W6TsxqEgUeI2Ik/vWQI587r3rfHH
ueqfFaCAH8I3YrI/MrA4zqjg7zV2PBDLmHisX4gaGHJmeLJ9XURivXEZOEDCmHMjqJsRMSi6OZjL
LP6ffDg60B9dCdFpcpKDcif/sWoKzl3f4Roivzt5mL1+mi4PnlViyRsMC/NTaVmQn2VO6DwfY8v6
N83HPrrp4hm1yiS7Vz/14CrElVu+/deXTYT/BGn+7wXMf6IpEDFDRoQXuPs0J4Fnj9gKnlQ8ju1N
sDT2ez8n7oNemLkXQx8zJsIilMMOl5hdQmETR+VJqEQItm3XyIMrPbXPAoAa7SKqd9Uu406OMWgM
hF/kDemUBR6KQoiFBt3rDewx0mqiUNqPU5kWxBeUGg9dwyCvHvimfmC127HxWhS8JSp6B+bOBn04
qN+h6607oQpeOHqQ5xS+AkloudzEenGefHhm217n0QlfaQwhk0Mgy734mwOHloUZqo3fo0powufg
KVykvCtU0O4pHsMN2+IiXPl6XJhuO9NW0u9uQ7IbUM2nwkO1QX9J1qSnHXQVKD5pV+cCMXF8Tdn2
eQPNTdVqfkVfffWplk9aEnERG07CuEu8bZO67X5Mpuix1Y54x/sm401jBSWsEhzW90w7IiKvjAp/
Swsi2qopTWJv5rIkg6rArWWBIMN5GxsmtTzMTzrukB2zc2g+Lc+aERN0yUecE0mQL5G6r0wH/J2R
Bn12q5dNh8boMAWWfYlkW/+46RLsVFNNOwFzLF3jerU3LKytp9RI+xiMxfJgAHFggNFsEVdWEKlN
PtaxOouiG/p1E7fxn4C6UfPaU4mHGS5RBxBl7bcKK9Y81vWdFBB8gVOEYW64GtjD+zBbyukTjDLi
7dyJPzT8YNTAVV3CH3DMWz6xMMlynAg4ruMj9AIXQnoHtHM9dwQuDbVuD35iGhf1PlmWTSvnp0mm
0w25Ns79ogSzzubvEVBdT4OK33PtXU+I/HpW4KEOvsz1/Oh5jaIrx2x81xG98NH8PWrqLCYN1Ekr
2d/GdoEROhkrxjWDsqJfztwVP30646a2gungkgS1L3CbYHnDXn9vgFy/jnYlwEknlm+28u+Ra7Hc
uFcupupNBGtTrwvpylvXzthzgnkdt+Z68CPNt7LNNLPjIEGMJXWCT4KmnyqiQeKUbrAeyheFbDPd
4KgsIU5GMW5CVlPi5Luu827PDcVu71g3YhyCExX1FZSmFJ40u5X3UFmcY2FNKCDp79dUtQhbyPSR
h0jMeC0w08731ZSPGz6xgEleY44SwtC+8BVHmEywq1iidhZuOYeBs1U7LGagjfbv+QS2D/w2mU1p
5+OK7dSyiVpUTD5MwV0oHfbk81gVt3IoMiL66vhhFmLUdBfk2uDcZArfFNGDaOJkl5Qy2s1BwrGH
+e/eaiQ43LSIIKl44VucCufbCmbzHI68ptI8kRunmNWPq2bDr++KV4Sg7rRuQ7u4Ta3A/Gprz/vx
soYDUDS2w9MzV0/dFeJVkBkCgc9Xy00UOMVhcKPoxFZqXBvCSNbaaVP0yDZGqNEi6qJ2tAuvvHXl
IzwGxpTuEi+HKNb49PIOJ1hbNLRiQynwpMroHJaJd1dbXUJctJ5e7bo1B8ey411QVnLvom+9NZB9
v+ZQGxT9bvXhDjL+WAQUz0gIpuCTJTfSkB69AuVGTojLnuYXOWYCilGC6ssf/OaY/dW75SkuwrhQ
d3qsGzbaNCDe4ga7vgOQ47skFrGeKw4J/AOWYktsn9G/Rk8Dx/mPgmHyrLsR3Z0eiRXeDHkWb4KZ
cmZl2K192/OSngdBUEqX18kvNDn1LzlPYsMYvsSz4JHx6qprnLW3ned4ugUQjZ27k+X1BiV9si6A
ISysS6u8ag/KxDyZMkl5o1wd2C4vMVR8NvrsY84RtBqC/FkhJyCT026cHYrTgECGbJh2/RhdH3UX
6dIyILHoiqbekmtU30CICLFbBRU0+qhI5GuH65OAnlF9RE6/zChPpft21UxvKhZVV0fIwHS6Gnpc
9by01eBxeYz1NvZF+YxEkWKqaeFRUr3dD7Odokfvg6s4haH4ONAs9k201mG5nBcIEjdTkqB4cl0K
ruWaYhT5ZDrakwBjmrHhBK1xih0fAq4juoudOfadvcj6tcqCbmaelk93KQHX7UonjSeA+zLQQ11e
nKJUqo/JFP2z42LKho/dnr2swzoboB6NQ3t6r3TF8g1lyVG7avnEBTC8UAYlT5komXD5ddSeKo+i
PXJREProVW+ddLqWMGKmRr56sMLW25ceHtBeyup9NLbZwspDV2xbjOrZO+b9obFdzB9zbGUJL1+v
REY/Lm69q0hFfJLEF6EJr5h1MOl2vtOmRS6P3jbAljmFldoZ1AwewdQWL7rR18mLGDqxzm7s3mHf
5ItxUrcdLow7HNHlQ4Ks7k/lBDCXvKmf1l0kmK6LvH1OI6x2ue9e89Wj4AmpSEMQT/pxhYnJlRlJ
VYyK0DtUCahLL6eV7GK/28HHx96D/O04hKN6rKPqTPwpTFFvBdGyvxF0yFiovHpXk/5EzTsv02c6
uBUJizGBdZjR5H2KiO9mWAZ9QJ+PLsl1URWoevoIcTysufMhQLZ2u04jQR6jyJ7dZaT5dkcaXSuG
GlLVJsQ2M0ykcSXWPmlG6wkkhd7zeg7WvktQUDnV8ltbacGtl8SIEq6JDt00PtqYGJ4zFacMWUll
81KZYmNH9ozkWO+myoKEyTjqJUVldY4s01drNxlZAbRAfK6ctmoV1jVmMyka55MVVbAVxsQPxEHG
mzTz0k0X9iSb9bm45U8ERqWZ2Q7xDK9gWZgqjZmTImCQqAI6Fm1bFjkCTIgcyVUBB7HLa8n03iod
wRjELo/hPFrHMGKJ6rCVPFSowJ8SzFDbdnTFOS+b+Chmv9gX8wiime3ySrk9dymW+xe+FQqVIVio
IVPbku9Ccs+3Izt7AohJgalAPPispSklF/81q3zvN9Tl5tC6kb4JaIuQhgTu1icb8SgdjFlhooct
rqX6J6qLiAQSgXon75HbYOTelirwd4xh1DFFLrQN84QVsiOgtZUFhRN15BcF+p94IGNQSjc+9bZ+
EHa/S/zY385QbXYVYq1rRshvK8F1h0QSJAkSkoiajMiu3DmKvOLIdKvmQuzvsm08tz4qBt1HJVgp
UoaQEzL5xPsOPX1IMPCJrrJ+CAh20SWfPzrXZx5UbwMbhmr0v+4LfPsfc03aKd+1Y98JAqar5C5H
17bh9+cjbo7+f/w357/3cewVpm2tveVMLVsUHYBHQRSeLm3+ogzs3VVpjIFpL9OLcUPnF2b2rF53
KP6/I2zGiKQQA2nLyVlmOP19xKD2PQO4vy+tBgJrpM7Sg25Ojh/KKw8ut0+8hSrORZHj05rrfrx3
/idzZ7bcNpKl4VdxzMVcDRRI7IiO6YgmKVEbJYqSbFk3CFiise87nn4+aHGJLpfHZbqri3VTlqgE
kMjl5Dn/oqlAGyXZ9G8NTzJPQ0MZ4kUzpfdUm4iLMuqYuuXYQDZNaoP67zhlBKOn5GD4lCgcRQns
ztFzKAc9YdDV9/tJoBH2RqeI45Oimqqq2zpJZYS5xFf5X7skBNT6wVoyna7HO/WucKW7YtNdVFdQ
utJLKb54uuJfpn/1NxRumw7vsoIuJXYT/A8lou+KXJ27j5QN3tYMvtnAS/UAFUsWfoTSDVubXhR5
gRcpN+VAJ2UwjW2N/1F4cykRJl4VqnkwvUrNtCyQ8s9/81I+UJUD7g4JEpYVG5629qdsLFDP2p1n
ksJVNGyvDSoUb+eXFteQdKMal8MOyi3EFRtEUBqrVMUqZIYKYWCFSZ2gW1OosjhPRuJykKXhtNap
j+e2D4GqyYd6riJNyYaYWpCtZZFU53KVJ485i4sGnbdPj0e/bwskLjp1i3+6+SHJw+rKjGQNsaYQ
y0JctYG642TjeRIIEJiVS3Qpu3AmdKD9KFihLZ0tikxvNgTU6mmFEepR7yCVOJYQZkwDPZRDznfe
WRR18hazWzDnatxqFx0uCBVeCCpLQDCG9VGSk0yaI6TY20c+yP1ps0oplpPXC4tTjMSNjZlO5sW+
rkYnPanF4xFRAEymALqE+F8VCjlmTQw9RglY7dlpl5+b2Ls+lkBb4iMbEfd8gV8tWYAk9RIf5c/a
3LCFkrDSWVYeQl3qT230ek/jxG9uc4+ifmEFynWiOvKNppXFlWSm3ppYPl12Ckm6qjNt/Hdysqmk
8A6puQ72sdlp4ech0wvUJp38yBfggSckcIJYhNL4D3IToxkkO3WsHMUQxnF/jLrxLJcM9XNq2dFh
GEeoMqHFS0KsSxLAS5JUPChRJd8lHs72s6wDSj0rYtxAEuTnb/NS8C3S29EVjx9clV1bfOwkKq1z
9KpLyqEVu23otd2tPyDiV/VdfwLRi8jb6Ez51sJQHUluoxiiw65Q6rvB8Y1NiHLIMk+aeGHJrX7U
j0V/1stetY59K8D8VQ/DYeGrQnofqlF9HqZ+SUxa5nglKglEhk6PhvmAMhGKVFUWfLSJNj762VPG
Pg9zPKl9ay4arHLhNvc3ept1kEAI9/DJrHFGMp3GWmV5iQGYWbTwLvU0GoAGisTWLwzyFZdDDLVk
Xg/AT0jnlbDxA6OS5LNunOK7ZAAWdxi2qTThMkZzq5U9qV8HwBg4kyTU8dQrMAUFP4vnMGI2ZX4/
orZ8FpEgOEaTvk8vla4XVGEURcfUDUAuqk6WnkMNVm2HzLvsQWMje8TdViwlFDUsZcR5gf4MF7kN
KG6WVKrzGZicOZxC6XO2XV/lF2MckOe2QtUzVgU5/WqeNyjTHOe+2d+SblYZX0MaIsGWN1vI1UO/
9P2g/UAKFiNNEfdYqpm5l3bHfjJRRHW2twtsqLGmahtUcaHrJeI8hFno2qFkX2s9kKJWE9RzOB4C
1xnt8zHyvcNCkVGHwej5qFXR2ulxcEItX/bNJQUYKo2q2UFLBDBMaIbAdJDE87DVHgI5uUqTAjoW
OV0/043DzO6zi8AqhhWpNu/Q6gaXh/GzGfYE3qPk4I/oy/iYFgDujlD7BYIs1wgTpdxTLOK1mir5
KcTYCkGLSScA89Z7z1TqZQadGfQH3ooASVhv8PeKCC7mQLJjtJVAmSCSU1A9a4HOwR6ZkUKIMJmL
YIqB/c4liWVTy/LzyK+wL9ENBexodokb8VRR6j5GalkcO36uHWVBzhFf4Rym5Bp00xGn3u7Y8qNs
zoEA+JjRwtnQ+2jrSU5y7kf42kxz1KxgEXWDEszBt26AoRkzjp7VeRIRA0OaTACSGGtVhfAljPpS
Ab92Vjk2rhOpjowTml7ZMtP8alWJSFkgk0wuHVo6grRFv8z9Sp1cXMnh61121qugnMpRqCeZkmjY
gVJ0OvQS/XNTjbelCgYv6vrzttIuhWUv9EY7HafKr0FeTgTWugsanErqpZTCPQ1zvApJZTbImuSD
dWUOJvoGijfrlfyutP1HX1IuDIpsg4XYWq+L477yT1vHv2ltidVB40wc3gFPRNyQ/H8amdYRPKw7
BYBma6XFoc4Eqq3+SqTFDHePY1Gfoaowy7vguFRU4OwTYSSWbdRzWfRkLC4KFleL1HxjborCvuvw
VPSEcx+Z/jEIqolkW75XLX81MSK8HHk9Ax1GDg4IVnWcf9MIpaVgUYqNY7zPqU02vYWZZoo3riqO
Rs94FDhrGsVChwAxo457WtGxZKBh0uHcaxJaVh2DtLXYXzVxpmcjGvkIvHh+dFwRvc4idP0OR22i
YdzpJmVyaHeXQYIuOmkGP4f3GYHxuUiGMw/lK6lUQC1j3l1cRrZ1B8K0hhh4rziTmmpBYaXs82rD
Fn2Vlemm7IpjoAEgve2EcLcDMhabqCkVuJM6PsRRko0zZ0QWIEibz0kY3Qgq4L1+H5uTuksJfaHV
OiBvCnYnU23yEuwolbuc50tG8DhNArLWxnT7sNGn3Zz8wYKNBFV/vcQIo+4kCDikT1M9A8ddRvIh
aic4HViOugrsIX4wfJlwnxTz3BqQunCKsFkhvIIQXYdidmB42YkpS4+sO/hnSNCgpNb2Zry9T2nS
DSSpmsNel4eCUnSe31Whw3trNBt5FsC/javU8rCSk1paNSacN7vSSWcNsgjvq7zsP41j5m80qnJL
nb45RTauRwIuLT60tkJxTVKd9sTLmvQuy3zz0FRzBTHvuLnGciqlrlBD3FItRGtnnCq8M0O0QOpG
KAz3YaDJZ/BqygmwUMcfUj8Jb0Q0IpckkfeAwkO2jvyWUiGAGagj4F2tRAh3wYDxy2OzQidlXvqR
MqOSXDw0eaEDAhRNdxdGg5yeqLJATZotY+TgL3qbcomf4DxldW23deIw+xRTZLmptcZoeA0Zc9Jq
y+qDyLT8Ti+6zp6lyhA9ksZMoCSGZrkpEOcqgdYN0t1o46xx1E/bmcDsCbMqEUabESB0cOULrB7m
SN7kwBPDAemm1KZQRcUgyzae8K3hNkzkwTwq5aFSL/MiL1dxlOof1TjEpNMsI+o3JPtWfhZVH3vf
8z8XSpKvLMfONg01a05dibnwFMEyDgrDWlITDn2szRhkziByHENTMzjWUqAeCwkCRDOXQ6XEinRI
CgxZTTsqjkMrC456O9DOu7xQKUBwXyUVllwE11re5EuUApF+yEquGcOyJkVJVTlX/aVWShEUdNPY
Dixvn9U+FedDNIJHCy21QjIzs8fTWg672wQVCA/gZVtcRRoA7lnZtHq3bBShnxsewrZzNv0EuHva
E+s4uY47FAgBGe5BYgUnY10j0S46T75CtRP2K3BTQokOrRaQZH6wxlgqvoevi+ZDizjoknLRJAFr
MTkQ8JI/25FVATOMcBXJO3ESa9iwFanvLKOmGe4H/Lw2tlcqcJkAAZyocCfuAq8NYaun3nCZe8Z4
ApwIlDt+N9G6bFP9SGECu1BSU/CSAUqdXRCy9Hsyk0aobbAZzM7PFij0SFuIZtmA05mQcL7uLQHs
Z2gpZwjc1mutzT8aPeHz5Padr0ZexFnjN1j7aHGbXqZBpVxV4G6Q41G89hpQuHetJbG16awBhAv5
Sl4q+o5rson9sRRbsF4kWEoQ6ppQQnQkZxHr6uFKTpE775p2PKck5N+JmlE402Ab3Q+4nnFkafzz
FMWiBxHU0Ah7TZe3mOeFy8qP7KtCqaqHHiDJ2qgRh8ItjrNANJYV+wt82F4M7coz9AD2KJX6QRnL
W/Lj5n0yquEwz5q4v4V8yqzRu8TbOn7ho6Qvqcg2UoWaJ7GwztHfzRiDtWBBorT7EZAlC0lbWNeS
prYyhCLH+5jkg8aEzSnHAwmQ7qWkCFqcz5vsIrdDY+lbuXlZgbZc5NRvFrEFCW4WBLpxgVvm8Mke
G5DGlq4mOnevk0XDWqe+sal6FLOwIqpekK6z8HdHfucKu2/gt4PevR9JxByZaO+4qIjahDl93G+a
bOze62pqbpyyThEGK1RvaXtKdy48rwYxFDh4gZbqpLlYKYTnomkEhbqsB0uSN34ZnJohd75skElw
UHe0vQFkuoUxdj045k0kNc11BOazphCQEuF49ZidqqZJAOa3bUmx3nbq68AzWdoyra/qRUtO1p9b
o4xkQqMUhj13YJJ/7OoA9+G6tZHtlTWnxyVeUbOFTmLmpBIpRr0Z4DfXIwBWOFpYYhO1cIdAYaKX
AJ40J+ltsTppmk8CRdjaPaWvbqOoQcVo0v1zfP0ybR4I9GRnlV6lQEb0DtiLSeq2Ic7xq+skahTP
1XOpixZC4iC/xiUSGiYGa9qxCSk5g1MHCoDkFaU6xHNjiAiEa8RJ4RAAR+naEeOstKrGJXIgEBr8
yAo+d41laosBVtlt0zTKJ4iTwbblz/A8LoO0XJZaHLPmU7sHmB6G+WEg+fGqbnP/vKrt4VYqjFKn
yNL161SmbndWy5W8UjM8lmZaL5RDgnylQbe9clyb89lGTuGfHXLIsKV5yWkoxlnNIMyrPA2XaSto
KdKPPBAEiIIKj9ComYLUQ2AJblvmqnaRK+iRejiXK/5w28RJDjJWUxty3FnHNpaXk9VvSfjiJIW/
xkcGz1vCGGcxGBU2WUhccmm0EnUUa7y69PGHGfGEYyedcIYEou+RXBhLkr9Ff4EIrrKJRoUFmAof
YCIl7vt1OCrdZZE6eIAbWZS7g4ffFzugAzcN2cQ4BQ1A3EPdLKZK6885Fmnv26zk+0Rv/rrSHQ2/
YynBMgHbEOmmlVpAAbqvail1IgFqoVZpLWPkPQyx3UCX1YS3YRfMJ7v1wD4LOaEdCq22HlEcK85B
FuHAU5SZm4xhcy5HnQT3JMIZNw1VdKJR/z1luZLvcpCTR3qgg8ETE0gLxyZOfRZV5JXdFhyRTKLQ
HrmxjQHK5MzJvGFVIp8IN7HNgiXFbf0C/Gd8CGabvKQZh+aZlwrkOFGJpvRuwcML+DVeLNVhX0Xl
PW/ZcTGpqlWEkfAntxu5u/WqzLzyRoF4BfpG3lkcQ5JkfXfWg1+LjwEg/bWDYhkCYaqHHolllWtS
HtaJYeRAtQZFPe2HSkEuxwz0ZRbJyocCn8EC594ct+4iaYhzC0m7lFsoLnOzG8gvi9YajqwIhz2d
qX4cSJWHClkfVqtIjPm0uEKSHrFKZ7fRVhmDdBEPllyiXjXGJ0g+hR+MOmq2AK2sI2IfY01xSrtm
O1KPRixCb1Du5cQDP36YeaHR3hRSDlGPFVE5UUbqWjPCAgqLIrTuQgKWe8v2kIuqmhbhGqRJkws0
A/xTlQzGuuUwVeLTZg0omhlytNIlteEk4asXGESClEBBOrws44JVT5cTiSNqY544iTdUCHiGkKa9
1Hvvh1J3iSKF/mDIA+THJhCfUVFFJd0GjoCS5gD/zYwxi5c6TXzI0Vow5qYs4wOv51pzoiVmOVeR
ELnSjRCt4bRBRpCg7TiCknlC0CQW6qiNZ5IM28QJMCshesn0lZVQHoUX0aqzkp0H1nKq2OtAruNr
B5HlG5wq8SEbGiohs9zvjKMiQiAGtdF+lWWSEHNEOTBZ4Q1O/F6tDdeZpnw2zVKdzqwYYFEcKEZ0
THo8QxutPGyjyEo3ca917w22xxoUQgGEMxCpfh+Rx57/T4lpYO6kagyiOdHwLzSAQEFWFMplURYY
WSKzJ1fzf0tS+99g1/CSd1+4tXv4ZNl01WzLYbOtmrj+ggSffrvOgrS+yX7uS68Q82839G77Q2ZR
+uTBvIOnf7qnpxv+XhOxWwd187ilbqMfmLpumLoKeg6VJu/l56Z9YBu6ZiuKhsw8n+f8+5u++aOn
//6DPXfj97/zvTt/7peTR+4crWAy9/s9vXwANtAWfJ6fku582wkGlhiWArwKtYLpQx9xvb++Ex44
wNbTGPSCLH1b5hBT9elHuuCrFn4bAArlC10BZ6jjqfH02e0Ce7L8wnoDTsPTh5rIf6QL3Mdkshau
6jJ4qN92gSZ4Qz/WCV+18VsnCPtA06FjMuCfn/KryWDgckJNSBb/qQHw1Z2/nQXK5LnyI0Pgqzbe
PL2GgxGEGo0C79MHRsvuLBDAV6ntvIyQ5yH318+Crx7gTSfwYhSMv/bsB8U6MCgI2hQAv9kP5oEQ
lPcs/WWxeB51f6N+ULUnXtNeg0ExDii6Mt1f5ru8OxjwAtIN+EuK9bcdDHBTVaqOP7gwfjWo3swK
88CSZcPkYXeng30gyxT5LfV5kMh/u+kAdcF4XqafHbS+hBh/Ji6AYjfx2OBZ7j69xZZoUrTW/3YB
AQX9CWux3+hXD9gEBKbePN6bNdAyD2yTDIv2ukn+7bZBoSLItO/T2weoA5FG+WrEGweqJiuarDEh
ps+fWPh+YHX8ElNP2jaPh1PgG2yrbwXdf/SF13Dy979/CSWf4kVCpZ0v3gz59vnazzvJ9O9/7iwH
T5Hem1++Rn5P13n585cH/P2ld671+lSvPzwOtqVbPvjD0y+Gl9u8cBNC8n+lj37pvluX7uO22gG1
iKd4/7cb+t//2rndN2//u+2XTeo++G78rUsoUF9eo6vpCX/yElXlJq/NTJ0/gVpe//3zzcIEcsvX
ZqZmgXQRke3bIcduObip+9rQ02B5nk17txwkf9jTAqNSIpZ9L3HqJknz7r/dJP/HuzMXFGmw00NE
bZPv7r5XOXPLlBNvtNtJxlPsuXfbTIX4q4afjnb7NnzuRpXvPnbbbf7aA0/v1rQnbNW+ra/cR3/4
9jSl/V8w2i8fA27/9UafZpGGwejrD35+Gq2bx+bB35bl8NrWU+OGKsTrD/ZpPA3dT6/tPDdsTzHS
vv29cUMX7rG7c/5VTEX7BW1f48gX7CxYKofBX/AOb9wkiN9duI/NawdMPfISoO3bI09yCd9axF/O
Afu2/2Fb1e9m29Rz4527f46z9m195bKYs2DV5c4YfznO79v6sglpfSdRgACCqkxprr3bznbueGoX
TPT+7bLxf3F2vwgesk9u+e6kilHDqF4bn0YPR3EBzPn1Rz8/Vf/1vUBAyPwHEnb/y6yCMSt3w4Gp
cRMBj/0bvymDvNkdQS+N/4LZu3AfCcTof2Yw/rnvjt12GwevNz29i6drAfd+/dnPv4zpCtOrfm3p
pXXyGuov6KaVm0799I3Gf0E3rbYe0aQ77MwKema6918QTC62lE5/f+dTumffmbz4Mt8Wwc4K/Xz3
2i/YD+f/n734Hyf6v5xkvxfN/4i/856X+AFZnj2vcMpW8IeyP79gCN1smVre1zH+b4mifcfRj/IP
vttN3zpJfik2/P58+VpJ+daf7R6ep288xFu3/Of/AQAA//8=</cx:binary>
              </cx:geoCache>
            </cx:geography>
          </cx:layoutPr>
        </cx:series>
      </cx:plotAreaRegion>
    </cx:plotArea>
    <cx:legend pos="r" align="min" overlay="0">
      <cx:txPr>
        <a:bodyPr spcFirstLastPara="1" vertOverflow="ellipsis" horzOverflow="overflow" wrap="square" lIns="0" tIns="0" rIns="0" bIns="0" anchor="ctr" anchorCtr="1"/>
        <a:lstStyle/>
        <a:p>
          <a:pPr algn="ctr" rtl="0">
            <a:defRPr/>
          </a:pPr>
          <a:endParaRPr lang="en-US" sz="1197" b="0" i="0" u="none" strike="noStrike" baseline="0">
            <a:solidFill>
              <a:prstClr val="black">
                <a:lumMod val="65000"/>
                <a:lumOff val="35000"/>
              </a:prst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0.1986</cdr:x>
      <cdr:y>0.1623</cdr:y>
    </cdr:from>
    <cdr:to>
      <cdr:x>0.1986</cdr:x>
      <cdr:y>0.87897</cdr:y>
    </cdr:to>
    <cdr:cxnSp macro="">
      <cdr:nvCxnSpPr>
        <cdr:cNvPr id="3" name="Straight Connector 2">
          <a:extLst xmlns:a="http://schemas.openxmlformats.org/drawingml/2006/main">
            <a:ext uri="{FF2B5EF4-FFF2-40B4-BE49-F238E27FC236}">
              <a16:creationId xmlns:a16="http://schemas.microsoft.com/office/drawing/2014/main" id="{EC8B6ABC-DA3F-4B17-A9EC-D0A17ADE530A}"/>
            </a:ext>
          </a:extLst>
        </cdr:cNvPr>
        <cdr:cNvCxnSpPr/>
      </cdr:nvCxnSpPr>
      <cdr:spPr>
        <a:xfrm xmlns:a="http://schemas.openxmlformats.org/drawingml/2006/main">
          <a:off x="923548" y="401923"/>
          <a:ext cx="0" cy="177482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0.59424</cdr:x>
      <cdr:y>0.32779</cdr:y>
    </cdr:from>
    <cdr:to>
      <cdr:x>0.59424</cdr:x>
      <cdr:y>0.89175</cdr:y>
    </cdr:to>
    <cdr:cxnSp macro="">
      <cdr:nvCxnSpPr>
        <cdr:cNvPr id="4" name="Straight Connector 3">
          <a:extLst xmlns:a="http://schemas.openxmlformats.org/drawingml/2006/main">
            <a:ext uri="{FF2B5EF4-FFF2-40B4-BE49-F238E27FC236}">
              <a16:creationId xmlns:a16="http://schemas.microsoft.com/office/drawing/2014/main" id="{1E811E20-CB27-4E63-8FEF-085CC948783E}"/>
            </a:ext>
          </a:extLst>
        </cdr:cNvPr>
        <cdr:cNvCxnSpPr/>
      </cdr:nvCxnSpPr>
      <cdr:spPr>
        <a:xfrm xmlns:a="http://schemas.openxmlformats.org/drawingml/2006/main">
          <a:off x="2763389" y="811771"/>
          <a:ext cx="0" cy="139663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0199AD-5EED-4D78-A1ED-D169010C82CC}"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06677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0199AD-5EED-4D78-A1ED-D169010C82CC}"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294493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0199AD-5EED-4D78-A1ED-D169010C82CC}"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12799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199AD-5EED-4D78-A1ED-D169010C82CC}"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429193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199AD-5EED-4D78-A1ED-D169010C82CC}"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266419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0199AD-5EED-4D78-A1ED-D169010C82CC}" type="datetimeFigureOut">
              <a:rPr lang="en-IN" smtClean="0"/>
              <a:t>05-06-2024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136065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00199AD-5EED-4D78-A1ED-D169010C82CC}" type="datetimeFigureOut">
              <a:rPr lang="en-IN" smtClean="0"/>
              <a:t>05-06-2024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50108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00199AD-5EED-4D78-A1ED-D169010C82CC}" type="datetimeFigureOut">
              <a:rPr lang="en-IN" smtClean="0"/>
              <a:t>05-06-2024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920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0199AD-5EED-4D78-A1ED-D169010C82CC}"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246686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0199AD-5EED-4D78-A1ED-D169010C82CC}" type="datetimeFigureOut">
              <a:rPr lang="en-IN" smtClean="0"/>
              <a:t>05-06-2024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17406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0199AD-5EED-4D78-A1ED-D169010C82CC}" type="datetimeFigureOut">
              <a:rPr lang="en-IN" smtClean="0"/>
              <a:t>05-06-2024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05315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00199AD-5EED-4D78-A1ED-D169010C82CC}" type="datetimeFigureOut">
              <a:rPr lang="en-IN" smtClean="0"/>
              <a:t>05-06-2024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C3E5408-591C-4E37-87CA-144444FAB020}" type="slidenum">
              <a:rPr lang="en-IN" smtClean="0"/>
              <a:t>‹#›</a:t>
            </a:fld>
            <a:endParaRPr lang="en-IN"/>
          </a:p>
        </p:txBody>
      </p:sp>
    </p:spTree>
    <p:extLst>
      <p:ext uri="{BB962C8B-B14F-4D97-AF65-F5344CB8AC3E}">
        <p14:creationId xmlns:p14="http://schemas.microsoft.com/office/powerpoint/2010/main" val="3840812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with text on it&#10;&#10;Description automatically generated">
            <a:extLst>
              <a:ext uri="{FF2B5EF4-FFF2-40B4-BE49-F238E27FC236}">
                <a16:creationId xmlns:a16="http://schemas.microsoft.com/office/drawing/2014/main" id="{E96F51AE-55B3-4132-9372-DBB76541B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9911" y="501650"/>
            <a:ext cx="1055077" cy="971599"/>
          </a:xfrm>
          <a:prstGeom prst="rect">
            <a:avLst/>
          </a:prstGeom>
          <a:solidFill>
            <a:schemeClr val="accent1">
              <a:lumMod val="50000"/>
            </a:schemeClr>
          </a:solidFill>
        </p:spPr>
      </p:pic>
      <p:sp>
        <p:nvSpPr>
          <p:cNvPr id="6" name="TextBox 5">
            <a:extLst>
              <a:ext uri="{FF2B5EF4-FFF2-40B4-BE49-F238E27FC236}">
                <a16:creationId xmlns:a16="http://schemas.microsoft.com/office/drawing/2014/main" id="{F941B80B-97C5-4B4F-95A9-ABB3847D4E2D}"/>
              </a:ext>
            </a:extLst>
          </p:cNvPr>
          <p:cNvSpPr txBox="1"/>
          <p:nvPr/>
        </p:nvSpPr>
        <p:spPr>
          <a:xfrm>
            <a:off x="6179103" y="5385672"/>
            <a:ext cx="5218093" cy="461665"/>
          </a:xfrm>
          <a:prstGeom prst="rect">
            <a:avLst/>
          </a:prstGeom>
          <a:noFill/>
        </p:spPr>
        <p:txBody>
          <a:bodyPr wrap="square" rtlCol="0">
            <a:spAutoFit/>
          </a:bodyPr>
          <a:lstStyle/>
          <a:p>
            <a:pPr defTabSz="912114">
              <a:spcAft>
                <a:spcPts val="570"/>
              </a:spcAft>
            </a:pPr>
            <a:r>
              <a:rPr lang="en-US" sz="2400" dirty="0">
                <a:solidFill>
                  <a:schemeClr val="accent1">
                    <a:lumMod val="50000"/>
                  </a:schemeClr>
                </a:solidFill>
                <a:latin typeface="Arial Rounded MT Bold" panose="020F0704030504030204" pitchFamily="34" charset="0"/>
              </a:rPr>
              <a:t>Presented by : Anindita Roy</a:t>
            </a:r>
            <a:endParaRPr lang="en-IN" sz="2400" dirty="0">
              <a:solidFill>
                <a:schemeClr val="accent1">
                  <a:lumMod val="50000"/>
                </a:schemeClr>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41EA8A83-9223-4111-B396-1DD6F4C661C6}"/>
              </a:ext>
            </a:extLst>
          </p:cNvPr>
          <p:cNvSpPr txBox="1"/>
          <p:nvPr/>
        </p:nvSpPr>
        <p:spPr>
          <a:xfrm>
            <a:off x="794805" y="2330061"/>
            <a:ext cx="10214828" cy="1564176"/>
          </a:xfrm>
          <a:prstGeom prst="rect">
            <a:avLst/>
          </a:prstGeom>
          <a:noFill/>
        </p:spPr>
        <p:txBody>
          <a:bodyPr wrap="square" rtlCol="0">
            <a:spAutoFit/>
          </a:bodyPr>
          <a:lstStyle/>
          <a:p>
            <a:pPr algn="ctr" defTabSz="912114">
              <a:spcAft>
                <a:spcPts val="570"/>
              </a:spcAft>
            </a:pPr>
            <a:r>
              <a:rPr lang="en-US" sz="4800" kern="1200" dirty="0">
                <a:solidFill>
                  <a:schemeClr val="accent1">
                    <a:lumMod val="50000"/>
                  </a:schemeClr>
                </a:solidFill>
                <a:latin typeface="Arial Rounded MT Bold" panose="020F0704030504030204" pitchFamily="34" charset="0"/>
                <a:ea typeface="+mn-ea"/>
                <a:cs typeface="+mn-cs"/>
              </a:rPr>
              <a:t>Performance Report of the Vrinda Store,2022</a:t>
            </a:r>
            <a:endParaRPr lang="en-IN" sz="4800" dirty="0">
              <a:solidFill>
                <a:schemeClr val="accent1">
                  <a:lumMod val="50000"/>
                </a:schemeClr>
              </a:solidFill>
              <a:latin typeface="Arial Rounded MT Bold" panose="020F0704030504030204" pitchFamily="34" charset="0"/>
            </a:endParaRPr>
          </a:p>
        </p:txBody>
      </p:sp>
      <p:sp>
        <p:nvSpPr>
          <p:cNvPr id="2" name="TextBox 1">
            <a:extLst>
              <a:ext uri="{FF2B5EF4-FFF2-40B4-BE49-F238E27FC236}">
                <a16:creationId xmlns:a16="http://schemas.microsoft.com/office/drawing/2014/main" id="{A9C1365F-6EA6-3371-923A-CFCA227F8F58}"/>
              </a:ext>
            </a:extLst>
          </p:cNvPr>
          <p:cNvSpPr txBox="1"/>
          <p:nvPr/>
        </p:nvSpPr>
        <p:spPr>
          <a:xfrm>
            <a:off x="1957365" y="4340270"/>
            <a:ext cx="8443476" cy="523220"/>
          </a:xfrm>
          <a:prstGeom prst="rect">
            <a:avLst/>
          </a:prstGeom>
          <a:noFill/>
        </p:spPr>
        <p:txBody>
          <a:bodyPr wrap="square" rtlCol="0">
            <a:spAutoFit/>
          </a:bodyPr>
          <a:lstStyle/>
          <a:p>
            <a:pPr defTabSz="434340">
              <a:spcAft>
                <a:spcPts val="600"/>
              </a:spcAft>
            </a:pPr>
            <a:r>
              <a:rPr lang="en-US" sz="2800" kern="1200" dirty="0">
                <a:solidFill>
                  <a:schemeClr val="accent1">
                    <a:lumMod val="50000"/>
                  </a:schemeClr>
                </a:solidFill>
                <a:latin typeface="Arial Rounded MT Bold" panose="020F0704030504030204" pitchFamily="34" charset="0"/>
                <a:ea typeface="+mn-ea"/>
                <a:cs typeface="+mn-cs"/>
              </a:rPr>
              <a:t>A comprehensive</a:t>
            </a:r>
            <a:r>
              <a:rPr lang="en-US" sz="2800" kern="1200" dirty="0">
                <a:solidFill>
                  <a:schemeClr val="tx1"/>
                </a:solidFill>
                <a:latin typeface="Arial Rounded MT Bold" panose="020F0704030504030204" pitchFamily="34" charset="0"/>
                <a:ea typeface="+mn-ea"/>
                <a:cs typeface="+mn-cs"/>
              </a:rPr>
              <a:t> </a:t>
            </a:r>
            <a:r>
              <a:rPr lang="en-US" sz="2800" kern="1200" dirty="0">
                <a:solidFill>
                  <a:schemeClr val="accent1">
                    <a:lumMod val="50000"/>
                  </a:schemeClr>
                </a:solidFill>
                <a:latin typeface="Arial Rounded MT Bold" panose="020F0704030504030204" pitchFamily="34" charset="0"/>
                <a:ea typeface="+mn-ea"/>
                <a:cs typeface="+mn-cs"/>
              </a:rPr>
              <a:t>review</a:t>
            </a:r>
            <a:r>
              <a:rPr lang="en-US" sz="2800" kern="1200" dirty="0">
                <a:solidFill>
                  <a:schemeClr val="tx1"/>
                </a:solidFill>
                <a:latin typeface="Arial Rounded MT Bold" panose="020F0704030504030204" pitchFamily="34" charset="0"/>
                <a:ea typeface="+mn-ea"/>
                <a:cs typeface="+mn-cs"/>
              </a:rPr>
              <a:t> </a:t>
            </a:r>
            <a:r>
              <a:rPr lang="en-US" sz="2800" kern="1200" dirty="0">
                <a:solidFill>
                  <a:schemeClr val="accent1">
                    <a:lumMod val="50000"/>
                  </a:schemeClr>
                </a:solidFill>
                <a:latin typeface="Arial Rounded MT Bold" panose="020F0704030504030204" pitchFamily="34" charset="0"/>
                <a:ea typeface="+mn-ea"/>
                <a:cs typeface="+mn-cs"/>
              </a:rPr>
              <a:t>and</a:t>
            </a:r>
            <a:r>
              <a:rPr lang="en-US" sz="2800" kern="1200" dirty="0">
                <a:solidFill>
                  <a:schemeClr val="tx1"/>
                </a:solidFill>
                <a:latin typeface="Arial Rounded MT Bold" panose="020F0704030504030204" pitchFamily="34" charset="0"/>
                <a:ea typeface="+mn-ea"/>
                <a:cs typeface="+mn-cs"/>
              </a:rPr>
              <a:t> </a:t>
            </a:r>
            <a:r>
              <a:rPr lang="en-US" sz="2800" kern="1200" dirty="0">
                <a:solidFill>
                  <a:schemeClr val="accent1">
                    <a:lumMod val="50000"/>
                  </a:schemeClr>
                </a:solidFill>
                <a:latin typeface="Arial Rounded MT Bold" panose="020F0704030504030204" pitchFamily="34" charset="0"/>
                <a:ea typeface="+mn-ea"/>
                <a:cs typeface="+mn-cs"/>
              </a:rPr>
              <a:t>strategic</a:t>
            </a:r>
            <a:r>
              <a:rPr lang="en-US" sz="2800" kern="1200" dirty="0">
                <a:solidFill>
                  <a:schemeClr val="tx1"/>
                </a:solidFill>
                <a:latin typeface="Arial Rounded MT Bold" panose="020F0704030504030204" pitchFamily="34" charset="0"/>
                <a:ea typeface="+mn-ea"/>
                <a:cs typeface="+mn-cs"/>
              </a:rPr>
              <a:t> </a:t>
            </a:r>
            <a:r>
              <a:rPr lang="en-US" sz="2800" kern="1200" dirty="0">
                <a:solidFill>
                  <a:schemeClr val="accent1">
                    <a:lumMod val="50000"/>
                  </a:schemeClr>
                </a:solidFill>
                <a:latin typeface="Arial Rounded MT Bold" panose="020F0704030504030204" pitchFamily="34" charset="0"/>
                <a:ea typeface="+mn-ea"/>
                <a:cs typeface="+mn-cs"/>
              </a:rPr>
              <a:t>outlook</a:t>
            </a:r>
            <a:endParaRPr lang="en-IN" sz="2800" dirty="0">
              <a:solidFill>
                <a:schemeClr val="accent1">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68592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2" name="Rectangle 11">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5FAF0A0B-331C-2ABD-C681-6E1AE185865B}"/>
              </a:ext>
            </a:extLst>
          </p:cNvPr>
          <p:cNvSpPr txBox="1"/>
          <p:nvPr/>
        </p:nvSpPr>
        <p:spPr>
          <a:xfrm>
            <a:off x="0" y="1123837"/>
            <a:ext cx="3717381"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Strategic </a:t>
            </a:r>
            <a:r>
              <a:rPr lang="en-IN" sz="4400" dirty="0">
                <a:solidFill>
                  <a:schemeClr val="accent1">
                    <a:lumMod val="50000"/>
                  </a:schemeClr>
                </a:solidFill>
                <a:latin typeface="Arial Rounded MT Bold" panose="020F0704030504030204" pitchFamily="34" charset="0"/>
              </a:rPr>
              <a:t>Advice</a:t>
            </a:r>
            <a:r>
              <a:rPr lang="en-US" sz="4400" spc="-60" dirty="0">
                <a:solidFill>
                  <a:schemeClr val="accent1">
                    <a:lumMod val="50000"/>
                  </a:schemeClr>
                </a:solidFill>
                <a:latin typeface="Arial Rounded MT Bold" panose="020F0704030504030204" pitchFamily="34" charset="0"/>
                <a:ea typeface="+mj-ea"/>
                <a:cs typeface="+mj-cs"/>
              </a:rPr>
              <a:t> for 2023</a:t>
            </a:r>
          </a:p>
        </p:txBody>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455F41A-A1BB-1975-431F-CC60799C433A}"/>
              </a:ext>
            </a:extLst>
          </p:cNvPr>
          <p:cNvSpPr txBox="1"/>
          <p:nvPr/>
        </p:nvSpPr>
        <p:spPr>
          <a:xfrm>
            <a:off x="4393580" y="1123837"/>
            <a:ext cx="6144367" cy="5120640"/>
          </a:xfrm>
          <a:prstGeom prst="rect">
            <a:avLst/>
          </a:prstGeom>
        </p:spPr>
        <p:txBody>
          <a:bodyPr vert="horz" lIns="91440" tIns="45720" rIns="91440" bIns="45720" rtlCol="0" anchor="ctr">
            <a:normAutofit/>
          </a:bodyPr>
          <a:lstStyle/>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Target Women Aged 30-49</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Focus on women in the 30-49 age group with tailored offers and coupons to boost sales.</a:t>
            </a:r>
          </a:p>
          <a:p>
            <a:pPr defTabSz="914400">
              <a:lnSpc>
                <a:spcPct val="90000"/>
              </a:lnSpc>
              <a:spcAft>
                <a:spcPts val="600"/>
              </a:spcAft>
              <a:buClr>
                <a:schemeClr val="accent1"/>
              </a:buClr>
            </a:pPr>
            <a:endParaRPr lang="en-US" sz="1600" dirty="0">
              <a:solidFill>
                <a:schemeClr val="accent1">
                  <a:lumMod val="50000"/>
                </a:schemeClr>
              </a:solidFill>
              <a:latin typeface="Arial Rounded MT Bold" panose="020F0704030504030204" pitchFamily="34" charset="0"/>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Leverage Peak Sales Months</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Provide special promotions in March and August to capitalize on historically high sales periods.</a:t>
            </a:r>
          </a:p>
          <a:p>
            <a:pPr defTabSz="914400">
              <a:lnSpc>
                <a:spcPct val="90000"/>
              </a:lnSpc>
              <a:spcAft>
                <a:spcPts val="600"/>
              </a:spcAft>
              <a:buClr>
                <a:schemeClr val="accent1"/>
              </a:buClr>
            </a:pPr>
            <a:endParaRPr lang="en-US" sz="1600" dirty="0">
              <a:solidFill>
                <a:schemeClr val="accent1">
                  <a:lumMod val="50000"/>
                </a:schemeClr>
              </a:solidFill>
              <a:latin typeface="Arial Rounded MT Bold" panose="020F0704030504030204" pitchFamily="34" charset="0"/>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 Attract Male Customers</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Introduce more targeted offers and incentives to increase sales among male customers.</a:t>
            </a:r>
          </a:p>
          <a:p>
            <a:pPr defTabSz="914400">
              <a:lnSpc>
                <a:spcPct val="90000"/>
              </a:lnSpc>
              <a:spcAft>
                <a:spcPts val="600"/>
              </a:spcAft>
              <a:buClr>
                <a:schemeClr val="accent1"/>
              </a:buClr>
            </a:pPr>
            <a:endParaRPr lang="en-US" sz="1600" dirty="0">
              <a:solidFill>
                <a:schemeClr val="accent1">
                  <a:lumMod val="50000"/>
                </a:schemeClr>
              </a:solidFill>
              <a:latin typeface="Arial Rounded MT Bold" panose="020F0704030504030204" pitchFamily="34" charset="0"/>
            </a:endParaRPr>
          </a:p>
          <a:p>
            <a:pPr marL="285750" indent="-285750" defTabSz="914400">
              <a:lnSpc>
                <a:spcPct val="90000"/>
              </a:lnSpc>
              <a:spcAft>
                <a:spcPts val="600"/>
              </a:spcAft>
              <a:buClr>
                <a:schemeClr val="accent1"/>
              </a:buClr>
              <a:buFont typeface="Wingdings" panose="05000000000000000000" pitchFamily="2" charset="2"/>
              <a:buChar char="v"/>
            </a:pPr>
            <a:r>
              <a:rPr lang="en-IN" b="1" dirty="0">
                <a:solidFill>
                  <a:schemeClr val="accent1">
                    <a:lumMod val="50000"/>
                  </a:schemeClr>
                </a:solidFill>
                <a:latin typeface="Arial Rounded MT Bold" panose="020F0704030504030204" pitchFamily="34" charset="0"/>
              </a:rPr>
              <a:t>Enhance Online Channel Offers</a:t>
            </a:r>
            <a:endParaRPr lang="en-US" b="1"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Increase promotions on Amazon, Flipkart, and Myntra to drive more sales through these top channels.</a:t>
            </a:r>
          </a:p>
          <a:p>
            <a:pPr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p:txBody>
      </p:sp>
      <p:pic>
        <p:nvPicPr>
          <p:cNvPr id="4" name="Picture 3" descr="A logo with text on it&#10;&#10;Description automatically generated">
            <a:extLst>
              <a:ext uri="{FF2B5EF4-FFF2-40B4-BE49-F238E27FC236}">
                <a16:creationId xmlns:a16="http://schemas.microsoft.com/office/drawing/2014/main" id="{6C79220B-89DA-5B43-6643-5B6F1F3F6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492781"/>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296584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26" name="Rectangle 25">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286386FD-B353-C564-F3A1-D9520B3B62E4}"/>
              </a:ext>
            </a:extLst>
          </p:cNvPr>
          <p:cNvSpPr txBox="1"/>
          <p:nvPr/>
        </p:nvSpPr>
        <p:spPr>
          <a:xfrm>
            <a:off x="1069848" y="4590661"/>
            <a:ext cx="10210862" cy="106569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1" spc="-100" dirty="0">
                <a:solidFill>
                  <a:schemeClr val="accent1">
                    <a:lumMod val="50000"/>
                  </a:schemeClr>
                </a:solidFill>
                <a:latin typeface="Arial Rounded MT Bold" panose="020F0704030504030204" pitchFamily="34" charset="0"/>
                <a:ea typeface="+mj-ea"/>
                <a:cs typeface="+mj-cs"/>
              </a:rPr>
              <a:t>Thank You…</a:t>
            </a:r>
          </a:p>
        </p:txBody>
      </p:sp>
      <p:pic>
        <p:nvPicPr>
          <p:cNvPr id="3" name="Picture 2" descr="A logo with text on it&#10;&#10;Description automatically generated">
            <a:extLst>
              <a:ext uri="{FF2B5EF4-FFF2-40B4-BE49-F238E27FC236}">
                <a16:creationId xmlns:a16="http://schemas.microsoft.com/office/drawing/2014/main" id="{363694FF-9971-0D26-648D-C78E76709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514" y="484632"/>
            <a:ext cx="3862347" cy="3556755"/>
          </a:xfrm>
          <a:prstGeom prst="rect">
            <a:avLst/>
          </a:prstGeom>
          <a:solidFill>
            <a:schemeClr val="accent1">
              <a:lumMod val="50000"/>
            </a:schemeClr>
          </a:solidFill>
        </p:spPr>
      </p:pic>
      <p:pic>
        <p:nvPicPr>
          <p:cNvPr id="6" name="Graphic 5" descr="Smiling Face with No Fill">
            <a:extLst>
              <a:ext uri="{FF2B5EF4-FFF2-40B4-BE49-F238E27FC236}">
                <a16:creationId xmlns:a16="http://schemas.microsoft.com/office/drawing/2014/main" id="{35727E31-B968-29FE-786F-8C3E012781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4934" y="484632"/>
            <a:ext cx="3556755" cy="3556755"/>
          </a:xfrm>
          <a:prstGeom prst="rect">
            <a:avLst/>
          </a:prstGeom>
        </p:spPr>
      </p:pic>
    </p:spTree>
    <p:extLst>
      <p:ext uri="{BB962C8B-B14F-4D97-AF65-F5344CB8AC3E}">
        <p14:creationId xmlns:p14="http://schemas.microsoft.com/office/powerpoint/2010/main" val="113887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itle 2">
            <a:extLst>
              <a:ext uri="{FF2B5EF4-FFF2-40B4-BE49-F238E27FC236}">
                <a16:creationId xmlns:a16="http://schemas.microsoft.com/office/drawing/2014/main" id="{8809ECDC-1CB1-CA88-2EAB-8EFE94F8ADF7}"/>
              </a:ext>
            </a:extLst>
          </p:cNvPr>
          <p:cNvSpPr>
            <a:spLocks noGrp="1"/>
          </p:cNvSpPr>
          <p:nvPr>
            <p:ph type="title"/>
          </p:nvPr>
        </p:nvSpPr>
        <p:spPr>
          <a:xfrm>
            <a:off x="643467" y="1123837"/>
            <a:ext cx="3073914" cy="4601183"/>
          </a:xfrm>
        </p:spPr>
        <p:txBody>
          <a:bodyPr vert="horz" lIns="91440" tIns="45720" rIns="91440" bIns="45720" rtlCol="0" anchor="ctr">
            <a:normAutofit/>
          </a:bodyPr>
          <a:lstStyle/>
          <a:p>
            <a:pPr algn="r"/>
            <a:r>
              <a:rPr lang="en-US" sz="4400" dirty="0">
                <a:solidFill>
                  <a:schemeClr val="accent1">
                    <a:lumMod val="50000"/>
                  </a:schemeClr>
                </a:solidFill>
                <a:latin typeface="Arial Rounded MT Bold" panose="020F0704030504030204" pitchFamily="34" charset="0"/>
              </a:rPr>
              <a:t>Index</a:t>
            </a:r>
          </a:p>
        </p:txBody>
      </p:sp>
      <p:cxnSp>
        <p:nvCxnSpPr>
          <p:cNvPr id="13" name="Straight Connector 1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3A2066D-9D08-AC00-C5BD-67C75912EC7F}"/>
              </a:ext>
            </a:extLst>
          </p:cNvPr>
          <p:cNvSpPr>
            <a:spLocks noGrp="1"/>
          </p:cNvSpPr>
          <p:nvPr>
            <p:ph idx="1"/>
          </p:nvPr>
        </p:nvSpPr>
        <p:spPr>
          <a:xfrm>
            <a:off x="4393581" y="1642349"/>
            <a:ext cx="4081040" cy="4200261"/>
          </a:xfrm>
        </p:spPr>
        <p:txBody>
          <a:bodyPr vert="horz" lIns="91440" tIns="45720" rIns="91440" bIns="45720" rtlCol="0" anchor="ctr">
            <a:normAutofit/>
          </a:bodyPr>
          <a:lstStyle/>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Project Background</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Business problems</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Data sources</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Data Cleaning Process</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Output</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Key Insight</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Strategic Advice</a:t>
            </a:r>
            <a:br>
              <a:rPr lang="en-US" sz="1800" dirty="0">
                <a:solidFill>
                  <a:schemeClr val="accent1">
                    <a:lumMod val="50000"/>
                  </a:schemeClr>
                </a:solidFill>
                <a:latin typeface="Arial Rounded MT Bold" panose="020F0704030504030204" pitchFamily="34" charset="0"/>
              </a:rPr>
            </a:br>
            <a:endParaRPr lang="en-US" sz="1800" dirty="0">
              <a:solidFill>
                <a:schemeClr val="accent1">
                  <a:lumMod val="50000"/>
                </a:schemeClr>
              </a:solidFill>
              <a:latin typeface="Arial Rounded MT Bold" panose="020F0704030504030204" pitchFamily="34" charset="0"/>
            </a:endParaRPr>
          </a:p>
          <a:p>
            <a:pPr>
              <a:buFont typeface="Wingdings" panose="05000000000000000000" pitchFamily="2" charset="2"/>
              <a:buChar char="v"/>
            </a:pPr>
            <a:endParaRPr lang="en-US" sz="1800" dirty="0">
              <a:solidFill>
                <a:schemeClr val="accent1">
                  <a:lumMod val="50000"/>
                </a:schemeClr>
              </a:solidFill>
              <a:latin typeface="Arial Rounded MT Bold" panose="020F0704030504030204" pitchFamily="34" charset="0"/>
            </a:endParaRPr>
          </a:p>
        </p:txBody>
      </p:sp>
      <p:pic>
        <p:nvPicPr>
          <p:cNvPr id="6" name="Picture 5" descr="A logo with text on it&#10;&#10;Description automatically generated">
            <a:extLst>
              <a:ext uri="{FF2B5EF4-FFF2-40B4-BE49-F238E27FC236}">
                <a16:creationId xmlns:a16="http://schemas.microsoft.com/office/drawing/2014/main" id="{8405F801-DE99-18E4-E34C-E7C6E1D02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507379"/>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404215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Rectangle 4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44" name="Rectangle 43">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Rectangle 45">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A08D3D89-863B-45D3-8AD5-A3601812CC60}"/>
              </a:ext>
            </a:extLst>
          </p:cNvPr>
          <p:cNvSpPr txBox="1"/>
          <p:nvPr/>
        </p:nvSpPr>
        <p:spPr>
          <a:xfrm>
            <a:off x="273791" y="1123837"/>
            <a:ext cx="3443590"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Project Background</a:t>
            </a:r>
          </a:p>
        </p:txBody>
      </p:sp>
      <p:cxnSp>
        <p:nvCxnSpPr>
          <p:cNvPr id="48" name="Straight Connector 47">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598E1C-4BE0-4CC1-8F04-114D2372067E}"/>
              </a:ext>
            </a:extLst>
          </p:cNvPr>
          <p:cNvSpPr txBox="1"/>
          <p:nvPr/>
        </p:nvSpPr>
        <p:spPr>
          <a:xfrm>
            <a:off x="4393580" y="864108"/>
            <a:ext cx="6144367" cy="5120640"/>
          </a:xfrm>
          <a:prstGeom prst="rect">
            <a:avLst/>
          </a:prstGeom>
        </p:spPr>
        <p:txBody>
          <a:bodyPr vert="horz" lIns="91440" tIns="45720" rIns="91440" bIns="45720" rtlCol="0" anchor="ctr">
            <a:normAutofit/>
          </a:bodyPr>
          <a:lstStyle/>
          <a:p>
            <a:pPr marL="102870" indent="-285750" defTabSz="914400">
              <a:lnSpc>
                <a:spcPct val="90000"/>
              </a:lnSpc>
              <a:spcAft>
                <a:spcPts val="600"/>
              </a:spcAft>
              <a:buClr>
                <a:schemeClr val="accent1"/>
              </a:buClr>
              <a:buFont typeface="Wingdings" panose="05000000000000000000" pitchFamily="2" charset="2"/>
              <a:buChar char="v"/>
            </a:pPr>
            <a:r>
              <a:rPr lang="en-US" sz="1600" dirty="0">
                <a:solidFill>
                  <a:schemeClr val="accent1">
                    <a:lumMod val="50000"/>
                  </a:schemeClr>
                </a:solidFill>
                <a:latin typeface="Arial Rounded MT Bold" panose="020F0704030504030204" pitchFamily="34" charset="0"/>
              </a:rPr>
              <a:t>Vrinda Store is one of the selling partner of various online selling stores like Amazon, Flipkart, Myntra, and many more. Customers order their products and as a seller, the Vrinda store dispatch the products through the relevant delivering partner.</a:t>
            </a:r>
          </a:p>
          <a:p>
            <a:pPr indent="-182880" defTabSz="914400">
              <a:lnSpc>
                <a:spcPct val="90000"/>
              </a:lnSpc>
              <a:spcAft>
                <a:spcPts val="600"/>
              </a:spcAft>
              <a:buClr>
                <a:schemeClr val="accent1"/>
              </a:buClr>
              <a:buFont typeface="Wingdings 2" pitchFamily="18" charset="2"/>
              <a:buChar char=""/>
            </a:pPr>
            <a:endParaRPr lang="en-US" sz="1600" dirty="0">
              <a:solidFill>
                <a:schemeClr val="accent1">
                  <a:lumMod val="50000"/>
                </a:schemeClr>
              </a:solidFill>
              <a:latin typeface="Arial Rounded MT Bold" panose="020F0704030504030204" pitchFamily="34" charset="0"/>
            </a:endParaRPr>
          </a:p>
          <a:p>
            <a:pPr marL="102870" indent="-285750" defTabSz="914400">
              <a:lnSpc>
                <a:spcPct val="90000"/>
              </a:lnSpc>
              <a:spcAft>
                <a:spcPts val="600"/>
              </a:spcAft>
              <a:buClr>
                <a:schemeClr val="accent1"/>
              </a:buClr>
              <a:buFont typeface="Wingdings" panose="05000000000000000000" pitchFamily="2" charset="2"/>
              <a:buChar char="v"/>
            </a:pPr>
            <a:r>
              <a:rPr lang="en-US" sz="1600" dirty="0">
                <a:solidFill>
                  <a:schemeClr val="accent1">
                    <a:lumMod val="50000"/>
                  </a:schemeClr>
                </a:solidFill>
                <a:latin typeface="Arial Rounded MT Bold" panose="020F0704030504030204" pitchFamily="34" charset="0"/>
              </a:rPr>
              <a:t>Now the store management wants to review all the sales reports of 2022 and wish to know which segments are doing better and which segments need different strategy  to contribute significantly more to the revenue earned by Vrinda store. </a:t>
            </a:r>
          </a:p>
        </p:txBody>
      </p:sp>
      <p:pic>
        <p:nvPicPr>
          <p:cNvPr id="4" name="Picture 3" descr="A logo with text on it&#10;&#10;Description automatically generated">
            <a:extLst>
              <a:ext uri="{FF2B5EF4-FFF2-40B4-BE49-F238E27FC236}">
                <a16:creationId xmlns:a16="http://schemas.microsoft.com/office/drawing/2014/main" id="{169695E9-010F-B3F0-49FE-161C6C89E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506848"/>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210965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3" name="Rectangle 1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FF1B7601-F58E-4C6B-8D73-748668C7E6B6}"/>
              </a:ext>
            </a:extLst>
          </p:cNvPr>
          <p:cNvSpPr txBox="1"/>
          <p:nvPr/>
        </p:nvSpPr>
        <p:spPr>
          <a:xfrm>
            <a:off x="643467" y="1123837"/>
            <a:ext cx="3073914"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Business Problems</a:t>
            </a:r>
          </a:p>
        </p:txBody>
      </p:sp>
      <p:cxnSp>
        <p:nvCxnSpPr>
          <p:cNvPr id="17" name="Straight Connector 1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8046FA4-C6FC-4A3F-8760-35811E419A67}"/>
              </a:ext>
            </a:extLst>
          </p:cNvPr>
          <p:cNvSpPr txBox="1"/>
          <p:nvPr/>
        </p:nvSpPr>
        <p:spPr>
          <a:xfrm>
            <a:off x="4393580" y="864108"/>
            <a:ext cx="6144367" cy="5044323"/>
          </a:xfrm>
          <a:prstGeom prst="rect">
            <a:avLst/>
          </a:prstGeom>
        </p:spPr>
        <p:txBody>
          <a:bodyPr vert="horz" lIns="91440" tIns="45720" rIns="91440" bIns="45720" rtlCol="0" anchor="ctr">
            <a:noAutofit/>
          </a:bodyPr>
          <a:lstStyle/>
          <a:p>
            <a:pPr>
              <a:spcAft>
                <a:spcPts val="600"/>
              </a:spcAft>
            </a:pPr>
            <a:r>
              <a:rPr lang="en-US" dirty="0">
                <a:solidFill>
                  <a:schemeClr val="accent1">
                    <a:lumMod val="50000"/>
                  </a:schemeClr>
                </a:solidFill>
                <a:latin typeface="Arial Rounded MT Bold" panose="020F0704030504030204" pitchFamily="34" charset="0"/>
              </a:rPr>
              <a:t>For the Vrinda store market scenario analysis, we have made some questions for analytic purposes and may those answers will help them to increase their sales and give them a proper visualization for the next year.</a:t>
            </a:r>
            <a:br>
              <a:rPr lang="en-US" sz="1600" dirty="0">
                <a:solidFill>
                  <a:schemeClr val="accent1">
                    <a:lumMod val="50000"/>
                  </a:schemeClr>
                </a:solidFill>
                <a:latin typeface="Arial Rounded MT Bold" panose="020F0704030504030204" pitchFamily="34" charset="0"/>
              </a:rPr>
            </a:br>
            <a:br>
              <a:rPr lang="en-US" sz="1600" dirty="0">
                <a:solidFill>
                  <a:schemeClr val="accent1">
                    <a:lumMod val="50000"/>
                  </a:schemeClr>
                </a:solidFill>
                <a:latin typeface="Arial Rounded MT Bold" panose="020F0704030504030204" pitchFamily="34" charset="0"/>
              </a:rPr>
            </a:br>
            <a:br>
              <a:rPr lang="en-US" sz="1600" dirty="0">
                <a:solidFill>
                  <a:schemeClr val="accent1">
                    <a:lumMod val="50000"/>
                  </a:schemeClr>
                </a:solidFill>
                <a:latin typeface="Arial Rounded MT Bold" panose="020F0704030504030204" pitchFamily="34" charset="0"/>
              </a:rPr>
            </a:br>
            <a:r>
              <a:rPr lang="en-US" sz="1600" dirty="0">
                <a:solidFill>
                  <a:schemeClr val="accent1">
                    <a:lumMod val="50000"/>
                  </a:schemeClr>
                </a:solidFill>
                <a:latin typeface="Arial Rounded MT Bold" panose="020F0704030504030204" pitchFamily="34" charset="0"/>
              </a:rPr>
              <a:t>1. Here we will know which month has got the highest sales for the store.</a:t>
            </a:r>
          </a:p>
          <a:p>
            <a:pPr>
              <a:spcAft>
                <a:spcPts val="600"/>
              </a:spcAft>
            </a:pPr>
            <a:r>
              <a:rPr lang="en-US" sz="1600" dirty="0">
                <a:solidFill>
                  <a:schemeClr val="accent1">
                    <a:lumMod val="50000"/>
                  </a:schemeClr>
                </a:solidFill>
                <a:latin typeface="Arial Rounded MT Bold" panose="020F0704030504030204" pitchFamily="34" charset="0"/>
              </a:rPr>
              <a:t>2. Which gender has contributed the most revenue?</a:t>
            </a:r>
          </a:p>
          <a:p>
            <a:pPr>
              <a:spcAft>
                <a:spcPts val="600"/>
              </a:spcAft>
            </a:pPr>
            <a:r>
              <a:rPr lang="en-US" sz="1600" dirty="0">
                <a:solidFill>
                  <a:schemeClr val="accent1">
                    <a:lumMod val="50000"/>
                  </a:schemeClr>
                </a:solidFill>
                <a:latin typeface="Arial Rounded MT Bold" panose="020F0704030504030204" pitchFamily="34" charset="0"/>
              </a:rPr>
              <a:t>3. Most populated channel for the store which created the highest sales</a:t>
            </a:r>
          </a:p>
          <a:p>
            <a:pPr>
              <a:spcAft>
                <a:spcPts val="600"/>
              </a:spcAft>
            </a:pPr>
            <a:r>
              <a:rPr lang="en-US" sz="1600" dirty="0">
                <a:solidFill>
                  <a:schemeClr val="accent1">
                    <a:lumMod val="50000"/>
                  </a:schemeClr>
                </a:solidFill>
                <a:latin typeface="Arial Rounded MT Bold" panose="020F0704030504030204" pitchFamily="34" charset="0"/>
              </a:rPr>
              <a:t>4. In these various age group, they want to know which group are the most interested in case of purchasing</a:t>
            </a:r>
          </a:p>
          <a:p>
            <a:pPr>
              <a:spcAft>
                <a:spcPts val="600"/>
              </a:spcAft>
            </a:pPr>
            <a:r>
              <a:rPr lang="en-US" sz="1600" dirty="0">
                <a:solidFill>
                  <a:schemeClr val="accent1">
                    <a:lumMod val="50000"/>
                  </a:schemeClr>
                </a:solidFill>
                <a:latin typeface="Arial Rounded MT Bold" panose="020F0704030504030204" pitchFamily="34" charset="0"/>
              </a:rPr>
              <a:t>5. In the various categories of clothes, which category is in the top position?</a:t>
            </a:r>
            <a:endParaRPr lang="en-IN" sz="1600"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endParaRPr lang="en-US" sz="1600" dirty="0">
              <a:solidFill>
                <a:schemeClr val="accent1">
                  <a:lumMod val="50000"/>
                </a:schemeClr>
              </a:solidFill>
              <a:latin typeface="Arial Rounded MT Bold" panose="020F0704030504030204" pitchFamily="34" charset="0"/>
            </a:endParaRPr>
          </a:p>
        </p:txBody>
      </p:sp>
      <p:pic>
        <p:nvPicPr>
          <p:cNvPr id="7" name="Picture 6" descr="A logo with text on it&#10;&#10;Description automatically generated">
            <a:extLst>
              <a:ext uri="{FF2B5EF4-FFF2-40B4-BE49-F238E27FC236}">
                <a16:creationId xmlns:a16="http://schemas.microsoft.com/office/drawing/2014/main" id="{5AA3BDEF-10EB-1E3B-416C-A9DD03936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534983"/>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87081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077FEA32-9C20-B67C-DAA8-98658CCE9D52}"/>
              </a:ext>
            </a:extLst>
          </p:cNvPr>
          <p:cNvSpPr txBox="1"/>
          <p:nvPr/>
        </p:nvSpPr>
        <p:spPr>
          <a:xfrm>
            <a:off x="289249" y="1123837"/>
            <a:ext cx="4016116" cy="12554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Data Sources</a:t>
            </a:r>
          </a:p>
        </p:txBody>
      </p:sp>
      <p:sp>
        <p:nvSpPr>
          <p:cNvPr id="12" name="TextBox 11">
            <a:extLst>
              <a:ext uri="{FF2B5EF4-FFF2-40B4-BE49-F238E27FC236}">
                <a16:creationId xmlns:a16="http://schemas.microsoft.com/office/drawing/2014/main" id="{59333E8D-1348-3C6E-1D4E-48EF38BAA043}"/>
              </a:ext>
            </a:extLst>
          </p:cNvPr>
          <p:cNvSpPr txBox="1"/>
          <p:nvPr/>
        </p:nvSpPr>
        <p:spPr>
          <a:xfrm>
            <a:off x="289249" y="2510395"/>
            <a:ext cx="4016116" cy="3274586"/>
          </a:xfrm>
          <a:prstGeom prst="rect">
            <a:avLst/>
          </a:prstGeom>
        </p:spPr>
        <p:txBody>
          <a:bodyPr vert="horz" lIns="91440" tIns="45720" rIns="91440" bIns="45720" rtlCol="0" anchor="t">
            <a:normAutofit/>
          </a:bodyPr>
          <a:lstStyle/>
          <a:p>
            <a:pPr defTabSz="914400">
              <a:lnSpc>
                <a:spcPct val="90000"/>
              </a:lnSpc>
              <a:spcAft>
                <a:spcPts val="600"/>
              </a:spcAft>
              <a:buClr>
                <a:schemeClr val="accent1"/>
              </a:buClr>
            </a:pPr>
            <a:r>
              <a:rPr lang="en-US" b="1" dirty="0">
                <a:solidFill>
                  <a:schemeClr val="accent1">
                    <a:lumMod val="50000"/>
                  </a:schemeClr>
                </a:solidFill>
                <a:latin typeface="Arial Rounded MT Bold" panose="020F0704030504030204" pitchFamily="34" charset="0"/>
              </a:rPr>
              <a:t>Source:</a:t>
            </a:r>
            <a:r>
              <a:rPr lang="en-US" dirty="0">
                <a:solidFill>
                  <a:schemeClr val="accent1">
                    <a:lumMod val="50000"/>
                  </a:schemeClr>
                </a:solidFill>
                <a:latin typeface="Arial Rounded MT Bold" panose="020F0704030504030204" pitchFamily="34" charset="0"/>
              </a:rPr>
              <a:t> </a:t>
            </a:r>
            <a:r>
              <a:rPr lang="en-US" sz="1600" dirty="0">
                <a:solidFill>
                  <a:schemeClr val="accent1">
                    <a:lumMod val="50000"/>
                  </a:schemeClr>
                </a:solidFill>
                <a:latin typeface="Arial Rounded MT Bold" panose="020F0704030504030204" pitchFamily="34" charset="0"/>
              </a:rPr>
              <a:t>Data collected from Vrinda Store for the year 2022.</a:t>
            </a:r>
          </a:p>
          <a:p>
            <a:pPr defTabSz="914400">
              <a:lnSpc>
                <a:spcPct val="90000"/>
              </a:lnSpc>
              <a:spcAft>
                <a:spcPts val="600"/>
              </a:spcAft>
              <a:buClr>
                <a:schemeClr val="accent1"/>
              </a:buClr>
            </a:pPr>
            <a:br>
              <a:rPr lang="en-US" dirty="0">
                <a:solidFill>
                  <a:schemeClr val="accent1">
                    <a:lumMod val="50000"/>
                  </a:schemeClr>
                </a:solidFill>
                <a:latin typeface="Arial Rounded MT Bold" panose="020F0704030504030204" pitchFamily="34" charset="0"/>
              </a:rPr>
            </a:br>
            <a:r>
              <a:rPr lang="en-US" b="1" dirty="0">
                <a:solidFill>
                  <a:schemeClr val="accent1">
                    <a:lumMod val="50000"/>
                  </a:schemeClr>
                </a:solidFill>
                <a:latin typeface="Arial Rounded MT Bold" panose="020F0704030504030204" pitchFamily="34" charset="0"/>
              </a:rPr>
              <a:t>Dataset Size:</a:t>
            </a:r>
            <a:r>
              <a:rPr lang="en-US" dirty="0">
                <a:solidFill>
                  <a:schemeClr val="accent1">
                    <a:lumMod val="50000"/>
                  </a:schemeClr>
                </a:solidFill>
                <a:latin typeface="Arial Rounded MT Bold" panose="020F0704030504030204" pitchFamily="34" charset="0"/>
              </a:rPr>
              <a:t> </a:t>
            </a:r>
            <a:r>
              <a:rPr lang="en-US" sz="1600" dirty="0">
                <a:solidFill>
                  <a:schemeClr val="accent1">
                    <a:lumMod val="50000"/>
                  </a:schemeClr>
                </a:solidFill>
                <a:latin typeface="Arial Rounded MT Bold" panose="020F0704030504030204" pitchFamily="34" charset="0"/>
              </a:rPr>
              <a:t>Contains 21 columns and 31,047 rows.</a:t>
            </a:r>
          </a:p>
          <a:p>
            <a:pPr defTabSz="914400">
              <a:lnSpc>
                <a:spcPct val="90000"/>
              </a:lnSpc>
              <a:spcAft>
                <a:spcPts val="600"/>
              </a:spcAft>
              <a:buClr>
                <a:schemeClr val="accent1"/>
              </a:buClr>
            </a:pPr>
            <a:br>
              <a:rPr lang="en-US" dirty="0">
                <a:solidFill>
                  <a:schemeClr val="accent1">
                    <a:lumMod val="50000"/>
                  </a:schemeClr>
                </a:solidFill>
                <a:latin typeface="Arial Rounded MT Bold" panose="020F0704030504030204" pitchFamily="34" charset="0"/>
              </a:rPr>
            </a:br>
            <a:r>
              <a:rPr lang="en-US" b="1" dirty="0">
                <a:solidFill>
                  <a:schemeClr val="accent1">
                    <a:lumMod val="50000"/>
                  </a:schemeClr>
                </a:solidFill>
                <a:latin typeface="Arial Rounded MT Bold" panose="020F0704030504030204" pitchFamily="34" charset="0"/>
              </a:rPr>
              <a:t>Purpose:</a:t>
            </a:r>
            <a:r>
              <a:rPr lang="en-US" dirty="0">
                <a:solidFill>
                  <a:schemeClr val="accent1">
                    <a:lumMod val="50000"/>
                  </a:schemeClr>
                </a:solidFill>
                <a:latin typeface="Arial Rounded MT Bold" panose="020F0704030504030204" pitchFamily="34" charset="0"/>
              </a:rPr>
              <a:t> </a:t>
            </a:r>
            <a:r>
              <a:rPr lang="en-US" sz="1600" dirty="0">
                <a:solidFill>
                  <a:schemeClr val="accent1">
                    <a:lumMod val="50000"/>
                  </a:schemeClr>
                </a:solidFill>
                <a:latin typeface="Arial Rounded MT Bold" panose="020F0704030504030204" pitchFamily="34" charset="0"/>
              </a:rPr>
              <a:t>Used for comprehensive analysis and strategic planning for the upcoming year</a:t>
            </a:r>
            <a:r>
              <a:rPr lang="en-US" dirty="0">
                <a:solidFill>
                  <a:schemeClr val="accent1">
                    <a:lumMod val="50000"/>
                  </a:schemeClr>
                </a:solidFill>
                <a:latin typeface="Arial Rounded MT Bold" panose="020F0704030504030204" pitchFamily="34" charset="0"/>
              </a:rPr>
              <a:t>.</a:t>
            </a:r>
          </a:p>
        </p:txBody>
      </p:sp>
      <p:pic>
        <p:nvPicPr>
          <p:cNvPr id="4" name="Picture 3" descr="A screenshot of a computer&#10;&#10;Description automatically generated">
            <a:extLst>
              <a:ext uri="{FF2B5EF4-FFF2-40B4-BE49-F238E27FC236}">
                <a16:creationId xmlns:a16="http://schemas.microsoft.com/office/drawing/2014/main" id="{E6894112-6302-1BD9-A215-C6089B3E48D9}"/>
              </a:ext>
            </a:extLst>
          </p:cNvPr>
          <p:cNvPicPr>
            <a:picLocks noChangeAspect="1"/>
          </p:cNvPicPr>
          <p:nvPr/>
        </p:nvPicPr>
        <p:blipFill rotWithShape="1">
          <a:blip r:embed="rId2">
            <a:extLst>
              <a:ext uri="{28A0092B-C50C-407E-A947-70E740481C1C}">
                <a14:useLocalDpi xmlns:a14="http://schemas.microsoft.com/office/drawing/2010/main" val="0"/>
              </a:ext>
            </a:extLst>
          </a:blip>
          <a:srcRect l="24057" r="16394" b="-1"/>
          <a:stretch/>
        </p:blipFill>
        <p:spPr>
          <a:xfrm>
            <a:off x="4931477" y="1547445"/>
            <a:ext cx="6399753" cy="4542803"/>
          </a:xfrm>
          <a:prstGeom prst="rect">
            <a:avLst/>
          </a:prstGeom>
          <a:ln>
            <a:solidFill>
              <a:schemeClr val="accent1">
                <a:lumMod val="50000"/>
              </a:schemeClr>
            </a:solidFill>
          </a:ln>
        </p:spPr>
      </p:pic>
      <p:pic>
        <p:nvPicPr>
          <p:cNvPr id="16" name="Picture 15" descr="A logo with text on it&#10;&#10;Description automatically generated">
            <a:extLst>
              <a:ext uri="{FF2B5EF4-FFF2-40B4-BE49-F238E27FC236}">
                <a16:creationId xmlns:a16="http://schemas.microsoft.com/office/drawing/2014/main" id="{C78E088B-160D-9815-9F9E-2C2D153D1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0787" y="422441"/>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181571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29" name="Rectangle 28">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F8724967-EB51-F5DD-590E-CF9BB40765BE}"/>
              </a:ext>
            </a:extLst>
          </p:cNvPr>
          <p:cNvSpPr txBox="1"/>
          <p:nvPr/>
        </p:nvSpPr>
        <p:spPr>
          <a:xfrm>
            <a:off x="643467" y="1123837"/>
            <a:ext cx="3073914"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Data Cleaning Process</a:t>
            </a:r>
          </a:p>
        </p:txBody>
      </p:sp>
      <p:cxnSp>
        <p:nvCxnSpPr>
          <p:cNvPr id="31" name="Straight Connector 3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6DC233-B5BF-D2C7-7071-8A89EB5DE70C}"/>
              </a:ext>
            </a:extLst>
          </p:cNvPr>
          <p:cNvSpPr txBox="1"/>
          <p:nvPr/>
        </p:nvSpPr>
        <p:spPr>
          <a:xfrm>
            <a:off x="4393580" y="864108"/>
            <a:ext cx="6144367" cy="5120640"/>
          </a:xfrm>
          <a:prstGeom prst="rect">
            <a:avLst/>
          </a:prstGeom>
        </p:spPr>
        <p:txBody>
          <a:bodyPr vert="horz" lIns="91440" tIns="45720" rIns="91440" bIns="45720" rtlCol="0" anchor="ctr">
            <a:normAutofit/>
          </a:bodyPr>
          <a:lstStyle/>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Handling Missing Values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Removed incomplete records to ensure dataset integrity.</a:t>
            </a:r>
          </a:p>
          <a:p>
            <a:pPr defTabSz="914400">
              <a:lnSpc>
                <a:spcPct val="90000"/>
              </a:lnSpc>
              <a:spcAft>
                <a:spcPts val="600"/>
              </a:spcAft>
              <a:buClr>
                <a:schemeClr val="accent1"/>
              </a:buClr>
            </a:pPr>
            <a:endParaRPr lang="en-US" dirty="0">
              <a:solidFill>
                <a:schemeClr val="tx1">
                  <a:lumMod val="65000"/>
                  <a:lumOff val="35000"/>
                </a:schemeClr>
              </a:solidFill>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Correcting Spelling Mistakes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Standardized text to correct misspellings and improve      consistency.</a:t>
            </a:r>
          </a:p>
          <a:p>
            <a:pPr defTabSz="914400">
              <a:lnSpc>
                <a:spcPct val="90000"/>
              </a:lnSpc>
              <a:spcAft>
                <a:spcPts val="600"/>
              </a:spcAft>
              <a:buClr>
                <a:schemeClr val="accent1"/>
              </a:buClr>
            </a:pPr>
            <a:endParaRPr lang="en-US" dirty="0">
              <a:solidFill>
                <a:schemeClr val="tx1">
                  <a:lumMod val="65000"/>
                  <a:lumOff val="35000"/>
                </a:schemeClr>
              </a:solidFill>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Removing Duplicates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Eliminated duplicate entries to prevent data redundancy.</a:t>
            </a:r>
          </a:p>
          <a:p>
            <a:pPr defTabSz="914400">
              <a:lnSpc>
                <a:spcPct val="90000"/>
              </a:lnSpc>
              <a:spcAft>
                <a:spcPts val="600"/>
              </a:spcAft>
              <a:buClr>
                <a:schemeClr val="accent1"/>
              </a:buClr>
            </a:pPr>
            <a:endParaRPr lang="en-US" dirty="0">
              <a:solidFill>
                <a:schemeClr val="tx1">
                  <a:lumMod val="65000"/>
                  <a:lumOff val="35000"/>
                </a:schemeClr>
              </a:solidFill>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Normalizing Data Formats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 Standardized formats for dates, measurements, and currency</a:t>
            </a:r>
            <a:r>
              <a:rPr lang="en-US" dirty="0">
                <a:solidFill>
                  <a:schemeClr val="tx1">
                    <a:lumMod val="65000"/>
                    <a:lumOff val="35000"/>
                  </a:schemeClr>
                </a:solidFill>
              </a:rPr>
              <a:t>.</a:t>
            </a:r>
          </a:p>
          <a:p>
            <a:pPr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a:p>
            <a:pPr marL="10287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Data Validation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Cross-checked data against original sources to ensure accuracy.</a:t>
            </a:r>
          </a:p>
        </p:txBody>
      </p:sp>
      <p:pic>
        <p:nvPicPr>
          <p:cNvPr id="12" name="Picture 11" descr="A logo with text on it&#10;&#10;Description automatically generated">
            <a:extLst>
              <a:ext uri="{FF2B5EF4-FFF2-40B4-BE49-F238E27FC236}">
                <a16:creationId xmlns:a16="http://schemas.microsoft.com/office/drawing/2014/main" id="{F661751B-1D72-2488-7157-D6C2C6EC6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506848"/>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114138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09C5ECEC-BAA2-56A1-FBF1-C203C5F894A9}"/>
              </a:ext>
            </a:extLst>
          </p:cNvPr>
          <p:cNvGraphicFramePr/>
          <p:nvPr>
            <p:extLst>
              <p:ext uri="{D42A27DB-BD31-4B8C-83A1-F6EECF244321}">
                <p14:modId xmlns:p14="http://schemas.microsoft.com/office/powerpoint/2010/main" val="2155398116"/>
              </p:ext>
            </p:extLst>
          </p:nvPr>
        </p:nvGraphicFramePr>
        <p:xfrm>
          <a:off x="1482229" y="1186141"/>
          <a:ext cx="3909244" cy="178376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CEF0A25-977E-0F1C-47F3-349AF206B651}"/>
              </a:ext>
            </a:extLst>
          </p:cNvPr>
          <p:cNvSpPr txBox="1"/>
          <p:nvPr/>
        </p:nvSpPr>
        <p:spPr>
          <a:xfrm>
            <a:off x="1779263" y="878984"/>
            <a:ext cx="4239474" cy="347788"/>
          </a:xfrm>
          <a:prstGeom prst="rect">
            <a:avLst/>
          </a:prstGeom>
          <a:noFill/>
        </p:spPr>
        <p:txBody>
          <a:bodyPr wrap="square" rtlCol="0">
            <a:spAutoFit/>
          </a:bodyPr>
          <a:lstStyle/>
          <a:p>
            <a:pPr defTabSz="379476">
              <a:spcAft>
                <a:spcPts val="600"/>
              </a:spcAft>
            </a:pPr>
            <a:r>
              <a:rPr lang="en-GB" sz="1660" b="1" kern="1200">
                <a:solidFill>
                  <a:schemeClr val="accent1">
                    <a:lumMod val="50000"/>
                  </a:schemeClr>
                </a:solidFill>
                <a:latin typeface="Arial Rounded MT Bold" panose="020F0704030504030204" pitchFamily="34" charset="0"/>
              </a:rPr>
              <a:t>Sales performance by channels </a:t>
            </a:r>
            <a:endParaRPr lang="en-IN" sz="2000" b="1">
              <a:solidFill>
                <a:schemeClr val="accent1">
                  <a:lumMod val="50000"/>
                </a:schemeClr>
              </a:solidFill>
              <a:latin typeface="Arial Rounded MT Bold" panose="020F0704030504030204" pitchFamily="34" charset="0"/>
            </a:endParaRPr>
          </a:p>
        </p:txBody>
      </p:sp>
      <p:pic>
        <p:nvPicPr>
          <p:cNvPr id="6" name="Picture 4" descr="business, men, people, women ">
            <a:extLst>
              <a:ext uri="{FF2B5EF4-FFF2-40B4-BE49-F238E27FC236}">
                <a16:creationId xmlns:a16="http://schemas.microsoft.com/office/drawing/2014/main" id="{1C061CAF-436C-8CD7-26D7-878F672EAAF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64010" y="1441203"/>
            <a:ext cx="1219234" cy="11113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4D4D3FB4-A564-6451-ABFF-EB4CAD1D3196}"/>
              </a:ext>
            </a:extLst>
          </p:cNvPr>
          <p:cNvGraphicFramePr>
            <a:graphicFrameLocks noGrp="1"/>
          </p:cNvGraphicFramePr>
          <p:nvPr>
            <p:extLst>
              <p:ext uri="{D42A27DB-BD31-4B8C-83A1-F6EECF244321}">
                <p14:modId xmlns:p14="http://schemas.microsoft.com/office/powerpoint/2010/main" val="1319490278"/>
              </p:ext>
            </p:extLst>
          </p:nvPr>
        </p:nvGraphicFramePr>
        <p:xfrm>
          <a:off x="6064010" y="2674869"/>
          <a:ext cx="1441358" cy="396240"/>
        </p:xfrm>
        <a:graphic>
          <a:graphicData uri="http://schemas.openxmlformats.org/drawingml/2006/table">
            <a:tbl>
              <a:tblPr firstRow="1" bandRow="1">
                <a:tableStyleId>{2D5ABB26-0587-4C30-8999-92F81FD0307C}</a:tableStyleId>
              </a:tblPr>
              <a:tblGrid>
                <a:gridCol w="708342">
                  <a:extLst>
                    <a:ext uri="{9D8B030D-6E8A-4147-A177-3AD203B41FA5}">
                      <a16:colId xmlns:a16="http://schemas.microsoft.com/office/drawing/2014/main" val="762061843"/>
                    </a:ext>
                  </a:extLst>
                </a:gridCol>
                <a:gridCol w="733016">
                  <a:extLst>
                    <a:ext uri="{9D8B030D-6E8A-4147-A177-3AD203B41FA5}">
                      <a16:colId xmlns:a16="http://schemas.microsoft.com/office/drawing/2014/main" val="1663348660"/>
                    </a:ext>
                  </a:extLst>
                </a:gridCol>
              </a:tblGrid>
              <a:tr h="370840">
                <a:tc>
                  <a:txBody>
                    <a:bodyPr/>
                    <a:lstStyle/>
                    <a:p>
                      <a:pPr algn="ctr"/>
                      <a:r>
                        <a:rPr lang="en-GB" sz="2000" b="1" dirty="0">
                          <a:solidFill>
                            <a:schemeClr val="accent1">
                              <a:lumMod val="50000"/>
                            </a:schemeClr>
                          </a:solidFill>
                          <a:latin typeface="Arial Rounded MT Bold" panose="020F0704030504030204" pitchFamily="34" charset="0"/>
                        </a:rPr>
                        <a:t>36</a:t>
                      </a:r>
                      <a:r>
                        <a:rPr lang="en-GB" sz="2000" b="1" dirty="0">
                          <a:solidFill>
                            <a:schemeClr val="accent1">
                              <a:lumMod val="50000"/>
                            </a:schemeClr>
                          </a:solidFill>
                        </a:rPr>
                        <a:t>%</a:t>
                      </a:r>
                      <a:endParaRPr lang="en-IN" sz="2000" b="1" dirty="0">
                        <a:solidFill>
                          <a:schemeClr val="accent1">
                            <a:lumMod val="50000"/>
                          </a:schemeClr>
                        </a:solidFill>
                      </a:endParaRPr>
                    </a:p>
                  </a:txBody>
                  <a:tcPr anchor="ctr"/>
                </a:tc>
                <a:tc>
                  <a:txBody>
                    <a:bodyPr/>
                    <a:lstStyle/>
                    <a:p>
                      <a:pPr algn="ctr"/>
                      <a:r>
                        <a:rPr lang="en-GB" sz="2000" b="1" dirty="0">
                          <a:solidFill>
                            <a:schemeClr val="accent1">
                              <a:lumMod val="50000"/>
                            </a:schemeClr>
                          </a:solidFill>
                          <a:latin typeface="Arial Rounded MT Bold" panose="020F0704030504030204" pitchFamily="34" charset="0"/>
                        </a:rPr>
                        <a:t>64</a:t>
                      </a:r>
                      <a:r>
                        <a:rPr lang="en-GB" sz="2000" b="1" dirty="0">
                          <a:solidFill>
                            <a:schemeClr val="accent1">
                              <a:lumMod val="50000"/>
                            </a:schemeClr>
                          </a:solidFill>
                        </a:rPr>
                        <a:t>%</a:t>
                      </a:r>
                      <a:endParaRPr lang="en-IN" sz="2000" b="1" dirty="0">
                        <a:solidFill>
                          <a:schemeClr val="accent1">
                            <a:lumMod val="50000"/>
                          </a:schemeClr>
                        </a:solidFill>
                      </a:endParaRPr>
                    </a:p>
                  </a:txBody>
                  <a:tcPr anchor="ctr"/>
                </a:tc>
                <a:extLst>
                  <a:ext uri="{0D108BD9-81ED-4DB2-BD59-A6C34878D82A}">
                    <a16:rowId xmlns:a16="http://schemas.microsoft.com/office/drawing/2014/main" val="1761702226"/>
                  </a:ext>
                </a:extLst>
              </a:tr>
            </a:tbl>
          </a:graphicData>
        </a:graphic>
      </p:graphicFrame>
      <p:graphicFrame>
        <p:nvGraphicFramePr>
          <p:cNvPr id="8" name="Chart 7">
            <a:extLst>
              <a:ext uri="{FF2B5EF4-FFF2-40B4-BE49-F238E27FC236}">
                <a16:creationId xmlns:a16="http://schemas.microsoft.com/office/drawing/2014/main" id="{510CB257-7FFA-7C3F-D518-5067E467F4E4}"/>
              </a:ext>
            </a:extLst>
          </p:cNvPr>
          <p:cNvGraphicFramePr/>
          <p:nvPr>
            <p:extLst>
              <p:ext uri="{D42A27DB-BD31-4B8C-83A1-F6EECF244321}">
                <p14:modId xmlns:p14="http://schemas.microsoft.com/office/powerpoint/2010/main" val="2215709270"/>
              </p:ext>
            </p:extLst>
          </p:nvPr>
        </p:nvGraphicFramePr>
        <p:xfrm>
          <a:off x="6954953" y="3845876"/>
          <a:ext cx="3433352" cy="19667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4FD27540-0800-FA12-47DA-BBA7F436589E}"/>
              </a:ext>
            </a:extLst>
          </p:cNvPr>
          <p:cNvGraphicFramePr/>
          <p:nvPr>
            <p:extLst>
              <p:ext uri="{D42A27DB-BD31-4B8C-83A1-F6EECF244321}">
                <p14:modId xmlns:p14="http://schemas.microsoft.com/office/powerpoint/2010/main" val="1817122222"/>
              </p:ext>
            </p:extLst>
          </p:nvPr>
        </p:nvGraphicFramePr>
        <p:xfrm>
          <a:off x="8267355" y="1045361"/>
          <a:ext cx="2458177" cy="1981729"/>
        </p:xfrm>
        <a:graphic>
          <a:graphicData uri="http://schemas.openxmlformats.org/drawingml/2006/chart">
            <c:chart xmlns:c="http://schemas.openxmlformats.org/drawingml/2006/chart" xmlns:r="http://schemas.openxmlformats.org/officeDocument/2006/relationships" r:id="rId5"/>
          </a:graphicData>
        </a:graphic>
      </p:graphicFrame>
      <p:sp>
        <p:nvSpPr>
          <p:cNvPr id="10" name="Rectangle 9">
            <a:extLst>
              <a:ext uri="{FF2B5EF4-FFF2-40B4-BE49-F238E27FC236}">
                <a16:creationId xmlns:a16="http://schemas.microsoft.com/office/drawing/2014/main" id="{F23BF84C-2943-2D72-CDBB-CE1BBA4CC4D4}"/>
              </a:ext>
            </a:extLst>
          </p:cNvPr>
          <p:cNvSpPr/>
          <p:nvPr/>
        </p:nvSpPr>
        <p:spPr>
          <a:xfrm>
            <a:off x="8050841" y="896581"/>
            <a:ext cx="2784475" cy="2895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defTabSz="379476">
              <a:spcAft>
                <a:spcPts val="600"/>
              </a:spcAft>
            </a:pPr>
            <a:r>
              <a:rPr lang="en-US" sz="1660" b="1" kern="1200">
                <a:solidFill>
                  <a:schemeClr val="accent1">
                    <a:lumMod val="50000"/>
                  </a:schemeClr>
                </a:solidFill>
                <a:latin typeface="Arial Rounded MT Bold" panose="020F0704030504030204" pitchFamily="34" charset="0"/>
              </a:rPr>
              <a:t>Purchased rate</a:t>
            </a:r>
            <a:r>
              <a:rPr lang="en-US" sz="1494" kern="1200">
                <a:solidFill>
                  <a:schemeClr val="dk1"/>
                </a:solidFill>
                <a:latin typeface="Arial Rounded MT Bold" panose="020F0704030504030204" pitchFamily="34" charset="0"/>
              </a:rPr>
              <a:t> </a:t>
            </a:r>
            <a:r>
              <a:rPr lang="en-US" sz="1660" b="1" kern="1200">
                <a:solidFill>
                  <a:schemeClr val="accent1">
                    <a:lumMod val="50000"/>
                  </a:schemeClr>
                </a:solidFill>
                <a:latin typeface="Arial Rounded MT Bold" panose="020F0704030504030204" pitchFamily="34" charset="0"/>
              </a:rPr>
              <a:t>by age group</a:t>
            </a:r>
            <a:endParaRPr lang="en-IN" sz="2000" b="1">
              <a:solidFill>
                <a:schemeClr val="accent1">
                  <a:lumMod val="50000"/>
                </a:schemeClr>
              </a:solidFill>
              <a:latin typeface="Arial Rounded MT Bold" panose="020F0704030504030204" pitchFamily="34" charset="0"/>
            </a:endParaRPr>
          </a:p>
        </p:txBody>
      </p:sp>
      <p:graphicFrame>
        <p:nvGraphicFramePr>
          <p:cNvPr id="11" name="Chart 10">
            <a:extLst>
              <a:ext uri="{FF2B5EF4-FFF2-40B4-BE49-F238E27FC236}">
                <a16:creationId xmlns:a16="http://schemas.microsoft.com/office/drawing/2014/main" id="{FC86755D-9328-81F7-5323-2D457AB41CF1}"/>
              </a:ext>
            </a:extLst>
          </p:cNvPr>
          <p:cNvGraphicFramePr/>
          <p:nvPr>
            <p:extLst>
              <p:ext uri="{D42A27DB-BD31-4B8C-83A1-F6EECF244321}">
                <p14:modId xmlns:p14="http://schemas.microsoft.com/office/powerpoint/2010/main" val="1587586455"/>
              </p:ext>
            </p:extLst>
          </p:nvPr>
        </p:nvGraphicFramePr>
        <p:xfrm>
          <a:off x="1247713" y="3336159"/>
          <a:ext cx="4650290" cy="2476480"/>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8AA7E37A-7394-B8C1-74A8-B08360A6A406}"/>
              </a:ext>
            </a:extLst>
          </p:cNvPr>
          <p:cNvSpPr txBox="1"/>
          <p:nvPr/>
        </p:nvSpPr>
        <p:spPr>
          <a:xfrm>
            <a:off x="6077674" y="544318"/>
            <a:ext cx="1359568" cy="858697"/>
          </a:xfrm>
          <a:prstGeom prst="rect">
            <a:avLst/>
          </a:prstGeom>
          <a:noFill/>
        </p:spPr>
        <p:txBody>
          <a:bodyPr wrap="square" rtlCol="0">
            <a:spAutoFit/>
          </a:bodyPr>
          <a:lstStyle/>
          <a:p>
            <a:pPr algn="ctr" defTabSz="379476">
              <a:spcAft>
                <a:spcPts val="600"/>
              </a:spcAft>
            </a:pPr>
            <a:r>
              <a:rPr lang="en-US" sz="1660" b="1" kern="1200" dirty="0">
                <a:solidFill>
                  <a:schemeClr val="accent1">
                    <a:lumMod val="50000"/>
                  </a:schemeClr>
                </a:solidFill>
                <a:latin typeface="Arial Rounded MT Bold" panose="020F0704030504030204" pitchFamily="34" charset="0"/>
              </a:rPr>
              <a:t>Gender wise</a:t>
            </a:r>
            <a:r>
              <a:rPr lang="en-US" sz="1494" kern="1200" dirty="0">
                <a:solidFill>
                  <a:schemeClr val="tx1"/>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purchase</a:t>
            </a:r>
            <a:endParaRPr lang="en-US" sz="2000" b="1" dirty="0">
              <a:solidFill>
                <a:schemeClr val="accent1">
                  <a:lumMod val="50000"/>
                </a:schemeClr>
              </a:solidFill>
              <a:latin typeface="Arial Rounded MT Bold" panose="020F0704030504030204" pitchFamily="34" charset="0"/>
            </a:endParaRPr>
          </a:p>
        </p:txBody>
      </p:sp>
      <p:sp>
        <p:nvSpPr>
          <p:cNvPr id="13" name="TextBox 12">
            <a:extLst>
              <a:ext uri="{FF2B5EF4-FFF2-40B4-BE49-F238E27FC236}">
                <a16:creationId xmlns:a16="http://schemas.microsoft.com/office/drawing/2014/main" id="{0C55A563-392E-C284-FF22-70DB16C22FC3}"/>
              </a:ext>
            </a:extLst>
          </p:cNvPr>
          <p:cNvSpPr txBox="1"/>
          <p:nvPr/>
        </p:nvSpPr>
        <p:spPr>
          <a:xfrm>
            <a:off x="7530042" y="3441989"/>
            <a:ext cx="3433352" cy="347788"/>
          </a:xfrm>
          <a:prstGeom prst="rect">
            <a:avLst/>
          </a:prstGeom>
          <a:noFill/>
        </p:spPr>
        <p:txBody>
          <a:bodyPr wrap="square" rtlCol="0">
            <a:spAutoFit/>
          </a:bodyPr>
          <a:lstStyle/>
          <a:p>
            <a:pPr algn="ctr" defTabSz="379476">
              <a:spcAft>
                <a:spcPts val="600"/>
              </a:spcAft>
            </a:pPr>
            <a:r>
              <a:rPr lang="en-US" sz="1660" b="1" kern="1200" dirty="0">
                <a:solidFill>
                  <a:schemeClr val="accent1">
                    <a:lumMod val="50000"/>
                  </a:schemeClr>
                </a:solidFill>
                <a:latin typeface="Arial Rounded MT Bold" panose="020F0704030504030204" pitchFamily="34" charset="0"/>
              </a:rPr>
              <a:t>Category</a:t>
            </a:r>
            <a:r>
              <a:rPr lang="en-US" sz="1494" kern="1200" dirty="0">
                <a:solidFill>
                  <a:schemeClr val="accent1">
                    <a:lumMod val="50000"/>
                  </a:schemeClr>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wise</a:t>
            </a:r>
            <a:r>
              <a:rPr lang="en-US" sz="1494" kern="1200" dirty="0">
                <a:solidFill>
                  <a:schemeClr val="accent1">
                    <a:lumMod val="50000"/>
                  </a:schemeClr>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performance</a:t>
            </a:r>
            <a:endParaRPr lang="en-IN" sz="2000" b="1" dirty="0">
              <a:solidFill>
                <a:schemeClr val="accent1">
                  <a:lumMod val="50000"/>
                </a:schemeClr>
              </a:solidFill>
              <a:latin typeface="Arial Rounded MT Bold" panose="020F0704030504030204" pitchFamily="34" charset="0"/>
            </a:endParaRPr>
          </a:p>
        </p:txBody>
      </p:sp>
      <p:sp>
        <p:nvSpPr>
          <p:cNvPr id="14" name="TextBox 13">
            <a:extLst>
              <a:ext uri="{FF2B5EF4-FFF2-40B4-BE49-F238E27FC236}">
                <a16:creationId xmlns:a16="http://schemas.microsoft.com/office/drawing/2014/main" id="{C0ED4C84-66BC-83AF-049B-C2FCE2D97AC1}"/>
              </a:ext>
            </a:extLst>
          </p:cNvPr>
          <p:cNvSpPr txBox="1"/>
          <p:nvPr/>
        </p:nvSpPr>
        <p:spPr>
          <a:xfrm>
            <a:off x="1759867" y="3369015"/>
            <a:ext cx="3612211" cy="347788"/>
          </a:xfrm>
          <a:prstGeom prst="rect">
            <a:avLst/>
          </a:prstGeom>
          <a:noFill/>
        </p:spPr>
        <p:txBody>
          <a:bodyPr wrap="square" rtlCol="0">
            <a:spAutoFit/>
          </a:bodyPr>
          <a:lstStyle/>
          <a:p>
            <a:pPr algn="ctr" defTabSz="379476">
              <a:spcAft>
                <a:spcPts val="600"/>
              </a:spcAft>
            </a:pPr>
            <a:r>
              <a:rPr lang="en-US" sz="1660" b="1" kern="1200" dirty="0">
                <a:solidFill>
                  <a:schemeClr val="accent1">
                    <a:lumMod val="50000"/>
                  </a:schemeClr>
                </a:solidFill>
                <a:latin typeface="Arial Rounded MT Bold" panose="020F0704030504030204" pitchFamily="34" charset="0"/>
              </a:rPr>
              <a:t>Month</a:t>
            </a:r>
            <a:r>
              <a:rPr lang="en-US" sz="1494" kern="1200" dirty="0">
                <a:solidFill>
                  <a:schemeClr val="tx1"/>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wise</a:t>
            </a:r>
            <a:r>
              <a:rPr lang="en-US" sz="1494" kern="1200" dirty="0">
                <a:solidFill>
                  <a:schemeClr val="tx1"/>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sale</a:t>
            </a:r>
            <a:endParaRPr lang="en-IN" sz="2000" b="1" dirty="0">
              <a:solidFill>
                <a:schemeClr val="accent1">
                  <a:lumMod val="50000"/>
                </a:schemeClr>
              </a:solidFill>
              <a:latin typeface="Arial Rounded MT Bold" panose="020F0704030504030204" pitchFamily="34" charset="0"/>
            </a:endParaRPr>
          </a:p>
        </p:txBody>
      </p:sp>
      <p:sp>
        <p:nvSpPr>
          <p:cNvPr id="16" name="TextBox 15">
            <a:extLst>
              <a:ext uri="{FF2B5EF4-FFF2-40B4-BE49-F238E27FC236}">
                <a16:creationId xmlns:a16="http://schemas.microsoft.com/office/drawing/2014/main" id="{47DCE320-3E4F-3966-CD1E-5F6953E4E91E}"/>
              </a:ext>
            </a:extLst>
          </p:cNvPr>
          <p:cNvSpPr txBox="1"/>
          <p:nvPr/>
        </p:nvSpPr>
        <p:spPr>
          <a:xfrm>
            <a:off x="4646292" y="3423669"/>
            <a:ext cx="1211342" cy="1015663"/>
          </a:xfrm>
          <a:prstGeom prst="rect">
            <a:avLst/>
          </a:prstGeom>
          <a:noFill/>
        </p:spPr>
        <p:txBody>
          <a:bodyPr wrap="square" rtlCol="0">
            <a:spAutoFit/>
          </a:bodyPr>
          <a:lstStyle/>
          <a:p>
            <a:pPr algn="ctr" defTabSz="379476">
              <a:spcAft>
                <a:spcPts val="600"/>
              </a:spcAft>
            </a:pPr>
            <a:r>
              <a:rPr lang="en-US" sz="1200" b="1" kern="1200" dirty="0">
                <a:solidFill>
                  <a:schemeClr val="accent1">
                    <a:lumMod val="50000"/>
                  </a:schemeClr>
                </a:solidFill>
                <a:latin typeface="Arial Rounded MT Bold" panose="020F0704030504030204" pitchFamily="34" charset="0"/>
              </a:rPr>
              <a:t>March and August having maximum sales</a:t>
            </a:r>
            <a:endParaRPr lang="en-IN" sz="1200" b="1" dirty="0">
              <a:solidFill>
                <a:schemeClr val="accent1">
                  <a:lumMod val="50000"/>
                </a:schemeClr>
              </a:solidFill>
              <a:latin typeface="Arial Rounded MT Bold" panose="020F0704030504030204" pitchFamily="34" charset="0"/>
            </a:endParaRPr>
          </a:p>
        </p:txBody>
      </p:sp>
      <p:pic>
        <p:nvPicPr>
          <p:cNvPr id="17" name="Graphic 16" descr="Badge Tick outline">
            <a:extLst>
              <a:ext uri="{FF2B5EF4-FFF2-40B4-BE49-F238E27FC236}">
                <a16:creationId xmlns:a16="http://schemas.microsoft.com/office/drawing/2014/main" id="{7285CDC6-B24F-E441-007D-700201F1A1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99185" y="1632250"/>
            <a:ext cx="676114" cy="676114"/>
          </a:xfrm>
          <a:prstGeom prst="rect">
            <a:avLst/>
          </a:prstGeom>
        </p:spPr>
      </p:pic>
      <p:sp>
        <p:nvSpPr>
          <p:cNvPr id="18" name="TextBox 17">
            <a:extLst>
              <a:ext uri="{FF2B5EF4-FFF2-40B4-BE49-F238E27FC236}">
                <a16:creationId xmlns:a16="http://schemas.microsoft.com/office/drawing/2014/main" id="{482E255B-CD35-BDC0-DCBA-6D80A16CAD3F}"/>
              </a:ext>
            </a:extLst>
          </p:cNvPr>
          <p:cNvSpPr txBox="1"/>
          <p:nvPr/>
        </p:nvSpPr>
        <p:spPr>
          <a:xfrm>
            <a:off x="8193997" y="2872989"/>
            <a:ext cx="2784474" cy="461665"/>
          </a:xfrm>
          <a:prstGeom prst="rect">
            <a:avLst/>
          </a:prstGeom>
          <a:noFill/>
        </p:spPr>
        <p:txBody>
          <a:bodyPr wrap="square" rtlCol="0">
            <a:spAutoFit/>
          </a:bodyPr>
          <a:lstStyle/>
          <a:p>
            <a:pPr algn="ctr" defTabSz="379476">
              <a:spcAft>
                <a:spcPts val="600"/>
              </a:spcAft>
            </a:pPr>
            <a:r>
              <a:rPr lang="en-US" sz="1200" b="1" kern="1200" dirty="0">
                <a:solidFill>
                  <a:schemeClr val="accent1">
                    <a:lumMod val="50000"/>
                  </a:schemeClr>
                </a:solidFill>
                <a:latin typeface="Arial Rounded MT Bold" panose="020F0704030504030204" pitchFamily="34" charset="0"/>
              </a:rPr>
              <a:t>30-49 age group having maximum sales</a:t>
            </a:r>
            <a:endParaRPr lang="en-IN" sz="1200" b="1" dirty="0">
              <a:solidFill>
                <a:schemeClr val="accent1">
                  <a:lumMod val="50000"/>
                </a:schemeClr>
              </a:solidFill>
              <a:latin typeface="Arial Rounded MT Bold" panose="020F0704030504030204" pitchFamily="34" charset="0"/>
            </a:endParaRPr>
          </a:p>
        </p:txBody>
      </p:sp>
      <p:pic>
        <p:nvPicPr>
          <p:cNvPr id="20" name="Picture 19" descr="A logo with text on it&#10;&#10;Description automatically generated">
            <a:extLst>
              <a:ext uri="{FF2B5EF4-FFF2-40B4-BE49-F238E27FC236}">
                <a16:creationId xmlns:a16="http://schemas.microsoft.com/office/drawing/2014/main" id="{6F5A2696-178F-6EA5-DEA2-B14678F89C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64277" y="469604"/>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11163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cx4="http://schemas.microsoft.com/office/drawing/2016/5/10/chartex" Requires="cx4">
          <p:graphicFrame>
            <p:nvGraphicFramePr>
              <p:cNvPr id="4" name="Chart 3">
                <a:extLst>
                  <a:ext uri="{FF2B5EF4-FFF2-40B4-BE49-F238E27FC236}">
                    <a16:creationId xmlns:a16="http://schemas.microsoft.com/office/drawing/2014/main" id="{1263A6FE-E098-581D-AEC1-9DB0A5E81E75}"/>
                  </a:ext>
                </a:extLst>
              </p:cNvPr>
              <p:cNvGraphicFramePr/>
              <p:nvPr>
                <p:extLst>
                  <p:ext uri="{D42A27DB-BD31-4B8C-83A1-F6EECF244321}">
                    <p14:modId xmlns:p14="http://schemas.microsoft.com/office/powerpoint/2010/main" val="3051596769"/>
                  </p:ext>
                </p:extLst>
              </p:nvPr>
            </p:nvGraphicFramePr>
            <p:xfrm>
              <a:off x="675156" y="1366817"/>
              <a:ext cx="5501701" cy="433207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1263A6FE-E098-581D-AEC1-9DB0A5E81E75}"/>
                  </a:ext>
                </a:extLst>
              </p:cNvPr>
              <p:cNvPicPr>
                <a:picLocks noGrp="1" noRot="1" noChangeAspect="1" noMove="1" noResize="1" noEditPoints="1" noAdjustHandles="1" noChangeArrowheads="1" noChangeShapeType="1"/>
              </p:cNvPicPr>
              <p:nvPr/>
            </p:nvPicPr>
            <p:blipFill>
              <a:blip r:embed="rId3"/>
              <a:stretch>
                <a:fillRect/>
              </a:stretch>
            </p:blipFill>
            <p:spPr>
              <a:xfrm>
                <a:off x="675156" y="1366817"/>
                <a:ext cx="5501701" cy="4332079"/>
              </a:xfrm>
              <a:prstGeom prst="rect">
                <a:avLst/>
              </a:prstGeom>
            </p:spPr>
          </p:pic>
        </mc:Fallback>
      </mc:AlternateContent>
      <p:sp>
        <p:nvSpPr>
          <p:cNvPr id="5" name="TextBox 4">
            <a:extLst>
              <a:ext uri="{FF2B5EF4-FFF2-40B4-BE49-F238E27FC236}">
                <a16:creationId xmlns:a16="http://schemas.microsoft.com/office/drawing/2014/main" id="{5539CA98-55A9-6DDA-2181-B417F7BEA840}"/>
              </a:ext>
            </a:extLst>
          </p:cNvPr>
          <p:cNvSpPr txBox="1"/>
          <p:nvPr/>
        </p:nvSpPr>
        <p:spPr>
          <a:xfrm>
            <a:off x="1207631" y="779760"/>
            <a:ext cx="5097630" cy="400110"/>
          </a:xfrm>
          <a:prstGeom prst="rect">
            <a:avLst/>
          </a:prstGeom>
          <a:noFill/>
        </p:spPr>
        <p:txBody>
          <a:bodyPr wrap="square" rtlCol="0">
            <a:spAutoFit/>
          </a:bodyPr>
          <a:lstStyle/>
          <a:p>
            <a:r>
              <a:rPr lang="en-GB" sz="2000" b="1" dirty="0">
                <a:solidFill>
                  <a:schemeClr val="accent1">
                    <a:lumMod val="50000"/>
                  </a:schemeClr>
                </a:solidFill>
              </a:rPr>
              <a:t>Sales performance by states</a:t>
            </a:r>
            <a:endParaRPr lang="en-IN" sz="2000" b="1" dirty="0">
              <a:solidFill>
                <a:schemeClr val="accent1">
                  <a:lumMod val="50000"/>
                </a:schemeClr>
              </a:solidFill>
            </a:endParaRPr>
          </a:p>
        </p:txBody>
      </p:sp>
      <p:sp>
        <p:nvSpPr>
          <p:cNvPr id="19" name="TextBox 18">
            <a:extLst>
              <a:ext uri="{FF2B5EF4-FFF2-40B4-BE49-F238E27FC236}">
                <a16:creationId xmlns:a16="http://schemas.microsoft.com/office/drawing/2014/main" id="{6A91E7B9-53A9-C694-90D0-E148C6950625}"/>
              </a:ext>
            </a:extLst>
          </p:cNvPr>
          <p:cNvSpPr txBox="1"/>
          <p:nvPr/>
        </p:nvSpPr>
        <p:spPr>
          <a:xfrm>
            <a:off x="6375000" y="2301749"/>
            <a:ext cx="5141844" cy="2462213"/>
          </a:xfrm>
          <a:prstGeom prst="rect">
            <a:avLst/>
          </a:prstGeom>
          <a:noFill/>
        </p:spPr>
        <p:txBody>
          <a:bodyPr wrap="square">
            <a:spAutoFit/>
          </a:bodyPr>
          <a:lstStyle/>
          <a:p>
            <a:r>
              <a:rPr lang="en-IN" sz="2800" dirty="0">
                <a:solidFill>
                  <a:schemeClr val="accent1">
                    <a:lumMod val="50000"/>
                  </a:schemeClr>
                </a:solidFill>
                <a:latin typeface="Arial Rounded MT Bold" panose="020F0704030504030204" pitchFamily="34" charset="0"/>
              </a:rPr>
              <a:t>Regional Sales Insights</a:t>
            </a:r>
            <a:br>
              <a:rPr lang="en-US" dirty="0"/>
            </a:br>
            <a:br>
              <a:rPr lang="en-US" dirty="0"/>
            </a:br>
            <a:r>
              <a:rPr lang="en-US" b="1" dirty="0">
                <a:solidFill>
                  <a:schemeClr val="accent1">
                    <a:lumMod val="50000"/>
                  </a:schemeClr>
                </a:solidFill>
                <a:latin typeface="Arial Rounded MT Bold" panose="020F0704030504030204" pitchFamily="34" charset="0"/>
              </a:rPr>
              <a:t>Top Selling States</a:t>
            </a:r>
            <a:endParaRPr lang="en-US" dirty="0">
              <a:solidFill>
                <a:schemeClr val="accent1">
                  <a:lumMod val="50000"/>
                </a:schemeClr>
              </a:solidFill>
              <a:latin typeface="Arial Rounded MT Bold" panose="020F0704030504030204" pitchFamily="34" charset="0"/>
            </a:endParaRPr>
          </a:p>
          <a:p>
            <a:endParaRPr lang="en-US" dirty="0"/>
          </a:p>
          <a:p>
            <a:r>
              <a:rPr lang="en-US" sz="1600" dirty="0">
                <a:solidFill>
                  <a:schemeClr val="accent1">
                    <a:lumMod val="50000"/>
                  </a:schemeClr>
                </a:solidFill>
                <a:latin typeface="Arial Rounded MT Bold" panose="020F0704030504030204" pitchFamily="34" charset="0"/>
              </a:rPr>
              <a:t>Maharashtra (14%), Karnataka (12%), and Uttar Pradesh (10%) lead in sales volume across the nation.</a:t>
            </a:r>
          </a:p>
          <a:p>
            <a:endParaRPr lang="en-IN" dirty="0"/>
          </a:p>
        </p:txBody>
      </p:sp>
    </p:spTree>
    <p:extLst>
      <p:ext uri="{BB962C8B-B14F-4D97-AF65-F5344CB8AC3E}">
        <p14:creationId xmlns:p14="http://schemas.microsoft.com/office/powerpoint/2010/main" val="389205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2" name="Rectangle 11">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7B9CC6FC-E4BD-D3A8-6DF9-3F07A47A75EF}"/>
              </a:ext>
            </a:extLst>
          </p:cNvPr>
          <p:cNvSpPr txBox="1"/>
          <p:nvPr/>
        </p:nvSpPr>
        <p:spPr>
          <a:xfrm>
            <a:off x="643467" y="1123837"/>
            <a:ext cx="3073914"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Key Insights</a:t>
            </a:r>
          </a:p>
        </p:txBody>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401D3F4-A5C5-F17B-1623-544A09F379F8}"/>
              </a:ext>
            </a:extLst>
          </p:cNvPr>
          <p:cNvSpPr txBox="1"/>
          <p:nvPr/>
        </p:nvSpPr>
        <p:spPr>
          <a:xfrm>
            <a:off x="4393579" y="1123836"/>
            <a:ext cx="7154941" cy="4860911"/>
          </a:xfrm>
          <a:prstGeom prst="rect">
            <a:avLst/>
          </a:prstGeom>
        </p:spPr>
        <p:txBody>
          <a:bodyPr vert="horz" lIns="91440" tIns="45720" rIns="91440" bIns="45720" rtlCol="0" anchor="ctr">
            <a:normAutofit lnSpcReduction="10000"/>
          </a:bodyPr>
          <a:lstStyle/>
          <a:p>
            <a:pPr marL="38862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Peak Sales Months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Maximum sales occurred in March (₹1.93 million) and August (₹1.81 million).</a:t>
            </a:r>
          </a:p>
          <a:p>
            <a:pPr indent="-182880" defTabSz="914400">
              <a:lnSpc>
                <a:spcPct val="90000"/>
              </a:lnSpc>
              <a:spcAft>
                <a:spcPts val="600"/>
              </a:spcAft>
              <a:buClr>
                <a:schemeClr val="accent1"/>
              </a:buClr>
              <a:buFont typeface="Wingdings 2" pitchFamily="18" charset="2"/>
              <a:buChar char=""/>
            </a:pPr>
            <a:endParaRPr lang="en-US" sz="1500" dirty="0">
              <a:solidFill>
                <a:schemeClr val="accent1">
                  <a:lumMod val="50000"/>
                </a:schemeClr>
              </a:solidFill>
              <a:latin typeface="Arial Rounded MT Bold" panose="020F0704030504030204" pitchFamily="34" charset="0"/>
            </a:endParaRPr>
          </a:p>
          <a:p>
            <a:pPr marL="388620" indent="-285750" defTabSz="914400">
              <a:lnSpc>
                <a:spcPct val="90000"/>
              </a:lnSpc>
              <a:spcAft>
                <a:spcPts val="600"/>
              </a:spcAft>
              <a:buClr>
                <a:schemeClr val="accent1"/>
              </a:buClr>
              <a:buFont typeface="Wingdings" panose="05000000000000000000" pitchFamily="2" charset="2"/>
              <a:buChar char="v"/>
            </a:pPr>
            <a:r>
              <a:rPr lang="en-US" dirty="0">
                <a:solidFill>
                  <a:schemeClr val="accent1">
                    <a:lumMod val="50000"/>
                  </a:schemeClr>
                </a:solidFill>
                <a:latin typeface="Arial Rounded MT Bold" panose="020F0704030504030204" pitchFamily="34" charset="0"/>
              </a:rPr>
              <a:t> </a:t>
            </a:r>
            <a:r>
              <a:rPr lang="en-US" b="1" dirty="0">
                <a:solidFill>
                  <a:schemeClr val="accent1">
                    <a:lumMod val="50000"/>
                  </a:schemeClr>
                </a:solidFill>
                <a:latin typeface="Arial Rounded MT Bold" panose="020F0704030504030204" pitchFamily="34" charset="0"/>
              </a:rPr>
              <a:t>Gender-Based Purchasing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Women accounted for 65% of total product purchases.</a:t>
            </a:r>
          </a:p>
          <a:p>
            <a:pPr indent="-182880" defTabSz="914400">
              <a:lnSpc>
                <a:spcPct val="90000"/>
              </a:lnSpc>
              <a:spcAft>
                <a:spcPts val="600"/>
              </a:spcAft>
              <a:buClr>
                <a:schemeClr val="accent1"/>
              </a:buClr>
              <a:buFont typeface="Wingdings 2" pitchFamily="18" charset="2"/>
              <a:buChar char=""/>
            </a:pPr>
            <a:endParaRPr lang="en-US" sz="1500" dirty="0">
              <a:solidFill>
                <a:schemeClr val="accent1">
                  <a:lumMod val="50000"/>
                </a:schemeClr>
              </a:solidFill>
              <a:latin typeface="Arial Rounded MT Bold" panose="020F0704030504030204" pitchFamily="34" charset="0"/>
            </a:endParaRPr>
          </a:p>
          <a:p>
            <a:pPr marL="38862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Sales Channels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Amazon led with 35% of total sales, followed by Myntra (23%) and Flipkart (22%).</a:t>
            </a:r>
          </a:p>
          <a:p>
            <a:pPr indent="-182880" defTabSz="914400">
              <a:lnSpc>
                <a:spcPct val="90000"/>
              </a:lnSpc>
              <a:spcAft>
                <a:spcPts val="600"/>
              </a:spcAft>
              <a:buClr>
                <a:schemeClr val="accent1"/>
              </a:buClr>
              <a:buFont typeface="Wingdings 2" pitchFamily="18" charset="2"/>
              <a:buChar char=""/>
            </a:pPr>
            <a:endParaRPr lang="en-US" sz="1600" dirty="0">
              <a:solidFill>
                <a:schemeClr val="accent1">
                  <a:lumMod val="50000"/>
                </a:schemeClr>
              </a:solidFill>
              <a:latin typeface="Arial Rounded MT Bold" panose="020F0704030504030204" pitchFamily="34" charset="0"/>
            </a:endParaRPr>
          </a:p>
          <a:p>
            <a:pPr marL="38862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Age Group Purchases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Adults (50%) represented the majority age group (30-49) for purchases.</a:t>
            </a:r>
          </a:p>
          <a:p>
            <a:pPr indent="-182880" defTabSz="914400">
              <a:lnSpc>
                <a:spcPct val="90000"/>
              </a:lnSpc>
              <a:spcAft>
                <a:spcPts val="600"/>
              </a:spcAft>
              <a:buClr>
                <a:schemeClr val="accent1"/>
              </a:buClr>
              <a:buFont typeface="Wingdings 2" pitchFamily="18" charset="2"/>
              <a:buChar char=""/>
            </a:pPr>
            <a:endParaRPr lang="en-US" sz="1400" dirty="0">
              <a:solidFill>
                <a:schemeClr val="accent1">
                  <a:lumMod val="50000"/>
                </a:schemeClr>
              </a:solidFill>
              <a:latin typeface="Arial Rounded MT Bold" panose="020F0704030504030204" pitchFamily="34" charset="0"/>
            </a:endParaRPr>
          </a:p>
          <a:p>
            <a:pPr marL="38862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Top Performing Categories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Set (40%), Kurta (34%), and Western wear (13%) were the best-performing product categories.</a:t>
            </a:r>
          </a:p>
          <a:p>
            <a:pPr marL="285750" indent="-182880" defTabSz="914400">
              <a:lnSpc>
                <a:spcPct val="90000"/>
              </a:lnSpc>
              <a:spcAft>
                <a:spcPts val="600"/>
              </a:spcAft>
              <a:buClr>
                <a:schemeClr val="accent1"/>
              </a:buClr>
              <a:buFont typeface="Wingdings 2" pitchFamily="18" charset="2"/>
              <a:buChar char=""/>
            </a:pPr>
            <a:endParaRPr lang="en-US" sz="1500" dirty="0">
              <a:solidFill>
                <a:schemeClr val="tx1">
                  <a:lumMod val="65000"/>
                  <a:lumOff val="35000"/>
                </a:schemeClr>
              </a:solidFill>
            </a:endParaRPr>
          </a:p>
        </p:txBody>
      </p:sp>
      <p:pic>
        <p:nvPicPr>
          <p:cNvPr id="13" name="Picture 12" descr="A logo with text on it&#10;&#10;Description automatically generated">
            <a:extLst>
              <a:ext uri="{FF2B5EF4-FFF2-40B4-BE49-F238E27FC236}">
                <a16:creationId xmlns:a16="http://schemas.microsoft.com/office/drawing/2014/main" id="{A67BEE87-7732-F11E-9322-A4F090309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387453"/>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124819550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2043</TotalTime>
  <Words>606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Rounded MT Bold</vt:lpstr>
      <vt:lpstr>Corbel</vt:lpstr>
      <vt:lpstr>Wingdings</vt:lpstr>
      <vt:lpstr>Wingdings 2</vt:lpstr>
      <vt:lpstr>Frame</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Subir Gupta</dc:creator>
  <cp:lastModifiedBy>Anindita Roy</cp:lastModifiedBy>
  <cp:revision>22</cp:revision>
  <dcterms:created xsi:type="dcterms:W3CDTF">2023-10-12T18:42:13Z</dcterms:created>
  <dcterms:modified xsi:type="dcterms:W3CDTF">2024-06-05T15:07:24Z</dcterms:modified>
</cp:coreProperties>
</file>