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593" r:id="rId2"/>
    <p:sldId id="595" r:id="rId3"/>
    <p:sldId id="258" r:id="rId4"/>
    <p:sldId id="261" r:id="rId5"/>
    <p:sldId id="599" r:id="rId6"/>
    <p:sldId id="594" r:id="rId7"/>
    <p:sldId id="597" r:id="rId8"/>
    <p:sldId id="598" r:id="rId9"/>
    <p:sldId id="600" r:id="rId10"/>
    <p:sldId id="60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64A"/>
    <a:srgbClr val="008C45"/>
    <a:srgbClr val="006633"/>
    <a:srgbClr val="BBDDAA"/>
    <a:srgbClr val="5FB88A"/>
    <a:srgbClr val="CCFF33"/>
    <a:srgbClr val="5FB84A"/>
    <a:srgbClr val="5F8C45"/>
    <a:srgbClr val="00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guide orient="horz" pos="2228"/>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2060"/>
                    </a:solidFill>
                    <a:latin typeface="Arial Rounded MT Bold" panose="020F070403050403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Amazon</c:v>
                </c:pt>
                <c:pt idx="1">
                  <c:v>Myntra</c:v>
                </c:pt>
                <c:pt idx="2">
                  <c:v>Flipkart</c:v>
                </c:pt>
                <c:pt idx="3">
                  <c:v>Ajio</c:v>
                </c:pt>
                <c:pt idx="4">
                  <c:v>Nalli</c:v>
                </c:pt>
                <c:pt idx="5">
                  <c:v>Meesho</c:v>
                </c:pt>
                <c:pt idx="6">
                  <c:v>Others</c:v>
                </c:pt>
              </c:strCache>
            </c:strRef>
          </c:cat>
          <c:val>
            <c:numRef>
              <c:f>Sheet1!$B$2:$B$8</c:f>
              <c:numCache>
                <c:formatCode>0%</c:formatCode>
                <c:ptCount val="7"/>
                <c:pt idx="0">
                  <c:v>0.35481689052082327</c:v>
                </c:pt>
                <c:pt idx="1">
                  <c:v>0.23364576287564015</c:v>
                </c:pt>
                <c:pt idx="2">
                  <c:v>0.21589847650336585</c:v>
                </c:pt>
                <c:pt idx="3">
                  <c:v>6.2196025380874161E-2</c:v>
                </c:pt>
                <c:pt idx="4">
                  <c:v>4.7798499049827678E-2</c:v>
                </c:pt>
                <c:pt idx="5">
                  <c:v>4.5028505169581602E-2</c:v>
                </c:pt>
                <c:pt idx="6">
                  <c:v>4.0615840499887271E-2</c:v>
                </c:pt>
              </c:numCache>
            </c:numRef>
          </c:val>
          <c:extLst>
            <c:ext xmlns:c16="http://schemas.microsoft.com/office/drawing/2014/chart" uri="{C3380CC4-5D6E-409C-BE32-E72D297353CC}">
              <c16:uniqueId val="{00000000-C372-4DAF-84BF-441AC22185FA}"/>
            </c:ext>
          </c:extLst>
        </c:ser>
        <c:dLbls>
          <c:dLblPos val="outEnd"/>
          <c:showLegendKey val="0"/>
          <c:showVal val="1"/>
          <c:showCatName val="0"/>
          <c:showSerName val="0"/>
          <c:showPercent val="0"/>
          <c:showBubbleSize val="0"/>
        </c:dLbls>
        <c:gapWidth val="219"/>
        <c:overlap val="-27"/>
        <c:axId val="1494905840"/>
        <c:axId val="1817105408"/>
      </c:barChart>
      <c:catAx>
        <c:axId val="149490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crossAx val="1817105408"/>
        <c:crosses val="autoZero"/>
        <c:auto val="1"/>
        <c:lblAlgn val="ctr"/>
        <c:lblOffset val="100"/>
        <c:noMultiLvlLbl val="0"/>
      </c:catAx>
      <c:valAx>
        <c:axId val="1817105408"/>
        <c:scaling>
          <c:orientation val="minMax"/>
          <c:max val="1"/>
        </c:scaling>
        <c:delete val="1"/>
        <c:axPos val="l"/>
        <c:numFmt formatCode="0%" sourceLinked="1"/>
        <c:majorTickMark val="out"/>
        <c:minorTickMark val="none"/>
        <c:tickLblPos val="nextTo"/>
        <c:crossAx val="1494905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857952666760129"/>
          <c:y val="5.6630926079818393E-2"/>
          <c:w val="0.66446700507614209"/>
          <c:h val="0.87129334981859452"/>
        </c:manualLayout>
      </c:layout>
      <c:barChart>
        <c:barDir val="bar"/>
        <c:grouping val="clustered"/>
        <c:varyColors val="0"/>
        <c:ser>
          <c:idx val="0"/>
          <c:order val="0"/>
          <c:tx>
            <c:strRef>
              <c:f>Sheet1!$B$1</c:f>
              <c:strCache>
                <c:ptCount val="1"/>
                <c:pt idx="0">
                  <c:v>Series 1</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206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Set</c:v>
                </c:pt>
                <c:pt idx="1">
                  <c:v>kurta</c:v>
                </c:pt>
                <c:pt idx="2">
                  <c:v>Western Dress</c:v>
                </c:pt>
                <c:pt idx="3">
                  <c:v>Top</c:v>
                </c:pt>
                <c:pt idx="4">
                  <c:v>Saree</c:v>
                </c:pt>
                <c:pt idx="5">
                  <c:v>Ethnic Dress</c:v>
                </c:pt>
                <c:pt idx="6">
                  <c:v>Blouse</c:v>
                </c:pt>
                <c:pt idx="7">
                  <c:v>Bottom</c:v>
                </c:pt>
              </c:strCache>
            </c:strRef>
          </c:cat>
          <c:val>
            <c:numRef>
              <c:f>Sheet1!$B$2:$B$9</c:f>
              <c:numCache>
                <c:formatCode>0%</c:formatCode>
                <c:ptCount val="8"/>
                <c:pt idx="0">
                  <c:v>0.39910458337359489</c:v>
                </c:pt>
                <c:pt idx="1">
                  <c:v>0.33645762875640201</c:v>
                </c:pt>
                <c:pt idx="2">
                  <c:v>0.13096273391954133</c:v>
                </c:pt>
                <c:pt idx="3">
                  <c:v>7.0634843946275006E-2</c:v>
                </c:pt>
                <c:pt idx="4">
                  <c:v>4.4448739008599865E-2</c:v>
                </c:pt>
                <c:pt idx="5">
                  <c:v>8.5032370277321485E-3</c:v>
                </c:pt>
                <c:pt idx="6">
                  <c:v>7.3759139369343257E-3</c:v>
                </c:pt>
                <c:pt idx="7">
                  <c:v>2.512320030920862E-3</c:v>
                </c:pt>
              </c:numCache>
            </c:numRef>
          </c:val>
          <c:extLst>
            <c:ext xmlns:c16="http://schemas.microsoft.com/office/drawing/2014/chart" uri="{C3380CC4-5D6E-409C-BE32-E72D297353CC}">
              <c16:uniqueId val="{00000000-853D-4411-8DD7-6E3A0CE06131}"/>
            </c:ext>
          </c:extLst>
        </c:ser>
        <c:dLbls>
          <c:showLegendKey val="0"/>
          <c:showVal val="0"/>
          <c:showCatName val="0"/>
          <c:showSerName val="0"/>
          <c:showPercent val="0"/>
          <c:showBubbleSize val="0"/>
        </c:dLbls>
        <c:gapWidth val="182"/>
        <c:axId val="149576592"/>
        <c:axId val="149577008"/>
      </c:barChart>
      <c:catAx>
        <c:axId val="14957659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crossAx val="149577008"/>
        <c:crosses val="autoZero"/>
        <c:auto val="1"/>
        <c:lblAlgn val="ctr"/>
        <c:lblOffset val="100"/>
        <c:noMultiLvlLbl val="0"/>
      </c:catAx>
      <c:valAx>
        <c:axId val="149577008"/>
        <c:scaling>
          <c:orientation val="minMax"/>
        </c:scaling>
        <c:delete val="1"/>
        <c:axPos val="t"/>
        <c:numFmt formatCode="0%" sourceLinked="1"/>
        <c:majorTickMark val="none"/>
        <c:minorTickMark val="none"/>
        <c:tickLblPos val="nextTo"/>
        <c:crossAx val="149576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1E2-4DB9-B9C2-44ED817476A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1E2-4DB9-B9C2-44ED817476A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1E2-4DB9-B9C2-44ED817476A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1E2-4DB9-B9C2-44ED817476A3}"/>
              </c:ext>
            </c:extLst>
          </c:dPt>
          <c:dLbls>
            <c:dLbl>
              <c:idx val="0"/>
              <c:layout>
                <c:manualLayout>
                  <c:x val="-0.17943105703368539"/>
                  <c:y val="1.37707832274596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1E2-4DB9-B9C2-44ED817476A3}"/>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1E2-4DB9-B9C2-44ED817476A3}"/>
                </c:ext>
              </c:extLst>
            </c:dLbl>
            <c:dLbl>
              <c:idx val="2"/>
              <c:layout>
                <c:manualLayout>
                  <c:x val="0.10366599205213406"/>
                  <c:y val="0.1294446908791956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1E2-4DB9-B9C2-44ED817476A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Rounded MT Bold" panose="020F070403050403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3"/>
                <c:pt idx="0">
                  <c:v>Adult</c:v>
                </c:pt>
                <c:pt idx="1">
                  <c:v>Teenager</c:v>
                </c:pt>
                <c:pt idx="2">
                  <c:v>Senior</c:v>
                </c:pt>
              </c:strCache>
            </c:strRef>
          </c:cat>
          <c:val>
            <c:numRef>
              <c:f>Sheet1!$B$2:$B$5</c:f>
              <c:numCache>
                <c:formatCode>0%</c:formatCode>
                <c:ptCount val="4"/>
                <c:pt idx="0">
                  <c:v>0.50062808000773018</c:v>
                </c:pt>
                <c:pt idx="1">
                  <c:v>0.30324991142461427</c:v>
                </c:pt>
                <c:pt idx="2">
                  <c:v>0.19612200856765549</c:v>
                </c:pt>
              </c:numCache>
            </c:numRef>
          </c:val>
          <c:extLst>
            <c:ext xmlns:c16="http://schemas.microsoft.com/office/drawing/2014/chart" uri="{C3380CC4-5D6E-409C-BE32-E72D297353CC}">
              <c16:uniqueId val="{00000008-61E2-4DB9-B9C2-44ED817476A3}"/>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legendEntry>
      <c:legendEntry>
        <c:idx val="2"/>
        <c:txPr>
          <a:bodyPr rot="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735112152150112E-3"/>
          <c:y val="7.7918651700559241E-2"/>
          <c:w val="0.94309137663263487"/>
          <c:h val="0.80663136808586999"/>
        </c:manualLayout>
      </c:layout>
      <c:lineChart>
        <c:grouping val="stacked"/>
        <c:varyColors val="0"/>
        <c:ser>
          <c:idx val="0"/>
          <c:order val="0"/>
          <c:tx>
            <c:strRef>
              <c:f>Sheet1!$B$1</c:f>
              <c:strCache>
                <c:ptCount val="1"/>
                <c:pt idx="0">
                  <c:v>Sum of Amount</c:v>
                </c:pt>
              </c:strCache>
            </c:strRef>
          </c:tx>
          <c:spPr>
            <a:ln w="28575" cap="rnd">
              <a:solidFill>
                <a:schemeClr val="accent1"/>
              </a:solidFill>
              <a:round/>
            </a:ln>
            <a:effectLst/>
          </c:spPr>
          <c:marker>
            <c:symbol val="none"/>
          </c:marker>
          <c:dLbls>
            <c:delete val="1"/>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1820601</c:v>
                </c:pt>
                <c:pt idx="1">
                  <c:v>1875932</c:v>
                </c:pt>
                <c:pt idx="2">
                  <c:v>1928066</c:v>
                </c:pt>
                <c:pt idx="3">
                  <c:v>1829263</c:v>
                </c:pt>
                <c:pt idx="4">
                  <c:v>1797822</c:v>
                </c:pt>
                <c:pt idx="5">
                  <c:v>1750966</c:v>
                </c:pt>
                <c:pt idx="6">
                  <c:v>1772300</c:v>
                </c:pt>
                <c:pt idx="7">
                  <c:v>1808505</c:v>
                </c:pt>
                <c:pt idx="8">
                  <c:v>1688871</c:v>
                </c:pt>
                <c:pt idx="9">
                  <c:v>1666662</c:v>
                </c:pt>
                <c:pt idx="10">
                  <c:v>1615356</c:v>
                </c:pt>
                <c:pt idx="11">
                  <c:v>1622033</c:v>
                </c:pt>
              </c:numCache>
            </c:numRef>
          </c:val>
          <c:smooth val="0"/>
          <c:extLst>
            <c:ext xmlns:c16="http://schemas.microsoft.com/office/drawing/2014/chart" uri="{C3380CC4-5D6E-409C-BE32-E72D297353CC}">
              <c16:uniqueId val="{00000000-95D5-4DA7-A0AE-269BFBD1CEE5}"/>
            </c:ext>
          </c:extLst>
        </c:ser>
        <c:dLbls>
          <c:dLblPos val="t"/>
          <c:showLegendKey val="0"/>
          <c:showVal val="1"/>
          <c:showCatName val="0"/>
          <c:showSerName val="0"/>
          <c:showPercent val="0"/>
          <c:showBubbleSize val="0"/>
        </c:dLbls>
        <c:smooth val="0"/>
        <c:axId val="78424064"/>
        <c:axId val="78424896"/>
      </c:lineChart>
      <c:catAx>
        <c:axId val="78424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1">
                    <a:lumMod val="50000"/>
                  </a:schemeClr>
                </a:solidFill>
                <a:latin typeface="Arial Rounded MT Bold" panose="020F0704030504030204" pitchFamily="34" charset="0"/>
                <a:ea typeface="+mn-ea"/>
                <a:cs typeface="+mn-cs"/>
              </a:defRPr>
            </a:pPr>
            <a:endParaRPr lang="en-US"/>
          </a:p>
        </c:txPr>
        <c:crossAx val="78424896"/>
        <c:crosses val="autoZero"/>
        <c:auto val="1"/>
        <c:lblAlgn val="ctr"/>
        <c:lblOffset val="100"/>
        <c:noMultiLvlLbl val="0"/>
      </c:catAx>
      <c:valAx>
        <c:axId val="78424896"/>
        <c:scaling>
          <c:orientation val="minMax"/>
        </c:scaling>
        <c:delete val="1"/>
        <c:axPos val="l"/>
        <c:numFmt formatCode="General" sourceLinked="1"/>
        <c:majorTickMark val="none"/>
        <c:minorTickMark val="none"/>
        <c:tickLblPos val="nextTo"/>
        <c:crossAx val="78424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0.1986</cdr:x>
      <cdr:y>0.1623</cdr:y>
    </cdr:from>
    <cdr:to>
      <cdr:x>0.1986</cdr:x>
      <cdr:y>0.87897</cdr:y>
    </cdr:to>
    <cdr:cxnSp macro="">
      <cdr:nvCxnSpPr>
        <cdr:cNvPr id="3" name="Straight Connector 2">
          <a:extLst xmlns:a="http://schemas.openxmlformats.org/drawingml/2006/main">
            <a:ext uri="{FF2B5EF4-FFF2-40B4-BE49-F238E27FC236}">
              <a16:creationId xmlns:a16="http://schemas.microsoft.com/office/drawing/2014/main" id="{EC8B6ABC-DA3F-4B17-A9EC-D0A17ADE530A}"/>
            </a:ext>
          </a:extLst>
        </cdr:cNvPr>
        <cdr:cNvCxnSpPr/>
      </cdr:nvCxnSpPr>
      <cdr:spPr>
        <a:xfrm xmlns:a="http://schemas.openxmlformats.org/drawingml/2006/main">
          <a:off x="923548" y="401923"/>
          <a:ext cx="0" cy="177482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0.59424</cdr:x>
      <cdr:y>0.32779</cdr:y>
    </cdr:from>
    <cdr:to>
      <cdr:x>0.59424</cdr:x>
      <cdr:y>0.89175</cdr:y>
    </cdr:to>
    <cdr:cxnSp macro="">
      <cdr:nvCxnSpPr>
        <cdr:cNvPr id="4" name="Straight Connector 3">
          <a:extLst xmlns:a="http://schemas.openxmlformats.org/drawingml/2006/main">
            <a:ext uri="{FF2B5EF4-FFF2-40B4-BE49-F238E27FC236}">
              <a16:creationId xmlns:a16="http://schemas.microsoft.com/office/drawing/2014/main" id="{1E811E20-CB27-4E63-8FEF-085CC948783E}"/>
            </a:ext>
          </a:extLst>
        </cdr:cNvPr>
        <cdr:cNvCxnSpPr/>
      </cdr:nvCxnSpPr>
      <cdr:spPr>
        <a:xfrm xmlns:a="http://schemas.openxmlformats.org/drawingml/2006/main">
          <a:off x="2763389" y="811771"/>
          <a:ext cx="0" cy="139663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0199AD-5EED-4D78-A1ED-D169010C82CC}"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3066773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0199AD-5EED-4D78-A1ED-D169010C82CC}"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2944933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0199AD-5EED-4D78-A1ED-D169010C82CC}"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312799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199AD-5EED-4D78-A1ED-D169010C82CC}"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4291936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0199AD-5EED-4D78-A1ED-D169010C82CC}"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266419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0199AD-5EED-4D78-A1ED-D169010C82CC}" type="datetimeFigureOut">
              <a:rPr lang="en-IN" smtClean="0"/>
              <a:t>05-06-2024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136065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00199AD-5EED-4D78-A1ED-D169010C82CC}" type="datetimeFigureOut">
              <a:rPr lang="en-IN" smtClean="0"/>
              <a:t>05-06-2024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350108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00199AD-5EED-4D78-A1ED-D169010C82CC}" type="datetimeFigureOut">
              <a:rPr lang="en-IN" smtClean="0"/>
              <a:t>05-06-2024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39205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00199AD-5EED-4D78-A1ED-D169010C82CC}"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246686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0199AD-5EED-4D78-A1ED-D169010C82CC}" type="datetimeFigureOut">
              <a:rPr lang="en-IN" smtClean="0"/>
              <a:t>05-06-2024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174060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0199AD-5EED-4D78-A1ED-D169010C82CC}" type="datetimeFigureOut">
              <a:rPr lang="en-IN" smtClean="0"/>
              <a:t>05-06-2024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7C3E5408-591C-4E37-87CA-144444FAB020}" type="slidenum">
              <a:rPr lang="en-IN" smtClean="0"/>
              <a:t>‹#›</a:t>
            </a:fld>
            <a:endParaRPr lang="en-IN"/>
          </a:p>
        </p:txBody>
      </p:sp>
    </p:spTree>
    <p:extLst>
      <p:ext uri="{BB962C8B-B14F-4D97-AF65-F5344CB8AC3E}">
        <p14:creationId xmlns:p14="http://schemas.microsoft.com/office/powerpoint/2010/main" val="305315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00199AD-5EED-4D78-A1ED-D169010C82CC}" type="datetimeFigureOut">
              <a:rPr lang="en-IN" smtClean="0"/>
              <a:t>05-06-2024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C3E5408-591C-4E37-87CA-144444FAB020}" type="slidenum">
              <a:rPr lang="en-IN" smtClean="0"/>
              <a:t>‹#›</a:t>
            </a:fld>
            <a:endParaRPr lang="en-IN"/>
          </a:p>
        </p:txBody>
      </p:sp>
    </p:spTree>
    <p:extLst>
      <p:ext uri="{BB962C8B-B14F-4D97-AF65-F5344CB8AC3E}">
        <p14:creationId xmlns:p14="http://schemas.microsoft.com/office/powerpoint/2010/main" val="3840812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with text on it&#10;&#10;Description automatically generated">
            <a:extLst>
              <a:ext uri="{FF2B5EF4-FFF2-40B4-BE49-F238E27FC236}">
                <a16:creationId xmlns:a16="http://schemas.microsoft.com/office/drawing/2014/main" id="{E96F51AE-55B3-4132-9372-DBB76541B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9911" y="501650"/>
            <a:ext cx="1055077" cy="971599"/>
          </a:xfrm>
          <a:prstGeom prst="rect">
            <a:avLst/>
          </a:prstGeom>
          <a:solidFill>
            <a:schemeClr val="accent1">
              <a:lumMod val="50000"/>
            </a:schemeClr>
          </a:solidFill>
        </p:spPr>
      </p:pic>
      <p:sp>
        <p:nvSpPr>
          <p:cNvPr id="6" name="TextBox 5">
            <a:extLst>
              <a:ext uri="{FF2B5EF4-FFF2-40B4-BE49-F238E27FC236}">
                <a16:creationId xmlns:a16="http://schemas.microsoft.com/office/drawing/2014/main" id="{F941B80B-97C5-4B4F-95A9-ABB3847D4E2D}"/>
              </a:ext>
            </a:extLst>
          </p:cNvPr>
          <p:cNvSpPr txBox="1"/>
          <p:nvPr/>
        </p:nvSpPr>
        <p:spPr>
          <a:xfrm>
            <a:off x="6179103" y="5385672"/>
            <a:ext cx="5218093" cy="461665"/>
          </a:xfrm>
          <a:prstGeom prst="rect">
            <a:avLst/>
          </a:prstGeom>
          <a:noFill/>
        </p:spPr>
        <p:txBody>
          <a:bodyPr wrap="square" rtlCol="0">
            <a:spAutoFit/>
          </a:bodyPr>
          <a:lstStyle/>
          <a:p>
            <a:pPr defTabSz="912114">
              <a:spcAft>
                <a:spcPts val="570"/>
              </a:spcAft>
            </a:pPr>
            <a:r>
              <a:rPr lang="en-US" sz="2400" dirty="0">
                <a:solidFill>
                  <a:schemeClr val="accent1">
                    <a:lumMod val="50000"/>
                  </a:schemeClr>
                </a:solidFill>
                <a:latin typeface="Arial Rounded MT Bold" panose="020F0704030504030204" pitchFamily="34" charset="0"/>
              </a:rPr>
              <a:t>Presented by : Anindita Roy</a:t>
            </a:r>
            <a:endParaRPr lang="en-IN" sz="2400" dirty="0">
              <a:solidFill>
                <a:schemeClr val="accent1">
                  <a:lumMod val="50000"/>
                </a:schemeClr>
              </a:solidFill>
              <a:latin typeface="Arial Rounded MT Bold" panose="020F0704030504030204" pitchFamily="34" charset="0"/>
            </a:endParaRPr>
          </a:p>
        </p:txBody>
      </p:sp>
      <p:sp>
        <p:nvSpPr>
          <p:cNvPr id="7" name="TextBox 6">
            <a:extLst>
              <a:ext uri="{FF2B5EF4-FFF2-40B4-BE49-F238E27FC236}">
                <a16:creationId xmlns:a16="http://schemas.microsoft.com/office/drawing/2014/main" id="{41EA8A83-9223-4111-B396-1DD6F4C661C6}"/>
              </a:ext>
            </a:extLst>
          </p:cNvPr>
          <p:cNvSpPr txBox="1"/>
          <p:nvPr/>
        </p:nvSpPr>
        <p:spPr>
          <a:xfrm>
            <a:off x="794805" y="2330061"/>
            <a:ext cx="10214828" cy="1564176"/>
          </a:xfrm>
          <a:prstGeom prst="rect">
            <a:avLst/>
          </a:prstGeom>
          <a:noFill/>
        </p:spPr>
        <p:txBody>
          <a:bodyPr wrap="square" rtlCol="0">
            <a:spAutoFit/>
          </a:bodyPr>
          <a:lstStyle/>
          <a:p>
            <a:pPr algn="ctr" defTabSz="912114">
              <a:spcAft>
                <a:spcPts val="570"/>
              </a:spcAft>
            </a:pPr>
            <a:r>
              <a:rPr lang="en-US" sz="4800" kern="1200" dirty="0">
                <a:solidFill>
                  <a:schemeClr val="accent1">
                    <a:lumMod val="50000"/>
                  </a:schemeClr>
                </a:solidFill>
                <a:latin typeface="Arial Rounded MT Bold" panose="020F0704030504030204" pitchFamily="34" charset="0"/>
                <a:ea typeface="+mn-ea"/>
                <a:cs typeface="+mn-cs"/>
              </a:rPr>
              <a:t>Performance Report of the Vrinda Store,2022</a:t>
            </a:r>
            <a:endParaRPr lang="en-IN" sz="4800" dirty="0">
              <a:solidFill>
                <a:schemeClr val="accent1">
                  <a:lumMod val="50000"/>
                </a:schemeClr>
              </a:solidFill>
              <a:latin typeface="Arial Rounded MT Bold" panose="020F0704030504030204" pitchFamily="34" charset="0"/>
            </a:endParaRPr>
          </a:p>
        </p:txBody>
      </p:sp>
      <p:sp>
        <p:nvSpPr>
          <p:cNvPr id="2" name="TextBox 1">
            <a:extLst>
              <a:ext uri="{FF2B5EF4-FFF2-40B4-BE49-F238E27FC236}">
                <a16:creationId xmlns:a16="http://schemas.microsoft.com/office/drawing/2014/main" id="{A9C1365F-6EA6-3371-923A-CFCA227F8F58}"/>
              </a:ext>
            </a:extLst>
          </p:cNvPr>
          <p:cNvSpPr txBox="1"/>
          <p:nvPr/>
        </p:nvSpPr>
        <p:spPr>
          <a:xfrm>
            <a:off x="1957365" y="4340270"/>
            <a:ext cx="8443476" cy="523220"/>
          </a:xfrm>
          <a:prstGeom prst="rect">
            <a:avLst/>
          </a:prstGeom>
          <a:noFill/>
        </p:spPr>
        <p:txBody>
          <a:bodyPr wrap="square" rtlCol="0">
            <a:spAutoFit/>
          </a:bodyPr>
          <a:lstStyle/>
          <a:p>
            <a:pPr defTabSz="434340">
              <a:spcAft>
                <a:spcPts val="600"/>
              </a:spcAft>
            </a:pPr>
            <a:r>
              <a:rPr lang="en-US" sz="2800" kern="1200" dirty="0">
                <a:solidFill>
                  <a:schemeClr val="accent1">
                    <a:lumMod val="50000"/>
                  </a:schemeClr>
                </a:solidFill>
                <a:latin typeface="Arial Rounded MT Bold" panose="020F0704030504030204" pitchFamily="34" charset="0"/>
                <a:ea typeface="+mn-ea"/>
                <a:cs typeface="+mn-cs"/>
              </a:rPr>
              <a:t>A comprehensive</a:t>
            </a:r>
            <a:r>
              <a:rPr lang="en-US" sz="2800" kern="1200" dirty="0">
                <a:solidFill>
                  <a:schemeClr val="tx1"/>
                </a:solidFill>
                <a:latin typeface="Arial Rounded MT Bold" panose="020F0704030504030204" pitchFamily="34" charset="0"/>
                <a:ea typeface="+mn-ea"/>
                <a:cs typeface="+mn-cs"/>
              </a:rPr>
              <a:t> </a:t>
            </a:r>
            <a:r>
              <a:rPr lang="en-US" sz="2800" kern="1200" dirty="0">
                <a:solidFill>
                  <a:schemeClr val="accent1">
                    <a:lumMod val="50000"/>
                  </a:schemeClr>
                </a:solidFill>
                <a:latin typeface="Arial Rounded MT Bold" panose="020F0704030504030204" pitchFamily="34" charset="0"/>
                <a:ea typeface="+mn-ea"/>
                <a:cs typeface="+mn-cs"/>
              </a:rPr>
              <a:t>review</a:t>
            </a:r>
            <a:r>
              <a:rPr lang="en-US" sz="2800" kern="1200" dirty="0">
                <a:solidFill>
                  <a:schemeClr val="tx1"/>
                </a:solidFill>
                <a:latin typeface="Arial Rounded MT Bold" panose="020F0704030504030204" pitchFamily="34" charset="0"/>
                <a:ea typeface="+mn-ea"/>
                <a:cs typeface="+mn-cs"/>
              </a:rPr>
              <a:t> </a:t>
            </a:r>
            <a:r>
              <a:rPr lang="en-US" sz="2800" kern="1200" dirty="0">
                <a:solidFill>
                  <a:schemeClr val="accent1">
                    <a:lumMod val="50000"/>
                  </a:schemeClr>
                </a:solidFill>
                <a:latin typeface="Arial Rounded MT Bold" panose="020F0704030504030204" pitchFamily="34" charset="0"/>
                <a:ea typeface="+mn-ea"/>
                <a:cs typeface="+mn-cs"/>
              </a:rPr>
              <a:t>and</a:t>
            </a:r>
            <a:r>
              <a:rPr lang="en-US" sz="2800" kern="1200" dirty="0">
                <a:solidFill>
                  <a:schemeClr val="tx1"/>
                </a:solidFill>
                <a:latin typeface="Arial Rounded MT Bold" panose="020F0704030504030204" pitchFamily="34" charset="0"/>
                <a:ea typeface="+mn-ea"/>
                <a:cs typeface="+mn-cs"/>
              </a:rPr>
              <a:t> </a:t>
            </a:r>
            <a:r>
              <a:rPr lang="en-US" sz="2800" kern="1200" dirty="0">
                <a:solidFill>
                  <a:schemeClr val="accent1">
                    <a:lumMod val="50000"/>
                  </a:schemeClr>
                </a:solidFill>
                <a:latin typeface="Arial Rounded MT Bold" panose="020F0704030504030204" pitchFamily="34" charset="0"/>
                <a:ea typeface="+mn-ea"/>
                <a:cs typeface="+mn-cs"/>
              </a:rPr>
              <a:t>strategic</a:t>
            </a:r>
            <a:r>
              <a:rPr lang="en-US" sz="2800" kern="1200" dirty="0">
                <a:solidFill>
                  <a:schemeClr val="tx1"/>
                </a:solidFill>
                <a:latin typeface="Arial Rounded MT Bold" panose="020F0704030504030204" pitchFamily="34" charset="0"/>
                <a:ea typeface="+mn-ea"/>
                <a:cs typeface="+mn-cs"/>
              </a:rPr>
              <a:t> </a:t>
            </a:r>
            <a:r>
              <a:rPr lang="en-US" sz="2800" kern="1200" dirty="0">
                <a:solidFill>
                  <a:schemeClr val="accent1">
                    <a:lumMod val="50000"/>
                  </a:schemeClr>
                </a:solidFill>
                <a:latin typeface="Arial Rounded MT Bold" panose="020F0704030504030204" pitchFamily="34" charset="0"/>
                <a:ea typeface="+mn-ea"/>
                <a:cs typeface="+mn-cs"/>
              </a:rPr>
              <a:t>outlook</a:t>
            </a:r>
            <a:endParaRPr lang="en-IN" sz="2800" dirty="0">
              <a:solidFill>
                <a:schemeClr val="accent1">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685922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4C9EE1D-12BB-43F7-9A2A-893578DC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43962A31-C54E-4762-B155-59777FED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26" name="Rectangle 25">
            <a:extLst>
              <a:ext uri="{FF2B5EF4-FFF2-40B4-BE49-F238E27FC236}">
                <a16:creationId xmlns:a16="http://schemas.microsoft.com/office/drawing/2014/main" id="{4B392D36-B685-45E0-B197-6EE5D7480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DCA8533-CC5E-4754-9A04-047EDE49E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67639"/>
            <a:ext cx="11707367" cy="1852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286386FD-B353-C564-F3A1-D9520B3B62E4}"/>
              </a:ext>
            </a:extLst>
          </p:cNvPr>
          <p:cNvSpPr txBox="1"/>
          <p:nvPr/>
        </p:nvSpPr>
        <p:spPr>
          <a:xfrm>
            <a:off x="1069848" y="4590661"/>
            <a:ext cx="10210862" cy="106569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b="1" spc="-100" dirty="0">
                <a:solidFill>
                  <a:schemeClr val="accent1">
                    <a:lumMod val="50000"/>
                  </a:schemeClr>
                </a:solidFill>
                <a:latin typeface="Arial Rounded MT Bold" panose="020F0704030504030204" pitchFamily="34" charset="0"/>
                <a:ea typeface="+mj-ea"/>
                <a:cs typeface="+mj-cs"/>
              </a:rPr>
              <a:t>Thank You…</a:t>
            </a:r>
          </a:p>
        </p:txBody>
      </p:sp>
      <p:pic>
        <p:nvPicPr>
          <p:cNvPr id="3" name="Picture 2" descr="A logo with text on it&#10;&#10;Description automatically generated">
            <a:extLst>
              <a:ext uri="{FF2B5EF4-FFF2-40B4-BE49-F238E27FC236}">
                <a16:creationId xmlns:a16="http://schemas.microsoft.com/office/drawing/2014/main" id="{363694FF-9971-0D26-648D-C78E76709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514" y="484632"/>
            <a:ext cx="3862347" cy="3556755"/>
          </a:xfrm>
          <a:prstGeom prst="rect">
            <a:avLst/>
          </a:prstGeom>
          <a:solidFill>
            <a:schemeClr val="accent1">
              <a:lumMod val="50000"/>
            </a:schemeClr>
          </a:solidFill>
        </p:spPr>
      </p:pic>
      <p:pic>
        <p:nvPicPr>
          <p:cNvPr id="6" name="Graphic 5" descr="Smiling Face with No Fill">
            <a:extLst>
              <a:ext uri="{FF2B5EF4-FFF2-40B4-BE49-F238E27FC236}">
                <a16:creationId xmlns:a16="http://schemas.microsoft.com/office/drawing/2014/main" id="{35727E31-B968-29FE-786F-8C3E012781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4934" y="484632"/>
            <a:ext cx="3556755" cy="3556755"/>
          </a:xfrm>
          <a:prstGeom prst="rect">
            <a:avLst/>
          </a:prstGeom>
        </p:spPr>
      </p:pic>
    </p:spTree>
    <p:extLst>
      <p:ext uri="{BB962C8B-B14F-4D97-AF65-F5344CB8AC3E}">
        <p14:creationId xmlns:p14="http://schemas.microsoft.com/office/powerpoint/2010/main" val="113887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Title 2">
            <a:extLst>
              <a:ext uri="{FF2B5EF4-FFF2-40B4-BE49-F238E27FC236}">
                <a16:creationId xmlns:a16="http://schemas.microsoft.com/office/drawing/2014/main" id="{8809ECDC-1CB1-CA88-2EAB-8EFE94F8ADF7}"/>
              </a:ext>
            </a:extLst>
          </p:cNvPr>
          <p:cNvSpPr>
            <a:spLocks noGrp="1"/>
          </p:cNvSpPr>
          <p:nvPr>
            <p:ph type="title"/>
          </p:nvPr>
        </p:nvSpPr>
        <p:spPr>
          <a:xfrm>
            <a:off x="643467" y="1123837"/>
            <a:ext cx="3073914" cy="4601183"/>
          </a:xfrm>
        </p:spPr>
        <p:txBody>
          <a:bodyPr vert="horz" lIns="91440" tIns="45720" rIns="91440" bIns="45720" rtlCol="0" anchor="ctr">
            <a:normAutofit/>
          </a:bodyPr>
          <a:lstStyle/>
          <a:p>
            <a:pPr algn="r"/>
            <a:r>
              <a:rPr lang="en-US" sz="4400" dirty="0">
                <a:solidFill>
                  <a:schemeClr val="accent1">
                    <a:lumMod val="50000"/>
                  </a:schemeClr>
                </a:solidFill>
                <a:latin typeface="Arial Rounded MT Bold" panose="020F0704030504030204" pitchFamily="34" charset="0"/>
              </a:rPr>
              <a:t>Index</a:t>
            </a:r>
          </a:p>
        </p:txBody>
      </p:sp>
      <p:cxnSp>
        <p:nvCxnSpPr>
          <p:cNvPr id="13" name="Straight Connector 12">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3A2066D-9D08-AC00-C5BD-67C75912EC7F}"/>
              </a:ext>
            </a:extLst>
          </p:cNvPr>
          <p:cNvSpPr>
            <a:spLocks noGrp="1"/>
          </p:cNvSpPr>
          <p:nvPr>
            <p:ph idx="1"/>
          </p:nvPr>
        </p:nvSpPr>
        <p:spPr>
          <a:xfrm>
            <a:off x="4393581" y="1642349"/>
            <a:ext cx="4081040" cy="4200261"/>
          </a:xfrm>
        </p:spPr>
        <p:txBody>
          <a:bodyPr vert="horz" lIns="91440" tIns="45720" rIns="91440" bIns="45720" rtlCol="0" anchor="ctr">
            <a:normAutofit/>
          </a:bodyPr>
          <a:lstStyle/>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Project Background</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Business problems</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Data sources</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Data Cleaning Process</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Operation </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Output</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Key Insight</a:t>
            </a:r>
          </a:p>
          <a:p>
            <a:pPr>
              <a:buFont typeface="Wingdings" panose="05000000000000000000" pitchFamily="2" charset="2"/>
              <a:buChar char="v"/>
            </a:pPr>
            <a:r>
              <a:rPr lang="en-US" sz="1800" dirty="0">
                <a:solidFill>
                  <a:schemeClr val="accent1">
                    <a:lumMod val="50000"/>
                  </a:schemeClr>
                </a:solidFill>
                <a:latin typeface="Arial Rounded MT Bold" panose="020F0704030504030204" pitchFamily="34" charset="0"/>
              </a:rPr>
              <a:t> Strategic Advice</a:t>
            </a:r>
            <a:br>
              <a:rPr lang="en-US" sz="1800" dirty="0">
                <a:solidFill>
                  <a:schemeClr val="accent1">
                    <a:lumMod val="50000"/>
                  </a:schemeClr>
                </a:solidFill>
                <a:latin typeface="Arial Rounded MT Bold" panose="020F0704030504030204" pitchFamily="34" charset="0"/>
              </a:rPr>
            </a:br>
            <a:endParaRPr lang="en-US" sz="1800" dirty="0">
              <a:solidFill>
                <a:schemeClr val="accent1">
                  <a:lumMod val="50000"/>
                </a:schemeClr>
              </a:solidFill>
              <a:latin typeface="Arial Rounded MT Bold" panose="020F0704030504030204" pitchFamily="34" charset="0"/>
            </a:endParaRPr>
          </a:p>
          <a:p>
            <a:pPr>
              <a:buFont typeface="Wingdings" panose="05000000000000000000" pitchFamily="2" charset="2"/>
              <a:buChar char="v"/>
            </a:pPr>
            <a:endParaRPr lang="en-US" sz="1800" dirty="0">
              <a:solidFill>
                <a:schemeClr val="accent1">
                  <a:lumMod val="50000"/>
                </a:schemeClr>
              </a:solidFill>
              <a:latin typeface="Arial Rounded MT Bold" panose="020F0704030504030204" pitchFamily="34" charset="0"/>
            </a:endParaRPr>
          </a:p>
        </p:txBody>
      </p:sp>
      <p:pic>
        <p:nvPicPr>
          <p:cNvPr id="6" name="Picture 5" descr="A logo with text on it&#10;&#10;Description automatically generated">
            <a:extLst>
              <a:ext uri="{FF2B5EF4-FFF2-40B4-BE49-F238E27FC236}">
                <a16:creationId xmlns:a16="http://schemas.microsoft.com/office/drawing/2014/main" id="{8405F801-DE99-18E4-E34C-E7C6E1D02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507379"/>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404215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Rectangle 41">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44" name="Rectangle 43">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6" name="Rectangle 45">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A08D3D89-863B-45D3-8AD5-A3601812CC60}"/>
              </a:ext>
            </a:extLst>
          </p:cNvPr>
          <p:cNvSpPr txBox="1"/>
          <p:nvPr/>
        </p:nvSpPr>
        <p:spPr>
          <a:xfrm>
            <a:off x="273791" y="1123837"/>
            <a:ext cx="3443590" cy="4601183"/>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Project Background</a:t>
            </a:r>
          </a:p>
        </p:txBody>
      </p:sp>
      <p:cxnSp>
        <p:nvCxnSpPr>
          <p:cNvPr id="48" name="Straight Connector 47">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598E1C-4BE0-4CC1-8F04-114D2372067E}"/>
              </a:ext>
            </a:extLst>
          </p:cNvPr>
          <p:cNvSpPr txBox="1"/>
          <p:nvPr/>
        </p:nvSpPr>
        <p:spPr>
          <a:xfrm>
            <a:off x="4393580" y="864108"/>
            <a:ext cx="6144367" cy="5120640"/>
          </a:xfrm>
          <a:prstGeom prst="rect">
            <a:avLst/>
          </a:prstGeom>
        </p:spPr>
        <p:txBody>
          <a:bodyPr vert="horz" lIns="91440" tIns="45720" rIns="91440" bIns="45720" rtlCol="0" anchor="ctr">
            <a:normAutofit/>
          </a:bodyPr>
          <a:lstStyle/>
          <a:p>
            <a:pPr marL="102870" indent="-285750" defTabSz="914400">
              <a:lnSpc>
                <a:spcPct val="90000"/>
              </a:lnSpc>
              <a:spcAft>
                <a:spcPts val="600"/>
              </a:spcAft>
              <a:buClr>
                <a:schemeClr val="accent1"/>
              </a:buClr>
              <a:buFont typeface="Wingdings" panose="05000000000000000000" pitchFamily="2" charset="2"/>
              <a:buChar char="v"/>
            </a:pPr>
            <a:r>
              <a:rPr lang="en-US" sz="1600" dirty="0">
                <a:solidFill>
                  <a:schemeClr val="accent1">
                    <a:lumMod val="50000"/>
                  </a:schemeClr>
                </a:solidFill>
                <a:latin typeface="Arial Rounded MT Bold" panose="020F0704030504030204" pitchFamily="34" charset="0"/>
              </a:rPr>
              <a:t>Vrinda Store is one of the selling partner of various online selling stores like Amazon, Flipkart, Myntra, and many more. Customers order their products and as a seller, the Vrinda store dispatch the products through the relevant delivering partner.</a:t>
            </a:r>
          </a:p>
          <a:p>
            <a:pPr indent="-182880" defTabSz="914400">
              <a:lnSpc>
                <a:spcPct val="90000"/>
              </a:lnSpc>
              <a:spcAft>
                <a:spcPts val="600"/>
              </a:spcAft>
              <a:buClr>
                <a:schemeClr val="accent1"/>
              </a:buClr>
              <a:buFont typeface="Wingdings 2" pitchFamily="18" charset="2"/>
              <a:buChar char=""/>
            </a:pPr>
            <a:endParaRPr lang="en-US" sz="1600" dirty="0">
              <a:solidFill>
                <a:schemeClr val="accent1">
                  <a:lumMod val="50000"/>
                </a:schemeClr>
              </a:solidFill>
              <a:latin typeface="Arial Rounded MT Bold" panose="020F0704030504030204" pitchFamily="34" charset="0"/>
            </a:endParaRPr>
          </a:p>
          <a:p>
            <a:pPr marL="102870" indent="-285750" defTabSz="914400">
              <a:lnSpc>
                <a:spcPct val="90000"/>
              </a:lnSpc>
              <a:spcAft>
                <a:spcPts val="600"/>
              </a:spcAft>
              <a:buClr>
                <a:schemeClr val="accent1"/>
              </a:buClr>
              <a:buFont typeface="Wingdings" panose="05000000000000000000" pitchFamily="2" charset="2"/>
              <a:buChar char="v"/>
            </a:pPr>
            <a:r>
              <a:rPr lang="en-US" sz="1600" dirty="0">
                <a:solidFill>
                  <a:schemeClr val="accent1">
                    <a:lumMod val="50000"/>
                  </a:schemeClr>
                </a:solidFill>
                <a:latin typeface="Arial Rounded MT Bold" panose="020F0704030504030204" pitchFamily="34" charset="0"/>
              </a:rPr>
              <a:t>Now the store management wants to review all the sales reports of 2022 and wish to know which segments are doing better and which segments need different strategy  to contribute significantly more to the revenue earned by Vrinda store. </a:t>
            </a:r>
          </a:p>
        </p:txBody>
      </p:sp>
      <p:pic>
        <p:nvPicPr>
          <p:cNvPr id="4" name="Picture 3" descr="A logo with text on it&#10;&#10;Description automatically generated">
            <a:extLst>
              <a:ext uri="{FF2B5EF4-FFF2-40B4-BE49-F238E27FC236}">
                <a16:creationId xmlns:a16="http://schemas.microsoft.com/office/drawing/2014/main" id="{169695E9-010F-B3F0-49FE-161C6C89E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506848"/>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210965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3" name="Rectangle 12">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FF1B7601-F58E-4C6B-8D73-748668C7E6B6}"/>
              </a:ext>
            </a:extLst>
          </p:cNvPr>
          <p:cNvSpPr txBox="1"/>
          <p:nvPr/>
        </p:nvSpPr>
        <p:spPr>
          <a:xfrm>
            <a:off x="643467" y="1123837"/>
            <a:ext cx="3073914" cy="4601183"/>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Business Problems</a:t>
            </a:r>
          </a:p>
        </p:txBody>
      </p:sp>
      <p:cxnSp>
        <p:nvCxnSpPr>
          <p:cNvPr id="17" name="Straight Connector 1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8046FA4-C6FC-4A3F-8760-35811E419A67}"/>
              </a:ext>
            </a:extLst>
          </p:cNvPr>
          <p:cNvSpPr txBox="1"/>
          <p:nvPr/>
        </p:nvSpPr>
        <p:spPr>
          <a:xfrm>
            <a:off x="4393580" y="864108"/>
            <a:ext cx="6144367" cy="5044323"/>
          </a:xfrm>
          <a:prstGeom prst="rect">
            <a:avLst/>
          </a:prstGeom>
        </p:spPr>
        <p:txBody>
          <a:bodyPr vert="horz" lIns="91440" tIns="45720" rIns="91440" bIns="45720" rtlCol="0" anchor="ctr">
            <a:noAutofit/>
          </a:bodyPr>
          <a:lstStyle/>
          <a:p>
            <a:pPr>
              <a:spcAft>
                <a:spcPts val="600"/>
              </a:spcAft>
            </a:pPr>
            <a:r>
              <a:rPr lang="en-US" dirty="0">
                <a:solidFill>
                  <a:schemeClr val="accent1">
                    <a:lumMod val="50000"/>
                  </a:schemeClr>
                </a:solidFill>
                <a:latin typeface="Arial Rounded MT Bold" panose="020F0704030504030204" pitchFamily="34" charset="0"/>
              </a:rPr>
              <a:t>For the Vrinda store market scenario analysis, we have made some questions for analytic purposes and may those answers will help them to increase their sales and give them a proper visualization for the next year.</a:t>
            </a:r>
            <a:br>
              <a:rPr lang="en-US" sz="1600" dirty="0">
                <a:solidFill>
                  <a:schemeClr val="accent1">
                    <a:lumMod val="50000"/>
                  </a:schemeClr>
                </a:solidFill>
                <a:latin typeface="Arial Rounded MT Bold" panose="020F0704030504030204" pitchFamily="34" charset="0"/>
              </a:rPr>
            </a:br>
            <a:br>
              <a:rPr lang="en-US" sz="1600" dirty="0">
                <a:solidFill>
                  <a:schemeClr val="accent1">
                    <a:lumMod val="50000"/>
                  </a:schemeClr>
                </a:solidFill>
                <a:latin typeface="Arial Rounded MT Bold" panose="020F0704030504030204" pitchFamily="34" charset="0"/>
              </a:rPr>
            </a:br>
            <a:br>
              <a:rPr lang="en-US" sz="1600" dirty="0">
                <a:solidFill>
                  <a:schemeClr val="accent1">
                    <a:lumMod val="50000"/>
                  </a:schemeClr>
                </a:solidFill>
                <a:latin typeface="Arial Rounded MT Bold" panose="020F0704030504030204" pitchFamily="34" charset="0"/>
              </a:rPr>
            </a:br>
            <a:r>
              <a:rPr lang="en-US" sz="1600" dirty="0">
                <a:solidFill>
                  <a:schemeClr val="accent1">
                    <a:lumMod val="50000"/>
                  </a:schemeClr>
                </a:solidFill>
                <a:latin typeface="Arial Rounded MT Bold" panose="020F0704030504030204" pitchFamily="34" charset="0"/>
              </a:rPr>
              <a:t>1. Here we will know which month has got the highest sales for the store.</a:t>
            </a:r>
          </a:p>
          <a:p>
            <a:pPr>
              <a:spcAft>
                <a:spcPts val="600"/>
              </a:spcAft>
            </a:pPr>
            <a:r>
              <a:rPr lang="en-US" sz="1600" dirty="0">
                <a:solidFill>
                  <a:schemeClr val="accent1">
                    <a:lumMod val="50000"/>
                  </a:schemeClr>
                </a:solidFill>
                <a:latin typeface="Arial Rounded MT Bold" panose="020F0704030504030204" pitchFamily="34" charset="0"/>
              </a:rPr>
              <a:t>2. Which gender has contributed the most revenue?</a:t>
            </a:r>
          </a:p>
          <a:p>
            <a:pPr>
              <a:spcAft>
                <a:spcPts val="600"/>
              </a:spcAft>
            </a:pPr>
            <a:r>
              <a:rPr lang="en-US" sz="1600" dirty="0">
                <a:solidFill>
                  <a:schemeClr val="accent1">
                    <a:lumMod val="50000"/>
                  </a:schemeClr>
                </a:solidFill>
                <a:latin typeface="Arial Rounded MT Bold" panose="020F0704030504030204" pitchFamily="34" charset="0"/>
              </a:rPr>
              <a:t>3. Most populated channel for the store which created the highest sales</a:t>
            </a:r>
          </a:p>
          <a:p>
            <a:pPr>
              <a:spcAft>
                <a:spcPts val="600"/>
              </a:spcAft>
            </a:pPr>
            <a:r>
              <a:rPr lang="en-US" sz="1600" dirty="0">
                <a:solidFill>
                  <a:schemeClr val="accent1">
                    <a:lumMod val="50000"/>
                  </a:schemeClr>
                </a:solidFill>
                <a:latin typeface="Arial Rounded MT Bold" panose="020F0704030504030204" pitchFamily="34" charset="0"/>
              </a:rPr>
              <a:t>4. In these various age group, they want to know which group are the most interested in case of purchasing</a:t>
            </a:r>
          </a:p>
          <a:p>
            <a:pPr>
              <a:spcAft>
                <a:spcPts val="600"/>
              </a:spcAft>
            </a:pPr>
            <a:r>
              <a:rPr lang="en-US" sz="1600" dirty="0">
                <a:solidFill>
                  <a:schemeClr val="accent1">
                    <a:lumMod val="50000"/>
                  </a:schemeClr>
                </a:solidFill>
                <a:latin typeface="Arial Rounded MT Bold" panose="020F0704030504030204" pitchFamily="34" charset="0"/>
              </a:rPr>
              <a:t>5. In the various categories of clothes, which category is in the top position?</a:t>
            </a:r>
            <a:endParaRPr lang="en-IN" sz="1600"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endParaRPr lang="en-US" sz="1600" dirty="0">
              <a:solidFill>
                <a:schemeClr val="accent1">
                  <a:lumMod val="50000"/>
                </a:schemeClr>
              </a:solidFill>
              <a:latin typeface="Arial Rounded MT Bold" panose="020F0704030504030204" pitchFamily="34" charset="0"/>
            </a:endParaRPr>
          </a:p>
        </p:txBody>
      </p:sp>
      <p:pic>
        <p:nvPicPr>
          <p:cNvPr id="7" name="Picture 6" descr="A logo with text on it&#10;&#10;Description automatically generated">
            <a:extLst>
              <a:ext uri="{FF2B5EF4-FFF2-40B4-BE49-F238E27FC236}">
                <a16:creationId xmlns:a16="http://schemas.microsoft.com/office/drawing/2014/main" id="{5AA3BDEF-10EB-1E3B-416C-A9DD03936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534983"/>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87081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077FEA32-9C20-B67C-DAA8-98658CCE9D52}"/>
              </a:ext>
            </a:extLst>
          </p:cNvPr>
          <p:cNvSpPr txBox="1"/>
          <p:nvPr/>
        </p:nvSpPr>
        <p:spPr>
          <a:xfrm>
            <a:off x="289249" y="1123837"/>
            <a:ext cx="4016116" cy="12554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Data Sources</a:t>
            </a:r>
          </a:p>
        </p:txBody>
      </p:sp>
      <p:sp>
        <p:nvSpPr>
          <p:cNvPr id="12" name="TextBox 11">
            <a:extLst>
              <a:ext uri="{FF2B5EF4-FFF2-40B4-BE49-F238E27FC236}">
                <a16:creationId xmlns:a16="http://schemas.microsoft.com/office/drawing/2014/main" id="{59333E8D-1348-3C6E-1D4E-48EF38BAA043}"/>
              </a:ext>
            </a:extLst>
          </p:cNvPr>
          <p:cNvSpPr txBox="1"/>
          <p:nvPr/>
        </p:nvSpPr>
        <p:spPr>
          <a:xfrm>
            <a:off x="289249" y="2510395"/>
            <a:ext cx="4016116" cy="3274586"/>
          </a:xfrm>
          <a:prstGeom prst="rect">
            <a:avLst/>
          </a:prstGeom>
        </p:spPr>
        <p:txBody>
          <a:bodyPr vert="horz" lIns="91440" tIns="45720" rIns="91440" bIns="45720" rtlCol="0" anchor="t">
            <a:normAutofit/>
          </a:bodyPr>
          <a:lstStyle/>
          <a:p>
            <a:pPr defTabSz="914400">
              <a:lnSpc>
                <a:spcPct val="90000"/>
              </a:lnSpc>
              <a:spcAft>
                <a:spcPts val="600"/>
              </a:spcAft>
              <a:buClr>
                <a:schemeClr val="accent1"/>
              </a:buClr>
            </a:pPr>
            <a:r>
              <a:rPr lang="en-US" b="1" dirty="0">
                <a:solidFill>
                  <a:schemeClr val="accent1">
                    <a:lumMod val="50000"/>
                  </a:schemeClr>
                </a:solidFill>
                <a:latin typeface="Arial Rounded MT Bold" panose="020F0704030504030204" pitchFamily="34" charset="0"/>
              </a:rPr>
              <a:t>Source:</a:t>
            </a:r>
            <a:r>
              <a:rPr lang="en-US" dirty="0">
                <a:solidFill>
                  <a:schemeClr val="accent1">
                    <a:lumMod val="50000"/>
                  </a:schemeClr>
                </a:solidFill>
                <a:latin typeface="Arial Rounded MT Bold" panose="020F0704030504030204" pitchFamily="34" charset="0"/>
              </a:rPr>
              <a:t> </a:t>
            </a:r>
            <a:r>
              <a:rPr lang="en-US" sz="1600" dirty="0">
                <a:solidFill>
                  <a:schemeClr val="accent1">
                    <a:lumMod val="50000"/>
                  </a:schemeClr>
                </a:solidFill>
                <a:latin typeface="Arial Rounded MT Bold" panose="020F0704030504030204" pitchFamily="34" charset="0"/>
              </a:rPr>
              <a:t>Data collected from Vrinda Store for the year 2022.</a:t>
            </a:r>
          </a:p>
          <a:p>
            <a:pPr defTabSz="914400">
              <a:lnSpc>
                <a:spcPct val="90000"/>
              </a:lnSpc>
              <a:spcAft>
                <a:spcPts val="600"/>
              </a:spcAft>
              <a:buClr>
                <a:schemeClr val="accent1"/>
              </a:buClr>
            </a:pPr>
            <a:br>
              <a:rPr lang="en-US" dirty="0">
                <a:solidFill>
                  <a:schemeClr val="accent1">
                    <a:lumMod val="50000"/>
                  </a:schemeClr>
                </a:solidFill>
                <a:latin typeface="Arial Rounded MT Bold" panose="020F0704030504030204" pitchFamily="34" charset="0"/>
              </a:rPr>
            </a:br>
            <a:r>
              <a:rPr lang="en-US" b="1" dirty="0">
                <a:solidFill>
                  <a:schemeClr val="accent1">
                    <a:lumMod val="50000"/>
                  </a:schemeClr>
                </a:solidFill>
                <a:latin typeface="Arial Rounded MT Bold" panose="020F0704030504030204" pitchFamily="34" charset="0"/>
              </a:rPr>
              <a:t>Dataset Size:</a:t>
            </a:r>
            <a:r>
              <a:rPr lang="en-US" dirty="0">
                <a:solidFill>
                  <a:schemeClr val="accent1">
                    <a:lumMod val="50000"/>
                  </a:schemeClr>
                </a:solidFill>
                <a:latin typeface="Arial Rounded MT Bold" panose="020F0704030504030204" pitchFamily="34" charset="0"/>
              </a:rPr>
              <a:t> </a:t>
            </a:r>
            <a:r>
              <a:rPr lang="en-US" sz="1600" dirty="0">
                <a:solidFill>
                  <a:schemeClr val="accent1">
                    <a:lumMod val="50000"/>
                  </a:schemeClr>
                </a:solidFill>
                <a:latin typeface="Arial Rounded MT Bold" panose="020F0704030504030204" pitchFamily="34" charset="0"/>
              </a:rPr>
              <a:t>Contains 21 columns and 31,047 rows.</a:t>
            </a:r>
          </a:p>
          <a:p>
            <a:pPr defTabSz="914400">
              <a:lnSpc>
                <a:spcPct val="90000"/>
              </a:lnSpc>
              <a:spcAft>
                <a:spcPts val="600"/>
              </a:spcAft>
              <a:buClr>
                <a:schemeClr val="accent1"/>
              </a:buClr>
            </a:pPr>
            <a:br>
              <a:rPr lang="en-US" dirty="0">
                <a:solidFill>
                  <a:schemeClr val="accent1">
                    <a:lumMod val="50000"/>
                  </a:schemeClr>
                </a:solidFill>
                <a:latin typeface="Arial Rounded MT Bold" panose="020F0704030504030204" pitchFamily="34" charset="0"/>
              </a:rPr>
            </a:br>
            <a:r>
              <a:rPr lang="en-US" b="1" dirty="0">
                <a:solidFill>
                  <a:schemeClr val="accent1">
                    <a:lumMod val="50000"/>
                  </a:schemeClr>
                </a:solidFill>
                <a:latin typeface="Arial Rounded MT Bold" panose="020F0704030504030204" pitchFamily="34" charset="0"/>
              </a:rPr>
              <a:t>Purpose:</a:t>
            </a:r>
            <a:r>
              <a:rPr lang="en-US" dirty="0">
                <a:solidFill>
                  <a:schemeClr val="accent1">
                    <a:lumMod val="50000"/>
                  </a:schemeClr>
                </a:solidFill>
                <a:latin typeface="Arial Rounded MT Bold" panose="020F0704030504030204" pitchFamily="34" charset="0"/>
              </a:rPr>
              <a:t> </a:t>
            </a:r>
            <a:r>
              <a:rPr lang="en-US" sz="1600" dirty="0">
                <a:solidFill>
                  <a:schemeClr val="accent1">
                    <a:lumMod val="50000"/>
                  </a:schemeClr>
                </a:solidFill>
                <a:latin typeface="Arial Rounded MT Bold" panose="020F0704030504030204" pitchFamily="34" charset="0"/>
              </a:rPr>
              <a:t>Used for comprehensive analysis and strategic planning for the upcoming year</a:t>
            </a:r>
            <a:r>
              <a:rPr lang="en-US" dirty="0">
                <a:solidFill>
                  <a:schemeClr val="accent1">
                    <a:lumMod val="50000"/>
                  </a:schemeClr>
                </a:solidFill>
                <a:latin typeface="Arial Rounded MT Bold" panose="020F0704030504030204" pitchFamily="34" charset="0"/>
              </a:rPr>
              <a:t>.</a:t>
            </a:r>
          </a:p>
        </p:txBody>
      </p:sp>
      <p:pic>
        <p:nvPicPr>
          <p:cNvPr id="4" name="Picture 3" descr="A screenshot of a computer&#10;&#10;Description automatically generated">
            <a:extLst>
              <a:ext uri="{FF2B5EF4-FFF2-40B4-BE49-F238E27FC236}">
                <a16:creationId xmlns:a16="http://schemas.microsoft.com/office/drawing/2014/main" id="{E6894112-6302-1BD9-A215-C6089B3E48D9}"/>
              </a:ext>
            </a:extLst>
          </p:cNvPr>
          <p:cNvPicPr>
            <a:picLocks noChangeAspect="1"/>
          </p:cNvPicPr>
          <p:nvPr/>
        </p:nvPicPr>
        <p:blipFill rotWithShape="1">
          <a:blip r:embed="rId2">
            <a:extLst>
              <a:ext uri="{28A0092B-C50C-407E-A947-70E740481C1C}">
                <a14:useLocalDpi xmlns:a14="http://schemas.microsoft.com/office/drawing/2010/main" val="0"/>
              </a:ext>
            </a:extLst>
          </a:blip>
          <a:srcRect l="24057" r="16394" b="-1"/>
          <a:stretch/>
        </p:blipFill>
        <p:spPr>
          <a:xfrm>
            <a:off x="4931477" y="1547445"/>
            <a:ext cx="6399753" cy="4542803"/>
          </a:xfrm>
          <a:prstGeom prst="rect">
            <a:avLst/>
          </a:prstGeom>
          <a:ln>
            <a:solidFill>
              <a:schemeClr val="accent1">
                <a:lumMod val="50000"/>
              </a:schemeClr>
            </a:solidFill>
          </a:ln>
        </p:spPr>
      </p:pic>
      <p:pic>
        <p:nvPicPr>
          <p:cNvPr id="16" name="Picture 15" descr="A logo with text on it&#10;&#10;Description automatically generated">
            <a:extLst>
              <a:ext uri="{FF2B5EF4-FFF2-40B4-BE49-F238E27FC236}">
                <a16:creationId xmlns:a16="http://schemas.microsoft.com/office/drawing/2014/main" id="{C78E088B-160D-9815-9F9E-2C2D153D1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0787" y="422441"/>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181571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29" name="Rectangle 28">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F8724967-EB51-F5DD-590E-CF9BB40765BE}"/>
              </a:ext>
            </a:extLst>
          </p:cNvPr>
          <p:cNvSpPr txBox="1"/>
          <p:nvPr/>
        </p:nvSpPr>
        <p:spPr>
          <a:xfrm>
            <a:off x="643467" y="1123837"/>
            <a:ext cx="3073914" cy="4601183"/>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Data Cleaning Process</a:t>
            </a:r>
          </a:p>
        </p:txBody>
      </p:sp>
      <p:cxnSp>
        <p:nvCxnSpPr>
          <p:cNvPr id="31" name="Straight Connector 30">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C6DC233-B5BF-D2C7-7071-8A89EB5DE70C}"/>
              </a:ext>
            </a:extLst>
          </p:cNvPr>
          <p:cNvSpPr txBox="1"/>
          <p:nvPr/>
        </p:nvSpPr>
        <p:spPr>
          <a:xfrm>
            <a:off x="4393580" y="864108"/>
            <a:ext cx="6144367" cy="5120640"/>
          </a:xfrm>
          <a:prstGeom prst="rect">
            <a:avLst/>
          </a:prstGeom>
        </p:spPr>
        <p:txBody>
          <a:bodyPr vert="horz" lIns="91440" tIns="45720" rIns="91440" bIns="45720" rtlCol="0" anchor="ctr">
            <a:normAutofit/>
          </a:bodyPr>
          <a:lstStyle/>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Handling Missing Values </a:t>
            </a: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Removed incomplete records to ensure dataset integrity.</a:t>
            </a:r>
          </a:p>
          <a:p>
            <a:pPr defTabSz="914400">
              <a:lnSpc>
                <a:spcPct val="90000"/>
              </a:lnSpc>
              <a:spcAft>
                <a:spcPts val="600"/>
              </a:spcAft>
              <a:buClr>
                <a:schemeClr val="accent1"/>
              </a:buClr>
            </a:pPr>
            <a:endParaRPr lang="en-US" dirty="0">
              <a:solidFill>
                <a:schemeClr val="tx1">
                  <a:lumMod val="65000"/>
                  <a:lumOff val="35000"/>
                </a:schemeClr>
              </a:solidFill>
            </a:endParaRPr>
          </a:p>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Correcting Spelling Mistakes </a:t>
            </a: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Standardized text to correct misspellings and improve      consistency.</a:t>
            </a:r>
          </a:p>
          <a:p>
            <a:pPr defTabSz="914400">
              <a:lnSpc>
                <a:spcPct val="90000"/>
              </a:lnSpc>
              <a:spcAft>
                <a:spcPts val="600"/>
              </a:spcAft>
              <a:buClr>
                <a:schemeClr val="accent1"/>
              </a:buClr>
            </a:pPr>
            <a:endParaRPr lang="en-US" dirty="0">
              <a:solidFill>
                <a:schemeClr val="tx1">
                  <a:lumMod val="65000"/>
                  <a:lumOff val="35000"/>
                </a:schemeClr>
              </a:solidFill>
            </a:endParaRPr>
          </a:p>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Removing Duplicates </a:t>
            </a: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Eliminated duplicate entries to prevent data redundancy.</a:t>
            </a:r>
          </a:p>
          <a:p>
            <a:pPr defTabSz="914400">
              <a:lnSpc>
                <a:spcPct val="90000"/>
              </a:lnSpc>
              <a:spcAft>
                <a:spcPts val="600"/>
              </a:spcAft>
              <a:buClr>
                <a:schemeClr val="accent1"/>
              </a:buClr>
            </a:pPr>
            <a:endParaRPr lang="en-US" dirty="0">
              <a:solidFill>
                <a:schemeClr val="tx1">
                  <a:lumMod val="65000"/>
                  <a:lumOff val="35000"/>
                </a:schemeClr>
              </a:solidFill>
            </a:endParaRPr>
          </a:p>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Normalizing Data Formats </a:t>
            </a: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 Standardized formats for dates, measurements, and currency</a:t>
            </a:r>
            <a:r>
              <a:rPr lang="en-US" dirty="0">
                <a:solidFill>
                  <a:schemeClr val="tx1">
                    <a:lumMod val="65000"/>
                    <a:lumOff val="35000"/>
                  </a:schemeClr>
                </a:solidFill>
              </a:rPr>
              <a:t>.</a:t>
            </a:r>
          </a:p>
          <a:p>
            <a:pPr indent="-182880" defTabSz="914400">
              <a:lnSpc>
                <a:spcPct val="90000"/>
              </a:lnSpc>
              <a:spcAft>
                <a:spcPts val="600"/>
              </a:spcAft>
              <a:buClr>
                <a:schemeClr val="accent1"/>
              </a:buClr>
              <a:buFont typeface="Wingdings 2" pitchFamily="18" charset="2"/>
              <a:buChar char=""/>
            </a:pPr>
            <a:endParaRPr lang="en-US" dirty="0">
              <a:solidFill>
                <a:schemeClr val="tx1">
                  <a:lumMod val="65000"/>
                  <a:lumOff val="35000"/>
                </a:schemeClr>
              </a:solidFill>
            </a:endParaRPr>
          </a:p>
          <a:p>
            <a:pPr marL="10287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Data Validation </a:t>
            </a: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Cross-checked data against original sources to ensure accuracy.</a:t>
            </a:r>
          </a:p>
        </p:txBody>
      </p:sp>
      <p:pic>
        <p:nvPicPr>
          <p:cNvPr id="12" name="Picture 11" descr="A logo with text on it&#10;&#10;Description automatically generated">
            <a:extLst>
              <a:ext uri="{FF2B5EF4-FFF2-40B4-BE49-F238E27FC236}">
                <a16:creationId xmlns:a16="http://schemas.microsoft.com/office/drawing/2014/main" id="{F661751B-1D72-2488-7157-D6C2C6EC6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506848"/>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114138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ABBB681-F4D2-40F2-ACC3-DE0B4B48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9388ED0-1FEF-4E11-B488-BD661D1AC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5847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09C5ECEC-BAA2-56A1-FBF1-C203C5F894A9}"/>
              </a:ext>
            </a:extLst>
          </p:cNvPr>
          <p:cNvGraphicFramePr/>
          <p:nvPr>
            <p:extLst>
              <p:ext uri="{D42A27DB-BD31-4B8C-83A1-F6EECF244321}">
                <p14:modId xmlns:p14="http://schemas.microsoft.com/office/powerpoint/2010/main" val="2155398116"/>
              </p:ext>
            </p:extLst>
          </p:nvPr>
        </p:nvGraphicFramePr>
        <p:xfrm>
          <a:off x="1482229" y="1186141"/>
          <a:ext cx="3909244" cy="178376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CEF0A25-977E-0F1C-47F3-349AF206B651}"/>
              </a:ext>
            </a:extLst>
          </p:cNvPr>
          <p:cNvSpPr txBox="1"/>
          <p:nvPr/>
        </p:nvSpPr>
        <p:spPr>
          <a:xfrm>
            <a:off x="1779263" y="878984"/>
            <a:ext cx="4239474" cy="347788"/>
          </a:xfrm>
          <a:prstGeom prst="rect">
            <a:avLst/>
          </a:prstGeom>
          <a:noFill/>
        </p:spPr>
        <p:txBody>
          <a:bodyPr wrap="square" rtlCol="0">
            <a:spAutoFit/>
          </a:bodyPr>
          <a:lstStyle/>
          <a:p>
            <a:pPr defTabSz="379476">
              <a:spcAft>
                <a:spcPts val="600"/>
              </a:spcAft>
            </a:pPr>
            <a:r>
              <a:rPr lang="en-GB" sz="1660" b="1" kern="1200">
                <a:solidFill>
                  <a:schemeClr val="accent1">
                    <a:lumMod val="50000"/>
                  </a:schemeClr>
                </a:solidFill>
                <a:latin typeface="Arial Rounded MT Bold" panose="020F0704030504030204" pitchFamily="34" charset="0"/>
              </a:rPr>
              <a:t>Sales performance by channels </a:t>
            </a:r>
            <a:endParaRPr lang="en-IN" sz="2000" b="1">
              <a:solidFill>
                <a:schemeClr val="accent1">
                  <a:lumMod val="50000"/>
                </a:schemeClr>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43F13655-6D5B-2B93-F491-2AD1E0D8A62A}"/>
              </a:ext>
            </a:extLst>
          </p:cNvPr>
          <p:cNvSpPr txBox="1"/>
          <p:nvPr/>
        </p:nvSpPr>
        <p:spPr>
          <a:xfrm>
            <a:off x="9496443" y="5838616"/>
            <a:ext cx="1662635" cy="220060"/>
          </a:xfrm>
          <a:prstGeom prst="rect">
            <a:avLst/>
          </a:prstGeom>
          <a:noFill/>
        </p:spPr>
        <p:txBody>
          <a:bodyPr wrap="none" rtlCol="0">
            <a:spAutoFit/>
          </a:bodyPr>
          <a:lstStyle/>
          <a:p>
            <a:pPr defTabSz="379476">
              <a:spcAft>
                <a:spcPts val="600"/>
              </a:spcAft>
            </a:pPr>
            <a:r>
              <a:rPr lang="en-GB" sz="830" kern="1200" dirty="0">
                <a:solidFill>
                  <a:schemeClr val="accent1">
                    <a:lumMod val="50000"/>
                  </a:schemeClr>
                </a:solidFill>
                <a:latin typeface="Arial Rounded MT Bold" panose="020F0704030504030204" pitchFamily="34" charset="0"/>
              </a:rPr>
              <a:t>**/*: Very low base/Low base</a:t>
            </a:r>
            <a:endParaRPr lang="en-IN" sz="1000" dirty="0">
              <a:solidFill>
                <a:schemeClr val="accent1">
                  <a:lumMod val="50000"/>
                </a:schemeClr>
              </a:solidFill>
              <a:latin typeface="Arial Rounded MT Bold" panose="020F0704030504030204" pitchFamily="34" charset="0"/>
            </a:endParaRPr>
          </a:p>
        </p:txBody>
      </p:sp>
      <p:pic>
        <p:nvPicPr>
          <p:cNvPr id="6" name="Picture 4" descr="business, men, people, women ">
            <a:extLst>
              <a:ext uri="{FF2B5EF4-FFF2-40B4-BE49-F238E27FC236}">
                <a16:creationId xmlns:a16="http://schemas.microsoft.com/office/drawing/2014/main" id="{1C061CAF-436C-8CD7-26D7-878F672EAAF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64010" y="1441203"/>
            <a:ext cx="1219234" cy="111132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4D4D3FB4-A564-6451-ABFF-EB4CAD1D3196}"/>
              </a:ext>
            </a:extLst>
          </p:cNvPr>
          <p:cNvGraphicFramePr>
            <a:graphicFrameLocks noGrp="1"/>
          </p:cNvGraphicFramePr>
          <p:nvPr>
            <p:extLst>
              <p:ext uri="{D42A27DB-BD31-4B8C-83A1-F6EECF244321}">
                <p14:modId xmlns:p14="http://schemas.microsoft.com/office/powerpoint/2010/main" val="1319490278"/>
              </p:ext>
            </p:extLst>
          </p:nvPr>
        </p:nvGraphicFramePr>
        <p:xfrm>
          <a:off x="6064010" y="2674869"/>
          <a:ext cx="1441358" cy="396240"/>
        </p:xfrm>
        <a:graphic>
          <a:graphicData uri="http://schemas.openxmlformats.org/drawingml/2006/table">
            <a:tbl>
              <a:tblPr firstRow="1" bandRow="1">
                <a:tableStyleId>{2D5ABB26-0587-4C30-8999-92F81FD0307C}</a:tableStyleId>
              </a:tblPr>
              <a:tblGrid>
                <a:gridCol w="708342">
                  <a:extLst>
                    <a:ext uri="{9D8B030D-6E8A-4147-A177-3AD203B41FA5}">
                      <a16:colId xmlns:a16="http://schemas.microsoft.com/office/drawing/2014/main" val="762061843"/>
                    </a:ext>
                  </a:extLst>
                </a:gridCol>
                <a:gridCol w="733016">
                  <a:extLst>
                    <a:ext uri="{9D8B030D-6E8A-4147-A177-3AD203B41FA5}">
                      <a16:colId xmlns:a16="http://schemas.microsoft.com/office/drawing/2014/main" val="1663348660"/>
                    </a:ext>
                  </a:extLst>
                </a:gridCol>
              </a:tblGrid>
              <a:tr h="370840">
                <a:tc>
                  <a:txBody>
                    <a:bodyPr/>
                    <a:lstStyle/>
                    <a:p>
                      <a:pPr algn="ctr"/>
                      <a:r>
                        <a:rPr lang="en-GB" sz="2000" b="1" dirty="0">
                          <a:solidFill>
                            <a:schemeClr val="accent1">
                              <a:lumMod val="50000"/>
                            </a:schemeClr>
                          </a:solidFill>
                          <a:latin typeface="Arial Rounded MT Bold" panose="020F0704030504030204" pitchFamily="34" charset="0"/>
                        </a:rPr>
                        <a:t>36</a:t>
                      </a:r>
                      <a:r>
                        <a:rPr lang="en-GB" sz="2000" b="1" dirty="0">
                          <a:solidFill>
                            <a:schemeClr val="accent1">
                              <a:lumMod val="50000"/>
                            </a:schemeClr>
                          </a:solidFill>
                        </a:rPr>
                        <a:t>%</a:t>
                      </a:r>
                      <a:endParaRPr lang="en-IN" sz="2000" b="1" dirty="0">
                        <a:solidFill>
                          <a:schemeClr val="accent1">
                            <a:lumMod val="50000"/>
                          </a:schemeClr>
                        </a:solidFill>
                      </a:endParaRPr>
                    </a:p>
                  </a:txBody>
                  <a:tcPr anchor="ctr"/>
                </a:tc>
                <a:tc>
                  <a:txBody>
                    <a:bodyPr/>
                    <a:lstStyle/>
                    <a:p>
                      <a:pPr algn="ctr"/>
                      <a:r>
                        <a:rPr lang="en-GB" sz="2000" b="1" dirty="0">
                          <a:solidFill>
                            <a:schemeClr val="accent1">
                              <a:lumMod val="50000"/>
                            </a:schemeClr>
                          </a:solidFill>
                          <a:latin typeface="Arial Rounded MT Bold" panose="020F0704030504030204" pitchFamily="34" charset="0"/>
                        </a:rPr>
                        <a:t>64</a:t>
                      </a:r>
                      <a:r>
                        <a:rPr lang="en-GB" sz="2000" b="1" dirty="0">
                          <a:solidFill>
                            <a:schemeClr val="accent1">
                              <a:lumMod val="50000"/>
                            </a:schemeClr>
                          </a:solidFill>
                        </a:rPr>
                        <a:t>%</a:t>
                      </a:r>
                      <a:endParaRPr lang="en-IN" sz="2000" b="1" dirty="0">
                        <a:solidFill>
                          <a:schemeClr val="accent1">
                            <a:lumMod val="50000"/>
                          </a:schemeClr>
                        </a:solidFill>
                      </a:endParaRPr>
                    </a:p>
                  </a:txBody>
                  <a:tcPr anchor="ctr"/>
                </a:tc>
                <a:extLst>
                  <a:ext uri="{0D108BD9-81ED-4DB2-BD59-A6C34878D82A}">
                    <a16:rowId xmlns:a16="http://schemas.microsoft.com/office/drawing/2014/main" val="1761702226"/>
                  </a:ext>
                </a:extLst>
              </a:tr>
            </a:tbl>
          </a:graphicData>
        </a:graphic>
      </p:graphicFrame>
      <p:graphicFrame>
        <p:nvGraphicFramePr>
          <p:cNvPr id="8" name="Chart 7">
            <a:extLst>
              <a:ext uri="{FF2B5EF4-FFF2-40B4-BE49-F238E27FC236}">
                <a16:creationId xmlns:a16="http://schemas.microsoft.com/office/drawing/2014/main" id="{510CB257-7FFA-7C3F-D518-5067E467F4E4}"/>
              </a:ext>
            </a:extLst>
          </p:cNvPr>
          <p:cNvGraphicFramePr/>
          <p:nvPr>
            <p:extLst>
              <p:ext uri="{D42A27DB-BD31-4B8C-83A1-F6EECF244321}">
                <p14:modId xmlns:p14="http://schemas.microsoft.com/office/powerpoint/2010/main" val="2215709270"/>
              </p:ext>
            </p:extLst>
          </p:nvPr>
        </p:nvGraphicFramePr>
        <p:xfrm>
          <a:off x="6954953" y="3845876"/>
          <a:ext cx="3433352" cy="19667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4FD27540-0800-FA12-47DA-BBA7F436589E}"/>
              </a:ext>
            </a:extLst>
          </p:cNvPr>
          <p:cNvGraphicFramePr/>
          <p:nvPr>
            <p:extLst>
              <p:ext uri="{D42A27DB-BD31-4B8C-83A1-F6EECF244321}">
                <p14:modId xmlns:p14="http://schemas.microsoft.com/office/powerpoint/2010/main" val="1817122222"/>
              </p:ext>
            </p:extLst>
          </p:nvPr>
        </p:nvGraphicFramePr>
        <p:xfrm>
          <a:off x="8267355" y="1045361"/>
          <a:ext cx="2458177" cy="1981729"/>
        </p:xfrm>
        <a:graphic>
          <a:graphicData uri="http://schemas.openxmlformats.org/drawingml/2006/chart">
            <c:chart xmlns:c="http://schemas.openxmlformats.org/drawingml/2006/chart" xmlns:r="http://schemas.openxmlformats.org/officeDocument/2006/relationships" r:id="rId5"/>
          </a:graphicData>
        </a:graphic>
      </p:graphicFrame>
      <p:sp>
        <p:nvSpPr>
          <p:cNvPr id="10" name="Rectangle 9">
            <a:extLst>
              <a:ext uri="{FF2B5EF4-FFF2-40B4-BE49-F238E27FC236}">
                <a16:creationId xmlns:a16="http://schemas.microsoft.com/office/drawing/2014/main" id="{F23BF84C-2943-2D72-CDBB-CE1BBA4CC4D4}"/>
              </a:ext>
            </a:extLst>
          </p:cNvPr>
          <p:cNvSpPr/>
          <p:nvPr/>
        </p:nvSpPr>
        <p:spPr>
          <a:xfrm>
            <a:off x="8050841" y="896581"/>
            <a:ext cx="2784475" cy="2895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defTabSz="379476">
              <a:spcAft>
                <a:spcPts val="600"/>
              </a:spcAft>
            </a:pPr>
            <a:r>
              <a:rPr lang="en-US" sz="1660" b="1" kern="1200">
                <a:solidFill>
                  <a:schemeClr val="accent1">
                    <a:lumMod val="50000"/>
                  </a:schemeClr>
                </a:solidFill>
                <a:latin typeface="Arial Rounded MT Bold" panose="020F0704030504030204" pitchFamily="34" charset="0"/>
              </a:rPr>
              <a:t>Purchased rate</a:t>
            </a:r>
            <a:r>
              <a:rPr lang="en-US" sz="1494" kern="1200">
                <a:solidFill>
                  <a:schemeClr val="dk1"/>
                </a:solidFill>
                <a:latin typeface="Arial Rounded MT Bold" panose="020F0704030504030204" pitchFamily="34" charset="0"/>
              </a:rPr>
              <a:t> </a:t>
            </a:r>
            <a:r>
              <a:rPr lang="en-US" sz="1660" b="1" kern="1200">
                <a:solidFill>
                  <a:schemeClr val="accent1">
                    <a:lumMod val="50000"/>
                  </a:schemeClr>
                </a:solidFill>
                <a:latin typeface="Arial Rounded MT Bold" panose="020F0704030504030204" pitchFamily="34" charset="0"/>
              </a:rPr>
              <a:t>by age group</a:t>
            </a:r>
            <a:endParaRPr lang="en-IN" sz="2000" b="1">
              <a:solidFill>
                <a:schemeClr val="accent1">
                  <a:lumMod val="50000"/>
                </a:schemeClr>
              </a:solidFill>
              <a:latin typeface="Arial Rounded MT Bold" panose="020F0704030504030204" pitchFamily="34" charset="0"/>
            </a:endParaRPr>
          </a:p>
        </p:txBody>
      </p:sp>
      <p:graphicFrame>
        <p:nvGraphicFramePr>
          <p:cNvPr id="11" name="Chart 10">
            <a:extLst>
              <a:ext uri="{FF2B5EF4-FFF2-40B4-BE49-F238E27FC236}">
                <a16:creationId xmlns:a16="http://schemas.microsoft.com/office/drawing/2014/main" id="{FC86755D-9328-81F7-5323-2D457AB41CF1}"/>
              </a:ext>
            </a:extLst>
          </p:cNvPr>
          <p:cNvGraphicFramePr/>
          <p:nvPr>
            <p:extLst>
              <p:ext uri="{D42A27DB-BD31-4B8C-83A1-F6EECF244321}">
                <p14:modId xmlns:p14="http://schemas.microsoft.com/office/powerpoint/2010/main" val="1587586455"/>
              </p:ext>
            </p:extLst>
          </p:nvPr>
        </p:nvGraphicFramePr>
        <p:xfrm>
          <a:off x="1247713" y="3336159"/>
          <a:ext cx="4650290" cy="2476480"/>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8AA7E37A-7394-B8C1-74A8-B08360A6A406}"/>
              </a:ext>
            </a:extLst>
          </p:cNvPr>
          <p:cNvSpPr txBox="1"/>
          <p:nvPr/>
        </p:nvSpPr>
        <p:spPr>
          <a:xfrm>
            <a:off x="6077674" y="544318"/>
            <a:ext cx="1359568" cy="858697"/>
          </a:xfrm>
          <a:prstGeom prst="rect">
            <a:avLst/>
          </a:prstGeom>
          <a:noFill/>
        </p:spPr>
        <p:txBody>
          <a:bodyPr wrap="square" rtlCol="0">
            <a:spAutoFit/>
          </a:bodyPr>
          <a:lstStyle/>
          <a:p>
            <a:pPr algn="ctr" defTabSz="379476">
              <a:spcAft>
                <a:spcPts val="600"/>
              </a:spcAft>
            </a:pPr>
            <a:r>
              <a:rPr lang="en-US" sz="1660" b="1" kern="1200" dirty="0">
                <a:solidFill>
                  <a:schemeClr val="accent1">
                    <a:lumMod val="50000"/>
                  </a:schemeClr>
                </a:solidFill>
                <a:latin typeface="Arial Rounded MT Bold" panose="020F0704030504030204" pitchFamily="34" charset="0"/>
              </a:rPr>
              <a:t>Gender wise</a:t>
            </a:r>
            <a:r>
              <a:rPr lang="en-US" sz="1494" kern="1200" dirty="0">
                <a:solidFill>
                  <a:schemeClr val="tx1"/>
                </a:solidFill>
                <a:latin typeface="Arial Rounded MT Bold" panose="020F0704030504030204" pitchFamily="34" charset="0"/>
              </a:rPr>
              <a:t> </a:t>
            </a:r>
            <a:r>
              <a:rPr lang="en-US" sz="1660" b="1" kern="1200" dirty="0">
                <a:solidFill>
                  <a:schemeClr val="accent1">
                    <a:lumMod val="50000"/>
                  </a:schemeClr>
                </a:solidFill>
                <a:latin typeface="Arial Rounded MT Bold" panose="020F0704030504030204" pitchFamily="34" charset="0"/>
              </a:rPr>
              <a:t>purchase</a:t>
            </a:r>
            <a:endParaRPr lang="en-US" sz="2000" b="1" dirty="0">
              <a:solidFill>
                <a:schemeClr val="accent1">
                  <a:lumMod val="50000"/>
                </a:schemeClr>
              </a:solidFill>
              <a:latin typeface="Arial Rounded MT Bold" panose="020F0704030504030204" pitchFamily="34" charset="0"/>
            </a:endParaRPr>
          </a:p>
        </p:txBody>
      </p:sp>
      <p:sp>
        <p:nvSpPr>
          <p:cNvPr id="13" name="TextBox 12">
            <a:extLst>
              <a:ext uri="{FF2B5EF4-FFF2-40B4-BE49-F238E27FC236}">
                <a16:creationId xmlns:a16="http://schemas.microsoft.com/office/drawing/2014/main" id="{0C55A563-392E-C284-FF22-70DB16C22FC3}"/>
              </a:ext>
            </a:extLst>
          </p:cNvPr>
          <p:cNvSpPr txBox="1"/>
          <p:nvPr/>
        </p:nvSpPr>
        <p:spPr>
          <a:xfrm>
            <a:off x="7530042" y="3441989"/>
            <a:ext cx="3433352" cy="347788"/>
          </a:xfrm>
          <a:prstGeom prst="rect">
            <a:avLst/>
          </a:prstGeom>
          <a:noFill/>
        </p:spPr>
        <p:txBody>
          <a:bodyPr wrap="square" rtlCol="0">
            <a:spAutoFit/>
          </a:bodyPr>
          <a:lstStyle/>
          <a:p>
            <a:pPr algn="ctr" defTabSz="379476">
              <a:spcAft>
                <a:spcPts val="600"/>
              </a:spcAft>
            </a:pPr>
            <a:r>
              <a:rPr lang="en-US" sz="1660" b="1" kern="1200" dirty="0">
                <a:solidFill>
                  <a:schemeClr val="accent1">
                    <a:lumMod val="50000"/>
                  </a:schemeClr>
                </a:solidFill>
                <a:latin typeface="Arial Rounded MT Bold" panose="020F0704030504030204" pitchFamily="34" charset="0"/>
              </a:rPr>
              <a:t>Category</a:t>
            </a:r>
            <a:r>
              <a:rPr lang="en-US" sz="1494" kern="1200" dirty="0">
                <a:solidFill>
                  <a:schemeClr val="accent1">
                    <a:lumMod val="50000"/>
                  </a:schemeClr>
                </a:solidFill>
                <a:latin typeface="Arial Rounded MT Bold" panose="020F0704030504030204" pitchFamily="34" charset="0"/>
              </a:rPr>
              <a:t> </a:t>
            </a:r>
            <a:r>
              <a:rPr lang="en-US" sz="1660" b="1" kern="1200" dirty="0">
                <a:solidFill>
                  <a:schemeClr val="accent1">
                    <a:lumMod val="50000"/>
                  </a:schemeClr>
                </a:solidFill>
                <a:latin typeface="Arial Rounded MT Bold" panose="020F0704030504030204" pitchFamily="34" charset="0"/>
              </a:rPr>
              <a:t>wise</a:t>
            </a:r>
            <a:r>
              <a:rPr lang="en-US" sz="1494" kern="1200" dirty="0">
                <a:solidFill>
                  <a:schemeClr val="accent1">
                    <a:lumMod val="50000"/>
                  </a:schemeClr>
                </a:solidFill>
                <a:latin typeface="Arial Rounded MT Bold" panose="020F0704030504030204" pitchFamily="34" charset="0"/>
              </a:rPr>
              <a:t> </a:t>
            </a:r>
            <a:r>
              <a:rPr lang="en-US" sz="1660" b="1" kern="1200" dirty="0">
                <a:solidFill>
                  <a:schemeClr val="accent1">
                    <a:lumMod val="50000"/>
                  </a:schemeClr>
                </a:solidFill>
                <a:latin typeface="Arial Rounded MT Bold" panose="020F0704030504030204" pitchFamily="34" charset="0"/>
              </a:rPr>
              <a:t>performance</a:t>
            </a:r>
            <a:endParaRPr lang="en-IN" sz="2000" b="1" dirty="0">
              <a:solidFill>
                <a:schemeClr val="accent1">
                  <a:lumMod val="50000"/>
                </a:schemeClr>
              </a:solidFill>
              <a:latin typeface="Arial Rounded MT Bold" panose="020F0704030504030204" pitchFamily="34" charset="0"/>
            </a:endParaRPr>
          </a:p>
        </p:txBody>
      </p:sp>
      <p:sp>
        <p:nvSpPr>
          <p:cNvPr id="14" name="TextBox 13">
            <a:extLst>
              <a:ext uri="{FF2B5EF4-FFF2-40B4-BE49-F238E27FC236}">
                <a16:creationId xmlns:a16="http://schemas.microsoft.com/office/drawing/2014/main" id="{C0ED4C84-66BC-83AF-049B-C2FCE2D97AC1}"/>
              </a:ext>
            </a:extLst>
          </p:cNvPr>
          <p:cNvSpPr txBox="1"/>
          <p:nvPr/>
        </p:nvSpPr>
        <p:spPr>
          <a:xfrm>
            <a:off x="1759867" y="3369015"/>
            <a:ext cx="3612211" cy="347788"/>
          </a:xfrm>
          <a:prstGeom prst="rect">
            <a:avLst/>
          </a:prstGeom>
          <a:noFill/>
        </p:spPr>
        <p:txBody>
          <a:bodyPr wrap="square" rtlCol="0">
            <a:spAutoFit/>
          </a:bodyPr>
          <a:lstStyle/>
          <a:p>
            <a:pPr algn="ctr" defTabSz="379476">
              <a:spcAft>
                <a:spcPts val="600"/>
              </a:spcAft>
            </a:pPr>
            <a:r>
              <a:rPr lang="en-US" sz="1660" b="1" kern="1200" dirty="0">
                <a:solidFill>
                  <a:schemeClr val="accent1">
                    <a:lumMod val="50000"/>
                  </a:schemeClr>
                </a:solidFill>
                <a:latin typeface="Arial Rounded MT Bold" panose="020F0704030504030204" pitchFamily="34" charset="0"/>
              </a:rPr>
              <a:t>Month</a:t>
            </a:r>
            <a:r>
              <a:rPr lang="en-US" sz="1494" kern="1200" dirty="0">
                <a:solidFill>
                  <a:schemeClr val="tx1"/>
                </a:solidFill>
                <a:latin typeface="Arial Rounded MT Bold" panose="020F0704030504030204" pitchFamily="34" charset="0"/>
              </a:rPr>
              <a:t> </a:t>
            </a:r>
            <a:r>
              <a:rPr lang="en-US" sz="1660" b="1" kern="1200" dirty="0">
                <a:solidFill>
                  <a:schemeClr val="accent1">
                    <a:lumMod val="50000"/>
                  </a:schemeClr>
                </a:solidFill>
                <a:latin typeface="Arial Rounded MT Bold" panose="020F0704030504030204" pitchFamily="34" charset="0"/>
              </a:rPr>
              <a:t>wise</a:t>
            </a:r>
            <a:r>
              <a:rPr lang="en-US" sz="1494" kern="1200" dirty="0">
                <a:solidFill>
                  <a:schemeClr val="tx1"/>
                </a:solidFill>
                <a:latin typeface="Arial Rounded MT Bold" panose="020F0704030504030204" pitchFamily="34" charset="0"/>
              </a:rPr>
              <a:t> </a:t>
            </a:r>
            <a:r>
              <a:rPr lang="en-US" sz="1660" b="1" kern="1200" dirty="0">
                <a:solidFill>
                  <a:schemeClr val="accent1">
                    <a:lumMod val="50000"/>
                  </a:schemeClr>
                </a:solidFill>
                <a:latin typeface="Arial Rounded MT Bold" panose="020F0704030504030204" pitchFamily="34" charset="0"/>
              </a:rPr>
              <a:t>sale</a:t>
            </a:r>
            <a:endParaRPr lang="en-IN" sz="2000" b="1" dirty="0">
              <a:solidFill>
                <a:schemeClr val="accent1">
                  <a:lumMod val="50000"/>
                </a:schemeClr>
              </a:solidFill>
              <a:latin typeface="Arial Rounded MT Bold" panose="020F0704030504030204" pitchFamily="34" charset="0"/>
            </a:endParaRPr>
          </a:p>
        </p:txBody>
      </p:sp>
      <p:sp>
        <p:nvSpPr>
          <p:cNvPr id="16" name="TextBox 15">
            <a:extLst>
              <a:ext uri="{FF2B5EF4-FFF2-40B4-BE49-F238E27FC236}">
                <a16:creationId xmlns:a16="http://schemas.microsoft.com/office/drawing/2014/main" id="{47DCE320-3E4F-3966-CD1E-5F6953E4E91E}"/>
              </a:ext>
            </a:extLst>
          </p:cNvPr>
          <p:cNvSpPr txBox="1"/>
          <p:nvPr/>
        </p:nvSpPr>
        <p:spPr>
          <a:xfrm>
            <a:off x="4646292" y="3423669"/>
            <a:ext cx="1211342" cy="1015663"/>
          </a:xfrm>
          <a:prstGeom prst="rect">
            <a:avLst/>
          </a:prstGeom>
          <a:noFill/>
        </p:spPr>
        <p:txBody>
          <a:bodyPr wrap="square" rtlCol="0">
            <a:spAutoFit/>
          </a:bodyPr>
          <a:lstStyle/>
          <a:p>
            <a:pPr algn="ctr" defTabSz="379476">
              <a:spcAft>
                <a:spcPts val="600"/>
              </a:spcAft>
            </a:pPr>
            <a:r>
              <a:rPr lang="en-US" sz="1200" b="1" kern="1200" dirty="0">
                <a:solidFill>
                  <a:schemeClr val="accent1">
                    <a:lumMod val="50000"/>
                  </a:schemeClr>
                </a:solidFill>
                <a:latin typeface="Arial Rounded MT Bold" panose="020F0704030504030204" pitchFamily="34" charset="0"/>
              </a:rPr>
              <a:t>March and August having maximum sales</a:t>
            </a:r>
            <a:endParaRPr lang="en-IN" sz="1200" b="1" dirty="0">
              <a:solidFill>
                <a:schemeClr val="accent1">
                  <a:lumMod val="50000"/>
                </a:schemeClr>
              </a:solidFill>
              <a:latin typeface="Arial Rounded MT Bold" panose="020F0704030504030204" pitchFamily="34" charset="0"/>
            </a:endParaRPr>
          </a:p>
        </p:txBody>
      </p:sp>
      <p:pic>
        <p:nvPicPr>
          <p:cNvPr id="17" name="Graphic 16" descr="Badge Tick outline">
            <a:extLst>
              <a:ext uri="{FF2B5EF4-FFF2-40B4-BE49-F238E27FC236}">
                <a16:creationId xmlns:a16="http://schemas.microsoft.com/office/drawing/2014/main" id="{7285CDC6-B24F-E441-007D-700201F1A1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99185" y="1632250"/>
            <a:ext cx="676114" cy="676114"/>
          </a:xfrm>
          <a:prstGeom prst="rect">
            <a:avLst/>
          </a:prstGeom>
        </p:spPr>
      </p:pic>
      <p:sp>
        <p:nvSpPr>
          <p:cNvPr id="18" name="TextBox 17">
            <a:extLst>
              <a:ext uri="{FF2B5EF4-FFF2-40B4-BE49-F238E27FC236}">
                <a16:creationId xmlns:a16="http://schemas.microsoft.com/office/drawing/2014/main" id="{482E255B-CD35-BDC0-DCBA-6D80A16CAD3F}"/>
              </a:ext>
            </a:extLst>
          </p:cNvPr>
          <p:cNvSpPr txBox="1"/>
          <p:nvPr/>
        </p:nvSpPr>
        <p:spPr>
          <a:xfrm>
            <a:off x="8193997" y="2872989"/>
            <a:ext cx="2784474" cy="461665"/>
          </a:xfrm>
          <a:prstGeom prst="rect">
            <a:avLst/>
          </a:prstGeom>
          <a:noFill/>
        </p:spPr>
        <p:txBody>
          <a:bodyPr wrap="square" rtlCol="0">
            <a:spAutoFit/>
          </a:bodyPr>
          <a:lstStyle/>
          <a:p>
            <a:pPr algn="ctr" defTabSz="379476">
              <a:spcAft>
                <a:spcPts val="600"/>
              </a:spcAft>
            </a:pPr>
            <a:r>
              <a:rPr lang="en-US" sz="1200" b="1" kern="1200" dirty="0">
                <a:solidFill>
                  <a:schemeClr val="accent1">
                    <a:lumMod val="50000"/>
                  </a:schemeClr>
                </a:solidFill>
                <a:latin typeface="Arial Rounded MT Bold" panose="020F0704030504030204" pitchFamily="34" charset="0"/>
              </a:rPr>
              <a:t>30-49 age group having maximum sales</a:t>
            </a:r>
            <a:endParaRPr lang="en-IN" sz="1200" b="1" dirty="0">
              <a:solidFill>
                <a:schemeClr val="accent1">
                  <a:lumMod val="50000"/>
                </a:schemeClr>
              </a:solidFill>
              <a:latin typeface="Arial Rounded MT Bold" panose="020F0704030504030204" pitchFamily="34" charset="0"/>
            </a:endParaRPr>
          </a:p>
        </p:txBody>
      </p:sp>
      <p:pic>
        <p:nvPicPr>
          <p:cNvPr id="20" name="Picture 19" descr="A logo with text on it&#10;&#10;Description automatically generated">
            <a:extLst>
              <a:ext uri="{FF2B5EF4-FFF2-40B4-BE49-F238E27FC236}">
                <a16:creationId xmlns:a16="http://schemas.microsoft.com/office/drawing/2014/main" id="{6F5A2696-178F-6EA5-DEA2-B14678F89C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64277" y="469604"/>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11163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2" name="Rectangle 11">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7B9CC6FC-E4BD-D3A8-6DF9-3F07A47A75EF}"/>
              </a:ext>
            </a:extLst>
          </p:cNvPr>
          <p:cNvSpPr txBox="1"/>
          <p:nvPr/>
        </p:nvSpPr>
        <p:spPr>
          <a:xfrm>
            <a:off x="643467" y="1123837"/>
            <a:ext cx="3073914" cy="4601183"/>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Key Insights</a:t>
            </a:r>
          </a:p>
        </p:txBody>
      </p:sp>
      <p:cxnSp>
        <p:nvCxnSpPr>
          <p:cNvPr id="1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401D3F4-A5C5-F17B-1623-544A09F379F8}"/>
              </a:ext>
            </a:extLst>
          </p:cNvPr>
          <p:cNvSpPr txBox="1"/>
          <p:nvPr/>
        </p:nvSpPr>
        <p:spPr>
          <a:xfrm>
            <a:off x="4393579" y="1123836"/>
            <a:ext cx="7154941" cy="4860911"/>
          </a:xfrm>
          <a:prstGeom prst="rect">
            <a:avLst/>
          </a:prstGeom>
        </p:spPr>
        <p:txBody>
          <a:bodyPr vert="horz" lIns="91440" tIns="45720" rIns="91440" bIns="45720" rtlCol="0" anchor="ctr">
            <a:normAutofit lnSpcReduction="10000"/>
          </a:bodyPr>
          <a:lstStyle/>
          <a:p>
            <a:pPr marL="38862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Peak Sales Months </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Maximum sales occurred in March (₹1.93 million) and August (₹1.81 million).</a:t>
            </a:r>
          </a:p>
          <a:p>
            <a:pPr indent="-182880" defTabSz="914400">
              <a:lnSpc>
                <a:spcPct val="90000"/>
              </a:lnSpc>
              <a:spcAft>
                <a:spcPts val="600"/>
              </a:spcAft>
              <a:buClr>
                <a:schemeClr val="accent1"/>
              </a:buClr>
              <a:buFont typeface="Wingdings 2" pitchFamily="18" charset="2"/>
              <a:buChar char=""/>
            </a:pPr>
            <a:endParaRPr lang="en-US" sz="1500" dirty="0">
              <a:solidFill>
                <a:schemeClr val="accent1">
                  <a:lumMod val="50000"/>
                </a:schemeClr>
              </a:solidFill>
              <a:latin typeface="Arial Rounded MT Bold" panose="020F0704030504030204" pitchFamily="34" charset="0"/>
            </a:endParaRPr>
          </a:p>
          <a:p>
            <a:pPr marL="388620" indent="-285750" defTabSz="914400">
              <a:lnSpc>
                <a:spcPct val="90000"/>
              </a:lnSpc>
              <a:spcAft>
                <a:spcPts val="600"/>
              </a:spcAft>
              <a:buClr>
                <a:schemeClr val="accent1"/>
              </a:buClr>
              <a:buFont typeface="Wingdings" panose="05000000000000000000" pitchFamily="2" charset="2"/>
              <a:buChar char="v"/>
            </a:pPr>
            <a:r>
              <a:rPr lang="en-US" dirty="0">
                <a:solidFill>
                  <a:schemeClr val="accent1">
                    <a:lumMod val="50000"/>
                  </a:schemeClr>
                </a:solidFill>
                <a:latin typeface="Arial Rounded MT Bold" panose="020F0704030504030204" pitchFamily="34" charset="0"/>
              </a:rPr>
              <a:t> </a:t>
            </a:r>
            <a:r>
              <a:rPr lang="en-US" b="1" dirty="0">
                <a:solidFill>
                  <a:schemeClr val="accent1">
                    <a:lumMod val="50000"/>
                  </a:schemeClr>
                </a:solidFill>
                <a:latin typeface="Arial Rounded MT Bold" panose="020F0704030504030204" pitchFamily="34" charset="0"/>
              </a:rPr>
              <a:t>Gender-Based Purchasing </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Women accounted for 65% of total product purchases.</a:t>
            </a:r>
          </a:p>
          <a:p>
            <a:pPr indent="-182880" defTabSz="914400">
              <a:lnSpc>
                <a:spcPct val="90000"/>
              </a:lnSpc>
              <a:spcAft>
                <a:spcPts val="600"/>
              </a:spcAft>
              <a:buClr>
                <a:schemeClr val="accent1"/>
              </a:buClr>
              <a:buFont typeface="Wingdings 2" pitchFamily="18" charset="2"/>
              <a:buChar char=""/>
            </a:pPr>
            <a:endParaRPr lang="en-US" sz="1500" dirty="0">
              <a:solidFill>
                <a:schemeClr val="accent1">
                  <a:lumMod val="50000"/>
                </a:schemeClr>
              </a:solidFill>
              <a:latin typeface="Arial Rounded MT Bold" panose="020F0704030504030204" pitchFamily="34" charset="0"/>
            </a:endParaRPr>
          </a:p>
          <a:p>
            <a:pPr marL="38862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Sales Channels </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Amazon led with 35% of total sales, followed by Myntra (23%) and Flipkart (22%).</a:t>
            </a:r>
          </a:p>
          <a:p>
            <a:pPr indent="-182880" defTabSz="914400">
              <a:lnSpc>
                <a:spcPct val="90000"/>
              </a:lnSpc>
              <a:spcAft>
                <a:spcPts val="600"/>
              </a:spcAft>
              <a:buClr>
                <a:schemeClr val="accent1"/>
              </a:buClr>
              <a:buFont typeface="Wingdings 2" pitchFamily="18" charset="2"/>
              <a:buChar char=""/>
            </a:pPr>
            <a:endParaRPr lang="en-US" sz="1600" dirty="0">
              <a:solidFill>
                <a:schemeClr val="accent1">
                  <a:lumMod val="50000"/>
                </a:schemeClr>
              </a:solidFill>
              <a:latin typeface="Arial Rounded MT Bold" panose="020F0704030504030204" pitchFamily="34" charset="0"/>
            </a:endParaRPr>
          </a:p>
          <a:p>
            <a:pPr marL="38862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Age Group Purchases </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Adults (50%) represented the majority age group (30-49) for purchases.</a:t>
            </a:r>
          </a:p>
          <a:p>
            <a:pPr indent="-182880" defTabSz="914400">
              <a:lnSpc>
                <a:spcPct val="90000"/>
              </a:lnSpc>
              <a:spcAft>
                <a:spcPts val="600"/>
              </a:spcAft>
              <a:buClr>
                <a:schemeClr val="accent1"/>
              </a:buClr>
              <a:buFont typeface="Wingdings 2" pitchFamily="18" charset="2"/>
              <a:buChar char=""/>
            </a:pPr>
            <a:endParaRPr lang="en-US" sz="1400" dirty="0">
              <a:solidFill>
                <a:schemeClr val="accent1">
                  <a:lumMod val="50000"/>
                </a:schemeClr>
              </a:solidFill>
              <a:latin typeface="Arial Rounded MT Bold" panose="020F0704030504030204" pitchFamily="34" charset="0"/>
            </a:endParaRPr>
          </a:p>
          <a:p>
            <a:pPr marL="38862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Top Performing Categories </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Set (40%), Kurta (34%), and Western wear (13%) were the best-performing product categories.</a:t>
            </a:r>
          </a:p>
          <a:p>
            <a:pPr marL="285750" indent="-182880" defTabSz="914400">
              <a:lnSpc>
                <a:spcPct val="90000"/>
              </a:lnSpc>
              <a:spcAft>
                <a:spcPts val="600"/>
              </a:spcAft>
              <a:buClr>
                <a:schemeClr val="accent1"/>
              </a:buClr>
              <a:buFont typeface="Wingdings 2" pitchFamily="18" charset="2"/>
              <a:buChar char=""/>
            </a:pPr>
            <a:endParaRPr lang="en-US" sz="1500" dirty="0">
              <a:solidFill>
                <a:schemeClr val="tx1">
                  <a:lumMod val="65000"/>
                  <a:lumOff val="35000"/>
                </a:schemeClr>
              </a:solidFill>
            </a:endParaRPr>
          </a:p>
        </p:txBody>
      </p:sp>
      <p:pic>
        <p:nvPicPr>
          <p:cNvPr id="13" name="Picture 12" descr="A logo with text on it&#10;&#10;Description automatically generated">
            <a:extLst>
              <a:ext uri="{FF2B5EF4-FFF2-40B4-BE49-F238E27FC236}">
                <a16:creationId xmlns:a16="http://schemas.microsoft.com/office/drawing/2014/main" id="{A67BEE87-7732-F11E-9322-A4F090309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387453"/>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124819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2" name="Rectangle 11">
            <a:extLst>
              <a:ext uri="{FF2B5EF4-FFF2-40B4-BE49-F238E27FC236}">
                <a16:creationId xmlns:a16="http://schemas.microsoft.com/office/drawing/2014/main" id="{FF1D7602-6D2D-46C2-A7B2-434F3678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35539253-EA7C-41D9-9930-0923683AA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1219810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5FAF0A0B-331C-2ABD-C681-6E1AE185865B}"/>
              </a:ext>
            </a:extLst>
          </p:cNvPr>
          <p:cNvSpPr txBox="1"/>
          <p:nvPr/>
        </p:nvSpPr>
        <p:spPr>
          <a:xfrm>
            <a:off x="0" y="1123837"/>
            <a:ext cx="3717381" cy="4601183"/>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400" spc="-60" dirty="0">
                <a:solidFill>
                  <a:schemeClr val="accent1">
                    <a:lumMod val="50000"/>
                  </a:schemeClr>
                </a:solidFill>
                <a:latin typeface="Arial Rounded MT Bold" panose="020F0704030504030204" pitchFamily="34" charset="0"/>
                <a:ea typeface="+mj-ea"/>
                <a:cs typeface="+mj-cs"/>
              </a:rPr>
              <a:t>Strategic </a:t>
            </a:r>
            <a:r>
              <a:rPr lang="en-IN" sz="4400" dirty="0">
                <a:solidFill>
                  <a:schemeClr val="accent1">
                    <a:lumMod val="50000"/>
                  </a:schemeClr>
                </a:solidFill>
                <a:latin typeface="Arial Rounded MT Bold" panose="020F0704030504030204" pitchFamily="34" charset="0"/>
              </a:rPr>
              <a:t>Advice</a:t>
            </a:r>
            <a:r>
              <a:rPr lang="en-US" sz="4400" spc="-60" dirty="0">
                <a:solidFill>
                  <a:schemeClr val="accent1">
                    <a:lumMod val="50000"/>
                  </a:schemeClr>
                </a:solidFill>
                <a:latin typeface="Arial Rounded MT Bold" panose="020F0704030504030204" pitchFamily="34" charset="0"/>
                <a:ea typeface="+mj-ea"/>
                <a:cs typeface="+mj-cs"/>
              </a:rPr>
              <a:t> for 2023</a:t>
            </a:r>
          </a:p>
        </p:txBody>
      </p:sp>
      <p:cxnSp>
        <p:nvCxnSpPr>
          <p:cNvPr id="16" name="Straight Connector 15">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480" y="2085681"/>
            <a:ext cx="0" cy="268663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455F41A-A1BB-1975-431F-CC60799C433A}"/>
              </a:ext>
            </a:extLst>
          </p:cNvPr>
          <p:cNvSpPr txBox="1"/>
          <p:nvPr/>
        </p:nvSpPr>
        <p:spPr>
          <a:xfrm>
            <a:off x="4393580" y="1123837"/>
            <a:ext cx="6144367" cy="5120640"/>
          </a:xfrm>
          <a:prstGeom prst="rect">
            <a:avLst/>
          </a:prstGeom>
        </p:spPr>
        <p:txBody>
          <a:bodyPr vert="horz" lIns="91440" tIns="45720" rIns="91440" bIns="45720" rtlCol="0" anchor="ctr">
            <a:normAutofit/>
          </a:bodyPr>
          <a:lstStyle/>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Target Women Aged 30-49</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Focus on women in the 30-49 age group with tailored offers and coupons to boost sales.</a:t>
            </a:r>
          </a:p>
          <a:p>
            <a:pPr defTabSz="914400">
              <a:lnSpc>
                <a:spcPct val="90000"/>
              </a:lnSpc>
              <a:spcAft>
                <a:spcPts val="600"/>
              </a:spcAft>
              <a:buClr>
                <a:schemeClr val="accent1"/>
              </a:buClr>
            </a:pPr>
            <a:endParaRPr lang="en-US" sz="1600" dirty="0">
              <a:solidFill>
                <a:schemeClr val="accent1">
                  <a:lumMod val="50000"/>
                </a:schemeClr>
              </a:solidFill>
              <a:latin typeface="Arial Rounded MT Bold" panose="020F0704030504030204" pitchFamily="34" charset="0"/>
            </a:endParaRPr>
          </a:p>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Leverage Peak Sales Months</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Provide special promotions in March and August to capitalize on historically high sales periods.</a:t>
            </a:r>
          </a:p>
          <a:p>
            <a:pPr defTabSz="914400">
              <a:lnSpc>
                <a:spcPct val="90000"/>
              </a:lnSpc>
              <a:spcAft>
                <a:spcPts val="600"/>
              </a:spcAft>
              <a:buClr>
                <a:schemeClr val="accent1"/>
              </a:buClr>
            </a:pPr>
            <a:endParaRPr lang="en-US" sz="1600" dirty="0">
              <a:solidFill>
                <a:schemeClr val="accent1">
                  <a:lumMod val="50000"/>
                </a:schemeClr>
              </a:solidFill>
              <a:latin typeface="Arial Rounded MT Bold" panose="020F0704030504030204" pitchFamily="34" charset="0"/>
            </a:endParaRPr>
          </a:p>
          <a:p>
            <a:pPr marL="285750" indent="-285750" defTabSz="914400">
              <a:lnSpc>
                <a:spcPct val="90000"/>
              </a:lnSpc>
              <a:spcAft>
                <a:spcPts val="600"/>
              </a:spcAft>
              <a:buClr>
                <a:schemeClr val="accent1"/>
              </a:buClr>
              <a:buFont typeface="Wingdings" panose="05000000000000000000" pitchFamily="2" charset="2"/>
              <a:buChar char="v"/>
            </a:pPr>
            <a:r>
              <a:rPr lang="en-US" b="1" dirty="0">
                <a:solidFill>
                  <a:schemeClr val="accent1">
                    <a:lumMod val="50000"/>
                  </a:schemeClr>
                </a:solidFill>
                <a:latin typeface="Arial Rounded MT Bold" panose="020F0704030504030204" pitchFamily="34" charset="0"/>
              </a:rPr>
              <a:t> Attract Male Customers</a:t>
            </a:r>
            <a:endParaRPr lang="en-US"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Introduce more targeted offers and incentives to increase sales among male customers.</a:t>
            </a:r>
          </a:p>
          <a:p>
            <a:pPr defTabSz="914400">
              <a:lnSpc>
                <a:spcPct val="90000"/>
              </a:lnSpc>
              <a:spcAft>
                <a:spcPts val="600"/>
              </a:spcAft>
              <a:buClr>
                <a:schemeClr val="accent1"/>
              </a:buClr>
            </a:pPr>
            <a:endParaRPr lang="en-US" sz="1600" dirty="0">
              <a:solidFill>
                <a:schemeClr val="accent1">
                  <a:lumMod val="50000"/>
                </a:schemeClr>
              </a:solidFill>
              <a:latin typeface="Arial Rounded MT Bold" panose="020F0704030504030204" pitchFamily="34" charset="0"/>
            </a:endParaRPr>
          </a:p>
          <a:p>
            <a:pPr marL="285750" indent="-285750" defTabSz="914400">
              <a:lnSpc>
                <a:spcPct val="90000"/>
              </a:lnSpc>
              <a:spcAft>
                <a:spcPts val="600"/>
              </a:spcAft>
              <a:buClr>
                <a:schemeClr val="accent1"/>
              </a:buClr>
              <a:buFont typeface="Wingdings" panose="05000000000000000000" pitchFamily="2" charset="2"/>
              <a:buChar char="v"/>
            </a:pPr>
            <a:r>
              <a:rPr lang="en-IN" b="1" dirty="0">
                <a:solidFill>
                  <a:schemeClr val="accent1">
                    <a:lumMod val="50000"/>
                  </a:schemeClr>
                </a:solidFill>
                <a:latin typeface="Arial Rounded MT Bold" panose="020F0704030504030204" pitchFamily="34" charset="0"/>
              </a:rPr>
              <a:t>Enhance Online Channel Offers</a:t>
            </a:r>
            <a:endParaRPr lang="en-US" b="1" dirty="0">
              <a:solidFill>
                <a:schemeClr val="accent1">
                  <a:lumMod val="50000"/>
                </a:schemeClr>
              </a:solidFill>
              <a:latin typeface="Arial Rounded MT Bold" panose="020F0704030504030204" pitchFamily="34" charset="0"/>
            </a:endParaRPr>
          </a:p>
          <a:p>
            <a:pPr defTabSz="914400">
              <a:lnSpc>
                <a:spcPct val="90000"/>
              </a:lnSpc>
              <a:spcAft>
                <a:spcPts val="600"/>
              </a:spcAft>
              <a:buClr>
                <a:schemeClr val="accent1"/>
              </a:buClr>
            </a:pPr>
            <a:r>
              <a:rPr lang="en-US" sz="1600" dirty="0">
                <a:solidFill>
                  <a:schemeClr val="accent1">
                    <a:lumMod val="50000"/>
                  </a:schemeClr>
                </a:solidFill>
                <a:latin typeface="Arial Rounded MT Bold" panose="020F0704030504030204" pitchFamily="34" charset="0"/>
              </a:rPr>
              <a:t>Increase promotions on Amazon, Flipkart, and Myntra to drive more sales through these top channels.</a:t>
            </a:r>
          </a:p>
          <a:p>
            <a:pPr indent="-182880" defTabSz="914400">
              <a:lnSpc>
                <a:spcPct val="90000"/>
              </a:lnSpc>
              <a:spcAft>
                <a:spcPts val="600"/>
              </a:spcAft>
              <a:buClr>
                <a:schemeClr val="accent1"/>
              </a:buClr>
              <a:buFont typeface="Wingdings 2" pitchFamily="18" charset="2"/>
              <a:buChar char=""/>
            </a:pPr>
            <a:endParaRPr lang="en-US" dirty="0">
              <a:solidFill>
                <a:schemeClr val="tx1">
                  <a:lumMod val="65000"/>
                  <a:lumOff val="35000"/>
                </a:schemeClr>
              </a:solidFill>
            </a:endParaRPr>
          </a:p>
        </p:txBody>
      </p:sp>
      <p:pic>
        <p:nvPicPr>
          <p:cNvPr id="4" name="Picture 3" descr="A logo with text on it&#10;&#10;Description automatically generated">
            <a:extLst>
              <a:ext uri="{FF2B5EF4-FFF2-40B4-BE49-F238E27FC236}">
                <a16:creationId xmlns:a16="http://schemas.microsoft.com/office/drawing/2014/main" id="{6C79220B-89DA-5B43-6643-5B6F1F3F6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8434" y="492781"/>
            <a:ext cx="1055077" cy="971599"/>
          </a:xfrm>
          <a:prstGeom prst="rect">
            <a:avLst/>
          </a:prstGeom>
          <a:solidFill>
            <a:schemeClr val="accent1">
              <a:lumMod val="50000"/>
            </a:schemeClr>
          </a:solidFill>
        </p:spPr>
      </p:pic>
    </p:spTree>
    <p:extLst>
      <p:ext uri="{BB962C8B-B14F-4D97-AF65-F5344CB8AC3E}">
        <p14:creationId xmlns:p14="http://schemas.microsoft.com/office/powerpoint/2010/main" val="296584350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2003</TotalTime>
  <Words>582</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Rounded MT Bold</vt:lpstr>
      <vt:lpstr>Corbel</vt:lpstr>
      <vt:lpstr>Wingdings</vt:lpstr>
      <vt:lpstr>Wingdings 2</vt:lpstr>
      <vt:lpstr>Frame</vt:lpstr>
      <vt:lpstr>PowerPoint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Subir Gupta</dc:creator>
  <cp:lastModifiedBy>Anindita Roy</cp:lastModifiedBy>
  <cp:revision>20</cp:revision>
  <dcterms:created xsi:type="dcterms:W3CDTF">2023-10-12T18:42:13Z</dcterms:created>
  <dcterms:modified xsi:type="dcterms:W3CDTF">2024-06-05T14:11:18Z</dcterms:modified>
</cp:coreProperties>
</file>