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40158-F3C7-4D35-B5E6-1327EE711912}"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D50D6-56D9-4191-BDD3-B6CB4AE4B873}" type="slidenum">
              <a:rPr lang="en-IN" smtClean="0"/>
              <a:t>‹#›</a:t>
            </a:fld>
            <a:endParaRPr lang="en-IN"/>
          </a:p>
        </p:txBody>
      </p:sp>
    </p:spTree>
    <p:extLst>
      <p:ext uri="{BB962C8B-B14F-4D97-AF65-F5344CB8AC3E}">
        <p14:creationId xmlns:p14="http://schemas.microsoft.com/office/powerpoint/2010/main" val="366243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3D50D6-56D9-4191-BDD3-B6CB4AE4B873}" type="slidenum">
              <a:rPr lang="en-IN" smtClean="0"/>
              <a:t>9</a:t>
            </a:fld>
            <a:endParaRPr lang="en-IN"/>
          </a:p>
        </p:txBody>
      </p:sp>
    </p:spTree>
    <p:extLst>
      <p:ext uri="{BB962C8B-B14F-4D97-AF65-F5344CB8AC3E}">
        <p14:creationId xmlns:p14="http://schemas.microsoft.com/office/powerpoint/2010/main" val="32283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20672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128764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2397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320887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896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280720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740422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54501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192258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67304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AC3A8-816D-4157-82F0-7306C034ECE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387272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AC3A8-816D-4157-82F0-7306C034ECE0}"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73382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AC3A8-816D-4157-82F0-7306C034ECE0}"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112464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AC3A8-816D-4157-82F0-7306C034ECE0}"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44292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AC3A8-816D-4157-82F0-7306C034ECE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60208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AC3A8-816D-4157-82F0-7306C034ECE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36092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EAC3A8-816D-4157-82F0-7306C034ECE0}" type="datetimeFigureOut">
              <a:rPr lang="en-IN" smtClean="0"/>
              <a:t>25-03-2024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B7FA21-9B32-4CE8-8734-DA7F7DBAE3CF}" type="slidenum">
              <a:rPr lang="en-IN" smtClean="0"/>
              <a:t>‹#›</a:t>
            </a:fld>
            <a:endParaRPr lang="en-IN"/>
          </a:p>
        </p:txBody>
      </p:sp>
    </p:spTree>
    <p:extLst>
      <p:ext uri="{BB962C8B-B14F-4D97-AF65-F5344CB8AC3E}">
        <p14:creationId xmlns:p14="http://schemas.microsoft.com/office/powerpoint/2010/main" val="21792753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80C88-88B1-FF88-5615-C53674932E86}"/>
              </a:ext>
            </a:extLst>
          </p:cNvPr>
          <p:cNvSpPr>
            <a:spLocks noGrp="1"/>
          </p:cNvSpPr>
          <p:nvPr>
            <p:ph type="title"/>
          </p:nvPr>
        </p:nvSpPr>
        <p:spPr>
          <a:xfrm>
            <a:off x="1406769" y="875377"/>
            <a:ext cx="9144000" cy="3274592"/>
          </a:xfrm>
        </p:spPr>
        <p:txBody>
          <a:bodyPr vert="horz" lIns="91440" tIns="45720" rIns="91440" bIns="45720" rtlCol="0" anchor="ctr">
            <a:normAutofit fontScale="90000"/>
          </a:bodyPr>
          <a:lstStyle/>
          <a:p>
            <a:pPr algn="ctr"/>
            <a:r>
              <a:rPr lang="en-IN" sz="7200" b="0" i="0" dirty="0">
                <a:solidFill>
                  <a:schemeClr val="tx1">
                    <a:lumMod val="85000"/>
                    <a:lumOff val="15000"/>
                  </a:schemeClr>
                </a:solidFill>
                <a:effectLst/>
                <a:latin typeface="Abadi" panose="020B0604020104020204" pitchFamily="34" charset="0"/>
                <a:ea typeface="Cambria Math" panose="02040503050406030204" pitchFamily="18" charset="0"/>
              </a:rPr>
              <a:t>Academic Excellence Journey Of Career Grow</a:t>
            </a:r>
            <a:endParaRPr lang="en-US" sz="7200" kern="1200" dirty="0">
              <a:solidFill>
                <a:schemeClr val="tx1">
                  <a:lumMod val="85000"/>
                  <a:lumOff val="15000"/>
                </a:schemeClr>
              </a:solidFill>
              <a:latin typeface="Abadi" panose="020B0604020104020204" pitchFamily="34" charset="0"/>
            </a:endParaRPr>
          </a:p>
        </p:txBody>
      </p:sp>
      <p:sp>
        <p:nvSpPr>
          <p:cNvPr id="5" name="Text Placeholder 4">
            <a:extLst>
              <a:ext uri="{FF2B5EF4-FFF2-40B4-BE49-F238E27FC236}">
                <a16:creationId xmlns:a16="http://schemas.microsoft.com/office/drawing/2014/main" id="{849B8CF9-BDC4-6782-A384-0BE3A0D4137C}"/>
              </a:ext>
            </a:extLst>
          </p:cNvPr>
          <p:cNvSpPr>
            <a:spLocks noGrp="1"/>
          </p:cNvSpPr>
          <p:nvPr>
            <p:ph type="body" idx="1"/>
          </p:nvPr>
        </p:nvSpPr>
        <p:spPr>
          <a:xfrm>
            <a:off x="1524000" y="4792782"/>
            <a:ext cx="9144000" cy="651910"/>
          </a:xfrm>
        </p:spPr>
        <p:txBody>
          <a:bodyPr vert="horz" lIns="91440" tIns="45720" rIns="91440" bIns="45720" rtlCol="0" anchor="ctr">
            <a:normAutofit fontScale="92500" lnSpcReduction="20000"/>
          </a:bodyPr>
          <a:lstStyle/>
          <a:p>
            <a:pPr algn="ctr"/>
            <a:r>
              <a:rPr lang="en-US" sz="4400" b="1" i="0" dirty="0">
                <a:solidFill>
                  <a:schemeClr val="tx1">
                    <a:lumMod val="85000"/>
                    <a:lumOff val="15000"/>
                  </a:schemeClr>
                </a:solidFill>
                <a:effectLst/>
                <a:latin typeface="Abadi" panose="020B0604020104020204" pitchFamily="34" charset="0"/>
                <a:ea typeface="Cambria Math" panose="02040503050406030204" pitchFamily="18" charset="0"/>
              </a:rPr>
              <a:t>A Tale of Achievements and Grades</a:t>
            </a:r>
            <a:endParaRPr lang="en-IN" sz="4400" b="1" dirty="0">
              <a:solidFill>
                <a:schemeClr val="tx1">
                  <a:lumMod val="85000"/>
                  <a:lumOff val="15000"/>
                </a:schemeClr>
              </a:solidFill>
              <a:latin typeface="Abadi" panose="020B0604020104020204" pitchFamily="34" charset="0"/>
              <a:ea typeface="Cambria Math" panose="02040503050406030204" pitchFamily="18" charset="0"/>
            </a:endParaRPr>
          </a:p>
          <a:p>
            <a:pPr algn="ctr"/>
            <a:endParaRPr lang="en-US" sz="2400" kern="1200" dirty="0">
              <a:solidFill>
                <a:schemeClr val="tx1"/>
              </a:solidFill>
              <a:latin typeface="+mn-lt"/>
              <a:ea typeface="+mn-ea"/>
              <a:cs typeface="+mn-cs"/>
            </a:endParaRPr>
          </a:p>
        </p:txBody>
      </p:sp>
      <p:pic>
        <p:nvPicPr>
          <p:cNvPr id="28" name="Picture 27" descr="A white text in a black circle&#10;&#10;Description automatically generated">
            <a:extLst>
              <a:ext uri="{FF2B5EF4-FFF2-40B4-BE49-F238E27FC236}">
                <a16:creationId xmlns:a16="http://schemas.microsoft.com/office/drawing/2014/main" id="{01873205-9C41-4E60-B089-758B308F8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5885" y="236608"/>
            <a:ext cx="1845383" cy="1845383"/>
          </a:xfrm>
          <a:prstGeom prst="ellipse">
            <a:avLst/>
          </a:prstGeom>
          <a:ln>
            <a:noFill/>
          </a:ln>
          <a:effectLst>
            <a:softEdge rad="112500"/>
          </a:effectLst>
        </p:spPr>
      </p:pic>
      <p:cxnSp>
        <p:nvCxnSpPr>
          <p:cNvPr id="36" name="Straight Connector 35">
            <a:extLst>
              <a:ext uri="{FF2B5EF4-FFF2-40B4-BE49-F238E27FC236}">
                <a16:creationId xmlns:a16="http://schemas.microsoft.com/office/drawing/2014/main" id="{F5A8D5EF-334B-4810-A518-2DABC0CBA096}"/>
              </a:ext>
            </a:extLst>
          </p:cNvPr>
          <p:cNvCxnSpPr/>
          <p:nvPr/>
        </p:nvCxnSpPr>
        <p:spPr>
          <a:xfrm>
            <a:off x="1167618" y="4149969"/>
            <a:ext cx="962230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755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FE4F9E-B031-4DFD-9F8D-AB98D6C77F1B}"/>
              </a:ext>
            </a:extLst>
          </p:cNvPr>
          <p:cNvSpPr txBox="1"/>
          <p:nvPr/>
        </p:nvSpPr>
        <p:spPr>
          <a:xfrm>
            <a:off x="929390" y="1056487"/>
            <a:ext cx="3177915"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Conclusion</a:t>
            </a:r>
            <a:endParaRPr lang="en-IN" sz="3000" b="1" dirty="0">
              <a:solidFill>
                <a:schemeClr val="tx1">
                  <a:lumMod val="85000"/>
                  <a:lumOff val="15000"/>
                </a:schemeClr>
              </a:solidFill>
              <a:latin typeface="Abadi" panose="020B0604020104020204" pitchFamily="34" charset="0"/>
            </a:endParaRPr>
          </a:p>
        </p:txBody>
      </p:sp>
      <p:cxnSp>
        <p:nvCxnSpPr>
          <p:cNvPr id="10" name="Straight Connector 9">
            <a:extLst>
              <a:ext uri="{FF2B5EF4-FFF2-40B4-BE49-F238E27FC236}">
                <a16:creationId xmlns:a16="http://schemas.microsoft.com/office/drawing/2014/main" id="{EBA7CB6B-16FC-4D21-A21B-8A43479E104F}"/>
              </a:ext>
            </a:extLst>
          </p:cNvPr>
          <p:cNvCxnSpPr/>
          <p:nvPr/>
        </p:nvCxnSpPr>
        <p:spPr bwMode="blackGray">
          <a:xfrm>
            <a:off x="434715" y="1768201"/>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FCE32E38-F524-41F5-AF72-8312DEE84AAF}"/>
              </a:ext>
            </a:extLst>
          </p:cNvPr>
          <p:cNvSpPr txBox="1"/>
          <p:nvPr/>
        </p:nvSpPr>
        <p:spPr>
          <a:xfrm>
            <a:off x="434715" y="2600637"/>
            <a:ext cx="9233941" cy="1508105"/>
          </a:xfrm>
          <a:prstGeom prst="rect">
            <a:avLst/>
          </a:prstGeom>
          <a:noFill/>
        </p:spPr>
        <p:txBody>
          <a:bodyPr wrap="square" rtlCol="0">
            <a:spAutoFit/>
          </a:bodyPr>
          <a:lstStyle/>
          <a:p>
            <a:r>
              <a:rPr lang="en-US" sz="2300" dirty="0">
                <a:solidFill>
                  <a:schemeClr val="tx1">
                    <a:lumMod val="85000"/>
                    <a:lumOff val="15000"/>
                  </a:schemeClr>
                </a:solidFill>
                <a:latin typeface="Abadi" panose="020B0604020104020204" pitchFamily="34" charset="0"/>
              </a:rPr>
              <a:t>We are grateful to the Career Growth for sharing the student’s data. With the help of the data, we can discuss three different formulas in detail. Our goal was for one query we will use three different formulas and get the same answer. </a:t>
            </a:r>
          </a:p>
        </p:txBody>
      </p:sp>
    </p:spTree>
    <p:extLst>
      <p:ext uri="{BB962C8B-B14F-4D97-AF65-F5344CB8AC3E}">
        <p14:creationId xmlns:p14="http://schemas.microsoft.com/office/powerpoint/2010/main" val="16781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FE4F9E-B031-4DFD-9F8D-AB98D6C77F1B}"/>
              </a:ext>
            </a:extLst>
          </p:cNvPr>
          <p:cNvSpPr txBox="1"/>
          <p:nvPr/>
        </p:nvSpPr>
        <p:spPr>
          <a:xfrm>
            <a:off x="929390" y="1056487"/>
            <a:ext cx="3177915"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Note to reader</a:t>
            </a:r>
            <a:endParaRPr lang="en-IN" sz="3000" b="1" dirty="0">
              <a:solidFill>
                <a:schemeClr val="tx1">
                  <a:lumMod val="85000"/>
                  <a:lumOff val="15000"/>
                </a:schemeClr>
              </a:solidFill>
              <a:latin typeface="Abadi" panose="020B0604020104020204" pitchFamily="34" charset="0"/>
            </a:endParaRPr>
          </a:p>
        </p:txBody>
      </p:sp>
      <p:cxnSp>
        <p:nvCxnSpPr>
          <p:cNvPr id="10" name="Straight Connector 9">
            <a:extLst>
              <a:ext uri="{FF2B5EF4-FFF2-40B4-BE49-F238E27FC236}">
                <a16:creationId xmlns:a16="http://schemas.microsoft.com/office/drawing/2014/main" id="{EBA7CB6B-16FC-4D21-A21B-8A43479E104F}"/>
              </a:ext>
            </a:extLst>
          </p:cNvPr>
          <p:cNvCxnSpPr/>
          <p:nvPr/>
        </p:nvCxnSpPr>
        <p:spPr bwMode="blackGray">
          <a:xfrm>
            <a:off x="434715" y="1768201"/>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FCE32E38-F524-41F5-AF72-8312DEE84AAF}"/>
              </a:ext>
            </a:extLst>
          </p:cNvPr>
          <p:cNvSpPr txBox="1"/>
          <p:nvPr/>
        </p:nvSpPr>
        <p:spPr>
          <a:xfrm>
            <a:off x="434715" y="2600637"/>
            <a:ext cx="9233941" cy="2569934"/>
          </a:xfrm>
          <a:prstGeom prst="rect">
            <a:avLst/>
          </a:prstGeom>
          <a:noFill/>
        </p:spPr>
        <p:txBody>
          <a:bodyPr wrap="square" rtlCol="0">
            <a:spAutoFit/>
          </a:bodyPr>
          <a:lstStyle/>
          <a:p>
            <a:r>
              <a:rPr lang="en-US" sz="2300" dirty="0">
                <a:solidFill>
                  <a:schemeClr val="tx1">
                    <a:lumMod val="85000"/>
                    <a:lumOff val="15000"/>
                  </a:schemeClr>
                </a:solidFill>
                <a:latin typeface="Abadi" panose="020B0604020104020204" pitchFamily="34" charset="0"/>
              </a:rPr>
              <a:t>Career Grow in an institute where the students are getting prepared for their future. We take some students' data which is used for our project.</a:t>
            </a:r>
          </a:p>
          <a:p>
            <a:endParaRPr lang="en-US" sz="2300" dirty="0">
              <a:solidFill>
                <a:schemeClr val="tx1">
                  <a:lumMod val="85000"/>
                  <a:lumOff val="15000"/>
                </a:schemeClr>
              </a:solidFill>
              <a:latin typeface="Abadi" panose="020B0604020104020204" pitchFamily="34" charset="0"/>
            </a:endParaRPr>
          </a:p>
          <a:p>
            <a:r>
              <a:rPr lang="en-US" sz="2300" dirty="0">
                <a:solidFill>
                  <a:schemeClr val="tx1">
                    <a:lumMod val="85000"/>
                    <a:lumOff val="15000"/>
                  </a:schemeClr>
                </a:solidFill>
                <a:latin typeface="Abadi" panose="020B0604020104020204" pitchFamily="34" charset="0"/>
              </a:rPr>
              <a:t>Across the project, we used the same data set for our three different formulas. Here we are presenting the same result but in three different ways. As we all know excel is the piler of all data industry. So here we are introducing that dynamic side of Excel throughout the project.</a:t>
            </a:r>
          </a:p>
        </p:txBody>
      </p:sp>
    </p:spTree>
    <p:extLst>
      <p:ext uri="{BB962C8B-B14F-4D97-AF65-F5344CB8AC3E}">
        <p14:creationId xmlns:p14="http://schemas.microsoft.com/office/powerpoint/2010/main" val="305680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B41E6A-3CAB-490E-BD18-5E62AA1CAA38}"/>
              </a:ext>
            </a:extLst>
          </p:cNvPr>
          <p:cNvSpPr txBox="1"/>
          <p:nvPr/>
        </p:nvSpPr>
        <p:spPr>
          <a:xfrm>
            <a:off x="959371" y="689548"/>
            <a:ext cx="2923082"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Content</a:t>
            </a:r>
            <a:endParaRPr lang="en-IN" sz="3000" b="1" dirty="0">
              <a:solidFill>
                <a:schemeClr val="tx1">
                  <a:lumMod val="85000"/>
                  <a:lumOff val="15000"/>
                </a:schemeClr>
              </a:solidFill>
              <a:latin typeface="Abadi" panose="020B0604020104020204" pitchFamily="34" charset="0"/>
            </a:endParaRPr>
          </a:p>
        </p:txBody>
      </p:sp>
      <p:cxnSp>
        <p:nvCxnSpPr>
          <p:cNvPr id="12" name="Straight Connector 11">
            <a:extLst>
              <a:ext uri="{FF2B5EF4-FFF2-40B4-BE49-F238E27FC236}">
                <a16:creationId xmlns:a16="http://schemas.microsoft.com/office/drawing/2014/main" id="{C4C205F4-12A8-43F0-B308-5297A979BEDC}"/>
              </a:ext>
            </a:extLst>
          </p:cNvPr>
          <p:cNvCxnSpPr/>
          <p:nvPr/>
        </p:nvCxnSpPr>
        <p:spPr bwMode="blackGray">
          <a:xfrm>
            <a:off x="539646" y="1498378"/>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DCD45A87-BC4D-42DF-A68A-E1101696C9F9}"/>
              </a:ext>
            </a:extLst>
          </p:cNvPr>
          <p:cNvSpPr txBox="1"/>
          <p:nvPr/>
        </p:nvSpPr>
        <p:spPr>
          <a:xfrm>
            <a:off x="359764" y="1618938"/>
            <a:ext cx="9293902" cy="5093702"/>
          </a:xfrm>
          <a:prstGeom prst="rect">
            <a:avLst/>
          </a:prstGeom>
          <a:noFill/>
        </p:spPr>
        <p:txBody>
          <a:bodyPr wrap="square" rtlCol="0">
            <a:spAutoFit/>
          </a:bodyPr>
          <a:lstStyle/>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Grading input</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Our three different formulas</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First formula (IF)</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Second formula (LOOK-UP)</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Third formula (MATCH)</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Output</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Conclusion</a:t>
            </a:r>
            <a:endParaRPr lang="en-IN" sz="2500" dirty="0">
              <a:solidFill>
                <a:schemeClr val="tx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374186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79F7A-E0C6-42AC-9708-AB8C77036B52}"/>
              </a:ext>
            </a:extLst>
          </p:cNvPr>
          <p:cNvSpPr txBox="1"/>
          <p:nvPr/>
        </p:nvSpPr>
        <p:spPr>
          <a:xfrm>
            <a:off x="959371" y="493402"/>
            <a:ext cx="6280879"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input</a:t>
            </a:r>
            <a:endParaRPr lang="en-IN" sz="3000" b="1" dirty="0">
              <a:solidFill>
                <a:schemeClr val="tx1">
                  <a:lumMod val="85000"/>
                  <a:lumOff val="15000"/>
                </a:schemeClr>
              </a:solidFill>
              <a:latin typeface="Abadi" panose="020B0604020104020204" pitchFamily="34" charset="0"/>
            </a:endParaRPr>
          </a:p>
        </p:txBody>
      </p:sp>
      <p:sp>
        <p:nvSpPr>
          <p:cNvPr id="4" name="TextBox 3">
            <a:extLst>
              <a:ext uri="{FF2B5EF4-FFF2-40B4-BE49-F238E27FC236}">
                <a16:creationId xmlns:a16="http://schemas.microsoft.com/office/drawing/2014/main" id="{1AAB1BAF-4629-4890-BC3C-B565B8B07744}"/>
              </a:ext>
            </a:extLst>
          </p:cNvPr>
          <p:cNvSpPr txBox="1"/>
          <p:nvPr/>
        </p:nvSpPr>
        <p:spPr>
          <a:xfrm>
            <a:off x="269823" y="1409713"/>
            <a:ext cx="9293902" cy="1508105"/>
          </a:xfrm>
          <a:prstGeom prst="rect">
            <a:avLst/>
          </a:prstGeom>
          <a:noFill/>
        </p:spPr>
        <p:txBody>
          <a:bodyPr wrap="square" rtlCol="0">
            <a:spAutoFit/>
          </a:bodyPr>
          <a:lstStyle/>
          <a:p>
            <a:r>
              <a:rPr lang="en-US" sz="2300" dirty="0">
                <a:solidFill>
                  <a:schemeClr val="tx1">
                    <a:lumMod val="85000"/>
                    <a:lumOff val="15000"/>
                  </a:schemeClr>
                </a:solidFill>
                <a:latin typeface="Abadi" panose="020B0604020104020204" pitchFamily="34" charset="0"/>
              </a:rPr>
              <a:t>Career Grow’s student result data are based on some grading method. This grade will help you to understand the student’s progress and their academic achievements across a spectrum of scores. Here’s the breakdown of the grading system.</a:t>
            </a:r>
            <a:endParaRPr lang="en-IN" sz="2300" dirty="0">
              <a:solidFill>
                <a:schemeClr val="tx1">
                  <a:lumMod val="85000"/>
                  <a:lumOff val="15000"/>
                </a:schemeClr>
              </a:solidFill>
              <a:latin typeface="Abadi" panose="020B0604020104020204" pitchFamily="34" charset="0"/>
            </a:endParaRPr>
          </a:p>
        </p:txBody>
      </p:sp>
      <p:cxnSp>
        <p:nvCxnSpPr>
          <p:cNvPr id="6" name="Straight Connector 5">
            <a:extLst>
              <a:ext uri="{FF2B5EF4-FFF2-40B4-BE49-F238E27FC236}">
                <a16:creationId xmlns:a16="http://schemas.microsoft.com/office/drawing/2014/main" id="{2D310FE0-17BF-465A-9BA4-CA7E0FF23B00}"/>
              </a:ext>
            </a:extLst>
          </p:cNvPr>
          <p:cNvCxnSpPr/>
          <p:nvPr/>
        </p:nvCxnSpPr>
        <p:spPr bwMode="blackGray">
          <a:xfrm>
            <a:off x="374754" y="1228556"/>
            <a:ext cx="8559383"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7" name="Table 6">
            <a:extLst>
              <a:ext uri="{FF2B5EF4-FFF2-40B4-BE49-F238E27FC236}">
                <a16:creationId xmlns:a16="http://schemas.microsoft.com/office/drawing/2014/main" id="{001B4F9F-6880-4C7B-AAF1-658A6A02CD69}"/>
              </a:ext>
            </a:extLst>
          </p:cNvPr>
          <p:cNvGraphicFramePr>
            <a:graphicFrameLocks noGrp="1"/>
          </p:cNvGraphicFramePr>
          <p:nvPr>
            <p:extLst>
              <p:ext uri="{D42A27DB-BD31-4B8C-83A1-F6EECF244321}">
                <p14:modId xmlns:p14="http://schemas.microsoft.com/office/powerpoint/2010/main" val="3786529806"/>
              </p:ext>
            </p:extLst>
          </p:nvPr>
        </p:nvGraphicFramePr>
        <p:xfrm>
          <a:off x="3252867" y="3104540"/>
          <a:ext cx="3987383" cy="3027342"/>
        </p:xfrm>
        <a:graphic>
          <a:graphicData uri="http://schemas.openxmlformats.org/drawingml/2006/table">
            <a:tbl>
              <a:tblPr>
                <a:tableStyleId>{3C2FFA5D-87B4-456A-9821-1D502468CF0F}</a:tableStyleId>
              </a:tblPr>
              <a:tblGrid>
                <a:gridCol w="2053651">
                  <a:extLst>
                    <a:ext uri="{9D8B030D-6E8A-4147-A177-3AD203B41FA5}">
                      <a16:colId xmlns:a16="http://schemas.microsoft.com/office/drawing/2014/main" val="3506500377"/>
                    </a:ext>
                  </a:extLst>
                </a:gridCol>
                <a:gridCol w="1933732">
                  <a:extLst>
                    <a:ext uri="{9D8B030D-6E8A-4147-A177-3AD203B41FA5}">
                      <a16:colId xmlns:a16="http://schemas.microsoft.com/office/drawing/2014/main" val="2074282254"/>
                    </a:ext>
                  </a:extLst>
                </a:gridCol>
              </a:tblGrid>
              <a:tr h="498665">
                <a:tc gridSpan="2">
                  <a:txBody>
                    <a:bodyPr/>
                    <a:lstStyle/>
                    <a:p>
                      <a:pPr algn="ctr" fontAlgn="b"/>
                      <a:r>
                        <a:rPr lang="en-IN" sz="2400" b="1" u="none" strike="noStrike" dirty="0">
                          <a:solidFill>
                            <a:schemeClr val="tx1">
                              <a:lumMod val="85000"/>
                              <a:lumOff val="15000"/>
                            </a:schemeClr>
                          </a:solidFill>
                          <a:effectLst/>
                          <a:latin typeface="Abadi" panose="020B0604020104020204" pitchFamily="34" charset="0"/>
                        </a:rPr>
                        <a:t>Group details</a:t>
                      </a:r>
                      <a:endParaRPr lang="en-IN" sz="2400" b="1" i="0" u="none" strike="noStrike" dirty="0">
                        <a:solidFill>
                          <a:schemeClr val="tx1">
                            <a:lumMod val="85000"/>
                            <a:lumOff val="15000"/>
                          </a:schemeClr>
                        </a:solidFill>
                        <a:effectLst/>
                        <a:latin typeface="Abadi" panose="020B060402010402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18005165"/>
                  </a:ext>
                </a:extLst>
              </a:tr>
              <a:tr h="642727">
                <a:tc>
                  <a:txBody>
                    <a:bodyPr/>
                    <a:lstStyle/>
                    <a:p>
                      <a:pPr algn="ctr" fontAlgn="ctr"/>
                      <a:r>
                        <a:rPr lang="en-IN" sz="2000" b="1" u="none" strike="noStrike" dirty="0">
                          <a:solidFill>
                            <a:schemeClr val="tx1">
                              <a:lumMod val="85000"/>
                              <a:lumOff val="15000"/>
                            </a:schemeClr>
                          </a:solidFill>
                          <a:effectLst/>
                          <a:latin typeface="Abadi" panose="020B0604020104020204" pitchFamily="34" charset="0"/>
                        </a:rPr>
                        <a:t>Marks Group</a:t>
                      </a:r>
                      <a:endParaRPr lang="en-IN" sz="2000" b="1"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b="1" u="none" strike="noStrike" kern="1200" dirty="0">
                          <a:solidFill>
                            <a:schemeClr val="tx1">
                              <a:lumMod val="85000"/>
                              <a:lumOff val="15000"/>
                            </a:schemeClr>
                          </a:solidFill>
                          <a:effectLst/>
                          <a:latin typeface="Abadi" panose="020B0604020104020204" pitchFamily="34" charset="0"/>
                          <a:ea typeface="+mn-ea"/>
                          <a:cs typeface="+mn-cs"/>
                        </a:rPr>
                        <a:t>Grade</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606449777"/>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10-29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D</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983475652"/>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30-49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C</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47900094"/>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50-69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B</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1710591"/>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70-79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A</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4158240415"/>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80-89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A+</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4734752"/>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90-100</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AA</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3757463"/>
                  </a:ext>
                </a:extLst>
              </a:tr>
            </a:tbl>
          </a:graphicData>
        </a:graphic>
      </p:graphicFrame>
    </p:spTree>
    <p:extLst>
      <p:ext uri="{BB962C8B-B14F-4D97-AF65-F5344CB8AC3E}">
        <p14:creationId xmlns:p14="http://schemas.microsoft.com/office/powerpoint/2010/main" val="214701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895B3-3DD2-42A2-BE89-25B12C281489}"/>
              </a:ext>
            </a:extLst>
          </p:cNvPr>
          <p:cNvSpPr txBox="1"/>
          <p:nvPr/>
        </p:nvSpPr>
        <p:spPr>
          <a:xfrm>
            <a:off x="989350" y="569626"/>
            <a:ext cx="7330190"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Our grading formula explanation</a:t>
            </a:r>
            <a:endParaRPr lang="en-IN" sz="3000" b="1" dirty="0">
              <a:solidFill>
                <a:schemeClr val="tx1">
                  <a:lumMod val="85000"/>
                  <a:lumOff val="15000"/>
                </a:schemeClr>
              </a:solidFill>
              <a:latin typeface="Abadi" panose="020B0604020104020204" pitchFamily="34" charset="0"/>
            </a:endParaRPr>
          </a:p>
        </p:txBody>
      </p:sp>
      <p:cxnSp>
        <p:nvCxnSpPr>
          <p:cNvPr id="3" name="Straight Connector 2">
            <a:extLst>
              <a:ext uri="{FF2B5EF4-FFF2-40B4-BE49-F238E27FC236}">
                <a16:creationId xmlns:a16="http://schemas.microsoft.com/office/drawing/2014/main" id="{BDD952AA-44D9-4BDC-A0F7-1EB44B7EEF6E}"/>
              </a:ext>
            </a:extLst>
          </p:cNvPr>
          <p:cNvCxnSpPr/>
          <p:nvPr/>
        </p:nvCxnSpPr>
        <p:spPr bwMode="blackGray">
          <a:xfrm>
            <a:off x="389744" y="1318497"/>
            <a:ext cx="8559383"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17" name="Table 17">
            <a:extLst>
              <a:ext uri="{FF2B5EF4-FFF2-40B4-BE49-F238E27FC236}">
                <a16:creationId xmlns:a16="http://schemas.microsoft.com/office/drawing/2014/main" id="{84A394EB-DD95-4C3F-BD0C-301C991EE577}"/>
              </a:ext>
            </a:extLst>
          </p:cNvPr>
          <p:cNvGraphicFramePr>
            <a:graphicFrameLocks noGrp="1"/>
          </p:cNvGraphicFramePr>
          <p:nvPr>
            <p:extLst>
              <p:ext uri="{D42A27DB-BD31-4B8C-83A1-F6EECF244321}">
                <p14:modId xmlns:p14="http://schemas.microsoft.com/office/powerpoint/2010/main" val="2137272403"/>
              </p:ext>
            </p:extLst>
          </p:nvPr>
        </p:nvGraphicFramePr>
        <p:xfrm>
          <a:off x="389744" y="1505266"/>
          <a:ext cx="9666141" cy="4783107"/>
        </p:xfrm>
        <a:graphic>
          <a:graphicData uri="http://schemas.openxmlformats.org/drawingml/2006/table">
            <a:tbl>
              <a:tblPr firstRow="1" bandRow="1">
                <a:tableStyleId>{21E4AEA4-8DFA-4A89-87EB-49C32662AFE0}</a:tableStyleId>
              </a:tblPr>
              <a:tblGrid>
                <a:gridCol w="3222047">
                  <a:extLst>
                    <a:ext uri="{9D8B030D-6E8A-4147-A177-3AD203B41FA5}">
                      <a16:colId xmlns:a16="http://schemas.microsoft.com/office/drawing/2014/main" val="1983986175"/>
                    </a:ext>
                  </a:extLst>
                </a:gridCol>
                <a:gridCol w="3222047">
                  <a:extLst>
                    <a:ext uri="{9D8B030D-6E8A-4147-A177-3AD203B41FA5}">
                      <a16:colId xmlns:a16="http://schemas.microsoft.com/office/drawing/2014/main" val="1169821791"/>
                    </a:ext>
                  </a:extLst>
                </a:gridCol>
                <a:gridCol w="3222047">
                  <a:extLst>
                    <a:ext uri="{9D8B030D-6E8A-4147-A177-3AD203B41FA5}">
                      <a16:colId xmlns:a16="http://schemas.microsoft.com/office/drawing/2014/main" val="3916000238"/>
                    </a:ext>
                  </a:extLst>
                </a:gridCol>
              </a:tblGrid>
              <a:tr h="573844">
                <a:tc>
                  <a:txBody>
                    <a:bodyPr/>
                    <a:lstStyle/>
                    <a:p>
                      <a:pPr algn="ctr"/>
                      <a:r>
                        <a:rPr lang="en-US" sz="2500" dirty="0">
                          <a:solidFill>
                            <a:schemeClr val="tx1">
                              <a:lumMod val="85000"/>
                              <a:lumOff val="15000"/>
                            </a:schemeClr>
                          </a:solidFill>
                        </a:rPr>
                        <a:t>If Function</a:t>
                      </a:r>
                      <a:endParaRPr lang="en-IN" sz="2500" dirty="0">
                        <a:solidFill>
                          <a:schemeClr val="tx1">
                            <a:lumMod val="85000"/>
                            <a:lumOff val="15000"/>
                          </a:schemeClr>
                        </a:solidFill>
                        <a:latin typeface="Abadi" panose="020B0604020104020204" pitchFamily="34" charset="0"/>
                      </a:endParaRPr>
                    </a:p>
                  </a:txBody>
                  <a:tcPr/>
                </a:tc>
                <a:tc>
                  <a:txBody>
                    <a:bodyPr/>
                    <a:lstStyle/>
                    <a:p>
                      <a:pPr algn="ctr"/>
                      <a:r>
                        <a:rPr lang="en-US" sz="2500" dirty="0">
                          <a:solidFill>
                            <a:schemeClr val="tx1">
                              <a:lumMod val="85000"/>
                              <a:lumOff val="15000"/>
                            </a:schemeClr>
                          </a:solidFill>
                        </a:rPr>
                        <a:t>Look-up Function</a:t>
                      </a:r>
                      <a:endParaRPr lang="en-IN" sz="2500" dirty="0">
                        <a:solidFill>
                          <a:schemeClr val="tx1">
                            <a:lumMod val="85000"/>
                            <a:lumOff val="15000"/>
                          </a:schemeClr>
                        </a:solidFill>
                        <a:latin typeface="Abadi" panose="020B0604020104020204" pitchFamily="34" charset="0"/>
                      </a:endParaRPr>
                    </a:p>
                  </a:txBody>
                  <a:tcPr/>
                </a:tc>
                <a:tc>
                  <a:txBody>
                    <a:bodyPr/>
                    <a:lstStyle/>
                    <a:p>
                      <a:pPr algn="ctr"/>
                      <a:r>
                        <a:rPr lang="en-US" sz="2500" dirty="0">
                          <a:solidFill>
                            <a:schemeClr val="tx1">
                              <a:lumMod val="85000"/>
                              <a:lumOff val="15000"/>
                            </a:schemeClr>
                          </a:solidFill>
                        </a:rPr>
                        <a:t>Match Function</a:t>
                      </a:r>
                      <a:endParaRPr lang="en-US" sz="2500" dirty="0">
                        <a:solidFill>
                          <a:schemeClr val="tx1">
                            <a:lumMod val="85000"/>
                            <a:lumOff val="15000"/>
                          </a:schemeClr>
                        </a:solidFill>
                        <a:latin typeface="Abadi" panose="020B0604020104020204" pitchFamily="34" charset="0"/>
                      </a:endParaRPr>
                    </a:p>
                  </a:txBody>
                  <a:tcPr/>
                </a:tc>
                <a:extLst>
                  <a:ext uri="{0D108BD9-81ED-4DB2-BD59-A6C34878D82A}">
                    <a16:rowId xmlns:a16="http://schemas.microsoft.com/office/drawing/2014/main" val="3851670563"/>
                  </a:ext>
                </a:extLst>
              </a:tr>
              <a:tr h="4209263">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kern="1200" dirty="0">
                          <a:solidFill>
                            <a:schemeClr val="tx1">
                              <a:lumMod val="85000"/>
                              <a:lumOff val="15000"/>
                            </a:schemeClr>
                          </a:solidFill>
                          <a:latin typeface="Abadi" panose="020B0604020104020204" pitchFamily="34" charset="0"/>
                          <a:ea typeface="Cambria Math" panose="02040503050406030204" pitchFamily="18" charset="0"/>
                        </a:rPr>
                        <a:t>At the core of our formula is the </a:t>
                      </a:r>
                      <a:r>
                        <a:rPr lang="en-US" altLang="en-US" sz="2000" b="1" kern="1200" dirty="0">
                          <a:solidFill>
                            <a:schemeClr val="tx1">
                              <a:lumMod val="85000"/>
                              <a:lumOff val="15000"/>
                            </a:schemeClr>
                          </a:solidFill>
                          <a:latin typeface="Abadi" panose="020B0604020104020204" pitchFamily="34" charset="0"/>
                          <a:ea typeface="Cambria Math" panose="02040503050406030204" pitchFamily="18" charset="0"/>
                        </a:rPr>
                        <a:t>IF</a:t>
                      </a:r>
                      <a:r>
                        <a:rPr lang="en-US" altLang="en-US" sz="1800" kern="1200" dirty="0">
                          <a:solidFill>
                            <a:schemeClr val="tx1">
                              <a:lumMod val="85000"/>
                              <a:lumOff val="15000"/>
                            </a:schemeClr>
                          </a:solidFill>
                          <a:latin typeface="Abadi" panose="020B0604020104020204" pitchFamily="34" charset="0"/>
                          <a:ea typeface="Cambria Math" panose="02040503050406030204" pitchFamily="18" charset="0"/>
                        </a:rPr>
                        <a:t> function, a powerful tool in Excel that allows us to apply conditional logic.</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badi" panose="020B0604020104020204" pitchFamily="34" charset="0"/>
                        </a:rPr>
                        <a:t>The formula is used for this function is :</a:t>
                      </a:r>
                    </a:p>
                    <a:p>
                      <a:pPr marL="0" indent="0">
                        <a:buFont typeface="Arial" panose="020B0604020202020204" pitchFamily="34" charset="0"/>
                        <a:buNone/>
                      </a:pPr>
                      <a:endParaRPr lang="en-US" sz="1600" b="1" dirty="0">
                        <a:solidFill>
                          <a:schemeClr val="tx1">
                            <a:lumMod val="85000"/>
                            <a:lumOff val="15000"/>
                          </a:schemeClr>
                        </a:solidFill>
                        <a:latin typeface="Abadi" panose="020B0604020104020204" pitchFamily="34" charset="0"/>
                        <a:ea typeface="Cambria Math" panose="02040503050406030204" pitchFamily="18" charset="0"/>
                      </a:endParaRP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IF(“cell reference”&gt;=90, "AA", IF(F3&gt;=80, "A+", IF(F3&gt;=70, "A", IF(F3&gt;=50, "B", IF(F3&gt;=30, "C", "D")))))</a:t>
                      </a:r>
                      <a:endPar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Our formula relies on the </a:t>
                      </a:r>
                      <a:r>
                        <a:rPr kumimoji="0" lang="en-US" altLang="en-US" sz="2000" b="1"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VLOOKUP</a:t>
                      </a:r>
                      <a:r>
                        <a:rPr kumimoji="0" lang="en-US" altLang="en-US" sz="1800" b="0"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 function, a robust feature in Excel for looking up values in a table and returning a corresponding result.</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schemeClr val="tx1">
                              <a:lumMod val="85000"/>
                              <a:lumOff val="15000"/>
                            </a:schemeClr>
                          </a:solidFill>
                          <a:latin typeface="Abadi" panose="020B0604020104020204" pitchFamily="34" charset="0"/>
                        </a:rPr>
                        <a:t>The formula is used for this function is :</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IFERROR(VLOOKUP (“cell reference”, {0,"D";30,"C";50,"B";70,"A";80,"A+";90,"AA"}, 2, TRUE), "Invalid")</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dirty="0">
                          <a:solidFill>
                            <a:schemeClr val="tx1">
                              <a:lumMod val="85000"/>
                              <a:lumOff val="15000"/>
                            </a:schemeClr>
                          </a:solidFill>
                          <a:latin typeface="Abadi" panose="020B0604020104020204" pitchFamily="34" charset="0"/>
                          <a:ea typeface="Cambria Math" panose="02040503050406030204" pitchFamily="18" charset="0"/>
                        </a:rPr>
                        <a:t>Our formula kicks off with the </a:t>
                      </a:r>
                      <a:r>
                        <a:rPr lang="en-US" altLang="en-US" sz="2000" b="1" dirty="0">
                          <a:solidFill>
                            <a:schemeClr val="tx1">
                              <a:lumMod val="85000"/>
                              <a:lumOff val="15000"/>
                            </a:schemeClr>
                          </a:solidFill>
                          <a:latin typeface="Abadi" panose="020B0604020104020204" pitchFamily="34" charset="0"/>
                          <a:ea typeface="Cambria Math" panose="02040503050406030204" pitchFamily="18" charset="0"/>
                        </a:rPr>
                        <a:t>MATCH</a:t>
                      </a:r>
                      <a:r>
                        <a:rPr lang="en-US" altLang="en-US" sz="1800" dirty="0">
                          <a:solidFill>
                            <a:schemeClr val="tx1">
                              <a:lumMod val="85000"/>
                              <a:lumOff val="15000"/>
                            </a:schemeClr>
                          </a:solidFill>
                          <a:latin typeface="Abadi" panose="020B0604020104020204" pitchFamily="34" charset="0"/>
                          <a:ea typeface="Cambria Math" panose="02040503050406030204" pitchFamily="18" charset="0"/>
                        </a:rPr>
                        <a:t> function, a versatile Excel feature for finding the position of a value in a range.</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solidFill>
                          <a:schemeClr val="tx1">
                            <a:lumMod val="85000"/>
                            <a:lumOff val="15000"/>
                          </a:schemeClr>
                        </a:solidFill>
                        <a:latin typeface="Abadi" panose="020B06040201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schemeClr val="tx1">
                              <a:lumMod val="85000"/>
                              <a:lumOff val="15000"/>
                            </a:schemeClr>
                          </a:solidFill>
                          <a:latin typeface="Abadi" panose="020B0604020104020204" pitchFamily="34" charset="0"/>
                        </a:rPr>
                        <a:t>The formula is used for this function is :</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IFERROR(CHOOSE(MATCH(</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“cell reference”, {0,30,50,70,80,90}, 1), "D", "C", "B", "A", "A+", "AA"), "Invalid")</a:t>
                      </a:r>
                    </a:p>
                  </a:txBody>
                  <a:tcPr/>
                </a:tc>
                <a:extLst>
                  <a:ext uri="{0D108BD9-81ED-4DB2-BD59-A6C34878D82A}">
                    <a16:rowId xmlns:a16="http://schemas.microsoft.com/office/drawing/2014/main" val="411077784"/>
                  </a:ext>
                </a:extLst>
              </a:tr>
            </a:tbl>
          </a:graphicData>
        </a:graphic>
      </p:graphicFrame>
    </p:spTree>
    <p:extLst>
      <p:ext uri="{BB962C8B-B14F-4D97-AF65-F5344CB8AC3E}">
        <p14:creationId xmlns:p14="http://schemas.microsoft.com/office/powerpoint/2010/main" val="278490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766BF-FF5E-43FC-A987-B11D617CDB8A}"/>
              </a:ext>
            </a:extLst>
          </p:cNvPr>
          <p:cNvSpPr txBox="1"/>
          <p:nvPr/>
        </p:nvSpPr>
        <p:spPr>
          <a:xfrm>
            <a:off x="1069145" y="534572"/>
            <a:ext cx="7976381"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with IF function </a:t>
            </a:r>
            <a:endParaRPr lang="en-IN" sz="3000" b="1" dirty="0">
              <a:solidFill>
                <a:schemeClr val="tx1">
                  <a:lumMod val="85000"/>
                  <a:lumOff val="15000"/>
                </a:schemeClr>
              </a:solidFill>
              <a:latin typeface="Abadi" panose="020B0604020104020204" pitchFamily="34" charset="0"/>
            </a:endParaRPr>
          </a:p>
        </p:txBody>
      </p:sp>
      <p:sp>
        <p:nvSpPr>
          <p:cNvPr id="8" name="TextBox 7">
            <a:extLst>
              <a:ext uri="{FF2B5EF4-FFF2-40B4-BE49-F238E27FC236}">
                <a16:creationId xmlns:a16="http://schemas.microsoft.com/office/drawing/2014/main" id="{6F77B446-EF8C-4118-B78C-B4FEBFE8030C}"/>
              </a:ext>
            </a:extLst>
          </p:cNvPr>
          <p:cNvSpPr txBox="1"/>
          <p:nvPr/>
        </p:nvSpPr>
        <p:spPr>
          <a:xfrm>
            <a:off x="351692" y="1617785"/>
            <a:ext cx="9704194" cy="1015663"/>
          </a:xfrm>
          <a:prstGeom prst="rect">
            <a:avLst/>
          </a:prstGeom>
          <a:noFill/>
        </p:spPr>
        <p:txBody>
          <a:bodyPr wrap="square" rtlCol="0">
            <a:spAutoFit/>
          </a:bodyPr>
          <a:lstStyle/>
          <a:p>
            <a:r>
              <a:rPr lang="en-US" sz="2000" dirty="0">
                <a:latin typeface="Abadi" panose="020B0604020104020204" pitchFamily="34" charset="0"/>
              </a:rPr>
              <a:t>If the function is one of the primary functions in the Excel tool. This function is very simple to explain and useful. Here we are using this </a:t>
            </a:r>
            <a:r>
              <a:rPr lang="en-US" sz="2000" b="1" dirty="0">
                <a:solidFill>
                  <a:srgbClr val="0E101A"/>
                </a:solidFill>
                <a:effectLst/>
                <a:latin typeface="Abadi" panose="020B0604020104020204" pitchFamily="34" charset="0"/>
              </a:rPr>
              <a:t>IF </a:t>
            </a:r>
            <a:r>
              <a:rPr lang="en-US" sz="2000" dirty="0">
                <a:latin typeface="Abadi" panose="020B0604020104020204" pitchFamily="34" charset="0"/>
              </a:rPr>
              <a:t>formula with multiple nested </a:t>
            </a:r>
            <a:r>
              <a:rPr lang="en-US" sz="2000" b="1" dirty="0">
                <a:solidFill>
                  <a:srgbClr val="0E101A"/>
                </a:solidFill>
                <a:effectLst/>
                <a:latin typeface="Abadi" panose="020B0604020104020204" pitchFamily="34" charset="0"/>
              </a:rPr>
              <a:t>IF </a:t>
            </a:r>
            <a:r>
              <a:rPr lang="en-US" sz="2000" dirty="0">
                <a:latin typeface="Abadi" panose="020B0604020104020204" pitchFamily="34" charset="0"/>
              </a:rPr>
              <a:t>statements and creating a step-by-step evolution.</a:t>
            </a:r>
            <a:endParaRPr lang="en-IN" sz="2000" b="1" dirty="0">
              <a:solidFill>
                <a:schemeClr val="tx1">
                  <a:lumMod val="85000"/>
                  <a:lumOff val="15000"/>
                </a:schemeClr>
              </a:solidFill>
              <a:latin typeface="Abadi" panose="020B0604020104020204" pitchFamily="34" charset="0"/>
            </a:endParaRPr>
          </a:p>
        </p:txBody>
      </p:sp>
      <p:cxnSp>
        <p:nvCxnSpPr>
          <p:cNvPr id="9" name="Straight Connector 8">
            <a:extLst>
              <a:ext uri="{FF2B5EF4-FFF2-40B4-BE49-F238E27FC236}">
                <a16:creationId xmlns:a16="http://schemas.microsoft.com/office/drawing/2014/main" id="{1C5AA600-3FAC-422D-B109-997B4308BD7F}"/>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4589162C-C41C-4FB9-AB30-3AA6B17BBF06}"/>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87791" y="3018469"/>
            <a:ext cx="9594165" cy="410531"/>
          </a:xfrm>
          <a:prstGeom prst="rect">
            <a:avLst/>
          </a:prstGeom>
          <a:ln>
            <a:noFill/>
          </a:ln>
          <a:effectLst>
            <a:outerShdw blurRad="292100" dist="139700" dir="2700000" algn="tl" rotWithShape="0">
              <a:srgbClr val="333333">
                <a:alpha val="65000"/>
              </a:srgbClr>
            </a:outerShdw>
          </a:effectLst>
        </p:spPr>
      </p:pic>
      <p:pic>
        <p:nvPicPr>
          <p:cNvPr id="13" name="Picture 12" descr="A white box with black text&#10;&#10;Description automatically generated">
            <a:extLst>
              <a:ext uri="{FF2B5EF4-FFF2-40B4-BE49-F238E27FC236}">
                <a16:creationId xmlns:a16="http://schemas.microsoft.com/office/drawing/2014/main" id="{C8ECC45D-4763-4FB7-88E6-B9CB934D2B16}"/>
              </a:ext>
            </a:extLst>
          </p:cNvPr>
          <p:cNvPicPr>
            <a:picLocks noChangeAspect="1"/>
          </p:cNvPicPr>
          <p:nvPr/>
        </p:nvPicPr>
        <p:blipFill>
          <a:blip r:embed="rId3">
            <a:duotone>
              <a:prstClr val="black"/>
              <a:schemeClr val="accent1">
                <a:lumMod val="90000"/>
                <a:tint val="45000"/>
                <a:satMod val="400000"/>
              </a:schemeClr>
            </a:duotone>
            <a:extLst>
              <a:ext uri="{28A0092B-C50C-407E-A947-70E740481C1C}">
                <a14:useLocalDpi xmlns:a14="http://schemas.microsoft.com/office/drawing/2010/main" val="0"/>
              </a:ext>
            </a:extLst>
          </a:blip>
          <a:stretch>
            <a:fillRect/>
          </a:stretch>
        </p:blipFill>
        <p:spPr>
          <a:xfrm>
            <a:off x="2194561" y="3573194"/>
            <a:ext cx="7272995" cy="2721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876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766BF-FF5E-43FC-A987-B11D617CDB8A}"/>
              </a:ext>
            </a:extLst>
          </p:cNvPr>
          <p:cNvSpPr txBox="1"/>
          <p:nvPr/>
        </p:nvSpPr>
        <p:spPr>
          <a:xfrm>
            <a:off x="1069145" y="534572"/>
            <a:ext cx="7976381"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with LOOK-UP function </a:t>
            </a:r>
            <a:endParaRPr lang="en-IN" sz="3000" b="1" dirty="0">
              <a:solidFill>
                <a:schemeClr val="tx1">
                  <a:lumMod val="85000"/>
                  <a:lumOff val="15000"/>
                </a:schemeClr>
              </a:solidFill>
              <a:latin typeface="Abadi" panose="020B0604020104020204" pitchFamily="34" charset="0"/>
            </a:endParaRPr>
          </a:p>
        </p:txBody>
      </p:sp>
      <p:sp>
        <p:nvSpPr>
          <p:cNvPr id="8" name="TextBox 7">
            <a:extLst>
              <a:ext uri="{FF2B5EF4-FFF2-40B4-BE49-F238E27FC236}">
                <a16:creationId xmlns:a16="http://schemas.microsoft.com/office/drawing/2014/main" id="{6F77B446-EF8C-4118-B78C-B4FEBFE8030C}"/>
              </a:ext>
            </a:extLst>
          </p:cNvPr>
          <p:cNvSpPr txBox="1"/>
          <p:nvPr/>
        </p:nvSpPr>
        <p:spPr>
          <a:xfrm>
            <a:off x="351692" y="1617785"/>
            <a:ext cx="9730569" cy="1938992"/>
          </a:xfrm>
          <a:prstGeom prst="rect">
            <a:avLst/>
          </a:prstGeom>
          <a:noFill/>
        </p:spPr>
        <p:txBody>
          <a:bodyPr wrap="square" rtlCol="0">
            <a:spAutoFit/>
          </a:bodyPr>
          <a:lstStyle/>
          <a:p>
            <a:pPr>
              <a:spcBef>
                <a:spcPts val="0"/>
              </a:spcBef>
              <a:spcAft>
                <a:spcPts val="0"/>
              </a:spcAft>
            </a:pPr>
            <a:r>
              <a:rPr lang="en-US" sz="2000" dirty="0">
                <a:solidFill>
                  <a:srgbClr val="0E101A"/>
                </a:solidFill>
                <a:effectLst/>
                <a:latin typeface="Abadi" panose="020B0604020104020204" pitchFamily="34" charset="0"/>
              </a:rPr>
              <a:t>The look-up function is the advanced level of the Excel tool. This function helps to search the look-up value for the given cell from the other table. We are using the</a:t>
            </a:r>
            <a:r>
              <a:rPr lang="en-US" sz="2000" b="1" dirty="0">
                <a:solidFill>
                  <a:srgbClr val="0E101A"/>
                </a:solidFill>
                <a:effectLst/>
                <a:latin typeface="Abadi" panose="020B0604020104020204" pitchFamily="34" charset="0"/>
              </a:rPr>
              <a:t> V-LOOKUP</a:t>
            </a:r>
            <a:r>
              <a:rPr lang="en-US" sz="2000" dirty="0">
                <a:solidFill>
                  <a:srgbClr val="0E101A"/>
                </a:solidFill>
                <a:effectLst/>
                <a:latin typeface="Abadi" panose="020B0604020104020204" pitchFamily="34" charset="0"/>
              </a:rPr>
              <a:t> function for this calculation. </a:t>
            </a:r>
          </a:p>
          <a:p>
            <a:pPr>
              <a:spcBef>
                <a:spcPts val="0"/>
              </a:spcBef>
              <a:spcAft>
                <a:spcPts val="0"/>
              </a:spcAft>
            </a:pPr>
            <a:endParaRPr lang="en-US" sz="2000" dirty="0">
              <a:solidFill>
                <a:srgbClr val="0E101A"/>
              </a:solidFill>
              <a:effectLst/>
              <a:latin typeface="Abadi" panose="020B0604020104020204" pitchFamily="34" charset="0"/>
            </a:endParaRPr>
          </a:p>
          <a:p>
            <a:pPr>
              <a:spcBef>
                <a:spcPts val="0"/>
              </a:spcBef>
              <a:spcAft>
                <a:spcPts val="0"/>
              </a:spcAft>
            </a:pPr>
            <a:r>
              <a:rPr lang="en-US" sz="2000" dirty="0">
                <a:solidFill>
                  <a:srgbClr val="0E101A"/>
                </a:solidFill>
                <a:effectLst/>
                <a:latin typeface="Abadi" panose="020B0604020104020204" pitchFamily="34" charset="0"/>
              </a:rPr>
              <a:t>The </a:t>
            </a:r>
            <a:r>
              <a:rPr lang="en-US" sz="2000" b="1" dirty="0">
                <a:solidFill>
                  <a:srgbClr val="0E101A"/>
                </a:solidFill>
                <a:effectLst/>
                <a:latin typeface="Abadi" panose="020B0604020104020204" pitchFamily="34" charset="0"/>
              </a:rPr>
              <a:t>VLOOKUP</a:t>
            </a:r>
            <a:r>
              <a:rPr lang="en-US" sz="2000" dirty="0">
                <a:solidFill>
                  <a:srgbClr val="0E101A"/>
                </a:solidFill>
                <a:effectLst/>
                <a:latin typeface="Abadi" panose="020B0604020104020204" pitchFamily="34" charset="0"/>
              </a:rPr>
              <a:t> function searches for the achieved number (in cell G6) within the first column of the lookup table.</a:t>
            </a:r>
          </a:p>
        </p:txBody>
      </p:sp>
      <p:cxnSp>
        <p:nvCxnSpPr>
          <p:cNvPr id="9" name="Straight Connector 8">
            <a:extLst>
              <a:ext uri="{FF2B5EF4-FFF2-40B4-BE49-F238E27FC236}">
                <a16:creationId xmlns:a16="http://schemas.microsoft.com/office/drawing/2014/main" id="{1C5AA600-3FAC-422D-B109-997B4308BD7F}"/>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FEB3E8E1-D3EB-4A7B-A03C-F1C052C9956D}"/>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86406" y="3699803"/>
            <a:ext cx="9730569" cy="527330"/>
          </a:xfrm>
          <a:prstGeom prst="rect">
            <a:avLst/>
          </a:prstGeom>
          <a:ln>
            <a:noFill/>
          </a:ln>
          <a:effectLst>
            <a:outerShdw blurRad="292100" dist="139700" dir="2700000" algn="tl" rotWithShape="0">
              <a:srgbClr val="333333">
                <a:alpha val="65000"/>
              </a:srgbClr>
            </a:outerShdw>
          </a:effectLst>
        </p:spPr>
      </p:pic>
      <p:pic>
        <p:nvPicPr>
          <p:cNvPr id="5" name="Picture 4" descr="A white rectangular box with black text&#10;&#10;Description automatically generated">
            <a:extLst>
              <a:ext uri="{FF2B5EF4-FFF2-40B4-BE49-F238E27FC236}">
                <a16:creationId xmlns:a16="http://schemas.microsoft.com/office/drawing/2014/main" id="{28D86FB7-5A89-4594-89DA-42634D6C227C}"/>
              </a:ext>
            </a:extLst>
          </p:cNvPr>
          <p:cNvPicPr>
            <a:picLocks noChangeAspect="1"/>
          </p:cNvPicPr>
          <p:nvPr/>
        </p:nvPicPr>
        <p:blipFill>
          <a:blip r:embed="rId3">
            <a:duotone>
              <a:prstClr val="black"/>
              <a:schemeClr val="accent1">
                <a:lumMod val="90000"/>
                <a:tint val="45000"/>
                <a:satMod val="400000"/>
              </a:schemeClr>
            </a:duotone>
            <a:extLst>
              <a:ext uri="{28A0092B-C50C-407E-A947-70E740481C1C}">
                <a14:useLocalDpi xmlns:a14="http://schemas.microsoft.com/office/drawing/2010/main" val="0"/>
              </a:ext>
            </a:extLst>
          </a:blip>
          <a:stretch>
            <a:fillRect/>
          </a:stretch>
        </p:blipFill>
        <p:spPr>
          <a:xfrm>
            <a:off x="2532186" y="4318364"/>
            <a:ext cx="6035040" cy="2357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311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766BF-FF5E-43FC-A987-B11D617CDB8A}"/>
              </a:ext>
            </a:extLst>
          </p:cNvPr>
          <p:cNvSpPr txBox="1"/>
          <p:nvPr/>
        </p:nvSpPr>
        <p:spPr>
          <a:xfrm>
            <a:off x="1069145" y="534572"/>
            <a:ext cx="7976381"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with MATCH function </a:t>
            </a:r>
            <a:endParaRPr lang="en-IN" sz="3000" b="1" dirty="0">
              <a:solidFill>
                <a:schemeClr val="tx1">
                  <a:lumMod val="85000"/>
                  <a:lumOff val="15000"/>
                </a:schemeClr>
              </a:solidFill>
              <a:latin typeface="Abadi" panose="020B0604020104020204" pitchFamily="34" charset="0"/>
            </a:endParaRPr>
          </a:p>
        </p:txBody>
      </p:sp>
      <p:sp>
        <p:nvSpPr>
          <p:cNvPr id="8" name="TextBox 7">
            <a:extLst>
              <a:ext uri="{FF2B5EF4-FFF2-40B4-BE49-F238E27FC236}">
                <a16:creationId xmlns:a16="http://schemas.microsoft.com/office/drawing/2014/main" id="{6F77B446-EF8C-4118-B78C-B4FEBFE8030C}"/>
              </a:ext>
            </a:extLst>
          </p:cNvPr>
          <p:cNvSpPr txBox="1"/>
          <p:nvPr/>
        </p:nvSpPr>
        <p:spPr>
          <a:xfrm>
            <a:off x="351692" y="1617785"/>
            <a:ext cx="9704193" cy="2246769"/>
          </a:xfrm>
          <a:prstGeom prst="rect">
            <a:avLst/>
          </a:prstGeom>
          <a:noFill/>
        </p:spPr>
        <p:txBody>
          <a:bodyPr wrap="square" rtlCol="0">
            <a:spAutoFit/>
          </a:bodyPr>
          <a:lstStyle/>
          <a:p>
            <a:pPr>
              <a:spcBef>
                <a:spcPts val="0"/>
              </a:spcBef>
              <a:spcAft>
                <a:spcPts val="0"/>
              </a:spcAft>
            </a:pPr>
            <a:r>
              <a:rPr lang="en-US" sz="2000" dirty="0">
                <a:solidFill>
                  <a:srgbClr val="0E101A"/>
                </a:solidFill>
                <a:effectLst/>
                <a:latin typeface="Abadi" panose="020B0604020104020204" pitchFamily="34" charset="0"/>
              </a:rPr>
              <a:t>Our third and final function is the</a:t>
            </a:r>
            <a:r>
              <a:rPr lang="en-US" sz="2000" b="1" dirty="0">
                <a:solidFill>
                  <a:srgbClr val="0E101A"/>
                </a:solidFill>
                <a:effectLst/>
                <a:latin typeface="Abadi" panose="020B0604020104020204" pitchFamily="34" charset="0"/>
              </a:rPr>
              <a:t> MATCH </a:t>
            </a:r>
            <a:r>
              <a:rPr lang="en-US" sz="2000" dirty="0">
                <a:solidFill>
                  <a:srgbClr val="0E101A"/>
                </a:solidFill>
                <a:effectLst/>
                <a:latin typeface="Abadi" panose="020B0604020104020204" pitchFamily="34" charset="0"/>
              </a:rPr>
              <a:t>function. This function is one of the dynamic and versatile features. In this calculation, we are using a combination of </a:t>
            </a:r>
            <a:r>
              <a:rPr lang="en-US" sz="2000" b="1" dirty="0">
                <a:solidFill>
                  <a:srgbClr val="0E101A"/>
                </a:solidFill>
                <a:effectLst/>
                <a:latin typeface="Abadi" panose="020B0604020104020204" pitchFamily="34" charset="0"/>
              </a:rPr>
              <a:t>MATCH</a:t>
            </a:r>
            <a:r>
              <a:rPr lang="en-US" sz="2000" dirty="0">
                <a:solidFill>
                  <a:srgbClr val="0E101A"/>
                </a:solidFill>
                <a:effectLst/>
                <a:latin typeface="Abadi" panose="020B0604020104020204" pitchFamily="34" charset="0"/>
              </a:rPr>
              <a:t> and </a:t>
            </a:r>
            <a:r>
              <a:rPr lang="en-US" sz="2000" b="1" dirty="0">
                <a:solidFill>
                  <a:srgbClr val="0E101A"/>
                </a:solidFill>
                <a:effectLst/>
                <a:latin typeface="Abadi" panose="020B0604020104020204" pitchFamily="34" charset="0"/>
              </a:rPr>
              <a:t>CHOOSE</a:t>
            </a:r>
            <a:r>
              <a:rPr lang="en-US" sz="2000" dirty="0">
                <a:solidFill>
                  <a:srgbClr val="0E101A"/>
                </a:solidFill>
                <a:effectLst/>
                <a:latin typeface="Abadi" panose="020B0604020104020204" pitchFamily="34" charset="0"/>
              </a:rPr>
              <a:t> formulas for dynamic grading experience.</a:t>
            </a:r>
          </a:p>
          <a:p>
            <a:pPr>
              <a:spcBef>
                <a:spcPts val="0"/>
              </a:spcBef>
              <a:spcAft>
                <a:spcPts val="0"/>
              </a:spcAft>
            </a:pPr>
            <a:endParaRPr lang="en-US" sz="2000" dirty="0">
              <a:solidFill>
                <a:srgbClr val="0E101A"/>
              </a:solidFill>
              <a:effectLst/>
              <a:latin typeface="Abadi" panose="020B0604020104020204" pitchFamily="34" charset="0"/>
            </a:endParaRPr>
          </a:p>
          <a:p>
            <a:pPr>
              <a:spcBef>
                <a:spcPts val="0"/>
              </a:spcBef>
              <a:spcAft>
                <a:spcPts val="0"/>
              </a:spcAft>
            </a:pPr>
            <a:r>
              <a:rPr lang="en-US" sz="2000" dirty="0">
                <a:solidFill>
                  <a:srgbClr val="0E101A"/>
                </a:solidFill>
                <a:effectLst/>
                <a:latin typeface="Abadi" panose="020B0604020104020204" pitchFamily="34" charset="0"/>
              </a:rPr>
              <a:t>By combining the power of </a:t>
            </a:r>
            <a:r>
              <a:rPr lang="en-US" sz="2000" b="1" dirty="0">
                <a:solidFill>
                  <a:srgbClr val="0E101A"/>
                </a:solidFill>
                <a:effectLst/>
                <a:latin typeface="Abadi" panose="020B0604020104020204" pitchFamily="34" charset="0"/>
              </a:rPr>
              <a:t>MATCH</a:t>
            </a:r>
            <a:r>
              <a:rPr lang="en-US" sz="2000" dirty="0">
                <a:solidFill>
                  <a:srgbClr val="0E101A"/>
                </a:solidFill>
                <a:effectLst/>
                <a:latin typeface="Abadi" panose="020B0604020104020204" pitchFamily="34" charset="0"/>
              </a:rPr>
              <a:t> and </a:t>
            </a:r>
            <a:r>
              <a:rPr lang="en-US" sz="2000" b="1" dirty="0">
                <a:solidFill>
                  <a:srgbClr val="0E101A"/>
                </a:solidFill>
                <a:effectLst/>
                <a:latin typeface="Abadi" panose="020B0604020104020204" pitchFamily="34" charset="0"/>
              </a:rPr>
              <a:t>CHOOSE</a:t>
            </a:r>
            <a:r>
              <a:rPr lang="en-US" sz="2000" dirty="0">
                <a:solidFill>
                  <a:srgbClr val="0E101A"/>
                </a:solidFill>
                <a:effectLst/>
                <a:latin typeface="Abadi" panose="020B0604020104020204" pitchFamily="34" charset="0"/>
              </a:rPr>
              <a:t>, we've created a flexible grading formula that dynamically selects grades based on achieved numbers. The </a:t>
            </a:r>
            <a:r>
              <a:rPr lang="en-US" sz="2000" b="1" dirty="0">
                <a:solidFill>
                  <a:srgbClr val="0E101A"/>
                </a:solidFill>
                <a:effectLst/>
                <a:latin typeface="Abadi" panose="020B0604020104020204" pitchFamily="34" charset="0"/>
              </a:rPr>
              <a:t>IFERROR</a:t>
            </a:r>
            <a:r>
              <a:rPr lang="en-US" sz="2000" dirty="0">
                <a:solidFill>
                  <a:srgbClr val="0E101A"/>
                </a:solidFill>
                <a:effectLst/>
                <a:latin typeface="Abadi" panose="020B0604020104020204" pitchFamily="34" charset="0"/>
              </a:rPr>
              <a:t> adds a layer of reliability, making our grading system robust and error-tolerant. </a:t>
            </a:r>
          </a:p>
        </p:txBody>
      </p:sp>
      <p:cxnSp>
        <p:nvCxnSpPr>
          <p:cNvPr id="9" name="Straight Connector 8">
            <a:extLst>
              <a:ext uri="{FF2B5EF4-FFF2-40B4-BE49-F238E27FC236}">
                <a16:creationId xmlns:a16="http://schemas.microsoft.com/office/drawing/2014/main" id="{1C5AA600-3FAC-422D-B109-997B4308BD7F}"/>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pic>
        <p:nvPicPr>
          <p:cNvPr id="4" name="Picture 3">
            <a:extLst>
              <a:ext uri="{FF2B5EF4-FFF2-40B4-BE49-F238E27FC236}">
                <a16:creationId xmlns:a16="http://schemas.microsoft.com/office/drawing/2014/main" id="{0498A7D1-7956-4250-BE79-E8BEAC841386}"/>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280472" y="3947521"/>
            <a:ext cx="8820131" cy="530458"/>
          </a:xfrm>
          <a:prstGeom prst="rect">
            <a:avLst/>
          </a:prstGeom>
          <a:ln>
            <a:noFill/>
          </a:ln>
          <a:effectLst>
            <a:outerShdw blurRad="292100" dist="139700" dir="2700000" algn="tl" rotWithShape="0">
              <a:srgbClr val="333333">
                <a:alpha val="65000"/>
              </a:srgbClr>
            </a:outerShdw>
          </a:effectLst>
        </p:spPr>
      </p:pic>
      <p:pic>
        <p:nvPicPr>
          <p:cNvPr id="10" name="Picture 9" descr="A white box with black text&#10;&#10;Description automatically generated">
            <a:extLst>
              <a:ext uri="{FF2B5EF4-FFF2-40B4-BE49-F238E27FC236}">
                <a16:creationId xmlns:a16="http://schemas.microsoft.com/office/drawing/2014/main" id="{4E23C0D1-3D1E-4BFF-B283-698F384D73E8}"/>
              </a:ext>
            </a:extLst>
          </p:cNvPr>
          <p:cNvPicPr>
            <a:picLocks noChangeAspect="1"/>
          </p:cNvPicPr>
          <p:nvPr/>
        </p:nvPicPr>
        <p:blipFill>
          <a:blip r:embed="rId3">
            <a:duotone>
              <a:prstClr val="black"/>
              <a:schemeClr val="accent1">
                <a:lumMod val="90000"/>
                <a:tint val="45000"/>
                <a:satMod val="400000"/>
              </a:schemeClr>
            </a:duotone>
            <a:extLst>
              <a:ext uri="{28A0092B-C50C-407E-A947-70E740481C1C}">
                <a14:useLocalDpi xmlns:a14="http://schemas.microsoft.com/office/drawing/2010/main" val="0"/>
              </a:ext>
            </a:extLst>
          </a:blip>
          <a:stretch>
            <a:fillRect/>
          </a:stretch>
        </p:blipFill>
        <p:spPr>
          <a:xfrm>
            <a:off x="3023147" y="4560946"/>
            <a:ext cx="4940308" cy="20879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01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030A9-2B83-40C9-9253-62602F5C5F8D}"/>
              </a:ext>
            </a:extLst>
          </p:cNvPr>
          <p:cNvSpPr txBox="1"/>
          <p:nvPr/>
        </p:nvSpPr>
        <p:spPr>
          <a:xfrm>
            <a:off x="1069145" y="562708"/>
            <a:ext cx="6639950"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Analytical Explanation</a:t>
            </a:r>
            <a:endParaRPr lang="en-IN" sz="3000" b="1" dirty="0">
              <a:solidFill>
                <a:schemeClr val="tx1">
                  <a:lumMod val="85000"/>
                  <a:lumOff val="15000"/>
                </a:schemeClr>
              </a:solidFill>
              <a:latin typeface="Abadi" panose="020B0604020104020204" pitchFamily="34" charset="0"/>
            </a:endParaRPr>
          </a:p>
        </p:txBody>
      </p:sp>
      <p:cxnSp>
        <p:nvCxnSpPr>
          <p:cNvPr id="4" name="Straight Connector 3">
            <a:extLst>
              <a:ext uri="{FF2B5EF4-FFF2-40B4-BE49-F238E27FC236}">
                <a16:creationId xmlns:a16="http://schemas.microsoft.com/office/drawing/2014/main" id="{75DD075C-C536-43F4-B31A-6C938160B0CE}"/>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7D5096EC-23B7-4D3B-8C8E-D4A3883764F6}"/>
              </a:ext>
            </a:extLst>
          </p:cNvPr>
          <p:cNvSpPr txBox="1">
            <a:spLocks noGrp="1" noRot="1" noMove="1" noResize="1" noEditPoints="1" noAdjustHandles="1" noChangeArrowheads="1" noChangeShapeType="1"/>
          </p:cNvSpPr>
          <p:nvPr/>
        </p:nvSpPr>
        <p:spPr>
          <a:xfrm>
            <a:off x="351692" y="1564243"/>
            <a:ext cx="9988062" cy="4708981"/>
          </a:xfrm>
          <a:prstGeom prst="rect">
            <a:avLst/>
          </a:prstGeom>
          <a:noFill/>
        </p:spPr>
        <p:txBody>
          <a:bodyPr wrap="square" rtlCol="0">
            <a:spAutoFit/>
          </a:bodyPr>
          <a:lstStyle/>
          <a:p>
            <a:pPr marL="342900" indent="-342900" fontAlgn="base">
              <a:spcBef>
                <a:spcPct val="0"/>
              </a:spcBef>
              <a:spcAft>
                <a:spcPct val="0"/>
              </a:spcAft>
              <a:buFont typeface="Wingdings" panose="05000000000000000000" pitchFamily="2" charset="2"/>
              <a:buChar char="Ø"/>
            </a:pPr>
            <a:r>
              <a:rPr lang="en-US" sz="2000" b="1" dirty="0">
                <a:solidFill>
                  <a:schemeClr val="tx1">
                    <a:lumMod val="85000"/>
                    <a:lumOff val="15000"/>
                  </a:schemeClr>
                </a:solidFill>
                <a:latin typeface="Abadi" panose="020B0604020104020204" pitchFamily="34" charset="0"/>
                <a:ea typeface="Cambria Math" panose="02040503050406030204" pitchFamily="18" charset="0"/>
              </a:rPr>
              <a:t>Formula 1- Decision Tree Logic - Strategic Precision : </a:t>
            </a:r>
          </a:p>
          <a:p>
            <a:pPr fontAlgn="base">
              <a:spcBef>
                <a:spcPct val="0"/>
              </a:spcBef>
              <a:spcAft>
                <a:spcPct val="0"/>
              </a:spcAft>
            </a:pPr>
            <a:endParaRPr lang="en-US" sz="2000" b="1" dirty="0">
              <a:solidFill>
                <a:schemeClr val="tx1">
                  <a:lumMod val="85000"/>
                  <a:lumOff val="15000"/>
                </a:schemeClr>
              </a:solidFill>
              <a:latin typeface="Abadi" panose="020B0604020104020204" pitchFamily="34" charset="0"/>
              <a:ea typeface="Cambria Math" panose="02040503050406030204" pitchFamily="18" charset="0"/>
            </a:endParaRPr>
          </a:p>
          <a:p>
            <a:pPr algn="l"/>
            <a:r>
              <a:rPr lang="en-US" sz="2000" dirty="0">
                <a:solidFill>
                  <a:schemeClr val="tx1">
                    <a:lumMod val="85000"/>
                    <a:lumOff val="15000"/>
                  </a:schemeClr>
                </a:solidFill>
                <a:latin typeface="Abadi" panose="020B0604020104020204" pitchFamily="34" charset="0"/>
                <a:ea typeface="Cambria Math" panose="02040503050406030204" pitchFamily="18" charset="0"/>
              </a:rPr>
              <a:t>The first formula </a:t>
            </a:r>
            <a:r>
              <a:rPr lang="en-US" sz="2000" b="1" dirty="0">
                <a:solidFill>
                  <a:schemeClr val="tx1">
                    <a:lumMod val="85000"/>
                    <a:lumOff val="15000"/>
                  </a:schemeClr>
                </a:solidFill>
                <a:latin typeface="Abadi" panose="020B0604020104020204" pitchFamily="34" charset="0"/>
                <a:ea typeface="Cambria Math" panose="02040503050406030204" pitchFamily="18" charset="0"/>
              </a:rPr>
              <a:t>IF </a:t>
            </a:r>
            <a:r>
              <a:rPr lang="en-US" sz="2000" dirty="0">
                <a:solidFill>
                  <a:schemeClr val="tx1">
                    <a:lumMod val="85000"/>
                    <a:lumOff val="15000"/>
                  </a:schemeClr>
                </a:solidFill>
                <a:latin typeface="Abadi" panose="020B0604020104020204" pitchFamily="34" charset="0"/>
                <a:ea typeface="Cambria Math" panose="02040503050406030204" pitchFamily="18" charset="0"/>
              </a:rPr>
              <a:t>works</a:t>
            </a:r>
            <a:r>
              <a:rPr lang="en-US" sz="2000" b="1" dirty="0">
                <a:solidFill>
                  <a:schemeClr val="tx1">
                    <a:lumMod val="85000"/>
                    <a:lumOff val="15000"/>
                  </a:schemeClr>
                </a:solidFill>
                <a:latin typeface="Abadi" panose="020B0604020104020204" pitchFamily="34" charset="0"/>
                <a:ea typeface="Cambria Math" panose="02040503050406030204" pitchFamily="18" charset="0"/>
              </a:rPr>
              <a:t> </a:t>
            </a:r>
            <a:r>
              <a:rPr lang="en-US" sz="2000" dirty="0">
                <a:solidFill>
                  <a:schemeClr val="tx1">
                    <a:lumMod val="85000"/>
                    <a:lumOff val="15000"/>
                  </a:schemeClr>
                </a:solidFill>
                <a:latin typeface="Abadi" panose="020B0604020104020204" pitchFamily="34" charset="0"/>
                <a:ea typeface="Cambria Math" panose="02040503050406030204" pitchFamily="18" charset="0"/>
              </a:rPr>
              <a:t>like a decision tree, just like making smart decisions in business. It's adaptable and precise, which is important for handling changes in a fast-paced business world.</a:t>
            </a:r>
          </a:p>
          <a:p>
            <a:pPr algn="l"/>
            <a:endParaRPr lang="en-US" sz="2000" dirty="0">
              <a:solidFill>
                <a:schemeClr val="tx1">
                  <a:lumMod val="85000"/>
                  <a:lumOff val="15000"/>
                </a:schemeClr>
              </a:solidFill>
              <a:latin typeface="Abadi" panose="020B0604020104020204" pitchFamily="34" charset="0"/>
              <a:ea typeface="Cambria Math" panose="02040503050406030204" pitchFamily="18" charset="0"/>
            </a:endParaRPr>
          </a:p>
          <a:p>
            <a:pPr marL="342900" indent="-342900" algn="l">
              <a:buFont typeface="Wingdings" panose="05000000000000000000" pitchFamily="2" charset="2"/>
              <a:buChar char="Ø"/>
            </a:pPr>
            <a:r>
              <a:rPr lang="en-US" sz="2000" b="1" dirty="0">
                <a:solidFill>
                  <a:schemeClr val="tx1">
                    <a:lumMod val="85000"/>
                    <a:lumOff val="15000"/>
                  </a:schemeClr>
                </a:solidFill>
                <a:latin typeface="Abadi" panose="020B0604020104020204" pitchFamily="34" charset="0"/>
                <a:ea typeface="Cambria Math" panose="02040503050406030204" pitchFamily="18" charset="0"/>
              </a:rPr>
              <a:t>Formula 2 - Efficient Lookup - Data-Driven Insight :</a:t>
            </a:r>
          </a:p>
          <a:p>
            <a:pPr algn="l"/>
            <a:endParaRPr lang="en-US" sz="2000" dirty="0">
              <a:solidFill>
                <a:schemeClr val="tx1">
                  <a:lumMod val="85000"/>
                  <a:lumOff val="15000"/>
                </a:schemeClr>
              </a:solidFill>
              <a:latin typeface="Abadi" panose="020B0604020104020204" pitchFamily="34" charset="0"/>
              <a:ea typeface="Cambria Math" panose="02040503050406030204" pitchFamily="18" charset="0"/>
            </a:endParaRPr>
          </a:p>
          <a:p>
            <a:pPr algn="l"/>
            <a:r>
              <a:rPr lang="en-US" altLang="en-US" sz="2000" b="1" dirty="0">
                <a:solidFill>
                  <a:schemeClr val="tx1">
                    <a:lumMod val="85000"/>
                    <a:lumOff val="15000"/>
                  </a:schemeClr>
                </a:solidFill>
                <a:latin typeface="Abadi" panose="020B0604020104020204" pitchFamily="34" charset="0"/>
                <a:ea typeface="Cambria Math" panose="02040503050406030204" pitchFamily="18" charset="0"/>
              </a:rPr>
              <a:t>VLOOKUP</a:t>
            </a:r>
            <a:r>
              <a:rPr lang="en-US" altLang="en-US" sz="2000" dirty="0">
                <a:solidFill>
                  <a:schemeClr val="tx1">
                    <a:lumMod val="85000"/>
                    <a:lumOff val="15000"/>
                  </a:schemeClr>
                </a:solidFill>
                <a:latin typeface="Abadi" panose="020B0604020104020204" pitchFamily="34" charset="0"/>
                <a:ea typeface="Cambria Math" panose="02040503050406030204" pitchFamily="18" charset="0"/>
              </a:rPr>
              <a:t> </a:t>
            </a:r>
            <a:r>
              <a:rPr lang="en-US" sz="2000" dirty="0">
                <a:solidFill>
                  <a:schemeClr val="tx1">
                    <a:lumMod val="85000"/>
                    <a:lumOff val="15000"/>
                  </a:schemeClr>
                </a:solidFill>
                <a:latin typeface="Abadi" panose="020B0604020104020204" pitchFamily="34" charset="0"/>
                <a:ea typeface="Cambria Math" panose="02040503050406030204" pitchFamily="18" charset="0"/>
              </a:rPr>
              <a:t>is like looking up information quickly in a book. It's similar to how businesses need accurate and fast information to make smart decisions.</a:t>
            </a:r>
            <a:endParaRPr lang="en-US" altLang="en-US" sz="2000" dirty="0">
              <a:solidFill>
                <a:schemeClr val="tx1">
                  <a:lumMod val="85000"/>
                  <a:lumOff val="15000"/>
                </a:schemeClr>
              </a:solidFill>
              <a:latin typeface="Abadi" panose="020B0604020104020204" pitchFamily="34" charset="0"/>
              <a:ea typeface="Cambria Math" panose="02040503050406030204" pitchFamily="18" charset="0"/>
            </a:endParaRPr>
          </a:p>
          <a:p>
            <a:endParaRPr lang="en-US" altLang="en-US" sz="2000" dirty="0">
              <a:solidFill>
                <a:schemeClr val="tx1">
                  <a:lumMod val="85000"/>
                  <a:lumOff val="15000"/>
                </a:schemeClr>
              </a:solidFill>
              <a:latin typeface="Abadi" panose="020B0604020104020204" pitchFamily="34" charset="0"/>
              <a:ea typeface="Cambria Math" panose="02040503050406030204" pitchFamily="18" charset="0"/>
            </a:endParaRPr>
          </a:p>
          <a:p>
            <a:pPr marL="342900" indent="-342900">
              <a:buFont typeface="Wingdings" panose="05000000000000000000" pitchFamily="2" charset="2"/>
              <a:buChar char="Ø"/>
            </a:pPr>
            <a:r>
              <a:rPr lang="en-US" sz="2000" b="1" dirty="0">
                <a:solidFill>
                  <a:schemeClr val="tx1">
                    <a:lumMod val="85000"/>
                    <a:lumOff val="15000"/>
                  </a:schemeClr>
                </a:solidFill>
                <a:latin typeface="Abadi" panose="020B0604020104020204" pitchFamily="34" charset="0"/>
                <a:ea typeface="Cambria Math" panose="02040503050406030204" pitchFamily="18" charset="0"/>
              </a:rPr>
              <a:t>Formula 3 - CHOOSE-MATCH Logic - Scalability and Customization:</a:t>
            </a:r>
          </a:p>
          <a:p>
            <a:pPr marL="342900" indent="-342900">
              <a:buFont typeface="Wingdings" panose="05000000000000000000" pitchFamily="2" charset="2"/>
              <a:buChar char="Ø"/>
            </a:pPr>
            <a:endParaRPr lang="en-US" sz="2000" b="1" dirty="0">
              <a:solidFill>
                <a:schemeClr val="tx1">
                  <a:lumMod val="85000"/>
                  <a:lumOff val="15000"/>
                </a:schemeClr>
              </a:solidFill>
              <a:latin typeface="Abadi" panose="020B0604020104020204" pitchFamily="34" charset="0"/>
              <a:ea typeface="Cambria Math" panose="02040503050406030204" pitchFamily="18" charset="0"/>
            </a:endParaRPr>
          </a:p>
          <a:p>
            <a:r>
              <a:rPr lang="en-US" sz="2000" dirty="0">
                <a:solidFill>
                  <a:schemeClr val="tx1">
                    <a:lumMod val="85000"/>
                    <a:lumOff val="15000"/>
                  </a:schemeClr>
                </a:solidFill>
                <a:latin typeface="Abadi" panose="020B0604020104020204" pitchFamily="34" charset="0"/>
                <a:ea typeface="Cambria Math" panose="02040503050406030204" pitchFamily="18" charset="0"/>
              </a:rPr>
              <a:t>The third formula, with its </a:t>
            </a:r>
            <a:r>
              <a:rPr lang="en-US" sz="2000" b="1" dirty="0">
                <a:solidFill>
                  <a:schemeClr val="tx1">
                    <a:lumMod val="85000"/>
                    <a:lumOff val="15000"/>
                  </a:schemeClr>
                </a:solidFill>
                <a:latin typeface="Abadi" panose="020B0604020104020204" pitchFamily="34" charset="0"/>
                <a:ea typeface="Cambria Math" panose="02040503050406030204" pitchFamily="18" charset="0"/>
              </a:rPr>
              <a:t>CHOOSE-MATCH</a:t>
            </a:r>
            <a:r>
              <a:rPr lang="en-US" sz="2000" dirty="0">
                <a:solidFill>
                  <a:schemeClr val="tx1">
                    <a:lumMod val="85000"/>
                    <a:lumOff val="15000"/>
                  </a:schemeClr>
                </a:solidFill>
                <a:latin typeface="Abadi" panose="020B0604020104020204" pitchFamily="34" charset="0"/>
                <a:ea typeface="Cambria Math" panose="02040503050406030204" pitchFamily="18" charset="0"/>
              </a:rPr>
              <a:t> logic, offers scalability and customization, aligning with the adaptability and flexibility essential for business strategies.</a:t>
            </a:r>
            <a:endParaRPr lang="en-IN" sz="2000" dirty="0">
              <a:solidFill>
                <a:schemeClr val="tx1">
                  <a:lumMod val="85000"/>
                  <a:lumOff val="15000"/>
                </a:schemeClr>
              </a:solidFill>
              <a:latin typeface="Abadi" panose="020B0604020104020204" pitchFamily="34" charset="0"/>
              <a:ea typeface="Cambria Math" panose="02040503050406030204" pitchFamily="18" charset="0"/>
            </a:endParaRPr>
          </a:p>
        </p:txBody>
      </p:sp>
    </p:spTree>
    <p:extLst>
      <p:ext uri="{BB962C8B-B14F-4D97-AF65-F5344CB8AC3E}">
        <p14:creationId xmlns:p14="http://schemas.microsoft.com/office/powerpoint/2010/main" val="4279234950"/>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427</TotalTime>
  <Words>785</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Aptos</vt:lpstr>
      <vt:lpstr>Arial</vt:lpstr>
      <vt:lpstr>Trebuchet MS</vt:lpstr>
      <vt:lpstr>Wingdings</vt:lpstr>
      <vt:lpstr>Wingdings 3</vt:lpstr>
      <vt:lpstr>Facet</vt:lpstr>
      <vt:lpstr>Academic Excellence Journey Of Career Grow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Excellence Journey Of Career Grow</dc:title>
  <dc:creator>anindita roy</dc:creator>
  <cp:lastModifiedBy>anindita roy</cp:lastModifiedBy>
  <cp:revision>13</cp:revision>
  <dcterms:created xsi:type="dcterms:W3CDTF">2023-12-10T15:19:40Z</dcterms:created>
  <dcterms:modified xsi:type="dcterms:W3CDTF">2024-03-25T09:18:46Z</dcterms:modified>
</cp:coreProperties>
</file>