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sldIdLst>
    <p:sldId id="299" r:id="rId2"/>
    <p:sldId id="304" r:id="rId3"/>
    <p:sldId id="313" r:id="rId4"/>
    <p:sldId id="300" r:id="rId5"/>
    <p:sldId id="301" r:id="rId6"/>
    <p:sldId id="302" r:id="rId7"/>
    <p:sldId id="295" r:id="rId8"/>
    <p:sldId id="303" r:id="rId9"/>
    <p:sldId id="296" r:id="rId10"/>
    <p:sldId id="258" r:id="rId11"/>
    <p:sldId id="291" r:id="rId12"/>
    <p:sldId id="297"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5" r:id="rId29"/>
    <p:sldId id="274" r:id="rId30"/>
    <p:sldId id="276" r:id="rId31"/>
    <p:sldId id="284" r:id="rId32"/>
    <p:sldId id="285" r:id="rId33"/>
    <p:sldId id="286" r:id="rId34"/>
    <p:sldId id="292" r:id="rId35"/>
    <p:sldId id="306" r:id="rId36"/>
    <p:sldId id="307" r:id="rId37"/>
    <p:sldId id="314" r:id="rId38"/>
    <p:sldId id="305" r:id="rId39"/>
    <p:sldId id="309" r:id="rId40"/>
    <p:sldId id="310" r:id="rId41"/>
    <p:sldId id="311" r:id="rId42"/>
    <p:sldId id="318" r:id="rId43"/>
    <p:sldId id="316" r:id="rId44"/>
    <p:sldId id="317" r:id="rId45"/>
    <p:sldId id="308" r:id="rId46"/>
    <p:sldId id="312" r:id="rId47"/>
    <p:sldId id="315" r:id="rId48"/>
    <p:sldId id="277" r:id="rId49"/>
    <p:sldId id="278" r:id="rId50"/>
    <p:sldId id="279" r:id="rId51"/>
    <p:sldId id="280" r:id="rId52"/>
    <p:sldId id="282" r:id="rId53"/>
    <p:sldId id="289" r:id="rId54"/>
    <p:sldId id="290" r:id="rId55"/>
    <p:sldId id="293" r:id="rId5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60" roundtripDataSignature="AMtx7mjfQhANHolHhPsHBx6+xqhS076z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77F20-C675-4EC6-9262-2D9E34043B28}" v="8" dt="2021-10-02T16:26:30.051"/>
    <p1510:client id="{E3705CEA-8EDF-0747-98C8-F6D9EFB9AC6A}" v="1076" dt="2021-10-02T17:46:48.001"/>
  </p1510:revLst>
</p1510:revInfo>
</file>

<file path=ppt/tableStyles.xml><?xml version="1.0" encoding="utf-8"?>
<a:tblStyleLst xmlns:a="http://schemas.openxmlformats.org/drawingml/2006/main" def="{F742BEFE-DB66-48F4-B2DB-87383E2EBDC1}">
  <a:tblStyle styleId="{F742BEFE-DB66-48F4-B2DB-87383E2EBDC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24BB6362-0691-4F27-8A29-8DD949858521}" styleName="Table_1">
    <a:wholeTbl>
      <a:tcTxStyle b="off" i="off">
        <a:font>
          <a:latin typeface="Calibri"/>
          <a:ea typeface="Calibri"/>
          <a:cs typeface="Calibri"/>
        </a:font>
        <a:srgbClr val="000000"/>
      </a:tcTxStyle>
      <a:tcStyle>
        <a:tcBdr>
          <a:left>
            <a:ln w="12700" cap="flat" cmpd="sng">
              <a:solidFill>
                <a:srgbClr val="A5A5A5"/>
              </a:solidFill>
              <a:prstDash val="solid"/>
              <a:round/>
              <a:headEnd type="none" w="sm" len="sm"/>
              <a:tailEnd type="none" w="sm" len="sm"/>
            </a:ln>
          </a:left>
          <a:right>
            <a:ln w="12700" cap="flat" cmpd="sng">
              <a:solidFill>
                <a:srgbClr val="A5A5A5"/>
              </a:solidFill>
              <a:prstDash val="solid"/>
              <a:round/>
              <a:headEnd type="none" w="sm" len="sm"/>
              <a:tailEnd type="none" w="sm" len="sm"/>
            </a:ln>
          </a:right>
          <a:top>
            <a:ln w="12700" cap="flat" cmpd="sng">
              <a:solidFill>
                <a:srgbClr val="A5A5A5"/>
              </a:solidFill>
              <a:prstDash val="solid"/>
              <a:round/>
              <a:headEnd type="none" w="sm" len="sm"/>
              <a:tailEnd type="none" w="sm" len="sm"/>
            </a:ln>
          </a:top>
          <a:bottom>
            <a:ln w="12700" cap="flat" cmpd="sng">
              <a:solidFill>
                <a:srgbClr val="A5A5A5"/>
              </a:solidFill>
              <a:prstDash val="solid"/>
              <a:round/>
              <a:headEnd type="none" w="sm" len="sm"/>
              <a:tailEnd type="none" w="sm" len="sm"/>
            </a:ln>
          </a:bottom>
          <a:insideH>
            <a:ln w="12700" cap="flat" cmpd="sng">
              <a:solidFill>
                <a:srgbClr val="A5A5A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fill>
          <a:solidFill>
            <a:srgbClr val="F0F0F0"/>
          </a:solidFill>
        </a:fill>
      </a:tcStyle>
    </a:band1H>
    <a:band2H>
      <a:tcTxStyle/>
      <a:tcStyle>
        <a:tcBdr/>
      </a:tcStyle>
    </a:band2H>
    <a:band1V>
      <a:tcTxStyle/>
      <a:tcStyle>
        <a:tcBdr/>
        <a:fill>
          <a:solidFill>
            <a:srgbClr val="F0F0F0"/>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rgbClr val="A5A5A5"/>
              </a:solidFill>
              <a:prstDash val="solid"/>
              <a:round/>
              <a:headEnd type="none" w="sm" len="sm"/>
              <a:tailEnd type="none" w="sm" len="sm"/>
            </a:ln>
          </a:top>
        </a:tcBdr>
        <a:fill>
          <a:solidFill>
            <a:srgbClr val="FFFFFF"/>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fill>
          <a:solidFill>
            <a:srgbClr val="A5A5A5"/>
          </a:solidFill>
        </a:fill>
      </a:tcStyle>
    </a:firstRow>
    <a:neCell>
      <a:tcTxStyle/>
      <a:tcStyle>
        <a:tcBdr/>
      </a:tcStyle>
    </a:neCell>
    <a:nwCell>
      <a:tcTxStyle/>
      <a:tcStyle>
        <a:tcBdr/>
      </a:tcStyle>
    </a:nwCell>
  </a:tblStyle>
  <a:tblStyle styleId="{0D890EC8-35B0-4729-BE0D-98A683D2B34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EED4CE8-8C1E-4EA2-9C5D-440A54FCB55A}" styleName="Table_3">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B7F57-E666-40D2-838D-3A46D05FB86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1461FA04-7E27-46C1-A0D7-5EB21476B107}">
      <dgm:prSet phldrT="[Text]"/>
      <dgm:spPr/>
      <dgm:t>
        <a:bodyPr/>
        <a:lstStyle/>
        <a:p>
          <a:r>
            <a:rPr lang="en-US" b="1"/>
            <a:t>Database Extraction </a:t>
          </a:r>
        </a:p>
        <a:p>
          <a:r>
            <a:rPr lang="en-US"/>
            <a:t>flat files are saved somewhere not on the cluster</a:t>
          </a:r>
        </a:p>
      </dgm:t>
    </dgm:pt>
    <dgm:pt modelId="{CA497B89-ADAC-424A-BD36-05236F4ED649}" type="parTrans" cxnId="{ED8CF634-37B4-4894-B74F-DED90120B9D3}">
      <dgm:prSet/>
      <dgm:spPr/>
      <dgm:t>
        <a:bodyPr/>
        <a:lstStyle/>
        <a:p>
          <a:endParaRPr lang="en-US"/>
        </a:p>
      </dgm:t>
    </dgm:pt>
    <dgm:pt modelId="{183BA9C4-B37B-4916-9C58-4161805383FB}" type="sibTrans" cxnId="{ED8CF634-37B4-4894-B74F-DED90120B9D3}">
      <dgm:prSet/>
      <dgm:spPr/>
      <dgm:t>
        <a:bodyPr/>
        <a:lstStyle/>
        <a:p>
          <a:endParaRPr lang="en-US"/>
        </a:p>
      </dgm:t>
    </dgm:pt>
    <dgm:pt modelId="{62EE11B4-2C01-4DD4-8D38-9D0D5AA997F0}">
      <dgm:prSet phldrT="[Text]"/>
      <dgm:spPr/>
      <dgm:t>
        <a:bodyPr/>
        <a:lstStyle/>
        <a:p>
          <a:r>
            <a:rPr lang="en-US" b="1"/>
            <a:t>File Consolidation</a:t>
          </a:r>
        </a:p>
        <a:p>
          <a:r>
            <a:rPr lang="en-US"/>
            <a:t>Flat files moved to MODS folder in Rishi’s lab</a:t>
          </a:r>
        </a:p>
      </dgm:t>
    </dgm:pt>
    <dgm:pt modelId="{F306EAFF-5E22-4458-87AE-D185FF3921CF}" type="parTrans" cxnId="{3EFFB161-CD66-4065-B13A-4BF3BB2C0108}">
      <dgm:prSet/>
      <dgm:spPr/>
      <dgm:t>
        <a:bodyPr/>
        <a:lstStyle/>
        <a:p>
          <a:endParaRPr lang="en-US"/>
        </a:p>
      </dgm:t>
    </dgm:pt>
    <dgm:pt modelId="{08120AE2-A318-4B76-B162-558E5CF3A623}" type="sibTrans" cxnId="{3EFFB161-CD66-4065-B13A-4BF3BB2C0108}">
      <dgm:prSet/>
      <dgm:spPr/>
      <dgm:t>
        <a:bodyPr/>
        <a:lstStyle/>
        <a:p>
          <a:endParaRPr lang="en-US"/>
        </a:p>
      </dgm:t>
    </dgm:pt>
    <dgm:pt modelId="{9F525219-B83E-4134-8CE1-3B9E73BA75CC}">
      <dgm:prSet phldrT="[Text]"/>
      <dgm:spPr/>
      <dgm:t>
        <a:bodyPr/>
        <a:lstStyle/>
        <a:p>
          <a:r>
            <a:rPr lang="en-US" b="1"/>
            <a:t>Yearly Pickles </a:t>
          </a:r>
          <a:r>
            <a:rPr lang="en-US"/>
            <a:t>Pipeline converts flat files into yearly pickles</a:t>
          </a:r>
        </a:p>
      </dgm:t>
    </dgm:pt>
    <dgm:pt modelId="{325AE62B-EDBD-4FB8-9554-FCA460DDF311}" type="parTrans" cxnId="{033ECF45-6EEA-4A5F-8B1C-5E66652F155B}">
      <dgm:prSet/>
      <dgm:spPr/>
      <dgm:t>
        <a:bodyPr/>
        <a:lstStyle/>
        <a:p>
          <a:endParaRPr lang="en-US"/>
        </a:p>
      </dgm:t>
    </dgm:pt>
    <dgm:pt modelId="{1C727813-7045-4A42-8F7E-9826F72C243F}" type="sibTrans" cxnId="{033ECF45-6EEA-4A5F-8B1C-5E66652F155B}">
      <dgm:prSet/>
      <dgm:spPr/>
      <dgm:t>
        <a:bodyPr/>
        <a:lstStyle/>
        <a:p>
          <a:endParaRPr lang="en-US"/>
        </a:p>
      </dgm:t>
    </dgm:pt>
    <dgm:pt modelId="{6875BB3C-B7EB-475E-AD5D-D7D64DF74566}">
      <dgm:prSet/>
      <dgm:spPr/>
      <dgm:t>
        <a:bodyPr/>
        <a:lstStyle/>
        <a:p>
          <a:r>
            <a:rPr lang="en-US" b="1"/>
            <a:t>Encounter Pickles</a:t>
          </a:r>
          <a:r>
            <a:rPr lang="en-US"/>
            <a:t> </a:t>
          </a:r>
        </a:p>
        <a:p>
          <a:r>
            <a:rPr lang="en-US"/>
            <a:t>create pickle for each encounter</a:t>
          </a:r>
        </a:p>
      </dgm:t>
    </dgm:pt>
    <dgm:pt modelId="{A524D5CA-2C86-405B-8E10-7926CA6612F2}" type="parTrans" cxnId="{5F6FF1A5-8D34-4C93-B6F3-2865C4A133FE}">
      <dgm:prSet/>
      <dgm:spPr/>
      <dgm:t>
        <a:bodyPr/>
        <a:lstStyle/>
        <a:p>
          <a:endParaRPr lang="en-US"/>
        </a:p>
      </dgm:t>
    </dgm:pt>
    <dgm:pt modelId="{5E696CAC-749D-4CED-9BD7-6F3ECD4D61ED}" type="sibTrans" cxnId="{5F6FF1A5-8D34-4C93-B6F3-2865C4A133FE}">
      <dgm:prSet/>
      <dgm:spPr/>
      <dgm:t>
        <a:bodyPr/>
        <a:lstStyle/>
        <a:p>
          <a:endParaRPr lang="en-US"/>
        </a:p>
      </dgm:t>
    </dgm:pt>
    <dgm:pt modelId="{5D821828-8317-4F72-8C2C-0EAC04706CF2}" type="pres">
      <dgm:prSet presAssocID="{7A6B7F57-E666-40D2-838D-3A46D05FB862}" presName="Name0" presStyleCnt="0">
        <dgm:presLayoutVars>
          <dgm:dir/>
          <dgm:resizeHandles val="exact"/>
        </dgm:presLayoutVars>
      </dgm:prSet>
      <dgm:spPr/>
    </dgm:pt>
    <dgm:pt modelId="{8A71DFB5-75EB-4205-8152-CED16429A95E}" type="pres">
      <dgm:prSet presAssocID="{1461FA04-7E27-46C1-A0D7-5EB21476B107}" presName="node" presStyleLbl="node1" presStyleIdx="0" presStyleCnt="4">
        <dgm:presLayoutVars>
          <dgm:bulletEnabled val="1"/>
        </dgm:presLayoutVars>
      </dgm:prSet>
      <dgm:spPr/>
    </dgm:pt>
    <dgm:pt modelId="{0461DE9E-2A4C-4E58-A8F1-1A2EA4F4CCA0}" type="pres">
      <dgm:prSet presAssocID="{183BA9C4-B37B-4916-9C58-4161805383FB}" presName="sibTrans" presStyleLbl="sibTrans2D1" presStyleIdx="0" presStyleCnt="3"/>
      <dgm:spPr/>
    </dgm:pt>
    <dgm:pt modelId="{0552BF57-83C1-49DB-B55C-17789D8DF7A2}" type="pres">
      <dgm:prSet presAssocID="{183BA9C4-B37B-4916-9C58-4161805383FB}" presName="connectorText" presStyleLbl="sibTrans2D1" presStyleIdx="0" presStyleCnt="3"/>
      <dgm:spPr/>
    </dgm:pt>
    <dgm:pt modelId="{6C5ACCF2-C916-4452-8A2B-9A8264BCA658}" type="pres">
      <dgm:prSet presAssocID="{62EE11B4-2C01-4DD4-8D38-9D0D5AA997F0}" presName="node" presStyleLbl="node1" presStyleIdx="1" presStyleCnt="4">
        <dgm:presLayoutVars>
          <dgm:bulletEnabled val="1"/>
        </dgm:presLayoutVars>
      </dgm:prSet>
      <dgm:spPr/>
    </dgm:pt>
    <dgm:pt modelId="{16AD2B0D-FAFA-4963-A42F-141AA367942A}" type="pres">
      <dgm:prSet presAssocID="{08120AE2-A318-4B76-B162-558E5CF3A623}" presName="sibTrans" presStyleLbl="sibTrans2D1" presStyleIdx="1" presStyleCnt="3"/>
      <dgm:spPr/>
    </dgm:pt>
    <dgm:pt modelId="{2C224B65-4C2B-48D4-89D9-6F8B6AB7C435}" type="pres">
      <dgm:prSet presAssocID="{08120AE2-A318-4B76-B162-558E5CF3A623}" presName="connectorText" presStyleLbl="sibTrans2D1" presStyleIdx="1" presStyleCnt="3"/>
      <dgm:spPr/>
    </dgm:pt>
    <dgm:pt modelId="{4CA0F696-532C-43FD-BABF-76F125197159}" type="pres">
      <dgm:prSet presAssocID="{9F525219-B83E-4134-8CE1-3B9E73BA75CC}" presName="node" presStyleLbl="node1" presStyleIdx="2" presStyleCnt="4" custLinFactNeighborX="837" custLinFactNeighborY="0">
        <dgm:presLayoutVars>
          <dgm:bulletEnabled val="1"/>
        </dgm:presLayoutVars>
      </dgm:prSet>
      <dgm:spPr/>
    </dgm:pt>
    <dgm:pt modelId="{47342F11-4615-4413-8747-264F2329F514}" type="pres">
      <dgm:prSet presAssocID="{1C727813-7045-4A42-8F7E-9826F72C243F}" presName="sibTrans" presStyleLbl="sibTrans2D1" presStyleIdx="2" presStyleCnt="3"/>
      <dgm:spPr/>
    </dgm:pt>
    <dgm:pt modelId="{2F622BE8-5382-45A0-B005-0F98F39D1DB6}" type="pres">
      <dgm:prSet presAssocID="{1C727813-7045-4A42-8F7E-9826F72C243F}" presName="connectorText" presStyleLbl="sibTrans2D1" presStyleIdx="2" presStyleCnt="3"/>
      <dgm:spPr/>
    </dgm:pt>
    <dgm:pt modelId="{9CFEBBAD-2B0A-40BC-A3DF-7E5A265AA737}" type="pres">
      <dgm:prSet presAssocID="{6875BB3C-B7EB-475E-AD5D-D7D64DF74566}" presName="node" presStyleLbl="node1" presStyleIdx="3" presStyleCnt="4">
        <dgm:presLayoutVars>
          <dgm:bulletEnabled val="1"/>
        </dgm:presLayoutVars>
      </dgm:prSet>
      <dgm:spPr/>
    </dgm:pt>
  </dgm:ptLst>
  <dgm:cxnLst>
    <dgm:cxn modelId="{0911F320-7C16-41D1-9DB5-C6488C5A67FF}" type="presOf" srcId="{62EE11B4-2C01-4DD4-8D38-9D0D5AA997F0}" destId="{6C5ACCF2-C916-4452-8A2B-9A8264BCA658}" srcOrd="0" destOrd="0" presId="urn:microsoft.com/office/officeart/2005/8/layout/process1"/>
    <dgm:cxn modelId="{DEC78D30-8FAE-462F-9A43-047EA3B068CF}" type="presOf" srcId="{7A6B7F57-E666-40D2-838D-3A46D05FB862}" destId="{5D821828-8317-4F72-8C2C-0EAC04706CF2}" srcOrd="0" destOrd="0" presId="urn:microsoft.com/office/officeart/2005/8/layout/process1"/>
    <dgm:cxn modelId="{ED8CF634-37B4-4894-B74F-DED90120B9D3}" srcId="{7A6B7F57-E666-40D2-838D-3A46D05FB862}" destId="{1461FA04-7E27-46C1-A0D7-5EB21476B107}" srcOrd="0" destOrd="0" parTransId="{CA497B89-ADAC-424A-BD36-05236F4ED649}" sibTransId="{183BA9C4-B37B-4916-9C58-4161805383FB}"/>
    <dgm:cxn modelId="{4F44DD60-A813-4C1F-B570-2B54C0352024}" type="presOf" srcId="{183BA9C4-B37B-4916-9C58-4161805383FB}" destId="{0461DE9E-2A4C-4E58-A8F1-1A2EA4F4CCA0}" srcOrd="0" destOrd="0" presId="urn:microsoft.com/office/officeart/2005/8/layout/process1"/>
    <dgm:cxn modelId="{3EFFB161-CD66-4065-B13A-4BF3BB2C0108}" srcId="{7A6B7F57-E666-40D2-838D-3A46D05FB862}" destId="{62EE11B4-2C01-4DD4-8D38-9D0D5AA997F0}" srcOrd="1" destOrd="0" parTransId="{F306EAFF-5E22-4458-87AE-D185FF3921CF}" sibTransId="{08120AE2-A318-4B76-B162-558E5CF3A623}"/>
    <dgm:cxn modelId="{033ECF45-6EEA-4A5F-8B1C-5E66652F155B}" srcId="{7A6B7F57-E666-40D2-838D-3A46D05FB862}" destId="{9F525219-B83E-4134-8CE1-3B9E73BA75CC}" srcOrd="2" destOrd="0" parTransId="{325AE62B-EDBD-4FB8-9554-FCA460DDF311}" sibTransId="{1C727813-7045-4A42-8F7E-9826F72C243F}"/>
    <dgm:cxn modelId="{BBBB6B49-DD32-44BA-8453-202F3C4D7F07}" type="presOf" srcId="{1C727813-7045-4A42-8F7E-9826F72C243F}" destId="{47342F11-4615-4413-8747-264F2329F514}" srcOrd="0" destOrd="0" presId="urn:microsoft.com/office/officeart/2005/8/layout/process1"/>
    <dgm:cxn modelId="{AB60D887-3C83-40B0-9456-94156F618863}" type="presOf" srcId="{08120AE2-A318-4B76-B162-558E5CF3A623}" destId="{16AD2B0D-FAFA-4963-A42F-141AA367942A}" srcOrd="0" destOrd="0" presId="urn:microsoft.com/office/officeart/2005/8/layout/process1"/>
    <dgm:cxn modelId="{97B9B899-8E6D-49BE-8441-E41821DFA6B6}" type="presOf" srcId="{08120AE2-A318-4B76-B162-558E5CF3A623}" destId="{2C224B65-4C2B-48D4-89D9-6F8B6AB7C435}" srcOrd="1" destOrd="0" presId="urn:microsoft.com/office/officeart/2005/8/layout/process1"/>
    <dgm:cxn modelId="{5F6FF1A5-8D34-4C93-B6F3-2865C4A133FE}" srcId="{7A6B7F57-E666-40D2-838D-3A46D05FB862}" destId="{6875BB3C-B7EB-475E-AD5D-D7D64DF74566}" srcOrd="3" destOrd="0" parTransId="{A524D5CA-2C86-405B-8E10-7926CA6612F2}" sibTransId="{5E696CAC-749D-4CED-9BD7-6F3ECD4D61ED}"/>
    <dgm:cxn modelId="{49DF37B4-CA4B-4A78-B295-1400DC614E80}" type="presOf" srcId="{1C727813-7045-4A42-8F7E-9826F72C243F}" destId="{2F622BE8-5382-45A0-B005-0F98F39D1DB6}" srcOrd="1" destOrd="0" presId="urn:microsoft.com/office/officeart/2005/8/layout/process1"/>
    <dgm:cxn modelId="{CC5385C1-ACB7-4D03-B904-37AADC0A8556}" type="presOf" srcId="{6875BB3C-B7EB-475E-AD5D-D7D64DF74566}" destId="{9CFEBBAD-2B0A-40BC-A3DF-7E5A265AA737}" srcOrd="0" destOrd="0" presId="urn:microsoft.com/office/officeart/2005/8/layout/process1"/>
    <dgm:cxn modelId="{5BB384E1-4E8E-49F9-80A6-66799211893C}" type="presOf" srcId="{1461FA04-7E27-46C1-A0D7-5EB21476B107}" destId="{8A71DFB5-75EB-4205-8152-CED16429A95E}" srcOrd="0" destOrd="0" presId="urn:microsoft.com/office/officeart/2005/8/layout/process1"/>
    <dgm:cxn modelId="{605A72EA-12FC-4FE4-BCD5-C3D42E2AA3AE}" type="presOf" srcId="{9F525219-B83E-4134-8CE1-3B9E73BA75CC}" destId="{4CA0F696-532C-43FD-BABF-76F125197159}" srcOrd="0" destOrd="0" presId="urn:microsoft.com/office/officeart/2005/8/layout/process1"/>
    <dgm:cxn modelId="{D6F77AEA-2685-435B-94F5-DC5F962A2E2C}" type="presOf" srcId="{183BA9C4-B37B-4916-9C58-4161805383FB}" destId="{0552BF57-83C1-49DB-B55C-17789D8DF7A2}" srcOrd="1" destOrd="0" presId="urn:microsoft.com/office/officeart/2005/8/layout/process1"/>
    <dgm:cxn modelId="{DE8048BB-3E4E-4F3A-A21D-3428BAF97A34}" type="presParOf" srcId="{5D821828-8317-4F72-8C2C-0EAC04706CF2}" destId="{8A71DFB5-75EB-4205-8152-CED16429A95E}" srcOrd="0" destOrd="0" presId="urn:microsoft.com/office/officeart/2005/8/layout/process1"/>
    <dgm:cxn modelId="{15672171-B65C-4B6C-A306-DA2C3B7CE9E5}" type="presParOf" srcId="{5D821828-8317-4F72-8C2C-0EAC04706CF2}" destId="{0461DE9E-2A4C-4E58-A8F1-1A2EA4F4CCA0}" srcOrd="1" destOrd="0" presId="urn:microsoft.com/office/officeart/2005/8/layout/process1"/>
    <dgm:cxn modelId="{24FAE55C-D687-4D24-9E1A-5EED61DCBFF6}" type="presParOf" srcId="{0461DE9E-2A4C-4E58-A8F1-1A2EA4F4CCA0}" destId="{0552BF57-83C1-49DB-B55C-17789D8DF7A2}" srcOrd="0" destOrd="0" presId="urn:microsoft.com/office/officeart/2005/8/layout/process1"/>
    <dgm:cxn modelId="{61D3E01A-81AC-488D-BE83-815151D68E6F}" type="presParOf" srcId="{5D821828-8317-4F72-8C2C-0EAC04706CF2}" destId="{6C5ACCF2-C916-4452-8A2B-9A8264BCA658}" srcOrd="2" destOrd="0" presId="urn:microsoft.com/office/officeart/2005/8/layout/process1"/>
    <dgm:cxn modelId="{BC9F40CC-C755-4762-97A3-C1FCC5FCC323}" type="presParOf" srcId="{5D821828-8317-4F72-8C2C-0EAC04706CF2}" destId="{16AD2B0D-FAFA-4963-A42F-141AA367942A}" srcOrd="3" destOrd="0" presId="urn:microsoft.com/office/officeart/2005/8/layout/process1"/>
    <dgm:cxn modelId="{46F47C06-BD95-4CF9-B7D6-BE7155EFA084}" type="presParOf" srcId="{16AD2B0D-FAFA-4963-A42F-141AA367942A}" destId="{2C224B65-4C2B-48D4-89D9-6F8B6AB7C435}" srcOrd="0" destOrd="0" presId="urn:microsoft.com/office/officeart/2005/8/layout/process1"/>
    <dgm:cxn modelId="{34443EEB-49CB-4CD2-9C1C-4367AE278149}" type="presParOf" srcId="{5D821828-8317-4F72-8C2C-0EAC04706CF2}" destId="{4CA0F696-532C-43FD-BABF-76F125197159}" srcOrd="4" destOrd="0" presId="urn:microsoft.com/office/officeart/2005/8/layout/process1"/>
    <dgm:cxn modelId="{270BB3D9-743E-4F8C-BCF3-9B2619E598B2}" type="presParOf" srcId="{5D821828-8317-4F72-8C2C-0EAC04706CF2}" destId="{47342F11-4615-4413-8747-264F2329F514}" srcOrd="5" destOrd="0" presId="urn:microsoft.com/office/officeart/2005/8/layout/process1"/>
    <dgm:cxn modelId="{4B9A85FD-28A3-4A45-96D8-E5A41D58EA21}" type="presParOf" srcId="{47342F11-4615-4413-8747-264F2329F514}" destId="{2F622BE8-5382-45A0-B005-0F98F39D1DB6}" srcOrd="0" destOrd="0" presId="urn:microsoft.com/office/officeart/2005/8/layout/process1"/>
    <dgm:cxn modelId="{7409C58F-7267-4ABB-AD49-01C4F481E633}" type="presParOf" srcId="{5D821828-8317-4F72-8C2C-0EAC04706CF2}" destId="{9CFEBBAD-2B0A-40BC-A3DF-7E5A265AA73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F7878D-218F-448C-A068-F8A37F9C293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400B716-84E7-4B5E-86BC-FE25D1286AFA}">
      <dgm:prSet phldrT="[Text]"/>
      <dgm:spPr/>
      <dgm:t>
        <a:bodyPr/>
        <a:lstStyle/>
        <a:p>
          <a:r>
            <a:rPr lang="en-US" b="1"/>
            <a:t>SLURM</a:t>
          </a:r>
        </a:p>
        <a:p>
          <a:r>
            <a:rPr lang="en-US"/>
            <a:t>- Requests ~7  </a:t>
          </a:r>
          <a:r>
            <a:rPr lang="en-US" err="1"/>
            <a:t>cpu’s</a:t>
          </a:r>
          <a:r>
            <a:rPr lang="en-US"/>
            <a:t> and ~25GB RAM</a:t>
          </a:r>
        </a:p>
        <a:p>
          <a:r>
            <a:rPr lang="en-US"/>
            <a:t>- Calls make_pickle</a:t>
          </a:r>
        </a:p>
      </dgm:t>
    </dgm:pt>
    <dgm:pt modelId="{B4E4F79F-ED59-407C-89A6-31B69F61143B}" type="parTrans" cxnId="{907F95C6-A94A-4B64-976E-6E742C843781}">
      <dgm:prSet/>
      <dgm:spPr/>
      <dgm:t>
        <a:bodyPr/>
        <a:lstStyle/>
        <a:p>
          <a:endParaRPr lang="en-US"/>
        </a:p>
      </dgm:t>
    </dgm:pt>
    <dgm:pt modelId="{3517272D-C903-410C-8B97-00736947AD57}" type="sibTrans" cxnId="{907F95C6-A94A-4B64-976E-6E742C843781}">
      <dgm:prSet/>
      <dgm:spPr/>
      <dgm:t>
        <a:bodyPr/>
        <a:lstStyle/>
        <a:p>
          <a:endParaRPr lang="en-US"/>
        </a:p>
      </dgm:t>
    </dgm:pt>
    <dgm:pt modelId="{5F778F10-AAA1-42CA-BE7D-250C4E0A9FD9}">
      <dgm:prSet phldrT="[Text]"/>
      <dgm:spPr/>
      <dgm:t>
        <a:bodyPr/>
        <a:lstStyle/>
        <a:p>
          <a:r>
            <a:rPr lang="en-US" b="1"/>
            <a:t>Python Coordinator</a:t>
          </a:r>
        </a:p>
        <a:p>
          <a:r>
            <a:rPr lang="en-US"/>
            <a:t>- Has location of all flat files</a:t>
          </a:r>
        </a:p>
        <a:p>
          <a:r>
            <a:rPr lang="en-US"/>
            <a:t>- Calls </a:t>
          </a:r>
          <a:r>
            <a:rPr lang="en-US" err="1"/>
            <a:t>sepyIMPORT</a:t>
          </a:r>
          <a:endParaRPr lang="en-US"/>
        </a:p>
        <a:p>
          <a:endParaRPr lang="en-US"/>
        </a:p>
      </dgm:t>
    </dgm:pt>
    <dgm:pt modelId="{0A4AD168-4694-477C-97D0-9F999BB32DB8}" type="parTrans" cxnId="{19971942-512E-42F9-A3A4-0D8D1ABF31B0}">
      <dgm:prSet/>
      <dgm:spPr/>
      <dgm:t>
        <a:bodyPr/>
        <a:lstStyle/>
        <a:p>
          <a:endParaRPr lang="en-US"/>
        </a:p>
      </dgm:t>
    </dgm:pt>
    <dgm:pt modelId="{6168DA55-0031-440A-BAD7-AF8A5D23BA89}" type="sibTrans" cxnId="{19971942-512E-42F9-A3A4-0D8D1ABF31B0}">
      <dgm:prSet/>
      <dgm:spPr/>
      <dgm:t>
        <a:bodyPr/>
        <a:lstStyle/>
        <a:p>
          <a:endParaRPr lang="en-US"/>
        </a:p>
      </dgm:t>
    </dgm:pt>
    <dgm:pt modelId="{72EEAC43-5A79-481C-B948-93BE3D5E2B13}">
      <dgm:prSet phldrT="[Text]"/>
      <dgm:spPr/>
      <dgm:t>
        <a:bodyPr/>
        <a:lstStyle/>
        <a:p>
          <a:r>
            <a:rPr lang="en-US" b="1" err="1"/>
            <a:t>sepyIMPORT</a:t>
          </a:r>
          <a:endParaRPr lang="en-US" b="1"/>
        </a:p>
        <a:p>
          <a:r>
            <a:rPr lang="en-US"/>
            <a:t>- Takes flat files and converts them into a single pickle for the whole year</a:t>
          </a:r>
        </a:p>
      </dgm:t>
    </dgm:pt>
    <dgm:pt modelId="{33D7FF7A-25F9-48C8-809F-B9086175902C}" type="parTrans" cxnId="{55D15CF1-3B89-4FFC-8EC3-1B0B963358A5}">
      <dgm:prSet/>
      <dgm:spPr/>
      <dgm:t>
        <a:bodyPr/>
        <a:lstStyle/>
        <a:p>
          <a:endParaRPr lang="en-US"/>
        </a:p>
      </dgm:t>
    </dgm:pt>
    <dgm:pt modelId="{37914690-97DB-47CE-808D-C236CF49DA2A}" type="sibTrans" cxnId="{55D15CF1-3B89-4FFC-8EC3-1B0B963358A5}">
      <dgm:prSet/>
      <dgm:spPr/>
      <dgm:t>
        <a:bodyPr/>
        <a:lstStyle/>
        <a:p>
          <a:endParaRPr lang="en-US"/>
        </a:p>
      </dgm:t>
    </dgm:pt>
    <dgm:pt modelId="{3FEFC0F0-F7F1-4388-9B6A-C9CF9237F703}" type="pres">
      <dgm:prSet presAssocID="{B9F7878D-218F-448C-A068-F8A37F9C2931}" presName="outerComposite" presStyleCnt="0">
        <dgm:presLayoutVars>
          <dgm:chMax val="5"/>
          <dgm:dir/>
          <dgm:resizeHandles val="exact"/>
        </dgm:presLayoutVars>
      </dgm:prSet>
      <dgm:spPr/>
    </dgm:pt>
    <dgm:pt modelId="{99756244-206D-49FF-A693-1348C4D71FD7}" type="pres">
      <dgm:prSet presAssocID="{B9F7878D-218F-448C-A068-F8A37F9C2931}" presName="dummyMaxCanvas" presStyleCnt="0">
        <dgm:presLayoutVars/>
      </dgm:prSet>
      <dgm:spPr/>
    </dgm:pt>
    <dgm:pt modelId="{3D4F61D7-2FCD-4649-B92A-FCE043887F6A}" type="pres">
      <dgm:prSet presAssocID="{B9F7878D-218F-448C-A068-F8A37F9C2931}" presName="ThreeNodes_1" presStyleLbl="node1" presStyleIdx="0" presStyleCnt="3">
        <dgm:presLayoutVars>
          <dgm:bulletEnabled val="1"/>
        </dgm:presLayoutVars>
      </dgm:prSet>
      <dgm:spPr/>
    </dgm:pt>
    <dgm:pt modelId="{B1316FA0-7E49-4666-8821-0E8165A46848}" type="pres">
      <dgm:prSet presAssocID="{B9F7878D-218F-448C-A068-F8A37F9C2931}" presName="ThreeNodes_2" presStyleLbl="node1" presStyleIdx="1" presStyleCnt="3">
        <dgm:presLayoutVars>
          <dgm:bulletEnabled val="1"/>
        </dgm:presLayoutVars>
      </dgm:prSet>
      <dgm:spPr/>
    </dgm:pt>
    <dgm:pt modelId="{80759065-00DF-4729-96A7-33E55D07AE3C}" type="pres">
      <dgm:prSet presAssocID="{B9F7878D-218F-448C-A068-F8A37F9C2931}" presName="ThreeNodes_3" presStyleLbl="node1" presStyleIdx="2" presStyleCnt="3">
        <dgm:presLayoutVars>
          <dgm:bulletEnabled val="1"/>
        </dgm:presLayoutVars>
      </dgm:prSet>
      <dgm:spPr/>
    </dgm:pt>
    <dgm:pt modelId="{0CAC03C9-346C-4B5C-A618-06475DDFDE00}" type="pres">
      <dgm:prSet presAssocID="{B9F7878D-218F-448C-A068-F8A37F9C2931}" presName="ThreeConn_1-2" presStyleLbl="fgAccFollowNode1" presStyleIdx="0" presStyleCnt="2">
        <dgm:presLayoutVars>
          <dgm:bulletEnabled val="1"/>
        </dgm:presLayoutVars>
      </dgm:prSet>
      <dgm:spPr/>
    </dgm:pt>
    <dgm:pt modelId="{E9D1A610-9ACF-4A35-B9C6-EAD0E9C8E63D}" type="pres">
      <dgm:prSet presAssocID="{B9F7878D-218F-448C-A068-F8A37F9C2931}" presName="ThreeConn_2-3" presStyleLbl="fgAccFollowNode1" presStyleIdx="1" presStyleCnt="2">
        <dgm:presLayoutVars>
          <dgm:bulletEnabled val="1"/>
        </dgm:presLayoutVars>
      </dgm:prSet>
      <dgm:spPr/>
    </dgm:pt>
    <dgm:pt modelId="{98C32A78-0904-4001-8877-85BEFEFCFAF4}" type="pres">
      <dgm:prSet presAssocID="{B9F7878D-218F-448C-A068-F8A37F9C2931}" presName="ThreeNodes_1_text" presStyleLbl="node1" presStyleIdx="2" presStyleCnt="3">
        <dgm:presLayoutVars>
          <dgm:bulletEnabled val="1"/>
        </dgm:presLayoutVars>
      </dgm:prSet>
      <dgm:spPr/>
    </dgm:pt>
    <dgm:pt modelId="{299A397D-6A07-49DB-92E9-C3D05C30853C}" type="pres">
      <dgm:prSet presAssocID="{B9F7878D-218F-448C-A068-F8A37F9C2931}" presName="ThreeNodes_2_text" presStyleLbl="node1" presStyleIdx="2" presStyleCnt="3">
        <dgm:presLayoutVars>
          <dgm:bulletEnabled val="1"/>
        </dgm:presLayoutVars>
      </dgm:prSet>
      <dgm:spPr/>
    </dgm:pt>
    <dgm:pt modelId="{788B7A53-EAE5-4566-B6EA-168976C1CE73}" type="pres">
      <dgm:prSet presAssocID="{B9F7878D-218F-448C-A068-F8A37F9C2931}" presName="ThreeNodes_3_text" presStyleLbl="node1" presStyleIdx="2" presStyleCnt="3">
        <dgm:presLayoutVars>
          <dgm:bulletEnabled val="1"/>
        </dgm:presLayoutVars>
      </dgm:prSet>
      <dgm:spPr/>
    </dgm:pt>
  </dgm:ptLst>
  <dgm:cxnLst>
    <dgm:cxn modelId="{EC0EF614-FE0F-41A1-A2B1-91ED9289E165}" type="presOf" srcId="{B9F7878D-218F-448C-A068-F8A37F9C2931}" destId="{3FEFC0F0-F7F1-4388-9B6A-C9CF9237F703}" srcOrd="0" destOrd="0" presId="urn:microsoft.com/office/officeart/2005/8/layout/vProcess5"/>
    <dgm:cxn modelId="{0C314C33-6E25-4CBE-A7C8-B12997E9D190}" type="presOf" srcId="{C400B716-84E7-4B5E-86BC-FE25D1286AFA}" destId="{3D4F61D7-2FCD-4649-B92A-FCE043887F6A}" srcOrd="0" destOrd="0" presId="urn:microsoft.com/office/officeart/2005/8/layout/vProcess5"/>
    <dgm:cxn modelId="{19971942-512E-42F9-A3A4-0D8D1ABF31B0}" srcId="{B9F7878D-218F-448C-A068-F8A37F9C2931}" destId="{5F778F10-AAA1-42CA-BE7D-250C4E0A9FD9}" srcOrd="1" destOrd="0" parTransId="{0A4AD168-4694-477C-97D0-9F999BB32DB8}" sibTransId="{6168DA55-0031-440A-BAD7-AF8A5D23BA89}"/>
    <dgm:cxn modelId="{9DB4FB67-C26B-42AA-8621-322781DB4056}" type="presOf" srcId="{72EEAC43-5A79-481C-B948-93BE3D5E2B13}" destId="{788B7A53-EAE5-4566-B6EA-168976C1CE73}" srcOrd="1" destOrd="0" presId="urn:microsoft.com/office/officeart/2005/8/layout/vProcess5"/>
    <dgm:cxn modelId="{07E1306E-55B1-40D7-97AA-CA46F768D221}" type="presOf" srcId="{C400B716-84E7-4B5E-86BC-FE25D1286AFA}" destId="{98C32A78-0904-4001-8877-85BEFEFCFAF4}" srcOrd="1" destOrd="0" presId="urn:microsoft.com/office/officeart/2005/8/layout/vProcess5"/>
    <dgm:cxn modelId="{2C1BAD58-C47A-4F81-9C65-99B6AA957DD3}" type="presOf" srcId="{6168DA55-0031-440A-BAD7-AF8A5D23BA89}" destId="{E9D1A610-9ACF-4A35-B9C6-EAD0E9C8E63D}" srcOrd="0" destOrd="0" presId="urn:microsoft.com/office/officeart/2005/8/layout/vProcess5"/>
    <dgm:cxn modelId="{75E3C579-1214-49C0-8F1D-E13FE9407F74}" type="presOf" srcId="{3517272D-C903-410C-8B97-00736947AD57}" destId="{0CAC03C9-346C-4B5C-A618-06475DDFDE00}" srcOrd="0" destOrd="0" presId="urn:microsoft.com/office/officeart/2005/8/layout/vProcess5"/>
    <dgm:cxn modelId="{5B5BE788-6A1B-4002-AF47-D443FBA60BB5}" type="presOf" srcId="{5F778F10-AAA1-42CA-BE7D-250C4E0A9FD9}" destId="{B1316FA0-7E49-4666-8821-0E8165A46848}" srcOrd="0" destOrd="0" presId="urn:microsoft.com/office/officeart/2005/8/layout/vProcess5"/>
    <dgm:cxn modelId="{69895BB2-1B2B-4CC3-9447-3F1B1FFD97F3}" type="presOf" srcId="{72EEAC43-5A79-481C-B948-93BE3D5E2B13}" destId="{80759065-00DF-4729-96A7-33E55D07AE3C}" srcOrd="0" destOrd="0" presId="urn:microsoft.com/office/officeart/2005/8/layout/vProcess5"/>
    <dgm:cxn modelId="{907F95C6-A94A-4B64-976E-6E742C843781}" srcId="{B9F7878D-218F-448C-A068-F8A37F9C2931}" destId="{C400B716-84E7-4B5E-86BC-FE25D1286AFA}" srcOrd="0" destOrd="0" parTransId="{B4E4F79F-ED59-407C-89A6-31B69F61143B}" sibTransId="{3517272D-C903-410C-8B97-00736947AD57}"/>
    <dgm:cxn modelId="{DE840BCD-D792-497E-A804-404AE2F58EDC}" type="presOf" srcId="{5F778F10-AAA1-42CA-BE7D-250C4E0A9FD9}" destId="{299A397D-6A07-49DB-92E9-C3D05C30853C}" srcOrd="1" destOrd="0" presId="urn:microsoft.com/office/officeart/2005/8/layout/vProcess5"/>
    <dgm:cxn modelId="{55D15CF1-3B89-4FFC-8EC3-1B0B963358A5}" srcId="{B9F7878D-218F-448C-A068-F8A37F9C2931}" destId="{72EEAC43-5A79-481C-B948-93BE3D5E2B13}" srcOrd="2" destOrd="0" parTransId="{33D7FF7A-25F9-48C8-809F-B9086175902C}" sibTransId="{37914690-97DB-47CE-808D-C236CF49DA2A}"/>
    <dgm:cxn modelId="{F98C8318-DCE2-4FC6-8C0B-E1015127A648}" type="presParOf" srcId="{3FEFC0F0-F7F1-4388-9B6A-C9CF9237F703}" destId="{99756244-206D-49FF-A693-1348C4D71FD7}" srcOrd="0" destOrd="0" presId="urn:microsoft.com/office/officeart/2005/8/layout/vProcess5"/>
    <dgm:cxn modelId="{9A6680A9-3768-4CA5-8E7C-F516E9E768FF}" type="presParOf" srcId="{3FEFC0F0-F7F1-4388-9B6A-C9CF9237F703}" destId="{3D4F61D7-2FCD-4649-B92A-FCE043887F6A}" srcOrd="1" destOrd="0" presId="urn:microsoft.com/office/officeart/2005/8/layout/vProcess5"/>
    <dgm:cxn modelId="{7E0A4EAF-BEF3-4E63-AEDC-5EB48934F061}" type="presParOf" srcId="{3FEFC0F0-F7F1-4388-9B6A-C9CF9237F703}" destId="{B1316FA0-7E49-4666-8821-0E8165A46848}" srcOrd="2" destOrd="0" presId="urn:microsoft.com/office/officeart/2005/8/layout/vProcess5"/>
    <dgm:cxn modelId="{E0719043-5721-41DA-9C19-F354DF06A28E}" type="presParOf" srcId="{3FEFC0F0-F7F1-4388-9B6A-C9CF9237F703}" destId="{80759065-00DF-4729-96A7-33E55D07AE3C}" srcOrd="3" destOrd="0" presId="urn:microsoft.com/office/officeart/2005/8/layout/vProcess5"/>
    <dgm:cxn modelId="{31C1764E-F451-42FF-8252-CF95D34D6ABA}" type="presParOf" srcId="{3FEFC0F0-F7F1-4388-9B6A-C9CF9237F703}" destId="{0CAC03C9-346C-4B5C-A618-06475DDFDE00}" srcOrd="4" destOrd="0" presId="urn:microsoft.com/office/officeart/2005/8/layout/vProcess5"/>
    <dgm:cxn modelId="{48210BFF-A15F-4475-806B-ABE53100D439}" type="presParOf" srcId="{3FEFC0F0-F7F1-4388-9B6A-C9CF9237F703}" destId="{E9D1A610-9ACF-4A35-B9C6-EAD0E9C8E63D}" srcOrd="5" destOrd="0" presId="urn:microsoft.com/office/officeart/2005/8/layout/vProcess5"/>
    <dgm:cxn modelId="{BE19A600-F08B-49DD-97D9-3A54D3BDE053}" type="presParOf" srcId="{3FEFC0F0-F7F1-4388-9B6A-C9CF9237F703}" destId="{98C32A78-0904-4001-8877-85BEFEFCFAF4}" srcOrd="6" destOrd="0" presId="urn:microsoft.com/office/officeart/2005/8/layout/vProcess5"/>
    <dgm:cxn modelId="{376524BD-B9B4-460A-B020-4C140D81F748}" type="presParOf" srcId="{3FEFC0F0-F7F1-4388-9B6A-C9CF9237F703}" destId="{299A397D-6A07-49DB-92E9-C3D05C30853C}" srcOrd="7" destOrd="0" presId="urn:microsoft.com/office/officeart/2005/8/layout/vProcess5"/>
    <dgm:cxn modelId="{D73686ED-B52B-413E-9710-CE232DF388A1}" type="presParOf" srcId="{3FEFC0F0-F7F1-4388-9B6A-C9CF9237F703}" destId="{788B7A53-EAE5-4566-B6EA-168976C1CE7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7878D-218F-448C-A068-F8A37F9C293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400B716-84E7-4B5E-86BC-FE25D1286AFA}">
      <dgm:prSet phldrT="[Text]"/>
      <dgm:spPr/>
      <dgm:t>
        <a:bodyPr/>
        <a:lstStyle/>
        <a:p>
          <a:r>
            <a:rPr lang="en-US" b="1"/>
            <a:t>SLURM</a:t>
          </a:r>
        </a:p>
        <a:p>
          <a:r>
            <a:rPr lang="en-US"/>
            <a:t>- Requests ~16  </a:t>
          </a:r>
          <a:r>
            <a:rPr lang="en-US" err="1"/>
            <a:t>cpu’s</a:t>
          </a:r>
          <a:r>
            <a:rPr lang="en-US"/>
            <a:t> &amp; ~50GB RAM</a:t>
          </a:r>
        </a:p>
        <a:p>
          <a:r>
            <a:rPr lang="en-US"/>
            <a:t>- Calls make_dicts.py</a:t>
          </a:r>
        </a:p>
      </dgm:t>
    </dgm:pt>
    <dgm:pt modelId="{B4E4F79F-ED59-407C-89A6-31B69F61143B}" type="parTrans" cxnId="{907F95C6-A94A-4B64-976E-6E742C843781}">
      <dgm:prSet/>
      <dgm:spPr/>
      <dgm:t>
        <a:bodyPr/>
        <a:lstStyle/>
        <a:p>
          <a:endParaRPr lang="en-US"/>
        </a:p>
      </dgm:t>
    </dgm:pt>
    <dgm:pt modelId="{3517272D-C903-410C-8B97-00736947AD57}" type="sibTrans" cxnId="{907F95C6-A94A-4B64-976E-6E742C843781}">
      <dgm:prSet/>
      <dgm:spPr/>
      <dgm:t>
        <a:bodyPr/>
        <a:lstStyle/>
        <a:p>
          <a:endParaRPr lang="en-US"/>
        </a:p>
      </dgm:t>
    </dgm:pt>
    <dgm:pt modelId="{5F778F10-AAA1-42CA-BE7D-250C4E0A9FD9}">
      <dgm:prSet phldrT="[Text]"/>
      <dgm:spPr/>
      <dgm:t>
        <a:bodyPr/>
        <a:lstStyle/>
        <a:p>
          <a:r>
            <a:rPr lang="en-US" b="1"/>
            <a:t>Python Coordinator</a:t>
          </a:r>
        </a:p>
        <a:p>
          <a:r>
            <a:rPr lang="en-US"/>
            <a:t>- Calls </a:t>
          </a:r>
          <a:r>
            <a:rPr lang="en-US" err="1"/>
            <a:t>sepyDICT</a:t>
          </a:r>
          <a:r>
            <a:rPr lang="en-US"/>
            <a:t> &amp; passes the following:</a:t>
          </a:r>
        </a:p>
      </dgm:t>
    </dgm:pt>
    <dgm:pt modelId="{0A4AD168-4694-477C-97D0-9F999BB32DB8}" type="parTrans" cxnId="{19971942-512E-42F9-A3A4-0D8D1ABF31B0}">
      <dgm:prSet/>
      <dgm:spPr/>
      <dgm:t>
        <a:bodyPr/>
        <a:lstStyle/>
        <a:p>
          <a:endParaRPr lang="en-US"/>
        </a:p>
      </dgm:t>
    </dgm:pt>
    <dgm:pt modelId="{6168DA55-0031-440A-BAD7-AF8A5D23BA89}" type="sibTrans" cxnId="{19971942-512E-42F9-A3A4-0D8D1ABF31B0}">
      <dgm:prSet/>
      <dgm:spPr/>
      <dgm:t>
        <a:bodyPr/>
        <a:lstStyle/>
        <a:p>
          <a:endParaRPr lang="en-US"/>
        </a:p>
      </dgm:t>
    </dgm:pt>
    <dgm:pt modelId="{72EEAC43-5A79-481C-B948-93BE3D5E2B13}">
      <dgm:prSet phldrT="[Text]"/>
      <dgm:spPr/>
      <dgm:t>
        <a:bodyPr/>
        <a:lstStyle/>
        <a:p>
          <a:r>
            <a:rPr lang="en-US" b="1" err="1"/>
            <a:t>sepyDICT</a:t>
          </a:r>
          <a:endParaRPr lang="en-US" b="1"/>
        </a:p>
        <a:p>
          <a:r>
            <a:rPr lang="en-US"/>
            <a:t>- Creates a single patient pickle for each encounter</a:t>
          </a:r>
        </a:p>
      </dgm:t>
    </dgm:pt>
    <dgm:pt modelId="{33D7FF7A-25F9-48C8-809F-B9086175902C}" type="parTrans" cxnId="{55D15CF1-3B89-4FFC-8EC3-1B0B963358A5}">
      <dgm:prSet/>
      <dgm:spPr/>
      <dgm:t>
        <a:bodyPr/>
        <a:lstStyle/>
        <a:p>
          <a:endParaRPr lang="en-US"/>
        </a:p>
      </dgm:t>
    </dgm:pt>
    <dgm:pt modelId="{37914690-97DB-47CE-808D-C236CF49DA2A}" type="sibTrans" cxnId="{55D15CF1-3B89-4FFC-8EC3-1B0B963358A5}">
      <dgm:prSet/>
      <dgm:spPr/>
      <dgm:t>
        <a:bodyPr/>
        <a:lstStyle/>
        <a:p>
          <a:endParaRPr lang="en-US"/>
        </a:p>
      </dgm:t>
    </dgm:pt>
    <dgm:pt modelId="{77C35643-E076-435D-A420-53AF26A64D34}">
      <dgm:prSet/>
      <dgm:spPr/>
      <dgm:t>
        <a:bodyPr/>
        <a:lstStyle/>
        <a:p>
          <a:r>
            <a:rPr lang="en-US"/>
            <a:t>Year, list of Encounter #’s, Location of yearly pickle,  Total number of CPU’s, CPU assignment</a:t>
          </a:r>
        </a:p>
      </dgm:t>
    </dgm:pt>
    <dgm:pt modelId="{544C55FB-D7E3-46E5-A6DA-E4F0DC5B047A}" type="parTrans" cxnId="{CC1D60C7-358A-4617-B45F-8516B549F069}">
      <dgm:prSet/>
      <dgm:spPr/>
    </dgm:pt>
    <dgm:pt modelId="{34C7D6EC-AA4A-4B97-BA47-CA45E75F0BD3}" type="sibTrans" cxnId="{CC1D60C7-358A-4617-B45F-8516B549F069}">
      <dgm:prSet/>
      <dgm:spPr/>
    </dgm:pt>
    <dgm:pt modelId="{3FEFC0F0-F7F1-4388-9B6A-C9CF9237F703}" type="pres">
      <dgm:prSet presAssocID="{B9F7878D-218F-448C-A068-F8A37F9C2931}" presName="outerComposite" presStyleCnt="0">
        <dgm:presLayoutVars>
          <dgm:chMax val="5"/>
          <dgm:dir/>
          <dgm:resizeHandles val="exact"/>
        </dgm:presLayoutVars>
      </dgm:prSet>
      <dgm:spPr/>
    </dgm:pt>
    <dgm:pt modelId="{99756244-206D-49FF-A693-1348C4D71FD7}" type="pres">
      <dgm:prSet presAssocID="{B9F7878D-218F-448C-A068-F8A37F9C2931}" presName="dummyMaxCanvas" presStyleCnt="0">
        <dgm:presLayoutVars/>
      </dgm:prSet>
      <dgm:spPr/>
    </dgm:pt>
    <dgm:pt modelId="{3D4F61D7-2FCD-4649-B92A-FCE043887F6A}" type="pres">
      <dgm:prSet presAssocID="{B9F7878D-218F-448C-A068-F8A37F9C2931}" presName="ThreeNodes_1" presStyleLbl="node1" presStyleIdx="0" presStyleCnt="3">
        <dgm:presLayoutVars>
          <dgm:bulletEnabled val="1"/>
        </dgm:presLayoutVars>
      </dgm:prSet>
      <dgm:spPr/>
    </dgm:pt>
    <dgm:pt modelId="{B1316FA0-7E49-4666-8821-0E8165A46848}" type="pres">
      <dgm:prSet presAssocID="{B9F7878D-218F-448C-A068-F8A37F9C2931}" presName="ThreeNodes_2" presStyleLbl="node1" presStyleIdx="1" presStyleCnt="3">
        <dgm:presLayoutVars>
          <dgm:bulletEnabled val="1"/>
        </dgm:presLayoutVars>
      </dgm:prSet>
      <dgm:spPr/>
    </dgm:pt>
    <dgm:pt modelId="{80759065-00DF-4729-96A7-33E55D07AE3C}" type="pres">
      <dgm:prSet presAssocID="{B9F7878D-218F-448C-A068-F8A37F9C2931}" presName="ThreeNodes_3" presStyleLbl="node1" presStyleIdx="2" presStyleCnt="3">
        <dgm:presLayoutVars>
          <dgm:bulletEnabled val="1"/>
        </dgm:presLayoutVars>
      </dgm:prSet>
      <dgm:spPr/>
    </dgm:pt>
    <dgm:pt modelId="{0CAC03C9-346C-4B5C-A618-06475DDFDE00}" type="pres">
      <dgm:prSet presAssocID="{B9F7878D-218F-448C-A068-F8A37F9C2931}" presName="ThreeConn_1-2" presStyleLbl="fgAccFollowNode1" presStyleIdx="0" presStyleCnt="2">
        <dgm:presLayoutVars>
          <dgm:bulletEnabled val="1"/>
        </dgm:presLayoutVars>
      </dgm:prSet>
      <dgm:spPr/>
    </dgm:pt>
    <dgm:pt modelId="{E9D1A610-9ACF-4A35-B9C6-EAD0E9C8E63D}" type="pres">
      <dgm:prSet presAssocID="{B9F7878D-218F-448C-A068-F8A37F9C2931}" presName="ThreeConn_2-3" presStyleLbl="fgAccFollowNode1" presStyleIdx="1" presStyleCnt="2">
        <dgm:presLayoutVars>
          <dgm:bulletEnabled val="1"/>
        </dgm:presLayoutVars>
      </dgm:prSet>
      <dgm:spPr/>
    </dgm:pt>
    <dgm:pt modelId="{98C32A78-0904-4001-8877-85BEFEFCFAF4}" type="pres">
      <dgm:prSet presAssocID="{B9F7878D-218F-448C-A068-F8A37F9C2931}" presName="ThreeNodes_1_text" presStyleLbl="node1" presStyleIdx="2" presStyleCnt="3">
        <dgm:presLayoutVars>
          <dgm:bulletEnabled val="1"/>
        </dgm:presLayoutVars>
      </dgm:prSet>
      <dgm:spPr/>
    </dgm:pt>
    <dgm:pt modelId="{299A397D-6A07-49DB-92E9-C3D05C30853C}" type="pres">
      <dgm:prSet presAssocID="{B9F7878D-218F-448C-A068-F8A37F9C2931}" presName="ThreeNodes_2_text" presStyleLbl="node1" presStyleIdx="2" presStyleCnt="3">
        <dgm:presLayoutVars>
          <dgm:bulletEnabled val="1"/>
        </dgm:presLayoutVars>
      </dgm:prSet>
      <dgm:spPr/>
    </dgm:pt>
    <dgm:pt modelId="{788B7A53-EAE5-4566-B6EA-168976C1CE73}" type="pres">
      <dgm:prSet presAssocID="{B9F7878D-218F-448C-A068-F8A37F9C2931}" presName="ThreeNodes_3_text" presStyleLbl="node1" presStyleIdx="2" presStyleCnt="3">
        <dgm:presLayoutVars>
          <dgm:bulletEnabled val="1"/>
        </dgm:presLayoutVars>
      </dgm:prSet>
      <dgm:spPr/>
    </dgm:pt>
  </dgm:ptLst>
  <dgm:cxnLst>
    <dgm:cxn modelId="{EC0EF614-FE0F-41A1-A2B1-91ED9289E165}" type="presOf" srcId="{B9F7878D-218F-448C-A068-F8A37F9C2931}" destId="{3FEFC0F0-F7F1-4388-9B6A-C9CF9237F703}" srcOrd="0" destOrd="0" presId="urn:microsoft.com/office/officeart/2005/8/layout/vProcess5"/>
    <dgm:cxn modelId="{87590B18-58C2-4CD8-9C61-06AB284B1CDA}" type="presOf" srcId="{77C35643-E076-435D-A420-53AF26A64D34}" destId="{299A397D-6A07-49DB-92E9-C3D05C30853C}" srcOrd="1" destOrd="1" presId="urn:microsoft.com/office/officeart/2005/8/layout/vProcess5"/>
    <dgm:cxn modelId="{0C314C33-6E25-4CBE-A7C8-B12997E9D190}" type="presOf" srcId="{C400B716-84E7-4B5E-86BC-FE25D1286AFA}" destId="{3D4F61D7-2FCD-4649-B92A-FCE043887F6A}" srcOrd="0" destOrd="0" presId="urn:microsoft.com/office/officeart/2005/8/layout/vProcess5"/>
    <dgm:cxn modelId="{19971942-512E-42F9-A3A4-0D8D1ABF31B0}" srcId="{B9F7878D-218F-448C-A068-F8A37F9C2931}" destId="{5F778F10-AAA1-42CA-BE7D-250C4E0A9FD9}" srcOrd="1" destOrd="0" parTransId="{0A4AD168-4694-477C-97D0-9F999BB32DB8}" sibTransId="{6168DA55-0031-440A-BAD7-AF8A5D23BA89}"/>
    <dgm:cxn modelId="{9DB4FB67-C26B-42AA-8621-322781DB4056}" type="presOf" srcId="{72EEAC43-5A79-481C-B948-93BE3D5E2B13}" destId="{788B7A53-EAE5-4566-B6EA-168976C1CE73}" srcOrd="1" destOrd="0" presId="urn:microsoft.com/office/officeart/2005/8/layout/vProcess5"/>
    <dgm:cxn modelId="{07E1306E-55B1-40D7-97AA-CA46F768D221}" type="presOf" srcId="{C400B716-84E7-4B5E-86BC-FE25D1286AFA}" destId="{98C32A78-0904-4001-8877-85BEFEFCFAF4}" srcOrd="1" destOrd="0" presId="urn:microsoft.com/office/officeart/2005/8/layout/vProcess5"/>
    <dgm:cxn modelId="{2C1BAD58-C47A-4F81-9C65-99B6AA957DD3}" type="presOf" srcId="{6168DA55-0031-440A-BAD7-AF8A5D23BA89}" destId="{E9D1A610-9ACF-4A35-B9C6-EAD0E9C8E63D}" srcOrd="0" destOrd="0" presId="urn:microsoft.com/office/officeart/2005/8/layout/vProcess5"/>
    <dgm:cxn modelId="{75E3C579-1214-49C0-8F1D-E13FE9407F74}" type="presOf" srcId="{3517272D-C903-410C-8B97-00736947AD57}" destId="{0CAC03C9-346C-4B5C-A618-06475DDFDE00}" srcOrd="0" destOrd="0" presId="urn:microsoft.com/office/officeart/2005/8/layout/vProcess5"/>
    <dgm:cxn modelId="{5B5BE788-6A1B-4002-AF47-D443FBA60BB5}" type="presOf" srcId="{5F778F10-AAA1-42CA-BE7D-250C4E0A9FD9}" destId="{B1316FA0-7E49-4666-8821-0E8165A46848}" srcOrd="0" destOrd="0" presId="urn:microsoft.com/office/officeart/2005/8/layout/vProcess5"/>
    <dgm:cxn modelId="{69895BB2-1B2B-4CC3-9447-3F1B1FFD97F3}" type="presOf" srcId="{72EEAC43-5A79-481C-B948-93BE3D5E2B13}" destId="{80759065-00DF-4729-96A7-33E55D07AE3C}" srcOrd="0" destOrd="0" presId="urn:microsoft.com/office/officeart/2005/8/layout/vProcess5"/>
    <dgm:cxn modelId="{907F95C6-A94A-4B64-976E-6E742C843781}" srcId="{B9F7878D-218F-448C-A068-F8A37F9C2931}" destId="{C400B716-84E7-4B5E-86BC-FE25D1286AFA}" srcOrd="0" destOrd="0" parTransId="{B4E4F79F-ED59-407C-89A6-31B69F61143B}" sibTransId="{3517272D-C903-410C-8B97-00736947AD57}"/>
    <dgm:cxn modelId="{CC1D60C7-358A-4617-B45F-8516B549F069}" srcId="{5F778F10-AAA1-42CA-BE7D-250C4E0A9FD9}" destId="{77C35643-E076-435D-A420-53AF26A64D34}" srcOrd="0" destOrd="0" parTransId="{544C55FB-D7E3-46E5-A6DA-E4F0DC5B047A}" sibTransId="{34C7D6EC-AA4A-4B97-BA47-CA45E75F0BD3}"/>
    <dgm:cxn modelId="{DE840BCD-D792-497E-A804-404AE2F58EDC}" type="presOf" srcId="{5F778F10-AAA1-42CA-BE7D-250C4E0A9FD9}" destId="{299A397D-6A07-49DB-92E9-C3D05C30853C}" srcOrd="1" destOrd="0" presId="urn:microsoft.com/office/officeart/2005/8/layout/vProcess5"/>
    <dgm:cxn modelId="{89398CE3-C03E-4567-80CF-C626FD3FEA10}" type="presOf" srcId="{77C35643-E076-435D-A420-53AF26A64D34}" destId="{B1316FA0-7E49-4666-8821-0E8165A46848}" srcOrd="0" destOrd="1" presId="urn:microsoft.com/office/officeart/2005/8/layout/vProcess5"/>
    <dgm:cxn modelId="{55D15CF1-3B89-4FFC-8EC3-1B0B963358A5}" srcId="{B9F7878D-218F-448C-A068-F8A37F9C2931}" destId="{72EEAC43-5A79-481C-B948-93BE3D5E2B13}" srcOrd="2" destOrd="0" parTransId="{33D7FF7A-25F9-48C8-809F-B9086175902C}" sibTransId="{37914690-97DB-47CE-808D-C236CF49DA2A}"/>
    <dgm:cxn modelId="{F98C8318-DCE2-4FC6-8C0B-E1015127A648}" type="presParOf" srcId="{3FEFC0F0-F7F1-4388-9B6A-C9CF9237F703}" destId="{99756244-206D-49FF-A693-1348C4D71FD7}" srcOrd="0" destOrd="0" presId="urn:microsoft.com/office/officeart/2005/8/layout/vProcess5"/>
    <dgm:cxn modelId="{9A6680A9-3768-4CA5-8E7C-F516E9E768FF}" type="presParOf" srcId="{3FEFC0F0-F7F1-4388-9B6A-C9CF9237F703}" destId="{3D4F61D7-2FCD-4649-B92A-FCE043887F6A}" srcOrd="1" destOrd="0" presId="urn:microsoft.com/office/officeart/2005/8/layout/vProcess5"/>
    <dgm:cxn modelId="{7E0A4EAF-BEF3-4E63-AEDC-5EB48934F061}" type="presParOf" srcId="{3FEFC0F0-F7F1-4388-9B6A-C9CF9237F703}" destId="{B1316FA0-7E49-4666-8821-0E8165A46848}" srcOrd="2" destOrd="0" presId="urn:microsoft.com/office/officeart/2005/8/layout/vProcess5"/>
    <dgm:cxn modelId="{E0719043-5721-41DA-9C19-F354DF06A28E}" type="presParOf" srcId="{3FEFC0F0-F7F1-4388-9B6A-C9CF9237F703}" destId="{80759065-00DF-4729-96A7-33E55D07AE3C}" srcOrd="3" destOrd="0" presId="urn:microsoft.com/office/officeart/2005/8/layout/vProcess5"/>
    <dgm:cxn modelId="{31C1764E-F451-42FF-8252-CF95D34D6ABA}" type="presParOf" srcId="{3FEFC0F0-F7F1-4388-9B6A-C9CF9237F703}" destId="{0CAC03C9-346C-4B5C-A618-06475DDFDE00}" srcOrd="4" destOrd="0" presId="urn:microsoft.com/office/officeart/2005/8/layout/vProcess5"/>
    <dgm:cxn modelId="{48210BFF-A15F-4475-806B-ABE53100D439}" type="presParOf" srcId="{3FEFC0F0-F7F1-4388-9B6A-C9CF9237F703}" destId="{E9D1A610-9ACF-4A35-B9C6-EAD0E9C8E63D}" srcOrd="5" destOrd="0" presId="urn:microsoft.com/office/officeart/2005/8/layout/vProcess5"/>
    <dgm:cxn modelId="{BE19A600-F08B-49DD-97D9-3A54D3BDE053}" type="presParOf" srcId="{3FEFC0F0-F7F1-4388-9B6A-C9CF9237F703}" destId="{98C32A78-0904-4001-8877-85BEFEFCFAF4}" srcOrd="6" destOrd="0" presId="urn:microsoft.com/office/officeart/2005/8/layout/vProcess5"/>
    <dgm:cxn modelId="{376524BD-B9B4-460A-B020-4C140D81F748}" type="presParOf" srcId="{3FEFC0F0-F7F1-4388-9B6A-C9CF9237F703}" destId="{299A397D-6A07-49DB-92E9-C3D05C30853C}" srcOrd="7" destOrd="0" presId="urn:microsoft.com/office/officeart/2005/8/layout/vProcess5"/>
    <dgm:cxn modelId="{D73686ED-B52B-413E-9710-CE232DF388A1}" type="presParOf" srcId="{3FEFC0F0-F7F1-4388-9B6A-C9CF9237F703}" destId="{788B7A53-EAE5-4566-B6EA-168976C1CE7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1DFB5-75EB-4205-8152-CED16429A95E}">
      <dsp:nvSpPr>
        <dsp:cNvPr id="0" name=""/>
        <dsp:cNvSpPr/>
      </dsp:nvSpPr>
      <dsp:spPr>
        <a:xfrm>
          <a:off x="4842" y="955851"/>
          <a:ext cx="2117232" cy="15085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Database Extraction </a:t>
          </a:r>
        </a:p>
        <a:p>
          <a:pPr marL="0" lvl="0" indent="0" algn="ctr" defTabSz="800100">
            <a:lnSpc>
              <a:spcPct val="90000"/>
            </a:lnSpc>
            <a:spcBef>
              <a:spcPct val="0"/>
            </a:spcBef>
            <a:spcAft>
              <a:spcPct val="35000"/>
            </a:spcAft>
            <a:buNone/>
          </a:pPr>
          <a:r>
            <a:rPr lang="en-US" sz="1800" kern="1200"/>
            <a:t>flat files are saved somewhere not on the cluster</a:t>
          </a:r>
        </a:p>
      </dsp:txBody>
      <dsp:txXfrm>
        <a:off x="49025" y="1000034"/>
        <a:ext cx="2028866" cy="1420162"/>
      </dsp:txXfrm>
    </dsp:sp>
    <dsp:sp modelId="{0461DE9E-2A4C-4E58-A8F1-1A2EA4F4CCA0}">
      <dsp:nvSpPr>
        <dsp:cNvPr id="0" name=""/>
        <dsp:cNvSpPr/>
      </dsp:nvSpPr>
      <dsp:spPr>
        <a:xfrm>
          <a:off x="2333798" y="1447578"/>
          <a:ext cx="448853" cy="525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33798" y="1552593"/>
        <a:ext cx="314197" cy="315043"/>
      </dsp:txXfrm>
    </dsp:sp>
    <dsp:sp modelId="{6C5ACCF2-C916-4452-8A2B-9A8264BCA658}">
      <dsp:nvSpPr>
        <dsp:cNvPr id="0" name=""/>
        <dsp:cNvSpPr/>
      </dsp:nvSpPr>
      <dsp:spPr>
        <a:xfrm>
          <a:off x="2968967" y="955851"/>
          <a:ext cx="2117232" cy="15085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File Consolidation</a:t>
          </a:r>
        </a:p>
        <a:p>
          <a:pPr marL="0" lvl="0" indent="0" algn="ctr" defTabSz="800100">
            <a:lnSpc>
              <a:spcPct val="90000"/>
            </a:lnSpc>
            <a:spcBef>
              <a:spcPct val="0"/>
            </a:spcBef>
            <a:spcAft>
              <a:spcPct val="35000"/>
            </a:spcAft>
            <a:buNone/>
          </a:pPr>
          <a:r>
            <a:rPr lang="en-US" sz="1800" kern="1200"/>
            <a:t>Flat files moved to MODS folder in Rishi’s lab</a:t>
          </a:r>
        </a:p>
      </dsp:txBody>
      <dsp:txXfrm>
        <a:off x="3013150" y="1000034"/>
        <a:ext cx="2028866" cy="1420162"/>
      </dsp:txXfrm>
    </dsp:sp>
    <dsp:sp modelId="{16AD2B0D-FAFA-4963-A42F-141AA367942A}">
      <dsp:nvSpPr>
        <dsp:cNvPr id="0" name=""/>
        <dsp:cNvSpPr/>
      </dsp:nvSpPr>
      <dsp:spPr>
        <a:xfrm>
          <a:off x="5299695" y="1447578"/>
          <a:ext cx="452610" cy="525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299695" y="1552593"/>
        <a:ext cx="316827" cy="315043"/>
      </dsp:txXfrm>
    </dsp:sp>
    <dsp:sp modelId="{4CA0F696-532C-43FD-BABF-76F125197159}">
      <dsp:nvSpPr>
        <dsp:cNvPr id="0" name=""/>
        <dsp:cNvSpPr/>
      </dsp:nvSpPr>
      <dsp:spPr>
        <a:xfrm>
          <a:off x="5940181" y="955851"/>
          <a:ext cx="2117232" cy="15085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Yearly Pickles </a:t>
          </a:r>
          <a:r>
            <a:rPr lang="en-US" sz="1800" kern="1200"/>
            <a:t>Pipeline converts flat files into yearly pickles</a:t>
          </a:r>
        </a:p>
      </dsp:txBody>
      <dsp:txXfrm>
        <a:off x="5984364" y="1000034"/>
        <a:ext cx="2028866" cy="1420162"/>
      </dsp:txXfrm>
    </dsp:sp>
    <dsp:sp modelId="{47342F11-4615-4413-8747-264F2329F514}">
      <dsp:nvSpPr>
        <dsp:cNvPr id="0" name=""/>
        <dsp:cNvSpPr/>
      </dsp:nvSpPr>
      <dsp:spPr>
        <a:xfrm>
          <a:off x="8267365" y="1447578"/>
          <a:ext cx="445096" cy="525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267365" y="1552593"/>
        <a:ext cx="311567" cy="315043"/>
      </dsp:txXfrm>
    </dsp:sp>
    <dsp:sp modelId="{9CFEBBAD-2B0A-40BC-A3DF-7E5A265AA737}">
      <dsp:nvSpPr>
        <dsp:cNvPr id="0" name=""/>
        <dsp:cNvSpPr/>
      </dsp:nvSpPr>
      <dsp:spPr>
        <a:xfrm>
          <a:off x="8897219" y="955851"/>
          <a:ext cx="2117232" cy="15085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Encounter Pickles</a:t>
          </a:r>
          <a:r>
            <a:rPr lang="en-US" sz="1800" kern="1200"/>
            <a:t> </a:t>
          </a:r>
        </a:p>
        <a:p>
          <a:pPr marL="0" lvl="0" indent="0" algn="ctr" defTabSz="800100">
            <a:lnSpc>
              <a:spcPct val="90000"/>
            </a:lnSpc>
            <a:spcBef>
              <a:spcPct val="0"/>
            </a:spcBef>
            <a:spcAft>
              <a:spcPct val="35000"/>
            </a:spcAft>
            <a:buNone/>
          </a:pPr>
          <a:r>
            <a:rPr lang="en-US" sz="1800" kern="1200"/>
            <a:t>create pickle for each encounter</a:t>
          </a:r>
        </a:p>
      </dsp:txBody>
      <dsp:txXfrm>
        <a:off x="8941402" y="1000034"/>
        <a:ext cx="2028866" cy="1420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F61D7-2FCD-4649-B92A-FCE043887F6A}">
      <dsp:nvSpPr>
        <dsp:cNvPr id="0" name=""/>
        <dsp:cNvSpPr/>
      </dsp:nvSpPr>
      <dsp:spPr>
        <a:xfrm>
          <a:off x="0" y="0"/>
          <a:ext cx="6572613" cy="1292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SLURM</a:t>
          </a:r>
        </a:p>
        <a:p>
          <a:pPr marL="0" lvl="0" indent="0" algn="l" defTabSz="711200">
            <a:lnSpc>
              <a:spcPct val="90000"/>
            </a:lnSpc>
            <a:spcBef>
              <a:spcPct val="0"/>
            </a:spcBef>
            <a:spcAft>
              <a:spcPct val="35000"/>
            </a:spcAft>
            <a:buNone/>
          </a:pPr>
          <a:r>
            <a:rPr lang="en-US" sz="1600" kern="1200"/>
            <a:t>- Requests ~7  </a:t>
          </a:r>
          <a:r>
            <a:rPr lang="en-US" sz="1600" kern="1200" err="1"/>
            <a:t>cpu’s</a:t>
          </a:r>
          <a:r>
            <a:rPr lang="en-US" sz="1600" kern="1200"/>
            <a:t> and ~25GB RAM</a:t>
          </a:r>
        </a:p>
        <a:p>
          <a:pPr marL="0" lvl="0" indent="0" algn="l" defTabSz="711200">
            <a:lnSpc>
              <a:spcPct val="90000"/>
            </a:lnSpc>
            <a:spcBef>
              <a:spcPct val="0"/>
            </a:spcBef>
            <a:spcAft>
              <a:spcPct val="35000"/>
            </a:spcAft>
            <a:buNone/>
          </a:pPr>
          <a:r>
            <a:rPr lang="en-US" sz="1600" kern="1200"/>
            <a:t>- Calls make_pickle</a:t>
          </a:r>
        </a:p>
      </dsp:txBody>
      <dsp:txXfrm>
        <a:off x="37867" y="37867"/>
        <a:ext cx="5177515" cy="1217125"/>
      </dsp:txXfrm>
    </dsp:sp>
    <dsp:sp modelId="{B1316FA0-7E49-4666-8821-0E8165A46848}">
      <dsp:nvSpPr>
        <dsp:cNvPr id="0" name=""/>
        <dsp:cNvSpPr/>
      </dsp:nvSpPr>
      <dsp:spPr>
        <a:xfrm>
          <a:off x="579936" y="1508336"/>
          <a:ext cx="6572613" cy="1292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Python Coordinator</a:t>
          </a:r>
        </a:p>
        <a:p>
          <a:pPr marL="0" lvl="0" indent="0" algn="l" defTabSz="711200">
            <a:lnSpc>
              <a:spcPct val="90000"/>
            </a:lnSpc>
            <a:spcBef>
              <a:spcPct val="0"/>
            </a:spcBef>
            <a:spcAft>
              <a:spcPct val="35000"/>
            </a:spcAft>
            <a:buNone/>
          </a:pPr>
          <a:r>
            <a:rPr lang="en-US" sz="1600" kern="1200"/>
            <a:t>- Has location of all flat files</a:t>
          </a:r>
        </a:p>
        <a:p>
          <a:pPr marL="0" lvl="0" indent="0" algn="l" defTabSz="711200">
            <a:lnSpc>
              <a:spcPct val="90000"/>
            </a:lnSpc>
            <a:spcBef>
              <a:spcPct val="0"/>
            </a:spcBef>
            <a:spcAft>
              <a:spcPct val="35000"/>
            </a:spcAft>
            <a:buNone/>
          </a:pPr>
          <a:r>
            <a:rPr lang="en-US" sz="1600" kern="1200"/>
            <a:t>- Calls </a:t>
          </a:r>
          <a:r>
            <a:rPr lang="en-US" sz="1600" kern="1200" err="1"/>
            <a:t>sepyIMPORT</a:t>
          </a:r>
          <a:endParaRPr lang="en-US" sz="1600" kern="1200"/>
        </a:p>
        <a:p>
          <a:pPr marL="0" lvl="0" indent="0" algn="l" defTabSz="711200">
            <a:lnSpc>
              <a:spcPct val="90000"/>
            </a:lnSpc>
            <a:spcBef>
              <a:spcPct val="0"/>
            </a:spcBef>
            <a:spcAft>
              <a:spcPct val="35000"/>
            </a:spcAft>
            <a:buNone/>
          </a:pPr>
          <a:endParaRPr lang="en-US" sz="1600" kern="1200"/>
        </a:p>
      </dsp:txBody>
      <dsp:txXfrm>
        <a:off x="617803" y="1546203"/>
        <a:ext cx="5076583" cy="1217125"/>
      </dsp:txXfrm>
    </dsp:sp>
    <dsp:sp modelId="{80759065-00DF-4729-96A7-33E55D07AE3C}">
      <dsp:nvSpPr>
        <dsp:cNvPr id="0" name=""/>
        <dsp:cNvSpPr/>
      </dsp:nvSpPr>
      <dsp:spPr>
        <a:xfrm>
          <a:off x="1159872" y="3016673"/>
          <a:ext cx="6572613" cy="1292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err="1"/>
            <a:t>sepyIMPORT</a:t>
          </a:r>
          <a:endParaRPr lang="en-US" sz="1600" b="1" kern="1200"/>
        </a:p>
        <a:p>
          <a:pPr marL="0" lvl="0" indent="0" algn="l" defTabSz="711200">
            <a:lnSpc>
              <a:spcPct val="90000"/>
            </a:lnSpc>
            <a:spcBef>
              <a:spcPct val="0"/>
            </a:spcBef>
            <a:spcAft>
              <a:spcPct val="35000"/>
            </a:spcAft>
            <a:buNone/>
          </a:pPr>
          <a:r>
            <a:rPr lang="en-US" sz="1600" kern="1200"/>
            <a:t>- Takes flat files and converts them into a single pickle for the whole year</a:t>
          </a:r>
        </a:p>
      </dsp:txBody>
      <dsp:txXfrm>
        <a:off x="1197739" y="3054540"/>
        <a:ext cx="5076583" cy="1217125"/>
      </dsp:txXfrm>
    </dsp:sp>
    <dsp:sp modelId="{0CAC03C9-346C-4B5C-A618-06475DDFDE00}">
      <dsp:nvSpPr>
        <dsp:cNvPr id="0" name=""/>
        <dsp:cNvSpPr/>
      </dsp:nvSpPr>
      <dsp:spPr>
        <a:xfrm>
          <a:off x="5732254" y="980418"/>
          <a:ext cx="840358" cy="8403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21335" y="980418"/>
        <a:ext cx="462196" cy="632369"/>
      </dsp:txXfrm>
    </dsp:sp>
    <dsp:sp modelId="{E9D1A610-9ACF-4A35-B9C6-EAD0E9C8E63D}">
      <dsp:nvSpPr>
        <dsp:cNvPr id="0" name=""/>
        <dsp:cNvSpPr/>
      </dsp:nvSpPr>
      <dsp:spPr>
        <a:xfrm>
          <a:off x="6312190" y="2480136"/>
          <a:ext cx="840358" cy="8403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501271" y="2480136"/>
        <a:ext cx="462196" cy="632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F61D7-2FCD-4649-B92A-FCE043887F6A}">
      <dsp:nvSpPr>
        <dsp:cNvPr id="0" name=""/>
        <dsp:cNvSpPr/>
      </dsp:nvSpPr>
      <dsp:spPr>
        <a:xfrm>
          <a:off x="0" y="0"/>
          <a:ext cx="6572613" cy="1292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SLURM</a:t>
          </a:r>
        </a:p>
        <a:p>
          <a:pPr marL="0" lvl="0" indent="0" algn="l" defTabSz="800100">
            <a:lnSpc>
              <a:spcPct val="90000"/>
            </a:lnSpc>
            <a:spcBef>
              <a:spcPct val="0"/>
            </a:spcBef>
            <a:spcAft>
              <a:spcPct val="35000"/>
            </a:spcAft>
            <a:buNone/>
          </a:pPr>
          <a:r>
            <a:rPr lang="en-US" sz="1800" kern="1200"/>
            <a:t>- Requests ~16  </a:t>
          </a:r>
          <a:r>
            <a:rPr lang="en-US" sz="1800" kern="1200" err="1"/>
            <a:t>cpu’s</a:t>
          </a:r>
          <a:r>
            <a:rPr lang="en-US" sz="1800" kern="1200"/>
            <a:t> &amp; ~50GB RAM</a:t>
          </a:r>
        </a:p>
        <a:p>
          <a:pPr marL="0" lvl="0" indent="0" algn="l" defTabSz="800100">
            <a:lnSpc>
              <a:spcPct val="90000"/>
            </a:lnSpc>
            <a:spcBef>
              <a:spcPct val="0"/>
            </a:spcBef>
            <a:spcAft>
              <a:spcPct val="35000"/>
            </a:spcAft>
            <a:buNone/>
          </a:pPr>
          <a:r>
            <a:rPr lang="en-US" sz="1800" kern="1200"/>
            <a:t>- Calls make_dicts.py</a:t>
          </a:r>
        </a:p>
      </dsp:txBody>
      <dsp:txXfrm>
        <a:off x="37867" y="37867"/>
        <a:ext cx="5177515" cy="1217125"/>
      </dsp:txXfrm>
    </dsp:sp>
    <dsp:sp modelId="{B1316FA0-7E49-4666-8821-0E8165A46848}">
      <dsp:nvSpPr>
        <dsp:cNvPr id="0" name=""/>
        <dsp:cNvSpPr/>
      </dsp:nvSpPr>
      <dsp:spPr>
        <a:xfrm>
          <a:off x="579936" y="1508336"/>
          <a:ext cx="6572613" cy="1292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Python Coordinator</a:t>
          </a:r>
        </a:p>
        <a:p>
          <a:pPr marL="0" lvl="0" indent="0" algn="l" defTabSz="800100">
            <a:lnSpc>
              <a:spcPct val="90000"/>
            </a:lnSpc>
            <a:spcBef>
              <a:spcPct val="0"/>
            </a:spcBef>
            <a:spcAft>
              <a:spcPct val="35000"/>
            </a:spcAft>
            <a:buNone/>
          </a:pPr>
          <a:r>
            <a:rPr lang="en-US" sz="1800" kern="1200"/>
            <a:t>- Calls </a:t>
          </a:r>
          <a:r>
            <a:rPr lang="en-US" sz="1800" kern="1200" err="1"/>
            <a:t>sepyDICT</a:t>
          </a:r>
          <a:r>
            <a:rPr lang="en-US" sz="1800" kern="1200"/>
            <a:t> &amp; passes the following:</a:t>
          </a:r>
        </a:p>
        <a:p>
          <a:pPr marL="114300" lvl="1" indent="-114300" algn="l" defTabSz="622300">
            <a:lnSpc>
              <a:spcPct val="90000"/>
            </a:lnSpc>
            <a:spcBef>
              <a:spcPct val="0"/>
            </a:spcBef>
            <a:spcAft>
              <a:spcPct val="15000"/>
            </a:spcAft>
            <a:buChar char="•"/>
          </a:pPr>
          <a:r>
            <a:rPr lang="en-US" sz="1400" kern="1200"/>
            <a:t>Year, list of Encounter #’s, Location of yearly pickle,  Total number of CPU’s, CPU assignment</a:t>
          </a:r>
        </a:p>
      </dsp:txBody>
      <dsp:txXfrm>
        <a:off x="617803" y="1546203"/>
        <a:ext cx="5076583" cy="1217125"/>
      </dsp:txXfrm>
    </dsp:sp>
    <dsp:sp modelId="{80759065-00DF-4729-96A7-33E55D07AE3C}">
      <dsp:nvSpPr>
        <dsp:cNvPr id="0" name=""/>
        <dsp:cNvSpPr/>
      </dsp:nvSpPr>
      <dsp:spPr>
        <a:xfrm>
          <a:off x="1159872" y="3016673"/>
          <a:ext cx="6572613" cy="1292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err="1"/>
            <a:t>sepyDICT</a:t>
          </a:r>
          <a:endParaRPr lang="en-US" sz="1800" b="1" kern="1200"/>
        </a:p>
        <a:p>
          <a:pPr marL="0" lvl="0" indent="0" algn="l" defTabSz="800100">
            <a:lnSpc>
              <a:spcPct val="90000"/>
            </a:lnSpc>
            <a:spcBef>
              <a:spcPct val="0"/>
            </a:spcBef>
            <a:spcAft>
              <a:spcPct val="35000"/>
            </a:spcAft>
            <a:buNone/>
          </a:pPr>
          <a:r>
            <a:rPr lang="en-US" sz="1800" kern="1200"/>
            <a:t>- Creates a single patient pickle for each encounter</a:t>
          </a:r>
        </a:p>
      </dsp:txBody>
      <dsp:txXfrm>
        <a:off x="1197739" y="3054540"/>
        <a:ext cx="5076583" cy="1217125"/>
      </dsp:txXfrm>
    </dsp:sp>
    <dsp:sp modelId="{0CAC03C9-346C-4B5C-A618-06475DDFDE00}">
      <dsp:nvSpPr>
        <dsp:cNvPr id="0" name=""/>
        <dsp:cNvSpPr/>
      </dsp:nvSpPr>
      <dsp:spPr>
        <a:xfrm>
          <a:off x="5732254" y="980418"/>
          <a:ext cx="840358" cy="8403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21335" y="980418"/>
        <a:ext cx="462196" cy="632369"/>
      </dsp:txXfrm>
    </dsp:sp>
    <dsp:sp modelId="{E9D1A610-9ACF-4A35-B9C6-EAD0E9C8E63D}">
      <dsp:nvSpPr>
        <dsp:cNvPr id="0" name=""/>
        <dsp:cNvSpPr/>
      </dsp:nvSpPr>
      <dsp:spPr>
        <a:xfrm>
          <a:off x="6312190" y="2480136"/>
          <a:ext cx="840358" cy="8403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501271" y="2480136"/>
        <a:ext cx="462196" cy="6323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785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265dd8b3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a265dd8b3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2dfa0f8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a2dfa0f8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2dfa0f8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a2dfa0f8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2dfa0f81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a2dfa0f81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2dfa0f8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a2dfa0f8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265dd8b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a265dd8b3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2dfa0f81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a2dfa0f81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2dfa0f81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a2dfa0f81c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c22e4cb9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ac22e4cb90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c22e4cb90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ac22e4cb90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265dd8b3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a265dd8b3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265dd8b3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a265dd8b3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2e3b3f5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2e3b3f5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2e3b3f5c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2e3b3f5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2e3b3f5c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2e3b3f5c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747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ac22e4cb9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ac22e4cb9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714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2dfa0f81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a2dfa0f81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3581400" y="6356350"/>
            <a:ext cx="496408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12/11/2020</a:t>
            </a:r>
            <a:endParaRPr/>
          </a:p>
        </p:txBody>
      </p:sp>
      <p:sp>
        <p:nvSpPr>
          <p:cNvPr id="9" name="Google Shape;9;p13"/>
          <p:cNvSpPr txBox="1">
            <a:spLocks noGrp="1"/>
          </p:cNvSpPr>
          <p:nvPr>
            <p:ph type="ftr" idx="11"/>
          </p:nvPr>
        </p:nvSpPr>
        <p:spPr>
          <a:xfrm>
            <a:off x="3657599" y="6356350"/>
            <a:ext cx="485463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solidFill>
                  <a:schemeClr val="dk1"/>
                </a:solidFill>
              </a:rPr>
              <a:t>field name: </a:t>
            </a:r>
            <a:r>
              <a:rPr lang="en-US">
                <a:solidFill>
                  <a:srgbClr val="8DA9DB"/>
                </a:solidFill>
              </a:rPr>
              <a:t>example value </a:t>
            </a:r>
            <a:r>
              <a:rPr lang="en-US">
                <a:solidFill>
                  <a:srgbClr val="FFD966"/>
                </a:solidFill>
              </a:rPr>
              <a:t>( data type) </a:t>
            </a:r>
            <a:r>
              <a:rPr lang="en-US">
                <a:solidFill>
                  <a:srgbClr val="A8D08C"/>
                </a:solidFill>
              </a:rPr>
              <a:t>[file name] </a:t>
            </a:r>
            <a:r>
              <a:rPr lang="en-US">
                <a:solidFill>
                  <a:srgbClr val="F4B081"/>
                </a:solidFill>
              </a:rPr>
              <a:t>filter or grouping</a:t>
            </a:r>
            <a:endParaRPr lang="en-US"/>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hyperlink" Target="https://virtualenv.pypa.io/en/late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Elite Data Hacks</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Christopher Josef, MD</a:t>
            </a:r>
            <a:endParaRPr/>
          </a:p>
        </p:txBody>
      </p:sp>
    </p:spTree>
    <p:extLst>
      <p:ext uri="{BB962C8B-B14F-4D97-AF65-F5344CB8AC3E}">
        <p14:creationId xmlns:p14="http://schemas.microsoft.com/office/powerpoint/2010/main" val="1165614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p:nvPr/>
        </p:nvSpPr>
        <p:spPr>
          <a:xfrm>
            <a:off x="1781175" y="2845801"/>
            <a:ext cx="3152700" cy="1072966"/>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Patient Dictionary Hierarchy:</a:t>
            </a:r>
            <a:endParaRPr/>
          </a:p>
        </p:txBody>
      </p:sp>
      <p:sp>
        <p:nvSpPr>
          <p:cNvPr id="109" name="Google Shape;109;p2"/>
          <p:cNvSpPr txBox="1"/>
          <p:nvPr/>
        </p:nvSpPr>
        <p:spPr>
          <a:xfrm>
            <a:off x="838200" y="6352150"/>
            <a:ext cx="6677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field name: </a:t>
            </a:r>
            <a:r>
              <a:rPr lang="en-US" sz="1800" b="0" i="0" u="none" strike="noStrike" cap="none">
                <a:solidFill>
                  <a:srgbClr val="8DA9DB"/>
                </a:solidFill>
                <a:latin typeface="Calibri"/>
                <a:ea typeface="Calibri"/>
                <a:cs typeface="Calibri"/>
                <a:sym typeface="Calibri"/>
              </a:rPr>
              <a:t>example value </a:t>
            </a:r>
            <a:r>
              <a:rPr lang="en-US" sz="1800" b="0" i="0" u="none" strike="noStrike" cap="none">
                <a:solidFill>
                  <a:srgbClr val="FFD966"/>
                </a:solidFill>
                <a:latin typeface="Calibri"/>
                <a:ea typeface="Calibri"/>
                <a:cs typeface="Calibri"/>
                <a:sym typeface="Calibri"/>
              </a:rPr>
              <a:t>( data type) </a:t>
            </a:r>
            <a:r>
              <a:rPr lang="en-US" sz="1800" b="0" i="0" u="none" strike="noStrike" cap="none">
                <a:solidFill>
                  <a:srgbClr val="A8D08C"/>
                </a:solidFill>
                <a:latin typeface="Calibri"/>
                <a:ea typeface="Calibri"/>
                <a:cs typeface="Calibri"/>
                <a:sym typeface="Calibri"/>
              </a:rPr>
              <a:t>[file name] </a:t>
            </a:r>
            <a:r>
              <a:rPr lang="en-US" sz="1800">
                <a:solidFill>
                  <a:srgbClr val="F4B081"/>
                </a:solidFill>
                <a:latin typeface="Calibri"/>
                <a:ea typeface="Calibri"/>
                <a:cs typeface="Calibri"/>
                <a:sym typeface="Calibri"/>
              </a:rPr>
              <a:t>filter or grouping</a:t>
            </a:r>
            <a:endParaRPr/>
          </a:p>
        </p:txBody>
      </p:sp>
      <p:sp>
        <p:nvSpPr>
          <p:cNvPr id="110" name="Google Shape;110;p2"/>
          <p:cNvSpPr txBox="1"/>
          <p:nvPr/>
        </p:nvSpPr>
        <p:spPr>
          <a:xfrm>
            <a:off x="838200" y="1294950"/>
            <a:ext cx="4228800" cy="499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err="1">
                <a:solidFill>
                  <a:schemeClr val="dk1"/>
                </a:solidFill>
                <a:latin typeface="Calibri"/>
                <a:ea typeface="Calibri"/>
                <a:cs typeface="Calibri"/>
                <a:sym typeface="Calibri"/>
              </a:rPr>
              <a:t>csn</a:t>
            </a:r>
            <a:r>
              <a:rPr lang="en-US">
                <a:solidFill>
                  <a:schemeClr val="dk1"/>
                </a:solidFill>
                <a:latin typeface="Calibri"/>
                <a:ea typeface="Calibri"/>
                <a:cs typeface="Calibri"/>
                <a:sym typeface="Calibri"/>
              </a:rPr>
              <a:t>: </a:t>
            </a:r>
            <a:r>
              <a:rPr lang="en-US">
                <a:solidFill>
                  <a:srgbClr val="8DA9DB"/>
                </a:solidFill>
                <a:latin typeface="Calibri"/>
                <a:ea typeface="Calibri"/>
                <a:cs typeface="Calibri"/>
                <a:sym typeface="Calibri"/>
              </a:rPr>
              <a:t>123456</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(large int)</a:t>
            </a:r>
            <a:r>
              <a:rPr lang="en-US">
                <a:solidFill>
                  <a:schemeClr val="dk1"/>
                </a:solidFill>
                <a:latin typeface="Calibri"/>
                <a:ea typeface="Calibri"/>
                <a:cs typeface="Calibri"/>
                <a:sym typeface="Calibri"/>
              </a:rPr>
              <a:t> </a:t>
            </a:r>
            <a:r>
              <a:rPr lang="en-US">
                <a:solidFill>
                  <a:srgbClr val="A8D08C"/>
                </a:solidFill>
                <a:latin typeface="Calibri"/>
                <a:ea typeface="Calibri"/>
                <a:cs typeface="Calibri"/>
                <a:sym typeface="Calibri"/>
              </a:rPr>
              <a:t>[encounters] </a:t>
            </a:r>
          </a:p>
          <a:p>
            <a:pPr marL="0" marR="0" lvl="0" indent="0" algn="l" rtl="0">
              <a:spcBef>
                <a:spcPts val="0"/>
              </a:spcBef>
              <a:spcAft>
                <a:spcPts val="0"/>
              </a:spcAft>
              <a:buNone/>
            </a:pPr>
            <a:r>
              <a:rPr lang="en-US">
                <a:solidFill>
                  <a:srgbClr val="A8D08C"/>
                </a:solidFill>
                <a:latin typeface="Calibri"/>
                <a:cs typeface="Calibri"/>
                <a:sym typeface="Calibri"/>
              </a:rPr>
              <a:t>	</a:t>
            </a:r>
            <a:r>
              <a:rPr lang="en-US">
                <a:solidFill>
                  <a:srgbClr val="FF0000"/>
                </a:solidFill>
                <a:latin typeface="Calibri"/>
                <a:cs typeface="Calibri"/>
                <a:sym typeface="Calibri"/>
              </a:rPr>
              <a:t>flag: </a:t>
            </a:r>
            <a:r>
              <a:rPr lang="en-US">
                <a:solidFill>
                  <a:srgbClr val="FF0000"/>
                </a:solidFill>
                <a:latin typeface="Calibri"/>
                <a:ea typeface="Calibri"/>
                <a:cs typeface="Calibri"/>
                <a:sym typeface="Calibri"/>
              </a:rPr>
              <a:t> (dictionary)</a:t>
            </a:r>
            <a:endParaRPr lang="en-US">
              <a:solidFill>
                <a:srgbClr val="FF0000"/>
              </a:solidFill>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static_features</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(dictionary)</a:t>
            </a:r>
            <a:endParaRPr/>
          </a:p>
          <a:p>
            <a:pPr marL="0" marR="0" lvl="0" indent="0" algn="l" rtl="0">
              <a:spcBef>
                <a:spcPts val="0"/>
              </a:spcBef>
              <a:spcAft>
                <a:spcPts val="0"/>
              </a:spcAft>
              <a:buNone/>
            </a:pPr>
            <a:r>
              <a:rPr lang="en-US">
                <a:solidFill>
                  <a:srgbClr val="FFD966"/>
                </a:solidFill>
                <a:latin typeface="Calibri"/>
                <a:ea typeface="Calibri"/>
                <a:cs typeface="Calibri"/>
                <a:sym typeface="Calibri"/>
              </a:rPr>
              <a:t>	</a:t>
            </a:r>
            <a:r>
              <a:rPr lang="en-US">
                <a:solidFill>
                  <a:schemeClr val="dk1"/>
                </a:solidFill>
                <a:latin typeface="Calibri"/>
                <a:ea typeface="Calibri"/>
                <a:cs typeface="Calibri"/>
                <a:sym typeface="Calibri"/>
              </a:rPr>
              <a:t>even-</a:t>
            </a:r>
            <a:r>
              <a:rPr lang="en-US" err="1">
                <a:solidFill>
                  <a:schemeClr val="dk1"/>
                </a:solidFill>
                <a:latin typeface="Calibri"/>
                <a:ea typeface="Calibri"/>
                <a:cs typeface="Calibri"/>
                <a:sym typeface="Calibri"/>
              </a:rPr>
              <a:t>t_times</a:t>
            </a:r>
            <a:r>
              <a:rPr lang="en-US">
                <a:solidFill>
                  <a:schemeClr val="dk1"/>
                </a:solidFill>
                <a:latin typeface="Calibri"/>
                <a:ea typeface="Calibri"/>
                <a:cs typeface="Calibri"/>
                <a:sym typeface="Calibri"/>
              </a:rPr>
              <a:t>:</a:t>
            </a:r>
            <a:r>
              <a:rPr lang="en-US">
                <a:solidFill>
                  <a:srgbClr val="FFD966"/>
                </a:solidFill>
                <a:latin typeface="Calibri"/>
                <a:ea typeface="Calibri"/>
                <a:cs typeface="Calibri"/>
                <a:sym typeface="Calibri"/>
              </a:rPr>
              <a:t> (dictionary)</a:t>
            </a:r>
            <a:endParaRPr>
              <a:solidFill>
                <a:srgbClr val="8DA9DB"/>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culture_times</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endParaRPr>
              <a:solidFill>
                <a:srgbClr val="FFD966"/>
              </a:solidFill>
              <a:latin typeface="Calibri"/>
              <a:ea typeface="Calibri"/>
              <a:cs typeface="Calibri"/>
              <a:sym typeface="Calibri"/>
            </a:endParaRPr>
          </a:p>
          <a:p>
            <a:pPr marL="0" lvl="0" indent="457200" algn="l" rtl="0">
              <a:spcBef>
                <a:spcPts val="0"/>
              </a:spcBef>
              <a:spcAft>
                <a:spcPts val="0"/>
              </a:spcAft>
              <a:buClr>
                <a:schemeClr val="dk1"/>
              </a:buClr>
              <a:buFont typeface="Arial"/>
              <a:buNone/>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abx_staging</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r>
              <a:rPr lang="en-US">
                <a:solidFill>
                  <a:srgbClr val="A8D08C"/>
                </a:solidFill>
                <a:latin typeface="Calibri"/>
                <a:ea typeface="Calibri"/>
                <a:cs typeface="Calibri"/>
                <a:sym typeface="Calibri"/>
              </a:rPr>
              <a:t> </a:t>
            </a:r>
            <a:endParaRPr>
              <a:solidFill>
                <a:srgbClr val="FFD966"/>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super_table</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r>
              <a:rPr lang="en-US">
                <a:solidFill>
                  <a:srgbClr val="A8D08C"/>
                </a:solidFill>
                <a:latin typeface="Calibri"/>
                <a:ea typeface="Calibri"/>
                <a:cs typeface="Calibri"/>
                <a:sym typeface="Calibri"/>
              </a:rPr>
              <a:t> </a:t>
            </a:r>
            <a:endParaRPr>
              <a:solidFill>
                <a:srgbClr val="A8D08C"/>
              </a:solidFill>
              <a:latin typeface="Calibri"/>
              <a:ea typeface="Calibri"/>
              <a:cs typeface="Calibri"/>
              <a:sym typeface="Calibri"/>
            </a:endParaRPr>
          </a:p>
          <a:p>
            <a:pPr marR="0" lvl="0" algn="l" rtl="0">
              <a:spcBef>
                <a:spcPts val="0"/>
              </a:spcBef>
              <a:spcAft>
                <a:spcPts val="0"/>
              </a:spcAft>
              <a:buNone/>
              <a:tabLst>
                <a:tab pos="1422400" algn="l"/>
              </a:tabLst>
            </a:pPr>
            <a:r>
              <a:rPr lang="en-US">
                <a:solidFill>
                  <a:srgbClr val="A8D08C"/>
                </a:solidFill>
                <a:latin typeface="Calibri"/>
                <a:ea typeface="Calibri"/>
                <a:cs typeface="Calibri"/>
                <a:sym typeface="Calibri"/>
              </a:rPr>
              <a:t>	</a:t>
            </a:r>
            <a:r>
              <a:rPr lang="en-US" err="1">
                <a:solidFill>
                  <a:schemeClr val="dk1"/>
                </a:solidFill>
                <a:latin typeface="Calibri"/>
                <a:ea typeface="Calibri"/>
                <a:cs typeface="Calibri"/>
                <a:sym typeface="Calibri"/>
              </a:rPr>
              <a:t>vitals_staging</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r>
              <a:rPr lang="en-US">
                <a:solidFill>
                  <a:srgbClr val="A8D08C"/>
                </a:solidFill>
                <a:latin typeface="Calibri"/>
                <a:ea typeface="Calibri"/>
                <a:cs typeface="Calibri"/>
                <a:sym typeface="Calibri"/>
              </a:rPr>
              <a:t> </a:t>
            </a:r>
            <a:endParaRPr>
              <a:solidFill>
                <a:srgbClr val="A8D08C"/>
              </a:solidFill>
              <a:latin typeface="Calibri"/>
              <a:ea typeface="Calibri"/>
              <a:cs typeface="Calibri"/>
              <a:sym typeface="Calibri"/>
            </a:endParaRPr>
          </a:p>
          <a:p>
            <a:pPr lvl="0" algn="l" rtl="0">
              <a:spcBef>
                <a:spcPts val="0"/>
              </a:spcBef>
              <a:spcAft>
                <a:spcPts val="0"/>
              </a:spcAft>
              <a:buClr>
                <a:schemeClr val="dk1"/>
              </a:buClr>
              <a:buFont typeface="Arial"/>
              <a:buNone/>
              <a:tabLst>
                <a:tab pos="1422400" algn="l"/>
              </a:tabLst>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gcs_staging</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r>
              <a:rPr lang="en-US">
                <a:solidFill>
                  <a:srgbClr val="A8D08C"/>
                </a:solidFill>
                <a:latin typeface="Calibri"/>
                <a:ea typeface="Calibri"/>
                <a:cs typeface="Calibri"/>
                <a:sym typeface="Calibri"/>
              </a:rPr>
              <a:t> </a:t>
            </a:r>
            <a:endParaRPr>
              <a:solidFill>
                <a:srgbClr val="A8D08C"/>
              </a:solidFill>
              <a:latin typeface="Calibri"/>
              <a:ea typeface="Calibri"/>
              <a:cs typeface="Calibri"/>
              <a:sym typeface="Calibri"/>
            </a:endParaRPr>
          </a:p>
          <a:p>
            <a:pPr lvl="0" algn="l" rtl="0">
              <a:spcBef>
                <a:spcPts val="0"/>
              </a:spcBef>
              <a:spcAft>
                <a:spcPts val="0"/>
              </a:spcAft>
              <a:buClr>
                <a:schemeClr val="dk1"/>
              </a:buClr>
              <a:buFont typeface="Arial"/>
              <a:buNone/>
              <a:tabLst>
                <a:tab pos="1422400" algn="l"/>
              </a:tabLst>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labs_staging</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r>
              <a:rPr lang="en-US">
                <a:solidFill>
                  <a:srgbClr val="A8D08C"/>
                </a:solidFill>
                <a:latin typeface="Calibri"/>
                <a:ea typeface="Calibri"/>
                <a:cs typeface="Calibri"/>
                <a:sym typeface="Calibri"/>
              </a:rPr>
              <a:t> </a:t>
            </a:r>
            <a:endParaRPr>
              <a:solidFill>
                <a:srgbClr val="A8D08C"/>
              </a:solidFill>
              <a:latin typeface="Calibri"/>
              <a:ea typeface="Calibri"/>
              <a:cs typeface="Calibri"/>
              <a:sym typeface="Calibri"/>
            </a:endParaRPr>
          </a:p>
          <a:p>
            <a:pPr marR="0" lvl="0" algn="l" rtl="0">
              <a:spcBef>
                <a:spcPts val="0"/>
              </a:spcBef>
              <a:spcAft>
                <a:spcPts val="0"/>
              </a:spcAft>
              <a:buNone/>
              <a:tabLst>
                <a:tab pos="1422400" algn="l"/>
              </a:tabLst>
            </a:pPr>
            <a:r>
              <a:rPr lang="en-US">
                <a:solidFill>
                  <a:srgbClr val="A8D08C"/>
                </a:solidFill>
                <a:latin typeface="Calibri"/>
                <a:ea typeface="Calibri"/>
                <a:cs typeface="Calibri"/>
                <a:sym typeface="Calibri"/>
              </a:rPr>
              <a:t>	</a:t>
            </a:r>
            <a:r>
              <a:rPr lang="en-US" err="1">
                <a:solidFill>
                  <a:schemeClr val="dk1"/>
                </a:solidFill>
                <a:latin typeface="Calibri"/>
                <a:ea typeface="Calibri"/>
                <a:cs typeface="Calibri"/>
                <a:sym typeface="Calibri"/>
              </a:rPr>
              <a:t>vasopressor_staging</a:t>
            </a:r>
            <a:r>
              <a:rPr lang="en-US">
                <a:solidFill>
                  <a:schemeClr val="dk1"/>
                </a:solidFill>
                <a:latin typeface="Calibri"/>
                <a:ea typeface="Calibri"/>
                <a:cs typeface="Calibri"/>
                <a:sym typeface="Calibri"/>
              </a:rPr>
              <a:t>:  </a:t>
            </a:r>
            <a:r>
              <a:rPr lang="en-US">
                <a:solidFill>
                  <a:srgbClr val="FFD966"/>
                </a:solidFill>
                <a:latin typeface="Calibri"/>
                <a:ea typeface="Calibri"/>
                <a:cs typeface="Calibri"/>
                <a:sym typeface="Calibri"/>
              </a:rPr>
              <a:t>(data frame)</a:t>
            </a:r>
            <a:r>
              <a:rPr lang="en-US">
                <a:solidFill>
                  <a:srgbClr val="A8D08C"/>
                </a:solidFill>
                <a:latin typeface="Calibri"/>
                <a:ea typeface="Calibri"/>
                <a:cs typeface="Calibri"/>
                <a:sym typeface="Calibri"/>
              </a:rPr>
              <a:t> </a:t>
            </a:r>
            <a:endParaRPr>
              <a:solidFill>
                <a:srgbClr val="A8D08C"/>
              </a:solidFill>
              <a:latin typeface="Calibri"/>
              <a:ea typeface="Calibri"/>
              <a:cs typeface="Calibri"/>
              <a:sym typeface="Calibri"/>
            </a:endParaRPr>
          </a:p>
          <a:p>
            <a:pPr lvl="0" algn="l" rtl="0">
              <a:spcBef>
                <a:spcPts val="0"/>
              </a:spcBef>
              <a:spcAft>
                <a:spcPts val="0"/>
              </a:spcAft>
              <a:buNone/>
              <a:tabLst>
                <a:tab pos="1422400" algn="l"/>
              </a:tabLst>
            </a:pPr>
            <a:r>
              <a:rPr lang="en-US">
                <a:solidFill>
                  <a:schemeClr val="dk1"/>
                </a:solidFill>
                <a:latin typeface="Calibri"/>
                <a:ea typeface="Calibri"/>
                <a:cs typeface="Calibri"/>
                <a:sym typeface="Calibri"/>
              </a:rPr>
              <a:t>	</a:t>
            </a:r>
            <a:r>
              <a:rPr lang="en-US" err="1">
                <a:solidFill>
                  <a:schemeClr val="dk1"/>
                </a:solidFill>
                <a:latin typeface="Calibri"/>
                <a:ea typeface="Calibri"/>
                <a:cs typeface="Calibri"/>
                <a:sym typeface="Calibri"/>
              </a:rPr>
              <a:t>vent_staging</a:t>
            </a:r>
            <a:r>
              <a:rPr lang="en-US">
                <a:solidFill>
                  <a:schemeClr val="dk1"/>
                </a:solidFill>
                <a:latin typeface="Calibri"/>
                <a:ea typeface="Calibri"/>
                <a:cs typeface="Calibri"/>
                <a:sym typeface="Calibri"/>
              </a:rPr>
              <a:t>:</a:t>
            </a:r>
            <a:r>
              <a:rPr lang="en-US">
                <a:solidFill>
                  <a:srgbClr val="FFD966"/>
                </a:solidFill>
                <a:latin typeface="Calibri"/>
                <a:ea typeface="Calibri"/>
                <a:cs typeface="Calibri"/>
                <a:sym typeface="Calibri"/>
              </a:rPr>
              <a:t> (data frame)</a:t>
            </a:r>
            <a:endParaRPr>
              <a:solidFill>
                <a:srgbClr val="A8D08C"/>
              </a:solidFill>
              <a:latin typeface="Calibri"/>
              <a:ea typeface="Calibri"/>
              <a:cs typeface="Calibri"/>
              <a:sym typeface="Calibri"/>
            </a:endParaRPr>
          </a:p>
          <a:p>
            <a:pPr marL="0" marR="0" lvl="0" indent="0" algn="l" rtl="0">
              <a:spcBef>
                <a:spcPts val="0"/>
              </a:spcBef>
              <a:spcAft>
                <a:spcPts val="0"/>
              </a:spcAft>
              <a:buNone/>
            </a:pPr>
            <a:r>
              <a:rPr lang="en-US">
                <a:solidFill>
                  <a:srgbClr val="D8D8D8"/>
                </a:solidFill>
                <a:latin typeface="Calibri"/>
                <a:ea typeface="Calibri"/>
                <a:cs typeface="Calibri"/>
                <a:sym typeface="Calibri"/>
              </a:rPr>
              <a:t>	</a:t>
            </a:r>
            <a:r>
              <a:rPr lang="en-US" err="1">
                <a:solidFill>
                  <a:schemeClr val="tx1"/>
                </a:solidFill>
                <a:latin typeface="Calibri"/>
                <a:ea typeface="Calibri"/>
                <a:cs typeface="Calibri"/>
                <a:sym typeface="Calibri"/>
              </a:rPr>
              <a:t>bed_location</a:t>
            </a:r>
            <a:r>
              <a:rPr lang="en-US">
                <a:solidFill>
                  <a:schemeClr val="tx1"/>
                </a:solidFill>
                <a:latin typeface="Calibri"/>
                <a:ea typeface="Calibri"/>
                <a:cs typeface="Calibri"/>
                <a:sym typeface="Calibri"/>
              </a:rPr>
              <a:t>: (data frame)</a:t>
            </a:r>
            <a:endParaRPr>
              <a:solidFill>
                <a:schemeClr val="tx1"/>
              </a:solidFill>
            </a:endParaRPr>
          </a:p>
          <a:p>
            <a:pPr marL="0" marR="0" lvl="0" indent="0" algn="l" rtl="0">
              <a:spcBef>
                <a:spcPts val="0"/>
              </a:spcBef>
              <a:spcAft>
                <a:spcPts val="0"/>
              </a:spcAft>
              <a:buNone/>
            </a:pPr>
            <a:r>
              <a:rPr lang="en-US">
                <a:solidFill>
                  <a:schemeClr val="tx1"/>
                </a:solidFill>
                <a:latin typeface="Calibri"/>
                <a:ea typeface="Calibri"/>
                <a:cs typeface="Calibri"/>
                <a:sym typeface="Calibri"/>
              </a:rPr>
              <a:t>	diagnosis: (data frame)</a:t>
            </a:r>
            <a:endParaRPr>
              <a:solidFill>
                <a:schemeClr val="tx1"/>
              </a:solidFill>
            </a:endParaRPr>
          </a:p>
          <a:p>
            <a:pPr marL="0" marR="0" lvl="0" indent="0" algn="l" rtl="0">
              <a:spcBef>
                <a:spcPts val="0"/>
              </a:spcBef>
              <a:spcAft>
                <a:spcPts val="0"/>
              </a:spcAft>
              <a:buNone/>
            </a:pPr>
            <a:r>
              <a:rPr lang="en-US">
                <a:solidFill>
                  <a:schemeClr val="tx1"/>
                </a:solidFill>
                <a:latin typeface="Calibri"/>
                <a:ea typeface="Calibri"/>
                <a:cs typeface="Calibri"/>
                <a:sym typeface="Calibri"/>
              </a:rPr>
              <a:t>	procedures: (data frame)</a:t>
            </a:r>
            <a:endParaRPr>
              <a:solidFill>
                <a:schemeClr val="tx1"/>
              </a:solidFill>
            </a:endParaRPr>
          </a:p>
          <a:p>
            <a:pPr marL="0" marR="0" lvl="0" indent="0" algn="l" rtl="0">
              <a:spcBef>
                <a:spcPts val="0"/>
              </a:spcBef>
              <a:spcAft>
                <a:spcPts val="0"/>
              </a:spcAft>
              <a:buNone/>
            </a:pPr>
            <a:r>
              <a:rPr lang="en-US">
                <a:solidFill>
                  <a:srgbClr val="D8D8D8"/>
                </a:solidFill>
                <a:latin typeface="Calibri"/>
                <a:ea typeface="Calibri"/>
                <a:cs typeface="Calibri"/>
                <a:sym typeface="Calibri"/>
              </a:rPr>
              <a:t>	</a:t>
            </a:r>
            <a:r>
              <a:rPr lang="en-US" err="1">
                <a:solidFill>
                  <a:srgbClr val="D8D8D8"/>
                </a:solidFill>
                <a:latin typeface="Calibri"/>
                <a:ea typeface="Calibri"/>
                <a:cs typeface="Calibri"/>
                <a:sym typeface="Calibri"/>
              </a:rPr>
              <a:t>sirs_times</a:t>
            </a:r>
            <a:r>
              <a:rPr lang="en-US">
                <a:solidFill>
                  <a:srgbClr val="D8D8D8"/>
                </a:solidFill>
                <a:latin typeface="Calibri"/>
                <a:ea typeface="Calibri"/>
                <a:cs typeface="Calibri"/>
                <a:sym typeface="Calibri"/>
              </a:rPr>
              <a:t>: (data frame)</a:t>
            </a:r>
          </a:p>
          <a:p>
            <a:pPr marL="0" marR="0" lvl="0" indent="0" algn="l" rtl="0">
              <a:spcBef>
                <a:spcPts val="0"/>
              </a:spcBef>
              <a:spcAft>
                <a:spcPts val="0"/>
              </a:spcAft>
              <a:buNone/>
            </a:pPr>
            <a:r>
              <a:rPr lang="en-US">
                <a:solidFill>
                  <a:srgbClr val="D8D8D8"/>
                </a:solidFill>
                <a:latin typeface="Calibri"/>
                <a:ea typeface="Calibri"/>
                <a:cs typeface="Calibri"/>
                <a:sym typeface="Calibri"/>
              </a:rPr>
              <a:t>	</a:t>
            </a:r>
            <a:r>
              <a:rPr lang="en-US" err="1">
                <a:solidFill>
                  <a:schemeClr val="tx1"/>
                </a:solidFill>
                <a:latin typeface="Calibri"/>
                <a:ea typeface="Calibri"/>
                <a:cs typeface="Calibri"/>
                <a:sym typeface="Calibri"/>
              </a:rPr>
              <a:t>sofa_scores</a:t>
            </a:r>
            <a:r>
              <a:rPr lang="en-US">
                <a:solidFill>
                  <a:schemeClr val="tx1"/>
                </a:solidFill>
                <a:latin typeface="Calibri"/>
                <a:ea typeface="Calibri"/>
                <a:cs typeface="Calibri"/>
                <a:sym typeface="Calibri"/>
              </a:rPr>
              <a:t>: (data frame)</a:t>
            </a:r>
          </a:p>
          <a:p>
            <a:pPr marL="0" marR="0" lvl="0" indent="0" algn="l" rtl="0">
              <a:spcBef>
                <a:spcPts val="0"/>
              </a:spcBef>
              <a:spcAft>
                <a:spcPts val="0"/>
              </a:spcAft>
              <a:buNone/>
            </a:pPr>
            <a:r>
              <a:rPr lang="en-US">
                <a:solidFill>
                  <a:srgbClr val="D8D8D8"/>
                </a:solidFill>
                <a:latin typeface="Calibri"/>
                <a:ea typeface="Calibri"/>
                <a:cs typeface="Calibri"/>
                <a:sym typeface="Calibri"/>
              </a:rPr>
              <a:t>	</a:t>
            </a:r>
            <a:r>
              <a:rPr lang="en-US" strike="sngStrike" err="1">
                <a:solidFill>
                  <a:schemeClr val="tx1"/>
                </a:solidFill>
                <a:latin typeface="Calibri"/>
                <a:ea typeface="Calibri"/>
                <a:cs typeface="Calibri"/>
                <a:sym typeface="Calibri"/>
              </a:rPr>
              <a:t>sofa_times</a:t>
            </a:r>
            <a:r>
              <a:rPr lang="en-US" strike="sngStrike">
                <a:solidFill>
                  <a:schemeClr val="tx1"/>
                </a:solidFill>
                <a:latin typeface="Calibri"/>
                <a:ea typeface="Calibri"/>
                <a:cs typeface="Calibri"/>
                <a:sym typeface="Calibri"/>
              </a:rPr>
              <a:t>: (data frame)</a:t>
            </a:r>
          </a:p>
          <a:p>
            <a:pPr marL="0" marR="0" lvl="0" indent="0" algn="l" rtl="0">
              <a:spcBef>
                <a:spcPts val="0"/>
              </a:spcBef>
              <a:spcAft>
                <a:spcPts val="0"/>
              </a:spcAft>
              <a:buNone/>
            </a:pPr>
            <a:r>
              <a:rPr lang="en-US">
                <a:solidFill>
                  <a:schemeClr val="tx1"/>
                </a:solidFill>
                <a:latin typeface="Calibri"/>
                <a:ea typeface="Calibri"/>
                <a:cs typeface="Calibri"/>
                <a:sym typeface="Calibri"/>
              </a:rPr>
              <a:t>	</a:t>
            </a:r>
            <a:r>
              <a:rPr lang="en-US" err="1">
                <a:solidFill>
                  <a:schemeClr val="tx1"/>
                </a:solidFill>
                <a:latin typeface="Calibri"/>
                <a:ea typeface="Calibri"/>
                <a:cs typeface="Calibri"/>
                <a:sym typeface="Calibri"/>
              </a:rPr>
              <a:t>suspicion_times</a:t>
            </a:r>
            <a:r>
              <a:rPr lang="en-US">
                <a:solidFill>
                  <a:schemeClr val="tx1"/>
                </a:solidFill>
                <a:latin typeface="Calibri"/>
                <a:ea typeface="Calibri"/>
                <a:cs typeface="Calibri"/>
                <a:sym typeface="Calibri"/>
              </a:rPr>
              <a:t>: (data frame)</a:t>
            </a:r>
            <a:endParaRPr>
              <a:solidFill>
                <a:schemeClr val="tx1"/>
              </a:solidFill>
              <a:latin typeface="Calibri"/>
              <a:ea typeface="Calibri"/>
              <a:cs typeface="Calibri"/>
              <a:sym typeface="Calibri"/>
            </a:endParaRPr>
          </a:p>
          <a:p>
            <a:pPr marL="0" marR="0" lvl="0" indent="0" algn="l" rtl="0">
              <a:spcBef>
                <a:spcPts val="0"/>
              </a:spcBef>
              <a:spcAft>
                <a:spcPts val="0"/>
              </a:spcAft>
              <a:buNone/>
            </a:pPr>
            <a:r>
              <a:rPr lang="en-US">
                <a:solidFill>
                  <a:srgbClr val="D8D8D8"/>
                </a:solidFill>
                <a:latin typeface="Calibri"/>
                <a:ea typeface="Calibri"/>
                <a:cs typeface="Calibri"/>
                <a:sym typeface="Calibri"/>
              </a:rPr>
              <a:t>	sep2_time: (list)</a:t>
            </a:r>
            <a:endParaRPr>
              <a:solidFill>
                <a:srgbClr val="D8D8D8"/>
              </a:solidFill>
              <a:latin typeface="Calibri"/>
              <a:ea typeface="Calibri"/>
              <a:cs typeface="Calibri"/>
              <a:sym typeface="Calibri"/>
            </a:endParaRPr>
          </a:p>
          <a:p>
            <a:pPr marL="0" marR="0" lvl="0" indent="0" algn="l" rtl="0">
              <a:spcBef>
                <a:spcPts val="0"/>
              </a:spcBef>
              <a:spcAft>
                <a:spcPts val="0"/>
              </a:spcAft>
              <a:buNone/>
            </a:pPr>
            <a:r>
              <a:rPr lang="en-US" b="1">
                <a:solidFill>
                  <a:srgbClr val="92D050"/>
                </a:solidFill>
                <a:latin typeface="Calibri"/>
                <a:ea typeface="Calibri"/>
                <a:cs typeface="Calibri"/>
                <a:sym typeface="Calibri"/>
              </a:rPr>
              <a:t>	</a:t>
            </a:r>
            <a:r>
              <a:rPr lang="en-US" b="1">
                <a:solidFill>
                  <a:schemeClr val="tx1"/>
                </a:solidFill>
                <a:latin typeface="Calibri"/>
                <a:ea typeface="Calibri"/>
                <a:cs typeface="Calibri"/>
                <a:sym typeface="Calibri"/>
              </a:rPr>
              <a:t>sep3_time: (data frame)</a:t>
            </a:r>
            <a:endParaRPr b="1">
              <a:solidFill>
                <a:schemeClr val="tx1"/>
              </a:solidFill>
              <a:latin typeface="Calibri"/>
              <a:ea typeface="Calibri"/>
              <a:cs typeface="Calibri"/>
              <a:sym typeface="Calibri"/>
            </a:endParaRPr>
          </a:p>
          <a:p>
            <a:pPr marL="0" marR="0" lvl="0" indent="0" algn="l" rtl="0">
              <a:spcBef>
                <a:spcPts val="0"/>
              </a:spcBef>
              <a:spcAft>
                <a:spcPts val="0"/>
              </a:spcAft>
              <a:buNone/>
            </a:pPr>
            <a:r>
              <a:rPr lang="en-US">
                <a:solidFill>
                  <a:srgbClr val="D8D8D8"/>
                </a:solidFill>
                <a:latin typeface="Calibri"/>
                <a:ea typeface="Calibri"/>
                <a:cs typeface="Calibri"/>
                <a:sym typeface="Calibri"/>
              </a:rPr>
              <a:t>	</a:t>
            </a:r>
            <a:r>
              <a:rPr lang="en-US" err="1">
                <a:solidFill>
                  <a:srgbClr val="D8D8D8"/>
                </a:solidFill>
                <a:latin typeface="Calibri"/>
                <a:ea typeface="Calibri"/>
                <a:cs typeface="Calibri"/>
                <a:sym typeface="Calibri"/>
              </a:rPr>
              <a:t>ase_time</a:t>
            </a:r>
            <a:r>
              <a:rPr lang="en-US">
                <a:solidFill>
                  <a:srgbClr val="D8D8D8"/>
                </a:solidFill>
                <a:latin typeface="Calibri"/>
                <a:ea typeface="Calibri"/>
                <a:cs typeface="Calibri"/>
                <a:sym typeface="Calibri"/>
              </a:rPr>
              <a:t>: (list)</a:t>
            </a:r>
            <a:endParaRPr/>
          </a:p>
        </p:txBody>
      </p:sp>
      <p:sp>
        <p:nvSpPr>
          <p:cNvPr id="112" name="Google Shape;112;p2"/>
          <p:cNvSpPr/>
          <p:nvPr/>
        </p:nvSpPr>
        <p:spPr>
          <a:xfrm>
            <a:off x="4981575" y="2845801"/>
            <a:ext cx="152400" cy="1072966"/>
          </a:xfrm>
          <a:prstGeom prst="rightBrace">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5133975" y="3271201"/>
            <a:ext cx="1733700" cy="3247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tx1"/>
                </a:solidFill>
                <a:latin typeface="Calibri"/>
                <a:ea typeface="Calibri"/>
                <a:cs typeface="Calibri"/>
                <a:sym typeface="Calibri"/>
              </a:rPr>
              <a:t>staging data frames</a:t>
            </a:r>
            <a:endParaRPr b="1">
              <a:solidFill>
                <a:schemeClr val="tx1"/>
              </a:solidFill>
              <a:latin typeface="Calibri"/>
              <a:ea typeface="Calibri"/>
              <a:cs typeface="Calibri"/>
              <a:sym typeface="Calibri"/>
            </a:endParaRPr>
          </a:p>
        </p:txBody>
      </p:sp>
      <p:sp>
        <p:nvSpPr>
          <p:cNvPr id="8" name="Rectangle 7">
            <a:extLst>
              <a:ext uri="{FF2B5EF4-FFF2-40B4-BE49-F238E27FC236}">
                <a16:creationId xmlns:a16="http://schemas.microsoft.com/office/drawing/2014/main" id="{4BF69217-2CCE-43D4-A01D-C2D3C2ACE2F2}"/>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4"/>
          <p:cNvGraphicFramePr/>
          <p:nvPr>
            <p:extLst>
              <p:ext uri="{D42A27DB-BD31-4B8C-83A1-F6EECF244321}">
                <p14:modId xmlns:p14="http://schemas.microsoft.com/office/powerpoint/2010/main" val="2908678123"/>
              </p:ext>
            </p:extLst>
          </p:nvPr>
        </p:nvGraphicFramePr>
        <p:xfrm>
          <a:off x="1962149" y="1937534"/>
          <a:ext cx="7477126" cy="4404530"/>
        </p:xfrm>
        <a:graphic>
          <a:graphicData uri="http://schemas.openxmlformats.org/drawingml/2006/table">
            <a:tbl>
              <a:tblPr firstRow="1" bandRow="1">
                <a:noFill/>
                <a:tableStyleId>{F742BEFE-DB66-48F4-B2DB-87383E2EBDC1}</a:tableStyleId>
              </a:tblPr>
              <a:tblGrid>
                <a:gridCol w="2105026">
                  <a:extLst>
                    <a:ext uri="{9D8B030D-6E8A-4147-A177-3AD203B41FA5}">
                      <a16:colId xmlns:a16="http://schemas.microsoft.com/office/drawing/2014/main" val="20000"/>
                    </a:ext>
                  </a:extLst>
                </a:gridCol>
                <a:gridCol w="1429958">
                  <a:extLst>
                    <a:ext uri="{9D8B030D-6E8A-4147-A177-3AD203B41FA5}">
                      <a16:colId xmlns:a16="http://schemas.microsoft.com/office/drawing/2014/main" val="20001"/>
                    </a:ext>
                  </a:extLst>
                </a:gridCol>
                <a:gridCol w="1191789">
                  <a:extLst>
                    <a:ext uri="{9D8B030D-6E8A-4147-A177-3AD203B41FA5}">
                      <a16:colId xmlns:a16="http://schemas.microsoft.com/office/drawing/2014/main" val="20002"/>
                    </a:ext>
                  </a:extLst>
                </a:gridCol>
                <a:gridCol w="1537926">
                  <a:extLst>
                    <a:ext uri="{9D8B030D-6E8A-4147-A177-3AD203B41FA5}">
                      <a16:colId xmlns:a16="http://schemas.microsoft.com/office/drawing/2014/main" val="20003"/>
                    </a:ext>
                  </a:extLst>
                </a:gridCol>
                <a:gridCol w="1212427">
                  <a:extLst>
                    <a:ext uri="{9D8B030D-6E8A-4147-A177-3AD203B41FA5}">
                      <a16:colId xmlns:a16="http://schemas.microsoft.com/office/drawing/2014/main" val="20004"/>
                    </a:ext>
                  </a:extLst>
                </a:gridCol>
              </a:tblGrid>
              <a:tr h="225425">
                <a:tc gridSpan="5">
                  <a:txBody>
                    <a:bodyPr/>
                    <a:lstStyle/>
                    <a:p>
                      <a:pPr marL="0" marR="0" lvl="0" indent="0" algn="l" rtl="0">
                        <a:spcBef>
                          <a:spcPts val="0"/>
                        </a:spcBef>
                        <a:spcAft>
                          <a:spcPts val="0"/>
                        </a:spcAft>
                        <a:buNone/>
                      </a:pPr>
                      <a:r>
                        <a:rPr lang="en-US" sz="1100"/>
                        <a:t>flag</a:t>
                      </a:r>
                      <a:endParaRPr sz="11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csn</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i="0" u="none" strike="noStrike" cap="none">
                          <a:solidFill>
                            <a:srgbClr val="8DA9DB"/>
                          </a:solidFill>
                          <a:latin typeface="Calibri"/>
                          <a:ea typeface="Calibri"/>
                          <a:cs typeface="Calibri"/>
                          <a:sym typeface="Calibri"/>
                        </a:rPr>
                        <a:t>123456</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big_int</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078573148"/>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pt_id</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i="0" u="none" strike="noStrike" cap="none">
                          <a:solidFill>
                            <a:srgbClr val="8DA9DB"/>
                          </a:solidFill>
                          <a:latin typeface="Calibri"/>
                          <a:ea typeface="Calibri"/>
                          <a:cs typeface="Calibri"/>
                          <a:sym typeface="Calibri"/>
                        </a:rPr>
                        <a:t>Z56465</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(str)</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953909817"/>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y_vent_rows</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i="0" u="none" strike="noStrike" cap="none">
                          <a:solidFill>
                            <a:srgbClr val="8DA9DB"/>
                          </a:solidFill>
                          <a:latin typeface="Calibri"/>
                          <a:ea typeface="Calibri"/>
                          <a:cs typeface="Calibri"/>
                          <a:sym typeface="Calibri"/>
                        </a:rPr>
                        <a:t>0</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boolean</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87564801"/>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y_vent_start_time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u="none" strike="noStrike" cap="none">
                          <a:solidFill>
                            <a:srgbClr val="8DA9DB"/>
                          </a:solidFill>
                        </a:rPr>
                        <a:t>1</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boolean</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1716203"/>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y_vent_end_time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i="0" u="none" strike="noStrike" cap="none">
                          <a:solidFill>
                            <a:srgbClr val="8DA9DB"/>
                          </a:solidFill>
                          <a:latin typeface="Calibri"/>
                          <a:ea typeface="Calibri"/>
                          <a:cs typeface="Calibri"/>
                          <a:sym typeface="Calibri"/>
                        </a:rPr>
                        <a:t>0</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boolean</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258767193"/>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vent_start_time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i="0" u="none" strike="noStrike" cap="none">
                          <a:solidFill>
                            <a:srgbClr val="8DA9DB"/>
                          </a:solidFill>
                          <a:latin typeface="Calibri"/>
                          <a:ea typeface="Calibri"/>
                          <a:cs typeface="Calibri"/>
                          <a:sym typeface="Calibri"/>
                        </a:rPr>
                        <a:t>0</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boolean</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978276619"/>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ed_wait_time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1100" b="0" u="none" strike="noStrike" cap="none">
                          <a:solidFill>
                            <a:srgbClr val="8DA9DB"/>
                          </a:solidFill>
                        </a:rPr>
                        <a:t>1</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186551555"/>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first_sep2_susp</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2724977545"/>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first_sep2_SIRS</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736746457"/>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first_sep2_time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2864075904"/>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first_sep3_susp</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651153"/>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first_sep3_SOFA</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163621984"/>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irst_sep3_time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2641740550"/>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chemeClr val="tx1"/>
                          </a:solidFill>
                          <a:latin typeface="Calibri"/>
                          <a:ea typeface="Calibri"/>
                          <a:cs typeface="Calibri"/>
                          <a:sym typeface="Calibri"/>
                        </a:rPr>
                        <a:t>first_sep3_susp_mod</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149503005"/>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a:solidFill>
                            <a:srgbClr val="000000"/>
                          </a:solidFill>
                          <a:latin typeface="Calibri"/>
                          <a:ea typeface="Calibri"/>
                          <a:cs typeface="Calibri"/>
                          <a:sym typeface="Calibri"/>
                        </a:rPr>
                        <a:t>first_sep3_SOFA_mod</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(boolean)</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1"/>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u="none" strike="noStrike" cap="none">
                          <a:solidFill>
                            <a:srgbClr val="000000"/>
                          </a:solidFill>
                        </a:rPr>
                        <a:t>first_sep3_time_mod</a:t>
                      </a: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(boolean)</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2"/>
                  </a:ext>
                </a:extLst>
              </a:tr>
            </a:tbl>
          </a:graphicData>
        </a:graphic>
      </p:graphicFrame>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chemeClr val="tx1"/>
                </a:solidFill>
              </a:rPr>
              <a:t>flags </a:t>
            </a:r>
            <a:r>
              <a:rPr lang="en-US">
                <a:solidFill>
                  <a:srgbClr val="FFD966"/>
                </a:solidFill>
              </a:rPr>
              <a:t>(dictionary) </a:t>
            </a:r>
            <a:endParaRPr/>
          </a:p>
        </p:txBody>
      </p:sp>
      <p:sp>
        <p:nvSpPr>
          <p:cNvPr id="131" name="Google Shape;131;p4"/>
          <p:cNvSpPr txBox="1"/>
          <p:nvPr/>
        </p:nvSpPr>
        <p:spPr>
          <a:xfrm>
            <a:off x="1962149" y="1445091"/>
            <a:ext cx="6638882" cy="49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Flags necessary for cohort creation</a:t>
            </a:r>
            <a:endParaRPr/>
          </a:p>
        </p:txBody>
      </p:sp>
      <p:sp>
        <p:nvSpPr>
          <p:cNvPr id="5" name="Rectangle 4">
            <a:extLst>
              <a:ext uri="{FF2B5EF4-FFF2-40B4-BE49-F238E27FC236}">
                <a16:creationId xmlns:a16="http://schemas.microsoft.com/office/drawing/2014/main" id="{63953CED-0BEB-4B07-8A16-E06CD0A418A8}"/>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extLst>
      <p:ext uri="{BB962C8B-B14F-4D97-AF65-F5344CB8AC3E}">
        <p14:creationId xmlns:p14="http://schemas.microsoft.com/office/powerpoint/2010/main" val="125626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4"/>
          <p:cNvGraphicFramePr/>
          <p:nvPr>
            <p:extLst>
              <p:ext uri="{D42A27DB-BD31-4B8C-83A1-F6EECF244321}">
                <p14:modId xmlns:p14="http://schemas.microsoft.com/office/powerpoint/2010/main" val="3752123321"/>
              </p:ext>
            </p:extLst>
          </p:nvPr>
        </p:nvGraphicFramePr>
        <p:xfrm>
          <a:off x="1962149" y="1937534"/>
          <a:ext cx="7477126" cy="2148910"/>
        </p:xfrm>
        <a:graphic>
          <a:graphicData uri="http://schemas.openxmlformats.org/drawingml/2006/table">
            <a:tbl>
              <a:tblPr firstRow="1" bandRow="1">
                <a:noFill/>
                <a:tableStyleId>{F742BEFE-DB66-48F4-B2DB-87383E2EBDC1}</a:tableStyleId>
              </a:tblPr>
              <a:tblGrid>
                <a:gridCol w="2105026">
                  <a:extLst>
                    <a:ext uri="{9D8B030D-6E8A-4147-A177-3AD203B41FA5}">
                      <a16:colId xmlns:a16="http://schemas.microsoft.com/office/drawing/2014/main" val="20000"/>
                    </a:ext>
                  </a:extLst>
                </a:gridCol>
                <a:gridCol w="1429958">
                  <a:extLst>
                    <a:ext uri="{9D8B030D-6E8A-4147-A177-3AD203B41FA5}">
                      <a16:colId xmlns:a16="http://schemas.microsoft.com/office/drawing/2014/main" val="20001"/>
                    </a:ext>
                  </a:extLst>
                </a:gridCol>
                <a:gridCol w="1191789">
                  <a:extLst>
                    <a:ext uri="{9D8B030D-6E8A-4147-A177-3AD203B41FA5}">
                      <a16:colId xmlns:a16="http://schemas.microsoft.com/office/drawing/2014/main" val="20002"/>
                    </a:ext>
                  </a:extLst>
                </a:gridCol>
                <a:gridCol w="1537926">
                  <a:extLst>
                    <a:ext uri="{9D8B030D-6E8A-4147-A177-3AD203B41FA5}">
                      <a16:colId xmlns:a16="http://schemas.microsoft.com/office/drawing/2014/main" val="20003"/>
                    </a:ext>
                  </a:extLst>
                </a:gridCol>
                <a:gridCol w="1212427">
                  <a:extLst>
                    <a:ext uri="{9D8B030D-6E8A-4147-A177-3AD203B41FA5}">
                      <a16:colId xmlns:a16="http://schemas.microsoft.com/office/drawing/2014/main" val="20004"/>
                    </a:ext>
                  </a:extLst>
                </a:gridCol>
              </a:tblGrid>
              <a:tr h="225425">
                <a:tc gridSpan="5">
                  <a:txBody>
                    <a:bodyPr/>
                    <a:lstStyle/>
                    <a:p>
                      <a:pPr marL="0" marR="0" lvl="0" indent="0" algn="l" rtl="0">
                        <a:spcBef>
                          <a:spcPts val="0"/>
                        </a:spcBef>
                        <a:spcAft>
                          <a:spcPts val="0"/>
                        </a:spcAft>
                        <a:buNone/>
                      </a:pPr>
                      <a:r>
                        <a:rPr lang="en-US" sz="1100"/>
                        <a:t>event_times</a:t>
                      </a:r>
                      <a:endParaRPr sz="11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ed_presentation_time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lang="en-US"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078573148"/>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hospital_admission_date_time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lang="en-US"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953909817"/>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hospital_discharge_date_time</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boolean</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87564801"/>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start_index</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lang="en-US"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Is earlier of </a:t>
                      </a:r>
                      <a:r>
                        <a:rPr lang="en-US" sz="1100" b="0" u="none" strike="noStrike" cap="none" err="1">
                          <a:solidFill>
                            <a:srgbClr val="A8D08C"/>
                          </a:solidFill>
                        </a:rPr>
                        <a:t>ed_presentation</a:t>
                      </a:r>
                      <a:r>
                        <a:rPr lang="en-US" sz="1100" b="0" u="none" strike="noStrike" cap="none">
                          <a:solidFill>
                            <a:srgbClr val="A8D08C"/>
                          </a:solidFill>
                        </a:rPr>
                        <a:t> and hospital admission</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1716203"/>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first_icu_start</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lang="en-US"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4258767193"/>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1100" b="0" i="0" u="none" strike="noStrike" cap="none" err="1">
                          <a:solidFill>
                            <a:schemeClr val="tx1"/>
                          </a:solidFill>
                          <a:latin typeface="Calibri"/>
                          <a:ea typeface="Calibri"/>
                          <a:cs typeface="Calibri"/>
                          <a:sym typeface="Calibri"/>
                        </a:rPr>
                        <a:t>first_icu_end</a:t>
                      </a:r>
                      <a:endParaRPr sz="1100" b="0" i="0" u="none" strike="noStrike" cap="none">
                        <a:solidFill>
                          <a:schemeClr val="tx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endParaRPr sz="11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1100" b="0" i="0" u="none" strike="noStrike" cap="none">
                          <a:solidFill>
                            <a:srgbClr val="FFD966"/>
                          </a:solidFill>
                          <a:latin typeface="Calibri"/>
                          <a:ea typeface="Calibri"/>
                          <a:cs typeface="Calibri"/>
                          <a:sym typeface="Calibri"/>
                        </a:rPr>
                        <a:t>(</a:t>
                      </a:r>
                      <a:r>
                        <a:rPr lang="en-US" sz="1100" b="0" i="0" u="none" strike="noStrike" cap="none" err="1">
                          <a:solidFill>
                            <a:srgbClr val="FFD966"/>
                          </a:solidFill>
                          <a:latin typeface="Calibri"/>
                          <a:ea typeface="Calibri"/>
                          <a:cs typeface="Calibri"/>
                          <a:sym typeface="Calibri"/>
                        </a:rPr>
                        <a:t>date_time</a:t>
                      </a:r>
                      <a:r>
                        <a:rPr lang="en-US" sz="1100" b="0" i="0" u="none" strike="noStrike" cap="none">
                          <a:solidFill>
                            <a:srgbClr val="FFD966"/>
                          </a:solidFill>
                          <a:latin typeface="Calibri"/>
                          <a:ea typeface="Calibri"/>
                          <a:cs typeface="Calibri"/>
                          <a:sym typeface="Calibri"/>
                        </a:rPr>
                        <a:t>)</a:t>
                      </a:r>
                      <a:r>
                        <a:rPr lang="en-US" sz="1100" b="0" i="0" u="none" strike="noStrike" cap="none">
                          <a:solidFill>
                            <a:srgbClr val="000000"/>
                          </a:solidFill>
                          <a:latin typeface="Calibri"/>
                          <a:ea typeface="Calibri"/>
                          <a:cs typeface="Calibri"/>
                          <a:sym typeface="Calibri"/>
                        </a:rPr>
                        <a:t> </a:t>
                      </a:r>
                      <a:endParaRPr lang="en-US" sz="11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100" b="0" u="none" strike="noStrike" cap="none">
                          <a:solidFill>
                            <a:srgbClr val="A8D08C"/>
                          </a:solidFill>
                        </a:rPr>
                        <a:t>[?]</a:t>
                      </a: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978276619"/>
                  </a:ext>
                </a:extLst>
              </a:tr>
            </a:tbl>
          </a:graphicData>
        </a:graphic>
      </p:graphicFrame>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chemeClr val="tx1"/>
                </a:solidFill>
              </a:rPr>
              <a:t>event_times </a:t>
            </a:r>
            <a:r>
              <a:rPr lang="en-US">
                <a:solidFill>
                  <a:srgbClr val="FFD966"/>
                </a:solidFill>
              </a:rPr>
              <a:t>(dictionary) </a:t>
            </a:r>
            <a:endParaRPr/>
          </a:p>
        </p:txBody>
      </p:sp>
      <p:sp>
        <p:nvSpPr>
          <p:cNvPr id="131" name="Google Shape;131;p4"/>
          <p:cNvSpPr txBox="1"/>
          <p:nvPr/>
        </p:nvSpPr>
        <p:spPr>
          <a:xfrm>
            <a:off x="1962149" y="1445091"/>
            <a:ext cx="6638882" cy="49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Key event times</a:t>
            </a:r>
            <a:endParaRPr/>
          </a:p>
        </p:txBody>
      </p:sp>
      <p:sp>
        <p:nvSpPr>
          <p:cNvPr id="5" name="Rectangle 4">
            <a:extLst>
              <a:ext uri="{FF2B5EF4-FFF2-40B4-BE49-F238E27FC236}">
                <a16:creationId xmlns:a16="http://schemas.microsoft.com/office/drawing/2014/main" id="{FB3D9AA8-4864-4D5B-89E6-A62EF4AB7302}"/>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extLst>
      <p:ext uri="{BB962C8B-B14F-4D97-AF65-F5344CB8AC3E}">
        <p14:creationId xmlns:p14="http://schemas.microsoft.com/office/powerpoint/2010/main" val="22114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p:nvPr/>
        </p:nvSpPr>
        <p:spPr>
          <a:xfrm>
            <a:off x="309694" y="6488668"/>
            <a:ext cx="684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field name: </a:t>
            </a:r>
            <a:r>
              <a:rPr lang="en-US" sz="1800">
                <a:solidFill>
                  <a:srgbClr val="8DA9DB"/>
                </a:solidFill>
                <a:latin typeface="Calibri"/>
                <a:ea typeface="Calibri"/>
                <a:cs typeface="Calibri"/>
                <a:sym typeface="Calibri"/>
              </a:rPr>
              <a:t>example value </a:t>
            </a:r>
            <a:r>
              <a:rPr lang="en-US" sz="1800">
                <a:solidFill>
                  <a:srgbClr val="FFD966"/>
                </a:solidFill>
                <a:latin typeface="Calibri"/>
                <a:ea typeface="Calibri"/>
                <a:cs typeface="Calibri"/>
                <a:sym typeface="Calibri"/>
              </a:rPr>
              <a:t>(type) </a:t>
            </a:r>
            <a:r>
              <a:rPr lang="en-US" sz="1800">
                <a:solidFill>
                  <a:srgbClr val="A8D08C"/>
                </a:solidFill>
                <a:latin typeface="Calibri"/>
                <a:ea typeface="Calibri"/>
                <a:cs typeface="Calibri"/>
                <a:sym typeface="Calibri"/>
              </a:rPr>
              <a:t>[file name] </a:t>
            </a:r>
            <a:r>
              <a:rPr lang="en-US" sz="1800">
                <a:solidFill>
                  <a:srgbClr val="F4B081"/>
                </a:solidFill>
                <a:latin typeface="Calibri"/>
                <a:ea typeface="Calibri"/>
                <a:cs typeface="Calibri"/>
                <a:sym typeface="Calibri"/>
              </a:rPr>
              <a:t>filter or grouping</a:t>
            </a:r>
            <a:endParaRPr/>
          </a:p>
        </p:txBody>
      </p:sp>
      <p:graphicFrame>
        <p:nvGraphicFramePr>
          <p:cNvPr id="119" name="Google Shape;119;p3"/>
          <p:cNvGraphicFramePr/>
          <p:nvPr/>
        </p:nvGraphicFramePr>
        <p:xfrm>
          <a:off x="2483170" y="1998465"/>
          <a:ext cx="5320675" cy="4343590"/>
        </p:xfrm>
        <a:graphic>
          <a:graphicData uri="http://schemas.openxmlformats.org/drawingml/2006/table">
            <a:tbl>
              <a:tblPr firstRow="1" bandRow="1">
                <a:noFill/>
                <a:tableStyleId>{F742BEFE-DB66-48F4-B2DB-87383E2EBDC1}</a:tableStyleId>
              </a:tblPr>
              <a:tblGrid>
                <a:gridCol w="1043300">
                  <a:extLst>
                    <a:ext uri="{9D8B030D-6E8A-4147-A177-3AD203B41FA5}">
                      <a16:colId xmlns:a16="http://schemas.microsoft.com/office/drawing/2014/main" val="20000"/>
                    </a:ext>
                  </a:extLst>
                </a:gridCol>
                <a:gridCol w="1130625">
                  <a:extLst>
                    <a:ext uri="{9D8B030D-6E8A-4147-A177-3AD203B41FA5}">
                      <a16:colId xmlns:a16="http://schemas.microsoft.com/office/drawing/2014/main" val="20001"/>
                    </a:ext>
                  </a:extLst>
                </a:gridCol>
                <a:gridCol w="698825">
                  <a:extLst>
                    <a:ext uri="{9D8B030D-6E8A-4147-A177-3AD203B41FA5}">
                      <a16:colId xmlns:a16="http://schemas.microsoft.com/office/drawing/2014/main" val="20002"/>
                    </a:ext>
                  </a:extLst>
                </a:gridCol>
                <a:gridCol w="960750">
                  <a:extLst>
                    <a:ext uri="{9D8B030D-6E8A-4147-A177-3AD203B41FA5}">
                      <a16:colId xmlns:a16="http://schemas.microsoft.com/office/drawing/2014/main" val="20003"/>
                    </a:ext>
                  </a:extLst>
                </a:gridCol>
                <a:gridCol w="1487175">
                  <a:extLst>
                    <a:ext uri="{9D8B030D-6E8A-4147-A177-3AD203B41FA5}">
                      <a16:colId xmlns:a16="http://schemas.microsoft.com/office/drawing/2014/main" val="20004"/>
                    </a:ext>
                  </a:extLst>
                </a:gridCol>
              </a:tblGrid>
              <a:tr h="152675">
                <a:tc gridSpan="4">
                  <a:txBody>
                    <a:bodyPr/>
                    <a:lstStyle/>
                    <a:p>
                      <a:pPr marL="0" marR="0" lvl="0" indent="0" algn="l" rtl="0">
                        <a:spcBef>
                          <a:spcPts val="0"/>
                        </a:spcBef>
                        <a:spcAft>
                          <a:spcPts val="0"/>
                        </a:spcAft>
                        <a:buNone/>
                      </a:pPr>
                      <a:r>
                        <a:rPr lang="en-US" sz="900" u="none" strike="noStrike" cap="none"/>
                        <a:t>static_patient_features</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0"/>
                  </a:ext>
                </a:extLst>
              </a:tr>
              <a:tr h="152675">
                <a:tc>
                  <a:txBody>
                    <a:bodyPr/>
                    <a:lstStyle/>
                    <a:p>
                      <a:pPr marL="0" marR="0" lvl="0" indent="0" algn="l" rtl="0">
                        <a:lnSpc>
                          <a:spcPct val="100000"/>
                        </a:lnSpc>
                        <a:spcBef>
                          <a:spcPts val="0"/>
                        </a:spcBef>
                        <a:spcAft>
                          <a:spcPts val="0"/>
                        </a:spcAft>
                        <a:buClr>
                          <a:srgbClr val="000000"/>
                        </a:buClr>
                        <a:buSzPts val="900"/>
                        <a:buFont typeface="Calibri"/>
                        <a:buNone/>
                      </a:pPr>
                      <a:r>
                        <a:rPr lang="en-US" sz="900" b="0" u="none" strike="noStrike" cap="none">
                          <a:solidFill>
                            <a:srgbClr val="000000"/>
                          </a:solidFill>
                          <a:latin typeface="Calibri"/>
                          <a:ea typeface="Calibri"/>
                          <a:cs typeface="Calibri"/>
                          <a:sym typeface="Calibri"/>
                        </a:rPr>
                        <a:t>mrn</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900" b="0" u="none" strike="noStrike" cap="none">
                          <a:solidFill>
                            <a:srgbClr val="8DA9DB"/>
                          </a:solidFill>
                          <a:latin typeface="Calibri"/>
                          <a:ea typeface="Calibri"/>
                          <a:cs typeface="Calibri"/>
                          <a:sym typeface="Calibri"/>
                        </a:rPr>
                        <a:t>12345678</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u="none" strike="noStrike" cap="none">
                          <a:solidFill>
                            <a:srgbClr val="FFD966"/>
                          </a:solidFill>
                          <a:latin typeface="Calibri"/>
                          <a:ea typeface="Calibri"/>
                          <a:cs typeface="Calibri"/>
                          <a:sym typeface="Calibri"/>
                        </a:rPr>
                        <a:t>(str)</a:t>
                      </a:r>
                      <a:r>
                        <a:rPr lang="en-US" sz="900" b="0" u="none" strike="noStrike" cap="none">
                          <a:solidFill>
                            <a:srgbClr val="000000"/>
                          </a:solidFill>
                          <a:latin typeface="Calibri"/>
                          <a:ea typeface="Calibri"/>
                          <a:cs typeface="Calibri"/>
                          <a:sym typeface="Calibri"/>
                        </a:rPr>
                        <a:t> </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u="none" strike="noStrike" cap="none">
                          <a:solidFill>
                            <a:srgbClr val="A8D08C"/>
                          </a:solidFill>
                          <a:latin typeface="Calibri"/>
                          <a:ea typeface="Calibri"/>
                          <a:cs typeface="Calibri"/>
                          <a:sym typeface="Calibri"/>
                        </a:rPr>
                        <a:t>[demographics]</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152675">
                <a:tc>
                  <a:txBody>
                    <a:bodyPr/>
                    <a:lstStyle/>
                    <a:p>
                      <a:pPr marL="0" marR="0" lvl="0" indent="0" algn="l" rtl="0">
                        <a:lnSpc>
                          <a:spcPct val="100000"/>
                        </a:lnSpc>
                        <a:spcBef>
                          <a:spcPts val="0"/>
                        </a:spcBef>
                        <a:spcAft>
                          <a:spcPts val="0"/>
                        </a:spcAft>
                        <a:buClr>
                          <a:srgbClr val="000000"/>
                        </a:buClr>
                        <a:buSzPts val="900"/>
                        <a:buFont typeface="Calibri"/>
                        <a:buNone/>
                      </a:pPr>
                      <a:r>
                        <a:rPr lang="en-US" sz="900" b="0" u="none" strike="noStrike" cap="none">
                          <a:solidFill>
                            <a:srgbClr val="000000"/>
                          </a:solidFill>
                          <a:latin typeface="Calibri"/>
                          <a:ea typeface="Calibri"/>
                          <a:cs typeface="Calibri"/>
                          <a:sym typeface="Calibri"/>
                        </a:rPr>
                        <a:t>last4_ssn</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900" b="0" u="none" strike="noStrike" cap="none">
                          <a:solidFill>
                            <a:srgbClr val="8DA9DB"/>
                          </a:solidFill>
                          <a:latin typeface="Calibri"/>
                          <a:ea typeface="Calibri"/>
                          <a:cs typeface="Calibri"/>
                          <a:sym typeface="Calibri"/>
                        </a:rPr>
                        <a:t>1234</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u="none" strike="noStrike" cap="none">
                          <a:solidFill>
                            <a:srgbClr val="FFD966"/>
                          </a:solidFill>
                          <a:latin typeface="Calibri"/>
                          <a:ea typeface="Calibri"/>
                          <a:cs typeface="Calibri"/>
                          <a:sym typeface="Calibri"/>
                        </a:rPr>
                        <a:t>(str)</a:t>
                      </a:r>
                      <a:r>
                        <a:rPr lang="en-US" sz="900" b="0" u="none" strike="noStrike" cap="none">
                          <a:solidFill>
                            <a:srgbClr val="000000"/>
                          </a:solidFill>
                          <a:latin typeface="Calibri"/>
                          <a:ea typeface="Calibri"/>
                          <a:cs typeface="Calibri"/>
                          <a:sym typeface="Calibri"/>
                        </a:rPr>
                        <a:t> </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u="none" strike="noStrike" cap="none">
                          <a:solidFill>
                            <a:srgbClr val="A8D08C"/>
                          </a:solidFill>
                          <a:latin typeface="Calibri"/>
                          <a:ea typeface="Calibri"/>
                          <a:cs typeface="Calibri"/>
                          <a:sym typeface="Calibri"/>
                        </a:rPr>
                        <a:t>[demographics]</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152675">
                <a:tc>
                  <a:txBody>
                    <a:bodyPr/>
                    <a:lstStyle/>
                    <a:p>
                      <a:pPr marL="0" marR="0" lvl="0" indent="0" algn="l" rtl="0">
                        <a:lnSpc>
                          <a:spcPct val="100000"/>
                        </a:lnSpc>
                        <a:spcBef>
                          <a:spcPts val="0"/>
                        </a:spcBef>
                        <a:spcAft>
                          <a:spcPts val="0"/>
                        </a:spcAft>
                        <a:buClr>
                          <a:srgbClr val="000000"/>
                        </a:buClr>
                        <a:buSzPts val="900"/>
                        <a:buFont typeface="Calibri"/>
                        <a:buNone/>
                      </a:pPr>
                      <a:r>
                        <a:rPr lang="en-US" sz="900" b="0" u="none" strike="noStrike" cap="none">
                          <a:solidFill>
                            <a:srgbClr val="000000"/>
                          </a:solidFill>
                          <a:latin typeface="Calibri"/>
                          <a:ea typeface="Calibri"/>
                          <a:cs typeface="Calibri"/>
                          <a:sym typeface="Calibri"/>
                        </a:rPr>
                        <a:t>encounter_type</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900" b="0" u="none" strike="noStrike" cap="none">
                          <a:solidFill>
                            <a:srgbClr val="8DA9DB"/>
                          </a:solidFill>
                          <a:latin typeface="Calibri"/>
                          <a:ea typeface="Calibri"/>
                          <a:cs typeface="Calibri"/>
                          <a:sym typeface="Calibri"/>
                        </a:rPr>
                        <a:t>Inpatient</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u="none" strike="noStrike" cap="none">
                          <a:solidFill>
                            <a:srgbClr val="FFD966"/>
                          </a:solidFill>
                          <a:latin typeface="Calibri"/>
                          <a:ea typeface="Calibri"/>
                          <a:cs typeface="Calibri"/>
                          <a:sym typeface="Calibri"/>
                        </a:rPr>
                        <a:t>(str)</a:t>
                      </a:r>
                      <a:r>
                        <a:rPr lang="en-US" sz="900" b="0" u="none" strike="noStrike" cap="none">
                          <a:solidFill>
                            <a:srgbClr val="000000"/>
                          </a:solidFill>
                          <a:latin typeface="Calibri"/>
                          <a:ea typeface="Calibri"/>
                          <a:cs typeface="Calibri"/>
                          <a:sym typeface="Calibri"/>
                        </a:rPr>
                        <a:t> </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u="none" strike="noStrike" cap="none">
                          <a:solidFill>
                            <a:srgbClr val="A8D08C"/>
                          </a:solidFill>
                          <a:latin typeface="Calibri"/>
                          <a:ea typeface="Calibri"/>
                          <a:cs typeface="Calibri"/>
                          <a:sym typeface="Calibri"/>
                        </a:rPr>
                        <a:t>[encounters]</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discharge_status</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Home or Self care</a:t>
                      </a:r>
                      <a:r>
                        <a:rPr lang="en-US" sz="900">
                          <a:latin typeface="Calibri"/>
                          <a:ea typeface="Calibri"/>
                          <a:cs typeface="Calibri"/>
                          <a:sym typeface="Calibri"/>
                        </a:rPr>
                        <a:t> </a:t>
                      </a:r>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a:t>
                      </a:r>
                      <a:r>
                        <a:rPr lang="en-US" sz="900">
                          <a:latin typeface="Calibri"/>
                          <a:ea typeface="Calibri"/>
                          <a:cs typeface="Calibri"/>
                          <a:sym typeface="Calibri"/>
                        </a:rPr>
                        <a:t> </a:t>
                      </a:r>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age</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65 </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(small int)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gender</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male</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a:t>
                      </a:r>
                      <a:r>
                        <a:rPr lang="en-US" sz="900" b="0" u="none" strike="noStrike" cap="none">
                          <a:solidFill>
                            <a:srgbClr val="A8D08C"/>
                          </a:solidFill>
                          <a:latin typeface="Calibri"/>
                          <a:ea typeface="Calibri"/>
                          <a:cs typeface="Calibri"/>
                          <a:sym typeface="Calibri"/>
                        </a:rPr>
                        <a:t>demographics</a:t>
                      </a:r>
                      <a:r>
                        <a:rPr lang="en-US" sz="900">
                          <a:solidFill>
                            <a:srgbClr val="A8D08C"/>
                          </a:solidFill>
                          <a:latin typeface="Calibri"/>
                          <a:ea typeface="Calibri"/>
                          <a:cs typeface="Calibri"/>
                          <a:sym typeface="Calibri"/>
                        </a:rPr>
                        <a:t>]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r h="152675">
                <a:tc>
                  <a:txBody>
                    <a:bodyPr/>
                    <a:lstStyle/>
                    <a:p>
                      <a:pPr marL="0" marR="0" lvl="0" indent="0" algn="l" rtl="0">
                        <a:lnSpc>
                          <a:spcPct val="100000"/>
                        </a:lnSpc>
                        <a:spcBef>
                          <a:spcPts val="0"/>
                        </a:spcBef>
                        <a:spcAft>
                          <a:spcPts val="0"/>
                        </a:spcAft>
                        <a:buClr>
                          <a:schemeClr val="dk1"/>
                        </a:buClr>
                        <a:buSzPts val="900"/>
                        <a:buFont typeface="Calibri"/>
                        <a:buNone/>
                      </a:pPr>
                      <a:r>
                        <a:rPr lang="en-US" sz="900">
                          <a:latin typeface="Calibri"/>
                          <a:ea typeface="Calibri"/>
                          <a:cs typeface="Calibri"/>
                          <a:sym typeface="Calibri"/>
                        </a:rPr>
                        <a:t>gender_code</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(int)</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a:t>
                      </a:r>
                      <a:r>
                        <a:rPr lang="en-US" sz="900" b="0" u="none" strike="noStrike" cap="none">
                          <a:solidFill>
                            <a:srgbClr val="A8D08C"/>
                          </a:solidFill>
                          <a:latin typeface="Calibri"/>
                          <a:ea typeface="Calibri"/>
                          <a:cs typeface="Calibri"/>
                          <a:sym typeface="Calibri"/>
                        </a:rPr>
                        <a:t>demographics</a:t>
                      </a:r>
                      <a:r>
                        <a:rPr lang="en-US" sz="900">
                          <a:solidFill>
                            <a:srgbClr val="A8D08C"/>
                          </a:solidFill>
                          <a:latin typeface="Calibri"/>
                          <a:ea typeface="Calibri"/>
                          <a:cs typeface="Calibri"/>
                          <a:sym typeface="Calibri"/>
                        </a:rPr>
                        <a:t>] </a:t>
                      </a:r>
                      <a:endParaRPr sz="900">
                        <a:solidFill>
                          <a:srgbClr val="8DA9DB"/>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solidFill>
                          <a:srgbClr val="8DA9DB"/>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race</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White or Caucasian </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a:t>
                      </a:r>
                      <a:r>
                        <a:rPr lang="en-US" sz="900" b="0" u="none" strike="noStrike" cap="none">
                          <a:solidFill>
                            <a:srgbClr val="A8D08C"/>
                          </a:solidFill>
                          <a:latin typeface="Calibri"/>
                          <a:ea typeface="Calibri"/>
                          <a:cs typeface="Calibri"/>
                          <a:sym typeface="Calibri"/>
                        </a:rPr>
                        <a:t>demographics</a:t>
                      </a:r>
                      <a:r>
                        <a:rPr lang="en-US" sz="900">
                          <a:solidFill>
                            <a:srgbClr val="A8D08C"/>
                          </a:solidFill>
                          <a:latin typeface="Calibri"/>
                          <a:ea typeface="Calibri"/>
                          <a:cs typeface="Calibri"/>
                          <a:sym typeface="Calibri"/>
                        </a:rPr>
                        <a:t>] </a:t>
                      </a:r>
                      <a:endParaRPr sz="900">
                        <a:solidFill>
                          <a:srgbClr val="8DA9DB"/>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solidFill>
                          <a:srgbClr val="8DA9DB"/>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8"/>
                  </a:ext>
                </a:extLst>
              </a:tr>
              <a:tr h="152675">
                <a:tc>
                  <a:txBody>
                    <a:bodyPr/>
                    <a:lstStyle/>
                    <a:p>
                      <a:pPr marL="0" marR="0" lvl="0" indent="0" algn="l" rtl="0">
                        <a:spcBef>
                          <a:spcPts val="0"/>
                        </a:spcBef>
                        <a:spcAft>
                          <a:spcPts val="0"/>
                        </a:spcAft>
                        <a:buNone/>
                      </a:pPr>
                      <a:r>
                        <a:rPr lang="en-US" sz="900" err="1">
                          <a:latin typeface="Calibri"/>
                          <a:ea typeface="Calibri"/>
                          <a:cs typeface="Calibri"/>
                          <a:sym typeface="Calibri"/>
                        </a:rPr>
                        <a:t>race_code</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1</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(int)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a:t>
                      </a:r>
                      <a:r>
                        <a:rPr lang="en-US" sz="900" b="0" u="none" strike="noStrike" cap="none">
                          <a:solidFill>
                            <a:srgbClr val="A8D08C"/>
                          </a:solidFill>
                          <a:latin typeface="Calibri"/>
                          <a:ea typeface="Calibri"/>
                          <a:cs typeface="Calibri"/>
                          <a:sym typeface="Calibri"/>
                        </a:rPr>
                        <a:t>demographics</a:t>
                      </a:r>
                      <a:r>
                        <a:rPr lang="en-US" sz="900">
                          <a:solidFill>
                            <a:srgbClr val="A8D08C"/>
                          </a:solidFill>
                          <a:latin typeface="Calibri"/>
                          <a:ea typeface="Calibri"/>
                          <a:cs typeface="Calibri"/>
                          <a:sym typeface="Calibri"/>
                        </a:rPr>
                        <a:t>]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latin typeface="Calibri"/>
                        <a:ea typeface="Calibri"/>
                        <a:cs typeface="Calibri"/>
                        <a:sym typeface="Calibri"/>
                      </a:endParaRPr>
                    </a:p>
                  </a:txBody>
                  <a:tcPr marL="91450" marR="91450" marT="45725" marB="45725"/>
                </a:tc>
                <a:extLst>
                  <a:ext uri="{0D108BD9-81ED-4DB2-BD59-A6C34878D82A}">
                    <a16:rowId xmlns:a16="http://schemas.microsoft.com/office/drawing/2014/main" val="10009"/>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ethnicity</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Non-Hispanic</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a:t>
                      </a:r>
                      <a:r>
                        <a:rPr lang="en-US" sz="900" b="0" u="none" strike="noStrike" cap="none">
                          <a:solidFill>
                            <a:srgbClr val="A8D08C"/>
                          </a:solidFill>
                          <a:latin typeface="Calibri"/>
                          <a:ea typeface="Calibri"/>
                          <a:cs typeface="Calibri"/>
                          <a:sym typeface="Calibri"/>
                        </a:rPr>
                        <a:t>demographics</a:t>
                      </a:r>
                      <a:r>
                        <a:rPr lang="en-US" sz="900">
                          <a:solidFill>
                            <a:srgbClr val="A8D08C"/>
                          </a:solidFill>
                          <a:latin typeface="Calibri"/>
                          <a:ea typeface="Calibri"/>
                          <a:cs typeface="Calibri"/>
                          <a:sym typeface="Calibri"/>
                        </a:rPr>
                        <a:t>] </a:t>
                      </a:r>
                      <a:endParaRPr sz="900">
                        <a:solidFill>
                          <a:srgbClr val="8DA9DB"/>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solidFill>
                          <a:srgbClr val="8DA9DB"/>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0"/>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ethnicity_code</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Non-Hispanic</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a:solidFill>
                            <a:srgbClr val="A8D08C"/>
                          </a:solidFill>
                          <a:latin typeface="Calibri"/>
                          <a:ea typeface="Calibri"/>
                          <a:cs typeface="Calibri"/>
                          <a:sym typeface="Calibri"/>
                        </a:rPr>
                        <a:t>[</a:t>
                      </a:r>
                      <a:r>
                        <a:rPr lang="en-US" sz="900" b="0" u="none" strike="noStrike" cap="none">
                          <a:solidFill>
                            <a:srgbClr val="A8D08C"/>
                          </a:solidFill>
                          <a:latin typeface="Calibri"/>
                          <a:ea typeface="Calibri"/>
                          <a:cs typeface="Calibri"/>
                          <a:sym typeface="Calibri"/>
                        </a:rPr>
                        <a:t>demographics</a:t>
                      </a:r>
                      <a:r>
                        <a:rPr lang="en-US" sz="900">
                          <a:solidFill>
                            <a:srgbClr val="A8D08C"/>
                          </a:solidFill>
                          <a:latin typeface="Calibri"/>
                          <a:ea typeface="Calibri"/>
                          <a:cs typeface="Calibri"/>
                          <a:sym typeface="Calibri"/>
                        </a:rPr>
                        <a:t>] </a:t>
                      </a:r>
                      <a:endParaRPr sz="900">
                        <a:solidFill>
                          <a:srgbClr val="8DA9DB"/>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a:solidFill>
                          <a:srgbClr val="8DA9DB"/>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1"/>
                  </a:ext>
                </a:extLst>
              </a:tr>
              <a:tr h="158050">
                <a:tc>
                  <a:txBody>
                    <a:bodyPr/>
                    <a:lstStyle/>
                    <a:p>
                      <a:pPr marL="0" marR="0" lvl="0" indent="0" algn="l" rtl="0">
                        <a:spcBef>
                          <a:spcPts val="0"/>
                        </a:spcBef>
                        <a:spcAft>
                          <a:spcPts val="0"/>
                        </a:spcAft>
                        <a:buNone/>
                      </a:pPr>
                      <a:r>
                        <a:rPr lang="en-US" sz="900">
                          <a:latin typeface="Calibri"/>
                          <a:ea typeface="Calibri"/>
                          <a:cs typeface="Calibri"/>
                          <a:sym typeface="Calibri"/>
                        </a:rPr>
                        <a:t>admit_reason</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CHEST PAIN</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2"/>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ed_arrival_source</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Self Referral</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3"/>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total_icu_days</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6</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i="0" u="none" strike="noStrike" cap="none">
                          <a:solidFill>
                            <a:srgbClr val="FFD966"/>
                          </a:solidFill>
                          <a:latin typeface="Calibri"/>
                          <a:ea typeface="Calibri"/>
                          <a:cs typeface="Calibri"/>
                          <a:sym typeface="Calibri"/>
                        </a:rPr>
                        <a:t>(int) </a:t>
                      </a:r>
                      <a:endParaRPr sz="900" b="0"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4"/>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total_vent_days</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i="0" u="none" strike="noStrike" cap="none">
                          <a:solidFill>
                            <a:srgbClr val="FFD966"/>
                          </a:solidFill>
                          <a:latin typeface="Calibri"/>
                          <a:ea typeface="Calibri"/>
                          <a:cs typeface="Calibri"/>
                          <a:sym typeface="Calibri"/>
                        </a:rPr>
                        <a:t>(int) </a:t>
                      </a:r>
                      <a:endParaRPr sz="900" b="0"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5"/>
                  </a:ext>
                </a:extLst>
              </a:tr>
              <a:tr h="152675">
                <a:tc>
                  <a:txBody>
                    <a:bodyPr/>
                    <a:lstStyle/>
                    <a:p>
                      <a:pPr marL="0" marR="0" lvl="0" indent="0" algn="l" rtl="0">
                        <a:spcBef>
                          <a:spcPts val="0"/>
                        </a:spcBef>
                        <a:spcAft>
                          <a:spcPts val="0"/>
                        </a:spcAft>
                        <a:buNone/>
                      </a:pPr>
                      <a:r>
                        <a:rPr lang="en-US" sz="900">
                          <a:latin typeface="Calibri"/>
                          <a:ea typeface="Calibri"/>
                          <a:cs typeface="Calibri"/>
                          <a:sym typeface="Calibri"/>
                        </a:rPr>
                        <a:t>total_hosp_days</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9</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i="0" u="none" strike="noStrike" cap="none">
                          <a:solidFill>
                            <a:srgbClr val="FFD966"/>
                          </a:solidFill>
                          <a:latin typeface="Calibri"/>
                          <a:ea typeface="Calibri"/>
                          <a:cs typeface="Calibri"/>
                          <a:sym typeface="Calibri"/>
                        </a:rPr>
                        <a:t>(int) </a:t>
                      </a:r>
                      <a:endParaRPr sz="900" b="0"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900"/>
                        <a:buFont typeface="Calibri"/>
                        <a:buNone/>
                      </a:pPr>
                      <a:endParaRPr sz="900" b="0" i="0" u="none" strike="noStrike" cap="none">
                        <a:solidFill>
                          <a:srgbClr val="A8D08C"/>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6"/>
                  </a:ext>
                </a:extLst>
              </a:tr>
              <a:tr h="150125">
                <a:tc>
                  <a:txBody>
                    <a:bodyPr/>
                    <a:lstStyle/>
                    <a:p>
                      <a:pPr marL="0" marR="0" lvl="0" indent="0" algn="l" rtl="0">
                        <a:spcBef>
                          <a:spcPts val="0"/>
                        </a:spcBef>
                        <a:spcAft>
                          <a:spcPts val="0"/>
                        </a:spcAft>
                        <a:buNone/>
                      </a:pPr>
                      <a:r>
                        <a:rPr lang="en-US" sz="900">
                          <a:latin typeface="Calibri"/>
                          <a:ea typeface="Calibri"/>
                          <a:cs typeface="Calibri"/>
                          <a:sym typeface="Calibri"/>
                        </a:rPr>
                        <a:t>discharge_status</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Home or Self Care</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rgbClr val="F4B081"/>
                        </a:buClr>
                        <a:buSzPts val="900"/>
                        <a:buFont typeface="Calibri"/>
                        <a:buNone/>
                      </a:pPr>
                      <a:r>
                        <a:rPr lang="en-US" sz="900" b="0" i="0" u="none" strike="noStrike" cap="none">
                          <a:solidFill>
                            <a:srgbClr val="F4B081"/>
                          </a:solidFill>
                          <a:latin typeface="Calibri"/>
                          <a:ea typeface="Calibri"/>
                          <a:cs typeface="Calibri"/>
                          <a:sym typeface="Calibri"/>
                        </a:rPr>
                        <a:t>filter_discharge</a:t>
                      </a:r>
                      <a:endParaRPr/>
                    </a:p>
                  </a:txBody>
                  <a:tcPr marL="91450" marR="91450" marT="45725" marB="45725"/>
                </a:tc>
                <a:extLst>
                  <a:ext uri="{0D108BD9-81ED-4DB2-BD59-A6C34878D82A}">
                    <a16:rowId xmlns:a16="http://schemas.microsoft.com/office/drawing/2014/main" val="10017"/>
                  </a:ext>
                </a:extLst>
              </a:tr>
              <a:tr h="150125">
                <a:tc>
                  <a:txBody>
                    <a:bodyPr/>
                    <a:lstStyle/>
                    <a:p>
                      <a:pPr marL="0" marR="0" lvl="0" indent="0" algn="l" rtl="0">
                        <a:spcBef>
                          <a:spcPts val="0"/>
                        </a:spcBef>
                        <a:spcAft>
                          <a:spcPts val="0"/>
                        </a:spcAft>
                        <a:buNone/>
                      </a:pPr>
                      <a:r>
                        <a:rPr lang="en-US" sz="900">
                          <a:latin typeface="Calibri"/>
                          <a:ea typeface="Calibri"/>
                          <a:cs typeface="Calibri"/>
                          <a:sym typeface="Calibri"/>
                        </a:rPr>
                        <a:t>discharge_to</a:t>
                      </a:r>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Home</a:t>
                      </a:r>
                      <a:endParaRPr sz="9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FFD966"/>
                          </a:solidFill>
                          <a:latin typeface="Calibri"/>
                          <a:ea typeface="Calibri"/>
                          <a:cs typeface="Calibri"/>
                          <a:sym typeface="Calibri"/>
                        </a:rPr>
                        <a:t>(string) </a:t>
                      </a:r>
                      <a:endParaRPr sz="90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A8D08C"/>
                        </a:buClr>
                        <a:buSzPts val="900"/>
                        <a:buFont typeface="Calibri"/>
                        <a:buNone/>
                      </a:pPr>
                      <a:r>
                        <a:rPr lang="en-US" sz="900" b="0" i="0" u="none" strike="noStrike" cap="none">
                          <a:solidFill>
                            <a:srgbClr val="A8D08C"/>
                          </a:solidFill>
                          <a:latin typeface="Calibri"/>
                          <a:ea typeface="Calibri"/>
                          <a:cs typeface="Calibri"/>
                          <a:sym typeface="Calibri"/>
                        </a:rPr>
                        <a:t>[encounters] </a:t>
                      </a:r>
                      <a:endParaRPr/>
                    </a:p>
                  </a:txBody>
                  <a:tcPr marL="91450" marR="91450" marT="45725" marB="45725"/>
                </a:tc>
                <a:tc>
                  <a:txBody>
                    <a:bodyPr/>
                    <a:lstStyle/>
                    <a:p>
                      <a:pPr marL="0" marR="0" lvl="0" indent="0" algn="l" rtl="0">
                        <a:lnSpc>
                          <a:spcPct val="100000"/>
                        </a:lnSpc>
                        <a:spcBef>
                          <a:spcPts val="0"/>
                        </a:spcBef>
                        <a:spcAft>
                          <a:spcPts val="0"/>
                        </a:spcAft>
                        <a:buClr>
                          <a:srgbClr val="F4B081"/>
                        </a:buClr>
                        <a:buSzPts val="900"/>
                        <a:buFont typeface="Calibri"/>
                        <a:buNone/>
                      </a:pPr>
                      <a:r>
                        <a:rPr lang="en-US" sz="900" b="0" i="0" u="none" strike="noStrike" cap="none" err="1">
                          <a:solidFill>
                            <a:srgbClr val="F4B081"/>
                          </a:solidFill>
                          <a:latin typeface="Calibri"/>
                          <a:ea typeface="Calibri"/>
                          <a:cs typeface="Calibri"/>
                          <a:sym typeface="Calibri"/>
                        </a:rPr>
                        <a:t>filter_discharge</a:t>
                      </a:r>
                      <a:endParaRPr/>
                    </a:p>
                  </a:txBody>
                  <a:tcPr marL="91450" marR="91450" marT="45725" marB="45725"/>
                </a:tc>
                <a:extLst>
                  <a:ext uri="{0D108BD9-81ED-4DB2-BD59-A6C34878D82A}">
                    <a16:rowId xmlns:a16="http://schemas.microsoft.com/office/drawing/2014/main" val="10018"/>
                  </a:ext>
                </a:extLst>
              </a:tr>
            </a:tbl>
          </a:graphicData>
        </a:graphic>
      </p:graphicFrame>
      <p:sp>
        <p:nvSpPr>
          <p:cNvPr id="120" name="Google Shape;1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static_features </a:t>
            </a:r>
            <a:r>
              <a:rPr lang="en-US">
                <a:solidFill>
                  <a:srgbClr val="FFD966"/>
                </a:solidFill>
              </a:rPr>
              <a:t>(dictionary) </a:t>
            </a:r>
            <a:endParaRPr/>
          </a:p>
        </p:txBody>
      </p:sp>
      <p:sp>
        <p:nvSpPr>
          <p:cNvPr id="121" name="Google Shape;121;p3"/>
          <p:cNvSpPr txBox="1"/>
          <p:nvPr/>
        </p:nvSpPr>
        <p:spPr>
          <a:xfrm>
            <a:off x="2464311" y="1445091"/>
            <a:ext cx="6096000" cy="49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Patient &amp; encounter features that will not change during admission</a:t>
            </a:r>
            <a:endParaRPr/>
          </a:p>
        </p:txBody>
      </p:sp>
      <p:sp>
        <p:nvSpPr>
          <p:cNvPr id="123" name="Google Shape;123;p3"/>
          <p:cNvSpPr txBox="1"/>
          <p:nvPr/>
        </p:nvSpPr>
        <p:spPr>
          <a:xfrm>
            <a:off x="9443625" y="1998475"/>
            <a:ext cx="2226300" cy="12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latin typeface="Calibri"/>
                <a:ea typeface="Calibri"/>
                <a:cs typeface="Calibri"/>
                <a:sym typeface="Calibri"/>
              </a:rPr>
              <a:t>Possible Additions</a:t>
            </a:r>
            <a:r>
              <a:rPr lang="en-US" sz="1400" b="1">
                <a:solidFill>
                  <a:schemeClr val="dk1"/>
                </a:solidFill>
                <a:latin typeface="Calibri"/>
                <a:ea typeface="Calibri"/>
                <a:cs typeface="Calibri"/>
                <a:sym typeface="Calibri"/>
              </a:rPr>
              <a:t>:</a:t>
            </a:r>
            <a:endParaRPr/>
          </a:p>
          <a:p>
            <a:pPr marL="457200" marR="0" lvl="0" indent="0" algn="l" rtl="0">
              <a:spcBef>
                <a:spcPts val="0"/>
              </a:spcBef>
              <a:spcAft>
                <a:spcPts val="0"/>
              </a:spcAft>
              <a:buNone/>
            </a:pPr>
            <a:r>
              <a:rPr lang="en-US" sz="1200"/>
              <a:t>- pre ICU LOS</a:t>
            </a:r>
            <a:endParaRPr sz="1200"/>
          </a:p>
          <a:p>
            <a:pPr marL="457200" marR="0" lvl="0" indent="0" algn="l" rtl="0">
              <a:spcBef>
                <a:spcPts val="0"/>
              </a:spcBef>
              <a:spcAft>
                <a:spcPts val="0"/>
              </a:spcAft>
              <a:buNone/>
            </a:pPr>
            <a:r>
              <a:rPr lang="en-US" sz="1200"/>
              <a:t>- ward LOS</a:t>
            </a:r>
            <a:endParaRPr sz="1200"/>
          </a:p>
          <a:p>
            <a:pPr marL="457200" marR="0" lvl="0" indent="0" algn="l" rtl="0">
              <a:spcBef>
                <a:spcPts val="0"/>
              </a:spcBef>
              <a:spcAft>
                <a:spcPts val="0"/>
              </a:spcAft>
              <a:buNone/>
            </a:pPr>
            <a:r>
              <a:rPr lang="en-US" sz="1200"/>
              <a:t>- post ICU LOS</a:t>
            </a:r>
            <a:endParaRPr sz="1200"/>
          </a:p>
        </p:txBody>
      </p:sp>
      <p:sp>
        <p:nvSpPr>
          <p:cNvPr id="7" name="Rectangle 6">
            <a:extLst>
              <a:ext uri="{FF2B5EF4-FFF2-40B4-BE49-F238E27FC236}">
                <a16:creationId xmlns:a16="http://schemas.microsoft.com/office/drawing/2014/main" id="{FD0E89B8-67F1-4EFE-9A9D-BBA6739838B9}"/>
              </a:ext>
            </a:extLst>
          </p:cNvPr>
          <p:cNvSpPr/>
          <p:nvPr/>
        </p:nvSpPr>
        <p:spPr>
          <a:xfrm>
            <a:off x="8276492" y="3562916"/>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4"/>
          <p:cNvGraphicFramePr/>
          <p:nvPr/>
        </p:nvGraphicFramePr>
        <p:xfrm>
          <a:off x="2505030" y="1937534"/>
          <a:ext cx="6096000" cy="914440"/>
        </p:xfrm>
        <a:graphic>
          <a:graphicData uri="http://schemas.openxmlformats.org/drawingml/2006/table">
            <a:tbl>
              <a:tblPr firstRow="1" bandRow="1">
                <a:noFill/>
                <a:tableStyleId>{F742BEFE-DB66-48F4-B2DB-87383E2EBDC1}</a:tableStyleId>
              </a:tblPr>
              <a:tblGrid>
                <a:gridCol w="1630975">
                  <a:extLst>
                    <a:ext uri="{9D8B030D-6E8A-4147-A177-3AD203B41FA5}">
                      <a16:colId xmlns:a16="http://schemas.microsoft.com/office/drawing/2014/main" val="20000"/>
                    </a:ext>
                  </a:extLst>
                </a:gridCol>
                <a:gridCol w="1251050">
                  <a:extLst>
                    <a:ext uri="{9D8B030D-6E8A-4147-A177-3AD203B41FA5}">
                      <a16:colId xmlns:a16="http://schemas.microsoft.com/office/drawing/2014/main" val="20001"/>
                    </a:ext>
                  </a:extLst>
                </a:gridCol>
                <a:gridCol w="971650">
                  <a:extLst>
                    <a:ext uri="{9D8B030D-6E8A-4147-A177-3AD203B41FA5}">
                      <a16:colId xmlns:a16="http://schemas.microsoft.com/office/drawing/2014/main" val="20002"/>
                    </a:ext>
                  </a:extLst>
                </a:gridCol>
                <a:gridCol w="1253850">
                  <a:extLst>
                    <a:ext uri="{9D8B030D-6E8A-4147-A177-3AD203B41FA5}">
                      <a16:colId xmlns:a16="http://schemas.microsoft.com/office/drawing/2014/main" val="20003"/>
                    </a:ext>
                  </a:extLst>
                </a:gridCol>
                <a:gridCol w="988475">
                  <a:extLst>
                    <a:ext uri="{9D8B030D-6E8A-4147-A177-3AD203B41FA5}">
                      <a16:colId xmlns:a16="http://schemas.microsoft.com/office/drawing/2014/main" val="20004"/>
                    </a:ext>
                  </a:extLst>
                </a:gridCol>
              </a:tblGrid>
              <a:tr h="225425">
                <a:tc gridSpan="5">
                  <a:txBody>
                    <a:bodyPr/>
                    <a:lstStyle/>
                    <a:p>
                      <a:pPr marL="0" marR="0" lvl="0" indent="0" algn="l" rtl="0">
                        <a:spcBef>
                          <a:spcPts val="0"/>
                        </a:spcBef>
                        <a:spcAft>
                          <a:spcPts val="0"/>
                        </a:spcAft>
                        <a:buNone/>
                      </a:pPr>
                      <a:r>
                        <a:rPr lang="en-US" sz="900"/>
                        <a:t>event_times</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900" b="0" i="0" u="none" strike="noStrike" cap="none">
                          <a:solidFill>
                            <a:srgbClr val="000000"/>
                          </a:solidFill>
                          <a:latin typeface="Calibri"/>
                          <a:ea typeface="Calibri"/>
                          <a:cs typeface="Calibri"/>
                          <a:sym typeface="Calibri"/>
                        </a:rPr>
                        <a:t>ed_presentation_time</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900" b="0" u="none" strike="noStrike" cap="none">
                          <a:solidFill>
                            <a:srgbClr val="8DA9DB"/>
                          </a:solidFill>
                        </a:rPr>
                        <a:t>2020-01-01 12:00:00</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i="0" u="none" strike="noStrike" cap="none">
                          <a:solidFill>
                            <a:srgbClr val="FFD966"/>
                          </a:solidFill>
                          <a:latin typeface="Calibri"/>
                          <a:ea typeface="Calibri"/>
                          <a:cs typeface="Calibri"/>
                          <a:sym typeface="Calibri"/>
                        </a:rPr>
                        <a:t>(timestamp)</a:t>
                      </a:r>
                      <a:r>
                        <a:rPr lang="en-US" sz="900" b="0" i="0" u="none" strike="noStrike" cap="none">
                          <a:solidFill>
                            <a:srgbClr val="000000"/>
                          </a:solidFill>
                          <a:latin typeface="Calibri"/>
                          <a:ea typeface="Calibri"/>
                          <a:cs typeface="Calibri"/>
                          <a:sym typeface="Calibri"/>
                        </a:rPr>
                        <a:t> </a:t>
                      </a:r>
                      <a:endParaRPr sz="9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b="0" u="none" strike="noStrike" cap="none">
                          <a:solidFill>
                            <a:srgbClr val="A8D08C"/>
                          </a:solidFill>
                        </a:rPr>
                        <a:t>[</a:t>
                      </a:r>
                      <a:r>
                        <a:rPr lang="en-US" sz="900">
                          <a:solidFill>
                            <a:srgbClr val="A8D08C"/>
                          </a:solidFill>
                        </a:rPr>
                        <a:t>encounters</a:t>
                      </a:r>
                      <a:r>
                        <a:rPr lang="en-US" sz="900" b="0" u="none" strike="noStrike" cap="none">
                          <a:solidFill>
                            <a:srgbClr val="A8D08C"/>
                          </a:solidFill>
                        </a:rPr>
                        <a:t>]</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1"/>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900" b="0" u="none" strike="noStrike" cap="none">
                          <a:solidFill>
                            <a:srgbClr val="000000"/>
                          </a:solidFill>
                        </a:rPr>
                        <a:t>hospital_admission_date_time</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900" b="0" i="0" u="none" strike="noStrike" cap="none">
                          <a:solidFill>
                            <a:srgbClr val="8DA9DB"/>
                          </a:solidFill>
                          <a:latin typeface="Calibri"/>
                          <a:ea typeface="Calibri"/>
                          <a:cs typeface="Calibri"/>
                          <a:sym typeface="Calibri"/>
                        </a:rPr>
                        <a:t>2020-01-01 12:00:00</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i="0" u="none" strike="noStrike" cap="none">
                          <a:solidFill>
                            <a:srgbClr val="FFD966"/>
                          </a:solidFill>
                          <a:latin typeface="Calibri"/>
                          <a:ea typeface="Calibri"/>
                          <a:cs typeface="Calibri"/>
                          <a:sym typeface="Calibri"/>
                        </a:rPr>
                        <a:t>(timestamp)</a:t>
                      </a:r>
                      <a:r>
                        <a:rPr lang="en-US" sz="900" b="0" i="0" u="none" strike="noStrike" cap="none">
                          <a:solidFill>
                            <a:srgbClr val="000000"/>
                          </a:solidFill>
                          <a:latin typeface="Calibri"/>
                          <a:ea typeface="Calibri"/>
                          <a:cs typeface="Calibri"/>
                          <a:sym typeface="Calibri"/>
                        </a:rPr>
                        <a:t> </a:t>
                      </a:r>
                      <a:endParaRPr sz="9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b="0" u="none" strike="noStrike" cap="none">
                          <a:solidFill>
                            <a:srgbClr val="A8D08C"/>
                          </a:solidFill>
                        </a:rPr>
                        <a:t>[</a:t>
                      </a:r>
                      <a:r>
                        <a:rPr lang="en-US" sz="900">
                          <a:solidFill>
                            <a:srgbClr val="A8D08C"/>
                          </a:solidFill>
                        </a:rPr>
                        <a:t>encounters</a:t>
                      </a:r>
                      <a:r>
                        <a:rPr lang="en-US" sz="900" b="0" u="none" strike="noStrike" cap="none">
                          <a:solidFill>
                            <a:srgbClr val="A8D08C"/>
                          </a:solidFill>
                        </a:rPr>
                        <a:t>]</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2"/>
                  </a:ext>
                </a:extLst>
              </a:tr>
              <a:tr h="225425">
                <a:tc>
                  <a:txBody>
                    <a:bodyPr/>
                    <a:lstStyle/>
                    <a:p>
                      <a:pPr marL="0" marR="0" lvl="0" indent="0" algn="l" rtl="0">
                        <a:lnSpc>
                          <a:spcPct val="100000"/>
                        </a:lnSpc>
                        <a:spcBef>
                          <a:spcPts val="0"/>
                        </a:spcBef>
                        <a:spcAft>
                          <a:spcPts val="0"/>
                        </a:spcAft>
                        <a:buClr>
                          <a:srgbClr val="000000"/>
                        </a:buClr>
                        <a:buSzPts val="900"/>
                        <a:buFont typeface="Calibri"/>
                        <a:buNone/>
                      </a:pPr>
                      <a:r>
                        <a:rPr lang="en-US" sz="900" b="0" u="none" strike="noStrike" cap="none">
                          <a:solidFill>
                            <a:srgbClr val="000000"/>
                          </a:solidFill>
                        </a:rPr>
                        <a:t>hospital_discharge_date_time</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8DA9DB"/>
                        </a:buClr>
                        <a:buSzPts val="900"/>
                        <a:buFont typeface="Calibri"/>
                        <a:buNone/>
                      </a:pPr>
                      <a:r>
                        <a:rPr lang="en-US" sz="900" b="0" i="0" u="none" strike="noStrike" cap="none">
                          <a:solidFill>
                            <a:srgbClr val="8DA9DB"/>
                          </a:solidFill>
                          <a:latin typeface="Calibri"/>
                          <a:ea typeface="Calibri"/>
                          <a:cs typeface="Calibri"/>
                          <a:sym typeface="Calibri"/>
                        </a:rPr>
                        <a:t>2020-01-01 12:00:00</a:t>
                      </a:r>
                      <a:endParaRPr sz="900" b="0" i="0" u="none" strike="noStrike" cap="none">
                        <a:solidFill>
                          <a:srgbClr val="A8D08C"/>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FFD966"/>
                        </a:buClr>
                        <a:buSzPts val="900"/>
                        <a:buFont typeface="Calibri"/>
                        <a:buNone/>
                      </a:pPr>
                      <a:r>
                        <a:rPr lang="en-US" sz="900" b="0" i="0" u="none" strike="noStrike" cap="none">
                          <a:solidFill>
                            <a:srgbClr val="FFD966"/>
                          </a:solidFill>
                          <a:latin typeface="Calibri"/>
                          <a:ea typeface="Calibri"/>
                          <a:cs typeface="Calibri"/>
                          <a:sym typeface="Calibri"/>
                        </a:rPr>
                        <a:t>(timestamp)</a:t>
                      </a:r>
                      <a:r>
                        <a:rPr lang="en-US" sz="900" b="0" i="0" u="none" strike="noStrike" cap="none">
                          <a:solidFill>
                            <a:srgbClr val="000000"/>
                          </a:solidFill>
                          <a:latin typeface="Calibri"/>
                          <a:ea typeface="Calibri"/>
                          <a:cs typeface="Calibri"/>
                          <a:sym typeface="Calibri"/>
                        </a:rPr>
                        <a:t> </a:t>
                      </a:r>
                      <a:endParaRPr sz="900" b="1" i="0" u="none" strike="noStrike" cap="none">
                        <a:solidFill>
                          <a:srgbClr val="FFFFFF"/>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b="0" u="none" strike="noStrike" cap="none">
                          <a:solidFill>
                            <a:srgbClr val="A8D08C"/>
                          </a:solidFill>
                        </a:rPr>
                        <a:t>[</a:t>
                      </a:r>
                      <a:r>
                        <a:rPr lang="en-US" sz="900">
                          <a:solidFill>
                            <a:srgbClr val="A8D08C"/>
                          </a:solidFill>
                        </a:rPr>
                        <a:t>encounters</a:t>
                      </a:r>
                      <a:r>
                        <a:rPr lang="en-US" sz="900" b="0" u="none" strike="noStrike" cap="none">
                          <a:solidFill>
                            <a:srgbClr val="A8D08C"/>
                          </a:solidFill>
                        </a:rPr>
                        <a:t>]</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3"/>
                  </a:ext>
                </a:extLst>
              </a:tr>
            </a:tbl>
          </a:graphicData>
        </a:graphic>
      </p:graphicFrame>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event_times </a:t>
            </a:r>
            <a:r>
              <a:rPr lang="en-US">
                <a:solidFill>
                  <a:srgbClr val="FFD966"/>
                </a:solidFill>
              </a:rPr>
              <a:t>(dictionary) </a:t>
            </a:r>
            <a:endParaRPr/>
          </a:p>
        </p:txBody>
      </p:sp>
      <p:sp>
        <p:nvSpPr>
          <p:cNvPr id="131" name="Google Shape;131;p4"/>
          <p:cNvSpPr txBox="1"/>
          <p:nvPr/>
        </p:nvSpPr>
        <p:spPr>
          <a:xfrm>
            <a:off x="2505031" y="1445091"/>
            <a:ext cx="6096000" cy="49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Key event times during a patients admission not otherwise specified</a:t>
            </a:r>
            <a:endParaRPr/>
          </a:p>
        </p:txBody>
      </p:sp>
      <p:sp>
        <p:nvSpPr>
          <p:cNvPr id="5" name="Rectangle 4">
            <a:extLst>
              <a:ext uri="{FF2B5EF4-FFF2-40B4-BE49-F238E27FC236}">
                <a16:creationId xmlns:a16="http://schemas.microsoft.com/office/drawing/2014/main" id="{162C5141-E62F-4342-802C-F4DD5D9AAAD3}"/>
              </a:ext>
            </a:extLst>
          </p:cNvPr>
          <p:cNvSpPr/>
          <p:nvPr/>
        </p:nvSpPr>
        <p:spPr>
          <a:xfrm>
            <a:off x="8253046" y="3720097"/>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culture_times </a:t>
            </a:r>
            <a:r>
              <a:rPr lang="en-US">
                <a:solidFill>
                  <a:schemeClr val="accent4">
                    <a:lumMod val="60000"/>
                    <a:lumOff val="40000"/>
                  </a:schemeClr>
                </a:solidFill>
              </a:rPr>
              <a:t>(data frame)</a:t>
            </a:r>
            <a:endParaRPr>
              <a:solidFill>
                <a:schemeClr val="accent4">
                  <a:lumMod val="60000"/>
                  <a:lumOff val="40000"/>
                </a:schemeClr>
              </a:solidFill>
            </a:endParaRPr>
          </a:p>
        </p:txBody>
      </p:sp>
      <p:graphicFrame>
        <p:nvGraphicFramePr>
          <p:cNvPr id="139" name="Google Shape;139;p5"/>
          <p:cNvGraphicFramePr/>
          <p:nvPr>
            <p:extLst>
              <p:ext uri="{D42A27DB-BD31-4B8C-83A1-F6EECF244321}">
                <p14:modId xmlns:p14="http://schemas.microsoft.com/office/powerpoint/2010/main" val="3800566791"/>
              </p:ext>
            </p:extLst>
          </p:nvPr>
        </p:nvGraphicFramePr>
        <p:xfrm>
          <a:off x="246280" y="2060531"/>
          <a:ext cx="11699439" cy="1005870"/>
        </p:xfrm>
        <a:graphic>
          <a:graphicData uri="http://schemas.openxmlformats.org/drawingml/2006/table">
            <a:tbl>
              <a:tblPr firstRow="1" bandRow="1">
                <a:noFill/>
                <a:tableStyleId>{F742BEFE-DB66-48F4-B2DB-87383E2EBDC1}</a:tableStyleId>
              </a:tblPr>
              <a:tblGrid>
                <a:gridCol w="1040982">
                  <a:extLst>
                    <a:ext uri="{9D8B030D-6E8A-4147-A177-3AD203B41FA5}">
                      <a16:colId xmlns:a16="http://schemas.microsoft.com/office/drawing/2014/main" val="20000"/>
                    </a:ext>
                  </a:extLst>
                </a:gridCol>
                <a:gridCol w="767856">
                  <a:extLst>
                    <a:ext uri="{9D8B030D-6E8A-4147-A177-3AD203B41FA5}">
                      <a16:colId xmlns:a16="http://schemas.microsoft.com/office/drawing/2014/main" val="20001"/>
                    </a:ext>
                  </a:extLst>
                </a:gridCol>
                <a:gridCol w="992525">
                  <a:extLst>
                    <a:ext uri="{9D8B030D-6E8A-4147-A177-3AD203B41FA5}">
                      <a16:colId xmlns:a16="http://schemas.microsoft.com/office/drawing/2014/main" val="20002"/>
                    </a:ext>
                  </a:extLst>
                </a:gridCol>
                <a:gridCol w="965538">
                  <a:extLst>
                    <a:ext uri="{9D8B030D-6E8A-4147-A177-3AD203B41FA5}">
                      <a16:colId xmlns:a16="http://schemas.microsoft.com/office/drawing/2014/main" val="20003"/>
                    </a:ext>
                  </a:extLst>
                </a:gridCol>
                <a:gridCol w="806788">
                  <a:extLst>
                    <a:ext uri="{9D8B030D-6E8A-4147-A177-3AD203B41FA5}">
                      <a16:colId xmlns:a16="http://schemas.microsoft.com/office/drawing/2014/main" val="20004"/>
                    </a:ext>
                  </a:extLst>
                </a:gridCol>
                <a:gridCol w="770275">
                  <a:extLst>
                    <a:ext uri="{9D8B030D-6E8A-4147-A177-3AD203B41FA5}">
                      <a16:colId xmlns:a16="http://schemas.microsoft.com/office/drawing/2014/main" val="20005"/>
                    </a:ext>
                  </a:extLst>
                </a:gridCol>
                <a:gridCol w="1406863">
                  <a:extLst>
                    <a:ext uri="{9D8B030D-6E8A-4147-A177-3AD203B41FA5}">
                      <a16:colId xmlns:a16="http://schemas.microsoft.com/office/drawing/2014/main" val="20006"/>
                    </a:ext>
                  </a:extLst>
                </a:gridCol>
                <a:gridCol w="1163975">
                  <a:extLst>
                    <a:ext uri="{9D8B030D-6E8A-4147-A177-3AD203B41FA5}">
                      <a16:colId xmlns:a16="http://schemas.microsoft.com/office/drawing/2014/main" val="20007"/>
                    </a:ext>
                  </a:extLst>
                </a:gridCol>
                <a:gridCol w="740113">
                  <a:extLst>
                    <a:ext uri="{9D8B030D-6E8A-4147-A177-3AD203B41FA5}">
                      <a16:colId xmlns:a16="http://schemas.microsoft.com/office/drawing/2014/main" val="20008"/>
                    </a:ext>
                  </a:extLst>
                </a:gridCol>
                <a:gridCol w="1163975">
                  <a:extLst>
                    <a:ext uri="{9D8B030D-6E8A-4147-A177-3AD203B41FA5}">
                      <a16:colId xmlns:a16="http://schemas.microsoft.com/office/drawing/2014/main" val="20009"/>
                    </a:ext>
                  </a:extLst>
                </a:gridCol>
                <a:gridCol w="881400">
                  <a:extLst>
                    <a:ext uri="{9D8B030D-6E8A-4147-A177-3AD203B41FA5}">
                      <a16:colId xmlns:a16="http://schemas.microsoft.com/office/drawing/2014/main" val="20010"/>
                    </a:ext>
                  </a:extLst>
                </a:gridCol>
                <a:gridCol w="999149">
                  <a:extLst>
                    <a:ext uri="{9D8B030D-6E8A-4147-A177-3AD203B41FA5}">
                      <a16:colId xmlns:a16="http://schemas.microsoft.com/office/drawing/2014/main" val="20011"/>
                    </a:ext>
                  </a:extLst>
                </a:gridCol>
              </a:tblGrid>
              <a:tr h="225425">
                <a:tc>
                  <a:txBody>
                    <a:bodyPr/>
                    <a:lstStyle/>
                    <a:p>
                      <a:pPr marL="0" marR="0" lvl="0" indent="0" algn="l" rtl="0">
                        <a:spcBef>
                          <a:spcPts val="0"/>
                        </a:spcBef>
                        <a:spcAft>
                          <a:spcPts val="0"/>
                        </a:spcAft>
                        <a:buNone/>
                      </a:pPr>
                      <a:r>
                        <a:rPr lang="en-US" sz="1000" b="0" u="none" strike="noStrike" cap="none">
                          <a:solidFill>
                            <a:schemeClr val="dk1"/>
                          </a:solidFill>
                          <a:latin typeface="Calibri"/>
                          <a:ea typeface="Calibri"/>
                          <a:cs typeface="Calibri"/>
                          <a:sym typeface="Calibri"/>
                        </a:rPr>
                        <a:t>culture_number</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(int)</a:t>
                      </a:r>
                      <a:br>
                        <a:rPr lang="en-US" sz="1000" b="0" u="none" strike="noStrike" cap="none">
                          <a:solidFill>
                            <a:schemeClr val="dk1"/>
                          </a:solidFill>
                          <a:latin typeface="Calibri"/>
                          <a:ea typeface="Calibri"/>
                          <a:cs typeface="Calibri"/>
                          <a:sym typeface="Calibri"/>
                        </a:rPr>
                      </a:br>
                      <a:r>
                        <a:rPr lang="en-US" sz="1000" b="0" u="none" strike="noStrike" cap="none">
                          <a:solidFill>
                            <a:srgbClr val="A8D08C"/>
                          </a:solidFill>
                          <a:latin typeface="Calibri"/>
                          <a:ea typeface="Calibri"/>
                          <a:cs typeface="Calibri"/>
                          <a:sym typeface="Calibri"/>
                        </a:rPr>
                        <a:t>*auto gen</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proc_code</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(str)</a:t>
                      </a:r>
                      <a:br>
                        <a:rPr lang="en-US" sz="1000" b="0" u="none" strike="noStrike" cap="none">
                          <a:solidFill>
                            <a:schemeClr val="dk1"/>
                          </a:solidFill>
                          <a:latin typeface="Calibri"/>
                          <a:ea typeface="Calibri"/>
                          <a:cs typeface="Calibri"/>
                          <a:sym typeface="Calibri"/>
                        </a:rPr>
                      </a:br>
                      <a:r>
                        <a:rPr lang="en-US" sz="1000" b="0" u="none" strike="noStrike" cap="none">
                          <a:solidFill>
                            <a:srgbClr val="A8D08C"/>
                          </a:solidFill>
                          <a:latin typeface="Calibri"/>
                          <a:ea typeface="Calibri"/>
                          <a:cs typeface="Calibri"/>
                          <a:sym typeface="Calibri"/>
                        </a:rPr>
                        <a:t>[</a:t>
                      </a:r>
                      <a:r>
                        <a:rPr lang="en-US" sz="1000" b="0">
                          <a:solidFill>
                            <a:srgbClr val="A8D08C"/>
                          </a:solidFill>
                        </a:rPr>
                        <a:t>cultures</a:t>
                      </a:r>
                      <a:r>
                        <a:rPr lang="en-US" sz="1000" b="0" u="none" strike="noStrike" cap="none">
                          <a:solidFill>
                            <a:srgbClr val="A8D08C"/>
                          </a:solidFill>
                          <a:latin typeface="Calibri"/>
                          <a:ea typeface="Calibri"/>
                          <a:cs typeface="Calibri"/>
                          <a:sym typeface="Calibri"/>
                        </a:rPr>
                        <a:t>]</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proc_desc</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(str)</a:t>
                      </a:r>
                      <a:br>
                        <a:rPr lang="en-US" sz="1000" b="0" u="none" strike="noStrike" cap="none">
                          <a:solidFill>
                            <a:schemeClr val="dk1"/>
                          </a:solidFill>
                          <a:latin typeface="Calibri"/>
                          <a:ea typeface="Calibri"/>
                          <a:cs typeface="Calibri"/>
                          <a:sym typeface="Calibri"/>
                        </a:rPr>
                      </a:b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component_id</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(int)</a:t>
                      </a:r>
                      <a:br>
                        <a:rPr lang="en-US" sz="1000" b="0" u="none" strike="noStrike" cap="none">
                          <a:solidFill>
                            <a:schemeClr val="dk1"/>
                          </a:solidFill>
                          <a:latin typeface="Calibri"/>
                          <a:ea typeface="Calibri"/>
                          <a:cs typeface="Calibri"/>
                          <a:sym typeface="Calibri"/>
                        </a:rPr>
                      </a:b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component</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(str)</a:t>
                      </a:r>
                      <a:br>
                        <a:rPr lang="en-US" sz="1000" b="0" u="none" strike="noStrike" cap="none">
                          <a:solidFill>
                            <a:schemeClr val="dk1"/>
                          </a:solidFill>
                          <a:latin typeface="Calibri"/>
                          <a:ea typeface="Calibri"/>
                          <a:cs typeface="Calibri"/>
                          <a:sym typeface="Calibri"/>
                        </a:rPr>
                      </a:b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loinc_code</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(str)</a:t>
                      </a:r>
                      <a:br>
                        <a:rPr lang="en-US" sz="1000" b="0" u="none" strike="noStrike" cap="none">
                          <a:solidFill>
                            <a:schemeClr val="dk1"/>
                          </a:solidFill>
                          <a:latin typeface="Calibri"/>
                          <a:ea typeface="Calibri"/>
                          <a:cs typeface="Calibri"/>
                          <a:sym typeface="Calibri"/>
                        </a:rPr>
                      </a:b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specimen_collect_time</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(timestamp)</a:t>
                      </a:r>
                      <a:r>
                        <a:rPr lang="en-US" sz="1000" b="0" u="none" strike="noStrike" cap="none">
                          <a:solidFill>
                            <a:srgbClr val="000000"/>
                          </a:solidFill>
                          <a:latin typeface="Calibri"/>
                          <a:ea typeface="Calibri"/>
                          <a:cs typeface="Calibri"/>
                          <a:sym typeface="Calibri"/>
                        </a:rPr>
                        <a:t> </a:t>
                      </a:r>
                      <a:br>
                        <a:rPr lang="en-US" sz="1000" b="0" u="none" strike="noStrike" cap="none">
                          <a:solidFill>
                            <a:schemeClr val="dk1"/>
                          </a:solidFill>
                          <a:latin typeface="Calibri"/>
                          <a:ea typeface="Calibri"/>
                          <a:cs typeface="Calibri"/>
                          <a:sym typeface="Calibri"/>
                        </a:rPr>
                      </a:br>
                      <a:r>
                        <a:rPr lang="en-US" sz="1000" b="0">
                          <a:solidFill>
                            <a:srgbClr val="A8D08C"/>
                          </a:solidFill>
                        </a:rPr>
                        <a:t>[cultures]</a:t>
                      </a:r>
                      <a:endParaRPr sz="2000"/>
                    </a:p>
                  </a:txBody>
                  <a:tcPr marL="91450" marR="91450" marT="45725" marB="45725"/>
                </a:tc>
                <a:tc>
                  <a:txBody>
                    <a:bodyPr/>
                    <a:lstStyle/>
                    <a:p>
                      <a:pPr marL="0" marR="0" lvl="0" indent="0" algn="l" rtl="0">
                        <a:spcBef>
                          <a:spcPts val="0"/>
                        </a:spcBef>
                        <a:spcAft>
                          <a:spcPts val="0"/>
                        </a:spcAft>
                        <a:buNone/>
                      </a:pPr>
                      <a:r>
                        <a:rPr lang="en-US" sz="1000" b="0" u="none" strike="noStrike" cap="none">
                          <a:solidFill>
                            <a:schemeClr val="dk1"/>
                          </a:solidFill>
                          <a:latin typeface="Calibri"/>
                          <a:ea typeface="Calibri"/>
                          <a:cs typeface="Calibri"/>
                          <a:sym typeface="Calibri"/>
                        </a:rPr>
                        <a:t>order_time</a:t>
                      </a:r>
                      <a:br>
                        <a:rPr lang="en-US" sz="1000" b="0" u="none" strike="noStrike" cap="none">
                          <a:solidFill>
                            <a:srgbClr val="FFD966"/>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(timestamp)</a:t>
                      </a:r>
                      <a:r>
                        <a:rPr lang="en-US" sz="1000" b="0" u="none" strike="noStrike" cap="none">
                          <a:solidFill>
                            <a:srgbClr val="000000"/>
                          </a:solidFill>
                          <a:latin typeface="Calibri"/>
                          <a:ea typeface="Calibri"/>
                          <a:cs typeface="Calibri"/>
                          <a:sym typeface="Calibri"/>
                        </a:rPr>
                        <a:t> </a:t>
                      </a:r>
                      <a:endParaRPr sz="2000"/>
                    </a:p>
                    <a:p>
                      <a:pPr marL="0" lvl="0" indent="0" algn="l" rtl="0">
                        <a:spcBef>
                          <a:spcPts val="0"/>
                        </a:spcBef>
                        <a:spcAft>
                          <a:spcPts val="0"/>
                        </a:spcAft>
                        <a:buClr>
                          <a:schemeClr val="dk1"/>
                        </a:buClr>
                        <a:buSzPts val="700"/>
                        <a:buFont typeface="Calibri"/>
                        <a:buNone/>
                      </a:pPr>
                      <a:r>
                        <a:rPr lang="en-US" sz="1000" b="0">
                          <a:solidFill>
                            <a:srgbClr val="A8D08C"/>
                          </a:solidFill>
                        </a:rPr>
                        <a:t>[cultures]</a:t>
                      </a:r>
                      <a:endParaRPr sz="2000"/>
                    </a:p>
                  </a:txBody>
                  <a:tcPr marL="91450" marR="91450" marT="45725" marB="45725"/>
                </a:tc>
                <a:tc>
                  <a:txBody>
                    <a:bodyPr/>
                    <a:lstStyle/>
                    <a:p>
                      <a:pPr marL="0" marR="0" lvl="0" indent="0" algn="l" rtl="0">
                        <a:spcBef>
                          <a:spcPts val="0"/>
                        </a:spcBef>
                        <a:spcAft>
                          <a:spcPts val="0"/>
                        </a:spcAft>
                        <a:buNone/>
                      </a:pPr>
                      <a:r>
                        <a:rPr lang="en-US" sz="1000" b="0" u="none" strike="noStrike" cap="none">
                          <a:solidFill>
                            <a:schemeClr val="dk1"/>
                          </a:solidFill>
                          <a:latin typeface="Calibri"/>
                          <a:ea typeface="Calibri"/>
                          <a:cs typeface="Calibri"/>
                          <a:sym typeface="Calibri"/>
                        </a:rPr>
                        <a:t>order_id</a:t>
                      </a:r>
                      <a:br>
                        <a:rPr lang="en-US" sz="1000" b="0" u="none" strike="noStrike" cap="none">
                          <a:solidFill>
                            <a:srgbClr val="FFD966"/>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(large int)</a:t>
                      </a:r>
                      <a:r>
                        <a:rPr lang="en-US" sz="1000" b="0" u="none" strike="noStrike" cap="none">
                          <a:solidFill>
                            <a:srgbClr val="000000"/>
                          </a:solidFill>
                          <a:latin typeface="Calibri"/>
                          <a:ea typeface="Calibri"/>
                          <a:cs typeface="Calibri"/>
                          <a:sym typeface="Calibri"/>
                        </a:rPr>
                        <a:t> </a:t>
                      </a:r>
                      <a:endParaRPr sz="2000"/>
                    </a:p>
                    <a:p>
                      <a:pPr marL="0" lvl="0" indent="0" algn="l" rtl="0">
                        <a:spcBef>
                          <a:spcPts val="0"/>
                        </a:spcBef>
                        <a:spcAft>
                          <a:spcPts val="0"/>
                        </a:spcAft>
                        <a:buClr>
                          <a:schemeClr val="dk1"/>
                        </a:buClr>
                        <a:buSzPts val="700"/>
                        <a:buFont typeface="Calibri"/>
                        <a:buNone/>
                      </a:pP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u="none" strike="noStrike" cap="none">
                          <a:solidFill>
                            <a:schemeClr val="dk1"/>
                          </a:solidFill>
                          <a:latin typeface="Calibri"/>
                          <a:ea typeface="Calibri"/>
                          <a:cs typeface="Calibri"/>
                          <a:sym typeface="Calibri"/>
                        </a:rPr>
                        <a:t>lab_result_time</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(timestamp)</a:t>
                      </a:r>
                      <a:r>
                        <a:rPr lang="en-US" sz="1000" b="0" u="none" strike="noStrike" cap="none">
                          <a:solidFill>
                            <a:srgbClr val="000000"/>
                          </a:solidFill>
                          <a:latin typeface="Calibri"/>
                          <a:ea typeface="Calibri"/>
                          <a:cs typeface="Calibri"/>
                          <a:sym typeface="Calibri"/>
                        </a:rPr>
                        <a:t> </a:t>
                      </a:r>
                      <a:br>
                        <a:rPr lang="en-US" sz="1000" b="0" u="none" strike="noStrike" cap="none">
                          <a:solidFill>
                            <a:schemeClr val="dk1"/>
                          </a:solidFill>
                          <a:latin typeface="Calibri"/>
                          <a:ea typeface="Calibri"/>
                          <a:cs typeface="Calibri"/>
                          <a:sym typeface="Calibri"/>
                        </a:rPr>
                      </a:b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Calibri"/>
                        <a:buNone/>
                      </a:pPr>
                      <a:r>
                        <a:rPr lang="en-US" sz="1000" b="0" i="0" u="none" strike="noStrike" cap="none">
                          <a:solidFill>
                            <a:srgbClr val="000000"/>
                          </a:solidFill>
                          <a:latin typeface="Calibri"/>
                          <a:ea typeface="Calibri"/>
                          <a:cs typeface="Calibri"/>
                          <a:sym typeface="Calibri"/>
                        </a:rPr>
                        <a:t>result_status</a:t>
                      </a:r>
                      <a:br>
                        <a:rPr lang="en-US" sz="1000" b="0" i="0" u="none" strike="noStrike" cap="none">
                          <a:solidFill>
                            <a:srgbClr val="FFD966"/>
                          </a:solidFill>
                          <a:latin typeface="Calibri"/>
                          <a:ea typeface="Calibri"/>
                          <a:cs typeface="Calibri"/>
                          <a:sym typeface="Calibri"/>
                        </a:rPr>
                      </a:br>
                      <a:r>
                        <a:rPr lang="en-US" sz="1000" b="0" i="0" u="none" strike="noStrike" cap="none">
                          <a:solidFill>
                            <a:srgbClr val="FFD966"/>
                          </a:solidFill>
                          <a:latin typeface="Calibri"/>
                          <a:ea typeface="Calibri"/>
                          <a:cs typeface="Calibri"/>
                          <a:sym typeface="Calibri"/>
                        </a:rPr>
                        <a:t>(str)</a:t>
                      </a:r>
                      <a:r>
                        <a:rPr lang="en-US" sz="1000" b="0" i="0" u="none" strike="noStrike" cap="none">
                          <a:solidFill>
                            <a:srgbClr val="000000"/>
                          </a:solidFill>
                          <a:latin typeface="Calibri"/>
                          <a:ea typeface="Calibri"/>
                          <a:cs typeface="Calibri"/>
                          <a:sym typeface="Calibri"/>
                        </a:rPr>
                        <a:t> </a:t>
                      </a:r>
                      <a:endParaRPr sz="2000"/>
                    </a:p>
                    <a:p>
                      <a:pPr marL="0" lvl="0" indent="0" algn="l" rtl="0">
                        <a:spcBef>
                          <a:spcPts val="0"/>
                        </a:spcBef>
                        <a:spcAft>
                          <a:spcPts val="0"/>
                        </a:spcAft>
                        <a:buClr>
                          <a:schemeClr val="dk1"/>
                        </a:buClr>
                        <a:buSzPts val="700"/>
                        <a:buFont typeface="Calibri"/>
                        <a:buNone/>
                      </a:pPr>
                      <a:r>
                        <a:rPr lang="en-US" sz="1000" b="0">
                          <a:solidFill>
                            <a:srgbClr val="A8D08C"/>
                          </a:solidFill>
                        </a:rPr>
                        <a:t>[cultures]</a:t>
                      </a:r>
                      <a:endParaRPr sz="2000"/>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Calibri"/>
                        <a:buNone/>
                      </a:pPr>
                      <a:r>
                        <a:rPr lang="en-US" sz="1000" b="0" i="0" u="none" strike="noStrike" cap="none">
                          <a:solidFill>
                            <a:srgbClr val="000000"/>
                          </a:solidFill>
                          <a:latin typeface="Calibri"/>
                          <a:ea typeface="Calibri"/>
                          <a:cs typeface="Calibri"/>
                          <a:sym typeface="Calibri"/>
                        </a:rPr>
                        <a:t>lab_result</a:t>
                      </a:r>
                      <a:br>
                        <a:rPr lang="en-US" sz="1000" b="0" i="0" u="none" strike="noStrike" cap="none">
                          <a:solidFill>
                            <a:srgbClr val="FFD966"/>
                          </a:solidFill>
                          <a:latin typeface="Calibri"/>
                          <a:ea typeface="Calibri"/>
                          <a:cs typeface="Calibri"/>
                          <a:sym typeface="Calibri"/>
                        </a:rPr>
                      </a:br>
                      <a:r>
                        <a:rPr lang="en-US" sz="1000" b="0" i="0" u="none" strike="noStrike" cap="none">
                          <a:solidFill>
                            <a:srgbClr val="FFD966"/>
                          </a:solidFill>
                          <a:latin typeface="Calibri"/>
                          <a:ea typeface="Calibri"/>
                          <a:cs typeface="Calibri"/>
                          <a:sym typeface="Calibri"/>
                        </a:rPr>
                        <a:t>(str)</a:t>
                      </a:r>
                      <a:r>
                        <a:rPr lang="en-US" sz="1000" b="0" i="0" u="none" strike="noStrike" cap="none">
                          <a:solidFill>
                            <a:srgbClr val="000000"/>
                          </a:solidFill>
                          <a:latin typeface="Calibri"/>
                          <a:ea typeface="Calibri"/>
                          <a:cs typeface="Calibri"/>
                          <a:sym typeface="Calibri"/>
                        </a:rPr>
                        <a:t> </a:t>
                      </a:r>
                      <a:endParaRPr sz="2000"/>
                    </a:p>
                    <a:p>
                      <a:pPr marL="0" lvl="0" indent="0" algn="l" rtl="0">
                        <a:spcBef>
                          <a:spcPts val="0"/>
                        </a:spcBef>
                        <a:spcAft>
                          <a:spcPts val="0"/>
                        </a:spcAft>
                        <a:buClr>
                          <a:schemeClr val="dk1"/>
                        </a:buClr>
                        <a:buSzPts val="700"/>
                        <a:buFont typeface="Calibri"/>
                        <a:buNone/>
                      </a:pPr>
                      <a:r>
                        <a:rPr lang="en-US" sz="1000" b="0">
                          <a:solidFill>
                            <a:srgbClr val="A8D08C"/>
                          </a:solidFill>
                        </a:rPr>
                        <a:t>[cultures]</a:t>
                      </a:r>
                      <a:endParaRPr sz="2000"/>
                    </a:p>
                  </a:txBody>
                  <a:tcPr marL="91450" marR="91450" marT="45725" marB="45725"/>
                </a:tc>
                <a:extLst>
                  <a:ext uri="{0D108BD9-81ED-4DB2-BD59-A6C34878D82A}">
                    <a16:rowId xmlns:a16="http://schemas.microsoft.com/office/drawing/2014/main" val="10000"/>
                  </a:ext>
                </a:extLst>
              </a:tr>
              <a:tr h="225425">
                <a:tc>
                  <a:txBody>
                    <a:bodyPr/>
                    <a:lstStyle/>
                    <a:p>
                      <a:pPr marL="0" marR="0" lvl="0" indent="0" algn="l" rtl="0">
                        <a:lnSpc>
                          <a:spcPct val="100000"/>
                        </a:lnSpc>
                        <a:spcBef>
                          <a:spcPts val="0"/>
                        </a:spcBef>
                        <a:spcAft>
                          <a:spcPts val="0"/>
                        </a:spcAft>
                        <a:buClr>
                          <a:srgbClr val="8DA9DB"/>
                        </a:buClr>
                        <a:buSzPts val="600"/>
                        <a:buFont typeface="Calibri"/>
                        <a:buNone/>
                      </a:pPr>
                      <a:r>
                        <a:rPr lang="en-US" sz="900" b="0" i="0" u="none" strike="noStrike" cap="none">
                          <a:solidFill>
                            <a:srgbClr val="8DA9DB"/>
                          </a:solidFill>
                          <a:latin typeface="Calibri"/>
                          <a:ea typeface="Calibri"/>
                          <a:cs typeface="Calibri"/>
                          <a:sym typeface="Calibri"/>
                        </a:rPr>
                        <a:t>1</a:t>
                      </a:r>
                      <a:endParaRPr sz="2000"/>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LAB462</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BLOOD CULTURE</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123040764</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Culture</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11475-1</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2014-01-04 10:00:00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2014-01-04 08:13:00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64871090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2014-01-06 08:29:00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Preliminary</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Negative</a:t>
                      </a:r>
                      <a:endParaRPr sz="2000"/>
                    </a:p>
                  </a:txBody>
                  <a:tcPr marL="91450" marR="91450" marT="45725" marB="45725" anchor="ctr"/>
                </a:tc>
                <a:extLst>
                  <a:ext uri="{0D108BD9-81ED-4DB2-BD59-A6C34878D82A}">
                    <a16:rowId xmlns:a16="http://schemas.microsoft.com/office/drawing/2014/main" val="10001"/>
                  </a:ext>
                </a:extLst>
              </a:tr>
              <a:tr h="225425">
                <a:tc>
                  <a:txBody>
                    <a:bodyPr/>
                    <a:lstStyle/>
                    <a:p>
                      <a:pPr marL="0" marR="0" lvl="0" indent="0" algn="l" rtl="0">
                        <a:lnSpc>
                          <a:spcPct val="100000"/>
                        </a:lnSpc>
                        <a:spcBef>
                          <a:spcPts val="0"/>
                        </a:spcBef>
                        <a:spcAft>
                          <a:spcPts val="0"/>
                        </a:spcAft>
                        <a:buClr>
                          <a:srgbClr val="8DA9DB"/>
                        </a:buClr>
                        <a:buSzPts val="600"/>
                        <a:buFont typeface="Calibri"/>
                        <a:buNone/>
                      </a:pPr>
                      <a:r>
                        <a:rPr lang="en-US" sz="900" b="0" u="none" strike="noStrike" cap="none">
                          <a:solidFill>
                            <a:srgbClr val="8DA9DB"/>
                          </a:solidFill>
                          <a:latin typeface="Calibri"/>
                          <a:ea typeface="Calibri"/>
                          <a:cs typeface="Calibri"/>
                          <a:sym typeface="Calibri"/>
                        </a:rPr>
                        <a:t>2</a:t>
                      </a:r>
                      <a:endParaRPr sz="900" b="0" i="0" u="none" strike="noStrike" cap="none">
                        <a:solidFill>
                          <a:srgbClr val="8DA9DB"/>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LAB239</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URINE CULTURE</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123040764</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Culture</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11475-1</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2014-01-10 16:56:00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2014-01-10 16:18:00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65144021</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1840-12-31 19:03:00</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Preliminary</a:t>
                      </a:r>
                      <a:endParaRPr sz="2000"/>
                    </a:p>
                  </a:txBody>
                  <a:tcPr marL="91450" marR="91450" marT="45725" marB="45725" anchor="ctr"/>
                </a:tc>
                <a:tc>
                  <a:txBody>
                    <a:bodyPr/>
                    <a:lstStyle/>
                    <a:p>
                      <a:pPr marL="0" marR="0" lvl="0" indent="0" algn="l" rtl="0">
                        <a:spcBef>
                          <a:spcPts val="0"/>
                        </a:spcBef>
                        <a:spcAft>
                          <a:spcPts val="0"/>
                        </a:spcAft>
                        <a:buNone/>
                      </a:pPr>
                      <a:r>
                        <a:rPr lang="en-US" sz="900">
                          <a:solidFill>
                            <a:srgbClr val="8DA9DB"/>
                          </a:solidFill>
                          <a:latin typeface="Calibri"/>
                          <a:ea typeface="Calibri"/>
                          <a:cs typeface="Calibri"/>
                          <a:sym typeface="Calibri"/>
                        </a:rPr>
                        <a:t>Negative</a:t>
                      </a:r>
                      <a:endParaRPr sz="2000"/>
                    </a:p>
                  </a:txBody>
                  <a:tcPr marL="91450" marR="91450" marT="45725" marB="45725" anchor="ctr"/>
                </a:tc>
                <a:extLst>
                  <a:ext uri="{0D108BD9-81ED-4DB2-BD59-A6C34878D82A}">
                    <a16:rowId xmlns:a16="http://schemas.microsoft.com/office/drawing/2014/main" val="10002"/>
                  </a:ext>
                </a:extLst>
              </a:tr>
            </a:tbl>
          </a:graphicData>
        </a:graphic>
      </p:graphicFrame>
      <p:sp>
        <p:nvSpPr>
          <p:cNvPr id="142" name="Google Shape;142;p5"/>
          <p:cNvSpPr txBox="1"/>
          <p:nvPr/>
        </p:nvSpPr>
        <p:spPr>
          <a:xfrm>
            <a:off x="246280" y="1445091"/>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culture info necessary for SEP-3 labeling</a:t>
            </a:r>
            <a:endParaRPr/>
          </a:p>
        </p:txBody>
      </p:sp>
      <p:sp>
        <p:nvSpPr>
          <p:cNvPr id="5" name="Rectangle 4">
            <a:extLst>
              <a:ext uri="{FF2B5EF4-FFF2-40B4-BE49-F238E27FC236}">
                <a16:creationId xmlns:a16="http://schemas.microsoft.com/office/drawing/2014/main" id="{7ED3C4DC-49C1-4BA7-B873-5E7D6268BC5D}"/>
              </a:ext>
            </a:extLst>
          </p:cNvPr>
          <p:cNvSpPr/>
          <p:nvPr/>
        </p:nvSpPr>
        <p:spPr>
          <a:xfrm>
            <a:off x="8358457" y="3791600"/>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a2dfa0f81c_0_1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abx_staging </a:t>
            </a:r>
            <a:r>
              <a:rPr lang="en-US">
                <a:solidFill>
                  <a:schemeClr val="accent4">
                    <a:lumMod val="60000"/>
                    <a:lumOff val="40000"/>
                  </a:schemeClr>
                </a:solidFill>
              </a:rPr>
              <a:t>(data frame)</a:t>
            </a:r>
            <a:endParaRPr/>
          </a:p>
        </p:txBody>
      </p:sp>
      <p:sp>
        <p:nvSpPr>
          <p:cNvPr id="150" name="Google Shape;150;ga2dfa0f81c_0_132"/>
          <p:cNvSpPr txBox="1"/>
          <p:nvPr/>
        </p:nvSpPr>
        <p:spPr>
          <a:xfrm>
            <a:off x="2505031" y="1445091"/>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antibiotic info necessary for SEP-3 labeling</a:t>
            </a:r>
            <a:endParaRPr/>
          </a:p>
        </p:txBody>
      </p:sp>
      <p:graphicFrame>
        <p:nvGraphicFramePr>
          <p:cNvPr id="151" name="Google Shape;151;ga2dfa0f81c_0_132"/>
          <p:cNvGraphicFramePr/>
          <p:nvPr>
            <p:extLst>
              <p:ext uri="{D42A27DB-BD31-4B8C-83A1-F6EECF244321}">
                <p14:modId xmlns:p14="http://schemas.microsoft.com/office/powerpoint/2010/main" val="3514461388"/>
              </p:ext>
            </p:extLst>
          </p:nvPr>
        </p:nvGraphicFramePr>
        <p:xfrm>
          <a:off x="2634010" y="2071087"/>
          <a:ext cx="4625075" cy="3376000"/>
        </p:xfrm>
        <a:graphic>
          <a:graphicData uri="http://schemas.openxmlformats.org/drawingml/2006/table">
            <a:tbl>
              <a:tblPr firstRow="1" bandCol="1">
                <a:noFill/>
                <a:tableStyleId>{24BB6362-0691-4F27-8A29-8DD949858521}</a:tableStyleId>
              </a:tblPr>
              <a:tblGrid>
                <a:gridCol w="1514750">
                  <a:extLst>
                    <a:ext uri="{9D8B030D-6E8A-4147-A177-3AD203B41FA5}">
                      <a16:colId xmlns:a16="http://schemas.microsoft.com/office/drawing/2014/main" val="20000"/>
                    </a:ext>
                  </a:extLst>
                </a:gridCol>
                <a:gridCol w="991450">
                  <a:extLst>
                    <a:ext uri="{9D8B030D-6E8A-4147-A177-3AD203B41FA5}">
                      <a16:colId xmlns:a16="http://schemas.microsoft.com/office/drawing/2014/main" val="20001"/>
                    </a:ext>
                  </a:extLst>
                </a:gridCol>
                <a:gridCol w="1457825">
                  <a:extLst>
                    <a:ext uri="{9D8B030D-6E8A-4147-A177-3AD203B41FA5}">
                      <a16:colId xmlns:a16="http://schemas.microsoft.com/office/drawing/2014/main" val="20002"/>
                    </a:ext>
                  </a:extLst>
                </a:gridCol>
                <a:gridCol w="661050">
                  <a:extLst>
                    <a:ext uri="{9D8B030D-6E8A-4147-A177-3AD203B41FA5}">
                      <a16:colId xmlns:a16="http://schemas.microsoft.com/office/drawing/2014/main" val="20003"/>
                    </a:ext>
                  </a:extLst>
                </a:gridCol>
              </a:tblGrid>
              <a:tr h="101600">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Column Name</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Variable Type</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Location</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Example</a:t>
                      </a:r>
                      <a:endParaRPr sz="1600"/>
                    </a:p>
                  </a:txBody>
                  <a:tcPr marL="58600" marR="58600" marT="29300" marB="29300"/>
                </a:tc>
                <a:extLst>
                  <a:ext uri="{0D108BD9-81ED-4DB2-BD59-A6C34878D82A}">
                    <a16:rowId xmlns:a16="http://schemas.microsoft.com/office/drawing/2014/main" val="10000"/>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000" u="none" strike="noStrike" cap="none">
                          <a:solidFill>
                            <a:srgbClr val="000000"/>
                          </a:solidFill>
                          <a:latin typeface="Calibri"/>
                          <a:ea typeface="Calibri"/>
                          <a:cs typeface="Calibri"/>
                          <a:sym typeface="Calibri"/>
                        </a:rPr>
                        <a:t>super_table_col_name</a:t>
                      </a:r>
                      <a:endParaRPr sz="1600"/>
                    </a:p>
                  </a:txBody>
                  <a:tcPr marL="58600" marR="58600" marT="29300" marB="29300"/>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u="none" strike="noStrike" cap="none">
                          <a:solidFill>
                            <a:srgbClr val="92D050"/>
                          </a:solidFill>
                          <a:latin typeface="Calibri"/>
                          <a:ea typeface="Calibri"/>
                          <a:cs typeface="Calibri"/>
                          <a:sym typeface="Calibri"/>
                        </a:rPr>
                        <a:t>grouping_abx</a:t>
                      </a:r>
                      <a:endParaRPr sz="1600"/>
                    </a:p>
                  </a:txBody>
                  <a:tcPr marL="58600" marR="58600" marT="29300" marB="29300"/>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1"/>
                  </a:ext>
                </a:extLst>
              </a:tr>
              <a:tr h="101600">
                <a:tc>
                  <a:txBody>
                    <a:bodyPr/>
                    <a:lstStyle/>
                    <a:p>
                      <a:pPr marL="0" marR="0" lvl="0" indent="0" algn="l" rtl="0">
                        <a:spcBef>
                          <a:spcPts val="0"/>
                        </a:spcBef>
                        <a:spcAft>
                          <a:spcPts val="0"/>
                        </a:spcAft>
                        <a:buNone/>
                      </a:pPr>
                      <a:r>
                        <a:rPr lang="en-US" sz="1000" b="0" u="none" strike="noStrike" cap="none">
                          <a:solidFill>
                            <a:srgbClr val="000000"/>
                          </a:solidFill>
                          <a:latin typeface="Calibri"/>
                          <a:ea typeface="Calibri"/>
                          <a:cs typeface="Calibri"/>
                          <a:sym typeface="Calibri"/>
                        </a:rPr>
                        <a:t>med_order_time</a:t>
                      </a:r>
                      <a:endParaRPr sz="100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b="0" u="none" strike="noStrike" cap="none">
                          <a:solidFill>
                            <a:srgbClr val="FFD966"/>
                          </a:solidFill>
                          <a:latin typeface="Calibri"/>
                          <a:ea typeface="Calibri"/>
                          <a:cs typeface="Calibri"/>
                          <a:sym typeface="Calibri"/>
                        </a:rPr>
                        <a:t>(timestamp)</a:t>
                      </a:r>
                      <a:r>
                        <a:rPr lang="en-US" sz="1000" b="0" u="none" strike="noStrike" cap="none">
                          <a:solidFill>
                            <a:srgbClr val="000000"/>
                          </a:solidFill>
                          <a:latin typeface="Calibri"/>
                          <a:ea typeface="Calibri"/>
                          <a:cs typeface="Calibri"/>
                          <a:sym typeface="Calibri"/>
                        </a:rPr>
                        <a:t> </a:t>
                      </a:r>
                      <a:endParaRPr sz="10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u="none" strike="noStrike" cap="none">
                          <a:solidFill>
                            <a:srgbClr val="92D050"/>
                          </a:solidFill>
                          <a:latin typeface="Calibri"/>
                          <a:ea typeface="Calibri"/>
                          <a:cs typeface="Calibri"/>
                          <a:sym typeface="Calibri"/>
                        </a:rPr>
                        <a:t>[infusion_meds]</a:t>
                      </a:r>
                      <a:endParaRPr sz="1600"/>
                    </a:p>
                  </a:txBody>
                  <a:tcPr marL="58600" marR="58600" marT="29300" marB="29300"/>
                </a:tc>
                <a:tc>
                  <a:txBody>
                    <a:bodyPr/>
                    <a:lstStyle/>
                    <a:p>
                      <a:pPr marL="0" marR="0" lvl="0" indent="0" algn="l" rtl="0">
                        <a:spcBef>
                          <a:spcPts val="0"/>
                        </a:spcBef>
                        <a:spcAft>
                          <a:spcPts val="0"/>
                        </a:spcAft>
                        <a:buNone/>
                      </a:pPr>
                      <a:r>
                        <a:rPr lang="en-US" sz="1000" u="none" strike="noStrike" cap="none">
                          <a:latin typeface="Calibri"/>
                          <a:ea typeface="Calibri"/>
                          <a:cs typeface="Calibri"/>
                          <a:sym typeface="Calibri"/>
                        </a:rPr>
                        <a:t> </a:t>
                      </a:r>
                      <a:endParaRPr sz="1600"/>
                    </a:p>
                  </a:txBody>
                  <a:tcPr marL="58600" marR="58600" marT="29300" marB="29300"/>
                </a:tc>
                <a:extLst>
                  <a:ext uri="{0D108BD9-81ED-4DB2-BD59-A6C34878D82A}">
                    <a16:rowId xmlns:a16="http://schemas.microsoft.com/office/drawing/2014/main" val="10002"/>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med_start</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(timestamp)</a:t>
                      </a:r>
                      <a:r>
                        <a:rPr lang="en-US"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3"/>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med_stop</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(timestamp)</a:t>
                      </a:r>
                      <a:r>
                        <a:rPr lang="en-US"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4"/>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medication_id</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r>
                        <a:rPr lang="en-US"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5"/>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med_name</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6"/>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med_action_code</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7"/>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med_action</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8"/>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med_action_dose</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(float)</a:t>
                      </a:r>
                      <a:endParaRPr sz="10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9"/>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med_action_dose_unit</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(str)</a:t>
                      </a:r>
                      <a:endParaRPr sz="10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0"/>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infusion_rate</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1"/>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infusion_rate_unit</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(str)</a:t>
                      </a:r>
                      <a:endParaRPr sz="10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2"/>
                  </a:ext>
                </a:extLst>
              </a:tr>
              <a:tr h="101600">
                <a:tc>
                  <a:txBody>
                    <a:bodyPr/>
                    <a:lstStyle/>
                    <a:p>
                      <a:pPr marL="0" marR="0" lvl="0" indent="0" algn="l" rtl="0">
                        <a:spcBef>
                          <a:spcPts val="0"/>
                        </a:spcBef>
                        <a:spcAft>
                          <a:spcPts val="0"/>
                        </a:spcAft>
                        <a:buNone/>
                      </a:pPr>
                      <a:r>
                        <a:rPr lang="en-US" sz="1000" u="none" strike="noStrike" cap="none">
                          <a:solidFill>
                            <a:srgbClr val="000000"/>
                          </a:solidFill>
                          <a:latin typeface="Calibri"/>
                          <a:ea typeface="Calibri"/>
                          <a:cs typeface="Calibri"/>
                          <a:sym typeface="Calibri"/>
                        </a:rPr>
                        <a:t>therapeutic_class</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3"/>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000" u="none" strike="noStrike" cap="none">
                          <a:solidFill>
                            <a:srgbClr val="000000"/>
                          </a:solidFill>
                          <a:latin typeface="Calibri"/>
                          <a:ea typeface="Calibri"/>
                          <a:cs typeface="Calibri"/>
                          <a:sym typeface="Calibri"/>
                        </a:rPr>
                        <a:t>pharmacy_class</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4"/>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000" u="none" strike="noStrike" cap="none">
                          <a:solidFill>
                            <a:srgbClr val="000000"/>
                          </a:solidFill>
                          <a:latin typeface="Calibri"/>
                          <a:ea typeface="Calibri"/>
                          <a:cs typeface="Calibri"/>
                          <a:sym typeface="Calibri"/>
                        </a:rPr>
                        <a:t>pharmacy_subclass</a:t>
                      </a:r>
                      <a:endParaRPr sz="16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000" b="0" i="0" u="none" strike="noStrike" cap="none">
                          <a:solidFill>
                            <a:srgbClr val="92D050"/>
                          </a:solidFill>
                          <a:latin typeface="Calibri"/>
                          <a:ea typeface="Calibri"/>
                          <a:cs typeface="Calibri"/>
                          <a:sym typeface="Calibri"/>
                        </a:rPr>
                        <a:t>[infusion_meds]</a:t>
                      </a:r>
                      <a:endParaRPr sz="1600"/>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5"/>
                  </a:ext>
                </a:extLst>
              </a:tr>
            </a:tbl>
          </a:graphicData>
        </a:graphic>
      </p:graphicFrame>
      <p:sp>
        <p:nvSpPr>
          <p:cNvPr id="5" name="Rectangle 4">
            <a:extLst>
              <a:ext uri="{FF2B5EF4-FFF2-40B4-BE49-F238E27FC236}">
                <a16:creationId xmlns:a16="http://schemas.microsoft.com/office/drawing/2014/main" id="{D7D1D770-7060-453C-B404-3BF877A9CC49}"/>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900"/>
              <a:t>super_table: (vitals, labs, vasopressors, vent )</a:t>
            </a:r>
            <a:endParaRPr sz="3900"/>
          </a:p>
        </p:txBody>
      </p:sp>
      <p:graphicFrame>
        <p:nvGraphicFramePr>
          <p:cNvPr id="157" name="Google Shape;157;p6"/>
          <p:cNvGraphicFramePr/>
          <p:nvPr/>
        </p:nvGraphicFramePr>
        <p:xfrm>
          <a:off x="2415896" y="1814657"/>
          <a:ext cx="8586600" cy="2026990"/>
        </p:xfrm>
        <a:graphic>
          <a:graphicData uri="http://schemas.openxmlformats.org/drawingml/2006/table">
            <a:tbl>
              <a:tblPr>
                <a:noFill/>
                <a:tableStyleId>{0D890EC8-35B0-4729-BE0D-98A683D2B34C}</a:tableStyleId>
              </a:tblPr>
              <a:tblGrid>
                <a:gridCol w="1393575">
                  <a:extLst>
                    <a:ext uri="{9D8B030D-6E8A-4147-A177-3AD203B41FA5}">
                      <a16:colId xmlns:a16="http://schemas.microsoft.com/office/drawing/2014/main" val="20000"/>
                    </a:ext>
                  </a:extLst>
                </a:gridCol>
                <a:gridCol w="456600">
                  <a:extLst>
                    <a:ext uri="{9D8B030D-6E8A-4147-A177-3AD203B41FA5}">
                      <a16:colId xmlns:a16="http://schemas.microsoft.com/office/drawing/2014/main" val="20001"/>
                    </a:ext>
                  </a:extLst>
                </a:gridCol>
                <a:gridCol w="456600">
                  <a:extLst>
                    <a:ext uri="{9D8B030D-6E8A-4147-A177-3AD203B41FA5}">
                      <a16:colId xmlns:a16="http://schemas.microsoft.com/office/drawing/2014/main" val="20002"/>
                    </a:ext>
                  </a:extLst>
                </a:gridCol>
                <a:gridCol w="456600">
                  <a:extLst>
                    <a:ext uri="{9D8B030D-6E8A-4147-A177-3AD203B41FA5}">
                      <a16:colId xmlns:a16="http://schemas.microsoft.com/office/drawing/2014/main" val="20003"/>
                    </a:ext>
                  </a:extLst>
                </a:gridCol>
                <a:gridCol w="456600">
                  <a:extLst>
                    <a:ext uri="{9D8B030D-6E8A-4147-A177-3AD203B41FA5}">
                      <a16:colId xmlns:a16="http://schemas.microsoft.com/office/drawing/2014/main" val="20004"/>
                    </a:ext>
                  </a:extLst>
                </a:gridCol>
                <a:gridCol w="456600">
                  <a:extLst>
                    <a:ext uri="{9D8B030D-6E8A-4147-A177-3AD203B41FA5}">
                      <a16:colId xmlns:a16="http://schemas.microsoft.com/office/drawing/2014/main" val="20005"/>
                    </a:ext>
                  </a:extLst>
                </a:gridCol>
                <a:gridCol w="424150">
                  <a:extLst>
                    <a:ext uri="{9D8B030D-6E8A-4147-A177-3AD203B41FA5}">
                      <a16:colId xmlns:a16="http://schemas.microsoft.com/office/drawing/2014/main" val="20006"/>
                    </a:ext>
                  </a:extLst>
                </a:gridCol>
                <a:gridCol w="489025">
                  <a:extLst>
                    <a:ext uri="{9D8B030D-6E8A-4147-A177-3AD203B41FA5}">
                      <a16:colId xmlns:a16="http://schemas.microsoft.com/office/drawing/2014/main" val="20007"/>
                    </a:ext>
                  </a:extLst>
                </a:gridCol>
                <a:gridCol w="456600">
                  <a:extLst>
                    <a:ext uri="{9D8B030D-6E8A-4147-A177-3AD203B41FA5}">
                      <a16:colId xmlns:a16="http://schemas.microsoft.com/office/drawing/2014/main" val="20008"/>
                    </a:ext>
                  </a:extLst>
                </a:gridCol>
                <a:gridCol w="432300">
                  <a:extLst>
                    <a:ext uri="{9D8B030D-6E8A-4147-A177-3AD203B41FA5}">
                      <a16:colId xmlns:a16="http://schemas.microsoft.com/office/drawing/2014/main" val="20009"/>
                    </a:ext>
                  </a:extLst>
                </a:gridCol>
                <a:gridCol w="539750">
                  <a:extLst>
                    <a:ext uri="{9D8B030D-6E8A-4147-A177-3AD203B41FA5}">
                      <a16:colId xmlns:a16="http://schemas.microsoft.com/office/drawing/2014/main" val="20010"/>
                    </a:ext>
                  </a:extLst>
                </a:gridCol>
                <a:gridCol w="515450">
                  <a:extLst>
                    <a:ext uri="{9D8B030D-6E8A-4147-A177-3AD203B41FA5}">
                      <a16:colId xmlns:a16="http://schemas.microsoft.com/office/drawing/2014/main" val="20011"/>
                    </a:ext>
                  </a:extLst>
                </a:gridCol>
                <a:gridCol w="515450">
                  <a:extLst>
                    <a:ext uri="{9D8B030D-6E8A-4147-A177-3AD203B41FA5}">
                      <a16:colId xmlns:a16="http://schemas.microsoft.com/office/drawing/2014/main" val="20012"/>
                    </a:ext>
                  </a:extLst>
                </a:gridCol>
                <a:gridCol w="456600">
                  <a:extLst>
                    <a:ext uri="{9D8B030D-6E8A-4147-A177-3AD203B41FA5}">
                      <a16:colId xmlns:a16="http://schemas.microsoft.com/office/drawing/2014/main" val="20013"/>
                    </a:ext>
                  </a:extLst>
                </a:gridCol>
                <a:gridCol w="1080700">
                  <a:extLst>
                    <a:ext uri="{9D8B030D-6E8A-4147-A177-3AD203B41FA5}">
                      <a16:colId xmlns:a16="http://schemas.microsoft.com/office/drawing/2014/main" val="20014"/>
                    </a:ext>
                  </a:extLst>
                </a:gridCol>
              </a:tblGrid>
              <a:tr h="179625">
                <a:tc rowSpan="2">
                  <a:txBody>
                    <a:bodyPr/>
                    <a:lstStyle/>
                    <a:p>
                      <a:pPr marL="0" marR="0" lvl="0" indent="0" algn="ctr" rtl="0">
                        <a:spcBef>
                          <a:spcPts val="0"/>
                        </a:spcBef>
                        <a:spcAft>
                          <a:spcPts val="0"/>
                        </a:spcAft>
                        <a:buNone/>
                      </a:pPr>
                      <a:r>
                        <a:rPr lang="en-US" sz="1300"/>
                        <a:t>time stamp</a:t>
                      </a:r>
                      <a:endParaRPr sz="1600"/>
                    </a:p>
                  </a:txBody>
                  <a:tcPr marL="91450" marR="91450" marT="45725" marB="45725" anchor="ctr">
                    <a:solidFill>
                      <a:srgbClr val="D8E2F3"/>
                    </a:solidFill>
                  </a:tcPr>
                </a:tc>
                <a:tc gridSpan="3">
                  <a:txBody>
                    <a:bodyPr/>
                    <a:lstStyle/>
                    <a:p>
                      <a:pPr marL="0" marR="0" lvl="0" indent="0" algn="ctr" rtl="0">
                        <a:spcBef>
                          <a:spcPts val="0"/>
                        </a:spcBef>
                        <a:spcAft>
                          <a:spcPts val="0"/>
                        </a:spcAft>
                        <a:buNone/>
                      </a:pPr>
                      <a:r>
                        <a:rPr lang="en-US" sz="1300" b="1"/>
                        <a:t>Vitals</a:t>
                      </a:r>
                      <a:endParaRPr sz="1600"/>
                    </a:p>
                  </a:txBody>
                  <a:tcPr marL="91450" marR="91450" marT="45725" marB="45725">
                    <a:solidFill>
                      <a:srgbClr val="D8E2F3"/>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300" b="1"/>
                        <a:t>GCS</a:t>
                      </a:r>
                      <a:endParaRPr sz="1300" b="1"/>
                    </a:p>
                  </a:txBody>
                  <a:tcPr marL="91450" marR="91450" marT="45725" marB="45725">
                    <a:solidFill>
                      <a:srgbClr val="D8E2F3"/>
                    </a:solidFill>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US" sz="1300" b="1"/>
                        <a:t>Labs</a:t>
                      </a:r>
                      <a:endParaRPr sz="1600"/>
                    </a:p>
                  </a:txBody>
                  <a:tcPr marL="91450" marR="91450" marT="45725" marB="45725">
                    <a:solidFill>
                      <a:srgbClr val="D8E2F3"/>
                    </a:solidFill>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300" b="1"/>
                        <a:t>Vasopressors</a:t>
                      </a:r>
                      <a:endParaRPr sz="1600"/>
                    </a:p>
                  </a:txBody>
                  <a:tcPr marL="91450" marR="91450" marT="45725" marB="45725">
                    <a:solidFill>
                      <a:srgbClr val="F7CAAC"/>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1300" b="1"/>
                        <a:t>Vent Status</a:t>
                      </a:r>
                      <a:endParaRPr sz="1600"/>
                    </a:p>
                  </a:txBody>
                  <a:tcPr marL="91450" marR="91450" marT="45725" marB="45725">
                    <a:solidFill>
                      <a:srgbClr val="F7CAAC"/>
                    </a:solidFill>
                  </a:tcPr>
                </a:tc>
                <a:extLst>
                  <a:ext uri="{0D108BD9-81ED-4DB2-BD59-A6C34878D82A}">
                    <a16:rowId xmlns:a16="http://schemas.microsoft.com/office/drawing/2014/main" val="10000"/>
                  </a:ext>
                </a:extLst>
              </a:tr>
              <a:tr h="179625">
                <a:tc vMerge="1">
                  <a:txBody>
                    <a:bodyPr/>
                    <a:lstStyle/>
                    <a:p>
                      <a:endParaRPr lang="en-US"/>
                    </a:p>
                  </a:txBody>
                  <a:tcPr/>
                </a:tc>
                <a:tc>
                  <a:txBody>
                    <a:bodyPr/>
                    <a:lstStyle/>
                    <a:p>
                      <a:pPr marL="0" marR="0" lvl="0" indent="0" algn="ctr" rtl="0">
                        <a:spcBef>
                          <a:spcPts val="0"/>
                        </a:spcBef>
                        <a:spcAft>
                          <a:spcPts val="0"/>
                        </a:spcAft>
                        <a:buNone/>
                      </a:pPr>
                      <a:r>
                        <a:rPr lang="en-US" sz="1300"/>
                        <a:t>1</a:t>
                      </a:r>
                      <a:endParaRPr sz="16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a:t>
                      </a:r>
                      <a:endParaRPr sz="16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n</a:t>
                      </a:r>
                      <a:endParaRPr sz="16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1</a:t>
                      </a:r>
                      <a:endParaRPr sz="13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a:t>
                      </a:r>
                      <a:endParaRPr sz="13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n</a:t>
                      </a:r>
                      <a:endParaRPr sz="13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1</a:t>
                      </a:r>
                      <a:endParaRPr sz="16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a:t>
                      </a:r>
                      <a:endParaRPr sz="16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m</a:t>
                      </a:r>
                      <a:endParaRPr sz="1600"/>
                    </a:p>
                  </a:txBody>
                  <a:tcPr marL="91450" marR="91450" marT="45725" marB="45725">
                    <a:solidFill>
                      <a:srgbClr val="D8E2F3"/>
                    </a:solidFill>
                  </a:tcPr>
                </a:tc>
                <a:tc>
                  <a:txBody>
                    <a:bodyPr/>
                    <a:lstStyle/>
                    <a:p>
                      <a:pPr marL="0" marR="0" lvl="0" indent="0" algn="ctr" rtl="0">
                        <a:spcBef>
                          <a:spcPts val="0"/>
                        </a:spcBef>
                        <a:spcAft>
                          <a:spcPts val="0"/>
                        </a:spcAft>
                        <a:buNone/>
                      </a:pPr>
                      <a:r>
                        <a:rPr lang="en-US" sz="1300"/>
                        <a:t>1</a:t>
                      </a:r>
                      <a:endParaRPr sz="1600"/>
                    </a:p>
                  </a:txBody>
                  <a:tcPr marL="91450" marR="91450" marT="45725" marB="45725">
                    <a:solidFill>
                      <a:srgbClr val="F7CAAC"/>
                    </a:solidFill>
                  </a:tcPr>
                </a:tc>
                <a:tc>
                  <a:txBody>
                    <a:bodyPr/>
                    <a:lstStyle/>
                    <a:p>
                      <a:pPr marL="0" marR="0" lvl="0" indent="0" algn="ctr" rtl="0">
                        <a:spcBef>
                          <a:spcPts val="0"/>
                        </a:spcBef>
                        <a:spcAft>
                          <a:spcPts val="0"/>
                        </a:spcAft>
                        <a:buNone/>
                      </a:pPr>
                      <a:r>
                        <a:rPr lang="en-US" sz="1300"/>
                        <a:t>2</a:t>
                      </a:r>
                      <a:endParaRPr sz="1600"/>
                    </a:p>
                  </a:txBody>
                  <a:tcPr marL="91450" marR="91450" marT="45725" marB="45725">
                    <a:solidFill>
                      <a:srgbClr val="F7CAAC"/>
                    </a:solidFill>
                  </a:tcPr>
                </a:tc>
                <a:tc>
                  <a:txBody>
                    <a:bodyPr/>
                    <a:lstStyle/>
                    <a:p>
                      <a:pPr marL="0" marR="0" lvl="0" indent="0" algn="ctr" rtl="0">
                        <a:spcBef>
                          <a:spcPts val="0"/>
                        </a:spcBef>
                        <a:spcAft>
                          <a:spcPts val="0"/>
                        </a:spcAft>
                        <a:buNone/>
                      </a:pPr>
                      <a:r>
                        <a:rPr lang="en-US" sz="1300"/>
                        <a:t>3</a:t>
                      </a:r>
                      <a:endParaRPr sz="1600"/>
                    </a:p>
                  </a:txBody>
                  <a:tcPr marL="91450" marR="91450" marT="45725" marB="45725">
                    <a:solidFill>
                      <a:srgbClr val="F7CAAC"/>
                    </a:solidFill>
                  </a:tcPr>
                </a:tc>
                <a:tc>
                  <a:txBody>
                    <a:bodyPr/>
                    <a:lstStyle/>
                    <a:p>
                      <a:pPr marL="0" marR="0" lvl="0" indent="0" algn="ctr" rtl="0">
                        <a:spcBef>
                          <a:spcPts val="0"/>
                        </a:spcBef>
                        <a:spcAft>
                          <a:spcPts val="0"/>
                        </a:spcAft>
                        <a:buNone/>
                      </a:pPr>
                      <a:r>
                        <a:rPr lang="en-US" sz="1300"/>
                        <a:t>4</a:t>
                      </a:r>
                      <a:endParaRPr sz="1600"/>
                    </a:p>
                  </a:txBody>
                  <a:tcPr marL="91450" marR="91450" marT="45725" marB="45725">
                    <a:solidFill>
                      <a:srgbClr val="F7CAAC"/>
                    </a:solidFill>
                  </a:tcPr>
                </a:tc>
                <a:tc>
                  <a:txBody>
                    <a:bodyPr/>
                    <a:lstStyle/>
                    <a:p>
                      <a:pPr marL="0" marR="0" lvl="0" indent="0" algn="ctr" rtl="0">
                        <a:spcBef>
                          <a:spcPts val="0"/>
                        </a:spcBef>
                        <a:spcAft>
                          <a:spcPts val="0"/>
                        </a:spcAft>
                        <a:buNone/>
                      </a:pPr>
                      <a:r>
                        <a:rPr lang="en-US" sz="1300"/>
                        <a:t>on/off</a:t>
                      </a:r>
                      <a:endParaRPr sz="1600"/>
                    </a:p>
                  </a:txBody>
                  <a:tcPr marL="91450" marR="91450" marT="45725" marB="45725">
                    <a:solidFill>
                      <a:srgbClr val="F7CAAC"/>
                    </a:solidFill>
                  </a:tcPr>
                </a:tc>
                <a:extLst>
                  <a:ext uri="{0D108BD9-81ED-4DB2-BD59-A6C34878D82A}">
                    <a16:rowId xmlns:a16="http://schemas.microsoft.com/office/drawing/2014/main" val="10001"/>
                  </a:ext>
                </a:extLst>
              </a:tr>
              <a:tr h="170425">
                <a:tc>
                  <a:txBody>
                    <a:bodyPr/>
                    <a:lstStyle/>
                    <a:p>
                      <a:pPr marL="0" marR="0" lvl="0" indent="0" algn="ctr" rtl="0">
                        <a:spcBef>
                          <a:spcPts val="0"/>
                        </a:spcBef>
                        <a:spcAft>
                          <a:spcPts val="0"/>
                        </a:spcAft>
                        <a:buNone/>
                      </a:pPr>
                      <a:r>
                        <a:rPr lang="en-US" sz="1300"/>
                        <a:t>pt.start_hour</a:t>
                      </a:r>
                      <a:endParaRPr sz="16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gridSpan="4">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1300"/>
                        <a:t>0</a:t>
                      </a:r>
                      <a:endParaRPr sz="1300"/>
                    </a:p>
                  </a:txBody>
                  <a:tcPr marL="91450" marR="91450" marT="45725" marB="45725"/>
                </a:tc>
                <a:extLst>
                  <a:ext uri="{0D108BD9-81ED-4DB2-BD59-A6C34878D82A}">
                    <a16:rowId xmlns:a16="http://schemas.microsoft.com/office/drawing/2014/main" val="10002"/>
                  </a:ext>
                </a:extLst>
              </a:tr>
              <a:tr h="170425">
                <a:tc>
                  <a:txBody>
                    <a:bodyPr/>
                    <a:lstStyle/>
                    <a:p>
                      <a:pPr marL="0" marR="0" lvl="0" indent="0" algn="ctr" rtl="0">
                        <a:lnSpc>
                          <a:spcPct val="100000"/>
                        </a:lnSpc>
                        <a:spcBef>
                          <a:spcPts val="0"/>
                        </a:spcBef>
                        <a:spcAft>
                          <a:spcPts val="0"/>
                        </a:spcAft>
                        <a:buClr>
                          <a:schemeClr val="dk1"/>
                        </a:buClr>
                        <a:buSzPts val="1100"/>
                        <a:buFont typeface="Calibri"/>
                        <a:buNone/>
                      </a:pPr>
                      <a:r>
                        <a:rPr lang="en-US" sz="1300"/>
                        <a:t>hour 2</a:t>
                      </a:r>
                      <a:endParaRPr sz="16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gridSpan="4">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1300"/>
                        <a:t>1</a:t>
                      </a:r>
                      <a:endParaRPr sz="1300"/>
                    </a:p>
                  </a:txBody>
                  <a:tcPr marL="91450" marR="91450" marT="45725" marB="45725"/>
                </a:tc>
                <a:extLst>
                  <a:ext uri="{0D108BD9-81ED-4DB2-BD59-A6C34878D82A}">
                    <a16:rowId xmlns:a16="http://schemas.microsoft.com/office/drawing/2014/main" val="10003"/>
                  </a:ext>
                </a:extLst>
              </a:tr>
              <a:tr h="170425">
                <a:tc>
                  <a:txBody>
                    <a:bodyPr/>
                    <a:lstStyle/>
                    <a:p>
                      <a:pPr marL="0" marR="0" lvl="0" indent="0" algn="ctr" rtl="0">
                        <a:spcBef>
                          <a:spcPts val="0"/>
                        </a:spcBef>
                        <a:spcAft>
                          <a:spcPts val="0"/>
                        </a:spcAft>
                        <a:buNone/>
                      </a:pPr>
                      <a:r>
                        <a:rPr lang="en-US" sz="1300"/>
                        <a:t>hour 3</a:t>
                      </a:r>
                      <a:endParaRPr sz="16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gridSpan="4">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1300"/>
                        <a:t>1</a:t>
                      </a:r>
                      <a:endParaRPr sz="1300"/>
                    </a:p>
                  </a:txBody>
                  <a:tcPr marL="91450" marR="91450" marT="45725" marB="45725"/>
                </a:tc>
                <a:extLst>
                  <a:ext uri="{0D108BD9-81ED-4DB2-BD59-A6C34878D82A}">
                    <a16:rowId xmlns:a16="http://schemas.microsoft.com/office/drawing/2014/main" val="10004"/>
                  </a:ext>
                </a:extLst>
              </a:tr>
              <a:tr h="185700">
                <a:tc>
                  <a:txBody>
                    <a:bodyPr/>
                    <a:lstStyle/>
                    <a:p>
                      <a:pPr marL="0" marR="0" lvl="0" indent="0" algn="ctr" rtl="0">
                        <a:spcBef>
                          <a:spcPts val="0"/>
                        </a:spcBef>
                        <a:spcAft>
                          <a:spcPts val="0"/>
                        </a:spcAft>
                        <a:buNone/>
                      </a:pPr>
                      <a:r>
                        <a:rPr lang="en-US" sz="1300"/>
                        <a:t>…</a:t>
                      </a:r>
                      <a:endParaRPr sz="16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gridSpan="4">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1300"/>
                        <a:t>1</a:t>
                      </a:r>
                      <a:endParaRPr sz="1300"/>
                    </a:p>
                  </a:txBody>
                  <a:tcPr marL="91450" marR="91450" marT="45725" marB="45725"/>
                </a:tc>
                <a:extLst>
                  <a:ext uri="{0D108BD9-81ED-4DB2-BD59-A6C34878D82A}">
                    <a16:rowId xmlns:a16="http://schemas.microsoft.com/office/drawing/2014/main" val="10005"/>
                  </a:ext>
                </a:extLst>
              </a:tr>
              <a:tr h="269300">
                <a:tc>
                  <a:txBody>
                    <a:bodyPr/>
                    <a:lstStyle/>
                    <a:p>
                      <a:pPr marL="0" marR="0" lvl="0" indent="0" algn="ctr" rtl="0">
                        <a:spcBef>
                          <a:spcPts val="0"/>
                        </a:spcBef>
                        <a:spcAft>
                          <a:spcPts val="0"/>
                        </a:spcAft>
                        <a:buNone/>
                      </a:pPr>
                      <a:r>
                        <a:rPr lang="en-US" sz="1300"/>
                        <a:t>pt.end_hour</a:t>
                      </a:r>
                      <a:endParaRPr sz="16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endParaRPr sz="1300"/>
                    </a:p>
                  </a:txBody>
                  <a:tcPr marL="91450" marR="91450" marT="45725" marB="45725"/>
                </a:tc>
                <a:tc gridSpan="3">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gridSpan="4">
                  <a:txBody>
                    <a:bodyPr/>
                    <a:lstStyle/>
                    <a:p>
                      <a:pPr marL="0" marR="0" lvl="0" indent="0" algn="l" rtl="0">
                        <a:spcBef>
                          <a:spcPts val="0"/>
                        </a:spcBef>
                        <a:spcAft>
                          <a:spcPts val="0"/>
                        </a:spcAft>
                        <a:buNone/>
                      </a:pPr>
                      <a:endParaRPr sz="13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1300"/>
                        <a:t>1</a:t>
                      </a:r>
                      <a:endParaRPr sz="1300"/>
                    </a:p>
                  </a:txBody>
                  <a:tcPr marL="91450" marR="91450" marT="45725" marB="45725"/>
                </a:tc>
                <a:extLst>
                  <a:ext uri="{0D108BD9-81ED-4DB2-BD59-A6C34878D82A}">
                    <a16:rowId xmlns:a16="http://schemas.microsoft.com/office/drawing/2014/main" val="10006"/>
                  </a:ext>
                </a:extLst>
              </a:tr>
            </a:tbl>
          </a:graphicData>
        </a:graphic>
      </p:graphicFrame>
      <p:sp>
        <p:nvSpPr>
          <p:cNvPr id="158" name="Google Shape;158;p6"/>
          <p:cNvSpPr txBox="1"/>
          <p:nvPr/>
        </p:nvSpPr>
        <p:spPr>
          <a:xfrm>
            <a:off x="309694" y="1445091"/>
            <a:ext cx="183670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Dictionary Hierarchy</a:t>
            </a:r>
            <a:endParaRPr/>
          </a:p>
        </p:txBody>
      </p:sp>
      <p:sp>
        <p:nvSpPr>
          <p:cNvPr id="159" name="Google Shape;159;p6"/>
          <p:cNvSpPr/>
          <p:nvPr/>
        </p:nvSpPr>
        <p:spPr>
          <a:xfrm>
            <a:off x="7664089" y="3819099"/>
            <a:ext cx="2691600" cy="578700"/>
          </a:xfrm>
          <a:prstGeom prst="rect">
            <a:avLst/>
          </a:prstGeom>
          <a:solidFill>
            <a:srgbClr val="7F7F7F"/>
          </a:solidFill>
          <a:ln>
            <a:noFill/>
          </a:ln>
        </p:spPr>
        <p:txBody>
          <a:bodyPr spcFirstLastPara="1" wrap="square" lIns="91425" tIns="45700" rIns="91425" bIns="45700" anchor="ctr" anchorCtr="0">
            <a:noAutofit/>
          </a:bodyPr>
          <a:lstStyle/>
          <a:p>
            <a:pPr marL="342900" marR="0" lvl="0" indent="-342900" algn="l" rtl="0">
              <a:spcBef>
                <a:spcPts val="0"/>
              </a:spcBef>
              <a:spcAft>
                <a:spcPts val="0"/>
              </a:spcAft>
              <a:buClr>
                <a:schemeClr val="lt1"/>
              </a:buClr>
              <a:buSzPts val="700"/>
              <a:buFont typeface="Calibri"/>
              <a:buAutoNum type="arabicPeriod"/>
            </a:pPr>
            <a:r>
              <a:rPr lang="en-US" sz="700">
                <a:solidFill>
                  <a:schemeClr val="lt1"/>
                </a:solidFill>
                <a:latin typeface="Calibri"/>
                <a:ea typeface="Calibri"/>
                <a:cs typeface="Calibri"/>
                <a:sym typeface="Calibri"/>
              </a:rPr>
              <a:t>Filter infusion meds using</a:t>
            </a:r>
            <a:r>
              <a:rPr lang="en-US" sz="700" b="1">
                <a:solidFill>
                  <a:schemeClr val="lt1"/>
                </a:solidFill>
                <a:latin typeface="Calibri"/>
                <a:ea typeface="Calibri"/>
                <a:cs typeface="Calibri"/>
                <a:sym typeface="Calibri"/>
              </a:rPr>
              <a:t> filter_vasopressor</a:t>
            </a:r>
            <a:endParaRPr/>
          </a:p>
          <a:p>
            <a:pPr marL="342900" marR="0" lvl="0" indent="-342900" algn="l" rtl="0">
              <a:spcBef>
                <a:spcPts val="0"/>
              </a:spcBef>
              <a:spcAft>
                <a:spcPts val="0"/>
              </a:spcAft>
              <a:buClr>
                <a:schemeClr val="lt1"/>
              </a:buClr>
              <a:buSzPts val="700"/>
              <a:buFont typeface="Calibri"/>
              <a:buAutoNum type="arabicPeriod"/>
            </a:pPr>
            <a:r>
              <a:rPr lang="en-US" sz="700">
                <a:solidFill>
                  <a:schemeClr val="lt1"/>
                </a:solidFill>
                <a:latin typeface="Calibri"/>
                <a:ea typeface="Calibri"/>
                <a:cs typeface="Calibri"/>
                <a:sym typeface="Calibri"/>
              </a:rPr>
              <a:t>Inner join  ON </a:t>
            </a:r>
            <a:br>
              <a:rPr lang="en-US" sz="700">
                <a:solidFill>
                  <a:schemeClr val="lt1"/>
                </a:solidFill>
                <a:latin typeface="Calibri"/>
                <a:ea typeface="Calibri"/>
                <a:cs typeface="Calibri"/>
                <a:sym typeface="Calibri"/>
              </a:rPr>
            </a:br>
            <a:r>
              <a:rPr lang="en-US" sz="700">
                <a:solidFill>
                  <a:schemeClr val="lt1"/>
                </a:solidFill>
                <a:latin typeface="Calibri"/>
                <a:ea typeface="Calibri"/>
                <a:cs typeface="Calibri"/>
                <a:sym typeface="Calibri"/>
              </a:rPr>
              <a:t>pt.start_hour &lt; = m.med_action_time AND pt.end_hour &gt; = m.med_action_time</a:t>
            </a:r>
            <a:endParaRPr/>
          </a:p>
          <a:p>
            <a:pPr marL="342900" marR="0" lvl="0" indent="-342900" algn="l" rtl="0">
              <a:spcBef>
                <a:spcPts val="0"/>
              </a:spcBef>
              <a:spcAft>
                <a:spcPts val="0"/>
              </a:spcAft>
              <a:buClr>
                <a:schemeClr val="lt1"/>
              </a:buClr>
              <a:buSzPts val="700"/>
              <a:buFont typeface="Calibri"/>
              <a:buAutoNum type="arabicPeriod"/>
            </a:pPr>
            <a:r>
              <a:rPr lang="en-US" sz="700">
                <a:solidFill>
                  <a:schemeClr val="lt1"/>
                </a:solidFill>
                <a:latin typeface="Calibri"/>
                <a:ea typeface="Calibri"/>
                <a:cs typeface="Calibri"/>
                <a:sym typeface="Calibri"/>
              </a:rPr>
              <a:t>Vassopressor1 = m.med_action_dose</a:t>
            </a:r>
            <a:endParaRPr/>
          </a:p>
        </p:txBody>
      </p:sp>
      <p:cxnSp>
        <p:nvCxnSpPr>
          <p:cNvPr id="160" name="Google Shape;160;p6"/>
          <p:cNvCxnSpPr>
            <a:endCxn id="159" idx="0"/>
          </p:cNvCxnSpPr>
          <p:nvPr/>
        </p:nvCxnSpPr>
        <p:spPr>
          <a:xfrm flipH="1">
            <a:off x="9009889" y="2165799"/>
            <a:ext cx="7800" cy="1653300"/>
          </a:xfrm>
          <a:prstGeom prst="straightConnector1">
            <a:avLst/>
          </a:prstGeom>
          <a:noFill/>
          <a:ln w="12700" cap="flat" cmpd="sng">
            <a:solidFill>
              <a:schemeClr val="dk1"/>
            </a:solidFill>
            <a:prstDash val="solid"/>
            <a:miter lim="800000"/>
            <a:headEnd type="none" w="sm" len="sm"/>
            <a:tailEnd type="triangle" w="med" len="med"/>
          </a:ln>
        </p:spPr>
      </p:cxnSp>
      <p:sp>
        <p:nvSpPr>
          <p:cNvPr id="161" name="Google Shape;161;p6"/>
          <p:cNvSpPr/>
          <p:nvPr/>
        </p:nvSpPr>
        <p:spPr>
          <a:xfrm>
            <a:off x="4038600" y="2898475"/>
            <a:ext cx="978300" cy="211800"/>
          </a:xfrm>
          <a:prstGeom prst="rect">
            <a:avLst/>
          </a:prstGeom>
          <a:solidFill>
            <a:srgbClr val="7F7F7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700">
                <a:solidFill>
                  <a:schemeClr val="lt1"/>
                </a:solidFill>
                <a:latin typeface="Calibri"/>
                <a:ea typeface="Calibri"/>
                <a:cs typeface="Calibri"/>
                <a:sym typeface="Calibri"/>
              </a:rPr>
              <a:t>From vitals_staging</a:t>
            </a:r>
            <a:endParaRPr sz="700">
              <a:solidFill>
                <a:schemeClr val="lt1"/>
              </a:solidFill>
              <a:latin typeface="Calibri"/>
              <a:ea typeface="Calibri"/>
              <a:cs typeface="Calibri"/>
              <a:sym typeface="Calibri"/>
            </a:endParaRPr>
          </a:p>
        </p:txBody>
      </p:sp>
      <p:cxnSp>
        <p:nvCxnSpPr>
          <p:cNvPr id="162" name="Google Shape;162;p6"/>
          <p:cNvCxnSpPr>
            <a:endCxn id="161" idx="0"/>
          </p:cNvCxnSpPr>
          <p:nvPr/>
        </p:nvCxnSpPr>
        <p:spPr>
          <a:xfrm>
            <a:off x="4527750" y="2053075"/>
            <a:ext cx="0" cy="845400"/>
          </a:xfrm>
          <a:prstGeom prst="straightConnector1">
            <a:avLst/>
          </a:prstGeom>
          <a:noFill/>
          <a:ln w="12700" cap="flat" cmpd="sng">
            <a:solidFill>
              <a:schemeClr val="dk1"/>
            </a:solidFill>
            <a:prstDash val="solid"/>
            <a:miter lim="800000"/>
            <a:headEnd type="none" w="sm" len="sm"/>
            <a:tailEnd type="triangle" w="med" len="med"/>
          </a:ln>
        </p:spPr>
      </p:cxnSp>
      <p:sp>
        <p:nvSpPr>
          <p:cNvPr id="163" name="Google Shape;163;p6"/>
          <p:cNvSpPr/>
          <p:nvPr/>
        </p:nvSpPr>
        <p:spPr>
          <a:xfrm>
            <a:off x="6741838" y="3277311"/>
            <a:ext cx="862800" cy="230100"/>
          </a:xfrm>
          <a:prstGeom prst="rect">
            <a:avLst/>
          </a:prstGeom>
          <a:solidFill>
            <a:srgbClr val="7F7F7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700">
                <a:solidFill>
                  <a:schemeClr val="lt1"/>
                </a:solidFill>
                <a:latin typeface="Calibri"/>
                <a:ea typeface="Calibri"/>
                <a:cs typeface="Calibri"/>
                <a:sym typeface="Calibri"/>
              </a:rPr>
              <a:t>From labs_staging</a:t>
            </a:r>
            <a:endParaRPr sz="700">
              <a:solidFill>
                <a:schemeClr val="lt1"/>
              </a:solidFill>
              <a:latin typeface="Calibri"/>
              <a:ea typeface="Calibri"/>
              <a:cs typeface="Calibri"/>
              <a:sym typeface="Calibri"/>
            </a:endParaRPr>
          </a:p>
        </p:txBody>
      </p:sp>
      <p:cxnSp>
        <p:nvCxnSpPr>
          <p:cNvPr id="164" name="Google Shape;164;p6"/>
          <p:cNvCxnSpPr>
            <a:endCxn id="163" idx="0"/>
          </p:cNvCxnSpPr>
          <p:nvPr/>
        </p:nvCxnSpPr>
        <p:spPr>
          <a:xfrm flipH="1">
            <a:off x="7173238" y="2162211"/>
            <a:ext cx="10500" cy="1115100"/>
          </a:xfrm>
          <a:prstGeom prst="straightConnector1">
            <a:avLst/>
          </a:prstGeom>
          <a:noFill/>
          <a:ln w="12700" cap="flat" cmpd="sng">
            <a:solidFill>
              <a:schemeClr val="dk1"/>
            </a:solidFill>
            <a:prstDash val="solid"/>
            <a:miter lim="800000"/>
            <a:headEnd type="none" w="sm" len="sm"/>
            <a:tailEnd type="triangle" w="med" len="med"/>
          </a:ln>
        </p:spPr>
      </p:cxnSp>
      <p:cxnSp>
        <p:nvCxnSpPr>
          <p:cNvPr id="165" name="Google Shape;165;p6"/>
          <p:cNvCxnSpPr/>
          <p:nvPr/>
        </p:nvCxnSpPr>
        <p:spPr>
          <a:xfrm>
            <a:off x="2146399" y="1577092"/>
            <a:ext cx="0" cy="4739700"/>
          </a:xfrm>
          <a:prstGeom prst="straightConnector1">
            <a:avLst/>
          </a:prstGeom>
          <a:noFill/>
          <a:ln w="25400" cap="flat" cmpd="sng">
            <a:solidFill>
              <a:schemeClr val="dk1"/>
            </a:solidFill>
            <a:prstDash val="solid"/>
            <a:miter lim="800000"/>
            <a:headEnd type="none" w="sm" len="sm"/>
            <a:tailEnd type="none" w="sm" len="sm"/>
          </a:ln>
        </p:spPr>
      </p:cxnSp>
      <p:sp>
        <p:nvSpPr>
          <p:cNvPr id="166" name="Google Shape;166;p6"/>
          <p:cNvSpPr/>
          <p:nvPr/>
        </p:nvSpPr>
        <p:spPr>
          <a:xfrm>
            <a:off x="5483500" y="2898471"/>
            <a:ext cx="862800" cy="2301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700">
                <a:solidFill>
                  <a:schemeClr val="lt1"/>
                </a:solidFill>
                <a:latin typeface="Calibri"/>
                <a:ea typeface="Calibri"/>
                <a:cs typeface="Calibri"/>
                <a:sym typeface="Calibri"/>
              </a:rPr>
              <a:t>From gcs_staging</a:t>
            </a:r>
            <a:endParaRPr/>
          </a:p>
        </p:txBody>
      </p:sp>
      <p:cxnSp>
        <p:nvCxnSpPr>
          <p:cNvPr id="167" name="Google Shape;167;p6"/>
          <p:cNvCxnSpPr>
            <a:endCxn id="166" idx="0"/>
          </p:cNvCxnSpPr>
          <p:nvPr/>
        </p:nvCxnSpPr>
        <p:spPr>
          <a:xfrm>
            <a:off x="5914900" y="2053071"/>
            <a:ext cx="0" cy="845400"/>
          </a:xfrm>
          <a:prstGeom prst="straightConnector1">
            <a:avLst/>
          </a:prstGeom>
          <a:noFill/>
          <a:ln w="12700" cap="flat" cmpd="sng">
            <a:solidFill>
              <a:schemeClr val="dk1"/>
            </a:solidFill>
            <a:prstDash val="solid"/>
            <a:miter lim="800000"/>
            <a:headEnd type="none" w="sm" len="sm"/>
            <a:tailEnd type="triangle" w="med" len="med"/>
          </a:ln>
        </p:spPr>
      </p:cxnSp>
      <p:sp>
        <p:nvSpPr>
          <p:cNvPr id="14" name="Rectangle 13">
            <a:extLst>
              <a:ext uri="{FF2B5EF4-FFF2-40B4-BE49-F238E27FC236}">
                <a16:creationId xmlns:a16="http://schemas.microsoft.com/office/drawing/2014/main" id="{3E8EEC56-7059-4029-934B-79BB2EEB81C4}"/>
              </a:ext>
            </a:extLst>
          </p:cNvPr>
          <p:cNvSpPr/>
          <p:nvPr/>
        </p:nvSpPr>
        <p:spPr>
          <a:xfrm>
            <a:off x="8117860" y="3536719"/>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a265dd8b3b_0_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vitals_staging </a:t>
            </a:r>
            <a:r>
              <a:rPr lang="en-US">
                <a:solidFill>
                  <a:schemeClr val="accent4">
                    <a:lumMod val="60000"/>
                    <a:lumOff val="40000"/>
                  </a:schemeClr>
                </a:solidFill>
              </a:rPr>
              <a:t>(data frame)</a:t>
            </a:r>
            <a:r>
              <a:rPr lang="en-US"/>
              <a:t> </a:t>
            </a:r>
            <a:endParaRPr/>
          </a:p>
        </p:txBody>
      </p:sp>
      <p:sp>
        <p:nvSpPr>
          <p:cNvPr id="175" name="Google Shape;175;ga265dd8b3b_0_55"/>
          <p:cNvSpPr txBox="1"/>
          <p:nvPr/>
        </p:nvSpPr>
        <p:spPr>
          <a:xfrm>
            <a:off x="2505031" y="1445091"/>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vitals needed for SOFA calc and future models</a:t>
            </a:r>
            <a:endParaRPr/>
          </a:p>
        </p:txBody>
      </p:sp>
      <p:graphicFrame>
        <p:nvGraphicFramePr>
          <p:cNvPr id="176" name="Google Shape;176;ga265dd8b3b_0_55"/>
          <p:cNvGraphicFramePr/>
          <p:nvPr>
            <p:extLst>
              <p:ext uri="{D42A27DB-BD31-4B8C-83A1-F6EECF244321}">
                <p14:modId xmlns:p14="http://schemas.microsoft.com/office/powerpoint/2010/main" val="903426964"/>
              </p:ext>
            </p:extLst>
          </p:nvPr>
        </p:nvGraphicFramePr>
        <p:xfrm>
          <a:off x="2505019" y="2169569"/>
          <a:ext cx="3151850" cy="3973800"/>
        </p:xfrm>
        <a:graphic>
          <a:graphicData uri="http://schemas.openxmlformats.org/drawingml/2006/table">
            <a:tbl>
              <a:tblPr firstRow="1" bandCol="1">
                <a:noFill/>
                <a:tableStyleId>{24BB6362-0691-4F27-8A29-8DD949858521}</a:tableStyleId>
              </a:tblPr>
              <a:tblGrid>
                <a:gridCol w="1188475">
                  <a:extLst>
                    <a:ext uri="{9D8B030D-6E8A-4147-A177-3AD203B41FA5}">
                      <a16:colId xmlns:a16="http://schemas.microsoft.com/office/drawing/2014/main" val="20000"/>
                    </a:ext>
                  </a:extLst>
                </a:gridCol>
                <a:gridCol w="832025">
                  <a:extLst>
                    <a:ext uri="{9D8B030D-6E8A-4147-A177-3AD203B41FA5}">
                      <a16:colId xmlns:a16="http://schemas.microsoft.com/office/drawing/2014/main" val="20001"/>
                    </a:ext>
                  </a:extLst>
                </a:gridCol>
                <a:gridCol w="576625">
                  <a:extLst>
                    <a:ext uri="{9D8B030D-6E8A-4147-A177-3AD203B41FA5}">
                      <a16:colId xmlns:a16="http://schemas.microsoft.com/office/drawing/2014/main" val="20002"/>
                    </a:ext>
                  </a:extLst>
                </a:gridCol>
                <a:gridCol w="554725">
                  <a:extLst>
                    <a:ext uri="{9D8B030D-6E8A-4147-A177-3AD203B41FA5}">
                      <a16:colId xmlns:a16="http://schemas.microsoft.com/office/drawing/2014/main" val="20003"/>
                    </a:ext>
                  </a:extLst>
                </a:gridCol>
              </a:tblGrid>
              <a:tr h="101600">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Column Name</a:t>
                      </a:r>
                      <a:endParaRPr sz="1500"/>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Variable Type</a:t>
                      </a:r>
                      <a:endParaRPr sz="1500"/>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Location</a:t>
                      </a:r>
                      <a:endParaRPr sz="1500"/>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Example</a:t>
                      </a:r>
                      <a:endParaRPr sz="1500"/>
                    </a:p>
                  </a:txBody>
                  <a:tcPr marL="58600" marR="58600" marT="29300" marB="29300"/>
                </a:tc>
                <a:extLst>
                  <a:ext uri="{0D108BD9-81ED-4DB2-BD59-A6C34878D82A}">
                    <a16:rowId xmlns:a16="http://schemas.microsoft.com/office/drawing/2014/main" val="10000"/>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order_time</a:t>
                      </a:r>
                      <a:endParaRPr sz="90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(timestamp)</a:t>
                      </a:r>
                      <a:r>
                        <a:rPr lang="en-US" sz="900" b="0" u="none" strike="noStrike" cap="none">
                          <a:solidFill>
                            <a:srgbClr val="000000"/>
                          </a:solidFill>
                          <a:latin typeface="Calibri"/>
                          <a:ea typeface="Calibri"/>
                          <a:cs typeface="Calibri"/>
                          <a:sym typeface="Calibri"/>
                        </a:rPr>
                        <a:t> </a:t>
                      </a:r>
                      <a:endParaRPr sz="9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temperature</a:t>
                      </a:r>
                      <a:endParaRPr sz="900" u="none" strike="noStrike" cap="none">
                        <a:solidFill>
                          <a:srgbClr val="000000"/>
                        </a:solidFill>
                        <a:latin typeface="Calibri"/>
                        <a:ea typeface="Calibri"/>
                        <a:cs typeface="Calibri"/>
                        <a:sym typeface="Calibri"/>
                      </a:endParaRPr>
                    </a:p>
                  </a:txBody>
                  <a:tcPr marL="58600" marR="58600" marT="58600" marB="58600"/>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(float)</a:t>
                      </a:r>
                      <a:endParaRPr sz="900" u="none" strike="noStrike" cap="none">
                        <a:latin typeface="Calibri"/>
                        <a:ea typeface="Calibri"/>
                        <a:cs typeface="Calibri"/>
                        <a:sym typeface="Calibri"/>
                      </a:endParaRPr>
                    </a:p>
                  </a:txBody>
                  <a:tcPr marL="58600" marR="58600" marT="58600" marB="58600"/>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58600" marB="58600"/>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58600" marB="58600"/>
                </a:tc>
                <a:extLst>
                  <a:ext uri="{0D108BD9-81ED-4DB2-BD59-A6C34878D82A}">
                    <a16:rowId xmlns:a16="http://schemas.microsoft.com/office/drawing/2014/main" val="10002"/>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temproute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(str)</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3"/>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daily_weight_kg</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(float)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4"/>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height_cm</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(float)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5"/>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sbp_line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6"/>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dbp_line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7"/>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map_line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(float)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8"/>
                  </a:ext>
                </a:extLst>
              </a:tr>
              <a:tr h="101600">
                <a:tc>
                  <a:txBody>
                    <a:bodyPr/>
                    <a:lstStyle/>
                    <a:p>
                      <a:pPr marL="0" marR="0" lvl="0" indent="0" algn="l" rtl="0">
                        <a:spcBef>
                          <a:spcPts val="0"/>
                        </a:spcBef>
                        <a:spcAft>
                          <a:spcPts val="0"/>
                        </a:spcAft>
                        <a:buNone/>
                      </a:pPr>
                      <a:r>
                        <a:rPr lang="en-US" sz="900" b="0" u="none" strike="noStrike" cap="none">
                          <a:solidFill>
                            <a:schemeClr val="tx1"/>
                          </a:solidFill>
                          <a:latin typeface="Calibri"/>
                          <a:ea typeface="Calibri"/>
                          <a:cs typeface="Calibri"/>
                          <a:sym typeface="Calibri"/>
                        </a:rPr>
                        <a:t>sbp_cuff</a:t>
                      </a:r>
                      <a:endParaRPr sz="900" u="none" strike="noStrike" cap="none">
                        <a:solidFill>
                          <a:schemeClr val="tx1"/>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4">
                              <a:lumMod val="60000"/>
                              <a:lumOff val="40000"/>
                            </a:schemeClr>
                          </a:solidFill>
                          <a:latin typeface="Calibri"/>
                          <a:ea typeface="Calibri"/>
                          <a:cs typeface="Calibri"/>
                          <a:sym typeface="Calibri"/>
                        </a:rPr>
                        <a:t>(int)</a:t>
                      </a:r>
                      <a:endParaRPr sz="900" u="none" strike="noStrike" cap="none">
                        <a:solidFill>
                          <a:schemeClr val="accent4">
                            <a:lumMod val="60000"/>
                            <a:lumOff val="40000"/>
                          </a:schemeClr>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6">
                              <a:lumMod val="60000"/>
                              <a:lumOff val="40000"/>
                            </a:schemeClr>
                          </a:solidFill>
                          <a:latin typeface="Calibri"/>
                          <a:ea typeface="Calibri"/>
                          <a:cs typeface="Calibri"/>
                          <a:sym typeface="Calibri"/>
                        </a:rPr>
                        <a:t>[vitals]</a:t>
                      </a:r>
                      <a:endParaRPr sz="900" u="none" strike="noStrike" cap="none">
                        <a:solidFill>
                          <a:schemeClr val="accent6">
                            <a:lumMod val="60000"/>
                            <a:lumOff val="40000"/>
                          </a:schemeClr>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9"/>
                  </a:ext>
                </a:extLst>
              </a:tr>
              <a:tr h="101600">
                <a:tc>
                  <a:txBody>
                    <a:bodyPr/>
                    <a:lstStyle/>
                    <a:p>
                      <a:pPr marL="0" marR="0" lvl="0" indent="0" algn="l" rtl="0">
                        <a:spcBef>
                          <a:spcPts val="0"/>
                        </a:spcBef>
                        <a:spcAft>
                          <a:spcPts val="0"/>
                        </a:spcAft>
                        <a:buNone/>
                      </a:pPr>
                      <a:r>
                        <a:rPr lang="en-US" sz="900" b="0" u="none" strike="noStrike" cap="none">
                          <a:solidFill>
                            <a:schemeClr val="tx1"/>
                          </a:solidFill>
                          <a:latin typeface="Calibri"/>
                          <a:ea typeface="Calibri"/>
                          <a:cs typeface="Calibri"/>
                          <a:sym typeface="Calibri"/>
                        </a:rPr>
                        <a:t>dbp_cuff</a:t>
                      </a:r>
                      <a:endParaRPr sz="900" u="none" strike="noStrike" cap="none">
                        <a:solidFill>
                          <a:schemeClr val="tx1"/>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4">
                              <a:lumMod val="60000"/>
                              <a:lumOff val="40000"/>
                            </a:schemeClr>
                          </a:solidFill>
                          <a:latin typeface="Calibri"/>
                          <a:ea typeface="Calibri"/>
                          <a:cs typeface="Calibri"/>
                          <a:sym typeface="Calibri"/>
                        </a:rPr>
                        <a:t>(int)</a:t>
                      </a:r>
                      <a:endParaRPr sz="900" u="none" strike="noStrike" cap="none">
                        <a:solidFill>
                          <a:schemeClr val="accent4">
                            <a:lumMod val="60000"/>
                            <a:lumOff val="40000"/>
                          </a:schemeClr>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6">
                              <a:lumMod val="60000"/>
                              <a:lumOff val="40000"/>
                            </a:schemeClr>
                          </a:solidFill>
                          <a:latin typeface="Calibri"/>
                          <a:ea typeface="Calibri"/>
                          <a:cs typeface="Calibri"/>
                          <a:sym typeface="Calibri"/>
                        </a:rPr>
                        <a:t>[vitals]</a:t>
                      </a:r>
                      <a:endParaRPr sz="900" u="none" strike="noStrike" cap="none">
                        <a:solidFill>
                          <a:schemeClr val="accent6">
                            <a:lumMod val="60000"/>
                            <a:lumOff val="40000"/>
                          </a:schemeClr>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10"/>
                  </a:ext>
                </a:extLst>
              </a:tr>
              <a:tr h="101600">
                <a:tc>
                  <a:txBody>
                    <a:bodyPr/>
                    <a:lstStyle/>
                    <a:p>
                      <a:pPr marL="0" marR="0" lvl="0" indent="0" algn="l" rtl="0">
                        <a:spcBef>
                          <a:spcPts val="0"/>
                        </a:spcBef>
                        <a:spcAft>
                          <a:spcPts val="0"/>
                        </a:spcAft>
                        <a:buNone/>
                      </a:pPr>
                      <a:r>
                        <a:rPr lang="en-US" sz="900" b="0" u="none" strike="noStrike" cap="none">
                          <a:solidFill>
                            <a:schemeClr val="tx1"/>
                          </a:solidFill>
                          <a:latin typeface="Calibri"/>
                          <a:ea typeface="Calibri"/>
                          <a:cs typeface="Calibri"/>
                          <a:sym typeface="Calibri"/>
                        </a:rPr>
                        <a:t>map_cuff</a:t>
                      </a:r>
                      <a:endParaRPr sz="900" u="none" strike="noStrike" cap="none">
                        <a:solidFill>
                          <a:schemeClr val="tx1"/>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4">
                              <a:lumMod val="60000"/>
                              <a:lumOff val="40000"/>
                            </a:schemeClr>
                          </a:solidFill>
                          <a:latin typeface="Calibri"/>
                          <a:ea typeface="Calibri"/>
                          <a:cs typeface="Calibri"/>
                          <a:sym typeface="Calibri"/>
                        </a:rPr>
                        <a:t>(float)</a:t>
                      </a:r>
                      <a:endParaRPr sz="900" u="none" strike="noStrike" cap="none">
                        <a:solidFill>
                          <a:schemeClr val="accent4">
                            <a:lumMod val="60000"/>
                            <a:lumOff val="40000"/>
                          </a:schemeClr>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6">
                              <a:lumMod val="60000"/>
                              <a:lumOff val="40000"/>
                            </a:schemeClr>
                          </a:solidFill>
                          <a:latin typeface="Calibri"/>
                          <a:ea typeface="Calibri"/>
                          <a:cs typeface="Calibri"/>
                          <a:sym typeface="Calibri"/>
                        </a:rPr>
                        <a:t>[vitals]</a:t>
                      </a:r>
                      <a:endParaRPr sz="900" u="none" strike="noStrike" cap="none">
                        <a:solidFill>
                          <a:schemeClr val="accent6">
                            <a:lumMod val="60000"/>
                            <a:lumOff val="40000"/>
                          </a:schemeClr>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11"/>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pulse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A8D08C"/>
                        </a:buClr>
                        <a:buSzPts val="800"/>
                        <a:buFont typeface="Calibri"/>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2"/>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unassisted_resp_rate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A8D08C"/>
                        </a:buClr>
                        <a:buSzPts val="800"/>
                        <a:buFont typeface="Calibri"/>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3"/>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spo2</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4"/>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o2_device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5"/>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cvp</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6"/>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end_tidal_co2_1</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7"/>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end_tidal_co2_2</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8"/>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a:ea typeface="Calibri"/>
                          <a:cs typeface="Calibri"/>
                          <a:sym typeface="Calibri"/>
                        </a:rPr>
                        <a:t>o2_flow_rate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(int)</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[vitals]</a:t>
                      </a:r>
                      <a:endParaRPr sz="900" u="none" strike="noStrike" cap="none">
                        <a:latin typeface="Calibri"/>
                        <a:ea typeface="Calibri"/>
                        <a:cs typeface="Calibri"/>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9"/>
                  </a:ext>
                </a:extLst>
              </a:tr>
            </a:tbl>
          </a:graphicData>
        </a:graphic>
      </p:graphicFrame>
      <p:sp>
        <p:nvSpPr>
          <p:cNvPr id="5" name="Rectangle 4">
            <a:extLst>
              <a:ext uri="{FF2B5EF4-FFF2-40B4-BE49-F238E27FC236}">
                <a16:creationId xmlns:a16="http://schemas.microsoft.com/office/drawing/2014/main" id="{8A0B432D-7B93-4FAB-8378-B09B885CFC2C}"/>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a2dfa0f81c_0_103"/>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super_table: Vitals Columns</a:t>
            </a:r>
            <a:endParaRPr/>
          </a:p>
        </p:txBody>
      </p:sp>
      <p:pic>
        <p:nvPicPr>
          <p:cNvPr id="182" name="Google Shape;182;ga2dfa0f81c_0_103"/>
          <p:cNvPicPr preferRelativeResize="0"/>
          <p:nvPr/>
        </p:nvPicPr>
        <p:blipFill>
          <a:blip r:embed="rId3">
            <a:alphaModFix/>
          </a:blip>
          <a:stretch>
            <a:fillRect/>
          </a:stretch>
        </p:blipFill>
        <p:spPr>
          <a:xfrm>
            <a:off x="200025" y="1260850"/>
            <a:ext cx="2847976" cy="672925"/>
          </a:xfrm>
          <a:prstGeom prst="rect">
            <a:avLst/>
          </a:prstGeom>
          <a:noFill/>
          <a:ln>
            <a:noFill/>
          </a:ln>
        </p:spPr>
      </p:pic>
      <p:sp>
        <p:nvSpPr>
          <p:cNvPr id="183" name="Google Shape;183;ga2dfa0f81c_0_103"/>
          <p:cNvSpPr txBox="1"/>
          <p:nvPr/>
        </p:nvSpPr>
        <p:spPr>
          <a:xfrm>
            <a:off x="200028" y="2121950"/>
            <a:ext cx="28479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This is the list of columns needed in the super_table</a:t>
            </a:r>
            <a:endParaRPr/>
          </a:p>
        </p:txBody>
      </p:sp>
      <p:sp>
        <p:nvSpPr>
          <p:cNvPr id="184" name="Google Shape;184;ga2dfa0f81c_0_103"/>
          <p:cNvSpPr/>
          <p:nvPr/>
        </p:nvSpPr>
        <p:spPr>
          <a:xfrm>
            <a:off x="628650" y="1209725"/>
            <a:ext cx="552600" cy="266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85" name="Google Shape;185;ga2dfa0f81c_0_103"/>
          <p:cNvGraphicFramePr/>
          <p:nvPr>
            <p:extLst>
              <p:ext uri="{D42A27DB-BD31-4B8C-83A1-F6EECF244321}">
                <p14:modId xmlns:p14="http://schemas.microsoft.com/office/powerpoint/2010/main" val="2008185327"/>
              </p:ext>
            </p:extLst>
          </p:nvPr>
        </p:nvGraphicFramePr>
        <p:xfrm>
          <a:off x="3619444" y="1679944"/>
          <a:ext cx="3151850" cy="2995000"/>
        </p:xfrm>
        <a:graphic>
          <a:graphicData uri="http://schemas.openxmlformats.org/drawingml/2006/table">
            <a:tbl>
              <a:tblPr firstRow="1" bandCol="1">
                <a:noFill/>
                <a:tableStyleId>{24BB6362-0691-4F27-8A29-8DD949858521}</a:tableStyleId>
              </a:tblPr>
              <a:tblGrid>
                <a:gridCol w="1188475">
                  <a:extLst>
                    <a:ext uri="{9D8B030D-6E8A-4147-A177-3AD203B41FA5}">
                      <a16:colId xmlns:a16="http://schemas.microsoft.com/office/drawing/2014/main" val="20000"/>
                    </a:ext>
                  </a:extLst>
                </a:gridCol>
                <a:gridCol w="832025">
                  <a:extLst>
                    <a:ext uri="{9D8B030D-6E8A-4147-A177-3AD203B41FA5}">
                      <a16:colId xmlns:a16="http://schemas.microsoft.com/office/drawing/2014/main" val="20001"/>
                    </a:ext>
                  </a:extLst>
                </a:gridCol>
                <a:gridCol w="576625">
                  <a:extLst>
                    <a:ext uri="{9D8B030D-6E8A-4147-A177-3AD203B41FA5}">
                      <a16:colId xmlns:a16="http://schemas.microsoft.com/office/drawing/2014/main" val="20002"/>
                    </a:ext>
                  </a:extLst>
                </a:gridCol>
                <a:gridCol w="554725">
                  <a:extLst>
                    <a:ext uri="{9D8B030D-6E8A-4147-A177-3AD203B41FA5}">
                      <a16:colId xmlns:a16="http://schemas.microsoft.com/office/drawing/2014/main" val="20003"/>
                    </a:ext>
                  </a:extLst>
                </a:gridCol>
              </a:tblGrid>
              <a:tr h="101600">
                <a:tc>
                  <a:txBody>
                    <a:bodyPr/>
                    <a:lstStyle/>
                    <a:p>
                      <a:pPr marL="0" marR="0" lvl="0" indent="0" algn="l" rtl="0">
                        <a:spcBef>
                          <a:spcPts val="0"/>
                        </a:spcBef>
                        <a:spcAft>
                          <a:spcPts val="0"/>
                        </a:spcAft>
                        <a:buNone/>
                      </a:pPr>
                      <a:r>
                        <a:rPr lang="en-US" sz="900">
                          <a:latin typeface="Calibri" panose="020F0502020204030204" pitchFamily="34" charset="0"/>
                          <a:cs typeface="Calibri" panose="020F0502020204030204" pitchFamily="34" charset="0"/>
                        </a:rPr>
                        <a:t>Super Table Col Name</a:t>
                      </a:r>
                      <a:endParaRPr sz="90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panose="020F0502020204030204" pitchFamily="34" charset="0"/>
                          <a:ea typeface="Calibri"/>
                          <a:cs typeface="Calibri" panose="020F0502020204030204" pitchFamily="34" charset="0"/>
                          <a:sym typeface="Calibri"/>
                        </a:rPr>
                        <a:t>Variable Type</a:t>
                      </a:r>
                      <a:endParaRPr sz="90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panose="020F0502020204030204" pitchFamily="34" charset="0"/>
                          <a:ea typeface="Calibri"/>
                          <a:cs typeface="Calibri" panose="020F0502020204030204" pitchFamily="34" charset="0"/>
                          <a:sym typeface="Calibri"/>
                        </a:rPr>
                        <a:t>Location</a:t>
                      </a:r>
                      <a:endParaRPr sz="90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panose="020F0502020204030204" pitchFamily="34" charset="0"/>
                          <a:ea typeface="Calibri"/>
                          <a:cs typeface="Calibri" panose="020F0502020204030204" pitchFamily="34" charset="0"/>
                          <a:sym typeface="Calibri"/>
                        </a:rPr>
                        <a:t>Example</a:t>
                      </a:r>
                      <a:endParaRPr sz="900">
                        <a:latin typeface="Calibri" panose="020F0502020204030204" pitchFamily="34" charset="0"/>
                        <a:cs typeface="Calibri" panose="020F0502020204030204" pitchFamily="34" charset="0"/>
                      </a:endParaRPr>
                    </a:p>
                  </a:txBody>
                  <a:tcPr marL="58600" marR="58600" marT="29300" marB="29300"/>
                </a:tc>
                <a:extLst>
                  <a:ext uri="{0D108BD9-81ED-4DB2-BD59-A6C34878D82A}">
                    <a16:rowId xmlns:a16="http://schemas.microsoft.com/office/drawing/2014/main" val="10000"/>
                  </a:ext>
                </a:extLst>
              </a:tr>
              <a:tr h="182880">
                <a:tc>
                  <a:txBody>
                    <a:bodyPr/>
                    <a:lstStyle/>
                    <a:p>
                      <a:pPr marL="0" marR="0" lvl="0" indent="0" algn="l" rtl="0">
                        <a:spcBef>
                          <a:spcPts val="0"/>
                        </a:spcBef>
                        <a:spcAft>
                          <a:spcPts val="0"/>
                        </a:spcAft>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temperature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58600" marB="58600"/>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(float)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58600" marB="58600"/>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58600" marB="58600"/>
                </a:tc>
                <a:tc>
                  <a:txBody>
                    <a:bodyPr/>
                    <a:lstStyle/>
                    <a:p>
                      <a:pPr marL="0" marR="0" lvl="0" indent="0" algn="l" rtl="0">
                        <a:spcBef>
                          <a:spcPts val="0"/>
                        </a:spcBef>
                        <a:spcAft>
                          <a:spcPts val="0"/>
                        </a:spcAft>
                        <a:buNone/>
                      </a:pPr>
                      <a:r>
                        <a:rPr lang="en-US" sz="900" u="none" strike="noStrike" cap="none">
                          <a:latin typeface="Calibri" panose="020F0502020204030204" pitchFamily="34" charset="0"/>
                          <a:ea typeface="Calibri"/>
                          <a:cs typeface="Calibri" panose="020F0502020204030204" pitchFamily="34" charset="0"/>
                          <a:sym typeface="Calibri"/>
                        </a:rPr>
                        <a:t> </a:t>
                      </a:r>
                      <a:endParaRPr sz="900">
                        <a:latin typeface="Calibri" panose="020F0502020204030204" pitchFamily="34" charset="0"/>
                        <a:cs typeface="Calibri" panose="020F0502020204030204" pitchFamily="34" charset="0"/>
                      </a:endParaRPr>
                    </a:p>
                  </a:txBody>
                  <a:tcPr marL="58600" marR="58600" marT="58600" marB="58600"/>
                </a:tc>
                <a:extLst>
                  <a:ext uri="{0D108BD9-81ED-4DB2-BD59-A6C34878D82A}">
                    <a16:rowId xmlns:a16="http://schemas.microsoft.com/office/drawing/2014/main" val="10001"/>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weight_kg</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(float)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panose="020F0502020204030204" pitchFamily="34" charset="0"/>
                          <a:ea typeface="Calibri"/>
                          <a:cs typeface="Calibri" panose="020F0502020204030204" pitchFamily="34" charset="0"/>
                          <a:sym typeface="Calibri"/>
                        </a:rPr>
                        <a:t> </a:t>
                      </a:r>
                      <a:endParaRPr sz="900">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10002"/>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height_cm</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(float)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panose="020F0502020204030204" pitchFamily="34" charset="0"/>
                          <a:ea typeface="Calibri"/>
                          <a:cs typeface="Calibri" panose="020F0502020204030204" pitchFamily="34" charset="0"/>
                          <a:sym typeface="Calibri"/>
                        </a:rPr>
                        <a:t> </a:t>
                      </a:r>
                      <a:endParaRPr sz="900">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10003"/>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sbp_line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panose="020F0502020204030204" pitchFamily="34" charset="0"/>
                          <a:ea typeface="Calibri"/>
                          <a:cs typeface="Calibri" panose="020F0502020204030204" pitchFamily="34" charset="0"/>
                          <a:sym typeface="Calibri"/>
                        </a:rPr>
                        <a:t> </a:t>
                      </a:r>
                      <a:endParaRPr sz="900">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10004"/>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dbp_line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panose="020F0502020204030204" pitchFamily="34" charset="0"/>
                          <a:ea typeface="Calibri"/>
                          <a:cs typeface="Calibri" panose="020F0502020204030204" pitchFamily="34" charset="0"/>
                          <a:sym typeface="Calibri"/>
                        </a:rPr>
                        <a:t> </a:t>
                      </a:r>
                      <a:endParaRPr sz="900">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10005"/>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map_line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(float)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panose="020F0502020204030204" pitchFamily="34" charset="0"/>
                          <a:ea typeface="Calibri"/>
                          <a:cs typeface="Calibri" panose="020F0502020204030204" pitchFamily="34" charset="0"/>
                          <a:sym typeface="Calibri"/>
                        </a:rPr>
                        <a:t> </a:t>
                      </a:r>
                      <a:endParaRPr sz="900">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10006"/>
                  </a:ext>
                </a:extLst>
              </a:tr>
              <a:tr h="195750">
                <a:tc>
                  <a:txBody>
                    <a:bodyPr/>
                    <a:lstStyle/>
                    <a:p>
                      <a:pPr marL="0" marR="0" lvl="0" indent="0" algn="l" rtl="0">
                        <a:spcBef>
                          <a:spcPts val="0"/>
                        </a:spcBef>
                        <a:spcAft>
                          <a:spcPts val="0"/>
                        </a:spcAft>
                        <a:buNone/>
                      </a:pPr>
                      <a:r>
                        <a:rPr lang="en-US" sz="900" b="0" u="none" strike="noStrike" cap="none">
                          <a:solidFill>
                            <a:schemeClr val="tx1"/>
                          </a:solidFill>
                          <a:latin typeface="Calibri" panose="020F0502020204030204" pitchFamily="34" charset="0"/>
                          <a:ea typeface="Calibri"/>
                          <a:cs typeface="Calibri" panose="020F0502020204030204" pitchFamily="34" charset="0"/>
                          <a:sym typeface="Calibri"/>
                        </a:rPr>
                        <a:t>sbp_cuff</a:t>
                      </a:r>
                      <a:endParaRPr sz="9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4">
                              <a:lumMod val="60000"/>
                              <a:lumOff val="40000"/>
                            </a:schemeClr>
                          </a:solidFill>
                          <a:latin typeface="Calibri" panose="020F0502020204030204" pitchFamily="34" charset="0"/>
                          <a:ea typeface="Calibri"/>
                          <a:cs typeface="Calibri" panose="020F0502020204030204" pitchFamily="34" charset="0"/>
                          <a:sym typeface="Calibri"/>
                        </a:rPr>
                        <a:t>(int)</a:t>
                      </a:r>
                      <a:endParaRPr sz="900" u="none" strike="noStrike" cap="none">
                        <a:solidFill>
                          <a:schemeClr val="accent4">
                            <a:lumMod val="60000"/>
                            <a:lumOff val="40000"/>
                          </a:schemeClr>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6">
                              <a:lumMod val="60000"/>
                              <a:lumOff val="40000"/>
                            </a:schemeClr>
                          </a:solidFill>
                          <a:latin typeface="Calibri" panose="020F0502020204030204" pitchFamily="34" charset="0"/>
                          <a:ea typeface="Calibri"/>
                          <a:cs typeface="Calibri" panose="020F0502020204030204" pitchFamily="34" charset="0"/>
                          <a:sym typeface="Calibri"/>
                        </a:rPr>
                        <a:t>[vitals]</a:t>
                      </a:r>
                      <a:endParaRPr sz="900" u="none" strike="noStrike" cap="none">
                        <a:solidFill>
                          <a:schemeClr val="accent6">
                            <a:lumMod val="60000"/>
                            <a:lumOff val="40000"/>
                          </a:schemeClr>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solidFill>
                            <a:srgbClr val="FF0000"/>
                          </a:solidFill>
                          <a:latin typeface="Calibri" panose="020F0502020204030204" pitchFamily="34" charset="0"/>
                          <a:ea typeface="Calibri"/>
                          <a:cs typeface="Calibri" panose="020F0502020204030204" pitchFamily="34" charset="0"/>
                          <a:sym typeface="Calibri"/>
                        </a:rPr>
                        <a:t> </a:t>
                      </a:r>
                      <a:endParaRPr sz="900">
                        <a:solidFill>
                          <a:srgbClr val="FF0000"/>
                        </a:solidFill>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2374431970"/>
                  </a:ext>
                </a:extLst>
              </a:tr>
              <a:tr h="195750">
                <a:tc>
                  <a:txBody>
                    <a:bodyPr/>
                    <a:lstStyle/>
                    <a:p>
                      <a:pPr marL="0" marR="0" lvl="0" indent="0" algn="l" rtl="0">
                        <a:spcBef>
                          <a:spcPts val="0"/>
                        </a:spcBef>
                        <a:spcAft>
                          <a:spcPts val="0"/>
                        </a:spcAft>
                        <a:buNone/>
                      </a:pPr>
                      <a:r>
                        <a:rPr lang="en-US" sz="900" b="0" u="none" strike="noStrike" cap="none">
                          <a:solidFill>
                            <a:schemeClr val="tx1"/>
                          </a:solidFill>
                          <a:latin typeface="Calibri" panose="020F0502020204030204" pitchFamily="34" charset="0"/>
                          <a:ea typeface="Calibri"/>
                          <a:cs typeface="Calibri" panose="020F0502020204030204" pitchFamily="34" charset="0"/>
                          <a:sym typeface="Calibri"/>
                        </a:rPr>
                        <a:t>dbp_cuff</a:t>
                      </a:r>
                      <a:endParaRPr sz="9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4">
                              <a:lumMod val="60000"/>
                              <a:lumOff val="40000"/>
                            </a:schemeClr>
                          </a:solidFill>
                          <a:latin typeface="Calibri" panose="020F0502020204030204" pitchFamily="34" charset="0"/>
                          <a:ea typeface="Calibri"/>
                          <a:cs typeface="Calibri" panose="020F0502020204030204" pitchFamily="34" charset="0"/>
                          <a:sym typeface="Calibri"/>
                        </a:rPr>
                        <a:t>(int)</a:t>
                      </a:r>
                      <a:endParaRPr sz="900" u="none" strike="noStrike" cap="none">
                        <a:solidFill>
                          <a:schemeClr val="accent4">
                            <a:lumMod val="60000"/>
                            <a:lumOff val="40000"/>
                          </a:schemeClr>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6">
                              <a:lumMod val="60000"/>
                              <a:lumOff val="40000"/>
                            </a:schemeClr>
                          </a:solidFill>
                          <a:latin typeface="Calibri" panose="020F0502020204030204" pitchFamily="34" charset="0"/>
                          <a:ea typeface="Calibri"/>
                          <a:cs typeface="Calibri" panose="020F0502020204030204" pitchFamily="34" charset="0"/>
                          <a:sym typeface="Calibri"/>
                        </a:rPr>
                        <a:t>[vitals]</a:t>
                      </a:r>
                      <a:endParaRPr sz="900" u="none" strike="noStrike" cap="none">
                        <a:solidFill>
                          <a:schemeClr val="accent6">
                            <a:lumMod val="60000"/>
                            <a:lumOff val="40000"/>
                          </a:schemeClr>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solidFill>
                            <a:srgbClr val="FF0000"/>
                          </a:solidFill>
                          <a:latin typeface="Calibri" panose="020F0502020204030204" pitchFamily="34" charset="0"/>
                          <a:ea typeface="Calibri"/>
                          <a:cs typeface="Calibri" panose="020F0502020204030204" pitchFamily="34" charset="0"/>
                          <a:sym typeface="Calibri"/>
                        </a:rPr>
                        <a:t> </a:t>
                      </a:r>
                      <a:endParaRPr sz="900">
                        <a:solidFill>
                          <a:srgbClr val="FF0000"/>
                        </a:solidFill>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2609129687"/>
                  </a:ext>
                </a:extLst>
              </a:tr>
              <a:tr h="195750">
                <a:tc>
                  <a:txBody>
                    <a:bodyPr/>
                    <a:lstStyle/>
                    <a:p>
                      <a:pPr marL="0" marR="0" lvl="0" indent="0" algn="l" rtl="0">
                        <a:spcBef>
                          <a:spcPts val="0"/>
                        </a:spcBef>
                        <a:spcAft>
                          <a:spcPts val="0"/>
                        </a:spcAft>
                        <a:buNone/>
                      </a:pPr>
                      <a:r>
                        <a:rPr lang="en-US" sz="900" b="0" u="none" strike="noStrike" cap="none">
                          <a:solidFill>
                            <a:schemeClr val="tx1"/>
                          </a:solidFill>
                          <a:latin typeface="Calibri" panose="020F0502020204030204" pitchFamily="34" charset="0"/>
                          <a:ea typeface="Calibri"/>
                          <a:cs typeface="Calibri" panose="020F0502020204030204" pitchFamily="34" charset="0"/>
                          <a:sym typeface="Calibri"/>
                        </a:rPr>
                        <a:t>map_cuff</a:t>
                      </a:r>
                      <a:endParaRPr sz="9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4">
                              <a:lumMod val="60000"/>
                              <a:lumOff val="40000"/>
                            </a:schemeClr>
                          </a:solidFill>
                          <a:latin typeface="Calibri" panose="020F0502020204030204" pitchFamily="34" charset="0"/>
                          <a:ea typeface="Calibri"/>
                          <a:cs typeface="Calibri" panose="020F0502020204030204" pitchFamily="34" charset="0"/>
                          <a:sym typeface="Calibri"/>
                        </a:rPr>
                        <a:t>(float)</a:t>
                      </a:r>
                      <a:endParaRPr sz="900" u="none" strike="noStrike" cap="none">
                        <a:solidFill>
                          <a:schemeClr val="accent4">
                            <a:lumMod val="60000"/>
                            <a:lumOff val="40000"/>
                          </a:schemeClr>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chemeClr val="accent6">
                              <a:lumMod val="60000"/>
                              <a:lumOff val="40000"/>
                            </a:schemeClr>
                          </a:solidFill>
                          <a:latin typeface="Calibri" panose="020F0502020204030204" pitchFamily="34" charset="0"/>
                          <a:ea typeface="Calibri"/>
                          <a:cs typeface="Calibri" panose="020F0502020204030204" pitchFamily="34" charset="0"/>
                          <a:sym typeface="Calibri"/>
                        </a:rPr>
                        <a:t>[vitals]</a:t>
                      </a:r>
                      <a:endParaRPr sz="900" u="none" strike="noStrike" cap="none">
                        <a:solidFill>
                          <a:schemeClr val="accent6">
                            <a:lumMod val="60000"/>
                            <a:lumOff val="40000"/>
                          </a:schemeClr>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solidFill>
                            <a:srgbClr val="FF0000"/>
                          </a:solidFill>
                          <a:latin typeface="Calibri" panose="020F0502020204030204" pitchFamily="34" charset="0"/>
                          <a:ea typeface="Calibri"/>
                          <a:cs typeface="Calibri" panose="020F0502020204030204" pitchFamily="34" charset="0"/>
                          <a:sym typeface="Calibri"/>
                        </a:rPr>
                        <a:t> </a:t>
                      </a:r>
                      <a:endParaRPr sz="900">
                        <a:solidFill>
                          <a:srgbClr val="FF0000"/>
                        </a:solidFill>
                        <a:latin typeface="Calibri" panose="020F0502020204030204" pitchFamily="34" charset="0"/>
                        <a:cs typeface="Calibri" panose="020F0502020204030204" pitchFamily="34" charset="0"/>
                      </a:endParaRPr>
                    </a:p>
                  </a:txBody>
                  <a:tcPr marL="58600" marR="58600" marT="29300" marB="29300" anchor="ctr"/>
                </a:tc>
                <a:extLst>
                  <a:ext uri="{0D108BD9-81ED-4DB2-BD59-A6C34878D82A}">
                    <a16:rowId xmlns:a16="http://schemas.microsoft.com/office/drawing/2014/main" val="380758670"/>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pulse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A8D08C"/>
                        </a:buClr>
                        <a:buSzPts val="800"/>
                        <a:buFont typeface="Calibri"/>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0007"/>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resp_rate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A8D08C"/>
                        </a:buClr>
                        <a:buSzPts val="800"/>
                        <a:buFont typeface="Calibri"/>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0008"/>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spo2</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0009"/>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end_tidal_co2</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0010"/>
                  </a:ext>
                </a:extLst>
              </a:tr>
              <a:tr h="195750">
                <a:tc>
                  <a:txBody>
                    <a:bodyPr/>
                    <a:lstStyle/>
                    <a:p>
                      <a:pPr marL="0" marR="0" lvl="0" indent="0" algn="l" rtl="0">
                        <a:lnSpc>
                          <a:spcPct val="100000"/>
                        </a:lnSpc>
                        <a:spcBef>
                          <a:spcPts val="0"/>
                        </a:spcBef>
                        <a:spcAft>
                          <a:spcPts val="0"/>
                        </a:spcAft>
                        <a:buClr>
                          <a:srgbClr val="000000"/>
                        </a:buClr>
                        <a:buSzPts val="800"/>
                        <a:buFont typeface="Calibri"/>
                        <a:buNone/>
                      </a:pPr>
                      <a:r>
                        <a:rPr lang="en-US" sz="900" b="0" u="none" strike="noStrike" cap="none">
                          <a:solidFill>
                            <a:srgbClr val="000000"/>
                          </a:solidFill>
                          <a:latin typeface="Calibri" panose="020F0502020204030204" pitchFamily="34" charset="0"/>
                          <a:ea typeface="Calibri"/>
                          <a:cs typeface="Calibri" panose="020F0502020204030204" pitchFamily="34" charset="0"/>
                          <a:sym typeface="Calibri"/>
                        </a:rPr>
                        <a:t>o2_flow_rate</a:t>
                      </a:r>
                      <a:endParaRPr sz="90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FFD966"/>
                          </a:solidFill>
                          <a:latin typeface="Calibri" panose="020F0502020204030204" pitchFamily="34" charset="0"/>
                          <a:ea typeface="Calibri"/>
                          <a:cs typeface="Calibri" panose="020F0502020204030204" pitchFamily="34" charset="0"/>
                          <a:sym typeface="Calibri"/>
                        </a:rPr>
                        <a:t>(int)</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r>
                        <a:rPr lang="en-US" sz="900" b="0" u="none" strike="noStrike" cap="none">
                          <a:solidFill>
                            <a:srgbClr val="A8D08C"/>
                          </a:solidFill>
                          <a:latin typeface="Calibri" panose="020F0502020204030204" pitchFamily="34" charset="0"/>
                          <a:ea typeface="Calibri"/>
                          <a:cs typeface="Calibri" panose="020F0502020204030204" pitchFamily="34" charset="0"/>
                          <a:sym typeface="Calibri"/>
                        </a:rPr>
                        <a:t>[vitals]</a:t>
                      </a: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spcBef>
                          <a:spcPts val="0"/>
                        </a:spcBef>
                        <a:spcAft>
                          <a:spcPts val="0"/>
                        </a:spcAft>
                        <a:buNone/>
                      </a:pPr>
                      <a:endParaRPr sz="90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0011"/>
                  </a:ext>
                </a:extLst>
              </a:tr>
            </a:tbl>
          </a:graphicData>
        </a:graphic>
      </p:graphicFrame>
      <p:sp>
        <p:nvSpPr>
          <p:cNvPr id="7" name="Rectangle 6">
            <a:extLst>
              <a:ext uri="{FF2B5EF4-FFF2-40B4-BE49-F238E27FC236}">
                <a16:creationId xmlns:a16="http://schemas.microsoft.com/office/drawing/2014/main" id="{F858085D-295C-4D66-93B2-22187A688DAC}"/>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D921-C5F5-4DA1-B4BA-56E56ECE9415}"/>
              </a:ext>
            </a:extLst>
          </p:cNvPr>
          <p:cNvSpPr>
            <a:spLocks noGrp="1"/>
          </p:cNvSpPr>
          <p:nvPr>
            <p:ph type="title"/>
          </p:nvPr>
        </p:nvSpPr>
        <p:spPr/>
        <p:txBody>
          <a:bodyPr/>
          <a:lstStyle/>
          <a:p>
            <a:r>
              <a:rPr lang="en-US"/>
              <a:t>OUTLINE</a:t>
            </a:r>
          </a:p>
        </p:txBody>
      </p:sp>
      <p:sp>
        <p:nvSpPr>
          <p:cNvPr id="9" name="Text Placeholder 2">
            <a:extLst>
              <a:ext uri="{FF2B5EF4-FFF2-40B4-BE49-F238E27FC236}">
                <a16:creationId xmlns:a16="http://schemas.microsoft.com/office/drawing/2014/main" id="{1F63DB53-0940-4B3A-849A-90550CD0ECBE}"/>
              </a:ext>
            </a:extLst>
          </p:cNvPr>
          <p:cNvSpPr txBox="1">
            <a:spLocks/>
          </p:cNvSpPr>
          <p:nvPr/>
        </p:nvSpPr>
        <p:spPr>
          <a:xfrm>
            <a:off x="6662057" y="1690688"/>
            <a:ext cx="450940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b="1">
                <a:solidFill>
                  <a:schemeClr val="bg1">
                    <a:lumMod val="65000"/>
                  </a:schemeClr>
                </a:solidFill>
              </a:rPr>
              <a:t>BMI Operations</a:t>
            </a:r>
          </a:p>
          <a:p>
            <a:pPr marL="800100" lvl="2">
              <a:buAutoNum type="arabicPeriod"/>
            </a:pPr>
            <a:r>
              <a:rPr lang="en-US" sz="2800">
                <a:solidFill>
                  <a:schemeClr val="bg1">
                    <a:lumMod val="65000"/>
                  </a:schemeClr>
                </a:solidFill>
              </a:rPr>
              <a:t>BMI Cluster</a:t>
            </a:r>
          </a:p>
          <a:p>
            <a:pPr marL="800100" lvl="2">
              <a:buAutoNum type="arabicPeriod"/>
            </a:pPr>
            <a:r>
              <a:rPr lang="en-US" sz="2800">
                <a:solidFill>
                  <a:schemeClr val="bg1">
                    <a:lumMod val="65000"/>
                  </a:schemeClr>
                </a:solidFill>
              </a:rPr>
              <a:t>VPN/Big Edge IP Client</a:t>
            </a:r>
          </a:p>
          <a:p>
            <a:pPr marL="800100" lvl="2">
              <a:buAutoNum type="arabicPeriod"/>
            </a:pPr>
            <a:r>
              <a:rPr lang="en-US" sz="2800">
                <a:solidFill>
                  <a:schemeClr val="bg1">
                    <a:lumMod val="65000"/>
                  </a:schemeClr>
                </a:solidFill>
              </a:rPr>
              <a:t>SSH</a:t>
            </a:r>
          </a:p>
          <a:p>
            <a:pPr marL="800100" lvl="2">
              <a:buAutoNum type="arabicPeriod"/>
            </a:pPr>
            <a:r>
              <a:rPr lang="en-US" sz="2800">
                <a:solidFill>
                  <a:schemeClr val="bg1">
                    <a:lumMod val="65000"/>
                  </a:schemeClr>
                </a:solidFill>
              </a:rPr>
              <a:t>Screen</a:t>
            </a:r>
          </a:p>
          <a:p>
            <a:pPr marL="800100" lvl="2">
              <a:buAutoNum type="arabicPeriod"/>
            </a:pPr>
            <a:r>
              <a:rPr lang="en-US" sz="2800">
                <a:solidFill>
                  <a:schemeClr val="bg1">
                    <a:lumMod val="65000"/>
                  </a:schemeClr>
                </a:solidFill>
              </a:rPr>
              <a:t>SLURM</a:t>
            </a:r>
          </a:p>
        </p:txBody>
      </p:sp>
      <p:sp>
        <p:nvSpPr>
          <p:cNvPr id="10" name="Text Placeholder 2">
            <a:extLst>
              <a:ext uri="{FF2B5EF4-FFF2-40B4-BE49-F238E27FC236}">
                <a16:creationId xmlns:a16="http://schemas.microsoft.com/office/drawing/2014/main" id="{0FF921FB-009E-4DC5-919D-1512C2B8860A}"/>
              </a:ext>
            </a:extLst>
          </p:cNvPr>
          <p:cNvSpPr txBox="1">
            <a:spLocks/>
          </p:cNvSpPr>
          <p:nvPr/>
        </p:nvSpPr>
        <p:spPr>
          <a:xfrm>
            <a:off x="838200" y="1690688"/>
            <a:ext cx="363582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b="1"/>
              <a:t>SEPY</a:t>
            </a:r>
          </a:p>
          <a:p>
            <a:pPr marL="800100" lvl="2">
              <a:buAutoNum type="arabicPeriod"/>
            </a:pPr>
            <a:r>
              <a:rPr lang="en-US" sz="2800"/>
              <a:t>History</a:t>
            </a:r>
          </a:p>
          <a:p>
            <a:pPr marL="800100" lvl="2">
              <a:buAutoNum type="arabicPeriod"/>
            </a:pPr>
            <a:r>
              <a:rPr lang="en-US" sz="2800"/>
              <a:t>Overview</a:t>
            </a:r>
          </a:p>
          <a:p>
            <a:pPr marL="800100" lvl="2">
              <a:buAutoNum type="arabicPeriod"/>
            </a:pPr>
            <a:r>
              <a:rPr lang="en-US" sz="2800"/>
              <a:t>Yearly </a:t>
            </a:r>
          </a:p>
        </p:txBody>
      </p:sp>
    </p:spTree>
    <p:extLst>
      <p:ext uri="{BB962C8B-B14F-4D97-AF65-F5344CB8AC3E}">
        <p14:creationId xmlns:p14="http://schemas.microsoft.com/office/powerpoint/2010/main" val="3130890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a2dfa0f81c_0_8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gcs_staging </a:t>
            </a:r>
            <a:r>
              <a:rPr lang="en-US">
                <a:solidFill>
                  <a:schemeClr val="accent4">
                    <a:lumMod val="60000"/>
                    <a:lumOff val="40000"/>
                  </a:schemeClr>
                </a:solidFill>
              </a:rPr>
              <a:t>(data frame)</a:t>
            </a:r>
            <a:r>
              <a:rPr lang="en-US"/>
              <a:t> </a:t>
            </a:r>
            <a:endParaRPr/>
          </a:p>
        </p:txBody>
      </p:sp>
      <p:sp>
        <p:nvSpPr>
          <p:cNvPr id="193" name="Google Shape;193;ga2dfa0f81c_0_87"/>
          <p:cNvSpPr txBox="1"/>
          <p:nvPr/>
        </p:nvSpPr>
        <p:spPr>
          <a:xfrm>
            <a:off x="2505031" y="1445091"/>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gcs scores needed for SOFA calc and future models</a:t>
            </a:r>
            <a:endParaRPr/>
          </a:p>
        </p:txBody>
      </p:sp>
      <p:graphicFrame>
        <p:nvGraphicFramePr>
          <p:cNvPr id="194" name="Google Shape;194;ga2dfa0f81c_0_87"/>
          <p:cNvGraphicFramePr/>
          <p:nvPr/>
        </p:nvGraphicFramePr>
        <p:xfrm>
          <a:off x="2657419" y="2321969"/>
          <a:ext cx="3151850" cy="1428920"/>
        </p:xfrm>
        <a:graphic>
          <a:graphicData uri="http://schemas.openxmlformats.org/drawingml/2006/table">
            <a:tbl>
              <a:tblPr firstRow="1" bandCol="1">
                <a:noFill/>
                <a:tableStyleId>{24BB6362-0691-4F27-8A29-8DD949858521}</a:tableStyleId>
              </a:tblPr>
              <a:tblGrid>
                <a:gridCol w="1188475">
                  <a:extLst>
                    <a:ext uri="{9D8B030D-6E8A-4147-A177-3AD203B41FA5}">
                      <a16:colId xmlns:a16="http://schemas.microsoft.com/office/drawing/2014/main" val="20000"/>
                    </a:ext>
                  </a:extLst>
                </a:gridCol>
                <a:gridCol w="832025">
                  <a:extLst>
                    <a:ext uri="{9D8B030D-6E8A-4147-A177-3AD203B41FA5}">
                      <a16:colId xmlns:a16="http://schemas.microsoft.com/office/drawing/2014/main" val="20001"/>
                    </a:ext>
                  </a:extLst>
                </a:gridCol>
                <a:gridCol w="576625">
                  <a:extLst>
                    <a:ext uri="{9D8B030D-6E8A-4147-A177-3AD203B41FA5}">
                      <a16:colId xmlns:a16="http://schemas.microsoft.com/office/drawing/2014/main" val="20002"/>
                    </a:ext>
                  </a:extLst>
                </a:gridCol>
                <a:gridCol w="554725">
                  <a:extLst>
                    <a:ext uri="{9D8B030D-6E8A-4147-A177-3AD203B41FA5}">
                      <a16:colId xmlns:a16="http://schemas.microsoft.com/office/drawing/2014/main" val="20003"/>
                    </a:ext>
                  </a:extLst>
                </a:gridCol>
              </a:tblGrid>
              <a:tr h="101600">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Column Name</a:t>
                      </a:r>
                      <a:endParaRPr sz="1500"/>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Variable Type</a:t>
                      </a:r>
                      <a:endParaRPr sz="1500"/>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Location</a:t>
                      </a:r>
                      <a:endParaRPr sz="1500"/>
                    </a:p>
                  </a:txBody>
                  <a:tcPr marL="58600" marR="58600" marT="29300" marB="29300"/>
                </a:tc>
                <a:tc>
                  <a:txBody>
                    <a:bodyPr/>
                    <a:lstStyle/>
                    <a:p>
                      <a:pPr marL="0" marR="0" lvl="0" indent="0" algn="l" rtl="0">
                        <a:spcBef>
                          <a:spcPts val="0"/>
                        </a:spcBef>
                        <a:spcAft>
                          <a:spcPts val="0"/>
                        </a:spcAft>
                        <a:buNone/>
                      </a:pPr>
                      <a:r>
                        <a:rPr lang="en-US" sz="900" b="1" u="none" strike="noStrike" cap="none">
                          <a:solidFill>
                            <a:srgbClr val="FFFFFF"/>
                          </a:solidFill>
                          <a:latin typeface="Calibri"/>
                          <a:ea typeface="Calibri"/>
                          <a:cs typeface="Calibri"/>
                          <a:sym typeface="Calibri"/>
                        </a:rPr>
                        <a:t>Example</a:t>
                      </a:r>
                      <a:endParaRPr sz="1500"/>
                    </a:p>
                  </a:txBody>
                  <a:tcPr marL="58600" marR="58600" marT="29300" marB="29300"/>
                </a:tc>
                <a:extLst>
                  <a:ext uri="{0D108BD9-81ED-4DB2-BD59-A6C34878D82A}">
                    <a16:rowId xmlns:a16="http://schemas.microsoft.com/office/drawing/2014/main" val="10000"/>
                  </a:ext>
                </a:extLst>
              </a:tr>
              <a:tr h="101600">
                <a:tc>
                  <a:txBody>
                    <a:bodyPr/>
                    <a:lstStyle/>
                    <a:p>
                      <a:pPr marL="0" marR="0" lvl="0" indent="0" algn="l" rtl="0">
                        <a:spcBef>
                          <a:spcPts val="0"/>
                        </a:spcBef>
                        <a:spcAft>
                          <a:spcPts val="0"/>
                        </a:spcAft>
                        <a:buNone/>
                      </a:pPr>
                      <a:r>
                        <a:rPr lang="en-US" sz="900"/>
                        <a:t>recorded</a:t>
                      </a:r>
                      <a:r>
                        <a:rPr lang="en-US" sz="900" b="0" u="none" strike="noStrike" cap="none">
                          <a:solidFill>
                            <a:srgbClr val="000000"/>
                          </a:solidFill>
                          <a:latin typeface="Calibri"/>
                          <a:ea typeface="Calibri"/>
                          <a:cs typeface="Calibri"/>
                          <a:sym typeface="Calibri"/>
                        </a:rPr>
                        <a:t>_time</a:t>
                      </a:r>
                      <a:endParaRPr sz="90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(timestamp)</a:t>
                      </a:r>
                      <a:r>
                        <a:rPr lang="en-US" sz="900" b="0" u="none" strike="noStrike" cap="none">
                          <a:solidFill>
                            <a:srgbClr val="000000"/>
                          </a:solidFill>
                          <a:latin typeface="Calibri"/>
                          <a:ea typeface="Calibri"/>
                          <a:cs typeface="Calibri"/>
                          <a:sym typeface="Calibri"/>
                        </a:rPr>
                        <a:t> </a:t>
                      </a:r>
                      <a:endParaRPr sz="9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900" b="0" u="none" strike="noStrike" cap="none">
                          <a:solidFill>
                            <a:srgbClr val="A8D08C"/>
                          </a:solidFill>
                          <a:latin typeface="Calibri"/>
                          <a:ea typeface="Calibri"/>
                          <a:cs typeface="Calibri"/>
                          <a:sym typeface="Calibri"/>
                        </a:rPr>
                        <a:t>[</a:t>
                      </a:r>
                      <a:r>
                        <a:rPr lang="en-US" sz="900">
                          <a:solidFill>
                            <a:srgbClr val="A8D08C"/>
                          </a:solidFill>
                        </a:rPr>
                        <a:t>gcs</a:t>
                      </a:r>
                      <a:r>
                        <a:rPr lang="en-US" sz="900" b="0" u="none" strike="noStrike" cap="none">
                          <a:solidFill>
                            <a:srgbClr val="A8D08C"/>
                          </a:solidFill>
                          <a:latin typeface="Calibri"/>
                          <a:ea typeface="Calibri"/>
                          <a:cs typeface="Calibri"/>
                          <a:sym typeface="Calibri"/>
                        </a:rPr>
                        <a:t>]</a:t>
                      </a:r>
                      <a:endParaRPr sz="9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r>
                        <a:rPr lang="en-US" sz="900"/>
                        <a:t>flow_row_id</a:t>
                      </a:r>
                      <a:endParaRPr sz="900" u="none" strike="noStrike" cap="none">
                        <a:solidFill>
                          <a:srgbClr val="000000"/>
                        </a:solidFill>
                        <a:latin typeface="Calibri"/>
                        <a:ea typeface="Calibri"/>
                        <a:cs typeface="Calibri"/>
                        <a:sym typeface="Calibri"/>
                      </a:endParaRPr>
                    </a:p>
                  </a:txBody>
                  <a:tcPr marL="58600" marR="58600" marT="58600" marB="58600"/>
                </a:tc>
                <a:tc>
                  <a:txBody>
                    <a:bodyPr/>
                    <a:lstStyle/>
                    <a:p>
                      <a:pPr marL="0" marR="0" lvl="0" indent="0" algn="l" rtl="0">
                        <a:spcBef>
                          <a:spcPts val="0"/>
                        </a:spcBef>
                        <a:spcAft>
                          <a:spcPts val="0"/>
                        </a:spcAft>
                        <a:buNone/>
                      </a:pPr>
                      <a:r>
                        <a:rPr lang="en-US" sz="900" b="0" u="none" strike="noStrike" cap="none">
                          <a:solidFill>
                            <a:srgbClr val="FFD966"/>
                          </a:solidFill>
                          <a:latin typeface="Calibri"/>
                          <a:ea typeface="Calibri"/>
                          <a:cs typeface="Calibri"/>
                          <a:sym typeface="Calibri"/>
                        </a:rPr>
                        <a:t>(float)</a:t>
                      </a:r>
                      <a:endParaRPr sz="900" u="none" strike="noStrike" cap="none">
                        <a:latin typeface="Calibri"/>
                        <a:ea typeface="Calibri"/>
                        <a:cs typeface="Calibri"/>
                        <a:sym typeface="Calibri"/>
                      </a:endParaRPr>
                    </a:p>
                  </a:txBody>
                  <a:tcPr marL="58600" marR="58600" marT="58600" marB="58600"/>
                </a:tc>
                <a:tc>
                  <a:txBody>
                    <a:bodyPr/>
                    <a:lstStyle/>
                    <a:p>
                      <a:pPr marL="0" lvl="0" indent="0" algn="l" rtl="0">
                        <a:spcBef>
                          <a:spcPts val="0"/>
                        </a:spcBef>
                        <a:spcAft>
                          <a:spcPts val="0"/>
                        </a:spcAft>
                        <a:buNone/>
                      </a:pPr>
                      <a:r>
                        <a:rPr lang="en-US" sz="900">
                          <a:solidFill>
                            <a:srgbClr val="A8D08C"/>
                          </a:solidFill>
                          <a:latin typeface="Calibri"/>
                          <a:ea typeface="Calibri"/>
                          <a:cs typeface="Calibri"/>
                          <a:sym typeface="Calibri"/>
                        </a:rPr>
                        <a:t>[gcs]</a:t>
                      </a:r>
                      <a:endParaRPr/>
                    </a:p>
                  </a:txBody>
                  <a:tcPr marL="58600" marR="58600" marT="58600" marB="58600"/>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58600" marB="58600"/>
                </a:tc>
                <a:extLst>
                  <a:ext uri="{0D108BD9-81ED-4DB2-BD59-A6C34878D82A}">
                    <a16:rowId xmlns:a16="http://schemas.microsoft.com/office/drawing/2014/main" val="10002"/>
                  </a:ext>
                </a:extLst>
              </a:tr>
              <a:tr h="101600">
                <a:tc>
                  <a:txBody>
                    <a:bodyPr/>
                    <a:lstStyle/>
                    <a:p>
                      <a:pPr marL="0" marR="0" lvl="0" indent="0" algn="l" rtl="0">
                        <a:spcBef>
                          <a:spcPts val="0"/>
                        </a:spcBef>
                        <a:spcAft>
                          <a:spcPts val="0"/>
                        </a:spcAft>
                        <a:buNone/>
                      </a:pPr>
                      <a:r>
                        <a:rPr lang="en-US" sz="900"/>
                        <a:t>gcs_total_score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900">
                          <a:solidFill>
                            <a:srgbClr val="FFD966"/>
                          </a:solidFill>
                          <a:latin typeface="Calibri"/>
                          <a:ea typeface="Calibri"/>
                          <a:cs typeface="Calibri"/>
                          <a:sym typeface="Calibri"/>
                        </a:rPr>
                        <a:t>(float)</a:t>
                      </a:r>
                      <a:endParaRPr/>
                    </a:p>
                  </a:txBody>
                  <a:tcPr marL="58600" marR="58600" marT="29300" marB="29300" anchor="ctr"/>
                </a:tc>
                <a:tc>
                  <a:txBody>
                    <a:bodyPr/>
                    <a:lstStyle/>
                    <a:p>
                      <a:pPr marL="0" lvl="0" indent="0" algn="l" rtl="0">
                        <a:spcBef>
                          <a:spcPts val="0"/>
                        </a:spcBef>
                        <a:spcAft>
                          <a:spcPts val="0"/>
                        </a:spcAft>
                        <a:buNone/>
                      </a:pPr>
                      <a:r>
                        <a:rPr lang="en-US" sz="900">
                          <a:solidFill>
                            <a:srgbClr val="A8D08C"/>
                          </a:solidFill>
                          <a:latin typeface="Calibri"/>
                          <a:ea typeface="Calibri"/>
                          <a:cs typeface="Calibri"/>
                          <a:sym typeface="Calibri"/>
                        </a:rPr>
                        <a:t>[gcs]</a:t>
                      </a:r>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3"/>
                  </a:ext>
                </a:extLst>
              </a:tr>
              <a:tr h="101600">
                <a:tc>
                  <a:txBody>
                    <a:bodyPr/>
                    <a:lstStyle/>
                    <a:p>
                      <a:pPr marL="0" lvl="0" indent="0" algn="l" rtl="0">
                        <a:spcBef>
                          <a:spcPts val="0"/>
                        </a:spcBef>
                        <a:spcAft>
                          <a:spcPts val="0"/>
                        </a:spcAft>
                        <a:buClr>
                          <a:schemeClr val="dk1"/>
                        </a:buClr>
                        <a:buFont typeface="Arial"/>
                        <a:buNone/>
                      </a:pPr>
                      <a:r>
                        <a:rPr lang="en-US" sz="900">
                          <a:solidFill>
                            <a:schemeClr val="dk1"/>
                          </a:solidFill>
                        </a:rPr>
                        <a:t>gcs_verbal_score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900">
                          <a:solidFill>
                            <a:srgbClr val="FFD966"/>
                          </a:solidFill>
                          <a:latin typeface="Calibri"/>
                          <a:ea typeface="Calibri"/>
                          <a:cs typeface="Calibri"/>
                          <a:sym typeface="Calibri"/>
                        </a:rPr>
                        <a:t>(float)</a:t>
                      </a:r>
                      <a:endParaRPr/>
                    </a:p>
                  </a:txBody>
                  <a:tcPr marL="58600" marR="58600" marT="29300" marB="29300" anchor="ctr"/>
                </a:tc>
                <a:tc>
                  <a:txBody>
                    <a:bodyPr/>
                    <a:lstStyle/>
                    <a:p>
                      <a:pPr marL="0" lvl="0" indent="0" algn="l" rtl="0">
                        <a:spcBef>
                          <a:spcPts val="0"/>
                        </a:spcBef>
                        <a:spcAft>
                          <a:spcPts val="0"/>
                        </a:spcAft>
                        <a:buNone/>
                      </a:pPr>
                      <a:r>
                        <a:rPr lang="en-US" sz="900">
                          <a:solidFill>
                            <a:srgbClr val="A8D08C"/>
                          </a:solidFill>
                          <a:latin typeface="Calibri"/>
                          <a:ea typeface="Calibri"/>
                          <a:cs typeface="Calibri"/>
                          <a:sym typeface="Calibri"/>
                        </a:rPr>
                        <a:t>[gcs]</a:t>
                      </a:r>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4"/>
                  </a:ext>
                </a:extLst>
              </a:tr>
              <a:tr h="101600">
                <a:tc>
                  <a:txBody>
                    <a:bodyPr/>
                    <a:lstStyle/>
                    <a:p>
                      <a:pPr marL="0" lvl="0" indent="0" algn="l" rtl="0">
                        <a:spcBef>
                          <a:spcPts val="0"/>
                        </a:spcBef>
                        <a:spcAft>
                          <a:spcPts val="0"/>
                        </a:spcAft>
                        <a:buClr>
                          <a:schemeClr val="dk1"/>
                        </a:buClr>
                        <a:buFont typeface="Arial"/>
                        <a:buNone/>
                      </a:pPr>
                      <a:r>
                        <a:rPr lang="en-US" sz="900">
                          <a:solidFill>
                            <a:schemeClr val="dk1"/>
                          </a:solidFill>
                        </a:rPr>
                        <a:t>gcs_eye_score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900">
                          <a:solidFill>
                            <a:srgbClr val="FFD966"/>
                          </a:solidFill>
                          <a:latin typeface="Calibri"/>
                          <a:ea typeface="Calibri"/>
                          <a:cs typeface="Calibri"/>
                          <a:sym typeface="Calibri"/>
                        </a:rPr>
                        <a:t>(float)</a:t>
                      </a:r>
                      <a:endParaRPr/>
                    </a:p>
                  </a:txBody>
                  <a:tcPr marL="58600" marR="58600" marT="29300" marB="29300" anchor="ctr"/>
                </a:tc>
                <a:tc>
                  <a:txBody>
                    <a:bodyPr/>
                    <a:lstStyle/>
                    <a:p>
                      <a:pPr marL="0" lvl="0" indent="0" algn="l" rtl="0">
                        <a:spcBef>
                          <a:spcPts val="0"/>
                        </a:spcBef>
                        <a:spcAft>
                          <a:spcPts val="0"/>
                        </a:spcAft>
                        <a:buNone/>
                      </a:pPr>
                      <a:r>
                        <a:rPr lang="en-US" sz="900">
                          <a:solidFill>
                            <a:srgbClr val="A8D08C"/>
                          </a:solidFill>
                          <a:latin typeface="Calibri"/>
                          <a:ea typeface="Calibri"/>
                          <a:cs typeface="Calibri"/>
                          <a:sym typeface="Calibri"/>
                        </a:rPr>
                        <a:t>[gcs]</a:t>
                      </a:r>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5"/>
                  </a:ext>
                </a:extLst>
              </a:tr>
              <a:tr h="101600">
                <a:tc>
                  <a:txBody>
                    <a:bodyPr/>
                    <a:lstStyle/>
                    <a:p>
                      <a:pPr marL="0" lvl="0" indent="0" algn="l" rtl="0">
                        <a:spcBef>
                          <a:spcPts val="0"/>
                        </a:spcBef>
                        <a:spcAft>
                          <a:spcPts val="0"/>
                        </a:spcAft>
                        <a:buClr>
                          <a:schemeClr val="dk1"/>
                        </a:buClr>
                        <a:buFont typeface="Arial"/>
                        <a:buNone/>
                      </a:pPr>
                      <a:r>
                        <a:rPr lang="en-US" sz="900">
                          <a:solidFill>
                            <a:schemeClr val="dk1"/>
                          </a:solidFill>
                        </a:rPr>
                        <a:t>gcs_motor_score</a:t>
                      </a:r>
                      <a:endParaRPr sz="9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900">
                          <a:solidFill>
                            <a:srgbClr val="FFD966"/>
                          </a:solidFill>
                          <a:latin typeface="Calibri"/>
                          <a:ea typeface="Calibri"/>
                          <a:cs typeface="Calibri"/>
                          <a:sym typeface="Calibri"/>
                        </a:rPr>
                        <a:t>(float)</a:t>
                      </a:r>
                      <a:endParaRPr/>
                    </a:p>
                  </a:txBody>
                  <a:tcPr marL="58600" marR="58600" marT="29300" marB="29300" anchor="ctr"/>
                </a:tc>
                <a:tc>
                  <a:txBody>
                    <a:bodyPr/>
                    <a:lstStyle/>
                    <a:p>
                      <a:pPr marL="0" lvl="0" indent="0" algn="l" rtl="0">
                        <a:spcBef>
                          <a:spcPts val="0"/>
                        </a:spcBef>
                        <a:spcAft>
                          <a:spcPts val="0"/>
                        </a:spcAft>
                        <a:buNone/>
                      </a:pPr>
                      <a:r>
                        <a:rPr lang="en-US" sz="900">
                          <a:solidFill>
                            <a:srgbClr val="A8D08C"/>
                          </a:solidFill>
                          <a:latin typeface="Calibri"/>
                          <a:ea typeface="Calibri"/>
                          <a:cs typeface="Calibri"/>
                          <a:sym typeface="Calibri"/>
                        </a:rPr>
                        <a:t>[gcs]</a:t>
                      </a:r>
                      <a:endParaRPr/>
                    </a:p>
                  </a:txBody>
                  <a:tcPr marL="58600" marR="58600" marT="29300" marB="29300" anchor="ctr"/>
                </a:tc>
                <a:tc>
                  <a:txBody>
                    <a:bodyPr/>
                    <a:lstStyle/>
                    <a:p>
                      <a:pPr marL="0" marR="0" lvl="0" indent="0" algn="l" rtl="0">
                        <a:spcBef>
                          <a:spcPts val="0"/>
                        </a:spcBef>
                        <a:spcAft>
                          <a:spcPts val="0"/>
                        </a:spcAft>
                        <a:buNone/>
                      </a:pPr>
                      <a:r>
                        <a:rPr lang="en-US" sz="900" u="none" strike="noStrike" cap="none">
                          <a:latin typeface="Calibri"/>
                          <a:ea typeface="Calibri"/>
                          <a:cs typeface="Calibri"/>
                          <a:sym typeface="Calibri"/>
                        </a:rPr>
                        <a:t> </a:t>
                      </a:r>
                      <a:endParaRPr sz="1500"/>
                    </a:p>
                  </a:txBody>
                  <a:tcPr marL="58600" marR="58600" marT="29300" marB="29300" anchor="ctr"/>
                </a:tc>
                <a:extLst>
                  <a:ext uri="{0D108BD9-81ED-4DB2-BD59-A6C34878D82A}">
                    <a16:rowId xmlns:a16="http://schemas.microsoft.com/office/drawing/2014/main" val="10006"/>
                  </a:ext>
                </a:extLst>
              </a:tr>
            </a:tbl>
          </a:graphicData>
        </a:graphic>
      </p:graphicFrame>
      <p:sp>
        <p:nvSpPr>
          <p:cNvPr id="5" name="Rectangle 4">
            <a:extLst>
              <a:ext uri="{FF2B5EF4-FFF2-40B4-BE49-F238E27FC236}">
                <a16:creationId xmlns:a16="http://schemas.microsoft.com/office/drawing/2014/main" id="{C8A2CDB0-A74F-4F5F-ADBD-E8BA563A0FA8}"/>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a2dfa0f81c_0_113"/>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super_table: GCS Columns</a:t>
            </a:r>
            <a:endParaRPr/>
          </a:p>
        </p:txBody>
      </p:sp>
      <p:pic>
        <p:nvPicPr>
          <p:cNvPr id="200" name="Google Shape;200;ga2dfa0f81c_0_113"/>
          <p:cNvPicPr preferRelativeResize="0"/>
          <p:nvPr/>
        </p:nvPicPr>
        <p:blipFill>
          <a:blip r:embed="rId3">
            <a:alphaModFix/>
          </a:blip>
          <a:stretch>
            <a:fillRect/>
          </a:stretch>
        </p:blipFill>
        <p:spPr>
          <a:xfrm>
            <a:off x="200025" y="1260850"/>
            <a:ext cx="2847976" cy="672925"/>
          </a:xfrm>
          <a:prstGeom prst="rect">
            <a:avLst/>
          </a:prstGeom>
          <a:noFill/>
          <a:ln>
            <a:noFill/>
          </a:ln>
        </p:spPr>
      </p:pic>
      <p:sp>
        <p:nvSpPr>
          <p:cNvPr id="201" name="Google Shape;201;ga2dfa0f81c_0_113"/>
          <p:cNvSpPr txBox="1"/>
          <p:nvPr/>
        </p:nvSpPr>
        <p:spPr>
          <a:xfrm>
            <a:off x="200028" y="2121950"/>
            <a:ext cx="28479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This is the list of columns needed in the super_table</a:t>
            </a:r>
            <a:endParaRPr/>
          </a:p>
        </p:txBody>
      </p:sp>
      <p:graphicFrame>
        <p:nvGraphicFramePr>
          <p:cNvPr id="202" name="Google Shape;202;ga2dfa0f81c_0_113"/>
          <p:cNvGraphicFramePr/>
          <p:nvPr>
            <p:extLst>
              <p:ext uri="{D42A27DB-BD31-4B8C-83A1-F6EECF244321}">
                <p14:modId xmlns:p14="http://schemas.microsoft.com/office/powerpoint/2010/main" val="1657688758"/>
              </p:ext>
            </p:extLst>
          </p:nvPr>
        </p:nvGraphicFramePr>
        <p:xfrm>
          <a:off x="3437550" y="1260850"/>
          <a:ext cx="4880950" cy="1390280"/>
        </p:xfrm>
        <a:graphic>
          <a:graphicData uri="http://schemas.openxmlformats.org/drawingml/2006/table">
            <a:tbl>
              <a:tblPr firstRow="1" bandCol="1">
                <a:noFill/>
                <a:tableStyleId>{24BB6362-0691-4F27-8A29-8DD949858521}</a:tableStyleId>
              </a:tblPr>
              <a:tblGrid>
                <a:gridCol w="2087498">
                  <a:extLst>
                    <a:ext uri="{9D8B030D-6E8A-4147-A177-3AD203B41FA5}">
                      <a16:colId xmlns:a16="http://schemas.microsoft.com/office/drawing/2014/main" val="20000"/>
                    </a:ext>
                  </a:extLst>
                </a:gridCol>
                <a:gridCol w="930218">
                  <a:extLst>
                    <a:ext uri="{9D8B030D-6E8A-4147-A177-3AD203B41FA5}">
                      <a16:colId xmlns:a16="http://schemas.microsoft.com/office/drawing/2014/main" val="20001"/>
                    </a:ext>
                  </a:extLst>
                </a:gridCol>
                <a:gridCol w="967178">
                  <a:extLst>
                    <a:ext uri="{9D8B030D-6E8A-4147-A177-3AD203B41FA5}">
                      <a16:colId xmlns:a16="http://schemas.microsoft.com/office/drawing/2014/main" val="20002"/>
                    </a:ext>
                  </a:extLst>
                </a:gridCol>
                <a:gridCol w="896056">
                  <a:extLst>
                    <a:ext uri="{9D8B030D-6E8A-4147-A177-3AD203B41FA5}">
                      <a16:colId xmlns:a16="http://schemas.microsoft.com/office/drawing/2014/main" val="20003"/>
                    </a:ext>
                  </a:extLst>
                </a:gridCol>
              </a:tblGrid>
              <a:tr h="182875">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Super Table Column Name</a:t>
                      </a:r>
                      <a:endParaRPr sz="1200"/>
                    </a:p>
                  </a:txBody>
                  <a:tcPr marL="91450" marR="91450" marT="45725" marB="45725"/>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Variable Type</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Location</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Example</a:t>
                      </a:r>
                      <a:endParaRPr sz="1200"/>
                    </a:p>
                  </a:txBody>
                  <a:tcPr marL="58600" marR="58600" marT="29300" marB="29300"/>
                </a:tc>
                <a:extLst>
                  <a:ext uri="{0D108BD9-81ED-4DB2-BD59-A6C34878D82A}">
                    <a16:rowId xmlns:a16="http://schemas.microsoft.com/office/drawing/2014/main" val="10000"/>
                  </a:ext>
                </a:extLst>
              </a:tr>
              <a:tr h="182875">
                <a:tc>
                  <a:txBody>
                    <a:bodyPr/>
                    <a:lstStyle/>
                    <a:p>
                      <a:pPr marL="0" marR="0" lvl="0" indent="0" algn="l" rtl="0">
                        <a:spcBef>
                          <a:spcPts val="0"/>
                        </a:spcBef>
                        <a:spcAft>
                          <a:spcPts val="0"/>
                        </a:spcAft>
                        <a:buNone/>
                      </a:pPr>
                      <a:r>
                        <a:rPr lang="en-US" sz="1200"/>
                        <a:t>gcs_total_score</a:t>
                      </a:r>
                      <a:endParaRPr sz="12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1200">
                          <a:solidFill>
                            <a:srgbClr val="FFD966"/>
                          </a:solidFill>
                          <a:latin typeface="Calibri"/>
                          <a:ea typeface="Calibri"/>
                          <a:cs typeface="Calibri"/>
                          <a:sym typeface="Calibri"/>
                        </a:rPr>
                        <a:t>(float)</a:t>
                      </a:r>
                      <a:endParaRPr sz="1200"/>
                    </a:p>
                  </a:txBody>
                  <a:tcPr marL="58600" marR="58600" marT="29300" marB="29300" anchor="ctr"/>
                </a:tc>
                <a:tc>
                  <a:txBody>
                    <a:bodyPr/>
                    <a:lstStyle/>
                    <a:p>
                      <a:pPr marL="0" lvl="0" indent="0" algn="l" rtl="0">
                        <a:spcBef>
                          <a:spcPts val="0"/>
                        </a:spcBef>
                        <a:spcAft>
                          <a:spcPts val="0"/>
                        </a:spcAft>
                        <a:buNone/>
                      </a:pPr>
                      <a:r>
                        <a:rPr lang="en-US" sz="1200">
                          <a:solidFill>
                            <a:srgbClr val="A8D08C"/>
                          </a:solidFill>
                          <a:latin typeface="Calibri"/>
                          <a:ea typeface="Calibri"/>
                          <a:cs typeface="Calibri"/>
                          <a:sym typeface="Calibri"/>
                        </a:rPr>
                        <a:t>[gcs_staging]</a:t>
                      </a:r>
                      <a:endParaRPr sz="1200"/>
                    </a:p>
                  </a:txBody>
                  <a:tcPr marL="58600" marR="58600" marT="29300" marB="29300" anchor="ctr"/>
                </a:tc>
                <a:tc>
                  <a:txBody>
                    <a:bodyPr/>
                    <a:lstStyle/>
                    <a:p>
                      <a:pPr marL="0" marR="0" lvl="0" indent="0" algn="l" rtl="0">
                        <a:spcBef>
                          <a:spcPts val="0"/>
                        </a:spcBef>
                        <a:spcAft>
                          <a:spcPts val="0"/>
                        </a:spcAft>
                        <a:buNone/>
                      </a:pPr>
                      <a:r>
                        <a:rPr lang="en-US" sz="1200" u="none" strike="noStrike" cap="none">
                          <a:latin typeface="Calibri"/>
                          <a:ea typeface="Calibri"/>
                          <a:cs typeface="Calibri"/>
                          <a:sym typeface="Calibri"/>
                        </a:rPr>
                        <a:t> </a:t>
                      </a:r>
                      <a:endParaRPr sz="1200"/>
                    </a:p>
                  </a:txBody>
                  <a:tcPr marL="58600" marR="58600" marT="29300" marB="29300" anchor="ctr"/>
                </a:tc>
                <a:extLst>
                  <a:ext uri="{0D108BD9-81ED-4DB2-BD59-A6C34878D82A}">
                    <a16:rowId xmlns:a16="http://schemas.microsoft.com/office/drawing/2014/main" val="1857756220"/>
                  </a:ext>
                </a:extLst>
              </a:tr>
              <a:tr h="182875">
                <a:tc>
                  <a:txBody>
                    <a:bodyPr/>
                    <a:lstStyle/>
                    <a:p>
                      <a:pPr marL="0" lvl="0" indent="0" algn="l" rtl="0">
                        <a:spcBef>
                          <a:spcPts val="0"/>
                        </a:spcBef>
                        <a:spcAft>
                          <a:spcPts val="0"/>
                        </a:spcAft>
                        <a:buClr>
                          <a:schemeClr val="dk1"/>
                        </a:buClr>
                        <a:buFont typeface="Arial"/>
                        <a:buNone/>
                      </a:pPr>
                      <a:r>
                        <a:rPr lang="en-US" sz="1200">
                          <a:solidFill>
                            <a:schemeClr val="dk1"/>
                          </a:solidFill>
                        </a:rPr>
                        <a:t>gcs_verbal_score</a:t>
                      </a:r>
                      <a:endParaRPr sz="12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1200">
                          <a:solidFill>
                            <a:srgbClr val="FFD966"/>
                          </a:solidFill>
                          <a:latin typeface="Calibri"/>
                          <a:ea typeface="Calibri"/>
                          <a:cs typeface="Calibri"/>
                          <a:sym typeface="Calibri"/>
                        </a:rPr>
                        <a:t>(float)</a:t>
                      </a:r>
                      <a:endParaRPr sz="1200"/>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A8D08C"/>
                          </a:solidFill>
                          <a:effectLst/>
                          <a:uLnTx/>
                          <a:uFillTx/>
                          <a:latin typeface="Calibri"/>
                          <a:ea typeface="Calibri"/>
                          <a:cs typeface="Calibri"/>
                          <a:sym typeface="Calibri"/>
                        </a:rPr>
                        <a:t>[gcs_staging]</a:t>
                      </a:r>
                      <a:endParaRPr kumimoji="0" lang="en-US" sz="12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r>
                        <a:rPr lang="en-US" sz="1200" u="none" strike="noStrike" cap="none">
                          <a:latin typeface="Calibri"/>
                          <a:ea typeface="Calibri"/>
                          <a:cs typeface="Calibri"/>
                          <a:sym typeface="Calibri"/>
                        </a:rPr>
                        <a:t> </a:t>
                      </a:r>
                      <a:endParaRPr sz="1200"/>
                    </a:p>
                  </a:txBody>
                  <a:tcPr marL="58600" marR="58600" marT="29300" marB="29300" anchor="ctr"/>
                </a:tc>
                <a:extLst>
                  <a:ext uri="{0D108BD9-81ED-4DB2-BD59-A6C34878D82A}">
                    <a16:rowId xmlns:a16="http://schemas.microsoft.com/office/drawing/2014/main" val="3825396020"/>
                  </a:ext>
                </a:extLst>
              </a:tr>
              <a:tr h="182875">
                <a:tc>
                  <a:txBody>
                    <a:bodyPr/>
                    <a:lstStyle/>
                    <a:p>
                      <a:pPr marL="0" lvl="0" indent="0" algn="l" rtl="0">
                        <a:spcBef>
                          <a:spcPts val="0"/>
                        </a:spcBef>
                        <a:spcAft>
                          <a:spcPts val="0"/>
                        </a:spcAft>
                        <a:buClr>
                          <a:schemeClr val="dk1"/>
                        </a:buClr>
                        <a:buFont typeface="Arial"/>
                        <a:buNone/>
                      </a:pPr>
                      <a:r>
                        <a:rPr lang="en-US" sz="1200">
                          <a:solidFill>
                            <a:schemeClr val="dk1"/>
                          </a:solidFill>
                        </a:rPr>
                        <a:t>gcs_eye_score</a:t>
                      </a:r>
                      <a:endParaRPr sz="12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1200">
                          <a:solidFill>
                            <a:srgbClr val="FFD966"/>
                          </a:solidFill>
                          <a:latin typeface="Calibri"/>
                          <a:ea typeface="Calibri"/>
                          <a:cs typeface="Calibri"/>
                          <a:sym typeface="Calibri"/>
                        </a:rPr>
                        <a:t>(float)</a:t>
                      </a:r>
                      <a:endParaRPr sz="1200"/>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A8D08C"/>
                          </a:solidFill>
                          <a:effectLst/>
                          <a:uLnTx/>
                          <a:uFillTx/>
                          <a:latin typeface="Calibri"/>
                          <a:ea typeface="Calibri"/>
                          <a:cs typeface="Calibri"/>
                          <a:sym typeface="Calibri"/>
                        </a:rPr>
                        <a:t>[gcs_staging]</a:t>
                      </a:r>
                      <a:endParaRPr kumimoji="0" lang="en-US" sz="12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r>
                        <a:rPr lang="en-US" sz="1200" u="none" strike="noStrike" cap="none">
                          <a:latin typeface="Calibri"/>
                          <a:ea typeface="Calibri"/>
                          <a:cs typeface="Calibri"/>
                          <a:sym typeface="Calibri"/>
                        </a:rPr>
                        <a:t> </a:t>
                      </a:r>
                      <a:endParaRPr sz="1200"/>
                    </a:p>
                  </a:txBody>
                  <a:tcPr marL="58600" marR="58600" marT="29300" marB="29300" anchor="ctr"/>
                </a:tc>
                <a:extLst>
                  <a:ext uri="{0D108BD9-81ED-4DB2-BD59-A6C34878D82A}">
                    <a16:rowId xmlns:a16="http://schemas.microsoft.com/office/drawing/2014/main" val="2340740235"/>
                  </a:ext>
                </a:extLst>
              </a:tr>
              <a:tr h="182875">
                <a:tc>
                  <a:txBody>
                    <a:bodyPr/>
                    <a:lstStyle/>
                    <a:p>
                      <a:pPr marL="0" lvl="0" indent="0" algn="l" rtl="0">
                        <a:spcBef>
                          <a:spcPts val="0"/>
                        </a:spcBef>
                        <a:spcAft>
                          <a:spcPts val="0"/>
                        </a:spcAft>
                        <a:buClr>
                          <a:schemeClr val="dk1"/>
                        </a:buClr>
                        <a:buFont typeface="Arial"/>
                        <a:buNone/>
                      </a:pPr>
                      <a:r>
                        <a:rPr lang="en-US" sz="1200">
                          <a:solidFill>
                            <a:schemeClr val="dk1"/>
                          </a:solidFill>
                        </a:rPr>
                        <a:t>gcs_motor_score</a:t>
                      </a:r>
                      <a:endParaRPr sz="120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lvl="0" indent="0" algn="l" rtl="0">
                        <a:spcBef>
                          <a:spcPts val="0"/>
                        </a:spcBef>
                        <a:spcAft>
                          <a:spcPts val="0"/>
                        </a:spcAft>
                        <a:buNone/>
                      </a:pPr>
                      <a:r>
                        <a:rPr lang="en-US" sz="1200">
                          <a:solidFill>
                            <a:srgbClr val="FFD966"/>
                          </a:solidFill>
                          <a:latin typeface="Calibri"/>
                          <a:ea typeface="Calibri"/>
                          <a:cs typeface="Calibri"/>
                          <a:sym typeface="Calibri"/>
                        </a:rPr>
                        <a:t>(float)</a:t>
                      </a:r>
                      <a:endParaRPr sz="1200"/>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A8D08C"/>
                          </a:solidFill>
                          <a:effectLst/>
                          <a:uLnTx/>
                          <a:uFillTx/>
                          <a:latin typeface="Calibri"/>
                          <a:ea typeface="Calibri"/>
                          <a:cs typeface="Calibri"/>
                          <a:sym typeface="Calibri"/>
                        </a:rPr>
                        <a:t>[gcs_staging]</a:t>
                      </a:r>
                      <a:endParaRPr kumimoji="0" lang="en-US" sz="12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r>
                        <a:rPr lang="en-US" sz="1200" u="none" strike="noStrike" cap="none">
                          <a:latin typeface="Calibri"/>
                          <a:ea typeface="Calibri"/>
                          <a:cs typeface="Calibri"/>
                          <a:sym typeface="Calibri"/>
                        </a:rPr>
                        <a:t> </a:t>
                      </a:r>
                      <a:endParaRPr sz="1200"/>
                    </a:p>
                  </a:txBody>
                  <a:tcPr marL="58600" marR="58600" marT="29300" marB="29300" anchor="ctr"/>
                </a:tc>
                <a:extLst>
                  <a:ext uri="{0D108BD9-81ED-4DB2-BD59-A6C34878D82A}">
                    <a16:rowId xmlns:a16="http://schemas.microsoft.com/office/drawing/2014/main" val="3233921255"/>
                  </a:ext>
                </a:extLst>
              </a:tr>
            </a:tbl>
          </a:graphicData>
        </a:graphic>
      </p:graphicFrame>
      <p:sp>
        <p:nvSpPr>
          <p:cNvPr id="203" name="Google Shape;203;ga2dfa0f81c_0_113"/>
          <p:cNvSpPr/>
          <p:nvPr/>
        </p:nvSpPr>
        <p:spPr>
          <a:xfrm>
            <a:off x="1085850" y="1209725"/>
            <a:ext cx="552600" cy="266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17E3D3F8-069E-47B6-84D7-B6AA223B1551}"/>
              </a:ext>
            </a:extLst>
          </p:cNvPr>
          <p:cNvSpPr/>
          <p:nvPr/>
        </p:nvSpPr>
        <p:spPr>
          <a:xfrm>
            <a:off x="8088923" y="3225433"/>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a2dfa0f81c_0_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labs_staging</a:t>
            </a:r>
            <a:r>
              <a:rPr lang="en-US">
                <a:solidFill>
                  <a:schemeClr val="accent4">
                    <a:lumMod val="60000"/>
                    <a:lumOff val="40000"/>
                  </a:schemeClr>
                </a:solidFill>
              </a:rPr>
              <a:t> (data frame)</a:t>
            </a:r>
            <a:r>
              <a:rPr lang="en-US"/>
              <a:t> </a:t>
            </a:r>
            <a:endParaRPr/>
          </a:p>
        </p:txBody>
      </p:sp>
      <p:sp>
        <p:nvSpPr>
          <p:cNvPr id="211" name="Google Shape;211;ga2dfa0f81c_0_59"/>
          <p:cNvSpPr txBox="1"/>
          <p:nvPr/>
        </p:nvSpPr>
        <p:spPr>
          <a:xfrm>
            <a:off x="2505031" y="1445091"/>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labs needed for SOFA calc and future models</a:t>
            </a:r>
            <a:endParaRPr/>
          </a:p>
        </p:txBody>
      </p:sp>
      <p:graphicFrame>
        <p:nvGraphicFramePr>
          <p:cNvPr id="212" name="Google Shape;212;ga2dfa0f81c_0_59"/>
          <p:cNvGraphicFramePr/>
          <p:nvPr>
            <p:extLst>
              <p:ext uri="{D42A27DB-BD31-4B8C-83A1-F6EECF244321}">
                <p14:modId xmlns:p14="http://schemas.microsoft.com/office/powerpoint/2010/main" val="50718623"/>
              </p:ext>
            </p:extLst>
          </p:nvPr>
        </p:nvGraphicFramePr>
        <p:xfrm>
          <a:off x="2600285" y="2115865"/>
          <a:ext cx="4229100" cy="2126600"/>
        </p:xfrm>
        <a:graphic>
          <a:graphicData uri="http://schemas.openxmlformats.org/drawingml/2006/table">
            <a:tbl>
              <a:tblPr firstRow="1" bandCol="1">
                <a:noFill/>
                <a:tableStyleId>{24BB6362-0691-4F27-8A29-8DD949858521}</a:tableStyleId>
              </a:tblPr>
              <a:tblGrid>
                <a:gridCol w="2076775">
                  <a:extLst>
                    <a:ext uri="{9D8B030D-6E8A-4147-A177-3AD203B41FA5}">
                      <a16:colId xmlns:a16="http://schemas.microsoft.com/office/drawing/2014/main" val="20000"/>
                    </a:ext>
                  </a:extLst>
                </a:gridCol>
                <a:gridCol w="866700">
                  <a:extLst>
                    <a:ext uri="{9D8B030D-6E8A-4147-A177-3AD203B41FA5}">
                      <a16:colId xmlns:a16="http://schemas.microsoft.com/office/drawing/2014/main" val="20001"/>
                    </a:ext>
                  </a:extLst>
                </a:gridCol>
                <a:gridCol w="707775">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tblGrid>
              <a:tr h="94575">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Column Name</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Variable Type</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Location</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Example</a:t>
                      </a:r>
                      <a:endParaRPr/>
                    </a:p>
                  </a:txBody>
                  <a:tcPr marL="58600" marR="58600" marT="29300" marB="29300"/>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800"/>
                        <a:buFont typeface="Calibri"/>
                        <a:buNone/>
                      </a:pPr>
                      <a:r>
                        <a:rPr lang="en-US" sz="800" u="none" strike="noStrike" cap="none">
                          <a:solidFill>
                            <a:srgbClr val="000000"/>
                          </a:solidFill>
                          <a:latin typeface="Calibri"/>
                          <a:ea typeface="Calibri"/>
                          <a:cs typeface="Calibri"/>
                          <a:sym typeface="Calibri"/>
                        </a:rPr>
                        <a:t>super_table_col_name</a:t>
                      </a:r>
                      <a:endParaRPr/>
                    </a:p>
                  </a:txBody>
                  <a:tcPr marL="91450" marR="91450" marT="45725" marB="45725" anchor="b"/>
                </a:tc>
                <a:tc>
                  <a:txBody>
                    <a:bodyPr/>
                    <a:lstStyle/>
                    <a:p>
                      <a:pPr marL="0" marR="0" lvl="0" indent="0" algn="l" rtl="0">
                        <a:lnSpc>
                          <a:spcPct val="100000"/>
                        </a:lnSpc>
                        <a:spcBef>
                          <a:spcPts val="0"/>
                        </a:spcBef>
                        <a:spcAft>
                          <a:spcPts val="0"/>
                        </a:spcAft>
                        <a:buClr>
                          <a:srgbClr val="FFD966"/>
                        </a:buClr>
                        <a:buSzPts val="800"/>
                        <a:buFont typeface="Calibri"/>
                        <a:buNone/>
                      </a:pPr>
                      <a:r>
                        <a:rPr lang="en-US" sz="800" b="0" i="0" u="none" strike="noStrike" cap="none">
                          <a:solidFill>
                            <a:srgbClr val="FFD966"/>
                          </a:solidFill>
                          <a:latin typeface="Calibri"/>
                          <a:ea typeface="Calibri"/>
                          <a:cs typeface="Calibri"/>
                          <a:sym typeface="Calibri"/>
                        </a:rPr>
                        <a:t>(str)</a:t>
                      </a:r>
                      <a:endParaRPr sz="800" b="0" i="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solidFill>
                            <a:srgbClr val="92D050"/>
                          </a:solidFill>
                          <a:latin typeface="Calibri"/>
                          <a:ea typeface="Calibri"/>
                          <a:cs typeface="Calibri"/>
                          <a:sym typeface="Calibri"/>
                        </a:rPr>
                        <a:t>grouping_labs</a:t>
                      </a:r>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collection_time</a:t>
                      </a:r>
                      <a:endParaRPr/>
                    </a:p>
                  </a:txBody>
                  <a:tcPr marL="91450" marR="91450" marT="45725" marB="45725" anchor="b"/>
                </a:tc>
                <a:tc>
                  <a:txBody>
                    <a:bodyPr/>
                    <a:lstStyle/>
                    <a:p>
                      <a:pPr marL="0" marR="0" lvl="0" indent="0" algn="l" rtl="0">
                        <a:lnSpc>
                          <a:spcPct val="100000"/>
                        </a:lnSpc>
                        <a:spcBef>
                          <a:spcPts val="0"/>
                        </a:spcBef>
                        <a:spcAft>
                          <a:spcPts val="0"/>
                        </a:spcAft>
                        <a:buClr>
                          <a:srgbClr val="FFD966"/>
                        </a:buClr>
                        <a:buSzPts val="800"/>
                        <a:buFont typeface="Calibri"/>
                        <a:buNone/>
                      </a:pPr>
                      <a:r>
                        <a:rPr lang="en-US" sz="800" b="0" u="none" strike="noStrike" cap="none">
                          <a:solidFill>
                            <a:srgbClr val="FFD966"/>
                          </a:solidFill>
                          <a:latin typeface="Calibri"/>
                          <a:ea typeface="Calibri"/>
                          <a:cs typeface="Calibri"/>
                          <a:sym typeface="Calibri"/>
                        </a:rPr>
                        <a:t>(timestamp)</a:t>
                      </a:r>
                      <a:r>
                        <a:rPr lang="en-US" sz="800" b="0" u="none" strike="noStrike" cap="none">
                          <a:solidFill>
                            <a:srgbClr val="000000"/>
                          </a:solidFill>
                          <a:latin typeface="Calibri"/>
                          <a:ea typeface="Calibri"/>
                          <a:cs typeface="Calibri"/>
                          <a:sym typeface="Calibri"/>
                        </a:rPr>
                        <a:t> </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lnSpc>
                          <a:spcPct val="100000"/>
                        </a:lnSpc>
                        <a:spcBef>
                          <a:spcPts val="0"/>
                        </a:spcBef>
                        <a:spcAft>
                          <a:spcPts val="0"/>
                        </a:spcAft>
                        <a:buClr>
                          <a:srgbClr val="A8D08C"/>
                        </a:buClr>
                        <a:buSzPts val="800"/>
                        <a:buFont typeface="Calibri"/>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2"/>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lab_result_time</a:t>
                      </a:r>
                      <a:endParaRPr/>
                    </a:p>
                  </a:txBody>
                  <a:tcPr marL="91450" marR="91450" marT="45725" marB="45725" anchor="b"/>
                </a:tc>
                <a:tc>
                  <a:txBody>
                    <a:bodyPr/>
                    <a:lstStyle/>
                    <a:p>
                      <a:pPr marL="0" marR="0" lvl="0" indent="0" algn="l" rtl="0">
                        <a:lnSpc>
                          <a:spcPct val="100000"/>
                        </a:lnSpc>
                        <a:spcBef>
                          <a:spcPts val="0"/>
                        </a:spcBef>
                        <a:spcAft>
                          <a:spcPts val="0"/>
                        </a:spcAft>
                        <a:buClr>
                          <a:srgbClr val="FFD966"/>
                        </a:buClr>
                        <a:buSzPts val="800"/>
                        <a:buFont typeface="Calibri"/>
                        <a:buNone/>
                      </a:pPr>
                      <a:r>
                        <a:rPr lang="en-US" sz="800" b="0" u="none" strike="noStrike" cap="none">
                          <a:solidFill>
                            <a:srgbClr val="FFD966"/>
                          </a:solidFill>
                          <a:latin typeface="Calibri"/>
                          <a:ea typeface="Calibri"/>
                          <a:cs typeface="Calibri"/>
                          <a:sym typeface="Calibri"/>
                        </a:rPr>
                        <a:t>(timestamp)</a:t>
                      </a:r>
                      <a:r>
                        <a:rPr lang="en-US" sz="800" b="0" u="none" strike="noStrike" cap="none">
                          <a:solidFill>
                            <a:srgbClr val="000000"/>
                          </a:solidFill>
                          <a:latin typeface="Calibri"/>
                          <a:ea typeface="Calibri"/>
                          <a:cs typeface="Calibri"/>
                          <a:sym typeface="Calibri"/>
                        </a:rPr>
                        <a:t> </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lnSpc>
                          <a:spcPct val="100000"/>
                        </a:lnSpc>
                        <a:spcBef>
                          <a:spcPts val="0"/>
                        </a:spcBef>
                        <a:spcAft>
                          <a:spcPts val="0"/>
                        </a:spcAft>
                        <a:buClr>
                          <a:srgbClr val="A8D08C"/>
                        </a:buClr>
                        <a:buSzPts val="800"/>
                        <a:buFont typeface="Calibri"/>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3"/>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proc_code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(str)</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4"/>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proc_desc</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(str)</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tc>
                <a:extLst>
                  <a:ext uri="{0D108BD9-81ED-4DB2-BD59-A6C34878D82A}">
                    <a16:rowId xmlns:a16="http://schemas.microsoft.com/office/drawing/2014/main" val="10005"/>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component_id</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(big int)</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58600" marB="58600"/>
                </a:tc>
                <a:extLst>
                  <a:ext uri="{0D108BD9-81ED-4DB2-BD59-A6C34878D82A}">
                    <a16:rowId xmlns:a16="http://schemas.microsoft.com/office/drawing/2014/main" val="10006"/>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component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(str)</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7"/>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loinc_code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(str)</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8"/>
                  </a:ext>
                </a:extLst>
              </a:tr>
              <a:tr h="0">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lab_result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(str)</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454907629"/>
                  </a:ext>
                </a:extLst>
              </a:tr>
            </a:tbl>
          </a:graphicData>
        </a:graphic>
      </p:graphicFrame>
      <p:sp>
        <p:nvSpPr>
          <p:cNvPr id="5" name="Rectangle 4">
            <a:extLst>
              <a:ext uri="{FF2B5EF4-FFF2-40B4-BE49-F238E27FC236}">
                <a16:creationId xmlns:a16="http://schemas.microsoft.com/office/drawing/2014/main" id="{51AA0AD3-A121-4FCD-B6AA-C5FD3D2BCC46}"/>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a265dd8b3b_0_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super_table: Lab Columns</a:t>
            </a:r>
            <a:endParaRPr/>
          </a:p>
        </p:txBody>
      </p:sp>
      <p:pic>
        <p:nvPicPr>
          <p:cNvPr id="218" name="Google Shape;218;ga265dd8b3b_0_18"/>
          <p:cNvPicPr preferRelativeResize="0"/>
          <p:nvPr/>
        </p:nvPicPr>
        <p:blipFill>
          <a:blip r:embed="rId3">
            <a:alphaModFix/>
          </a:blip>
          <a:stretch>
            <a:fillRect/>
          </a:stretch>
        </p:blipFill>
        <p:spPr>
          <a:xfrm>
            <a:off x="200025" y="1260850"/>
            <a:ext cx="2847976" cy="672925"/>
          </a:xfrm>
          <a:prstGeom prst="rect">
            <a:avLst/>
          </a:prstGeom>
          <a:noFill/>
          <a:ln>
            <a:noFill/>
          </a:ln>
        </p:spPr>
      </p:pic>
      <p:sp>
        <p:nvSpPr>
          <p:cNvPr id="219" name="Google Shape;219;ga265dd8b3b_0_18"/>
          <p:cNvSpPr txBox="1"/>
          <p:nvPr/>
        </p:nvSpPr>
        <p:spPr>
          <a:xfrm>
            <a:off x="200028" y="2121950"/>
            <a:ext cx="28479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This is the list of columns needed in the super_table</a:t>
            </a:r>
            <a:endParaRPr/>
          </a:p>
        </p:txBody>
      </p:sp>
      <p:graphicFrame>
        <p:nvGraphicFramePr>
          <p:cNvPr id="220" name="Google Shape;220;ga265dd8b3b_0_18"/>
          <p:cNvGraphicFramePr/>
          <p:nvPr>
            <p:extLst>
              <p:ext uri="{D42A27DB-BD31-4B8C-83A1-F6EECF244321}">
                <p14:modId xmlns:p14="http://schemas.microsoft.com/office/powerpoint/2010/main" val="3568801871"/>
              </p:ext>
            </p:extLst>
          </p:nvPr>
        </p:nvGraphicFramePr>
        <p:xfrm>
          <a:off x="7489501" y="1260850"/>
          <a:ext cx="3986350" cy="5547620"/>
        </p:xfrm>
        <a:graphic>
          <a:graphicData uri="http://schemas.openxmlformats.org/drawingml/2006/table">
            <a:tbl>
              <a:tblPr firstRow="1" bandCol="1">
                <a:noFill/>
                <a:tableStyleId>{24BB6362-0691-4F27-8A29-8DD949858521}</a:tableStyleId>
              </a:tblPr>
              <a:tblGrid>
                <a:gridCol w="2076775">
                  <a:extLst>
                    <a:ext uri="{9D8B030D-6E8A-4147-A177-3AD203B41FA5}">
                      <a16:colId xmlns:a16="http://schemas.microsoft.com/office/drawing/2014/main" val="20000"/>
                    </a:ext>
                  </a:extLst>
                </a:gridCol>
                <a:gridCol w="718875">
                  <a:extLst>
                    <a:ext uri="{9D8B030D-6E8A-4147-A177-3AD203B41FA5}">
                      <a16:colId xmlns:a16="http://schemas.microsoft.com/office/drawing/2014/main" val="20001"/>
                    </a:ext>
                  </a:extLst>
                </a:gridCol>
                <a:gridCol w="498225">
                  <a:extLst>
                    <a:ext uri="{9D8B030D-6E8A-4147-A177-3AD203B41FA5}">
                      <a16:colId xmlns:a16="http://schemas.microsoft.com/office/drawing/2014/main" val="20002"/>
                    </a:ext>
                  </a:extLst>
                </a:gridCol>
                <a:gridCol w="692475">
                  <a:extLst>
                    <a:ext uri="{9D8B030D-6E8A-4147-A177-3AD203B41FA5}">
                      <a16:colId xmlns:a16="http://schemas.microsoft.com/office/drawing/2014/main" val="20003"/>
                    </a:ext>
                  </a:extLst>
                </a:gridCol>
              </a:tblGrid>
              <a:tr h="182875">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Super Table Column Name</a:t>
                      </a:r>
                      <a:endParaRPr/>
                    </a:p>
                  </a:txBody>
                  <a:tcPr marL="91450" marR="91450" marT="45725" marB="45725"/>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Variable Type</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Location</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Example</a:t>
                      </a:r>
                      <a:endParaRPr/>
                    </a:p>
                  </a:txBody>
                  <a:tcPr marL="58600" marR="58600" marT="29300" marB="29300"/>
                </a:tc>
                <a:extLst>
                  <a:ext uri="{0D108BD9-81ED-4DB2-BD59-A6C34878D82A}">
                    <a16:rowId xmlns:a16="http://schemas.microsoft.com/office/drawing/2014/main" val="10000"/>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calcium_adjusted</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carboxy_hgb</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2"/>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cortisol</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3"/>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covid</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4"/>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crp_high_sens</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5"/>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d_dimer</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6"/>
                  </a:ext>
                </a:extLst>
              </a:tr>
              <a:tr h="182875">
                <a:tc>
                  <a:txBody>
                    <a:bodyPr/>
                    <a:lstStyle/>
                    <a:p>
                      <a:pPr marL="0" marR="0" lvl="0" indent="0" algn="l" rtl="0">
                        <a:spcBef>
                          <a:spcPts val="0"/>
                        </a:spcBef>
                        <a:spcAft>
                          <a:spcPts val="0"/>
                        </a:spcAft>
                        <a:buNone/>
                      </a:pPr>
                      <a:r>
                        <a:rPr lang="en-US" sz="800" b="0" i="0" u="none" strike="sngStrike" cap="none">
                          <a:solidFill>
                            <a:srgbClr val="FF0000"/>
                          </a:solidFill>
                          <a:latin typeface="Calibri"/>
                          <a:ea typeface="Calibri"/>
                          <a:cs typeface="Calibri"/>
                          <a:sym typeface="Calibri"/>
                        </a:rPr>
                        <a:t>diff</a:t>
                      </a:r>
                      <a:endParaRPr strike="sngStrike">
                        <a:solidFill>
                          <a:srgbClr val="FF0000"/>
                        </a:solidFill>
                      </a:endParaRPr>
                    </a:p>
                  </a:txBody>
                  <a:tcPr marL="91450" marR="91450" marT="45725" marB="45725" anchor="b"/>
                </a:tc>
                <a:tc>
                  <a:txBody>
                    <a:bodyPr/>
                    <a:lstStyle/>
                    <a:p>
                      <a:pPr marL="0" marR="0" lvl="0" indent="0" algn="l" rtl="0">
                        <a:spcBef>
                          <a:spcPts val="0"/>
                        </a:spcBef>
                        <a:spcAft>
                          <a:spcPts val="0"/>
                        </a:spcAft>
                        <a:buNone/>
                      </a:pPr>
                      <a:r>
                        <a:rPr lang="en-US" sz="800" b="0" u="none" strike="sngStrike" cap="none">
                          <a:solidFill>
                            <a:srgbClr val="FF0000"/>
                          </a:solidFill>
                          <a:latin typeface="Calibri"/>
                          <a:ea typeface="Calibri"/>
                          <a:cs typeface="Calibri"/>
                          <a:sym typeface="Calibri"/>
                        </a:rPr>
                        <a:t>(float)</a:t>
                      </a:r>
                      <a:endParaRPr sz="800" u="none" strike="sngStrike" cap="none">
                        <a:solidFill>
                          <a:srgbClr val="FF0000"/>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sngStrike" cap="none">
                          <a:solidFill>
                            <a:srgbClr val="FF0000"/>
                          </a:solidFill>
                          <a:latin typeface="Calibri"/>
                          <a:ea typeface="Calibri"/>
                          <a:cs typeface="Calibri"/>
                          <a:sym typeface="Calibri"/>
                        </a:rPr>
                        <a:t>[labs]</a:t>
                      </a:r>
                      <a:endParaRPr sz="800" u="none" strike="sngStrike" cap="none">
                        <a:solidFill>
                          <a:srgbClr val="FF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sngStrike" cap="none">
                        <a:solidFill>
                          <a:srgbClr val="FF0000"/>
                        </a:solidFill>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7"/>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erythrocyte_sedimentation_rate_(esr)</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8"/>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gfr</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9"/>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hemoglobin_a1c</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0"/>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inr</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1"/>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lactate_dehydrogenase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2"/>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lipase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3"/>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partial_pressure_of_carbon_dioxide_(paco2)</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4"/>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partial_pressure_of_oxygen_(pao2)</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5"/>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partial_prothrombin_time_(ptt)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6"/>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ph</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7"/>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phosphorus</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8"/>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platelets</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9"/>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potassium</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0"/>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prealbumin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1"/>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procalcitonin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2"/>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saturation_of_oxygen_(sao2)</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3"/>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troponin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4"/>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white_blood_cell_count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5"/>
                  </a:ext>
                </a:extLst>
              </a:tr>
            </a:tbl>
          </a:graphicData>
        </a:graphic>
      </p:graphicFrame>
      <p:graphicFrame>
        <p:nvGraphicFramePr>
          <p:cNvPr id="221" name="Google Shape;221;ga265dd8b3b_0_18"/>
          <p:cNvGraphicFramePr/>
          <p:nvPr>
            <p:extLst>
              <p:ext uri="{D42A27DB-BD31-4B8C-83A1-F6EECF244321}">
                <p14:modId xmlns:p14="http://schemas.microsoft.com/office/powerpoint/2010/main" val="3888213990"/>
              </p:ext>
            </p:extLst>
          </p:nvPr>
        </p:nvGraphicFramePr>
        <p:xfrm>
          <a:off x="3437550" y="1260850"/>
          <a:ext cx="3522800" cy="5360000"/>
        </p:xfrm>
        <a:graphic>
          <a:graphicData uri="http://schemas.openxmlformats.org/drawingml/2006/table">
            <a:tbl>
              <a:tblPr firstRow="1" bandCol="1">
                <a:noFill/>
                <a:tableStyleId>{24BB6362-0691-4F27-8A29-8DD949858521}</a:tableStyleId>
              </a:tblPr>
              <a:tblGrid>
                <a:gridCol w="1613225">
                  <a:extLst>
                    <a:ext uri="{9D8B030D-6E8A-4147-A177-3AD203B41FA5}">
                      <a16:colId xmlns:a16="http://schemas.microsoft.com/office/drawing/2014/main" val="20000"/>
                    </a:ext>
                  </a:extLst>
                </a:gridCol>
                <a:gridCol w="718875">
                  <a:extLst>
                    <a:ext uri="{9D8B030D-6E8A-4147-A177-3AD203B41FA5}">
                      <a16:colId xmlns:a16="http://schemas.microsoft.com/office/drawing/2014/main" val="20001"/>
                    </a:ext>
                  </a:extLst>
                </a:gridCol>
                <a:gridCol w="498225">
                  <a:extLst>
                    <a:ext uri="{9D8B030D-6E8A-4147-A177-3AD203B41FA5}">
                      <a16:colId xmlns:a16="http://schemas.microsoft.com/office/drawing/2014/main" val="20002"/>
                    </a:ext>
                  </a:extLst>
                </a:gridCol>
                <a:gridCol w="692475">
                  <a:extLst>
                    <a:ext uri="{9D8B030D-6E8A-4147-A177-3AD203B41FA5}">
                      <a16:colId xmlns:a16="http://schemas.microsoft.com/office/drawing/2014/main" val="20003"/>
                    </a:ext>
                  </a:extLst>
                </a:gridCol>
              </a:tblGrid>
              <a:tr h="182875">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Super Table Column Name</a:t>
                      </a:r>
                      <a:endParaRPr/>
                    </a:p>
                  </a:txBody>
                  <a:tcPr marL="91450" marR="91450" marT="45725" marB="45725"/>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Variable Type</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Location</a:t>
                      </a:r>
                      <a:endParaRPr/>
                    </a:p>
                  </a:txBody>
                  <a:tcPr marL="58600" marR="58600" marT="29300" marB="29300"/>
                </a:tc>
                <a:tc>
                  <a:txBody>
                    <a:bodyPr/>
                    <a:lstStyle/>
                    <a:p>
                      <a:pPr marL="0" marR="0" lvl="0" indent="0" algn="l" rtl="0">
                        <a:spcBef>
                          <a:spcPts val="0"/>
                        </a:spcBef>
                        <a:spcAft>
                          <a:spcPts val="0"/>
                        </a:spcAft>
                        <a:buNone/>
                      </a:pPr>
                      <a:r>
                        <a:rPr lang="en-US" sz="800" b="1" u="none" strike="noStrike" cap="none">
                          <a:solidFill>
                            <a:srgbClr val="FFFFFF"/>
                          </a:solidFill>
                          <a:latin typeface="Calibri"/>
                          <a:ea typeface="Calibri"/>
                          <a:cs typeface="Calibri"/>
                          <a:sym typeface="Calibri"/>
                        </a:rPr>
                        <a:t>Example</a:t>
                      </a:r>
                      <a:endParaRPr/>
                    </a:p>
                  </a:txBody>
                  <a:tcPr marL="58600" marR="58600" marT="29300" marB="29300"/>
                </a:tc>
                <a:extLst>
                  <a:ext uri="{0D108BD9-81ED-4DB2-BD59-A6C34878D82A}">
                    <a16:rowId xmlns:a16="http://schemas.microsoft.com/office/drawing/2014/main" val="10000"/>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alkaline_phosphatase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albumin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tc>
                <a:extLst>
                  <a:ext uri="{0D108BD9-81ED-4DB2-BD59-A6C34878D82A}">
                    <a16:rowId xmlns:a16="http://schemas.microsoft.com/office/drawing/2014/main" val="10002"/>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ammonia</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58600" marB="58600"/>
                </a:tc>
                <a:extLst>
                  <a:ext uri="{0D108BD9-81ED-4DB2-BD59-A6C34878D82A}">
                    <a16:rowId xmlns:a16="http://schemas.microsoft.com/office/drawing/2014/main" val="10003"/>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amylase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4"/>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aspartate_aminotransferase_(ast)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5"/>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base_excess</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6"/>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bicarb_(hco3)</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7"/>
                  </a:ext>
                </a:extLst>
              </a:tr>
              <a:tr h="182875">
                <a:tc>
                  <a:txBody>
                    <a:bodyPr/>
                    <a:lstStyle/>
                    <a:p>
                      <a:pPr marL="0" marR="0" lvl="0" indent="0" algn="l" rtl="0">
                        <a:spcBef>
                          <a:spcPts val="0"/>
                        </a:spcBef>
                        <a:spcAft>
                          <a:spcPts val="0"/>
                        </a:spcAft>
                        <a:buNone/>
                      </a:pPr>
                      <a:r>
                        <a:rPr lang="en-US" sz="800" b="0" i="0" u="none" strike="noStrike" cap="none">
                          <a:solidFill>
                            <a:srgbClr val="FF0000"/>
                          </a:solidFill>
                          <a:latin typeface="Calibri"/>
                          <a:ea typeface="Calibri"/>
                          <a:cs typeface="Calibri"/>
                          <a:sym typeface="Calibri"/>
                        </a:rPr>
                        <a:t>bilirubin,_indirect</a:t>
                      </a:r>
                      <a:endParaRPr>
                        <a:solidFill>
                          <a:srgbClr val="FF0000"/>
                        </a:solidFill>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8"/>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chloride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09"/>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creatinine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10"/>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fibrinogen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11"/>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fio2</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800" u="none" strike="noStrike" cap="none">
                          <a:latin typeface="Calibri"/>
                          <a:ea typeface="Calibri"/>
                          <a:cs typeface="Calibri"/>
                          <a:sym typeface="Calibri"/>
                        </a:rPr>
                        <a:t> </a:t>
                      </a:r>
                      <a:endParaRPr/>
                    </a:p>
                  </a:txBody>
                  <a:tcPr marL="58600" marR="58600" marT="29300" marB="29300" anchor="ctr"/>
                </a:tc>
                <a:extLst>
                  <a:ext uri="{0D108BD9-81ED-4DB2-BD59-A6C34878D82A}">
                    <a16:rowId xmlns:a16="http://schemas.microsoft.com/office/drawing/2014/main" val="10012"/>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glucose</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3"/>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hematocrit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4"/>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hemoglobin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5"/>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lactic_acid</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6"/>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magnesium</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7"/>
                  </a:ext>
                </a:extLst>
              </a:tr>
              <a:tr h="182875">
                <a:tc>
                  <a:txBody>
                    <a:bodyPr/>
                    <a:lstStyle/>
                    <a:p>
                      <a:pPr marL="0" marR="0" lvl="0" indent="0" algn="l" rtl="0">
                        <a:spcBef>
                          <a:spcPts val="0"/>
                        </a:spcBef>
                        <a:spcAft>
                          <a:spcPts val="0"/>
                        </a:spcAft>
                        <a:buNone/>
                      </a:pPr>
                      <a:r>
                        <a:rPr lang="en-US" sz="800" b="0" i="0" u="none" strike="noStrike" cap="none">
                          <a:solidFill>
                            <a:srgbClr val="FF0000"/>
                          </a:solidFill>
                          <a:latin typeface="Calibri"/>
                          <a:ea typeface="Calibri"/>
                          <a:cs typeface="Calibri"/>
                          <a:sym typeface="Calibri"/>
                        </a:rPr>
                        <a:t>bilirubin,_total</a:t>
                      </a:r>
                      <a:endParaRPr>
                        <a:solidFill>
                          <a:srgbClr val="FF0000"/>
                        </a:solidFill>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8"/>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bilirubin_direct</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9"/>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blood_urea_nitrogen_(bun)</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0"/>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b-type_natriuretic_peptide_(bnp)</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1"/>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c_diff</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2"/>
                  </a:ext>
                </a:extLst>
              </a:tr>
              <a:tr h="182875">
                <a:tc>
                  <a:txBody>
                    <a:bodyPr/>
                    <a:lstStyle/>
                    <a:p>
                      <a:pPr marL="0" marR="0" lvl="0" indent="0" algn="l" rtl="0">
                        <a:spcBef>
                          <a:spcPts val="0"/>
                        </a:spcBef>
                        <a:spcAft>
                          <a:spcPts val="0"/>
                        </a:spcAft>
                        <a:buNone/>
                      </a:pPr>
                      <a:r>
                        <a:rPr lang="en-US" sz="800" b="0" i="0" u="none" strike="noStrike" cap="none">
                          <a:solidFill>
                            <a:srgbClr val="000000"/>
                          </a:solidFill>
                          <a:latin typeface="Calibri"/>
                          <a:ea typeface="Calibri"/>
                          <a:cs typeface="Calibri"/>
                          <a:sym typeface="Calibri"/>
                        </a:rPr>
                        <a:t>calcium</a:t>
                      </a:r>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3"/>
                  </a:ext>
                </a:extLst>
              </a:tr>
              <a:tr h="182875">
                <a:tc>
                  <a:txBody>
                    <a:bodyPr/>
                    <a:lstStyle/>
                    <a:p>
                      <a:pPr marL="0" marR="0" lvl="0" indent="0" algn="l" rtl="0">
                        <a:spcBef>
                          <a:spcPts val="0"/>
                        </a:spcBef>
                        <a:spcAft>
                          <a:spcPts val="0"/>
                        </a:spcAft>
                        <a:buNone/>
                      </a:pPr>
                      <a:r>
                        <a:rPr lang="en-US" sz="800" b="0" i="0" u="none" strike="noStrike" cap="none">
                          <a:solidFill>
                            <a:srgbClr val="FF0000"/>
                          </a:solidFill>
                          <a:latin typeface="Calibri"/>
                          <a:ea typeface="Calibri"/>
                          <a:cs typeface="Calibri"/>
                          <a:sym typeface="Calibri"/>
                        </a:rPr>
                        <a:t>calcium,_ionized</a:t>
                      </a:r>
                      <a:endParaRPr>
                        <a:solidFill>
                          <a:srgbClr val="FF0000"/>
                        </a:solidFill>
                      </a:endParaRPr>
                    </a:p>
                  </a:txBody>
                  <a:tcPr marL="91450" marR="91450" marT="45725" marB="45725" anchor="b"/>
                </a:tc>
                <a:tc>
                  <a:txBody>
                    <a:bodyPr/>
                    <a:lstStyle/>
                    <a:p>
                      <a:pPr marL="0" marR="0" lvl="0" indent="0" algn="l" rtl="0">
                        <a:spcBef>
                          <a:spcPts val="0"/>
                        </a:spcBef>
                        <a:spcAft>
                          <a:spcPts val="0"/>
                        </a:spcAft>
                        <a:buNone/>
                      </a:pPr>
                      <a:r>
                        <a:rPr lang="en-US" sz="800" b="0" u="none" strike="noStrike" cap="none">
                          <a:solidFill>
                            <a:srgbClr val="FFD966"/>
                          </a:solidFill>
                          <a:latin typeface="Calibri"/>
                          <a:ea typeface="Calibri"/>
                          <a:cs typeface="Calibri"/>
                          <a:sym typeface="Calibri"/>
                        </a:rPr>
                        <a:t>(float)</a:t>
                      </a:r>
                      <a:endParaRPr sz="800" u="none" strike="noStrike" cap="none">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800" b="0" u="none" strike="noStrike" cap="none">
                          <a:solidFill>
                            <a:srgbClr val="A8D08C"/>
                          </a:solidFill>
                          <a:latin typeface="Calibri"/>
                          <a:ea typeface="Calibri"/>
                          <a:cs typeface="Calibri"/>
                          <a:sym typeface="Calibri"/>
                        </a:rPr>
                        <a:t>[labs]</a:t>
                      </a:r>
                      <a:endParaRPr sz="8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8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24"/>
                  </a:ext>
                </a:extLst>
              </a:tr>
            </a:tbl>
          </a:graphicData>
        </a:graphic>
      </p:graphicFrame>
      <p:sp>
        <p:nvSpPr>
          <p:cNvPr id="222" name="Google Shape;222;ga265dd8b3b_0_18"/>
          <p:cNvSpPr/>
          <p:nvPr/>
        </p:nvSpPr>
        <p:spPr>
          <a:xfrm>
            <a:off x="1514475" y="1209675"/>
            <a:ext cx="552600" cy="266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p2">
            <a:extLst>
              <a:ext uri="{FF2B5EF4-FFF2-40B4-BE49-F238E27FC236}">
                <a16:creationId xmlns:a16="http://schemas.microsoft.com/office/drawing/2014/main" id="{98178A30-6111-4CC4-85AB-A50AE75598D3}"/>
              </a:ext>
            </a:extLst>
          </p:cNvPr>
          <p:cNvSpPr txBox="1"/>
          <p:nvPr/>
        </p:nvSpPr>
        <p:spPr>
          <a:xfrm>
            <a:off x="1514475" y="3579937"/>
            <a:ext cx="1733700" cy="3247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NEW: 12/16</a:t>
            </a:r>
            <a:endParaRPr b="1">
              <a:solidFill>
                <a:srgbClr val="FF0000"/>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42567334-F6BB-41ED-9F0C-B328C97BEAD2}"/>
              </a:ext>
            </a:extLst>
          </p:cNvPr>
          <p:cNvSpPr txBox="1"/>
          <p:nvPr/>
        </p:nvSpPr>
        <p:spPr>
          <a:xfrm>
            <a:off x="838200" y="4926163"/>
            <a:ext cx="1733700" cy="3247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latin typeface="Calibri"/>
                <a:ea typeface="Calibri"/>
                <a:cs typeface="Calibri"/>
                <a:sym typeface="Calibri"/>
              </a:rPr>
              <a:t>12/17:</a:t>
            </a:r>
          </a:p>
          <a:p>
            <a:pPr marL="0" lvl="0" indent="0" algn="l" rtl="0">
              <a:spcBef>
                <a:spcPts val="0"/>
              </a:spcBef>
              <a:spcAft>
                <a:spcPts val="0"/>
              </a:spcAft>
              <a:buNone/>
            </a:pPr>
            <a:r>
              <a:rPr lang="en-US" b="1">
                <a:solidFill>
                  <a:srgbClr val="FF0000"/>
                </a:solidFill>
                <a:latin typeface="Calibri"/>
                <a:ea typeface="Calibri"/>
                <a:cs typeface="Calibri"/>
                <a:sym typeface="Calibri"/>
              </a:rPr>
              <a:t>-Need to add ALT</a:t>
            </a:r>
            <a:endParaRPr b="1">
              <a:solidFill>
                <a:srgbClr val="FF0000"/>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968CC18C-A51B-464E-B33E-479349EEC7A3}"/>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2dfa0f81c_0_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vasopressor_staging </a:t>
            </a:r>
            <a:r>
              <a:rPr lang="en-US">
                <a:solidFill>
                  <a:schemeClr val="accent4">
                    <a:lumMod val="60000"/>
                    <a:lumOff val="40000"/>
                  </a:schemeClr>
                </a:solidFill>
              </a:rPr>
              <a:t>(data frame)</a:t>
            </a:r>
            <a:r>
              <a:rPr lang="en-US"/>
              <a:t> </a:t>
            </a:r>
            <a:endParaRPr/>
          </a:p>
        </p:txBody>
      </p:sp>
      <p:sp>
        <p:nvSpPr>
          <p:cNvPr id="230" name="Google Shape;230;ga2dfa0f81c_0_69"/>
          <p:cNvSpPr txBox="1"/>
          <p:nvPr/>
        </p:nvSpPr>
        <p:spPr>
          <a:xfrm>
            <a:off x="838200" y="1429682"/>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vasopressor dosing needed for SOFA calc and future models</a:t>
            </a:r>
            <a:endParaRPr/>
          </a:p>
        </p:txBody>
      </p:sp>
      <p:graphicFrame>
        <p:nvGraphicFramePr>
          <p:cNvPr id="231" name="Google Shape;231;ga2dfa0f81c_0_69"/>
          <p:cNvGraphicFramePr/>
          <p:nvPr>
            <p:extLst>
              <p:ext uri="{D42A27DB-BD31-4B8C-83A1-F6EECF244321}">
                <p14:modId xmlns:p14="http://schemas.microsoft.com/office/powerpoint/2010/main" val="192802077"/>
              </p:ext>
            </p:extLst>
          </p:nvPr>
        </p:nvGraphicFramePr>
        <p:xfrm>
          <a:off x="943781" y="1946692"/>
          <a:ext cx="5568188" cy="4105160"/>
        </p:xfrm>
        <a:graphic>
          <a:graphicData uri="http://schemas.openxmlformats.org/drawingml/2006/table">
            <a:tbl>
              <a:tblPr firstRow="1" bandCol="1">
                <a:noFill/>
                <a:tableStyleId>{24BB6362-0691-4F27-8A29-8DD949858521}</a:tableStyleId>
              </a:tblPr>
              <a:tblGrid>
                <a:gridCol w="1823630">
                  <a:extLst>
                    <a:ext uri="{9D8B030D-6E8A-4147-A177-3AD203B41FA5}">
                      <a16:colId xmlns:a16="http://schemas.microsoft.com/office/drawing/2014/main" val="20000"/>
                    </a:ext>
                  </a:extLst>
                </a:gridCol>
                <a:gridCol w="1193628">
                  <a:extLst>
                    <a:ext uri="{9D8B030D-6E8A-4147-A177-3AD203B41FA5}">
                      <a16:colId xmlns:a16="http://schemas.microsoft.com/office/drawing/2014/main" val="20001"/>
                    </a:ext>
                  </a:extLst>
                </a:gridCol>
                <a:gridCol w="1755095">
                  <a:extLst>
                    <a:ext uri="{9D8B030D-6E8A-4147-A177-3AD203B41FA5}">
                      <a16:colId xmlns:a16="http://schemas.microsoft.com/office/drawing/2014/main" val="20002"/>
                    </a:ext>
                  </a:extLst>
                </a:gridCol>
                <a:gridCol w="795835">
                  <a:extLst>
                    <a:ext uri="{9D8B030D-6E8A-4147-A177-3AD203B41FA5}">
                      <a16:colId xmlns:a16="http://schemas.microsoft.com/office/drawing/2014/main" val="20003"/>
                    </a:ext>
                  </a:extLst>
                </a:gridCol>
              </a:tblGrid>
              <a:tr h="101600">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Column Name</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Variable Type</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Location</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Example</a:t>
                      </a:r>
                      <a:endParaRPr sz="1200"/>
                    </a:p>
                  </a:txBody>
                  <a:tcPr marL="58600" marR="58600" marT="29300" marB="29300"/>
                </a:tc>
                <a:extLst>
                  <a:ext uri="{0D108BD9-81ED-4DB2-BD59-A6C34878D82A}">
                    <a16:rowId xmlns:a16="http://schemas.microsoft.com/office/drawing/2014/main" val="10000"/>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200" u="none" strike="noStrike" cap="none">
                          <a:solidFill>
                            <a:srgbClr val="000000"/>
                          </a:solidFill>
                          <a:latin typeface="Calibri"/>
                          <a:ea typeface="Calibri"/>
                          <a:cs typeface="Calibri"/>
                          <a:sym typeface="Calibri"/>
                        </a:rPr>
                        <a:t>super_table_col_name</a:t>
                      </a:r>
                      <a:endParaRPr sz="1200"/>
                    </a:p>
                  </a:txBody>
                  <a:tcPr marL="58600" marR="58600" marT="29300" marB="29300"/>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(str)</a:t>
                      </a:r>
                      <a:endParaRPr sz="1200" b="0" i="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200" u="none" strike="noStrike" cap="none">
                          <a:solidFill>
                            <a:srgbClr val="92D050"/>
                          </a:solidFill>
                          <a:latin typeface="Calibri"/>
                          <a:ea typeface="Calibri"/>
                          <a:cs typeface="Calibri"/>
                          <a:sym typeface="Calibri"/>
                        </a:rPr>
                        <a:t>grouping_vasopressor</a:t>
                      </a:r>
                      <a:endParaRPr sz="1200"/>
                    </a:p>
                  </a:txBody>
                  <a:tcPr marL="58600" marR="58600" marT="29300" marB="29300"/>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1"/>
                  </a:ext>
                </a:extLst>
              </a:tr>
              <a:tr h="101600">
                <a:tc>
                  <a:txBody>
                    <a:bodyPr/>
                    <a:lstStyle/>
                    <a:p>
                      <a:pPr marL="0" marR="0" lvl="0" indent="0" algn="l" rtl="0">
                        <a:spcBef>
                          <a:spcPts val="0"/>
                        </a:spcBef>
                        <a:spcAft>
                          <a:spcPts val="0"/>
                        </a:spcAft>
                        <a:buNone/>
                      </a:pPr>
                      <a:r>
                        <a:rPr lang="en-US" sz="1200" b="0" u="none" strike="noStrike" cap="none">
                          <a:solidFill>
                            <a:srgbClr val="000000"/>
                          </a:solidFill>
                          <a:latin typeface="Calibri"/>
                          <a:ea typeface="Calibri"/>
                          <a:cs typeface="Calibri"/>
                          <a:sym typeface="Calibri"/>
                        </a:rPr>
                        <a:t>med_order_time</a:t>
                      </a:r>
                      <a:endParaRPr sz="120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200" b="0" u="none" strike="noStrike" cap="none">
                          <a:solidFill>
                            <a:srgbClr val="FFD966"/>
                          </a:solidFill>
                          <a:latin typeface="Calibri"/>
                          <a:ea typeface="Calibri"/>
                          <a:cs typeface="Calibri"/>
                          <a:sym typeface="Calibri"/>
                        </a:rPr>
                        <a:t>(timestamp)</a:t>
                      </a:r>
                      <a:r>
                        <a:rPr lang="en-US" sz="1200" b="0" u="none" strike="noStrike" cap="none">
                          <a:solidFill>
                            <a:srgbClr val="000000"/>
                          </a:solidFill>
                          <a:latin typeface="Calibri"/>
                          <a:ea typeface="Calibri"/>
                          <a:cs typeface="Calibri"/>
                          <a:sym typeface="Calibri"/>
                        </a:rPr>
                        <a:t> </a:t>
                      </a:r>
                      <a:endParaRPr sz="12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200" u="none" strike="noStrike" cap="none">
                          <a:solidFill>
                            <a:srgbClr val="92D050"/>
                          </a:solidFill>
                          <a:latin typeface="Calibri"/>
                          <a:ea typeface="Calibri"/>
                          <a:cs typeface="Calibri"/>
                          <a:sym typeface="Calibri"/>
                        </a:rPr>
                        <a:t>[infusion_meds]</a:t>
                      </a:r>
                      <a:endParaRPr sz="1200"/>
                    </a:p>
                  </a:txBody>
                  <a:tcPr marL="58600" marR="58600" marT="29300" marB="29300"/>
                </a:tc>
                <a:tc>
                  <a:txBody>
                    <a:bodyPr/>
                    <a:lstStyle/>
                    <a:p>
                      <a:pPr marL="0" marR="0" lvl="0" indent="0" algn="l" rtl="0">
                        <a:spcBef>
                          <a:spcPts val="0"/>
                        </a:spcBef>
                        <a:spcAft>
                          <a:spcPts val="0"/>
                        </a:spcAft>
                        <a:buNone/>
                      </a:pPr>
                      <a:r>
                        <a:rPr lang="en-US" sz="1200" u="none" strike="noStrike" cap="none">
                          <a:latin typeface="Calibri"/>
                          <a:ea typeface="Calibri"/>
                          <a:cs typeface="Calibri"/>
                          <a:sym typeface="Calibri"/>
                        </a:rPr>
                        <a:t> </a:t>
                      </a:r>
                      <a:endParaRPr sz="1200"/>
                    </a:p>
                  </a:txBody>
                  <a:tcPr marL="58600" marR="58600" marT="29300" marB="29300"/>
                </a:tc>
                <a:extLst>
                  <a:ext uri="{0D108BD9-81ED-4DB2-BD59-A6C34878D82A}">
                    <a16:rowId xmlns:a16="http://schemas.microsoft.com/office/drawing/2014/main" val="10002"/>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med_action_time</a:t>
                      </a:r>
                      <a:endParaRPr sz="120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rgbClr val="FFD966"/>
                          </a:solidFill>
                          <a:latin typeface="Calibri"/>
                          <a:ea typeface="Calibri"/>
                          <a:cs typeface="Calibri"/>
                          <a:sym typeface="Calibri"/>
                        </a:rPr>
                        <a:t>(timestamp)</a:t>
                      </a:r>
                      <a:r>
                        <a:rPr lang="en-US" sz="1200" b="0" u="none" strike="noStrike" cap="none">
                          <a:solidFill>
                            <a:srgbClr val="000000"/>
                          </a:solidFill>
                          <a:latin typeface="Calibri"/>
                          <a:ea typeface="Calibri"/>
                          <a:cs typeface="Calibri"/>
                          <a:sym typeface="Calibri"/>
                        </a:rPr>
                        <a:t> </a:t>
                      </a:r>
                      <a:endParaRPr lang="en-US" sz="1200" u="none" strike="noStrike" cap="none">
                        <a:latin typeface="Calibri"/>
                        <a:ea typeface="Calibri"/>
                        <a:cs typeface="Calibri"/>
                        <a:sym typeface="Calibri"/>
                      </a:endParaRPr>
                    </a:p>
                  </a:txBody>
                  <a:tcPr marL="58600" marR="58600" marT="29300" marB="29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rgbClr val="92D050"/>
                          </a:solidFill>
                          <a:latin typeface="Calibri"/>
                          <a:ea typeface="Calibri"/>
                          <a:cs typeface="Calibri"/>
                          <a:sym typeface="Calibri"/>
                        </a:rPr>
                        <a:t>[infusion_meds]</a:t>
                      </a:r>
                      <a:endParaRPr lang="en-US" sz="1200"/>
                    </a:p>
                  </a:txBody>
                  <a:tcPr marL="58600" marR="58600" marT="29300" marB="29300"/>
                </a:tc>
                <a:tc>
                  <a:txBody>
                    <a:bodyPr/>
                    <a:lstStyle/>
                    <a:p>
                      <a:pPr marL="0" marR="0" lvl="0" indent="0" algn="l" rtl="0">
                        <a:spcBef>
                          <a:spcPts val="0"/>
                        </a:spcBef>
                        <a:spcAft>
                          <a:spcPts val="0"/>
                        </a:spcAft>
                        <a:buNone/>
                      </a:pPr>
                      <a:endParaRPr sz="1200"/>
                    </a:p>
                  </a:txBody>
                  <a:tcPr marL="58600" marR="58600" marT="29300" marB="29300"/>
                </a:tc>
                <a:extLst>
                  <a:ext uri="{0D108BD9-81ED-4DB2-BD59-A6C34878D82A}">
                    <a16:rowId xmlns:a16="http://schemas.microsoft.com/office/drawing/2014/main" val="2154863748"/>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med_start</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(timestamp)</a:t>
                      </a:r>
                      <a:r>
                        <a:rPr lang="en-US"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3"/>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med_stop</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(timestamp)</a:t>
                      </a:r>
                      <a:r>
                        <a:rPr lang="en-US"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4"/>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medication_id</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(int)</a:t>
                      </a:r>
                      <a:r>
                        <a:rPr lang="en-US"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5"/>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med_name</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(str)</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6"/>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med_action_code</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(int)</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7"/>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med_action</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(str)</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8"/>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med_action_dose</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u="none" strike="noStrike" cap="none">
                          <a:solidFill>
                            <a:srgbClr val="FFD966"/>
                          </a:solidFill>
                          <a:latin typeface="Calibri"/>
                          <a:ea typeface="Calibri"/>
                          <a:cs typeface="Calibri"/>
                          <a:sym typeface="Calibri"/>
                        </a:rPr>
                        <a:t>(float)</a:t>
                      </a:r>
                      <a:endParaRPr sz="12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9"/>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med_action_dose_unit</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u="none" strike="noStrike" cap="none">
                          <a:solidFill>
                            <a:srgbClr val="FFD966"/>
                          </a:solidFill>
                          <a:latin typeface="Calibri"/>
                          <a:ea typeface="Calibri"/>
                          <a:cs typeface="Calibri"/>
                          <a:sym typeface="Calibri"/>
                        </a:rPr>
                        <a:t>(str)</a:t>
                      </a:r>
                      <a:endParaRPr sz="12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0"/>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infusion_rate</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(int)</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1"/>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infusion_rate_unit</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u="none" strike="noStrike" cap="none">
                          <a:solidFill>
                            <a:srgbClr val="FFD966"/>
                          </a:solidFill>
                          <a:latin typeface="Calibri"/>
                          <a:ea typeface="Calibri"/>
                          <a:cs typeface="Calibri"/>
                          <a:sym typeface="Calibri"/>
                        </a:rPr>
                        <a:t>(str)</a:t>
                      </a:r>
                      <a:endParaRPr sz="1200" u="none" strike="noStrike" cap="none">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2"/>
                  </a:ext>
                </a:extLst>
              </a:tr>
              <a:tr h="101600">
                <a:tc>
                  <a:txBody>
                    <a:bodyPr/>
                    <a:lstStyle/>
                    <a:p>
                      <a:pPr marL="0" marR="0" lvl="0" indent="0" algn="l" rtl="0">
                        <a:spcBef>
                          <a:spcPts val="0"/>
                        </a:spcBef>
                        <a:spcAft>
                          <a:spcPts val="0"/>
                        </a:spcAft>
                        <a:buNone/>
                      </a:pPr>
                      <a:r>
                        <a:rPr lang="en-US" sz="1200" u="none" strike="noStrike" cap="none">
                          <a:solidFill>
                            <a:srgbClr val="000000"/>
                          </a:solidFill>
                          <a:latin typeface="Calibri"/>
                          <a:ea typeface="Calibri"/>
                          <a:cs typeface="Calibri"/>
                          <a:sym typeface="Calibri"/>
                        </a:rPr>
                        <a:t>therapeutic_class</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(str)</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3"/>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200" u="none" strike="noStrike" cap="none">
                          <a:solidFill>
                            <a:srgbClr val="000000"/>
                          </a:solidFill>
                          <a:latin typeface="Calibri"/>
                          <a:ea typeface="Calibri"/>
                          <a:cs typeface="Calibri"/>
                          <a:sym typeface="Calibri"/>
                        </a:rPr>
                        <a:t>pharmacy_class</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(str)</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4"/>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200" u="none" strike="noStrike" cap="none">
                          <a:solidFill>
                            <a:srgbClr val="000000"/>
                          </a:solidFill>
                          <a:latin typeface="Calibri"/>
                          <a:ea typeface="Calibri"/>
                          <a:cs typeface="Calibri"/>
                          <a:sym typeface="Calibri"/>
                        </a:rPr>
                        <a:t>pharmacy_subclass</a:t>
                      </a:r>
                      <a:endParaRPr sz="1200"/>
                    </a:p>
                  </a:txBody>
                  <a:tcPr marL="58600" marR="58600" marT="29300" marB="29300"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200" b="0" i="0" u="none" strike="noStrike" cap="none">
                          <a:solidFill>
                            <a:srgbClr val="FFD966"/>
                          </a:solidFill>
                          <a:latin typeface="Calibri"/>
                          <a:ea typeface="Calibri"/>
                          <a:cs typeface="Calibri"/>
                          <a:sym typeface="Calibri"/>
                        </a:rPr>
                        <a:t>(str)</a:t>
                      </a:r>
                      <a:endParaRPr sz="12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lang="en-US" sz="1200" b="0" i="0" u="none" strike="noStrike" cap="none">
                          <a:solidFill>
                            <a:srgbClr val="92D050"/>
                          </a:solidFill>
                          <a:latin typeface="Calibri"/>
                          <a:ea typeface="Calibri"/>
                          <a:cs typeface="Calibri"/>
                          <a:sym typeface="Calibri"/>
                        </a:rPr>
                        <a:t>[infusion_meds]</a:t>
                      </a:r>
                      <a:endParaRPr sz="1200"/>
                    </a:p>
                  </a:txBody>
                  <a:tcPr marL="58600" marR="58600" marT="29300" marB="29300" anchor="ctr"/>
                </a:tc>
                <a:tc>
                  <a:txBody>
                    <a:bodyPr/>
                    <a:lstStyle/>
                    <a:p>
                      <a:pPr marL="0" marR="0" lvl="0" indent="0" algn="l" rtl="0">
                        <a:spcBef>
                          <a:spcPts val="0"/>
                        </a:spcBef>
                        <a:spcAft>
                          <a:spcPts val="0"/>
                        </a:spcAft>
                        <a:buNone/>
                      </a:pPr>
                      <a:endParaRPr sz="12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5"/>
                  </a:ext>
                </a:extLst>
              </a:tr>
            </a:tbl>
          </a:graphicData>
        </a:graphic>
      </p:graphicFrame>
      <p:sp>
        <p:nvSpPr>
          <p:cNvPr id="5" name="Rectangle 4">
            <a:extLst>
              <a:ext uri="{FF2B5EF4-FFF2-40B4-BE49-F238E27FC236}">
                <a16:creationId xmlns:a16="http://schemas.microsoft.com/office/drawing/2014/main" id="{90F895A3-E4EE-4930-BD89-B562DC26EA83}"/>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a2dfa0f81c_0_12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super_table: Vasopressor Columns</a:t>
            </a:r>
            <a:endParaRPr/>
          </a:p>
        </p:txBody>
      </p:sp>
      <p:pic>
        <p:nvPicPr>
          <p:cNvPr id="237" name="Google Shape;237;ga2dfa0f81c_0_122"/>
          <p:cNvPicPr preferRelativeResize="0"/>
          <p:nvPr/>
        </p:nvPicPr>
        <p:blipFill>
          <a:blip r:embed="rId3">
            <a:alphaModFix/>
          </a:blip>
          <a:stretch>
            <a:fillRect/>
          </a:stretch>
        </p:blipFill>
        <p:spPr>
          <a:xfrm>
            <a:off x="200025" y="1260850"/>
            <a:ext cx="2847976" cy="672925"/>
          </a:xfrm>
          <a:prstGeom prst="rect">
            <a:avLst/>
          </a:prstGeom>
          <a:noFill/>
          <a:ln>
            <a:noFill/>
          </a:ln>
        </p:spPr>
      </p:pic>
      <p:sp>
        <p:nvSpPr>
          <p:cNvPr id="238" name="Google Shape;238;ga2dfa0f81c_0_122"/>
          <p:cNvSpPr txBox="1"/>
          <p:nvPr/>
        </p:nvSpPr>
        <p:spPr>
          <a:xfrm>
            <a:off x="200028" y="2121950"/>
            <a:ext cx="28479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This is the list of columns needed in the super_table</a:t>
            </a:r>
            <a:endParaRPr/>
          </a:p>
        </p:txBody>
      </p:sp>
      <p:graphicFrame>
        <p:nvGraphicFramePr>
          <p:cNvPr id="239" name="Google Shape;239;ga2dfa0f81c_0_122"/>
          <p:cNvGraphicFramePr/>
          <p:nvPr>
            <p:extLst>
              <p:ext uri="{D42A27DB-BD31-4B8C-83A1-F6EECF244321}">
                <p14:modId xmlns:p14="http://schemas.microsoft.com/office/powerpoint/2010/main" val="2315761658"/>
              </p:ext>
            </p:extLst>
          </p:nvPr>
        </p:nvGraphicFramePr>
        <p:xfrm>
          <a:off x="3437550" y="1260850"/>
          <a:ext cx="6236349" cy="5014870"/>
        </p:xfrm>
        <a:graphic>
          <a:graphicData uri="http://schemas.openxmlformats.org/drawingml/2006/table">
            <a:tbl>
              <a:tblPr firstRow="1" bandCol="1">
                <a:noFill/>
                <a:tableStyleId>{24BB6362-0691-4F27-8A29-8DD949858521}</a:tableStyleId>
              </a:tblPr>
              <a:tblGrid>
                <a:gridCol w="1902163">
                  <a:extLst>
                    <a:ext uri="{9D8B030D-6E8A-4147-A177-3AD203B41FA5}">
                      <a16:colId xmlns:a16="http://schemas.microsoft.com/office/drawing/2014/main" val="20000"/>
                    </a:ext>
                  </a:extLst>
                </a:gridCol>
                <a:gridCol w="1078588">
                  <a:extLst>
                    <a:ext uri="{9D8B030D-6E8A-4147-A177-3AD203B41FA5}">
                      <a16:colId xmlns:a16="http://schemas.microsoft.com/office/drawing/2014/main" val="20001"/>
                    </a:ext>
                  </a:extLst>
                </a:gridCol>
                <a:gridCol w="1676125">
                  <a:extLst>
                    <a:ext uri="{9D8B030D-6E8A-4147-A177-3AD203B41FA5}">
                      <a16:colId xmlns:a16="http://schemas.microsoft.com/office/drawing/2014/main" val="20002"/>
                    </a:ext>
                  </a:extLst>
                </a:gridCol>
                <a:gridCol w="1579473">
                  <a:extLst>
                    <a:ext uri="{9D8B030D-6E8A-4147-A177-3AD203B41FA5}">
                      <a16:colId xmlns:a16="http://schemas.microsoft.com/office/drawing/2014/main" val="20003"/>
                    </a:ext>
                  </a:extLst>
                </a:gridCol>
              </a:tblGrid>
              <a:tr h="182875">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Super Table Column Name</a:t>
                      </a:r>
                      <a:endParaRPr sz="1200"/>
                    </a:p>
                  </a:txBody>
                  <a:tcPr marL="91450" marR="91450" marT="45725" marB="45725"/>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Variable Type</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Location</a:t>
                      </a:r>
                      <a:endParaRPr sz="1200"/>
                    </a:p>
                  </a:txBody>
                  <a:tcPr marL="58600" marR="58600" marT="29300" marB="29300"/>
                </a:tc>
                <a:tc>
                  <a:txBody>
                    <a:bodyPr/>
                    <a:lstStyle/>
                    <a:p>
                      <a:pPr marL="0" marR="0" lvl="0" indent="0" algn="l" rtl="0">
                        <a:spcBef>
                          <a:spcPts val="0"/>
                        </a:spcBef>
                        <a:spcAft>
                          <a:spcPts val="0"/>
                        </a:spcAft>
                        <a:buNone/>
                      </a:pPr>
                      <a:r>
                        <a:rPr lang="en-US" sz="1200" b="1" u="none" strike="noStrike" cap="none">
                          <a:solidFill>
                            <a:srgbClr val="FFFFFF"/>
                          </a:solidFill>
                          <a:latin typeface="Calibri"/>
                          <a:ea typeface="Calibri"/>
                          <a:cs typeface="Calibri"/>
                          <a:sym typeface="Calibri"/>
                        </a:rPr>
                        <a:t>Example</a:t>
                      </a:r>
                      <a:endParaRPr sz="1200"/>
                    </a:p>
                  </a:txBody>
                  <a:tcPr marL="58600" marR="58600" marT="29300" marB="293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200"/>
                        <a:t>epinephrine</a:t>
                      </a:r>
                      <a:endParaRPr sz="1200"/>
                    </a:p>
                  </a:txBody>
                  <a:tcPr marL="91425" marR="91425" marT="91425" marB="91425"/>
                </a:tc>
                <a:tc>
                  <a:txBody>
                    <a:bodyPr/>
                    <a:lstStyle/>
                    <a:p>
                      <a:pPr marL="0" marR="0" lvl="0" indent="0" algn="l" rtl="0">
                        <a:spcBef>
                          <a:spcPts val="0"/>
                        </a:spcBef>
                        <a:spcAft>
                          <a:spcPts val="0"/>
                        </a:spcAft>
                        <a:buNone/>
                      </a:pPr>
                      <a:r>
                        <a:rPr lang="en-US" sz="1200" b="0" u="none" strike="noStrike" cap="none">
                          <a:solidFill>
                            <a:schemeClr val="accent4">
                              <a:lumMod val="60000"/>
                              <a:lumOff val="40000"/>
                            </a:schemeClr>
                          </a:solidFill>
                          <a:latin typeface="Calibri"/>
                          <a:ea typeface="Calibri"/>
                          <a:cs typeface="Calibri"/>
                          <a:sym typeface="Calibri"/>
                        </a:rPr>
                        <a:t>(float)</a:t>
                      </a:r>
                      <a:endParaRPr sz="1200" u="none" strike="noStrike" cap="none">
                        <a:solidFill>
                          <a:schemeClr val="accent4">
                            <a:lumMod val="60000"/>
                            <a:lumOff val="40000"/>
                          </a:schemeClr>
                        </a:solidFill>
                        <a:latin typeface="Calibri"/>
                        <a:ea typeface="Calibri"/>
                        <a:cs typeface="Calibri"/>
                        <a:sym typeface="Calibri"/>
                      </a:endParaRPr>
                    </a:p>
                  </a:txBody>
                  <a:tcPr marL="91450" marR="91450" marT="45725" marB="45725">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sz="1200" u="none" strike="noStrike" cap="none">
                        <a:solidFill>
                          <a:schemeClr val="accent6">
                            <a:lumMod val="75000"/>
                          </a:schemeClr>
                        </a:solidFill>
                        <a:latin typeface="Calibri"/>
                        <a:ea typeface="Calibri"/>
                        <a:cs typeface="Calibri"/>
                        <a:sym typeface="Calibri"/>
                      </a:endParaRPr>
                    </a:p>
                  </a:txBody>
                  <a:tcPr marL="58600" marR="58600" marT="29300" marB="29300">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solidFill>
                            <a:schemeClr val="tx1"/>
                          </a:solidFill>
                        </a:rPr>
                        <a:t>epinephrine</a:t>
                      </a:r>
                      <a:r>
                        <a:rPr lang="en-US" sz="1200" u="none" strike="noStrike" cap="none">
                          <a:solidFill>
                            <a:schemeClr val="tx1"/>
                          </a:solidFill>
                          <a:latin typeface="Calibri"/>
                          <a:ea typeface="Calibri"/>
                          <a:cs typeface="Calibri"/>
                          <a:sym typeface="Calibri"/>
                        </a:rPr>
                        <a:t>_dose_unit</a:t>
                      </a:r>
                      <a:endParaRPr lang="en-US" sz="120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4">
                              <a:lumMod val="60000"/>
                              <a:lumOff val="40000"/>
                            </a:schemeClr>
                          </a:solidFill>
                          <a:latin typeface="Calibri"/>
                          <a:ea typeface="Calibri"/>
                          <a:cs typeface="Calibri"/>
                          <a:sym typeface="Calibri"/>
                        </a:rPr>
                        <a:t>(str)</a:t>
                      </a:r>
                    </a:p>
                  </a:txBody>
                  <a:tcPr marL="91450" marR="91450" marT="45725" marB="45725">
                    <a:lnT w="12700" cap="flat" cmpd="sng" algn="ctr">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lang="en-US" sz="1200" u="none" strike="noStrike" cap="none">
                        <a:solidFill>
                          <a:schemeClr val="accent6">
                            <a:lumMod val="75000"/>
                          </a:schemeClr>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chemeClr val="accent6">
                              <a:lumMod val="75000"/>
                            </a:schemeClr>
                          </a:solidFill>
                          <a:latin typeface="Calibri"/>
                          <a:ea typeface="Calibri"/>
                          <a:cs typeface="Calibri"/>
                          <a:sym typeface="Calibri"/>
                        </a:rPr>
                        <a:t>[med_action_dose_unit]</a:t>
                      </a:r>
                      <a:endParaRPr lang="en-US" sz="1200">
                        <a:solidFill>
                          <a:schemeClr val="accent6">
                            <a:lumMod val="75000"/>
                          </a:schemeClr>
                        </a:solidFill>
                      </a:endParaRPr>
                    </a:p>
                  </a:txBody>
                  <a:tcPr marL="58600" marR="58600" marT="29300" marB="29300">
                    <a:lnT w="12700" cap="flat" cmpd="sng" algn="ctr">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369193108"/>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solidFill>
                            <a:schemeClr val="tx1"/>
                          </a:solidFill>
                        </a:rPr>
                        <a:t>norepinephrine</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4">
                              <a:lumMod val="60000"/>
                              <a:lumOff val="40000"/>
                            </a:schemeClr>
                          </a:solidFill>
                          <a:latin typeface="Calibri"/>
                          <a:ea typeface="Calibri"/>
                          <a:cs typeface="Calibri"/>
                          <a:sym typeface="Calibri"/>
                        </a:rPr>
                        <a:t>(float)</a:t>
                      </a:r>
                    </a:p>
                  </a:txBody>
                  <a:tcPr marL="91450" marR="91450" marT="45725" marB="45725">
                    <a:lnT w="12700" cap="flat" cmpd="sng" algn="ctr">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p>
                  </a:txBody>
                  <a:tcPr marL="58600" marR="58600" marT="29300" marB="29300">
                    <a:lnT w="12700" cap="flat" cmpd="sng" algn="ctr">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56944752"/>
                  </a:ext>
                </a:extLst>
              </a:tr>
              <a:tr h="0">
                <a:tc>
                  <a:txBody>
                    <a:bodyPr/>
                    <a:lstStyle/>
                    <a:p>
                      <a:pPr marL="0" lvl="0" indent="0" algn="l" rtl="0">
                        <a:spcBef>
                          <a:spcPts val="0"/>
                        </a:spcBef>
                        <a:spcAft>
                          <a:spcPts val="0"/>
                        </a:spcAft>
                        <a:buNone/>
                      </a:pPr>
                      <a:r>
                        <a:rPr lang="en-US" sz="1200">
                          <a:solidFill>
                            <a:schemeClr val="tx1"/>
                          </a:solidFill>
                        </a:rPr>
                        <a:t>norepinephrine</a:t>
                      </a:r>
                      <a:r>
                        <a:rPr lang="en-US" sz="1200" u="none" strike="noStrike" cap="none">
                          <a:solidFill>
                            <a:schemeClr val="tx1"/>
                          </a:solidFill>
                          <a:latin typeface="Calibri"/>
                          <a:ea typeface="Calibri"/>
                          <a:cs typeface="Calibri"/>
                          <a:sym typeface="Calibri"/>
                        </a:rPr>
                        <a:t>_dose_unit</a:t>
                      </a:r>
                      <a:endParaRPr sz="120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4">
                              <a:lumMod val="60000"/>
                              <a:lumOff val="40000"/>
                            </a:schemeClr>
                          </a:solidFill>
                          <a:latin typeface="Calibri"/>
                          <a:ea typeface="Calibri"/>
                          <a:cs typeface="Calibri"/>
                          <a:sym typeface="Calibri"/>
                        </a:rPr>
                        <a:t>(str)</a:t>
                      </a:r>
                    </a:p>
                  </a:txBody>
                  <a:tcPr marL="91450" marR="91450" marT="45725" marB="45725">
                    <a:lnT w="12700" cap="flat" cmpd="sng" algn="ctr">
                      <a:solidFill>
                        <a:srgbClr val="A5A5A5"/>
                      </a:solidFill>
                      <a:prstDash val="solid"/>
                      <a:round/>
                      <a:headEnd type="none" w="sm" len="sm"/>
                      <a:tailEnd type="none" w="sm" len="sm"/>
                    </a:lnT>
                    <a:lnB w="12700" cap="flat" cmpd="sng" algn="ctr">
                      <a:solidFill>
                        <a:srgbClr val="A5A5A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lang="en-US" sz="1200" u="none" strike="noStrike" cap="none">
                        <a:solidFill>
                          <a:schemeClr val="accent6">
                            <a:lumMod val="75000"/>
                          </a:schemeClr>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chemeClr val="accent6">
                              <a:lumMod val="75000"/>
                            </a:schemeClr>
                          </a:solidFill>
                          <a:latin typeface="Calibri"/>
                          <a:ea typeface="Calibri"/>
                          <a:cs typeface="Calibri"/>
                          <a:sym typeface="Calibri"/>
                        </a:rPr>
                        <a:t>[med_action_dose_unit]</a:t>
                      </a:r>
                      <a:endParaRPr lang="en-US" sz="1200">
                        <a:solidFill>
                          <a:schemeClr val="accent6">
                            <a:lumMod val="75000"/>
                          </a:schemeClr>
                        </a:solidFill>
                      </a:endParaRPr>
                    </a:p>
                  </a:txBody>
                  <a:tcPr marL="58600" marR="58600" marT="29300" marB="29300">
                    <a:lnT w="12700" cap="flat" cmpd="sng" algn="ctr">
                      <a:solidFill>
                        <a:srgbClr val="A5A5A5"/>
                      </a:solidFill>
                      <a:prstDash val="solid"/>
                      <a:round/>
                      <a:headEnd type="none" w="sm" len="sm"/>
                      <a:tailEnd type="none" w="sm" len="sm"/>
                    </a:lnT>
                    <a:lnB w="12700" cap="flat" cmpd="sng" algn="ctr">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3704059558"/>
                  </a:ext>
                </a:extLst>
              </a:tr>
              <a:tr h="0">
                <a:tc>
                  <a:txBody>
                    <a:bodyPr/>
                    <a:lstStyle/>
                    <a:p>
                      <a:pPr marL="0" lvl="0" indent="0" algn="l" rtl="0">
                        <a:spcBef>
                          <a:spcPts val="0"/>
                        </a:spcBef>
                        <a:spcAft>
                          <a:spcPts val="0"/>
                        </a:spcAft>
                        <a:buNone/>
                      </a:pPr>
                      <a:r>
                        <a:rPr lang="en-US" sz="1200">
                          <a:solidFill>
                            <a:schemeClr val="tx1"/>
                          </a:solidFill>
                        </a:rPr>
                        <a:t>dopamine</a:t>
                      </a:r>
                      <a:endParaRPr sz="1200">
                        <a:solidFill>
                          <a:schemeClr val="tx1"/>
                        </a:solidFill>
                      </a:endParaRPr>
                    </a:p>
                  </a:txBody>
                  <a:tcPr marL="91425" marR="91425" marT="91425" marB="91425"/>
                </a:tc>
                <a:tc>
                  <a:txBody>
                    <a:bodyPr/>
                    <a:lstStyle/>
                    <a:p>
                      <a:pPr marL="0" marR="0" lvl="0" indent="0" algn="l" rtl="0">
                        <a:spcBef>
                          <a:spcPts val="0"/>
                        </a:spcBef>
                        <a:spcAft>
                          <a:spcPts val="0"/>
                        </a:spcAft>
                        <a:buNone/>
                      </a:pPr>
                      <a:r>
                        <a:rPr lang="en-US" sz="1200" b="0" u="none" strike="noStrike" cap="none">
                          <a:solidFill>
                            <a:schemeClr val="accent4">
                              <a:lumMod val="60000"/>
                              <a:lumOff val="40000"/>
                            </a:schemeClr>
                          </a:solidFill>
                          <a:latin typeface="Calibri"/>
                          <a:ea typeface="Calibri"/>
                          <a:cs typeface="Calibri"/>
                          <a:sym typeface="Calibri"/>
                        </a:rPr>
                        <a:t>(float)</a:t>
                      </a:r>
                      <a:endParaRPr sz="1200" b="0" u="none" strike="noStrike" cap="none">
                        <a:solidFill>
                          <a:schemeClr val="accent4">
                            <a:lumMod val="60000"/>
                            <a:lumOff val="40000"/>
                          </a:schemeClr>
                        </a:solidFill>
                        <a:latin typeface="Calibri"/>
                        <a:ea typeface="Calibri"/>
                        <a:cs typeface="Calibri"/>
                        <a:sym typeface="Calibri"/>
                      </a:endParaRPr>
                    </a:p>
                  </a:txBody>
                  <a:tcPr marL="91450" marR="91450" marT="45725" marB="45725">
                    <a:lnT w="12700" cap="flat" cmpd="sng">
                      <a:solidFill>
                        <a:srgbClr val="A5A5A5"/>
                      </a:solidFill>
                      <a:prstDash val="solid"/>
                      <a:round/>
                      <a:headEnd type="none" w="sm" len="sm"/>
                      <a:tailEnd type="none" w="sm" len="sm"/>
                    </a:lnT>
                  </a:tcPr>
                </a:tc>
                <a:tc>
                  <a:txBody>
                    <a:bodyPr/>
                    <a:lstStyle/>
                    <a:p>
                      <a:pPr marL="0" marR="0" lvl="0" indent="0" algn="l" rtl="0">
                        <a:spcBef>
                          <a:spcPts val="0"/>
                        </a:spcBef>
                        <a:spcAft>
                          <a:spcPts val="0"/>
                        </a:spcAft>
                        <a:buNone/>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sz="1200" b="0" u="none" strike="noStrike" cap="none">
                        <a:solidFill>
                          <a:schemeClr val="accent6">
                            <a:lumMod val="75000"/>
                          </a:schemeClr>
                        </a:solidFill>
                        <a:latin typeface="Calibri"/>
                        <a:ea typeface="Calibri"/>
                        <a:cs typeface="Calibri"/>
                        <a:sym typeface="Calibri"/>
                      </a:endParaRPr>
                    </a:p>
                  </a:txBody>
                  <a:tcPr marL="58600" marR="58600" marT="29300" marB="29300">
                    <a:lnT w="12700" cap="flat" cmpd="sng">
                      <a:solidFill>
                        <a:srgbClr val="A5A5A5"/>
                      </a:solidFill>
                      <a:prstDash val="solid"/>
                      <a:round/>
                      <a:headEnd type="none" w="sm" len="sm"/>
                      <a:tailEnd type="none" w="sm" len="sm"/>
                    </a:lnT>
                  </a:tcPr>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200" u="none" strike="noStrike" cap="none">
                          <a:solidFill>
                            <a:schemeClr val="tx1"/>
                          </a:solidFill>
                          <a:latin typeface="Calibri"/>
                          <a:ea typeface="Calibri"/>
                          <a:cs typeface="Calibri"/>
                          <a:sym typeface="Calibri"/>
                        </a:rPr>
                        <a:t>dopamine_dose_unit</a:t>
                      </a:r>
                      <a:endParaRPr sz="1200">
                        <a:solidFill>
                          <a:schemeClr val="tx1"/>
                        </a:solidFill>
                      </a:endParaRPr>
                    </a:p>
                  </a:txBody>
                  <a:tcPr marL="91425" marR="91425" marT="91425" marB="91425"/>
                </a:tc>
                <a:tc>
                  <a:txBody>
                    <a:bodyPr/>
                    <a:lstStyle/>
                    <a:p>
                      <a:pPr marL="0" marR="0" lvl="0" indent="0" algn="l" rtl="0">
                        <a:spcBef>
                          <a:spcPts val="0"/>
                        </a:spcBef>
                        <a:spcAft>
                          <a:spcPts val="0"/>
                        </a:spcAft>
                        <a:buNone/>
                      </a:pPr>
                      <a:r>
                        <a:rPr lang="en-US" sz="1200" b="0" u="none" strike="noStrike" cap="none">
                          <a:solidFill>
                            <a:schemeClr val="accent4">
                              <a:lumMod val="60000"/>
                              <a:lumOff val="40000"/>
                            </a:schemeClr>
                          </a:solidFill>
                          <a:latin typeface="Calibri"/>
                          <a:ea typeface="Calibri"/>
                          <a:cs typeface="Calibri"/>
                          <a:sym typeface="Calibri"/>
                        </a:rPr>
                        <a:t>(str)</a:t>
                      </a:r>
                      <a:endParaRPr sz="1200" b="0" u="none" strike="noStrike" cap="none">
                        <a:solidFill>
                          <a:schemeClr val="accent4">
                            <a:lumMod val="60000"/>
                            <a:lumOff val="40000"/>
                          </a:schemeClr>
                        </a:solidFill>
                        <a:latin typeface="Calibri"/>
                        <a:ea typeface="Calibri"/>
                        <a:cs typeface="Calibri"/>
                        <a:sym typeface="Calibri"/>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lang="en-US" sz="1200" u="none" strike="noStrike" cap="none">
                        <a:solidFill>
                          <a:schemeClr val="accent6">
                            <a:lumMod val="75000"/>
                          </a:schemeClr>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chemeClr val="accent6">
                              <a:lumMod val="75000"/>
                            </a:schemeClr>
                          </a:solidFill>
                          <a:latin typeface="Calibri"/>
                          <a:ea typeface="Calibri"/>
                          <a:cs typeface="Calibri"/>
                          <a:sym typeface="Calibri"/>
                        </a:rPr>
                        <a:t>[med_action_dose_unit]</a:t>
                      </a:r>
                      <a:endParaRPr lang="en-US" sz="1200">
                        <a:solidFill>
                          <a:schemeClr val="accent6">
                            <a:lumMod val="75000"/>
                          </a:schemeClr>
                        </a:solidFill>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3565513474"/>
                  </a:ext>
                </a:extLst>
              </a:tr>
              <a:tr h="0">
                <a:tc>
                  <a:txBody>
                    <a:bodyPr/>
                    <a:lstStyle/>
                    <a:p>
                      <a:pPr marL="0" lvl="0" indent="0" algn="l" rtl="0">
                        <a:spcBef>
                          <a:spcPts val="0"/>
                        </a:spcBef>
                        <a:spcAft>
                          <a:spcPts val="0"/>
                        </a:spcAft>
                        <a:buNone/>
                      </a:pPr>
                      <a:r>
                        <a:rPr lang="en-US" sz="1200">
                          <a:solidFill>
                            <a:schemeClr val="tx1"/>
                          </a:solidFill>
                        </a:rPr>
                        <a:t>dobutatmine</a:t>
                      </a:r>
                      <a:endParaRPr sz="1200">
                        <a:solidFill>
                          <a:schemeClr val="tx1"/>
                        </a:solidFill>
                      </a:endParaRPr>
                    </a:p>
                  </a:txBody>
                  <a:tcPr marL="91425" marR="91425" marT="91425" marB="91425"/>
                </a:tc>
                <a:tc>
                  <a:txBody>
                    <a:bodyPr/>
                    <a:lstStyle/>
                    <a:p>
                      <a:pPr marL="0" marR="0" lvl="0" indent="0" algn="l" rtl="0">
                        <a:spcBef>
                          <a:spcPts val="0"/>
                        </a:spcBef>
                        <a:spcAft>
                          <a:spcPts val="0"/>
                        </a:spcAft>
                        <a:buNone/>
                      </a:pPr>
                      <a:r>
                        <a:rPr lang="en-US" sz="1200" b="0" u="none" strike="noStrike" cap="none">
                          <a:solidFill>
                            <a:schemeClr val="accent4">
                              <a:lumMod val="60000"/>
                              <a:lumOff val="40000"/>
                            </a:schemeClr>
                          </a:solidFill>
                          <a:latin typeface="Calibri"/>
                          <a:ea typeface="Calibri"/>
                          <a:cs typeface="Calibri"/>
                          <a:sym typeface="Calibri"/>
                        </a:rPr>
                        <a:t>(float)</a:t>
                      </a:r>
                      <a:endParaRPr sz="1200" b="0" u="none" strike="noStrike" cap="none">
                        <a:solidFill>
                          <a:schemeClr val="accent4">
                            <a:lumMod val="60000"/>
                            <a:lumOff val="40000"/>
                          </a:schemeClr>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sz="1200" b="0" u="none" strike="noStrike" cap="none">
                        <a:solidFill>
                          <a:schemeClr val="accent6">
                            <a:lumMod val="75000"/>
                          </a:schemeClr>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200" u="none" strike="noStrike" cap="none">
                          <a:solidFill>
                            <a:schemeClr val="tx1"/>
                          </a:solidFill>
                          <a:latin typeface="Calibri"/>
                          <a:ea typeface="Calibri"/>
                          <a:cs typeface="Calibri"/>
                          <a:sym typeface="Calibri"/>
                        </a:rPr>
                        <a:t>dobutamine_dose_unit</a:t>
                      </a:r>
                      <a:endParaRPr sz="120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4">
                              <a:lumMod val="60000"/>
                              <a:lumOff val="40000"/>
                            </a:schemeClr>
                          </a:solidFill>
                          <a:latin typeface="Calibri"/>
                          <a:ea typeface="Calibri"/>
                          <a:cs typeface="Calibri"/>
                          <a:sym typeface="Calibri"/>
                        </a:rPr>
                        <a:t>(str)</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lang="en-US" sz="1200" u="none" strike="noStrike" cap="none">
                        <a:solidFill>
                          <a:schemeClr val="accent6">
                            <a:lumMod val="75000"/>
                          </a:schemeClr>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chemeClr val="accent6">
                              <a:lumMod val="75000"/>
                            </a:schemeClr>
                          </a:solidFill>
                          <a:latin typeface="Calibri"/>
                          <a:ea typeface="Calibri"/>
                          <a:cs typeface="Calibri"/>
                          <a:sym typeface="Calibri"/>
                        </a:rPr>
                        <a:t>[med_action_dose_unit]</a:t>
                      </a:r>
                      <a:endParaRPr lang="en-US" sz="1200">
                        <a:solidFill>
                          <a:schemeClr val="accent6">
                            <a:lumMod val="75000"/>
                          </a:schemeClr>
                        </a:solidFill>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869822164"/>
                  </a:ext>
                </a:extLst>
              </a:tr>
              <a:tr h="0">
                <a:tc>
                  <a:txBody>
                    <a:bodyPr/>
                    <a:lstStyle/>
                    <a:p>
                      <a:pPr marL="0" lvl="0" indent="0" algn="l" rtl="0">
                        <a:spcBef>
                          <a:spcPts val="0"/>
                        </a:spcBef>
                        <a:spcAft>
                          <a:spcPts val="0"/>
                        </a:spcAft>
                        <a:buNone/>
                      </a:pPr>
                      <a:r>
                        <a:rPr lang="en-US" sz="1200">
                          <a:solidFill>
                            <a:schemeClr val="tx1"/>
                          </a:solidFill>
                        </a:rPr>
                        <a:t>phenylephrine</a:t>
                      </a:r>
                      <a:endParaRPr sz="1200">
                        <a:solidFill>
                          <a:schemeClr val="tx1"/>
                        </a:solidFill>
                      </a:endParaRPr>
                    </a:p>
                  </a:txBody>
                  <a:tcPr marL="91425" marR="91425" marT="91425" marB="91425"/>
                </a:tc>
                <a:tc>
                  <a:txBody>
                    <a:bodyPr/>
                    <a:lstStyle/>
                    <a:p>
                      <a:pPr marL="0" marR="0" lvl="0" indent="0" algn="l" rtl="0">
                        <a:spcBef>
                          <a:spcPts val="0"/>
                        </a:spcBef>
                        <a:spcAft>
                          <a:spcPts val="0"/>
                        </a:spcAft>
                        <a:buNone/>
                      </a:pPr>
                      <a:r>
                        <a:rPr lang="en-US" sz="1200" b="0" u="none" strike="noStrike" cap="none">
                          <a:solidFill>
                            <a:schemeClr val="accent4">
                              <a:lumMod val="60000"/>
                              <a:lumOff val="40000"/>
                            </a:schemeClr>
                          </a:solidFill>
                          <a:latin typeface="Calibri"/>
                          <a:ea typeface="Calibri"/>
                          <a:cs typeface="Calibri"/>
                          <a:sym typeface="Calibri"/>
                        </a:rPr>
                        <a:t>(float)</a:t>
                      </a:r>
                      <a:endParaRPr sz="1200" b="0" u="none" strike="noStrike" cap="none">
                        <a:solidFill>
                          <a:schemeClr val="accent4">
                            <a:lumMod val="60000"/>
                            <a:lumOff val="40000"/>
                          </a:schemeClr>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sz="1200" b="0" u="none" strike="noStrike" cap="none">
                        <a:solidFill>
                          <a:schemeClr val="accent6">
                            <a:lumMod val="75000"/>
                          </a:schemeClr>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200" u="none" strike="noStrike" cap="none">
                          <a:solidFill>
                            <a:schemeClr val="tx1"/>
                          </a:solidFill>
                          <a:latin typeface="Calibri"/>
                          <a:ea typeface="Calibri"/>
                          <a:cs typeface="Calibri"/>
                          <a:sym typeface="Calibri"/>
                        </a:rPr>
                        <a:t>phenylephrine_dose_unit</a:t>
                      </a:r>
                      <a:endParaRPr sz="120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4">
                              <a:lumMod val="60000"/>
                              <a:lumOff val="40000"/>
                            </a:schemeClr>
                          </a:solidFill>
                          <a:latin typeface="Calibri"/>
                          <a:ea typeface="Calibri"/>
                          <a:cs typeface="Calibri"/>
                          <a:sym typeface="Calibri"/>
                        </a:rPr>
                        <a:t>(str)</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lang="en-US" sz="1200" u="none" strike="noStrike" cap="none">
                        <a:solidFill>
                          <a:schemeClr val="accent6">
                            <a:lumMod val="75000"/>
                          </a:schemeClr>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chemeClr val="accent6">
                              <a:lumMod val="75000"/>
                            </a:schemeClr>
                          </a:solidFill>
                          <a:latin typeface="Calibri"/>
                          <a:ea typeface="Calibri"/>
                          <a:cs typeface="Calibri"/>
                          <a:sym typeface="Calibri"/>
                        </a:rPr>
                        <a:t>[med_action_dose_unit]</a:t>
                      </a:r>
                      <a:endParaRPr lang="en-US" sz="1200">
                        <a:solidFill>
                          <a:schemeClr val="accent6">
                            <a:lumMod val="75000"/>
                          </a:schemeClr>
                        </a:solidFill>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1934862720"/>
                  </a:ext>
                </a:extLst>
              </a:tr>
              <a:tr h="0">
                <a:tc>
                  <a:txBody>
                    <a:bodyPr/>
                    <a:lstStyle/>
                    <a:p>
                      <a:pPr marL="0" lvl="0" indent="0" algn="l" rtl="0">
                        <a:spcBef>
                          <a:spcPts val="0"/>
                        </a:spcBef>
                        <a:spcAft>
                          <a:spcPts val="0"/>
                        </a:spcAft>
                        <a:buNone/>
                      </a:pPr>
                      <a:r>
                        <a:rPr lang="en-US" sz="1200">
                          <a:solidFill>
                            <a:schemeClr val="tx1"/>
                          </a:solidFill>
                        </a:rPr>
                        <a:t>vasopressin</a:t>
                      </a:r>
                      <a:endParaRPr sz="1200">
                        <a:solidFill>
                          <a:schemeClr val="tx1"/>
                        </a:solidFill>
                      </a:endParaRPr>
                    </a:p>
                  </a:txBody>
                  <a:tcPr marL="91425" marR="91425" marT="91425" marB="91425"/>
                </a:tc>
                <a:tc>
                  <a:txBody>
                    <a:bodyPr/>
                    <a:lstStyle/>
                    <a:p>
                      <a:pPr marL="0" marR="0" lvl="0" indent="0" algn="l" rtl="0">
                        <a:spcBef>
                          <a:spcPts val="0"/>
                        </a:spcBef>
                        <a:spcAft>
                          <a:spcPts val="0"/>
                        </a:spcAft>
                        <a:buNone/>
                      </a:pPr>
                      <a:r>
                        <a:rPr lang="en-US" sz="1200" b="0" u="none" strike="noStrike" cap="none">
                          <a:solidFill>
                            <a:schemeClr val="accent4">
                              <a:lumMod val="60000"/>
                              <a:lumOff val="40000"/>
                            </a:schemeClr>
                          </a:solidFill>
                          <a:latin typeface="Calibri"/>
                          <a:ea typeface="Calibri"/>
                          <a:cs typeface="Calibri"/>
                          <a:sym typeface="Calibri"/>
                        </a:rPr>
                        <a:t>(float)</a:t>
                      </a:r>
                      <a:endParaRPr sz="1200" b="0" u="none" strike="noStrike" cap="none">
                        <a:solidFill>
                          <a:schemeClr val="accent4">
                            <a:lumMod val="60000"/>
                            <a:lumOff val="40000"/>
                          </a:schemeClr>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sz="1200" b="0" u="none" strike="noStrike" cap="none">
                        <a:solidFill>
                          <a:schemeClr val="accent6">
                            <a:lumMod val="75000"/>
                          </a:schemeClr>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3503548985"/>
                  </a:ext>
                </a:extLst>
              </a:tr>
              <a:tr h="0">
                <a:tc>
                  <a:txBody>
                    <a:bodyPr/>
                    <a:lstStyle/>
                    <a:p>
                      <a:pPr marL="0" lvl="0" indent="0" algn="l" rtl="0">
                        <a:spcBef>
                          <a:spcPts val="0"/>
                        </a:spcBef>
                        <a:spcAft>
                          <a:spcPts val="0"/>
                        </a:spcAft>
                        <a:buNone/>
                      </a:pPr>
                      <a:r>
                        <a:rPr lang="en-US" sz="1200" u="none" strike="noStrike" cap="none">
                          <a:solidFill>
                            <a:schemeClr val="tx1"/>
                          </a:solidFill>
                          <a:latin typeface="Calibri"/>
                          <a:ea typeface="Calibri"/>
                          <a:cs typeface="Calibri"/>
                          <a:sym typeface="Calibri"/>
                        </a:rPr>
                        <a:t>vasopressin_dose_unit</a:t>
                      </a:r>
                      <a:endParaRPr sz="120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4">
                              <a:lumMod val="60000"/>
                              <a:lumOff val="40000"/>
                            </a:schemeClr>
                          </a:solidFill>
                          <a:latin typeface="Calibri"/>
                          <a:ea typeface="Calibri"/>
                          <a:cs typeface="Calibri"/>
                          <a:sym typeface="Calibri"/>
                        </a:rPr>
                        <a:t>(str)</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a:solidFill>
                            <a:schemeClr val="accent6">
                              <a:lumMod val="75000"/>
                            </a:schemeClr>
                          </a:solidFill>
                          <a:latin typeface="Calibri"/>
                          <a:ea typeface="Calibri"/>
                          <a:cs typeface="Calibri"/>
                          <a:sym typeface="Calibri"/>
                        </a:rPr>
                        <a:t>[</a:t>
                      </a:r>
                      <a:r>
                        <a:rPr lang="en-US" sz="1200">
                          <a:solidFill>
                            <a:schemeClr val="accent6">
                              <a:lumMod val="75000"/>
                            </a:schemeClr>
                          </a:solidFill>
                        </a:rPr>
                        <a:t>vasopressor_staging</a:t>
                      </a:r>
                      <a:r>
                        <a:rPr lang="en-US" sz="1200" b="0" u="none" strike="noStrike" cap="none">
                          <a:solidFill>
                            <a:schemeClr val="accent6">
                              <a:lumMod val="75000"/>
                            </a:schemeClr>
                          </a:solidFill>
                          <a:latin typeface="Calibri"/>
                          <a:ea typeface="Calibri"/>
                          <a:cs typeface="Calibri"/>
                          <a:sym typeface="Calibri"/>
                        </a:rPr>
                        <a:t>]</a:t>
                      </a:r>
                      <a:endParaRPr lang="en-US" sz="1200" u="none" strike="noStrike" cap="none">
                        <a:solidFill>
                          <a:schemeClr val="accent6">
                            <a:lumMod val="75000"/>
                          </a:schemeClr>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a:solidFill>
                            <a:schemeClr val="accent6">
                              <a:lumMod val="75000"/>
                            </a:schemeClr>
                          </a:solidFill>
                          <a:latin typeface="Calibri"/>
                          <a:ea typeface="Calibri"/>
                          <a:cs typeface="Calibri"/>
                          <a:sym typeface="Calibri"/>
                        </a:rPr>
                        <a:t>[med_action_dose_unit]</a:t>
                      </a:r>
                      <a:endParaRPr lang="en-US" sz="1200">
                        <a:solidFill>
                          <a:schemeClr val="accent6">
                            <a:lumMod val="75000"/>
                          </a:schemeClr>
                        </a:solidFill>
                      </a:endParaRPr>
                    </a:p>
                  </a:txBody>
                  <a:tcPr marL="58600" marR="58600" marT="29300" marB="29300"/>
                </a:tc>
                <a:tc>
                  <a:txBody>
                    <a:bodyPr/>
                    <a:lstStyle/>
                    <a:p>
                      <a:pPr marL="0" marR="0" lvl="0" indent="0" algn="l" rtl="0">
                        <a:spcBef>
                          <a:spcPts val="0"/>
                        </a:spcBef>
                        <a:spcAft>
                          <a:spcPts val="0"/>
                        </a:spcAft>
                        <a:buNone/>
                      </a:pPr>
                      <a:endParaRPr sz="1200" u="none" strike="noStrike" cap="none">
                        <a:solidFill>
                          <a:schemeClr val="accent6">
                            <a:lumMod val="75000"/>
                          </a:schemeClr>
                        </a:solidFill>
                        <a:latin typeface="Calibri"/>
                        <a:ea typeface="Calibri"/>
                        <a:cs typeface="Calibri"/>
                        <a:sym typeface="Calibri"/>
                      </a:endParaRPr>
                    </a:p>
                  </a:txBody>
                  <a:tcPr marL="58600" marR="58600" marT="29300" marB="29300"/>
                </a:tc>
                <a:extLst>
                  <a:ext uri="{0D108BD9-81ED-4DB2-BD59-A6C34878D82A}">
                    <a16:rowId xmlns:a16="http://schemas.microsoft.com/office/drawing/2014/main" val="3839354068"/>
                  </a:ext>
                </a:extLst>
              </a:tr>
            </a:tbl>
          </a:graphicData>
        </a:graphic>
      </p:graphicFrame>
      <p:sp>
        <p:nvSpPr>
          <p:cNvPr id="240" name="Google Shape;240;ga2dfa0f81c_0_122"/>
          <p:cNvSpPr/>
          <p:nvPr/>
        </p:nvSpPr>
        <p:spPr>
          <a:xfrm>
            <a:off x="2047875" y="1209725"/>
            <a:ext cx="676200" cy="266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8156E32C-B539-4CCD-80AE-C9D813AA65A6}"/>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ac22e4cb90_3_5"/>
          <p:cNvSpPr txBox="1"/>
          <p:nvPr/>
        </p:nvSpPr>
        <p:spPr>
          <a:xfrm>
            <a:off x="1019233" y="6488668"/>
            <a:ext cx="4760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field name: </a:t>
            </a:r>
            <a:r>
              <a:rPr lang="en-US" sz="1800">
                <a:solidFill>
                  <a:srgbClr val="8DA9DB"/>
                </a:solidFill>
                <a:latin typeface="Calibri"/>
                <a:ea typeface="Calibri"/>
                <a:cs typeface="Calibri"/>
                <a:sym typeface="Calibri"/>
              </a:rPr>
              <a:t>example value </a:t>
            </a:r>
            <a:r>
              <a:rPr lang="en-US" sz="1800">
                <a:solidFill>
                  <a:srgbClr val="FFD966"/>
                </a:solidFill>
                <a:latin typeface="Calibri"/>
                <a:ea typeface="Calibri"/>
                <a:cs typeface="Calibri"/>
                <a:sym typeface="Calibri"/>
              </a:rPr>
              <a:t>(type) </a:t>
            </a:r>
            <a:r>
              <a:rPr lang="en-US" sz="1800">
                <a:solidFill>
                  <a:srgbClr val="A8D08C"/>
                </a:solidFill>
                <a:latin typeface="Calibri"/>
                <a:ea typeface="Calibri"/>
                <a:cs typeface="Calibri"/>
                <a:sym typeface="Calibri"/>
              </a:rPr>
              <a:t>[file name]</a:t>
            </a:r>
            <a:endParaRPr/>
          </a:p>
        </p:txBody>
      </p:sp>
      <p:sp>
        <p:nvSpPr>
          <p:cNvPr id="246" name="Google Shape;246;gac22e4cb90_3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vent_staging </a:t>
            </a:r>
            <a:r>
              <a:rPr lang="en-US">
                <a:solidFill>
                  <a:schemeClr val="accent4">
                    <a:lumMod val="60000"/>
                    <a:lumOff val="40000"/>
                  </a:schemeClr>
                </a:solidFill>
              </a:rPr>
              <a:t>(data frame)</a:t>
            </a:r>
            <a:endParaRPr/>
          </a:p>
        </p:txBody>
      </p:sp>
      <p:graphicFrame>
        <p:nvGraphicFramePr>
          <p:cNvPr id="247" name="Google Shape;247;gac22e4cb90_3_5"/>
          <p:cNvGraphicFramePr/>
          <p:nvPr/>
        </p:nvGraphicFramePr>
        <p:xfrm>
          <a:off x="2568257" y="2074665"/>
          <a:ext cx="3801450" cy="1005870"/>
        </p:xfrm>
        <a:graphic>
          <a:graphicData uri="http://schemas.openxmlformats.org/drawingml/2006/table">
            <a:tbl>
              <a:tblPr firstRow="1" bandRow="1">
                <a:noFill/>
                <a:tableStyleId>{F742BEFE-DB66-48F4-B2DB-87383E2EBDC1}</a:tableStyleId>
              </a:tblPr>
              <a:tblGrid>
                <a:gridCol w="936150">
                  <a:extLst>
                    <a:ext uri="{9D8B030D-6E8A-4147-A177-3AD203B41FA5}">
                      <a16:colId xmlns:a16="http://schemas.microsoft.com/office/drawing/2014/main" val="20000"/>
                    </a:ext>
                  </a:extLst>
                </a:gridCol>
                <a:gridCol w="1259175">
                  <a:extLst>
                    <a:ext uri="{9D8B030D-6E8A-4147-A177-3AD203B41FA5}">
                      <a16:colId xmlns:a16="http://schemas.microsoft.com/office/drawing/2014/main" val="20001"/>
                    </a:ext>
                  </a:extLst>
                </a:gridCol>
                <a:gridCol w="1606125">
                  <a:extLst>
                    <a:ext uri="{9D8B030D-6E8A-4147-A177-3AD203B41FA5}">
                      <a16:colId xmlns:a16="http://schemas.microsoft.com/office/drawing/2014/main" val="20002"/>
                    </a:ext>
                  </a:extLst>
                </a:gridCol>
              </a:tblGrid>
              <a:tr h="225425">
                <a:tc>
                  <a:txBody>
                    <a:bodyPr/>
                    <a:lstStyle/>
                    <a:p>
                      <a:pPr marL="0" marR="0" lvl="0" indent="0" algn="l" rtl="0">
                        <a:spcBef>
                          <a:spcPts val="0"/>
                        </a:spcBef>
                        <a:spcAft>
                          <a:spcPts val="0"/>
                        </a:spcAft>
                        <a:buNone/>
                      </a:pPr>
                      <a:r>
                        <a:rPr lang="en-US" sz="1000" b="0">
                          <a:solidFill>
                            <a:schemeClr val="dk1"/>
                          </a:solidFill>
                        </a:rPr>
                        <a:t>vent</a:t>
                      </a:r>
                      <a:r>
                        <a:rPr lang="en-US" sz="1000" b="0" u="none" strike="noStrike" cap="none">
                          <a:solidFill>
                            <a:schemeClr val="dk1"/>
                          </a:solidFill>
                          <a:latin typeface="Calibri"/>
                          <a:ea typeface="Calibri"/>
                          <a:cs typeface="Calibri"/>
                          <a:sym typeface="Calibri"/>
                        </a:rPr>
                        <a:t>_number</a:t>
                      </a:r>
                      <a:br>
                        <a:rPr lang="en-US" sz="1000" b="0" u="none" strike="noStrike" cap="none">
                          <a:solidFill>
                            <a:schemeClr val="dk1"/>
                          </a:solidFill>
                          <a:latin typeface="Calibri"/>
                          <a:ea typeface="Calibri"/>
                          <a:cs typeface="Calibri"/>
                          <a:sym typeface="Calibri"/>
                        </a:rPr>
                      </a:br>
                      <a:r>
                        <a:rPr lang="en-US" sz="1000" b="0" u="none" strike="noStrike" cap="none">
                          <a:solidFill>
                            <a:srgbClr val="FFD966"/>
                          </a:solidFill>
                          <a:latin typeface="Calibri"/>
                          <a:ea typeface="Calibri"/>
                          <a:cs typeface="Calibri"/>
                          <a:sym typeface="Calibri"/>
                        </a:rPr>
                        <a:t>(int)</a:t>
                      </a:r>
                      <a:br>
                        <a:rPr lang="en-US" sz="1000" b="0" u="none" strike="noStrike" cap="none">
                          <a:solidFill>
                            <a:schemeClr val="dk1"/>
                          </a:solidFill>
                          <a:latin typeface="Calibri"/>
                          <a:ea typeface="Calibri"/>
                          <a:cs typeface="Calibri"/>
                          <a:sym typeface="Calibri"/>
                        </a:rPr>
                      </a:br>
                      <a:r>
                        <a:rPr lang="en-US" sz="1000" b="0" u="none" strike="noStrike" cap="none">
                          <a:solidFill>
                            <a:srgbClr val="A8D08C"/>
                          </a:solidFill>
                          <a:latin typeface="Calibri"/>
                          <a:ea typeface="Calibri"/>
                          <a:cs typeface="Calibri"/>
                          <a:sym typeface="Calibri"/>
                        </a:rPr>
                        <a:t>*auto gen</a:t>
                      </a:r>
                      <a:endParaRPr sz="17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a:solidFill>
                            <a:schemeClr val="dk1"/>
                          </a:solidFill>
                        </a:rPr>
                        <a:t>vent_start</a:t>
                      </a:r>
                      <a:br>
                        <a:rPr lang="en-US" sz="1000" b="0" u="none" strike="noStrike" cap="none">
                          <a:solidFill>
                            <a:schemeClr val="dk1"/>
                          </a:solidFill>
                          <a:latin typeface="Calibri"/>
                          <a:ea typeface="Calibri"/>
                          <a:cs typeface="Calibri"/>
                          <a:sym typeface="Calibri"/>
                        </a:rPr>
                      </a:br>
                      <a:r>
                        <a:rPr lang="en-US" sz="1000" b="0">
                          <a:solidFill>
                            <a:srgbClr val="FFD966"/>
                          </a:solidFill>
                        </a:rPr>
                        <a:t>(timestamp)</a:t>
                      </a:r>
                      <a:r>
                        <a:rPr lang="en-US" sz="1000" b="0">
                          <a:solidFill>
                            <a:schemeClr val="dk1"/>
                          </a:solidFill>
                        </a:rPr>
                        <a:t> </a:t>
                      </a:r>
                      <a:br>
                        <a:rPr lang="en-US" sz="1000" b="0">
                          <a:solidFill>
                            <a:schemeClr val="dk1"/>
                          </a:solidFill>
                        </a:rPr>
                      </a:br>
                      <a:r>
                        <a:rPr lang="en-US" sz="1000" b="0">
                          <a:solidFill>
                            <a:srgbClr val="A8D08C"/>
                          </a:solidFill>
                        </a:rPr>
                        <a:t>[vent]</a:t>
                      </a:r>
                      <a:endParaRPr sz="1700"/>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Calibri"/>
                        <a:buNone/>
                      </a:pPr>
                      <a:r>
                        <a:rPr lang="en-US" sz="1000" b="0">
                          <a:solidFill>
                            <a:schemeClr val="dk1"/>
                          </a:solidFill>
                        </a:rPr>
                        <a:t>vent_stop</a:t>
                      </a:r>
                      <a:br>
                        <a:rPr lang="en-US" sz="1000" b="0" u="none" strike="noStrike" cap="none">
                          <a:solidFill>
                            <a:schemeClr val="dk1"/>
                          </a:solidFill>
                          <a:latin typeface="Calibri"/>
                          <a:ea typeface="Calibri"/>
                          <a:cs typeface="Calibri"/>
                          <a:sym typeface="Calibri"/>
                        </a:rPr>
                      </a:br>
                      <a:r>
                        <a:rPr lang="en-US" sz="1000" b="0">
                          <a:solidFill>
                            <a:srgbClr val="FFD966"/>
                          </a:solidFill>
                        </a:rPr>
                        <a:t>(timestamp)</a:t>
                      </a:r>
                      <a:r>
                        <a:rPr lang="en-US" sz="1000" b="0">
                          <a:solidFill>
                            <a:schemeClr val="dk1"/>
                          </a:solidFill>
                        </a:rPr>
                        <a:t> </a:t>
                      </a:r>
                      <a:br>
                        <a:rPr lang="en-US" sz="1000" b="0" u="none" strike="noStrike" cap="none">
                          <a:solidFill>
                            <a:schemeClr val="dk1"/>
                          </a:solidFill>
                          <a:latin typeface="Calibri"/>
                          <a:ea typeface="Calibri"/>
                          <a:cs typeface="Calibri"/>
                          <a:sym typeface="Calibri"/>
                        </a:rPr>
                      </a:br>
                      <a:r>
                        <a:rPr lang="en-US" sz="1000" b="0">
                          <a:solidFill>
                            <a:srgbClr val="A8D08C"/>
                          </a:solidFill>
                        </a:rPr>
                        <a:t>[vent]</a:t>
                      </a:r>
                      <a:endParaRPr sz="1700"/>
                    </a:p>
                  </a:txBody>
                  <a:tcPr marL="91450" marR="91450" marT="45725" marB="45725"/>
                </a:tc>
                <a:extLst>
                  <a:ext uri="{0D108BD9-81ED-4DB2-BD59-A6C34878D82A}">
                    <a16:rowId xmlns:a16="http://schemas.microsoft.com/office/drawing/2014/main" val="10000"/>
                  </a:ext>
                </a:extLst>
              </a:tr>
              <a:tr h="225425">
                <a:tc>
                  <a:txBody>
                    <a:bodyPr/>
                    <a:lstStyle/>
                    <a:p>
                      <a:pPr marL="0" marR="0" lvl="0" indent="0" algn="l" rtl="0">
                        <a:lnSpc>
                          <a:spcPct val="100000"/>
                        </a:lnSpc>
                        <a:spcBef>
                          <a:spcPts val="0"/>
                        </a:spcBef>
                        <a:spcAft>
                          <a:spcPts val="0"/>
                        </a:spcAft>
                        <a:buClr>
                          <a:srgbClr val="8DA9DB"/>
                        </a:buClr>
                        <a:buSzPts val="600"/>
                        <a:buFont typeface="Calibri"/>
                        <a:buNone/>
                      </a:pPr>
                      <a:r>
                        <a:rPr lang="en-US" sz="900" b="0" i="0" u="none" strike="noStrike" cap="none">
                          <a:solidFill>
                            <a:srgbClr val="8DA9DB"/>
                          </a:solidFill>
                          <a:latin typeface="Calibri"/>
                          <a:ea typeface="Calibri"/>
                          <a:cs typeface="Calibri"/>
                          <a:sym typeface="Calibri"/>
                        </a:rPr>
                        <a:t>1</a:t>
                      </a:r>
                      <a:endParaRPr sz="1700"/>
                    </a:p>
                  </a:txBody>
                  <a:tcPr marL="91450" marR="91450" marT="45725" marB="45725"/>
                </a:tc>
                <a:tc>
                  <a:txBody>
                    <a:bodyPr/>
                    <a:lstStyle/>
                    <a:p>
                      <a:pPr marL="0" lvl="0" indent="0" algn="l" rtl="0">
                        <a:spcBef>
                          <a:spcPts val="0"/>
                        </a:spcBef>
                        <a:spcAft>
                          <a:spcPts val="0"/>
                        </a:spcAft>
                        <a:buClr>
                          <a:srgbClr val="8DA9DB"/>
                        </a:buClr>
                        <a:buSzPts val="900"/>
                        <a:buFont typeface="Calibri"/>
                        <a:buNone/>
                      </a:pPr>
                      <a:r>
                        <a:rPr lang="en-US" sz="900">
                          <a:solidFill>
                            <a:srgbClr val="8DA9DB"/>
                          </a:solidFill>
                        </a:rPr>
                        <a:t>2020-01-01 12:00:00</a:t>
                      </a:r>
                      <a:endParaRPr sz="1700"/>
                    </a:p>
                  </a:txBody>
                  <a:tcPr marL="91450" marR="91450" marT="45725" marB="45725" anchor="ctr"/>
                </a:tc>
                <a:tc>
                  <a:txBody>
                    <a:bodyPr/>
                    <a:lstStyle/>
                    <a:p>
                      <a:pPr marL="0" lvl="0" indent="0" algn="l" rtl="0">
                        <a:spcBef>
                          <a:spcPts val="0"/>
                        </a:spcBef>
                        <a:spcAft>
                          <a:spcPts val="0"/>
                        </a:spcAft>
                        <a:buClr>
                          <a:srgbClr val="8DA9DB"/>
                        </a:buClr>
                        <a:buSzPts val="900"/>
                        <a:buFont typeface="Calibri"/>
                        <a:buNone/>
                      </a:pPr>
                      <a:r>
                        <a:rPr lang="en-US" sz="900">
                          <a:solidFill>
                            <a:srgbClr val="8DA9DB"/>
                          </a:solidFill>
                        </a:rPr>
                        <a:t>2020-01-01 12:00:00</a:t>
                      </a:r>
                      <a:endParaRPr sz="1700"/>
                    </a:p>
                  </a:txBody>
                  <a:tcPr marL="91450" marR="91450" marT="45725" marB="45725" anchor="ctr"/>
                </a:tc>
                <a:extLst>
                  <a:ext uri="{0D108BD9-81ED-4DB2-BD59-A6C34878D82A}">
                    <a16:rowId xmlns:a16="http://schemas.microsoft.com/office/drawing/2014/main" val="10001"/>
                  </a:ext>
                </a:extLst>
              </a:tr>
              <a:tr h="225425">
                <a:tc>
                  <a:txBody>
                    <a:bodyPr/>
                    <a:lstStyle/>
                    <a:p>
                      <a:pPr marL="0" marR="0" lvl="0" indent="0" algn="l" rtl="0">
                        <a:lnSpc>
                          <a:spcPct val="100000"/>
                        </a:lnSpc>
                        <a:spcBef>
                          <a:spcPts val="0"/>
                        </a:spcBef>
                        <a:spcAft>
                          <a:spcPts val="0"/>
                        </a:spcAft>
                        <a:buClr>
                          <a:srgbClr val="8DA9DB"/>
                        </a:buClr>
                        <a:buSzPts val="600"/>
                        <a:buFont typeface="Calibri"/>
                        <a:buNone/>
                      </a:pPr>
                      <a:r>
                        <a:rPr lang="en-US" sz="900" b="0" u="none" strike="noStrike" cap="none">
                          <a:solidFill>
                            <a:srgbClr val="8DA9DB"/>
                          </a:solidFill>
                          <a:latin typeface="Calibri"/>
                          <a:ea typeface="Calibri"/>
                          <a:cs typeface="Calibri"/>
                          <a:sym typeface="Calibri"/>
                        </a:rPr>
                        <a:t>2</a:t>
                      </a:r>
                      <a:endParaRPr sz="900" b="0" i="0" u="none" strike="noStrike" cap="none">
                        <a:solidFill>
                          <a:srgbClr val="8DA9DB"/>
                        </a:solidFill>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Clr>
                          <a:srgbClr val="8DA9DB"/>
                        </a:buClr>
                        <a:buSzPts val="900"/>
                        <a:buFont typeface="Calibri"/>
                        <a:buNone/>
                      </a:pPr>
                      <a:r>
                        <a:rPr lang="en-US" sz="900">
                          <a:solidFill>
                            <a:srgbClr val="8DA9DB"/>
                          </a:solidFill>
                        </a:rPr>
                        <a:t>2020-01-01 12:00:00</a:t>
                      </a:r>
                      <a:endParaRPr sz="1700"/>
                    </a:p>
                  </a:txBody>
                  <a:tcPr marL="91450" marR="91450" marT="45725" marB="45725" anchor="ctr"/>
                </a:tc>
                <a:tc>
                  <a:txBody>
                    <a:bodyPr/>
                    <a:lstStyle/>
                    <a:p>
                      <a:pPr marL="0" lvl="0" indent="0" algn="l" rtl="0">
                        <a:spcBef>
                          <a:spcPts val="0"/>
                        </a:spcBef>
                        <a:spcAft>
                          <a:spcPts val="0"/>
                        </a:spcAft>
                        <a:buClr>
                          <a:srgbClr val="8DA9DB"/>
                        </a:buClr>
                        <a:buSzPts val="900"/>
                        <a:buFont typeface="Calibri"/>
                        <a:buNone/>
                      </a:pPr>
                      <a:r>
                        <a:rPr lang="en-US" sz="900">
                          <a:solidFill>
                            <a:srgbClr val="8DA9DB"/>
                          </a:solidFill>
                        </a:rPr>
                        <a:t>2020-01-01 12:00:00</a:t>
                      </a:r>
                      <a:endParaRPr sz="1700"/>
                    </a:p>
                  </a:txBody>
                  <a:tcPr marL="91450" marR="91450" marT="45725" marB="45725" anchor="ctr"/>
                </a:tc>
                <a:extLst>
                  <a:ext uri="{0D108BD9-81ED-4DB2-BD59-A6C34878D82A}">
                    <a16:rowId xmlns:a16="http://schemas.microsoft.com/office/drawing/2014/main" val="10002"/>
                  </a:ext>
                </a:extLst>
              </a:tr>
            </a:tbl>
          </a:graphicData>
        </a:graphic>
      </p:graphicFrame>
      <p:sp>
        <p:nvSpPr>
          <p:cNvPr id="250" name="Google Shape;250;gac22e4cb90_3_5"/>
          <p:cNvSpPr txBox="1"/>
          <p:nvPr/>
        </p:nvSpPr>
        <p:spPr>
          <a:xfrm>
            <a:off x="2505031" y="1445091"/>
            <a:ext cx="60960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Description: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vent start/stop time needed for SOFA calc</a:t>
            </a:r>
            <a:endParaRPr/>
          </a:p>
        </p:txBody>
      </p:sp>
      <p:sp>
        <p:nvSpPr>
          <p:cNvPr id="2" name="TextBox 1">
            <a:extLst>
              <a:ext uri="{FF2B5EF4-FFF2-40B4-BE49-F238E27FC236}">
                <a16:creationId xmlns:a16="http://schemas.microsoft.com/office/drawing/2014/main" id="{86747856-D577-4670-88C3-68E2B2377D3C}"/>
              </a:ext>
            </a:extLst>
          </p:cNvPr>
          <p:cNvSpPr txBox="1"/>
          <p:nvPr/>
        </p:nvSpPr>
        <p:spPr>
          <a:xfrm>
            <a:off x="3626954" y="3623577"/>
            <a:ext cx="2650435" cy="307777"/>
          </a:xfrm>
          <a:prstGeom prst="rect">
            <a:avLst/>
          </a:prstGeom>
          <a:noFill/>
        </p:spPr>
        <p:txBody>
          <a:bodyPr wrap="square" rtlCol="0">
            <a:spAutoFit/>
          </a:bodyPr>
          <a:lstStyle/>
          <a:p>
            <a:r>
              <a:rPr lang="en-US" b="1">
                <a:solidFill>
                  <a:srgbClr val="FF0000"/>
                </a:solidFill>
              </a:rPr>
              <a:t>CSJ: Add FiO2 cols</a:t>
            </a:r>
          </a:p>
        </p:txBody>
      </p:sp>
      <p:sp>
        <p:nvSpPr>
          <p:cNvPr id="7" name="Rectangle 6">
            <a:extLst>
              <a:ext uri="{FF2B5EF4-FFF2-40B4-BE49-F238E27FC236}">
                <a16:creationId xmlns:a16="http://schemas.microsoft.com/office/drawing/2014/main" id="{79CC738E-9F52-410D-8FC0-3F189EE0E97D}"/>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gac22e4cb90_3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solidFill>
                  <a:schemeClr val="tx1"/>
                </a:solidFill>
              </a:rPr>
              <a:t>bed_location </a:t>
            </a:r>
            <a:r>
              <a:rPr lang="en-US">
                <a:solidFill>
                  <a:schemeClr val="accent4">
                    <a:lumMod val="60000"/>
                    <a:lumOff val="40000"/>
                  </a:schemeClr>
                </a:solidFill>
              </a:rPr>
              <a:t>(data frame)</a:t>
            </a:r>
            <a:endParaRPr>
              <a:solidFill>
                <a:schemeClr val="tx1"/>
              </a:solidFill>
            </a:endParaRPr>
          </a:p>
        </p:txBody>
      </p:sp>
      <p:graphicFrame>
        <p:nvGraphicFramePr>
          <p:cNvPr id="3" name="Table 2">
            <a:extLst>
              <a:ext uri="{FF2B5EF4-FFF2-40B4-BE49-F238E27FC236}">
                <a16:creationId xmlns:a16="http://schemas.microsoft.com/office/drawing/2014/main" id="{FFCAF026-BAD6-449E-A988-9DF0730F967B}"/>
              </a:ext>
            </a:extLst>
          </p:cNvPr>
          <p:cNvGraphicFramePr>
            <a:graphicFrameLocks noGrp="1"/>
          </p:cNvGraphicFramePr>
          <p:nvPr>
            <p:extLst>
              <p:ext uri="{D42A27DB-BD31-4B8C-83A1-F6EECF244321}">
                <p14:modId xmlns:p14="http://schemas.microsoft.com/office/powerpoint/2010/main" val="4155665156"/>
              </p:ext>
            </p:extLst>
          </p:nvPr>
        </p:nvGraphicFramePr>
        <p:xfrm>
          <a:off x="939100" y="1488192"/>
          <a:ext cx="4941000" cy="1748960"/>
        </p:xfrm>
        <a:graphic>
          <a:graphicData uri="http://schemas.openxmlformats.org/drawingml/2006/table">
            <a:tbl>
              <a:tblPr firstRow="1" bandCol="1">
                <a:noFill/>
                <a:tableStyleId>{24BB6362-0691-4F27-8A29-8DD949858521}</a:tableStyleId>
              </a:tblPr>
              <a:tblGrid>
                <a:gridCol w="1618220">
                  <a:extLst>
                    <a:ext uri="{9D8B030D-6E8A-4147-A177-3AD203B41FA5}">
                      <a16:colId xmlns:a16="http://schemas.microsoft.com/office/drawing/2014/main" val="3721147000"/>
                    </a:ext>
                  </a:extLst>
                </a:gridCol>
                <a:gridCol w="1059180">
                  <a:extLst>
                    <a:ext uri="{9D8B030D-6E8A-4147-A177-3AD203B41FA5}">
                      <a16:colId xmlns:a16="http://schemas.microsoft.com/office/drawing/2014/main" val="2084817034"/>
                    </a:ext>
                  </a:extLst>
                </a:gridCol>
                <a:gridCol w="1557406">
                  <a:extLst>
                    <a:ext uri="{9D8B030D-6E8A-4147-A177-3AD203B41FA5}">
                      <a16:colId xmlns:a16="http://schemas.microsoft.com/office/drawing/2014/main" val="626633318"/>
                    </a:ext>
                  </a:extLst>
                </a:gridCol>
                <a:gridCol w="706194">
                  <a:extLst>
                    <a:ext uri="{9D8B030D-6E8A-4147-A177-3AD203B41FA5}">
                      <a16:colId xmlns:a16="http://schemas.microsoft.com/office/drawing/2014/main" val="2218084143"/>
                    </a:ext>
                  </a:extLst>
                </a:gridCol>
              </a:tblGrid>
              <a:tr h="101600">
                <a:tc>
                  <a:txBody>
                    <a:bodyPr/>
                    <a:lstStyle/>
                    <a:p>
                      <a:pPr marL="0" marR="0" lvl="0" indent="0" algn="l" rtl="0">
                        <a:spcBef>
                          <a:spcPts val="0"/>
                        </a:spcBef>
                        <a:spcAft>
                          <a:spcPts val="0"/>
                        </a:spcAft>
                        <a:buNone/>
                      </a:pPr>
                      <a:r>
                        <a:rPr lang="en-US" sz="1050" b="1" u="none" strike="noStrike" cap="none">
                          <a:solidFill>
                            <a:srgbClr val="FFFFFF"/>
                          </a:solidFill>
                          <a:latin typeface="Calibri"/>
                          <a:ea typeface="Calibri"/>
                          <a:cs typeface="Calibri"/>
                          <a:sym typeface="Calibri"/>
                        </a:rPr>
                        <a:t>Column Name</a:t>
                      </a:r>
                      <a:endParaRPr sz="2000"/>
                    </a:p>
                  </a:txBody>
                  <a:tcPr marL="58600" marR="58600" marT="29300" marB="29300"/>
                </a:tc>
                <a:tc>
                  <a:txBody>
                    <a:bodyPr/>
                    <a:lstStyle/>
                    <a:p>
                      <a:pPr marL="0" marR="0" lvl="0" indent="0" algn="l" rtl="0">
                        <a:spcBef>
                          <a:spcPts val="0"/>
                        </a:spcBef>
                        <a:spcAft>
                          <a:spcPts val="0"/>
                        </a:spcAft>
                        <a:buNone/>
                      </a:pPr>
                      <a:r>
                        <a:rPr lang="en-US" sz="1050" b="1" u="none" strike="noStrike" cap="none">
                          <a:solidFill>
                            <a:srgbClr val="FFFFFF"/>
                          </a:solidFill>
                          <a:latin typeface="Calibri"/>
                          <a:ea typeface="Calibri"/>
                          <a:cs typeface="Calibri"/>
                          <a:sym typeface="Calibri"/>
                        </a:rPr>
                        <a:t>Variable Type</a:t>
                      </a:r>
                      <a:endParaRPr sz="2000"/>
                    </a:p>
                  </a:txBody>
                  <a:tcPr marL="58600" marR="58600" marT="29300" marB="29300"/>
                </a:tc>
                <a:tc>
                  <a:txBody>
                    <a:bodyPr/>
                    <a:lstStyle/>
                    <a:p>
                      <a:pPr marL="0" marR="0" lvl="0" indent="0" algn="l" rtl="0">
                        <a:spcBef>
                          <a:spcPts val="0"/>
                        </a:spcBef>
                        <a:spcAft>
                          <a:spcPts val="0"/>
                        </a:spcAft>
                        <a:buNone/>
                      </a:pPr>
                      <a:r>
                        <a:rPr lang="en-US" sz="1050" b="1" u="none" strike="noStrike" cap="none">
                          <a:solidFill>
                            <a:srgbClr val="FFFFFF"/>
                          </a:solidFill>
                          <a:latin typeface="Calibri"/>
                          <a:ea typeface="Calibri"/>
                          <a:cs typeface="Calibri"/>
                          <a:sym typeface="Calibri"/>
                        </a:rPr>
                        <a:t>Location</a:t>
                      </a:r>
                      <a:endParaRPr sz="2000"/>
                    </a:p>
                  </a:txBody>
                  <a:tcPr marL="58600" marR="58600" marT="29300" marB="29300"/>
                </a:tc>
                <a:tc>
                  <a:txBody>
                    <a:bodyPr/>
                    <a:lstStyle/>
                    <a:p>
                      <a:pPr marL="0" marR="0" lvl="0" indent="0" algn="l" rtl="0">
                        <a:spcBef>
                          <a:spcPts val="0"/>
                        </a:spcBef>
                        <a:spcAft>
                          <a:spcPts val="0"/>
                        </a:spcAft>
                        <a:buNone/>
                      </a:pPr>
                      <a:r>
                        <a:rPr lang="en-US" sz="1050" b="1" u="none" strike="noStrike" cap="none">
                          <a:solidFill>
                            <a:srgbClr val="FFFFFF"/>
                          </a:solidFill>
                          <a:latin typeface="Calibri"/>
                          <a:ea typeface="Calibri"/>
                          <a:cs typeface="Calibri"/>
                          <a:sym typeface="Calibri"/>
                        </a:rPr>
                        <a:t>Example</a:t>
                      </a:r>
                      <a:endParaRPr sz="2000"/>
                    </a:p>
                  </a:txBody>
                  <a:tcPr marL="58600" marR="58600" marT="29300" marB="29300"/>
                </a:tc>
                <a:extLst>
                  <a:ext uri="{0D108BD9-81ED-4DB2-BD59-A6C34878D82A}">
                    <a16:rowId xmlns:a16="http://schemas.microsoft.com/office/drawing/2014/main" val="815514291"/>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050" u="none" strike="noStrike" cap="none">
                          <a:solidFill>
                            <a:srgbClr val="000000"/>
                          </a:solidFill>
                          <a:latin typeface="Calibri" panose="020F0502020204030204" pitchFamily="34" charset="0"/>
                          <a:ea typeface="Calibri"/>
                          <a:cs typeface="Calibri" panose="020F0502020204030204" pitchFamily="34" charset="0"/>
                          <a:sym typeface="Calibri"/>
                        </a:rPr>
                        <a:t>bed_location_start</a:t>
                      </a:r>
                      <a:endParaRPr sz="105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lnSpc>
                          <a:spcPct val="100000"/>
                        </a:lnSpc>
                        <a:spcBef>
                          <a:spcPts val="0"/>
                        </a:spcBef>
                        <a:spcAft>
                          <a:spcPts val="0"/>
                        </a:spcAft>
                        <a:buClr>
                          <a:srgbClr val="FFD966"/>
                        </a:buClr>
                        <a:buSzPts val="800"/>
                        <a:buFont typeface="Calibri"/>
                        <a:buNone/>
                      </a:pPr>
                      <a:r>
                        <a:rPr lang="en-US" sz="1050" b="0" i="0" u="none" strike="noStrike" cap="none">
                          <a:solidFill>
                            <a:srgbClr val="FFD966"/>
                          </a:solidFill>
                          <a:latin typeface="Calibri" panose="020F0502020204030204" pitchFamily="34" charset="0"/>
                          <a:ea typeface="Calibri"/>
                          <a:cs typeface="Calibri" panose="020F0502020204030204" pitchFamily="34" charset="0"/>
                          <a:sym typeface="Calibri"/>
                        </a:rPr>
                        <a:t>(timestamp)</a:t>
                      </a:r>
                      <a:r>
                        <a:rPr lang="en-US" sz="1050" b="0" i="0" u="none" strike="noStrike" cap="none">
                          <a:solidFill>
                            <a:srgbClr val="000000"/>
                          </a:solidFill>
                          <a:latin typeface="Calibri" panose="020F0502020204030204" pitchFamily="34" charset="0"/>
                          <a:ea typeface="Calibri"/>
                          <a:cs typeface="Calibri" panose="020F0502020204030204" pitchFamily="34" charset="0"/>
                          <a:sym typeface="Calibri"/>
                        </a:rPr>
                        <a:t> </a:t>
                      </a:r>
                    </a:p>
                  </a:txBody>
                  <a:tcPr marL="58600" marR="58600" marT="29300" marB="29300"/>
                </a:tc>
                <a:tc>
                  <a:txBody>
                    <a:bodyPr/>
                    <a:lstStyle/>
                    <a:p>
                      <a:pPr marL="0" marR="0" lvl="0" indent="0" algn="l" rtl="0">
                        <a:spcBef>
                          <a:spcPts val="0"/>
                        </a:spcBef>
                        <a:spcAft>
                          <a:spcPts val="0"/>
                        </a:spcAft>
                        <a:buNone/>
                      </a:pPr>
                      <a:r>
                        <a:rPr lang="en-US" sz="1050" u="none" strike="noStrike" cap="none">
                          <a:solidFill>
                            <a:srgbClr val="92D050"/>
                          </a:solidFill>
                          <a:latin typeface="Calibri" panose="020F0502020204030204" pitchFamily="34" charset="0"/>
                          <a:ea typeface="Calibri"/>
                          <a:cs typeface="Calibri" panose="020F0502020204030204" pitchFamily="34" charset="0"/>
                          <a:sym typeface="Calibri"/>
                        </a:rPr>
                        <a:t>[bed_locations]</a:t>
                      </a:r>
                      <a:endParaRPr sz="105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spcBef>
                          <a:spcPts val="0"/>
                        </a:spcBef>
                        <a:spcAft>
                          <a:spcPts val="0"/>
                        </a:spcAft>
                        <a:buNone/>
                      </a:pP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tc>
                <a:extLst>
                  <a:ext uri="{0D108BD9-81ED-4DB2-BD59-A6C34878D82A}">
                    <a16:rowId xmlns:a16="http://schemas.microsoft.com/office/drawing/2014/main" val="1439160412"/>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1050" u="none" strike="noStrike" cap="none">
                          <a:solidFill>
                            <a:srgbClr val="000000"/>
                          </a:solidFill>
                          <a:latin typeface="Calibri" panose="020F0502020204030204" pitchFamily="34" charset="0"/>
                          <a:ea typeface="Calibri"/>
                          <a:cs typeface="Calibri" panose="020F0502020204030204" pitchFamily="34" charset="0"/>
                          <a:sym typeface="Calibri"/>
                        </a:rPr>
                        <a:t>bed_location_stop</a:t>
                      </a:r>
                      <a:endParaRPr lang="en-US" sz="105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spcBef>
                          <a:spcPts val="0"/>
                        </a:spcBef>
                        <a:spcAft>
                          <a:spcPts val="0"/>
                        </a:spcAft>
                        <a:buNone/>
                      </a:pPr>
                      <a:r>
                        <a:rPr lang="en-US" sz="1050" b="0" u="none" strike="noStrike" cap="none">
                          <a:solidFill>
                            <a:srgbClr val="FFD966"/>
                          </a:solidFill>
                          <a:latin typeface="Calibri" panose="020F0502020204030204" pitchFamily="34" charset="0"/>
                          <a:ea typeface="Calibri"/>
                          <a:cs typeface="Calibri" panose="020F0502020204030204" pitchFamily="34" charset="0"/>
                          <a:sym typeface="Calibri"/>
                        </a:rPr>
                        <a:t>(timestamp)</a:t>
                      </a:r>
                      <a:r>
                        <a:rPr lang="en-US" sz="1050" b="0" u="none" strike="noStrike" cap="none">
                          <a:solidFill>
                            <a:srgbClr val="000000"/>
                          </a:solidFill>
                          <a:latin typeface="Calibri" panose="020F0502020204030204" pitchFamily="34" charset="0"/>
                          <a:ea typeface="Calibri"/>
                          <a:cs typeface="Calibri" panose="020F0502020204030204" pitchFamily="34" charset="0"/>
                          <a:sym typeface="Calibri"/>
                        </a:rPr>
                        <a:t> </a:t>
                      </a: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tc>
                <a:tc>
                  <a:txBody>
                    <a:bodyPr/>
                    <a:lstStyle/>
                    <a:p>
                      <a:pPr marL="0" marR="0" lvl="0" indent="0" algn="l" rtl="0">
                        <a:spcBef>
                          <a:spcPts val="0"/>
                        </a:spcBef>
                        <a:spcAft>
                          <a:spcPts val="0"/>
                        </a:spcAft>
                        <a:buNone/>
                      </a:pPr>
                      <a:r>
                        <a:rPr lang="en-US" sz="1050" u="none" strike="noStrike" cap="none">
                          <a:solidFill>
                            <a:srgbClr val="92D050"/>
                          </a:solidFill>
                          <a:latin typeface="Calibri" panose="020F0502020204030204" pitchFamily="34" charset="0"/>
                          <a:ea typeface="Calibri"/>
                          <a:cs typeface="Calibri" panose="020F0502020204030204" pitchFamily="34" charset="0"/>
                          <a:sym typeface="Calibri"/>
                        </a:rPr>
                        <a:t>[bed_locations]</a:t>
                      </a:r>
                      <a:endParaRPr sz="1050">
                        <a:latin typeface="Calibri" panose="020F0502020204030204" pitchFamily="34" charset="0"/>
                        <a:cs typeface="Calibri" panose="020F0502020204030204" pitchFamily="34" charset="0"/>
                      </a:endParaRPr>
                    </a:p>
                  </a:txBody>
                  <a:tcPr marL="58600" marR="58600" marT="29300" marB="29300"/>
                </a:tc>
                <a:tc>
                  <a:txBody>
                    <a:bodyPr/>
                    <a:lstStyle/>
                    <a:p>
                      <a:pPr marL="0" marR="0" lvl="0" indent="0" algn="l" rtl="0">
                        <a:spcBef>
                          <a:spcPts val="0"/>
                        </a:spcBef>
                        <a:spcAft>
                          <a:spcPts val="0"/>
                        </a:spcAft>
                        <a:buNone/>
                      </a:pPr>
                      <a:r>
                        <a:rPr lang="en-US" sz="1050" u="none" strike="noStrike" cap="none">
                          <a:latin typeface="Calibri" panose="020F0502020204030204" pitchFamily="34" charset="0"/>
                          <a:ea typeface="Calibri"/>
                          <a:cs typeface="Calibri" panose="020F0502020204030204" pitchFamily="34" charset="0"/>
                          <a:sym typeface="Calibri"/>
                        </a:rPr>
                        <a:t> </a:t>
                      </a:r>
                      <a:endParaRPr sz="1050">
                        <a:latin typeface="Calibri" panose="020F0502020204030204" pitchFamily="34" charset="0"/>
                        <a:cs typeface="Calibri" panose="020F0502020204030204" pitchFamily="34" charset="0"/>
                      </a:endParaRPr>
                    </a:p>
                  </a:txBody>
                  <a:tcPr marL="58600" marR="58600" marT="29300" marB="29300"/>
                </a:tc>
                <a:extLst>
                  <a:ext uri="{0D108BD9-81ED-4DB2-BD59-A6C34878D82A}">
                    <a16:rowId xmlns:a16="http://schemas.microsoft.com/office/drawing/2014/main" val="3233834341"/>
                  </a:ext>
                </a:extLst>
              </a:tr>
              <a:tr h="0">
                <a:tc>
                  <a:txBody>
                    <a:bodyPr/>
                    <a:lstStyle/>
                    <a:p>
                      <a:pPr marL="0" marR="0" lvl="0" indent="0" algn="l" rtl="0">
                        <a:spcBef>
                          <a:spcPts val="0"/>
                        </a:spcBef>
                        <a:spcAft>
                          <a:spcPts val="0"/>
                        </a:spcAft>
                        <a:buNone/>
                      </a:pPr>
                      <a:r>
                        <a:rPr lang="en-US" sz="1050" u="none" strike="noStrike" cap="none">
                          <a:solidFill>
                            <a:srgbClr val="000000"/>
                          </a:solidFill>
                          <a:latin typeface="Calibri" panose="020F0502020204030204" pitchFamily="34" charset="0"/>
                          <a:cs typeface="Calibri" panose="020F0502020204030204" pitchFamily="34" charset="0"/>
                          <a:sym typeface="Calibri"/>
                        </a:rPr>
                        <a:t>bed_unit</a:t>
                      </a:r>
                      <a:endParaRPr sz="1050">
                        <a:latin typeface="Calibri" panose="020F0502020204030204" pitchFamily="34" charset="0"/>
                        <a:cs typeface="Calibri" panose="020F0502020204030204" pitchFamily="34" charset="0"/>
                      </a:endParaRPr>
                    </a:p>
                  </a:txBody>
                  <a:tcPr marL="58600" marR="58600" marT="29300" marB="29300" anchor="ctr"/>
                </a:tc>
                <a:tc>
                  <a:txBody>
                    <a:bodyPr/>
                    <a:lstStyle/>
                    <a:p>
                      <a:pPr marL="0" marR="0" lvl="0" indent="0" algn="l" rtl="0">
                        <a:spcBef>
                          <a:spcPts val="0"/>
                        </a:spcBef>
                        <a:spcAft>
                          <a:spcPts val="0"/>
                        </a:spcAft>
                        <a:buNone/>
                      </a:pPr>
                      <a:r>
                        <a:rPr lang="en-US" sz="1050" b="0" u="none" strike="noStrike" cap="none">
                          <a:solidFill>
                            <a:srgbClr val="FFD966"/>
                          </a:solidFill>
                          <a:latin typeface="Calibri" panose="020F0502020204030204" pitchFamily="34" charset="0"/>
                          <a:ea typeface="Calibri"/>
                          <a:cs typeface="Calibri" panose="020F0502020204030204" pitchFamily="34" charset="0"/>
                          <a:sym typeface="Calibri"/>
                        </a:rPr>
                        <a:t>(str)</a:t>
                      </a:r>
                      <a:r>
                        <a:rPr lang="en-US" sz="1050" b="0" u="none" strike="noStrike" cap="none">
                          <a:solidFill>
                            <a:srgbClr val="000000"/>
                          </a:solidFill>
                          <a:latin typeface="Calibri" panose="020F0502020204030204" pitchFamily="34" charset="0"/>
                          <a:ea typeface="Calibri"/>
                          <a:cs typeface="Calibri" panose="020F0502020204030204" pitchFamily="34" charset="0"/>
                          <a:sym typeface="Calibri"/>
                        </a:rPr>
                        <a:t> </a:t>
                      </a:r>
                      <a:endParaRPr lang="en-US"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rtl="0">
                        <a:lnSpc>
                          <a:spcPct val="100000"/>
                        </a:lnSpc>
                        <a:spcBef>
                          <a:spcPts val="0"/>
                        </a:spcBef>
                        <a:spcAft>
                          <a:spcPts val="0"/>
                        </a:spcAft>
                        <a:buClr>
                          <a:srgbClr val="92D050"/>
                        </a:buClr>
                        <a:buSzPts val="800"/>
                        <a:buFont typeface="Calibri"/>
                        <a:buNone/>
                      </a:pPr>
                      <a:r>
                        <a:rPr kumimoji="0" lang="en-US" sz="1050" b="0" i="0" u="none" strike="noStrike" kern="0" cap="none" spc="0" normalizeH="0" baseline="0" noProof="0">
                          <a:ln>
                            <a:noFill/>
                          </a:ln>
                          <a:solidFill>
                            <a:srgbClr val="92D050"/>
                          </a:solidFill>
                          <a:effectLst/>
                          <a:uLnTx/>
                          <a:uFillTx/>
                          <a:latin typeface="Calibri" panose="020F0502020204030204" pitchFamily="34" charset="0"/>
                          <a:ea typeface="Calibri"/>
                          <a:cs typeface="Calibri" panose="020F0502020204030204" pitchFamily="34" charset="0"/>
                          <a:sym typeface="Calibri"/>
                        </a:rPr>
                        <a:t>[bed_locations]</a:t>
                      </a:r>
                      <a:endParaRPr sz="1050">
                        <a:latin typeface="Calibri" panose="020F0502020204030204" pitchFamily="34" charset="0"/>
                        <a:cs typeface="Calibri" panose="020F0502020204030204" pitchFamily="34" charset="0"/>
                      </a:endParaRPr>
                    </a:p>
                  </a:txBody>
                  <a:tcPr marL="58600" marR="58600" marT="29300" marB="29300" anchor="ctr"/>
                </a:tc>
                <a:tc>
                  <a:txBody>
                    <a:bodyPr/>
                    <a:lstStyle/>
                    <a:p>
                      <a:pPr marL="0" marR="0" lvl="0" indent="0" algn="l" rtl="0">
                        <a:spcBef>
                          <a:spcPts val="0"/>
                        </a:spcBef>
                        <a:spcAft>
                          <a:spcPts val="0"/>
                        </a:spcAft>
                        <a:buNone/>
                      </a:pP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869732125"/>
                  </a:ext>
                </a:extLst>
              </a:tr>
              <a:tr h="0">
                <a:tc>
                  <a:txBody>
                    <a:bodyPr/>
                    <a:lstStyle/>
                    <a:p>
                      <a:pPr marL="0" marR="0" lvl="0" indent="0" algn="l" rtl="0">
                        <a:spcBef>
                          <a:spcPts val="0"/>
                        </a:spcBef>
                        <a:spcAft>
                          <a:spcPts val="0"/>
                        </a:spcAft>
                        <a:buNone/>
                      </a:pPr>
                      <a:r>
                        <a:rPr lang="en-US" sz="1050">
                          <a:latin typeface="Calibri" panose="020F0502020204030204" pitchFamily="34" charset="0"/>
                          <a:cs typeface="Calibri" panose="020F0502020204030204" pitchFamily="34" charset="0"/>
                        </a:rPr>
                        <a:t>bed_room</a:t>
                      </a:r>
                      <a:endParaRPr sz="1050">
                        <a:latin typeface="Calibri" panose="020F0502020204030204" pitchFamily="34" charset="0"/>
                        <a:cs typeface="Calibri" panose="020F0502020204030204" pitchFamily="34" charset="0"/>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u="none" strike="noStrike" cap="none">
                          <a:solidFill>
                            <a:srgbClr val="FFD966"/>
                          </a:solidFill>
                          <a:latin typeface="Calibri" panose="020F0502020204030204" pitchFamily="34" charset="0"/>
                          <a:ea typeface="Calibri"/>
                          <a:cs typeface="Calibri" panose="020F0502020204030204" pitchFamily="34" charset="0"/>
                          <a:sym typeface="Calibri"/>
                        </a:rPr>
                        <a:t>(str)</a:t>
                      </a:r>
                      <a:r>
                        <a:rPr lang="en-US" sz="1050" b="0" u="none" strike="noStrike" cap="none">
                          <a:solidFill>
                            <a:srgbClr val="000000"/>
                          </a:solidFill>
                          <a:latin typeface="Calibri" panose="020F0502020204030204" pitchFamily="34" charset="0"/>
                          <a:ea typeface="Calibri"/>
                          <a:cs typeface="Calibri" panose="020F0502020204030204" pitchFamily="34" charset="0"/>
                          <a:sym typeface="Calibri"/>
                        </a:rPr>
                        <a:t> </a:t>
                      </a:r>
                      <a:endParaRPr lang="en-US"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92D050"/>
                        </a:buClr>
                        <a:buSzPts val="800"/>
                        <a:buFont typeface="Calibri"/>
                        <a:buNone/>
                        <a:tabLst/>
                        <a:defRPr/>
                      </a:pPr>
                      <a:r>
                        <a:rPr kumimoji="0" lang="en-US" sz="1050" b="0" i="0" u="none" strike="noStrike" kern="0" cap="none" spc="0" normalizeH="0" baseline="0" noProof="0">
                          <a:ln>
                            <a:noFill/>
                          </a:ln>
                          <a:solidFill>
                            <a:srgbClr val="92D050"/>
                          </a:solidFill>
                          <a:effectLst/>
                          <a:uLnTx/>
                          <a:uFillTx/>
                          <a:latin typeface="Calibri" panose="020F0502020204030204" pitchFamily="34" charset="0"/>
                          <a:ea typeface="Calibri"/>
                          <a:cs typeface="Calibri" panose="020F0502020204030204" pitchFamily="34" charset="0"/>
                          <a:sym typeface="Calibri"/>
                        </a:rPr>
                        <a:t>[bed_locations]</a:t>
                      </a:r>
                      <a:endParaRPr kumimoji="0" lang="en-US" sz="10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a:txBody>
                  <a:tcPr marL="58600" marR="58600" marT="29300" marB="29300" anchor="ctr"/>
                </a:tc>
                <a:tc>
                  <a:txBody>
                    <a:bodyPr/>
                    <a:lstStyle/>
                    <a:p>
                      <a:pPr marL="0" marR="0" lvl="0" indent="0" algn="l" rtl="0">
                        <a:spcBef>
                          <a:spcPts val="0"/>
                        </a:spcBef>
                        <a:spcAft>
                          <a:spcPts val="0"/>
                        </a:spcAft>
                        <a:buNone/>
                      </a:pP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383010447"/>
                  </a:ext>
                </a:extLst>
              </a:tr>
              <a:tr h="0">
                <a:tc>
                  <a:txBody>
                    <a:bodyPr/>
                    <a:lstStyle/>
                    <a:p>
                      <a:pPr marL="0" marR="0" lvl="0" indent="0" algn="l" rtl="0">
                        <a:spcBef>
                          <a:spcPts val="0"/>
                        </a:spcBef>
                        <a:spcAft>
                          <a:spcPts val="0"/>
                        </a:spcAft>
                        <a:buNone/>
                      </a:pPr>
                      <a:r>
                        <a:rPr lang="en-US" sz="1050">
                          <a:latin typeface="Calibri" panose="020F0502020204030204" pitchFamily="34" charset="0"/>
                          <a:cs typeface="Calibri" panose="020F0502020204030204" pitchFamily="34" charset="0"/>
                        </a:rPr>
                        <a:t>bed_id</a:t>
                      </a:r>
                      <a:endParaRPr sz="1050">
                        <a:latin typeface="Calibri" panose="020F0502020204030204" pitchFamily="34" charset="0"/>
                        <a:cs typeface="Calibri" panose="020F0502020204030204" pitchFamily="34" charset="0"/>
                      </a:endParaRPr>
                    </a:p>
                  </a:txBody>
                  <a:tcPr marL="58600" marR="58600" marT="29300" marB="29300" anchor="ctr"/>
                </a:tc>
                <a:tc>
                  <a:txBody>
                    <a:bodyPr/>
                    <a:lstStyle/>
                    <a:p>
                      <a:pPr marL="0" marR="0" lvl="0" indent="0" algn="l" rtl="0">
                        <a:spcBef>
                          <a:spcPts val="0"/>
                        </a:spcBef>
                        <a:spcAft>
                          <a:spcPts val="0"/>
                        </a:spcAft>
                        <a:buNone/>
                      </a:pPr>
                      <a:r>
                        <a:rPr lang="en-US" sz="1050" b="0" u="none" strike="noStrike" cap="none">
                          <a:solidFill>
                            <a:srgbClr val="FFD966"/>
                          </a:solidFill>
                          <a:latin typeface="Calibri" panose="020F0502020204030204" pitchFamily="34" charset="0"/>
                          <a:ea typeface="Calibri"/>
                          <a:cs typeface="Calibri" panose="020F0502020204030204" pitchFamily="34" charset="0"/>
                          <a:sym typeface="Calibri"/>
                        </a:rPr>
                        <a:t>(str)</a:t>
                      </a:r>
                      <a:endParaRPr lang="en-US"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92D050"/>
                        </a:buClr>
                        <a:buSzPts val="800"/>
                        <a:buFont typeface="Calibri"/>
                        <a:buNone/>
                        <a:tabLst/>
                        <a:defRPr/>
                      </a:pPr>
                      <a:r>
                        <a:rPr kumimoji="0" lang="en-US" sz="1050" b="0" i="0" u="none" strike="noStrike" kern="0" cap="none" spc="0" normalizeH="0" baseline="0" noProof="0">
                          <a:ln>
                            <a:noFill/>
                          </a:ln>
                          <a:solidFill>
                            <a:srgbClr val="92D050"/>
                          </a:solidFill>
                          <a:effectLst/>
                          <a:uLnTx/>
                          <a:uFillTx/>
                          <a:latin typeface="Calibri" panose="020F0502020204030204" pitchFamily="34" charset="0"/>
                          <a:ea typeface="Calibri"/>
                          <a:cs typeface="Calibri" panose="020F0502020204030204" pitchFamily="34" charset="0"/>
                          <a:sym typeface="Calibri"/>
                        </a:rPr>
                        <a:t>[bed_locations]</a:t>
                      </a:r>
                      <a:endParaRPr kumimoji="0" lang="en-US" sz="10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a:txBody>
                  <a:tcPr marL="58600" marR="58600" marT="29300" marB="29300" anchor="ctr"/>
                </a:tc>
                <a:tc>
                  <a:txBody>
                    <a:bodyPr/>
                    <a:lstStyle/>
                    <a:p>
                      <a:pPr marL="0" marR="0" lvl="0" indent="0" algn="l" rtl="0">
                        <a:spcBef>
                          <a:spcPts val="0"/>
                        </a:spcBef>
                        <a:spcAft>
                          <a:spcPts val="0"/>
                        </a:spcAft>
                        <a:buNone/>
                      </a:pP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323760078"/>
                  </a:ext>
                </a:extLst>
              </a:tr>
              <a:tr h="0">
                <a:tc>
                  <a:txBody>
                    <a:bodyPr/>
                    <a:lstStyle/>
                    <a:p>
                      <a:pPr marL="0" marR="0" lvl="0" indent="0" algn="l" rtl="0">
                        <a:spcBef>
                          <a:spcPts val="0"/>
                        </a:spcBef>
                        <a:spcAft>
                          <a:spcPts val="0"/>
                        </a:spcAft>
                        <a:buNone/>
                      </a:pPr>
                      <a:r>
                        <a:rPr lang="en-US" sz="1050">
                          <a:latin typeface="Calibri" panose="020F0502020204030204" pitchFamily="34" charset="0"/>
                          <a:cs typeface="Calibri" panose="020F0502020204030204" pitchFamily="34" charset="0"/>
                        </a:rPr>
                        <a:t>bed_label</a:t>
                      </a:r>
                      <a:endParaRPr sz="1050">
                        <a:latin typeface="Calibri" panose="020F0502020204030204" pitchFamily="34" charset="0"/>
                        <a:cs typeface="Calibri" panose="020F0502020204030204" pitchFamily="34" charset="0"/>
                      </a:endParaRPr>
                    </a:p>
                  </a:txBody>
                  <a:tcPr marL="58600" marR="58600" marT="29300" marB="29300" anchor="ctr"/>
                </a:tc>
                <a:tc>
                  <a:txBody>
                    <a:bodyPr/>
                    <a:lstStyle/>
                    <a:p>
                      <a:pPr marL="0" marR="0" lvl="0" indent="0" algn="l" rtl="0">
                        <a:spcBef>
                          <a:spcPts val="0"/>
                        </a:spcBef>
                        <a:spcAft>
                          <a:spcPts val="0"/>
                        </a:spcAft>
                        <a:buNone/>
                      </a:pPr>
                      <a:r>
                        <a:rPr lang="en-US" sz="1050" b="0" u="none" strike="noStrike" cap="none">
                          <a:solidFill>
                            <a:srgbClr val="FFD966"/>
                          </a:solidFill>
                          <a:latin typeface="Calibri" panose="020F0502020204030204" pitchFamily="34" charset="0"/>
                          <a:ea typeface="Calibri"/>
                          <a:cs typeface="Calibri" panose="020F0502020204030204" pitchFamily="34" charset="0"/>
                          <a:sym typeface="Calibri"/>
                        </a:rPr>
                        <a:t>(str)</a:t>
                      </a:r>
                      <a:endParaRPr lang="en-US"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92D050"/>
                        </a:buClr>
                        <a:buSzPts val="800"/>
                        <a:buFont typeface="Calibri"/>
                        <a:buNone/>
                        <a:tabLst/>
                        <a:defRPr/>
                      </a:pPr>
                      <a:r>
                        <a:rPr kumimoji="0" lang="en-US" sz="1050" b="0" i="0" u="none" strike="noStrike" kern="0" cap="none" spc="0" normalizeH="0" baseline="0" noProof="0">
                          <a:ln>
                            <a:noFill/>
                          </a:ln>
                          <a:solidFill>
                            <a:srgbClr val="92D050"/>
                          </a:solidFill>
                          <a:effectLst/>
                          <a:uLnTx/>
                          <a:uFillTx/>
                          <a:latin typeface="Calibri" panose="020F0502020204030204" pitchFamily="34" charset="0"/>
                          <a:ea typeface="Calibri"/>
                          <a:cs typeface="Calibri" panose="020F0502020204030204" pitchFamily="34" charset="0"/>
                          <a:sym typeface="Calibri"/>
                        </a:rPr>
                        <a:t>[bed_locations]</a:t>
                      </a:r>
                      <a:endParaRPr kumimoji="0" lang="en-US" sz="10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a:txBody>
                  <a:tcPr marL="58600" marR="58600" marT="29300" marB="29300" anchor="ctr"/>
                </a:tc>
                <a:tc>
                  <a:txBody>
                    <a:bodyPr/>
                    <a:lstStyle/>
                    <a:p>
                      <a:pPr marL="0" marR="0" lvl="0" indent="0" algn="l" rtl="0">
                        <a:spcBef>
                          <a:spcPts val="0"/>
                        </a:spcBef>
                        <a:spcAft>
                          <a:spcPts val="0"/>
                        </a:spcAft>
                        <a:buNone/>
                      </a:pP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318359220"/>
                  </a:ext>
                </a:extLst>
              </a:tr>
              <a:tr h="0">
                <a:tc>
                  <a:txBody>
                    <a:bodyPr/>
                    <a:lstStyle/>
                    <a:p>
                      <a:pPr marL="0" marR="0" lvl="0" indent="0" algn="l" rtl="0">
                        <a:spcBef>
                          <a:spcPts val="0"/>
                        </a:spcBef>
                        <a:spcAft>
                          <a:spcPts val="0"/>
                        </a:spcAft>
                        <a:buNone/>
                      </a:pPr>
                      <a:r>
                        <a:rPr lang="en-US" sz="1050">
                          <a:latin typeface="Calibri" panose="020F0502020204030204" pitchFamily="34" charset="0"/>
                          <a:cs typeface="Calibri" panose="020F0502020204030204" pitchFamily="34" charset="0"/>
                        </a:rPr>
                        <a:t>hospital_service</a:t>
                      </a:r>
                      <a:endParaRPr sz="1050">
                        <a:latin typeface="Calibri" panose="020F0502020204030204" pitchFamily="34" charset="0"/>
                        <a:cs typeface="Calibri" panose="020F0502020204030204" pitchFamily="34" charset="0"/>
                      </a:endParaRPr>
                    </a:p>
                  </a:txBody>
                  <a:tcPr marL="58600" marR="58600" marT="29300" marB="29300" anchor="ctr"/>
                </a:tc>
                <a:tc>
                  <a:txBody>
                    <a:bodyPr/>
                    <a:lstStyle/>
                    <a:p>
                      <a:pPr marL="0" marR="0" lvl="0" indent="0" algn="l" rtl="0">
                        <a:spcBef>
                          <a:spcPts val="0"/>
                        </a:spcBef>
                        <a:spcAft>
                          <a:spcPts val="0"/>
                        </a:spcAft>
                        <a:buNone/>
                      </a:pPr>
                      <a:r>
                        <a:rPr lang="en-US" sz="1050" b="0" u="none" strike="noStrike" cap="none">
                          <a:solidFill>
                            <a:srgbClr val="FFD966"/>
                          </a:solidFill>
                          <a:latin typeface="Calibri" panose="020F0502020204030204" pitchFamily="34" charset="0"/>
                          <a:ea typeface="Calibri"/>
                          <a:cs typeface="Calibri" panose="020F0502020204030204" pitchFamily="34" charset="0"/>
                          <a:sym typeface="Calibri"/>
                        </a:rPr>
                        <a:t>(str)</a:t>
                      </a:r>
                      <a:endParaRPr lang="en-US"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92D050"/>
                        </a:buClr>
                        <a:buSzPts val="800"/>
                        <a:buFont typeface="Calibri"/>
                        <a:buNone/>
                        <a:tabLst/>
                        <a:defRPr/>
                      </a:pPr>
                      <a:r>
                        <a:rPr kumimoji="0" lang="en-US" sz="1050" b="0" i="0" u="none" strike="noStrike" kern="0" cap="none" spc="0" normalizeH="0" baseline="0" noProof="0">
                          <a:ln>
                            <a:noFill/>
                          </a:ln>
                          <a:solidFill>
                            <a:srgbClr val="92D050"/>
                          </a:solidFill>
                          <a:effectLst/>
                          <a:uLnTx/>
                          <a:uFillTx/>
                          <a:latin typeface="Calibri" panose="020F0502020204030204" pitchFamily="34" charset="0"/>
                          <a:ea typeface="Calibri"/>
                          <a:cs typeface="Calibri" panose="020F0502020204030204" pitchFamily="34" charset="0"/>
                          <a:sym typeface="Calibri"/>
                        </a:rPr>
                        <a:t>[bed_locations]</a:t>
                      </a:r>
                      <a:endParaRPr kumimoji="0" lang="en-US" sz="10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a:txBody>
                  <a:tcPr marL="58600" marR="58600" marT="29300" marB="29300" anchor="ctr"/>
                </a:tc>
                <a:tc>
                  <a:txBody>
                    <a:bodyPr/>
                    <a:lstStyle/>
                    <a:p>
                      <a:pPr marL="0" marR="0" lvl="0" indent="0" algn="l" rtl="0">
                        <a:spcBef>
                          <a:spcPts val="0"/>
                        </a:spcBef>
                        <a:spcAft>
                          <a:spcPts val="0"/>
                        </a:spcAft>
                        <a:buNone/>
                      </a:pPr>
                      <a:endParaRPr sz="1050" u="none" strike="noStrike" cap="none">
                        <a:latin typeface="Calibri" panose="020F0502020204030204" pitchFamily="34" charset="0"/>
                        <a:ea typeface="Calibri"/>
                        <a:cs typeface="Calibri" panose="020F0502020204030204" pitchFamily="34" charset="0"/>
                        <a:sym typeface="Calibri"/>
                      </a:endParaRPr>
                    </a:p>
                  </a:txBody>
                  <a:tcPr marL="58600" marR="58600" marT="29300" marB="29300" anchor="ctr"/>
                </a:tc>
                <a:extLst>
                  <a:ext uri="{0D108BD9-81ED-4DB2-BD59-A6C34878D82A}">
                    <a16:rowId xmlns:a16="http://schemas.microsoft.com/office/drawing/2014/main" val="1892714137"/>
                  </a:ext>
                </a:extLst>
              </a:tr>
            </a:tbl>
          </a:graphicData>
        </a:graphic>
      </p:graphicFrame>
      <p:sp>
        <p:nvSpPr>
          <p:cNvPr id="4" name="Rectangle 3">
            <a:extLst>
              <a:ext uri="{FF2B5EF4-FFF2-40B4-BE49-F238E27FC236}">
                <a16:creationId xmlns:a16="http://schemas.microsoft.com/office/drawing/2014/main" id="{395CD3DA-E4CB-47C8-89F8-C0854D05E7ED}"/>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ga265dd8b3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solidFill>
                  <a:schemeClr val="tx1"/>
                </a:solidFill>
              </a:rPr>
              <a:t>diagnosis </a:t>
            </a:r>
            <a:r>
              <a:rPr lang="en-US">
                <a:solidFill>
                  <a:schemeClr val="accent4">
                    <a:lumMod val="60000"/>
                    <a:lumOff val="40000"/>
                  </a:schemeClr>
                </a:solidFill>
              </a:rPr>
              <a:t>(data frame)</a:t>
            </a:r>
            <a:endParaRPr>
              <a:solidFill>
                <a:srgbClr val="CCCCCC"/>
              </a:solidFill>
            </a:endParaRPr>
          </a:p>
        </p:txBody>
      </p:sp>
      <p:graphicFrame>
        <p:nvGraphicFramePr>
          <p:cNvPr id="4" name="Table 3">
            <a:extLst>
              <a:ext uri="{FF2B5EF4-FFF2-40B4-BE49-F238E27FC236}">
                <a16:creationId xmlns:a16="http://schemas.microsoft.com/office/drawing/2014/main" id="{D887A02B-B3AA-4BEE-97B1-498C39445BD8}"/>
              </a:ext>
            </a:extLst>
          </p:cNvPr>
          <p:cNvGraphicFramePr>
            <a:graphicFrameLocks noGrp="1"/>
          </p:cNvGraphicFramePr>
          <p:nvPr>
            <p:extLst>
              <p:ext uri="{D42A27DB-BD31-4B8C-83A1-F6EECF244321}">
                <p14:modId xmlns:p14="http://schemas.microsoft.com/office/powerpoint/2010/main" val="476383823"/>
              </p:ext>
            </p:extLst>
          </p:nvPr>
        </p:nvGraphicFramePr>
        <p:xfrm>
          <a:off x="838200" y="1825625"/>
          <a:ext cx="4625075" cy="2649400"/>
        </p:xfrm>
        <a:graphic>
          <a:graphicData uri="http://schemas.openxmlformats.org/drawingml/2006/table">
            <a:tbl>
              <a:tblPr firstRow="1" bandCol="1">
                <a:noFill/>
                <a:tableStyleId>{24BB6362-0691-4F27-8A29-8DD949858521}</a:tableStyleId>
              </a:tblPr>
              <a:tblGrid>
                <a:gridCol w="1514750">
                  <a:extLst>
                    <a:ext uri="{9D8B030D-6E8A-4147-A177-3AD203B41FA5}">
                      <a16:colId xmlns:a16="http://schemas.microsoft.com/office/drawing/2014/main" val="3327109839"/>
                    </a:ext>
                  </a:extLst>
                </a:gridCol>
                <a:gridCol w="991450">
                  <a:extLst>
                    <a:ext uri="{9D8B030D-6E8A-4147-A177-3AD203B41FA5}">
                      <a16:colId xmlns:a16="http://schemas.microsoft.com/office/drawing/2014/main" val="4080325408"/>
                    </a:ext>
                  </a:extLst>
                </a:gridCol>
                <a:gridCol w="1457825">
                  <a:extLst>
                    <a:ext uri="{9D8B030D-6E8A-4147-A177-3AD203B41FA5}">
                      <a16:colId xmlns:a16="http://schemas.microsoft.com/office/drawing/2014/main" val="3130231066"/>
                    </a:ext>
                  </a:extLst>
                </a:gridCol>
                <a:gridCol w="661050">
                  <a:extLst>
                    <a:ext uri="{9D8B030D-6E8A-4147-A177-3AD203B41FA5}">
                      <a16:colId xmlns:a16="http://schemas.microsoft.com/office/drawing/2014/main" val="4212290957"/>
                    </a:ext>
                  </a:extLst>
                </a:gridCol>
              </a:tblGrid>
              <a:tr h="101600">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Column Name</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Variable Type</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Location</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Example</a:t>
                      </a:r>
                      <a:endParaRPr sz="1600"/>
                    </a:p>
                  </a:txBody>
                  <a:tcPr marL="58600" marR="58600" marT="29300" marB="29300"/>
                </a:tc>
                <a:extLst>
                  <a:ext uri="{0D108BD9-81ED-4DB2-BD59-A6C34878D82A}">
                    <a16:rowId xmlns:a16="http://schemas.microsoft.com/office/drawing/2014/main" val="2263800741"/>
                  </a:ext>
                </a:extLst>
              </a:tr>
              <a:tr h="0">
                <a:tc>
                  <a:txBody>
                    <a:bodyPr/>
                    <a:lstStyle/>
                    <a:p>
                      <a:r>
                        <a:rPr lang="en-US"/>
                        <a:t>dx_line</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endParaRPr sz="1000" b="0" i="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u="none" strike="noStrike" cap="none">
                          <a:solidFill>
                            <a:srgbClr val="92D050"/>
                          </a:solidFill>
                          <a:latin typeface="Calibri"/>
                          <a:ea typeface="Calibri"/>
                          <a:cs typeface="Calibri"/>
                          <a:sym typeface="Calibri"/>
                        </a:rPr>
                        <a:t>[diagnoses]</a:t>
                      </a:r>
                      <a:endParaRPr lang="en-US" sz="1600"/>
                    </a:p>
                  </a:txBody>
                  <a:tcPr marL="58600" marR="58600" marT="29300" marB="29300"/>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2646899911"/>
                  </a:ext>
                </a:extLst>
              </a:tr>
              <a:tr h="0">
                <a:tc>
                  <a:txBody>
                    <a:bodyPr/>
                    <a:lstStyle/>
                    <a:p>
                      <a:r>
                        <a:rPr lang="en-US"/>
                        <a:t>dx_icd_scope</a:t>
                      </a:r>
                    </a:p>
                  </a:txBody>
                  <a:tcPr anchor="ctr"/>
                </a:tc>
                <a:tc>
                  <a:txBody>
                    <a:bodyPr/>
                    <a:lstStyle/>
                    <a:p>
                      <a:pPr marL="0" marR="0" lvl="0" indent="0" algn="l" rtl="0">
                        <a:spcBef>
                          <a:spcPts val="0"/>
                        </a:spcBef>
                        <a:spcAft>
                          <a:spcPts val="0"/>
                        </a:spcAft>
                        <a:buNone/>
                      </a:pPr>
                      <a:r>
                        <a:rPr lang="en-US" sz="1000" b="0" i="0" u="none" strike="noStrike" cap="none">
                          <a:solidFill>
                            <a:srgbClr val="FFD966"/>
                          </a:solidFill>
                          <a:latin typeface="Calibri"/>
                          <a:ea typeface="Calibri"/>
                          <a:cs typeface="Calibri"/>
                          <a:sym typeface="Calibri"/>
                        </a:rPr>
                        <a:t>(str)</a:t>
                      </a:r>
                      <a:endParaRPr sz="1000" u="none" strike="noStrike" cap="none">
                        <a:latin typeface="Calibri"/>
                        <a:ea typeface="Calibri"/>
                        <a:cs typeface="Calibri"/>
                        <a:sym typeface="Calibri"/>
                      </a:endParaRPr>
                    </a:p>
                  </a:txBody>
                  <a:tcPr marL="58600" marR="58600" marT="29300" marB="29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tc>
                <a:tc>
                  <a:txBody>
                    <a:bodyPr/>
                    <a:lstStyle/>
                    <a:p>
                      <a:pPr marL="0" marR="0" lvl="0" indent="0" algn="l" rtl="0">
                        <a:spcBef>
                          <a:spcPts val="0"/>
                        </a:spcBef>
                        <a:spcAft>
                          <a:spcPts val="0"/>
                        </a:spcAft>
                        <a:buNone/>
                      </a:pPr>
                      <a:r>
                        <a:rPr lang="en-US" sz="1000" u="none" strike="noStrike" cap="none">
                          <a:latin typeface="Calibri"/>
                          <a:ea typeface="Calibri"/>
                          <a:cs typeface="Calibri"/>
                          <a:sym typeface="Calibri"/>
                        </a:rPr>
                        <a:t> </a:t>
                      </a:r>
                      <a:endParaRPr sz="1600"/>
                    </a:p>
                  </a:txBody>
                  <a:tcPr marL="58600" marR="58600" marT="29300" marB="29300"/>
                </a:tc>
                <a:extLst>
                  <a:ext uri="{0D108BD9-81ED-4DB2-BD59-A6C34878D82A}">
                    <a16:rowId xmlns:a16="http://schemas.microsoft.com/office/drawing/2014/main" val="1447477167"/>
                  </a:ext>
                </a:extLst>
              </a:tr>
              <a:tr h="192963">
                <a:tc>
                  <a:txBody>
                    <a:bodyPr/>
                    <a:lstStyle/>
                    <a:p>
                      <a:r>
                        <a:rPr lang="en-US"/>
                        <a:t>dx_code_icd9</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2691920212"/>
                  </a:ext>
                </a:extLst>
              </a:tr>
              <a:tr h="0">
                <a:tc>
                  <a:txBody>
                    <a:bodyPr/>
                    <a:lstStyle/>
                    <a:p>
                      <a:r>
                        <a:rPr lang="en-US"/>
                        <a:t>dx_code_icd10</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2488433346"/>
                  </a:ext>
                </a:extLst>
              </a:tr>
              <a:tr h="0">
                <a:tc>
                  <a:txBody>
                    <a:bodyPr/>
                    <a:lstStyle/>
                    <a:p>
                      <a:r>
                        <a:rPr lang="en-US"/>
                        <a:t>dx_source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FFD966"/>
                        </a:buClr>
                        <a:buSzPts val="800"/>
                        <a:buFont typeface="Calibri"/>
                        <a:buNone/>
                        <a:tabLst/>
                        <a:defRPr/>
                      </a:pPr>
                      <a:r>
                        <a:rPr lang="en-US" sz="1000" b="0" i="0" u="none" strike="noStrike" cap="none">
                          <a:solidFill>
                            <a:srgbClr val="FFD966"/>
                          </a:solidFill>
                          <a:latin typeface="Calibri"/>
                          <a:ea typeface="Calibri"/>
                          <a:cs typeface="Calibri"/>
                          <a:sym typeface="Calibri"/>
                        </a:rPr>
                        <a:t>(str)</a:t>
                      </a:r>
                      <a:endParaRPr lang="en-US"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80776701"/>
                  </a:ext>
                </a:extLst>
              </a:tr>
              <a:tr h="0">
                <a:tc>
                  <a:txBody>
                    <a:bodyPr/>
                    <a:lstStyle/>
                    <a:p>
                      <a:r>
                        <a:rPr lang="en-US"/>
                        <a:t>dx_time_date</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(timestamp)</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62329945"/>
                  </a:ext>
                </a:extLst>
              </a:tr>
              <a:tr h="0">
                <a:tc>
                  <a:txBody>
                    <a:bodyPr/>
                    <a:lstStyle/>
                    <a:p>
                      <a:r>
                        <a:rPr lang="en-US"/>
                        <a:t>dx_code</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904519225"/>
                  </a:ext>
                </a:extLst>
              </a:tr>
              <a:tr h="0">
                <a:tc>
                  <a:txBody>
                    <a:bodyPr/>
                    <a:lstStyle/>
                    <a:p>
                      <a:r>
                        <a:rPr lang="en-US"/>
                        <a:t>dx_name</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lang="en-US"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[diagnoses]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466893860"/>
                  </a:ext>
                </a:extLst>
              </a:tr>
            </a:tbl>
          </a:graphicData>
        </a:graphic>
      </p:graphicFrame>
      <p:sp>
        <p:nvSpPr>
          <p:cNvPr id="5" name="Rectangle 4">
            <a:extLst>
              <a:ext uri="{FF2B5EF4-FFF2-40B4-BE49-F238E27FC236}">
                <a16:creationId xmlns:a16="http://schemas.microsoft.com/office/drawing/2014/main" id="{A813CA75-5CA2-4FC3-BAB4-E1B8C592C050}"/>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a265dd8b3b_0_113"/>
          <p:cNvSpPr txBox="1"/>
          <p:nvPr/>
        </p:nvSpPr>
        <p:spPr>
          <a:xfrm>
            <a:off x="1019233" y="6488668"/>
            <a:ext cx="4760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field name: </a:t>
            </a:r>
            <a:r>
              <a:rPr lang="en-US" sz="1800">
                <a:solidFill>
                  <a:srgbClr val="8DA9DB"/>
                </a:solidFill>
                <a:latin typeface="Calibri"/>
                <a:ea typeface="Calibri"/>
                <a:cs typeface="Calibri"/>
                <a:sym typeface="Calibri"/>
              </a:rPr>
              <a:t>example value </a:t>
            </a:r>
            <a:r>
              <a:rPr lang="en-US" sz="1800">
                <a:solidFill>
                  <a:srgbClr val="FFD966"/>
                </a:solidFill>
                <a:latin typeface="Calibri"/>
                <a:ea typeface="Calibri"/>
                <a:cs typeface="Calibri"/>
                <a:sym typeface="Calibri"/>
              </a:rPr>
              <a:t>(type) </a:t>
            </a:r>
            <a:r>
              <a:rPr lang="en-US" sz="1800">
                <a:solidFill>
                  <a:srgbClr val="A8D08C"/>
                </a:solidFill>
                <a:latin typeface="Calibri"/>
                <a:ea typeface="Calibri"/>
                <a:cs typeface="Calibri"/>
                <a:sym typeface="Calibri"/>
              </a:rPr>
              <a:t>[file name]</a:t>
            </a:r>
            <a:endParaRPr/>
          </a:p>
        </p:txBody>
      </p:sp>
      <p:sp>
        <p:nvSpPr>
          <p:cNvPr id="266" name="Google Shape;266;ga265dd8b3b_0_1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solidFill>
                  <a:schemeClr val="tx1"/>
                </a:solidFill>
              </a:rPr>
              <a:t>procedures </a:t>
            </a:r>
            <a:r>
              <a:rPr lang="en-US">
                <a:solidFill>
                  <a:schemeClr val="accent4">
                    <a:lumMod val="60000"/>
                    <a:lumOff val="40000"/>
                  </a:schemeClr>
                </a:solidFill>
              </a:rPr>
              <a:t>(data frame)</a:t>
            </a:r>
            <a:endParaRPr>
              <a:solidFill>
                <a:schemeClr val="tx1"/>
              </a:solidFill>
            </a:endParaRPr>
          </a:p>
        </p:txBody>
      </p:sp>
      <p:graphicFrame>
        <p:nvGraphicFramePr>
          <p:cNvPr id="8" name="Google Shape;151;ga2dfa0f81c_0_132">
            <a:extLst>
              <a:ext uri="{FF2B5EF4-FFF2-40B4-BE49-F238E27FC236}">
                <a16:creationId xmlns:a16="http://schemas.microsoft.com/office/drawing/2014/main" id="{A266EF02-9817-4F2E-A9B9-B28A6A1DC01D}"/>
              </a:ext>
            </a:extLst>
          </p:cNvPr>
          <p:cNvGraphicFramePr/>
          <p:nvPr>
            <p:extLst>
              <p:ext uri="{D42A27DB-BD31-4B8C-83A1-F6EECF244321}">
                <p14:modId xmlns:p14="http://schemas.microsoft.com/office/powerpoint/2010/main" val="1218922314"/>
              </p:ext>
            </p:extLst>
          </p:nvPr>
        </p:nvGraphicFramePr>
        <p:xfrm>
          <a:off x="1019233" y="1626600"/>
          <a:ext cx="4625075" cy="3604800"/>
        </p:xfrm>
        <a:graphic>
          <a:graphicData uri="http://schemas.openxmlformats.org/drawingml/2006/table">
            <a:tbl>
              <a:tblPr firstRow="1" bandCol="1">
                <a:noFill/>
                <a:tableStyleId>{24BB6362-0691-4F27-8A29-8DD949858521}</a:tableStyleId>
              </a:tblPr>
              <a:tblGrid>
                <a:gridCol w="1514750">
                  <a:extLst>
                    <a:ext uri="{9D8B030D-6E8A-4147-A177-3AD203B41FA5}">
                      <a16:colId xmlns:a16="http://schemas.microsoft.com/office/drawing/2014/main" val="20000"/>
                    </a:ext>
                  </a:extLst>
                </a:gridCol>
                <a:gridCol w="991450">
                  <a:extLst>
                    <a:ext uri="{9D8B030D-6E8A-4147-A177-3AD203B41FA5}">
                      <a16:colId xmlns:a16="http://schemas.microsoft.com/office/drawing/2014/main" val="20001"/>
                    </a:ext>
                  </a:extLst>
                </a:gridCol>
                <a:gridCol w="1457825">
                  <a:extLst>
                    <a:ext uri="{9D8B030D-6E8A-4147-A177-3AD203B41FA5}">
                      <a16:colId xmlns:a16="http://schemas.microsoft.com/office/drawing/2014/main" val="20002"/>
                    </a:ext>
                  </a:extLst>
                </a:gridCol>
                <a:gridCol w="661050">
                  <a:extLst>
                    <a:ext uri="{9D8B030D-6E8A-4147-A177-3AD203B41FA5}">
                      <a16:colId xmlns:a16="http://schemas.microsoft.com/office/drawing/2014/main" val="20003"/>
                    </a:ext>
                  </a:extLst>
                </a:gridCol>
              </a:tblGrid>
              <a:tr h="101600">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Column Name</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Variable Type</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Location</a:t>
                      </a:r>
                      <a:endParaRPr sz="1600"/>
                    </a:p>
                  </a:txBody>
                  <a:tcPr marL="58600" marR="58600" marT="29300" marB="29300"/>
                </a:tc>
                <a:tc>
                  <a:txBody>
                    <a:bodyPr/>
                    <a:lstStyle/>
                    <a:p>
                      <a:pPr marL="0" marR="0" lvl="0" indent="0" algn="l" rtl="0">
                        <a:spcBef>
                          <a:spcPts val="0"/>
                        </a:spcBef>
                        <a:spcAft>
                          <a:spcPts val="0"/>
                        </a:spcAft>
                        <a:buNone/>
                      </a:pPr>
                      <a:r>
                        <a:rPr lang="en-US" sz="1000" b="1" u="none" strike="noStrike" cap="none">
                          <a:solidFill>
                            <a:srgbClr val="FFFFFF"/>
                          </a:solidFill>
                          <a:latin typeface="Calibri"/>
                          <a:ea typeface="Calibri"/>
                          <a:cs typeface="Calibri"/>
                          <a:sym typeface="Calibri"/>
                        </a:rPr>
                        <a:t>Example</a:t>
                      </a:r>
                      <a:endParaRPr sz="1600"/>
                    </a:p>
                  </a:txBody>
                  <a:tcPr marL="58600" marR="58600" marT="29300" marB="29300"/>
                </a:tc>
                <a:extLst>
                  <a:ext uri="{0D108BD9-81ED-4DB2-BD59-A6C34878D82A}">
                    <a16:rowId xmlns:a16="http://schemas.microsoft.com/office/drawing/2014/main" val="10000"/>
                  </a:ext>
                </a:extLst>
              </a:tr>
              <a:tr h="101600">
                <a:tc>
                  <a:txBody>
                    <a:bodyPr/>
                    <a:lstStyle/>
                    <a:p>
                      <a:pPr marL="0" marR="0" lvl="0" indent="0" algn="l" rtl="0">
                        <a:lnSpc>
                          <a:spcPct val="100000"/>
                        </a:lnSpc>
                        <a:spcBef>
                          <a:spcPts val="0"/>
                        </a:spcBef>
                        <a:spcAft>
                          <a:spcPts val="0"/>
                        </a:spcAft>
                        <a:buClr>
                          <a:srgbClr val="000000"/>
                        </a:buClr>
                        <a:buSzPts val="800"/>
                        <a:buFont typeface="Calibri"/>
                        <a:buNone/>
                      </a:pPr>
                      <a:r>
                        <a:rPr lang="en-US" sz="900" u="none" strike="noStrike" cap="none">
                          <a:solidFill>
                            <a:srgbClr val="000000"/>
                          </a:solidFill>
                          <a:latin typeface="Calibri"/>
                          <a:ea typeface="Calibri"/>
                          <a:cs typeface="Calibri"/>
                          <a:sym typeface="Calibri"/>
                        </a:rPr>
                        <a:t>log_id</a:t>
                      </a:r>
                      <a:endParaRPr sz="900"/>
                    </a:p>
                  </a:txBody>
                  <a:tcPr marL="58600" marR="58600" marT="29300" marB="29300"/>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(bigint)</a:t>
                      </a:r>
                      <a:endParaRPr sz="1000" b="0" i="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u="none" strike="noStrike" cap="none">
                          <a:solidFill>
                            <a:srgbClr val="92D050"/>
                          </a:solidFill>
                          <a:latin typeface="Calibri"/>
                          <a:ea typeface="Calibri"/>
                          <a:cs typeface="Calibri"/>
                          <a:sym typeface="Calibri"/>
                        </a:rPr>
                        <a:t>[or_procedures]</a:t>
                      </a:r>
                      <a:endParaRPr lang="en-US" sz="1600"/>
                    </a:p>
                  </a:txBody>
                  <a:tcPr marL="58600" marR="58600" marT="29300" marB="29300"/>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tc>
                <a:extLst>
                  <a:ext uri="{0D108BD9-81ED-4DB2-BD59-A6C34878D82A}">
                    <a16:rowId xmlns:a16="http://schemas.microsoft.com/office/drawing/2014/main" val="10001"/>
                  </a:ext>
                </a:extLst>
              </a:tr>
              <a:tr h="101600">
                <a:tc>
                  <a:txBody>
                    <a:bodyPr/>
                    <a:lstStyle/>
                    <a:p>
                      <a:pPr marL="0" marR="0" lvl="0" indent="0" algn="l" rtl="0">
                        <a:spcBef>
                          <a:spcPts val="0"/>
                        </a:spcBef>
                        <a:spcAft>
                          <a:spcPts val="0"/>
                        </a:spcAft>
                        <a:buNone/>
                      </a:pPr>
                      <a:r>
                        <a:rPr lang="en-US" sz="900" b="0" u="none" strike="noStrike" cap="none">
                          <a:solidFill>
                            <a:srgbClr val="000000"/>
                          </a:solidFill>
                          <a:latin typeface="Calibri"/>
                          <a:ea typeface="Calibri"/>
                          <a:cs typeface="Calibri"/>
                          <a:sym typeface="Calibri"/>
                        </a:rPr>
                        <a:t>surgery_date</a:t>
                      </a:r>
                      <a:endParaRPr sz="900" u="none" strike="noStrike" cap="none">
                        <a:solidFill>
                          <a:srgbClr val="000000"/>
                        </a:solidFill>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b="0" u="none" strike="noStrike" cap="none">
                          <a:solidFill>
                            <a:srgbClr val="FFD966"/>
                          </a:solidFill>
                          <a:latin typeface="Calibri"/>
                          <a:ea typeface="Calibri"/>
                          <a:cs typeface="Calibri"/>
                          <a:sym typeface="Calibri"/>
                        </a:rPr>
                        <a:t>(timestamp)</a:t>
                      </a:r>
                      <a:r>
                        <a:rPr lang="en-US" sz="1000" b="0" u="none" strike="noStrike" cap="none">
                          <a:solidFill>
                            <a:srgbClr val="000000"/>
                          </a:solidFill>
                          <a:latin typeface="Calibri"/>
                          <a:ea typeface="Calibri"/>
                          <a:cs typeface="Calibri"/>
                          <a:sym typeface="Calibri"/>
                        </a:rPr>
                        <a:t> </a:t>
                      </a:r>
                      <a:endParaRPr sz="1000" u="none" strike="noStrike" cap="none">
                        <a:latin typeface="Calibri"/>
                        <a:ea typeface="Calibri"/>
                        <a:cs typeface="Calibri"/>
                        <a:sym typeface="Calibri"/>
                      </a:endParaRPr>
                    </a:p>
                  </a:txBody>
                  <a:tcPr marL="58600" marR="58600" marT="29300" marB="29300"/>
                </a:tc>
                <a:tc>
                  <a:txBody>
                    <a:bodyPr/>
                    <a:lstStyle/>
                    <a:p>
                      <a:pPr marL="0" marR="0" lvl="0" indent="0" algn="l" rtl="0">
                        <a:spcBef>
                          <a:spcPts val="0"/>
                        </a:spcBef>
                        <a:spcAft>
                          <a:spcPts val="0"/>
                        </a:spcAft>
                        <a:buNone/>
                      </a:pPr>
                      <a:r>
                        <a:rPr lang="en-US" sz="1000" u="none" strike="noStrike" cap="none">
                          <a:solidFill>
                            <a:srgbClr val="92D050"/>
                          </a:solidFill>
                          <a:latin typeface="Calibri"/>
                          <a:ea typeface="Calibri"/>
                          <a:cs typeface="Calibri"/>
                          <a:sym typeface="Calibri"/>
                        </a:rPr>
                        <a:t>[or_procedures]</a:t>
                      </a:r>
                      <a:endParaRPr sz="1600"/>
                    </a:p>
                  </a:txBody>
                  <a:tcPr marL="58600" marR="58600" marT="29300" marB="29300"/>
                </a:tc>
                <a:tc>
                  <a:txBody>
                    <a:bodyPr/>
                    <a:lstStyle/>
                    <a:p>
                      <a:pPr marL="0" marR="0" lvl="0" indent="0" algn="l" rtl="0">
                        <a:spcBef>
                          <a:spcPts val="0"/>
                        </a:spcBef>
                        <a:spcAft>
                          <a:spcPts val="0"/>
                        </a:spcAft>
                        <a:buNone/>
                      </a:pPr>
                      <a:r>
                        <a:rPr lang="en-US" sz="1000" u="none" strike="noStrike" cap="none">
                          <a:latin typeface="Calibri"/>
                          <a:ea typeface="Calibri"/>
                          <a:cs typeface="Calibri"/>
                          <a:sym typeface="Calibri"/>
                        </a:rPr>
                        <a:t> </a:t>
                      </a:r>
                      <a:endParaRPr sz="1600"/>
                    </a:p>
                  </a:txBody>
                  <a:tcPr marL="58600" marR="58600" marT="29300" marB="29300"/>
                </a:tc>
                <a:extLst>
                  <a:ext uri="{0D108BD9-81ED-4DB2-BD59-A6C34878D82A}">
                    <a16:rowId xmlns:a16="http://schemas.microsoft.com/office/drawing/2014/main" val="10002"/>
                  </a:ext>
                </a:extLst>
              </a:tr>
              <a:tr h="192963">
                <a:tc>
                  <a:txBody>
                    <a:bodyPr/>
                    <a:lstStyle/>
                    <a:p>
                      <a:r>
                        <a:rPr lang="en-US" sz="900"/>
                        <a:t>in_or_dttm</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(timestamp)</a:t>
                      </a:r>
                      <a:r>
                        <a:rPr lang="en-US"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3"/>
                  </a:ext>
                </a:extLst>
              </a:tr>
              <a:tr h="0">
                <a:tc>
                  <a:txBody>
                    <a:bodyPr/>
                    <a:lstStyle/>
                    <a:p>
                      <a:r>
                        <a:rPr lang="en-US" sz="900"/>
                        <a:t>procedure_start_dttm</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(timestamp)</a:t>
                      </a:r>
                      <a:r>
                        <a:rPr lang="en-US"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4"/>
                  </a:ext>
                </a:extLst>
              </a:tr>
              <a:tr h="0">
                <a:tc>
                  <a:txBody>
                    <a:bodyPr/>
                    <a:lstStyle/>
                    <a:p>
                      <a:r>
                        <a:rPr lang="en-US" sz="900"/>
                        <a:t>procedure_comp_dttm</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FFD966"/>
                        </a:buClr>
                        <a:buSzPts val="800"/>
                        <a:buFont typeface="Calibri"/>
                        <a:buNone/>
                        <a:tabLst/>
                        <a:defRPr/>
                      </a:pPr>
                      <a:r>
                        <a:rPr lang="en-US" sz="1000" b="0" i="0" u="none" strike="noStrike" cap="none">
                          <a:solidFill>
                            <a:srgbClr val="FFD966"/>
                          </a:solidFill>
                          <a:latin typeface="Calibri"/>
                          <a:ea typeface="Calibri"/>
                          <a:cs typeface="Calibri"/>
                          <a:sym typeface="Calibri"/>
                        </a:rPr>
                        <a:t>(timestamp)</a:t>
                      </a:r>
                      <a:r>
                        <a:rPr lang="en-US" sz="1000" b="0" i="0" u="none" strike="noStrike" cap="none">
                          <a:solidFill>
                            <a:srgbClr val="000000"/>
                          </a:solidFill>
                          <a:latin typeface="Calibri"/>
                          <a:ea typeface="Calibri"/>
                          <a:cs typeface="Calibri"/>
                          <a:sym typeface="Calibri"/>
                        </a:rPr>
                        <a:t> </a:t>
                      </a: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5"/>
                  </a:ext>
                </a:extLst>
              </a:tr>
              <a:tr h="0">
                <a:tc>
                  <a:txBody>
                    <a:bodyPr/>
                    <a:lstStyle/>
                    <a:p>
                      <a:r>
                        <a:rPr lang="en-US" sz="900"/>
                        <a:t>out_or_dttm</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(timestamp)</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6"/>
                  </a:ext>
                </a:extLst>
              </a:tr>
              <a:tr h="0">
                <a:tc>
                  <a:txBody>
                    <a:bodyPr/>
                    <a:lstStyle/>
                    <a:p>
                      <a:r>
                        <a:rPr lang="en-US" sz="900"/>
                        <a:t>or_proc_id</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7"/>
                  </a:ext>
                </a:extLst>
              </a:tr>
              <a:tr h="0">
                <a:tc>
                  <a:txBody>
                    <a:bodyPr/>
                    <a:lstStyle/>
                    <a:p>
                      <a:r>
                        <a:rPr lang="en-US" sz="900"/>
                        <a:t>cpt_code</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endParaRPr lang="en-US"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8"/>
                  </a:ext>
                </a:extLst>
              </a:tr>
              <a:tr h="0">
                <a:tc>
                  <a:txBody>
                    <a:bodyPr/>
                    <a:lstStyle/>
                    <a:p>
                      <a:r>
                        <a:rPr lang="en-US" sz="900"/>
                        <a:t>primary_procedure_nm</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(str)</a:t>
                      </a:r>
                      <a:endParaRPr lang="en-US" sz="1000" u="none" strike="noStrike" cap="none">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09"/>
                  </a:ext>
                </a:extLst>
              </a:tr>
              <a:tr h="0">
                <a:tc>
                  <a:txBody>
                    <a:bodyPr/>
                    <a:lstStyle/>
                    <a:p>
                      <a:r>
                        <a:rPr lang="en-US" sz="900"/>
                        <a:t>service_nm</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(str)</a:t>
                      </a:r>
                      <a:endParaRPr sz="1000" u="none" strike="noStrike" cap="none">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0"/>
                  </a:ext>
                </a:extLst>
              </a:tr>
              <a:tr h="0">
                <a:tc>
                  <a:txBody>
                    <a:bodyPr/>
                    <a:lstStyle/>
                    <a:p>
                      <a:r>
                        <a:rPr lang="en-US" sz="900"/>
                        <a:t>primary_physician_nm</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(str)</a:t>
                      </a:r>
                      <a:endParaRPr lang="en-US" sz="1000" u="none" strike="noStrike" cap="none">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1"/>
                  </a:ext>
                </a:extLst>
              </a:tr>
              <a:tr h="0">
                <a:tc>
                  <a:txBody>
                    <a:bodyPr/>
                    <a:lstStyle/>
                    <a:p>
                      <a:r>
                        <a:rPr lang="en-US" sz="900"/>
                        <a:t>asa_rating_cd</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(int)</a:t>
                      </a:r>
                      <a:endParaRPr sz="1000" u="none" strike="noStrike" cap="none">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2"/>
                  </a:ext>
                </a:extLst>
              </a:tr>
              <a:tr h="0">
                <a:tc>
                  <a:txBody>
                    <a:bodyPr/>
                    <a:lstStyle/>
                    <a:p>
                      <a:r>
                        <a:rPr lang="en-US" sz="900"/>
                        <a:t>asa_rating</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u="none" strike="noStrike" cap="none">
                          <a:solidFill>
                            <a:srgbClr val="FFD966"/>
                          </a:solidFill>
                          <a:latin typeface="Calibri"/>
                          <a:ea typeface="Calibri"/>
                          <a:cs typeface="Calibri"/>
                          <a:sym typeface="Calibri"/>
                        </a:rPr>
                        <a:t>(str)</a:t>
                      </a:r>
                      <a:endParaRPr lang="en-US" sz="1000" u="none" strike="noStrike" cap="none">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3"/>
                  </a:ext>
                </a:extLst>
              </a:tr>
              <a:tr h="0">
                <a:tc>
                  <a:txBody>
                    <a:bodyPr/>
                    <a:lstStyle/>
                    <a:p>
                      <a:r>
                        <a:rPr lang="en-US" sz="900"/>
                        <a:t>wound_class_c</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(int)</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4"/>
                  </a:ext>
                </a:extLst>
              </a:tr>
              <a:tr h="0">
                <a:tc>
                  <a:txBody>
                    <a:bodyPr/>
                    <a:lstStyle/>
                    <a:p>
                      <a:r>
                        <a:rPr lang="en-US" sz="900"/>
                        <a:t>surgical_wound_class</a:t>
                      </a:r>
                    </a:p>
                  </a:txBody>
                  <a:tcPr anchor="ctr"/>
                </a:tc>
                <a:tc>
                  <a:txBody>
                    <a:bodyPr/>
                    <a:lstStyle/>
                    <a:p>
                      <a:pPr marL="0" marR="0" lvl="0" indent="0" algn="l" rtl="0">
                        <a:lnSpc>
                          <a:spcPct val="100000"/>
                        </a:lnSpc>
                        <a:spcBef>
                          <a:spcPts val="0"/>
                        </a:spcBef>
                        <a:spcAft>
                          <a:spcPts val="0"/>
                        </a:spcAft>
                        <a:buClr>
                          <a:srgbClr val="FFD966"/>
                        </a:buClr>
                        <a:buSzPts val="800"/>
                        <a:buFont typeface="Calibri"/>
                        <a:buNone/>
                      </a:pPr>
                      <a:r>
                        <a:rPr lang="en-US" sz="1000" b="0" i="0" u="none" strike="noStrike" cap="none">
                          <a:solidFill>
                            <a:srgbClr val="FFD966"/>
                          </a:solidFill>
                          <a:latin typeface="Calibri"/>
                          <a:ea typeface="Calibri"/>
                          <a:cs typeface="Calibri"/>
                          <a:sym typeface="Calibri"/>
                        </a:rPr>
                        <a:t>(str)</a:t>
                      </a:r>
                      <a:endParaRPr sz="1000" b="0" i="0" u="none" strike="noStrike" cap="none">
                        <a:solidFill>
                          <a:srgbClr val="000000"/>
                        </a:solidFill>
                        <a:latin typeface="Calibri"/>
                        <a:ea typeface="Calibri"/>
                        <a:cs typeface="Calibri"/>
                        <a:sym typeface="Calibri"/>
                      </a:endParaRPr>
                    </a:p>
                  </a:txBody>
                  <a:tcPr marL="58600" marR="58600" marT="29300" marB="29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a:ln>
                            <a:noFill/>
                          </a:ln>
                          <a:solidFill>
                            <a:srgbClr val="92D050"/>
                          </a:solidFill>
                          <a:effectLst/>
                          <a:uLnTx/>
                          <a:uFillTx/>
                          <a:latin typeface="Calibri"/>
                          <a:ea typeface="Calibri"/>
                          <a:cs typeface="Calibri"/>
                          <a:sym typeface="Calibri"/>
                        </a:rPr>
                        <a:t>[or_procedures]</a:t>
                      </a:r>
                      <a:endParaRPr kumimoji="0" lang="en-US" sz="1600" b="0" i="0" u="none" strike="noStrike" kern="0" cap="none" spc="0" normalizeH="0" baseline="0" noProof="0">
                        <a:ln>
                          <a:noFill/>
                        </a:ln>
                        <a:solidFill>
                          <a:srgbClr val="000000"/>
                        </a:solidFill>
                        <a:effectLst/>
                        <a:uLnTx/>
                        <a:uFillTx/>
                        <a:latin typeface="Calibri"/>
                        <a:cs typeface="Calibri"/>
                        <a:sym typeface="Arial"/>
                      </a:endParaRPr>
                    </a:p>
                  </a:txBody>
                  <a:tcPr marL="58600" marR="58600" marT="29300" marB="29300" anchor="ctr"/>
                </a:tc>
                <a:tc>
                  <a:txBody>
                    <a:bodyPr/>
                    <a:lstStyle/>
                    <a:p>
                      <a:pPr marL="0" marR="0" lvl="0" indent="0" algn="l" rtl="0">
                        <a:spcBef>
                          <a:spcPts val="0"/>
                        </a:spcBef>
                        <a:spcAft>
                          <a:spcPts val="0"/>
                        </a:spcAft>
                        <a:buNone/>
                      </a:pPr>
                      <a:endParaRPr sz="1000" u="none" strike="noStrike" cap="none">
                        <a:latin typeface="Calibri"/>
                        <a:ea typeface="Calibri"/>
                        <a:cs typeface="Calibri"/>
                        <a:sym typeface="Calibri"/>
                      </a:endParaRPr>
                    </a:p>
                  </a:txBody>
                  <a:tcPr marL="58600" marR="58600" marT="29300" marB="29300" anchor="ctr"/>
                </a:tc>
                <a:extLst>
                  <a:ext uri="{0D108BD9-81ED-4DB2-BD59-A6C34878D82A}">
                    <a16:rowId xmlns:a16="http://schemas.microsoft.com/office/drawing/2014/main" val="10015"/>
                  </a:ext>
                </a:extLst>
              </a:tr>
            </a:tbl>
          </a:graphicData>
        </a:graphic>
      </p:graphicFrame>
      <p:sp>
        <p:nvSpPr>
          <p:cNvPr id="5" name="Rectangle 4">
            <a:extLst>
              <a:ext uri="{FF2B5EF4-FFF2-40B4-BE49-F238E27FC236}">
                <a16:creationId xmlns:a16="http://schemas.microsoft.com/office/drawing/2014/main" id="{85D23F3C-A00B-4CA1-85F3-DDD3260734A1}"/>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E7FA-F8A0-4CF0-B22B-4E9A7B82D7A9}"/>
              </a:ext>
            </a:extLst>
          </p:cNvPr>
          <p:cNvSpPr>
            <a:spLocks noGrp="1"/>
          </p:cNvSpPr>
          <p:nvPr>
            <p:ph type="title"/>
          </p:nvPr>
        </p:nvSpPr>
        <p:spPr/>
        <p:txBody>
          <a:bodyPr/>
          <a:lstStyle/>
          <a:p>
            <a:r>
              <a:rPr lang="en-US"/>
              <a:t>SEPY History	</a:t>
            </a:r>
          </a:p>
        </p:txBody>
      </p:sp>
      <p:sp>
        <p:nvSpPr>
          <p:cNvPr id="3" name="Text Placeholder 2">
            <a:extLst>
              <a:ext uri="{FF2B5EF4-FFF2-40B4-BE49-F238E27FC236}">
                <a16:creationId xmlns:a16="http://schemas.microsoft.com/office/drawing/2014/main" id="{001D22BA-CC50-48CD-8A14-8B47FC202F6E}"/>
              </a:ext>
            </a:extLst>
          </p:cNvPr>
          <p:cNvSpPr>
            <a:spLocks noGrp="1"/>
          </p:cNvSpPr>
          <p:nvPr>
            <p:ph type="body" idx="1"/>
          </p:nvPr>
        </p:nvSpPr>
        <p:spPr>
          <a:xfrm>
            <a:off x="4868239" y="1194929"/>
            <a:ext cx="6983186" cy="3256131"/>
          </a:xfrm>
        </p:spPr>
        <p:txBody>
          <a:bodyPr>
            <a:normAutofit/>
          </a:bodyPr>
          <a:lstStyle/>
          <a:p>
            <a:pPr>
              <a:buFontTx/>
              <a:buChar char="-"/>
            </a:pPr>
            <a:r>
              <a:rPr lang="en-US" sz="2200"/>
              <a:t>SEPY is a python toolkit for binning hourly inpatient data and calculating an hourly Sepsis-3 time </a:t>
            </a:r>
          </a:p>
          <a:p>
            <a:pPr>
              <a:buFontTx/>
              <a:buChar char="-"/>
            </a:pPr>
            <a:r>
              <a:rPr lang="en-US" sz="2200"/>
              <a:t>The intent is to standardize the process so it could be replicated across multiple sites with relative ease</a:t>
            </a:r>
          </a:p>
          <a:p>
            <a:pPr>
              <a:buFontTx/>
              <a:buChar char="-"/>
            </a:pPr>
            <a:r>
              <a:rPr lang="en-US" sz="2200"/>
              <a:t>Currently executed on Emory and Grady patient cohorts</a:t>
            </a:r>
          </a:p>
          <a:p>
            <a:pPr>
              <a:buFontTx/>
              <a:buChar char="-"/>
            </a:pPr>
            <a:r>
              <a:rPr lang="en-US" sz="2200"/>
              <a:t>Ultimate output is a single python class object that contains a robust collection of patient features</a:t>
            </a:r>
          </a:p>
          <a:p>
            <a:pPr>
              <a:buFontTx/>
              <a:buChar char="-"/>
            </a:pPr>
            <a:endParaRPr lang="en-US" sz="2200"/>
          </a:p>
        </p:txBody>
      </p:sp>
      <p:sp>
        <p:nvSpPr>
          <p:cNvPr id="21" name="Google Shape;90;ga2dfa0f81c_0_5">
            <a:extLst>
              <a:ext uri="{FF2B5EF4-FFF2-40B4-BE49-F238E27FC236}">
                <a16:creationId xmlns:a16="http://schemas.microsoft.com/office/drawing/2014/main" id="{0871C71B-2C90-4612-AF29-CEC9999DE0DF}"/>
              </a:ext>
            </a:extLst>
          </p:cNvPr>
          <p:cNvSpPr/>
          <p:nvPr/>
        </p:nvSpPr>
        <p:spPr>
          <a:xfrm>
            <a:off x="670980" y="2517429"/>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Lab Values</a:t>
            </a:r>
            <a:endParaRPr/>
          </a:p>
        </p:txBody>
      </p:sp>
      <p:sp>
        <p:nvSpPr>
          <p:cNvPr id="22" name="Google Shape;91;ga2dfa0f81c_0_5">
            <a:extLst>
              <a:ext uri="{FF2B5EF4-FFF2-40B4-BE49-F238E27FC236}">
                <a16:creationId xmlns:a16="http://schemas.microsoft.com/office/drawing/2014/main" id="{738B7A11-A25D-4A51-BDD1-A739329D97CE}"/>
              </a:ext>
            </a:extLst>
          </p:cNvPr>
          <p:cNvSpPr/>
          <p:nvPr/>
        </p:nvSpPr>
        <p:spPr>
          <a:xfrm>
            <a:off x="670980" y="3395365"/>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Vitals</a:t>
            </a:r>
            <a:endParaRPr/>
          </a:p>
        </p:txBody>
      </p:sp>
      <p:sp>
        <p:nvSpPr>
          <p:cNvPr id="23" name="Google Shape;93;ga2dfa0f81c_0_5">
            <a:extLst>
              <a:ext uri="{FF2B5EF4-FFF2-40B4-BE49-F238E27FC236}">
                <a16:creationId xmlns:a16="http://schemas.microsoft.com/office/drawing/2014/main" id="{800F06B7-BEC5-4402-BCDB-8844A704924E}"/>
              </a:ext>
            </a:extLst>
          </p:cNvPr>
          <p:cNvSpPr/>
          <p:nvPr/>
        </p:nvSpPr>
        <p:spPr>
          <a:xfrm>
            <a:off x="670980" y="2956397"/>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Medications</a:t>
            </a:r>
            <a:endParaRPr/>
          </a:p>
        </p:txBody>
      </p:sp>
      <p:sp>
        <p:nvSpPr>
          <p:cNvPr id="24" name="Google Shape;95;ga2dfa0f81c_0_5">
            <a:extLst>
              <a:ext uri="{FF2B5EF4-FFF2-40B4-BE49-F238E27FC236}">
                <a16:creationId xmlns:a16="http://schemas.microsoft.com/office/drawing/2014/main" id="{9347184F-7CB4-4A11-BBF2-11B59DD749F9}"/>
              </a:ext>
            </a:extLst>
          </p:cNvPr>
          <p:cNvSpPr/>
          <p:nvPr/>
        </p:nvSpPr>
        <p:spPr>
          <a:xfrm>
            <a:off x="670980" y="1639493"/>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Demographics</a:t>
            </a:r>
            <a:endParaRPr/>
          </a:p>
        </p:txBody>
      </p:sp>
      <p:sp>
        <p:nvSpPr>
          <p:cNvPr id="25" name="Google Shape;96;ga2dfa0f81c_0_5">
            <a:extLst>
              <a:ext uri="{FF2B5EF4-FFF2-40B4-BE49-F238E27FC236}">
                <a16:creationId xmlns:a16="http://schemas.microsoft.com/office/drawing/2014/main" id="{76E1F153-BBA3-4277-96E7-43C7A22B0B84}"/>
              </a:ext>
            </a:extLst>
          </p:cNvPr>
          <p:cNvSpPr/>
          <p:nvPr/>
        </p:nvSpPr>
        <p:spPr>
          <a:xfrm>
            <a:off x="670980" y="4273301"/>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Cultures</a:t>
            </a:r>
            <a:endParaRPr/>
          </a:p>
        </p:txBody>
      </p:sp>
      <p:sp>
        <p:nvSpPr>
          <p:cNvPr id="26" name="Google Shape;97;ga2dfa0f81c_0_5">
            <a:extLst>
              <a:ext uri="{FF2B5EF4-FFF2-40B4-BE49-F238E27FC236}">
                <a16:creationId xmlns:a16="http://schemas.microsoft.com/office/drawing/2014/main" id="{B23C3923-9C7A-42C5-9655-ECFDC814F3CF}"/>
              </a:ext>
            </a:extLst>
          </p:cNvPr>
          <p:cNvSpPr/>
          <p:nvPr/>
        </p:nvSpPr>
        <p:spPr>
          <a:xfrm>
            <a:off x="670980" y="2078461"/>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Encounters</a:t>
            </a:r>
            <a:endParaRPr/>
          </a:p>
        </p:txBody>
      </p:sp>
      <p:sp>
        <p:nvSpPr>
          <p:cNvPr id="27" name="Google Shape;98;ga2dfa0f81c_0_5">
            <a:extLst>
              <a:ext uri="{FF2B5EF4-FFF2-40B4-BE49-F238E27FC236}">
                <a16:creationId xmlns:a16="http://schemas.microsoft.com/office/drawing/2014/main" id="{90D1E624-C938-4447-916E-2F9C5423C7FC}"/>
              </a:ext>
            </a:extLst>
          </p:cNvPr>
          <p:cNvSpPr/>
          <p:nvPr/>
        </p:nvSpPr>
        <p:spPr>
          <a:xfrm>
            <a:off x="670980" y="6029172"/>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Vent</a:t>
            </a:r>
            <a:endParaRPr/>
          </a:p>
        </p:txBody>
      </p:sp>
      <p:sp>
        <p:nvSpPr>
          <p:cNvPr id="28" name="Google Shape;99;ga2dfa0f81c_0_5">
            <a:extLst>
              <a:ext uri="{FF2B5EF4-FFF2-40B4-BE49-F238E27FC236}">
                <a16:creationId xmlns:a16="http://schemas.microsoft.com/office/drawing/2014/main" id="{313941BA-D9F6-470A-92F1-B66AAD8C1B61}"/>
              </a:ext>
            </a:extLst>
          </p:cNvPr>
          <p:cNvSpPr/>
          <p:nvPr/>
        </p:nvSpPr>
        <p:spPr>
          <a:xfrm>
            <a:off x="2450250" y="1639493"/>
            <a:ext cx="491714" cy="4750893"/>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ga2dfa0f81c_0_5">
            <a:extLst>
              <a:ext uri="{FF2B5EF4-FFF2-40B4-BE49-F238E27FC236}">
                <a16:creationId xmlns:a16="http://schemas.microsoft.com/office/drawing/2014/main" id="{4E55B453-BB79-422B-9DB2-7766305F5B8B}"/>
              </a:ext>
            </a:extLst>
          </p:cNvPr>
          <p:cNvSpPr/>
          <p:nvPr/>
        </p:nvSpPr>
        <p:spPr>
          <a:xfrm>
            <a:off x="3006163" y="3773892"/>
            <a:ext cx="1493223"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SEPY Pipeline</a:t>
            </a:r>
            <a:endParaRPr/>
          </a:p>
        </p:txBody>
      </p:sp>
      <p:cxnSp>
        <p:nvCxnSpPr>
          <p:cNvPr id="30" name="Google Shape;101;ga2dfa0f81c_0_5">
            <a:extLst>
              <a:ext uri="{FF2B5EF4-FFF2-40B4-BE49-F238E27FC236}">
                <a16:creationId xmlns:a16="http://schemas.microsoft.com/office/drawing/2014/main" id="{42EB3EE1-40DE-4874-A6BC-79FD6C9336D5}"/>
              </a:ext>
            </a:extLst>
          </p:cNvPr>
          <p:cNvCxnSpPr>
            <a:cxnSpLocks/>
            <a:stCxn id="29" idx="3"/>
            <a:endCxn id="31" idx="0"/>
          </p:cNvCxnSpPr>
          <p:nvPr/>
        </p:nvCxnSpPr>
        <p:spPr>
          <a:xfrm>
            <a:off x="4499386" y="4012092"/>
            <a:ext cx="248638" cy="1002742"/>
          </a:xfrm>
          <a:prstGeom prst="straightConnector1">
            <a:avLst/>
          </a:prstGeom>
          <a:noFill/>
          <a:ln w="9525" cap="flat" cmpd="sng">
            <a:solidFill>
              <a:schemeClr val="dk2"/>
            </a:solidFill>
            <a:prstDash val="solid"/>
            <a:round/>
            <a:headEnd type="none" w="med" len="med"/>
            <a:tailEnd type="triangle" w="med" len="med"/>
          </a:ln>
        </p:spPr>
      </p:cxnSp>
      <p:sp>
        <p:nvSpPr>
          <p:cNvPr id="31" name="Google Shape;102;ga2dfa0f81c_0_5">
            <a:extLst>
              <a:ext uri="{FF2B5EF4-FFF2-40B4-BE49-F238E27FC236}">
                <a16:creationId xmlns:a16="http://schemas.microsoft.com/office/drawing/2014/main" id="{8465A618-4E3E-4214-9828-77B816AC1CC3}"/>
              </a:ext>
            </a:extLst>
          </p:cNvPr>
          <p:cNvSpPr/>
          <p:nvPr/>
        </p:nvSpPr>
        <p:spPr>
          <a:xfrm>
            <a:off x="3752774" y="5014834"/>
            <a:ext cx="1990500" cy="13186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err="1"/>
              <a:t>encounter.pickle</a:t>
            </a:r>
            <a:endParaRPr b="1"/>
          </a:p>
          <a:p>
            <a:pPr marL="457200" lvl="0" indent="-317500" algn="l" rtl="0">
              <a:spcBef>
                <a:spcPts val="0"/>
              </a:spcBef>
              <a:spcAft>
                <a:spcPts val="0"/>
              </a:spcAft>
              <a:buSzPts val="1400"/>
              <a:buAutoNum type="arabicPeriod"/>
            </a:pPr>
            <a:r>
              <a:rPr lang="en-US"/>
              <a:t>Demographics</a:t>
            </a:r>
          </a:p>
          <a:p>
            <a:pPr marL="457200" lvl="0" indent="-317500" algn="l" rtl="0">
              <a:spcBef>
                <a:spcPts val="0"/>
              </a:spcBef>
              <a:spcAft>
                <a:spcPts val="0"/>
              </a:spcAft>
              <a:buSzPts val="1400"/>
              <a:buAutoNum type="arabicPeriod"/>
            </a:pPr>
            <a:r>
              <a:rPr lang="en-US"/>
              <a:t>Labs</a:t>
            </a:r>
            <a:endParaRPr/>
          </a:p>
          <a:p>
            <a:pPr marL="457200" lvl="0" indent="-317500" algn="l" rtl="0">
              <a:spcBef>
                <a:spcPts val="0"/>
              </a:spcBef>
              <a:spcAft>
                <a:spcPts val="0"/>
              </a:spcAft>
              <a:buSzPts val="1400"/>
              <a:buAutoNum type="arabicPeriod"/>
            </a:pPr>
            <a:r>
              <a:rPr lang="en-US"/>
              <a:t>Vitals</a:t>
            </a:r>
            <a:endParaRPr/>
          </a:p>
          <a:p>
            <a:pPr marL="457200" lvl="0" indent="-317500" algn="l" rtl="0">
              <a:spcBef>
                <a:spcPts val="0"/>
              </a:spcBef>
              <a:spcAft>
                <a:spcPts val="0"/>
              </a:spcAft>
              <a:buSzPts val="1400"/>
              <a:buAutoNum type="arabicPeriod"/>
            </a:pPr>
            <a:r>
              <a:rPr lang="en-US"/>
              <a:t>Sepsis Label</a:t>
            </a:r>
          </a:p>
          <a:p>
            <a:pPr marL="457200" lvl="0" indent="-317500" algn="l" rtl="0">
              <a:spcBef>
                <a:spcPts val="0"/>
              </a:spcBef>
              <a:spcAft>
                <a:spcPts val="0"/>
              </a:spcAft>
              <a:buSzPts val="1400"/>
              <a:buAutoNum type="arabicPeriod"/>
            </a:pPr>
            <a:r>
              <a:rPr lang="en-US"/>
              <a:t>Etc.</a:t>
            </a:r>
          </a:p>
        </p:txBody>
      </p:sp>
      <p:sp>
        <p:nvSpPr>
          <p:cNvPr id="32" name="TextBox 31">
            <a:extLst>
              <a:ext uri="{FF2B5EF4-FFF2-40B4-BE49-F238E27FC236}">
                <a16:creationId xmlns:a16="http://schemas.microsoft.com/office/drawing/2014/main" id="{FAAE9E73-90E2-47F8-BB82-162441FD874C}"/>
              </a:ext>
            </a:extLst>
          </p:cNvPr>
          <p:cNvSpPr txBox="1"/>
          <p:nvPr/>
        </p:nvSpPr>
        <p:spPr>
          <a:xfrm>
            <a:off x="670980" y="1289774"/>
            <a:ext cx="1686000" cy="338554"/>
          </a:xfrm>
          <a:prstGeom prst="rect">
            <a:avLst/>
          </a:prstGeom>
          <a:noFill/>
        </p:spPr>
        <p:txBody>
          <a:bodyPr wrap="square" rtlCol="0">
            <a:spAutoFit/>
          </a:bodyPr>
          <a:lstStyle/>
          <a:p>
            <a:pPr algn="ctr"/>
            <a:r>
              <a:rPr lang="en-US" sz="1600" b="1"/>
              <a:t>flat files</a:t>
            </a:r>
          </a:p>
        </p:txBody>
      </p:sp>
      <p:sp>
        <p:nvSpPr>
          <p:cNvPr id="33" name="TextBox 32">
            <a:extLst>
              <a:ext uri="{FF2B5EF4-FFF2-40B4-BE49-F238E27FC236}">
                <a16:creationId xmlns:a16="http://schemas.microsoft.com/office/drawing/2014/main" id="{A2DE9E3E-B274-487C-AF0E-ED6C1E63E3F3}"/>
              </a:ext>
            </a:extLst>
          </p:cNvPr>
          <p:cNvSpPr txBox="1"/>
          <p:nvPr/>
        </p:nvSpPr>
        <p:spPr>
          <a:xfrm>
            <a:off x="3752774" y="6333496"/>
            <a:ext cx="1990499" cy="276999"/>
          </a:xfrm>
          <a:prstGeom prst="rect">
            <a:avLst/>
          </a:prstGeom>
          <a:noFill/>
        </p:spPr>
        <p:txBody>
          <a:bodyPr wrap="square" rtlCol="0">
            <a:spAutoFit/>
          </a:bodyPr>
          <a:lstStyle/>
          <a:p>
            <a:pPr algn="ctr"/>
            <a:r>
              <a:rPr lang="en-US" sz="1200" b="1"/>
              <a:t>Single file per encounter</a:t>
            </a:r>
          </a:p>
        </p:txBody>
      </p:sp>
      <p:sp>
        <p:nvSpPr>
          <p:cNvPr id="34" name="Google Shape;98;ga2dfa0f81c_0_5">
            <a:extLst>
              <a:ext uri="{FF2B5EF4-FFF2-40B4-BE49-F238E27FC236}">
                <a16:creationId xmlns:a16="http://schemas.microsoft.com/office/drawing/2014/main" id="{20668E26-6B19-4BC3-9297-133EB83B149E}"/>
              </a:ext>
            </a:extLst>
          </p:cNvPr>
          <p:cNvSpPr/>
          <p:nvPr/>
        </p:nvSpPr>
        <p:spPr>
          <a:xfrm>
            <a:off x="670980" y="3834333"/>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GCS</a:t>
            </a:r>
            <a:endParaRPr/>
          </a:p>
        </p:txBody>
      </p:sp>
      <p:sp>
        <p:nvSpPr>
          <p:cNvPr id="35" name="Google Shape;92;ga2dfa0f81c_0_5">
            <a:extLst>
              <a:ext uri="{FF2B5EF4-FFF2-40B4-BE49-F238E27FC236}">
                <a16:creationId xmlns:a16="http://schemas.microsoft.com/office/drawing/2014/main" id="{6987EE93-D559-497A-8B6C-D329AFD0681A}"/>
              </a:ext>
            </a:extLst>
          </p:cNvPr>
          <p:cNvSpPr/>
          <p:nvPr/>
        </p:nvSpPr>
        <p:spPr>
          <a:xfrm>
            <a:off x="670980" y="4712269"/>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Bed Locations</a:t>
            </a:r>
            <a:endParaRPr/>
          </a:p>
        </p:txBody>
      </p:sp>
      <p:sp>
        <p:nvSpPr>
          <p:cNvPr id="36" name="Google Shape;92;ga2dfa0f81c_0_5">
            <a:extLst>
              <a:ext uri="{FF2B5EF4-FFF2-40B4-BE49-F238E27FC236}">
                <a16:creationId xmlns:a16="http://schemas.microsoft.com/office/drawing/2014/main" id="{B9DA2286-6C67-47CF-BC03-1F5CC09AF330}"/>
              </a:ext>
            </a:extLst>
          </p:cNvPr>
          <p:cNvSpPr/>
          <p:nvPr/>
        </p:nvSpPr>
        <p:spPr>
          <a:xfrm>
            <a:off x="670980" y="5151237"/>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Procedures</a:t>
            </a:r>
            <a:endParaRPr/>
          </a:p>
        </p:txBody>
      </p:sp>
      <p:sp>
        <p:nvSpPr>
          <p:cNvPr id="37" name="Google Shape;92;ga2dfa0f81c_0_5">
            <a:extLst>
              <a:ext uri="{FF2B5EF4-FFF2-40B4-BE49-F238E27FC236}">
                <a16:creationId xmlns:a16="http://schemas.microsoft.com/office/drawing/2014/main" id="{C8D46A19-FB5E-4B1C-9CBB-09A542D908FE}"/>
              </a:ext>
            </a:extLst>
          </p:cNvPr>
          <p:cNvSpPr/>
          <p:nvPr/>
        </p:nvSpPr>
        <p:spPr>
          <a:xfrm>
            <a:off x="670980" y="5590205"/>
            <a:ext cx="1686000" cy="35551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Diagnoses</a:t>
            </a:r>
            <a:endParaRPr/>
          </a:p>
        </p:txBody>
      </p:sp>
    </p:spTree>
    <p:extLst>
      <p:ext uri="{BB962C8B-B14F-4D97-AF65-F5344CB8AC3E}">
        <p14:creationId xmlns:p14="http://schemas.microsoft.com/office/powerpoint/2010/main" val="106246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Grady Data Notes</a:t>
            </a:r>
            <a:endParaRPr/>
          </a:p>
        </p:txBody>
      </p:sp>
      <p:graphicFrame>
        <p:nvGraphicFramePr>
          <p:cNvPr id="286" name="Google Shape;286;p7"/>
          <p:cNvGraphicFramePr/>
          <p:nvPr/>
        </p:nvGraphicFramePr>
        <p:xfrm>
          <a:off x="838200" y="1825625"/>
          <a:ext cx="7674750" cy="731550"/>
        </p:xfrm>
        <a:graphic>
          <a:graphicData uri="http://schemas.openxmlformats.org/drawingml/2006/table">
            <a:tbl>
              <a:tblPr firstRow="1" bandRow="1">
                <a:noFill/>
                <a:tableStyleId>{9EED4CE8-8C1E-4EA2-9C5D-440A54FCB55A}</a:tableStyleId>
              </a:tblPr>
              <a:tblGrid>
                <a:gridCol w="1479875">
                  <a:extLst>
                    <a:ext uri="{9D8B030D-6E8A-4147-A177-3AD203B41FA5}">
                      <a16:colId xmlns:a16="http://schemas.microsoft.com/office/drawing/2014/main" val="20000"/>
                    </a:ext>
                  </a:extLst>
                </a:gridCol>
                <a:gridCol w="3637275">
                  <a:extLst>
                    <a:ext uri="{9D8B030D-6E8A-4147-A177-3AD203B41FA5}">
                      <a16:colId xmlns:a16="http://schemas.microsoft.com/office/drawing/2014/main" val="20001"/>
                    </a:ext>
                  </a:extLst>
                </a:gridCol>
                <a:gridCol w="2557600">
                  <a:extLst>
                    <a:ext uri="{9D8B030D-6E8A-4147-A177-3AD203B41FA5}">
                      <a16:colId xmlns:a16="http://schemas.microsoft.com/office/drawing/2014/main" val="20002"/>
                    </a:ext>
                  </a:extLst>
                </a:gridCol>
              </a:tblGrid>
              <a:tr h="148725">
                <a:tc>
                  <a:txBody>
                    <a:bodyPr/>
                    <a:lstStyle/>
                    <a:p>
                      <a:pPr marL="0" marR="0" lvl="0" indent="0" algn="l" rtl="0">
                        <a:spcBef>
                          <a:spcPts val="0"/>
                        </a:spcBef>
                        <a:spcAft>
                          <a:spcPts val="0"/>
                        </a:spcAft>
                        <a:buNone/>
                      </a:pPr>
                      <a:r>
                        <a:rPr lang="en-US" sz="1000"/>
                        <a:t>Data Element</a:t>
                      </a:r>
                      <a:endParaRPr/>
                    </a:p>
                  </a:txBody>
                  <a:tcPr marL="91450" marR="91450" marT="45725" marB="45725"/>
                </a:tc>
                <a:tc>
                  <a:txBody>
                    <a:bodyPr/>
                    <a:lstStyle/>
                    <a:p>
                      <a:pPr marL="0" marR="0" lvl="0" indent="0" algn="l" rtl="0">
                        <a:spcBef>
                          <a:spcPts val="0"/>
                        </a:spcBef>
                        <a:spcAft>
                          <a:spcPts val="0"/>
                        </a:spcAft>
                        <a:buNone/>
                      </a:pPr>
                      <a:r>
                        <a:rPr lang="en-US" sz="1000"/>
                        <a:t>Remark</a:t>
                      </a:r>
                      <a:endParaRPr/>
                    </a:p>
                  </a:txBody>
                  <a:tcPr marL="91450" marR="91450" marT="45725" marB="45725"/>
                </a:tc>
                <a:tc>
                  <a:txBody>
                    <a:bodyPr/>
                    <a:lstStyle/>
                    <a:p>
                      <a:pPr marL="0" marR="0" lvl="0" indent="0" algn="l" rtl="0">
                        <a:spcBef>
                          <a:spcPts val="0"/>
                        </a:spcBef>
                        <a:spcAft>
                          <a:spcPts val="0"/>
                        </a:spcAft>
                        <a:buNone/>
                      </a:pPr>
                      <a:r>
                        <a:rPr lang="en-US" sz="1000"/>
                        <a:t>Recommendation</a:t>
                      </a:r>
                      <a:endParaRPr/>
                    </a:p>
                  </a:txBody>
                  <a:tcPr marL="91450" marR="91450" marT="45725" marB="45725"/>
                </a:tc>
                <a:extLst>
                  <a:ext uri="{0D108BD9-81ED-4DB2-BD59-A6C34878D82A}">
                    <a16:rowId xmlns:a16="http://schemas.microsoft.com/office/drawing/2014/main" val="10000"/>
                  </a:ext>
                </a:extLst>
              </a:tr>
              <a:tr h="148725">
                <a:tc>
                  <a:txBody>
                    <a:bodyPr/>
                    <a:lstStyle/>
                    <a:p>
                      <a:pPr marL="0" marR="0" lvl="0" indent="0" algn="l" rtl="0">
                        <a:spcBef>
                          <a:spcPts val="0"/>
                        </a:spcBef>
                        <a:spcAft>
                          <a:spcPts val="0"/>
                        </a:spcAft>
                        <a:buNone/>
                      </a:pPr>
                      <a:r>
                        <a:rPr lang="en-US" sz="1000"/>
                        <a:t>mrn/pat_id</a:t>
                      </a:r>
                      <a:endParaRPr/>
                    </a:p>
                  </a:txBody>
                  <a:tcPr marL="91450" marR="91450" marT="45725" marB="45725"/>
                </a:tc>
                <a:tc>
                  <a:txBody>
                    <a:bodyPr/>
                    <a:lstStyle/>
                    <a:p>
                      <a:pPr marL="0" marR="0" lvl="0" indent="0" algn="l" rtl="0">
                        <a:spcBef>
                          <a:spcPts val="0"/>
                        </a:spcBef>
                        <a:spcAft>
                          <a:spcPts val="0"/>
                        </a:spcAft>
                        <a:buNone/>
                      </a:pPr>
                      <a:r>
                        <a:rPr lang="en-US" sz="1000"/>
                        <a:t>Unique to pt (i.e. one per patient)</a:t>
                      </a:r>
                      <a:endParaRPr/>
                    </a:p>
                  </a:txBody>
                  <a:tcPr marL="91450" marR="91450" marT="45725" marB="45725"/>
                </a:tc>
                <a:tc>
                  <a:txBody>
                    <a:bodyPr/>
                    <a:lstStyle/>
                    <a:p>
                      <a:pPr marL="0" marR="0" lvl="0" indent="0" algn="l" rtl="0">
                        <a:spcBef>
                          <a:spcPts val="0"/>
                        </a:spcBef>
                        <a:spcAft>
                          <a:spcPts val="0"/>
                        </a:spcAft>
                        <a:buNone/>
                      </a:pPr>
                      <a:r>
                        <a:rPr lang="en-US" sz="1000"/>
                        <a:t>USE MRN</a:t>
                      </a:r>
                      <a:endParaRPr/>
                    </a:p>
                  </a:txBody>
                  <a:tcPr marL="91450" marR="91450" marT="45725" marB="45725"/>
                </a:tc>
                <a:extLst>
                  <a:ext uri="{0D108BD9-81ED-4DB2-BD59-A6C34878D82A}">
                    <a16:rowId xmlns:a16="http://schemas.microsoft.com/office/drawing/2014/main" val="10001"/>
                  </a:ext>
                </a:extLst>
              </a:tr>
              <a:tr h="148725">
                <a:tc>
                  <a:txBody>
                    <a:bodyPr/>
                    <a:lstStyle/>
                    <a:p>
                      <a:pPr marL="0" marR="0" lvl="0" indent="0" algn="l" rtl="0">
                        <a:spcBef>
                          <a:spcPts val="0"/>
                        </a:spcBef>
                        <a:spcAft>
                          <a:spcPts val="0"/>
                        </a:spcAft>
                        <a:buNone/>
                      </a:pPr>
                      <a:r>
                        <a:rPr lang="en-US" sz="1000"/>
                        <a:t>csn/har</a:t>
                      </a:r>
                      <a:endParaRPr/>
                    </a:p>
                  </a:txBody>
                  <a:tcPr marL="91450" marR="91450" marT="45725" marB="45725"/>
                </a:tc>
                <a:tc>
                  <a:txBody>
                    <a:bodyPr/>
                    <a:lstStyle/>
                    <a:p>
                      <a:pPr marL="0" marR="0" lvl="0" indent="0" algn="l" rtl="0">
                        <a:spcBef>
                          <a:spcPts val="0"/>
                        </a:spcBef>
                        <a:spcAft>
                          <a:spcPts val="0"/>
                        </a:spcAft>
                        <a:buNone/>
                      </a:pPr>
                      <a:r>
                        <a:rPr lang="en-US" sz="1000"/>
                        <a:t>Unique to the encounter (i.e. one per encounter)</a:t>
                      </a:r>
                      <a:endParaRPr/>
                    </a:p>
                  </a:txBody>
                  <a:tcPr marL="91450" marR="91450" marT="45725" marB="45725"/>
                </a:tc>
                <a:tc>
                  <a:txBody>
                    <a:bodyPr/>
                    <a:lstStyle/>
                    <a:p>
                      <a:pPr marL="0" marR="0" lvl="0" indent="0" algn="l" rtl="0">
                        <a:spcBef>
                          <a:spcPts val="0"/>
                        </a:spcBef>
                        <a:spcAft>
                          <a:spcPts val="0"/>
                        </a:spcAft>
                        <a:buNone/>
                      </a:pPr>
                      <a:r>
                        <a:rPr lang="en-US" sz="1000"/>
                        <a:t>USE CSN</a:t>
                      </a:r>
                      <a:endParaRPr/>
                    </a:p>
                  </a:txBody>
                  <a:tcPr marL="91450" marR="91450" marT="45725" marB="45725"/>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61C50695-47B0-42DB-9589-95D240D4F8FB}"/>
              </a:ext>
            </a:extLst>
          </p:cNvPr>
          <p:cNvSpPr/>
          <p:nvPr/>
        </p:nvSpPr>
        <p:spPr>
          <a:xfrm>
            <a:off x="8042030" y="1027975"/>
            <a:ext cx="3587262" cy="2401025"/>
          </a:xfrm>
          <a:prstGeom prst="rect">
            <a:avLst/>
          </a:prstGeom>
          <a:solidFill>
            <a:schemeClr val="accent4">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t>Need to Update</a:t>
            </a:r>
          </a:p>
          <a:p>
            <a:pPr algn="ctr"/>
            <a:r>
              <a:rPr lang="en-US" sz="5400" b="1"/>
              <a:t>6/25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a2e3b3f5c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a:t>
            </a:r>
            <a:r>
              <a:rPr lang="en-US" baseline="-25000"/>
              <a:t>SOFA</a:t>
            </a:r>
            <a:r>
              <a:rPr lang="en-US"/>
              <a:t> - Time When SOFA score &gt;2</a:t>
            </a:r>
            <a:endParaRPr baseline="-25000"/>
          </a:p>
        </p:txBody>
      </p:sp>
      <p:pic>
        <p:nvPicPr>
          <p:cNvPr id="335" name="Google Shape;335;ga2e3b3f5c7_0_0"/>
          <p:cNvPicPr preferRelativeResize="0"/>
          <p:nvPr/>
        </p:nvPicPr>
        <p:blipFill>
          <a:blip r:embed="rId3">
            <a:alphaModFix/>
          </a:blip>
          <a:stretch>
            <a:fillRect/>
          </a:stretch>
        </p:blipFill>
        <p:spPr>
          <a:xfrm>
            <a:off x="419100" y="1690814"/>
            <a:ext cx="11353801" cy="367406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a2e3b3f5c7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a:t>
            </a:r>
            <a:r>
              <a:rPr lang="en-US" baseline="-25000"/>
              <a:t>suspicion</a:t>
            </a:r>
            <a:r>
              <a:rPr lang="en-US"/>
              <a:t> - Culture + Abx</a:t>
            </a:r>
            <a:endParaRPr baseline="-25000"/>
          </a:p>
        </p:txBody>
      </p:sp>
      <p:sp>
        <p:nvSpPr>
          <p:cNvPr id="341" name="Google Shape;341;ga2e3b3f5c7_0_10"/>
          <p:cNvSpPr txBox="1">
            <a:spLocks noGrp="1"/>
          </p:cNvSpPr>
          <p:nvPr>
            <p:ph type="body" idx="1"/>
          </p:nvPr>
        </p:nvSpPr>
        <p:spPr>
          <a:xfrm>
            <a:off x="838200" y="1825625"/>
            <a:ext cx="10515600" cy="1610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The earlier of Antibiotics or Cultures in a certain time span:</a:t>
            </a:r>
            <a:endParaRPr/>
          </a:p>
          <a:p>
            <a:pPr marL="457200" lvl="0" indent="-342900" algn="l" rtl="0">
              <a:spcBef>
                <a:spcPts val="1000"/>
              </a:spcBef>
              <a:spcAft>
                <a:spcPts val="0"/>
              </a:spcAft>
              <a:buSzPts val="1800"/>
              <a:buChar char="-"/>
            </a:pPr>
            <a:r>
              <a:rPr lang="en-US"/>
              <a:t>If Cultures first then antibiotics within 72hrs</a:t>
            </a:r>
            <a:endParaRPr/>
          </a:p>
          <a:p>
            <a:pPr marL="457200" lvl="0" indent="-342900" algn="l" rtl="0">
              <a:spcBef>
                <a:spcPts val="0"/>
              </a:spcBef>
              <a:spcAft>
                <a:spcPts val="0"/>
              </a:spcAft>
              <a:buSzPts val="1800"/>
              <a:buChar char="-"/>
            </a:pPr>
            <a:r>
              <a:rPr lang="en-US"/>
              <a:t>If Antibiotics then cultures within 24hrs</a:t>
            </a:r>
            <a:endParaRPr/>
          </a:p>
        </p:txBody>
      </p:sp>
      <p:pic>
        <p:nvPicPr>
          <p:cNvPr id="342" name="Google Shape;342;ga2e3b3f5c7_0_10"/>
          <p:cNvPicPr preferRelativeResize="0"/>
          <p:nvPr/>
        </p:nvPicPr>
        <p:blipFill>
          <a:blip r:embed="rId3">
            <a:alphaModFix/>
          </a:blip>
          <a:stretch>
            <a:fillRect/>
          </a:stretch>
        </p:blipFill>
        <p:spPr>
          <a:xfrm>
            <a:off x="152400" y="3588725"/>
            <a:ext cx="5396924" cy="3116875"/>
          </a:xfrm>
          <a:prstGeom prst="rect">
            <a:avLst/>
          </a:prstGeom>
          <a:noFill/>
          <a:ln>
            <a:noFill/>
          </a:ln>
        </p:spPr>
      </p:pic>
      <p:pic>
        <p:nvPicPr>
          <p:cNvPr id="343" name="Google Shape;343;ga2e3b3f5c7_0_10"/>
          <p:cNvPicPr preferRelativeResize="0"/>
          <p:nvPr/>
        </p:nvPicPr>
        <p:blipFill>
          <a:blip r:embed="rId4">
            <a:alphaModFix/>
          </a:blip>
          <a:stretch>
            <a:fillRect/>
          </a:stretch>
        </p:blipFill>
        <p:spPr>
          <a:xfrm>
            <a:off x="6446499" y="3571125"/>
            <a:ext cx="5382045" cy="3116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a2e3b3f5c7_0_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a:t>
            </a:r>
            <a:r>
              <a:rPr lang="en-US" baseline="-25000"/>
              <a:t>sepsis</a:t>
            </a:r>
            <a:r>
              <a:rPr lang="en-US"/>
              <a:t> - Official Time of Sepsis</a:t>
            </a:r>
            <a:endParaRPr baseline="-25000"/>
          </a:p>
        </p:txBody>
      </p:sp>
      <p:sp>
        <p:nvSpPr>
          <p:cNvPr id="349" name="Google Shape;349;ga2e3b3f5c7_0_16"/>
          <p:cNvSpPr txBox="1">
            <a:spLocks noGrp="1"/>
          </p:cNvSpPr>
          <p:nvPr>
            <p:ph type="body" idx="1"/>
          </p:nvPr>
        </p:nvSpPr>
        <p:spPr>
          <a:xfrm>
            <a:off x="838200" y="1825625"/>
            <a:ext cx="10515600" cy="1577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Episode of Tsuspicion + 2pt chang in sofa</a:t>
            </a:r>
            <a:endParaRPr/>
          </a:p>
          <a:p>
            <a:pPr marL="0" lvl="0" indent="0" algn="l" rtl="0">
              <a:spcBef>
                <a:spcPts val="1000"/>
              </a:spcBef>
              <a:spcAft>
                <a:spcPts val="0"/>
              </a:spcAft>
              <a:buNone/>
            </a:pPr>
            <a:r>
              <a:rPr lang="en-US"/>
              <a:t>	-24hrs before Tsuspicion</a:t>
            </a:r>
            <a:endParaRPr/>
          </a:p>
          <a:p>
            <a:pPr marL="0" lvl="0" indent="0" algn="l" rtl="0">
              <a:spcBef>
                <a:spcPts val="1000"/>
              </a:spcBef>
              <a:spcAft>
                <a:spcPts val="0"/>
              </a:spcAft>
              <a:buNone/>
            </a:pPr>
            <a:r>
              <a:rPr lang="en-US"/>
              <a:t>	-12hrs after Tsuspicion</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350" name="Google Shape;350;ga2e3b3f5c7_0_16"/>
          <p:cNvPicPr preferRelativeResize="0"/>
          <p:nvPr/>
        </p:nvPicPr>
        <p:blipFill>
          <a:blip r:embed="rId3">
            <a:alphaModFix/>
          </a:blip>
          <a:stretch>
            <a:fillRect/>
          </a:stretch>
        </p:blipFill>
        <p:spPr>
          <a:xfrm>
            <a:off x="2897701" y="3537825"/>
            <a:ext cx="6085477" cy="31501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41D7-A897-42B8-92AA-B05AB6150F57}"/>
              </a:ext>
            </a:extLst>
          </p:cNvPr>
          <p:cNvSpPr>
            <a:spLocks noGrp="1"/>
          </p:cNvSpPr>
          <p:nvPr>
            <p:ph type="title"/>
          </p:nvPr>
        </p:nvSpPr>
        <p:spPr/>
        <p:txBody>
          <a:bodyPr/>
          <a:lstStyle/>
          <a:p>
            <a:r>
              <a:rPr lang="en-US"/>
              <a:t>CSJ To Do</a:t>
            </a:r>
          </a:p>
        </p:txBody>
      </p:sp>
      <p:sp>
        <p:nvSpPr>
          <p:cNvPr id="3" name="Text Placeholder 2">
            <a:extLst>
              <a:ext uri="{FF2B5EF4-FFF2-40B4-BE49-F238E27FC236}">
                <a16:creationId xmlns:a16="http://schemas.microsoft.com/office/drawing/2014/main" id="{3B7759CD-D6F5-4CC0-8128-A38BEF7CAAFE}"/>
              </a:ext>
            </a:extLst>
          </p:cNvPr>
          <p:cNvSpPr>
            <a:spLocks noGrp="1"/>
          </p:cNvSpPr>
          <p:nvPr>
            <p:ph type="body" idx="1"/>
          </p:nvPr>
        </p:nvSpPr>
        <p:spPr/>
        <p:txBody>
          <a:bodyPr/>
          <a:lstStyle/>
          <a:p>
            <a:r>
              <a:rPr lang="en-US"/>
              <a:t>What happens to lab values w/ ‘</a:t>
            </a:r>
            <a:r>
              <a:rPr lang="en-US" err="1"/>
              <a:t>collection_time</a:t>
            </a:r>
            <a:r>
              <a:rPr lang="en-US"/>
              <a:t>’ = NULL?</a:t>
            </a:r>
          </a:p>
          <a:p>
            <a:pPr lvl="1"/>
            <a:r>
              <a:rPr lang="en-US"/>
              <a:t>? Should use ‘</a:t>
            </a:r>
            <a:r>
              <a:rPr lang="en-US" err="1"/>
              <a:t>lab_result_time</a:t>
            </a:r>
            <a:r>
              <a:rPr lang="en-US"/>
              <a:t>’</a:t>
            </a:r>
          </a:p>
          <a:p>
            <a:r>
              <a:rPr lang="en-US"/>
              <a:t>Antibiotic names if not given pharm class</a:t>
            </a:r>
          </a:p>
          <a:p>
            <a:r>
              <a:rPr lang="en-US"/>
              <a:t>SOFA resp needs </a:t>
            </a:r>
            <a:r>
              <a:rPr lang="en-US" err="1"/>
              <a:t>pf_sa</a:t>
            </a:r>
            <a:r>
              <a:rPr lang="en-US"/>
              <a:t> calcs and selection</a:t>
            </a:r>
          </a:p>
          <a:p>
            <a:r>
              <a:rPr lang="en-US"/>
              <a:t>SOFA-max</a:t>
            </a:r>
          </a:p>
          <a:p>
            <a:r>
              <a:rPr lang="en-US"/>
              <a:t>?Is there a gap between end of last window and discharge time?</a:t>
            </a:r>
          </a:p>
          <a:p>
            <a:r>
              <a:rPr lang="en-US"/>
              <a:t>Need to identify ICU beds and ICU status</a:t>
            </a:r>
          </a:p>
        </p:txBody>
      </p:sp>
    </p:spTree>
    <p:extLst>
      <p:ext uri="{BB962C8B-B14F-4D97-AF65-F5344CB8AC3E}">
        <p14:creationId xmlns:p14="http://schemas.microsoft.com/office/powerpoint/2010/main" val="86116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1ED0C-FC08-4C3C-BD4D-2EBD35C7C0F8}"/>
              </a:ext>
            </a:extLst>
          </p:cNvPr>
          <p:cNvSpPr>
            <a:spLocks noGrp="1"/>
          </p:cNvSpPr>
          <p:nvPr>
            <p:ph type="ctrTitle"/>
          </p:nvPr>
        </p:nvSpPr>
        <p:spPr/>
        <p:txBody>
          <a:bodyPr/>
          <a:lstStyle/>
          <a:p>
            <a:r>
              <a:rPr lang="en-US"/>
              <a:t>OPERATIONS</a:t>
            </a:r>
          </a:p>
        </p:txBody>
      </p:sp>
      <p:sp>
        <p:nvSpPr>
          <p:cNvPr id="5" name="Subtitle 4">
            <a:extLst>
              <a:ext uri="{FF2B5EF4-FFF2-40B4-BE49-F238E27FC236}">
                <a16:creationId xmlns:a16="http://schemas.microsoft.com/office/drawing/2014/main" id="{776AC817-9869-4FE5-ACFF-921C44E73C26}"/>
              </a:ext>
            </a:extLst>
          </p:cNvPr>
          <p:cNvSpPr>
            <a:spLocks noGrp="1"/>
          </p:cNvSpPr>
          <p:nvPr>
            <p:ph type="subTitle" idx="1"/>
          </p:nvPr>
        </p:nvSpPr>
        <p:spPr/>
        <p:txBody>
          <a:bodyPr/>
          <a:lstStyle/>
          <a:p>
            <a:r>
              <a:rPr lang="en-US"/>
              <a:t>Tools, Techniques, Software for BMI Cluster Ops</a:t>
            </a:r>
          </a:p>
        </p:txBody>
      </p:sp>
    </p:spTree>
    <p:extLst>
      <p:ext uri="{BB962C8B-B14F-4D97-AF65-F5344CB8AC3E}">
        <p14:creationId xmlns:p14="http://schemas.microsoft.com/office/powerpoint/2010/main" val="12437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91EC-BE49-45BC-AAB6-5880DD994D49}"/>
              </a:ext>
            </a:extLst>
          </p:cNvPr>
          <p:cNvSpPr>
            <a:spLocks noGrp="1"/>
          </p:cNvSpPr>
          <p:nvPr>
            <p:ph type="title"/>
          </p:nvPr>
        </p:nvSpPr>
        <p:spPr/>
        <p:txBody>
          <a:bodyPr/>
          <a:lstStyle/>
          <a:p>
            <a:r>
              <a:rPr lang="en-US"/>
              <a:t>BMI Cluster</a:t>
            </a:r>
          </a:p>
        </p:txBody>
      </p:sp>
      <p:sp>
        <p:nvSpPr>
          <p:cNvPr id="3" name="Text Placeholder 2">
            <a:extLst>
              <a:ext uri="{FF2B5EF4-FFF2-40B4-BE49-F238E27FC236}">
                <a16:creationId xmlns:a16="http://schemas.microsoft.com/office/drawing/2014/main" id="{E600C71A-DF44-400B-819A-8F3C3350E23C}"/>
              </a:ext>
            </a:extLst>
          </p:cNvPr>
          <p:cNvSpPr>
            <a:spLocks noGrp="1"/>
          </p:cNvSpPr>
          <p:nvPr>
            <p:ph type="body" idx="1"/>
          </p:nvPr>
        </p:nvSpPr>
        <p:spPr/>
        <p:txBody>
          <a:bodyPr/>
          <a:lstStyle/>
          <a:p>
            <a:pPr marL="114300" indent="0">
              <a:buNone/>
            </a:pPr>
            <a:r>
              <a:rPr lang="en-US" b="1"/>
              <a:t>Odd Jobs- </a:t>
            </a:r>
            <a:r>
              <a:rPr lang="en-US"/>
              <a:t>Landing point after SSH into BMI cluster; you can do some basic Linux functions here, but you can’t run code. This is where you execute a SLURM command to request resources.  </a:t>
            </a:r>
          </a:p>
          <a:p>
            <a:pPr marL="114300" indent="0">
              <a:buNone/>
            </a:pPr>
            <a:r>
              <a:rPr lang="en-US" err="1"/>
              <a:t>oddjobs</a:t>
            </a:r>
            <a:r>
              <a:rPr lang="en-US"/>
              <a:t> is sort of like the front desk of a hotel; you go to the desk to ask for a room (resource). You describe your room (resource) in terms of number of processors, RAM, and time.  </a:t>
            </a:r>
          </a:p>
          <a:p>
            <a:pPr marL="114300" indent="0">
              <a:buNone/>
            </a:pPr>
            <a:endParaRPr lang="en-US"/>
          </a:p>
        </p:txBody>
      </p:sp>
    </p:spTree>
    <p:extLst>
      <p:ext uri="{BB962C8B-B14F-4D97-AF65-F5344CB8AC3E}">
        <p14:creationId xmlns:p14="http://schemas.microsoft.com/office/powerpoint/2010/main" val="3982662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9F04-8DFD-46F5-88D1-5EC57AC0AA5C}"/>
              </a:ext>
            </a:extLst>
          </p:cNvPr>
          <p:cNvSpPr>
            <a:spLocks noGrp="1"/>
          </p:cNvSpPr>
          <p:nvPr>
            <p:ph type="title"/>
          </p:nvPr>
        </p:nvSpPr>
        <p:spPr/>
        <p:txBody>
          <a:bodyPr/>
          <a:lstStyle/>
          <a:p>
            <a:r>
              <a:rPr lang="en-US"/>
              <a:t>Big Edge IP Client</a:t>
            </a:r>
          </a:p>
        </p:txBody>
      </p:sp>
      <p:sp>
        <p:nvSpPr>
          <p:cNvPr id="4" name="Rectangle 3">
            <a:extLst>
              <a:ext uri="{FF2B5EF4-FFF2-40B4-BE49-F238E27FC236}">
                <a16:creationId xmlns:a16="http://schemas.microsoft.com/office/drawing/2014/main" id="{164DEF70-E0C8-451A-AC69-AFFF38345B2A}"/>
              </a:ext>
            </a:extLst>
          </p:cNvPr>
          <p:cNvSpPr/>
          <p:nvPr/>
        </p:nvSpPr>
        <p:spPr>
          <a:xfrm>
            <a:off x="1892424" y="2147888"/>
            <a:ext cx="7553027" cy="2813480"/>
          </a:xfrm>
          <a:prstGeom prst="rect">
            <a:avLst/>
          </a:prstGeom>
          <a:solidFill>
            <a:srgbClr val="C0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a:t>To Do</a:t>
            </a:r>
            <a:endParaRPr lang="en-US" b="1"/>
          </a:p>
        </p:txBody>
      </p:sp>
    </p:spTree>
    <p:extLst>
      <p:ext uri="{BB962C8B-B14F-4D97-AF65-F5344CB8AC3E}">
        <p14:creationId xmlns:p14="http://schemas.microsoft.com/office/powerpoint/2010/main" val="3079636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2DB7-FCC9-4AEA-94E4-311BA1931018}"/>
              </a:ext>
            </a:extLst>
          </p:cNvPr>
          <p:cNvSpPr>
            <a:spLocks noGrp="1"/>
          </p:cNvSpPr>
          <p:nvPr>
            <p:ph type="title"/>
          </p:nvPr>
        </p:nvSpPr>
        <p:spPr/>
        <p:txBody>
          <a:bodyPr/>
          <a:lstStyle/>
          <a:p>
            <a:r>
              <a:rPr lang="en-US"/>
              <a:t>SSH</a:t>
            </a:r>
          </a:p>
        </p:txBody>
      </p:sp>
      <p:graphicFrame>
        <p:nvGraphicFramePr>
          <p:cNvPr id="4" name="Table 4">
            <a:extLst>
              <a:ext uri="{FF2B5EF4-FFF2-40B4-BE49-F238E27FC236}">
                <a16:creationId xmlns:a16="http://schemas.microsoft.com/office/drawing/2014/main" id="{1DE80833-D581-4657-B8D5-A6B48212E7E5}"/>
              </a:ext>
            </a:extLst>
          </p:cNvPr>
          <p:cNvGraphicFramePr>
            <a:graphicFrameLocks noGrp="1"/>
          </p:cNvGraphicFramePr>
          <p:nvPr>
            <p:extLst>
              <p:ext uri="{D42A27DB-BD31-4B8C-83A1-F6EECF244321}">
                <p14:modId xmlns:p14="http://schemas.microsoft.com/office/powerpoint/2010/main" val="333842655"/>
              </p:ext>
            </p:extLst>
          </p:nvPr>
        </p:nvGraphicFramePr>
        <p:xfrm>
          <a:off x="838200" y="1772611"/>
          <a:ext cx="10587183" cy="3369927"/>
        </p:xfrm>
        <a:graphic>
          <a:graphicData uri="http://schemas.openxmlformats.org/drawingml/2006/table">
            <a:tbl>
              <a:tblPr firstRow="1" bandRow="1">
                <a:tableStyleId>{F742BEFE-DB66-48F4-B2DB-87383E2EBDC1}</a:tableStyleId>
              </a:tblPr>
              <a:tblGrid>
                <a:gridCol w="3659909">
                  <a:extLst>
                    <a:ext uri="{9D8B030D-6E8A-4147-A177-3AD203B41FA5}">
                      <a16:colId xmlns:a16="http://schemas.microsoft.com/office/drawing/2014/main" val="4131169324"/>
                    </a:ext>
                  </a:extLst>
                </a:gridCol>
                <a:gridCol w="2733964">
                  <a:extLst>
                    <a:ext uri="{9D8B030D-6E8A-4147-A177-3AD203B41FA5}">
                      <a16:colId xmlns:a16="http://schemas.microsoft.com/office/drawing/2014/main" val="891696244"/>
                    </a:ext>
                  </a:extLst>
                </a:gridCol>
                <a:gridCol w="4193310">
                  <a:extLst>
                    <a:ext uri="{9D8B030D-6E8A-4147-A177-3AD203B41FA5}">
                      <a16:colId xmlns:a16="http://schemas.microsoft.com/office/drawing/2014/main" val="1957950585"/>
                    </a:ext>
                  </a:extLst>
                </a:gridCol>
              </a:tblGrid>
              <a:tr h="370840">
                <a:tc>
                  <a:txBody>
                    <a:bodyPr/>
                    <a:lstStyle/>
                    <a:p>
                      <a:r>
                        <a:rPr lang="en-US"/>
                        <a:t>SSH Command</a:t>
                      </a:r>
                    </a:p>
                  </a:txBody>
                  <a:tcPr/>
                </a:tc>
                <a:tc>
                  <a:txBody>
                    <a:bodyPr/>
                    <a:lstStyle/>
                    <a:p>
                      <a:r>
                        <a:rPr lang="en-US"/>
                        <a:t>What it does</a:t>
                      </a:r>
                    </a:p>
                  </a:txBody>
                  <a:tcPr/>
                </a:tc>
                <a:tc>
                  <a:txBody>
                    <a:bodyPr/>
                    <a:lstStyle/>
                    <a:p>
                      <a:r>
                        <a:rPr lang="en-US"/>
                        <a:t>Notes</a:t>
                      </a:r>
                    </a:p>
                  </a:txBody>
                  <a:tcPr/>
                </a:tc>
                <a:extLst>
                  <a:ext uri="{0D108BD9-81ED-4DB2-BD59-A6C34878D82A}">
                    <a16:rowId xmlns:a16="http://schemas.microsoft.com/office/drawing/2014/main" val="4142947199"/>
                  </a:ext>
                </a:extLst>
              </a:tr>
              <a:tr h="377807">
                <a:tc>
                  <a:txBody>
                    <a:bodyPr/>
                    <a:lstStyle/>
                    <a:p>
                      <a:r>
                        <a:rPr lang="en-US" sz="1100" b="0" i="0" u="none" strike="noStrike" cap="none" err="1">
                          <a:solidFill>
                            <a:schemeClr val="tx1"/>
                          </a:solidFill>
                          <a:effectLst/>
                          <a:latin typeface="Courier New" panose="02070309020205020404" pitchFamily="49" charset="0"/>
                          <a:ea typeface="Calibri"/>
                          <a:cs typeface="Courier New" panose="02070309020205020404" pitchFamily="49" charset="0"/>
                          <a:sym typeface="Arial"/>
                        </a:rPr>
                        <a:t>ssh</a:t>
                      </a:r>
                      <a:r>
                        <a:rPr lang="en-US" sz="1100" b="0" i="0" u="none" strike="noStrike" cap="none">
                          <a:solidFill>
                            <a:schemeClr val="tx1"/>
                          </a:solidFill>
                          <a:effectLst/>
                          <a:latin typeface="Courier New" panose="02070309020205020404" pitchFamily="49" charset="0"/>
                          <a:ea typeface="Calibri"/>
                          <a:cs typeface="Courier New" panose="02070309020205020404" pitchFamily="49" charset="0"/>
                          <a:sym typeface="Arial"/>
                        </a:rPr>
                        <a:t> cjosef@oddjobs.bmi.emory.edu</a:t>
                      </a:r>
                      <a:endParaRPr lang="en-US" sz="1100" u="none">
                        <a:solidFill>
                          <a:schemeClr val="tx1"/>
                        </a:solidFill>
                        <a:latin typeface="Courier New" panose="02070309020205020404" pitchFamily="49" charset="0"/>
                        <a:cs typeface="Courier New" panose="02070309020205020404" pitchFamily="49" charset="0"/>
                      </a:endParaRPr>
                    </a:p>
                  </a:txBody>
                  <a:tcPr/>
                </a:tc>
                <a:tc>
                  <a:txBody>
                    <a:bodyPr/>
                    <a:lstStyle/>
                    <a:p>
                      <a:r>
                        <a:rPr lang="en-US" sz="1100" u="none">
                          <a:solidFill>
                            <a:schemeClr val="tx1"/>
                          </a:solidFill>
                          <a:latin typeface="+mn-lt"/>
                        </a:rPr>
                        <a:t>logs </a:t>
                      </a:r>
                      <a:r>
                        <a:rPr lang="en-US" sz="1100" u="none" err="1">
                          <a:solidFill>
                            <a:schemeClr val="tx1"/>
                          </a:solidFill>
                          <a:latin typeface="+mn-lt"/>
                        </a:rPr>
                        <a:t>cjosef</a:t>
                      </a:r>
                      <a:r>
                        <a:rPr lang="en-US" sz="1100" u="none">
                          <a:solidFill>
                            <a:schemeClr val="tx1"/>
                          </a:solidFill>
                          <a:latin typeface="+mn-lt"/>
                        </a:rPr>
                        <a:t> into </a:t>
                      </a:r>
                      <a:r>
                        <a:rPr lang="en-US" sz="1100" u="none" err="1">
                          <a:solidFill>
                            <a:schemeClr val="tx1"/>
                          </a:solidFill>
                          <a:latin typeface="+mn-lt"/>
                        </a:rPr>
                        <a:t>oddjobs</a:t>
                      </a:r>
                      <a:r>
                        <a:rPr lang="en-US" sz="1100" u="none">
                          <a:solidFill>
                            <a:schemeClr val="tx1"/>
                          </a:solidFill>
                          <a:latin typeface="+mn-lt"/>
                        </a:rPr>
                        <a:t> via </a:t>
                      </a:r>
                      <a:r>
                        <a:rPr lang="en-US" sz="1100" u="none" err="1">
                          <a:solidFill>
                            <a:schemeClr val="tx1"/>
                          </a:solidFill>
                          <a:latin typeface="+mn-lt"/>
                        </a:rPr>
                        <a:t>ssh</a:t>
                      </a:r>
                      <a:endParaRPr lang="en-US" sz="1100" u="none">
                        <a:solidFill>
                          <a:schemeClr val="tx1"/>
                        </a:solidFill>
                        <a:latin typeface="+mn-lt"/>
                      </a:endParaRPr>
                    </a:p>
                  </a:txBody>
                  <a:tcPr/>
                </a:tc>
                <a:tc>
                  <a:txBody>
                    <a:bodyPr/>
                    <a:lstStyle/>
                    <a:p>
                      <a:endParaRPr lang="en-US" sz="1100" u="none">
                        <a:solidFill>
                          <a:schemeClr val="tx1"/>
                        </a:solidFill>
                        <a:latin typeface="+mn-lt"/>
                      </a:endParaRPr>
                    </a:p>
                  </a:txBody>
                  <a:tcPr/>
                </a:tc>
                <a:extLst>
                  <a:ext uri="{0D108BD9-81ED-4DB2-BD59-A6C34878D82A}">
                    <a16:rowId xmlns:a16="http://schemas.microsoft.com/office/drawing/2014/main" val="213672816"/>
                  </a:ext>
                </a:extLst>
              </a:tr>
              <a:tr h="370840">
                <a:tc>
                  <a:txBody>
                    <a:bodyPr/>
                    <a:lstStyle/>
                    <a:p>
                      <a:pPr marL="0" marR="0">
                        <a:lnSpc>
                          <a:spcPct val="107000"/>
                        </a:lnSpc>
                        <a:spcBef>
                          <a:spcPts val="0"/>
                        </a:spcBef>
                        <a:spcAft>
                          <a:spcPts val="0"/>
                        </a:spcAft>
                      </a:pPr>
                      <a:r>
                        <a:rPr lang="en-US" sz="1100" u="none" err="1">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ssh</a:t>
                      </a:r>
                      <a:r>
                        <a:rPr lang="en-US" sz="1100" u="none">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cjosef@nematilab2.bmi.emory.edu</a:t>
                      </a:r>
                      <a:endParaRPr lang="en-US" sz="1100" u="none">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r>
                        <a:rPr lang="en-US" sz="1100" u="none">
                          <a:solidFill>
                            <a:schemeClr val="tx1"/>
                          </a:solidFill>
                          <a:latin typeface="+mn-lt"/>
                        </a:rPr>
                        <a:t>logs </a:t>
                      </a:r>
                      <a:r>
                        <a:rPr lang="en-US" sz="1100" u="none" err="1">
                          <a:solidFill>
                            <a:schemeClr val="tx1"/>
                          </a:solidFill>
                          <a:latin typeface="+mn-lt"/>
                        </a:rPr>
                        <a:t>cjosef</a:t>
                      </a:r>
                      <a:r>
                        <a:rPr lang="en-US" sz="1100" u="none">
                          <a:solidFill>
                            <a:schemeClr val="tx1"/>
                          </a:solidFill>
                          <a:latin typeface="+mn-lt"/>
                        </a:rPr>
                        <a:t> into nematilab2</a:t>
                      </a:r>
                    </a:p>
                  </a:txBody>
                  <a:tcPr/>
                </a:tc>
                <a:tc>
                  <a:txBody>
                    <a:bodyPr/>
                    <a:lstStyle/>
                    <a:p>
                      <a:pPr marL="228600" indent="-228600">
                        <a:buAutoNum type="arabicPeriod"/>
                      </a:pPr>
                      <a:r>
                        <a:rPr lang="en-US" sz="1100" u="none">
                          <a:solidFill>
                            <a:schemeClr val="tx1"/>
                          </a:solidFill>
                          <a:latin typeface="+mn-lt"/>
                        </a:rPr>
                        <a:t>You might not have permission to access NL2</a:t>
                      </a:r>
                    </a:p>
                    <a:p>
                      <a:pPr marL="228600" indent="-228600">
                        <a:buAutoNum type="arabicPeriod"/>
                      </a:pPr>
                      <a:r>
                        <a:rPr lang="en-US" sz="1100" u="none">
                          <a:solidFill>
                            <a:schemeClr val="tx1"/>
                          </a:solidFill>
                          <a:latin typeface="+mn-lt"/>
                        </a:rPr>
                        <a:t>You can see the lab directory from NL2, but you can’t see your normal home directory (i.e. your home directory is on NL2)</a:t>
                      </a:r>
                    </a:p>
                  </a:txBody>
                  <a:tcPr/>
                </a:tc>
                <a:extLst>
                  <a:ext uri="{0D108BD9-81ED-4DB2-BD59-A6C34878D82A}">
                    <a16:rowId xmlns:a16="http://schemas.microsoft.com/office/drawing/2014/main" val="2002614495"/>
                  </a:ext>
                </a:extLst>
              </a:tr>
              <a:tr h="370840">
                <a:tc>
                  <a:txBody>
                    <a:bodyPr/>
                    <a:lstStyle/>
                    <a:p>
                      <a:r>
                        <a:rPr lang="en-US" sz="1100" b="0" i="0" u="none" strike="noStrike" cap="none" err="1">
                          <a:solidFill>
                            <a:schemeClr val="tx1"/>
                          </a:solidFill>
                          <a:effectLst/>
                          <a:latin typeface="Courier New" panose="02070309020205020404" pitchFamily="49" charset="0"/>
                          <a:ea typeface="Calibri"/>
                          <a:cs typeface="Courier New" panose="02070309020205020404" pitchFamily="49" charset="0"/>
                          <a:sym typeface="Arial"/>
                        </a:rPr>
                        <a:t>ssh</a:t>
                      </a:r>
                      <a:r>
                        <a:rPr lang="en-US" sz="1100" b="0" i="0" u="none" strike="noStrike" cap="none">
                          <a:solidFill>
                            <a:schemeClr val="tx1"/>
                          </a:solidFill>
                          <a:effectLst/>
                          <a:latin typeface="Courier New" panose="02070309020205020404" pitchFamily="49" charset="0"/>
                          <a:ea typeface="Calibri"/>
                          <a:cs typeface="Courier New" panose="02070309020205020404" pitchFamily="49" charset="0"/>
                          <a:sym typeface="Arial"/>
                        </a:rPr>
                        <a:t> -t cjosef@oddjobs.bmi.emory.edu </a:t>
                      </a:r>
                      <a:r>
                        <a:rPr lang="en-US" sz="1100" b="0" i="0" u="none" strike="noStrike" cap="none" err="1">
                          <a:solidFill>
                            <a:schemeClr val="tx1"/>
                          </a:solidFill>
                          <a:effectLst/>
                          <a:latin typeface="Courier New" panose="02070309020205020404" pitchFamily="49" charset="0"/>
                          <a:ea typeface="Calibri"/>
                          <a:cs typeface="Courier New" panose="02070309020205020404" pitchFamily="49" charset="0"/>
                          <a:sym typeface="Arial"/>
                        </a:rPr>
                        <a:t>ssh</a:t>
                      </a:r>
                      <a:r>
                        <a:rPr lang="en-US" sz="1100" b="0" i="0" u="none" strike="noStrike" cap="none">
                          <a:solidFill>
                            <a:schemeClr val="tx1"/>
                          </a:solidFill>
                          <a:effectLst/>
                          <a:latin typeface="Courier New" panose="02070309020205020404" pitchFamily="49" charset="0"/>
                          <a:ea typeface="Calibri"/>
                          <a:cs typeface="Courier New" panose="02070309020205020404" pitchFamily="49" charset="0"/>
                          <a:sym typeface="Arial"/>
                        </a:rPr>
                        <a:t> cjosef@nematilab3.priv.bmi.emory.edu</a:t>
                      </a:r>
                      <a:endParaRPr lang="en-US" sz="1100" u="none">
                        <a:solidFill>
                          <a:schemeClr val="tx1"/>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a:solidFill>
                            <a:schemeClr val="tx1"/>
                          </a:solidFill>
                          <a:latin typeface="+mn-lt"/>
                          <a:ea typeface="Calibri"/>
                          <a:cs typeface="Calibri"/>
                          <a:sym typeface="Arial"/>
                        </a:rPr>
                        <a:t>logs </a:t>
                      </a:r>
                      <a:r>
                        <a:rPr lang="en-US" sz="1100" b="0" i="0" u="none" strike="noStrike" cap="none" err="1">
                          <a:solidFill>
                            <a:schemeClr val="tx1"/>
                          </a:solidFill>
                          <a:latin typeface="+mn-lt"/>
                          <a:ea typeface="Calibri"/>
                          <a:cs typeface="Calibri"/>
                          <a:sym typeface="Arial"/>
                        </a:rPr>
                        <a:t>cjosef</a:t>
                      </a:r>
                      <a:r>
                        <a:rPr lang="en-US" sz="1100" b="0" i="0" u="none" strike="noStrike" cap="none">
                          <a:solidFill>
                            <a:schemeClr val="tx1"/>
                          </a:solidFill>
                          <a:latin typeface="+mn-lt"/>
                          <a:ea typeface="Calibri"/>
                          <a:cs typeface="Calibri"/>
                          <a:sym typeface="Arial"/>
                        </a:rPr>
                        <a:t> into nematilab3 via </a:t>
                      </a:r>
                      <a:r>
                        <a:rPr lang="en-US" sz="1100" b="0" i="0" u="none" strike="noStrike" cap="none" err="1">
                          <a:solidFill>
                            <a:schemeClr val="tx1"/>
                          </a:solidFill>
                          <a:latin typeface="+mn-lt"/>
                          <a:ea typeface="Calibri"/>
                          <a:cs typeface="Calibri"/>
                          <a:sym typeface="Arial"/>
                        </a:rPr>
                        <a:t>oddjobs</a:t>
                      </a:r>
                      <a:r>
                        <a:rPr lang="en-US" sz="1100" b="0" i="0" u="none" strike="noStrike" cap="none">
                          <a:solidFill>
                            <a:schemeClr val="tx1"/>
                          </a:solidFill>
                          <a:latin typeface="+mn-lt"/>
                          <a:ea typeface="Calibri"/>
                          <a:cs typeface="Calibri"/>
                          <a:sym typeface="Arial"/>
                        </a:rPr>
                        <a:t>; this is sometimes called a hop</a:t>
                      </a:r>
                      <a:endParaRPr lang="en-US" sz="1100" u="none">
                        <a:solidFill>
                          <a:schemeClr val="tx1"/>
                        </a:solidFill>
                        <a:latin typeface="+mn-lt"/>
                      </a:endParaRPr>
                    </a:p>
                  </a:txBody>
                  <a:tcPr/>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100" b="0" i="0" u="none" strike="noStrike" cap="none">
                          <a:solidFill>
                            <a:schemeClr val="tx1"/>
                          </a:solidFill>
                          <a:latin typeface="Calibri"/>
                          <a:ea typeface="Calibri"/>
                          <a:cs typeface="Calibri"/>
                          <a:sym typeface="Arial"/>
                        </a:rPr>
                        <a:t>You might not have permission to access NL2</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100" b="0" i="0" u="none" strike="noStrike" cap="none">
                          <a:solidFill>
                            <a:schemeClr val="tx1"/>
                          </a:solidFill>
                          <a:latin typeface="Calibri"/>
                          <a:ea typeface="Calibri"/>
                          <a:cs typeface="Calibri"/>
                          <a:sym typeface="Arial"/>
                        </a:rPr>
                        <a:t>NL3 is hidden from the public; you have to hop to NL3 from a computer on the network (usually </a:t>
                      </a:r>
                      <a:r>
                        <a:rPr lang="en-US" sz="1100" b="0" i="0" u="none" strike="noStrike" cap="none" err="1">
                          <a:solidFill>
                            <a:schemeClr val="tx1"/>
                          </a:solidFill>
                          <a:latin typeface="Calibri"/>
                          <a:ea typeface="Calibri"/>
                          <a:cs typeface="Calibri"/>
                          <a:sym typeface="Arial"/>
                        </a:rPr>
                        <a:t>oddjobs</a:t>
                      </a:r>
                      <a:r>
                        <a:rPr lang="en-US" sz="1100" b="0" i="0" u="none" strike="noStrike" cap="none">
                          <a:solidFill>
                            <a:schemeClr val="tx1"/>
                          </a:solidFill>
                          <a:latin typeface="Calibri"/>
                          <a:ea typeface="Calibri"/>
                          <a:cs typeface="Calibri"/>
                          <a:sym typeface="Arial"/>
                        </a:rPr>
                        <a:t>)</a:t>
                      </a:r>
                      <a:endParaRPr lang="en-US" sz="1100" u="none">
                        <a:solidFill>
                          <a:schemeClr val="tx1"/>
                        </a:solidFill>
                        <a:latin typeface="+mn-lt"/>
                      </a:endParaRPr>
                    </a:p>
                  </a:txBody>
                  <a:tcPr/>
                </a:tc>
                <a:extLst>
                  <a:ext uri="{0D108BD9-81ED-4DB2-BD59-A6C34878D82A}">
                    <a16:rowId xmlns:a16="http://schemas.microsoft.com/office/drawing/2014/main" val="3638020910"/>
                  </a:ext>
                </a:extLst>
              </a:tr>
              <a:tr h="370840">
                <a:tc>
                  <a:txBody>
                    <a:bodyPr/>
                    <a:lstStyle/>
                    <a:p>
                      <a:r>
                        <a:rPr lang="en-US" sz="11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ssh</a:t>
                      </a:r>
                      <a:r>
                        <a:rPr lang="en-US" sz="11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-N -f -L localhost:8888:localhost:8899 cjosef@nematilab2.bmi.emory.edu</a:t>
                      </a:r>
                      <a:endParaRPr lang="en-US" sz="1100" u="none">
                        <a:solidFill>
                          <a:schemeClr val="tx1"/>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a:solidFill>
                            <a:schemeClr val="tx1"/>
                          </a:solidFill>
                          <a:latin typeface="+mn-lt"/>
                        </a:rPr>
                        <a:t>Forwards port 8888 on NL2 to your home computer port of 8899</a:t>
                      </a:r>
                    </a:p>
                  </a:txBody>
                  <a:tcPr/>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100" u="none">
                          <a:solidFill>
                            <a:schemeClr val="tx1"/>
                          </a:solidFill>
                          <a:latin typeface="+mn-lt"/>
                        </a:rPr>
                        <a:t>Once you spin up a </a:t>
                      </a:r>
                      <a:r>
                        <a:rPr lang="en-US" sz="1100" u="none" err="1">
                          <a:solidFill>
                            <a:schemeClr val="tx1"/>
                          </a:solidFill>
                          <a:latin typeface="+mn-lt"/>
                        </a:rPr>
                        <a:t>jupyter</a:t>
                      </a:r>
                      <a:r>
                        <a:rPr lang="en-US" sz="1100" u="none">
                          <a:solidFill>
                            <a:schemeClr val="tx1"/>
                          </a:solidFill>
                          <a:latin typeface="+mn-lt"/>
                        </a:rPr>
                        <a:t> NB server the web GUI can be access via your home browser without additional configuration. (much better than X2go)</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100" u="none">
                          <a:solidFill>
                            <a:schemeClr val="tx1"/>
                          </a:solidFill>
                          <a:latin typeface="+mn-lt"/>
                        </a:rPr>
                        <a:t>You have to run this command in its own shell session; it’ll look like it’s doing nothing once you run it, but that’s normal. If this shell loses its connection </a:t>
                      </a:r>
                      <a:r>
                        <a:rPr lang="en-US" sz="1100" u="none" err="1">
                          <a:solidFill>
                            <a:schemeClr val="tx1"/>
                          </a:solidFill>
                          <a:latin typeface="+mn-lt"/>
                        </a:rPr>
                        <a:t>Jupyter</a:t>
                      </a:r>
                      <a:r>
                        <a:rPr lang="en-US" sz="1100" u="none">
                          <a:solidFill>
                            <a:schemeClr val="tx1"/>
                          </a:solidFill>
                          <a:latin typeface="+mn-lt"/>
                        </a:rPr>
                        <a:t> will stop working on your home browser, but it could still be running on NL2. </a:t>
                      </a:r>
                    </a:p>
                  </a:txBody>
                  <a:tcPr/>
                </a:tc>
                <a:extLst>
                  <a:ext uri="{0D108BD9-81ED-4DB2-BD59-A6C34878D82A}">
                    <a16:rowId xmlns:a16="http://schemas.microsoft.com/office/drawing/2014/main" val="986334165"/>
                  </a:ext>
                </a:extLst>
              </a:tr>
            </a:tbl>
          </a:graphicData>
        </a:graphic>
      </p:graphicFrame>
    </p:spTree>
    <p:extLst>
      <p:ext uri="{BB962C8B-B14F-4D97-AF65-F5344CB8AC3E}">
        <p14:creationId xmlns:p14="http://schemas.microsoft.com/office/powerpoint/2010/main" val="1574886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210D-BE27-49FF-A7EC-B3FDFB038F62}"/>
              </a:ext>
            </a:extLst>
          </p:cNvPr>
          <p:cNvSpPr>
            <a:spLocks noGrp="1"/>
          </p:cNvSpPr>
          <p:nvPr>
            <p:ph type="title"/>
          </p:nvPr>
        </p:nvSpPr>
        <p:spPr/>
        <p:txBody>
          <a:bodyPr/>
          <a:lstStyle/>
          <a:p>
            <a:r>
              <a:rPr lang="en-US"/>
              <a:t>Virtual Environment (1/3)</a:t>
            </a:r>
          </a:p>
        </p:txBody>
      </p:sp>
      <p:sp>
        <p:nvSpPr>
          <p:cNvPr id="3" name="Text Placeholder 2">
            <a:extLst>
              <a:ext uri="{FF2B5EF4-FFF2-40B4-BE49-F238E27FC236}">
                <a16:creationId xmlns:a16="http://schemas.microsoft.com/office/drawing/2014/main" id="{9C6B6092-8FE6-42B8-9150-47F7E27A2990}"/>
              </a:ext>
            </a:extLst>
          </p:cNvPr>
          <p:cNvSpPr>
            <a:spLocks noGrp="1"/>
          </p:cNvSpPr>
          <p:nvPr>
            <p:ph type="body" idx="1"/>
          </p:nvPr>
        </p:nvSpPr>
        <p:spPr>
          <a:xfrm>
            <a:off x="838200" y="1483879"/>
            <a:ext cx="10515600" cy="4408921"/>
          </a:xfrm>
        </p:spPr>
        <p:txBody>
          <a:bodyPr>
            <a:normAutofit fontScale="92500" lnSpcReduction="20000"/>
          </a:bodyPr>
          <a:lstStyle/>
          <a:p>
            <a:pPr marL="114300" indent="0">
              <a:buNone/>
            </a:pPr>
            <a:r>
              <a:rPr lang="en-US" b="1"/>
              <a:t>Background</a:t>
            </a:r>
            <a:endParaRPr lang="en-US"/>
          </a:p>
          <a:p>
            <a:pPr marL="114300" indent="0">
              <a:buNone/>
            </a:pPr>
            <a:r>
              <a:rPr lang="en-US" sz="1800"/>
              <a:t>There are two versions of python available on the cluster:</a:t>
            </a:r>
          </a:p>
          <a:p>
            <a:pPr marL="114300" indent="0">
              <a:buNone/>
            </a:pPr>
            <a:r>
              <a:rPr lang="en-US" sz="1800"/>
              <a:t>	Python 2.7.5 This is used for basic computer functions</a:t>
            </a:r>
          </a:p>
          <a:p>
            <a:pPr marL="114300" indent="0">
              <a:buNone/>
            </a:pPr>
            <a:r>
              <a:rPr lang="en-US" sz="1800"/>
              <a:t>	Python 3.6.3 This is used for elite data hacking</a:t>
            </a:r>
          </a:p>
          <a:p>
            <a:pPr marL="114300" indent="0">
              <a:buNone/>
            </a:pPr>
            <a:r>
              <a:rPr lang="en-US" sz="1800"/>
              <a:t>These preinstalled versions of python come with very few (almost zero) additional libraries. You need to build a “virtual environment”. A </a:t>
            </a:r>
            <a:r>
              <a:rPr lang="en-US" sz="1800" b="1" err="1"/>
              <a:t>venv</a:t>
            </a:r>
            <a:r>
              <a:rPr lang="en-US" sz="1800"/>
              <a:t> will point to one of the (2) python versions on the cluster and then will use all the libraries you have installed. You can share a </a:t>
            </a:r>
            <a:r>
              <a:rPr lang="en-US" sz="1800" b="1" err="1"/>
              <a:t>venv</a:t>
            </a:r>
            <a:r>
              <a:rPr lang="en-US" sz="1800"/>
              <a:t> with collaborator to ensure that all parties are using the same packages and versions. </a:t>
            </a:r>
          </a:p>
          <a:p>
            <a:pPr marL="114300" indent="0">
              <a:buNone/>
            </a:pPr>
            <a:endParaRPr lang="en-US" sz="1300" b="1"/>
          </a:p>
          <a:p>
            <a:pPr marL="114300" indent="0">
              <a:buNone/>
            </a:pPr>
            <a:r>
              <a:rPr lang="en-US" b="1"/>
              <a:t>Web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07000"/>
              </a:lnSpc>
              <a:spcBef>
                <a:spcPts val="0"/>
              </a:spcBef>
            </a:pPr>
            <a:r>
              <a:rPr lang="en-US" sz="1500" u="sng">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https://virtualenv.pypa.io/en/latest/</a:t>
            </a:r>
            <a:endParaRPr lang="en-US" sz="1500" u="sng">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914400" lvl="2">
              <a:lnSpc>
                <a:spcPct val="107000"/>
              </a:lnSpc>
              <a:spcBef>
                <a:spcPts val="0"/>
              </a:spcBef>
            </a:pPr>
            <a:r>
              <a:rPr lang="en-US" sz="1500" u="sng">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https://docs.python.org/3/library/venv.html</a:t>
            </a:r>
            <a:endParaRPr lang="en-US" sz="1500" u="sng">
              <a:solidFill>
                <a:srgbClr val="0000FF"/>
              </a:solidFill>
              <a:latin typeface="Calibri" panose="020F0502020204030204" pitchFamily="34" charset="0"/>
              <a:ea typeface="Times New Roman" panose="02020603050405020304" pitchFamily="18" charset="0"/>
              <a:cs typeface="Times New Roman" panose="02020603050405020304" pitchFamily="18" charset="0"/>
            </a:endParaRPr>
          </a:p>
          <a:p>
            <a:pPr marL="114300" lvl="1" indent="0">
              <a:lnSpc>
                <a:spcPct val="107000"/>
              </a:lnSpc>
              <a:spcBef>
                <a:spcPts val="0"/>
              </a:spcBef>
              <a:buNone/>
            </a:pPr>
            <a:endParaRPr lang="en-US" sz="1400" u="sng">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14300" lvl="1" indent="0">
              <a:lnSpc>
                <a:spcPct val="107000"/>
              </a:lnSpc>
              <a:spcBef>
                <a:spcPts val="0"/>
              </a:spcBef>
              <a:buNone/>
            </a:pPr>
            <a:r>
              <a:rPr lang="en-US" sz="2800" b="1">
                <a:solidFill>
                  <a:schemeClr val="tx1"/>
                </a:solidFill>
                <a:latin typeface="Calibri" panose="020F0502020204030204" pitchFamily="34" charset="0"/>
                <a:ea typeface="Calibri" panose="020F0502020204030204" pitchFamily="34" charset="0"/>
                <a:cs typeface="Times New Roman" panose="02020603050405020304" pitchFamily="18" charset="0"/>
              </a:rPr>
              <a:t>NOTES:</a:t>
            </a:r>
          </a:p>
          <a:p>
            <a:pPr marL="457200" lvl="1">
              <a:lnSpc>
                <a:spcPct val="107000"/>
              </a:lnSpc>
              <a:spcBef>
                <a:spcPts val="0"/>
              </a:spcBef>
              <a:buAutoNum type="arabicPeriod"/>
            </a:pPr>
            <a:r>
              <a:rPr lang="en-US" sz="1500" err="1">
                <a:effectLst/>
                <a:latin typeface="Calibri" panose="020F0502020204030204" pitchFamily="34" charset="0"/>
                <a:ea typeface="Calibri" panose="020F0502020204030204" pitchFamily="34" charset="0"/>
                <a:cs typeface="Times New Roman" panose="02020603050405020304" pitchFamily="18" charset="0"/>
              </a:rPr>
              <a:t>vevn</a:t>
            </a:r>
            <a:r>
              <a:rPr lang="en-US" sz="1500">
                <a:effectLst/>
                <a:latin typeface="Calibri" panose="020F0502020204030204" pitchFamily="34" charset="0"/>
                <a:ea typeface="Calibri" panose="020F0502020204030204" pitchFamily="34" charset="0"/>
                <a:cs typeface="Times New Roman" panose="02020603050405020304" pitchFamily="18" charset="0"/>
              </a:rPr>
              <a:t> != </a:t>
            </a:r>
            <a:r>
              <a:rPr lang="en-US" sz="1500" err="1">
                <a:effectLst/>
                <a:latin typeface="Calibri" panose="020F0502020204030204" pitchFamily="34" charset="0"/>
                <a:ea typeface="Calibri" panose="020F0502020204030204" pitchFamily="34" charset="0"/>
                <a:cs typeface="Times New Roman" panose="02020603050405020304" pitchFamily="18" charset="0"/>
              </a:rPr>
              <a:t>virtualenv</a:t>
            </a:r>
            <a:r>
              <a:rPr lang="en-US" sz="1500">
                <a:effectLst/>
                <a:latin typeface="Calibri" panose="020F0502020204030204" pitchFamily="34" charset="0"/>
                <a:ea typeface="Calibri" panose="020F0502020204030204" pitchFamily="34" charset="0"/>
                <a:cs typeface="Times New Roman" panose="02020603050405020304" pitchFamily="18" charset="0"/>
              </a:rPr>
              <a:t> (</a:t>
            </a:r>
            <a:r>
              <a:rPr lang="en-US" sz="1500" err="1">
                <a:effectLst/>
                <a:latin typeface="Calibri" panose="020F0502020204030204" pitchFamily="34" charset="0"/>
                <a:ea typeface="Calibri" panose="020F0502020204030204" pitchFamily="34" charset="0"/>
                <a:cs typeface="Times New Roman" panose="02020603050405020304" pitchFamily="18" charset="0"/>
              </a:rPr>
              <a:t>venv</a:t>
            </a:r>
            <a:r>
              <a:rPr lang="en-US" sz="1500">
                <a:effectLst/>
                <a:latin typeface="Calibri" panose="020F0502020204030204" pitchFamily="34" charset="0"/>
                <a:ea typeface="Calibri" panose="020F0502020204030204" pitchFamily="34" charset="0"/>
                <a:cs typeface="Times New Roman" panose="02020603050405020304" pitchFamily="18" charset="0"/>
              </a:rPr>
              <a:t> is the native python tool (</a:t>
            </a:r>
            <a:r>
              <a:rPr lang="en-US" sz="1500" err="1">
                <a:effectLst/>
                <a:latin typeface="Calibri" panose="020F0502020204030204" pitchFamily="34" charset="0"/>
                <a:ea typeface="Calibri" panose="020F0502020204030204" pitchFamily="34" charset="0"/>
                <a:cs typeface="Times New Roman" panose="02020603050405020304" pitchFamily="18" charset="0"/>
              </a:rPr>
              <a:t>virtualenv</a:t>
            </a:r>
            <a:r>
              <a:rPr lang="en-US" sz="1500">
                <a:effectLst/>
                <a:latin typeface="Calibri" panose="020F0502020204030204" pitchFamily="34" charset="0"/>
                <a:ea typeface="Calibri" panose="020F0502020204030204" pitchFamily="34" charset="0"/>
                <a:cs typeface="Times New Roman" panose="02020603050405020304" pitchFamily="18" charset="0"/>
              </a:rPr>
              <a:t> can do more) but we use </a:t>
            </a:r>
            <a:r>
              <a:rPr lang="en-US" sz="1500" err="1">
                <a:effectLst/>
                <a:latin typeface="Calibri" panose="020F0502020204030204" pitchFamily="34" charset="0"/>
                <a:ea typeface="Calibri" panose="020F0502020204030204" pitchFamily="34" charset="0"/>
                <a:cs typeface="Times New Roman" panose="02020603050405020304" pitchFamily="18" charset="0"/>
              </a:rPr>
              <a:t>venv</a:t>
            </a:r>
            <a:r>
              <a:rPr lang="en-US" sz="1500">
                <a:effectLst/>
                <a:latin typeface="Calibri" panose="020F0502020204030204" pitchFamily="34" charset="0"/>
                <a:ea typeface="Calibri" panose="020F0502020204030204" pitchFamily="34" charset="0"/>
                <a:cs typeface="Times New Roman" panose="02020603050405020304" pitchFamily="18" charset="0"/>
              </a:rPr>
              <a:t>)</a:t>
            </a:r>
          </a:p>
          <a:p>
            <a:pPr marL="457200" lvl="1">
              <a:lnSpc>
                <a:spcPct val="107000"/>
              </a:lnSpc>
              <a:spcBef>
                <a:spcPts val="0"/>
              </a:spcBef>
              <a:buAutoNum type="arabicPeriod"/>
            </a:pPr>
            <a:r>
              <a:rPr lang="en-US" sz="1500">
                <a:effectLst/>
                <a:latin typeface="Calibri" panose="020F0502020204030204" pitchFamily="34" charset="0"/>
                <a:ea typeface="Calibri" panose="020F0502020204030204" pitchFamily="34" charset="0"/>
                <a:cs typeface="Times New Roman" panose="02020603050405020304" pitchFamily="18" charset="0"/>
              </a:rPr>
              <a:t>If two people use the sam</a:t>
            </a:r>
            <a:r>
              <a:rPr lang="en-US" sz="1500">
                <a:latin typeface="Calibri" panose="020F0502020204030204" pitchFamily="34" charset="0"/>
                <a:ea typeface="Calibri" panose="020F0502020204030204" pitchFamily="34" charset="0"/>
                <a:cs typeface="Times New Roman" panose="02020603050405020304" pitchFamily="18" charset="0"/>
              </a:rPr>
              <a:t>e </a:t>
            </a:r>
            <a:r>
              <a:rPr lang="en-US" sz="1500" err="1">
                <a:latin typeface="Calibri" panose="020F0502020204030204" pitchFamily="34" charset="0"/>
                <a:ea typeface="Calibri" panose="020F0502020204030204" pitchFamily="34" charset="0"/>
                <a:cs typeface="Times New Roman" panose="02020603050405020304" pitchFamily="18" charset="0"/>
              </a:rPr>
              <a:t>venv</a:t>
            </a:r>
            <a:r>
              <a:rPr lang="en-US" sz="1500">
                <a:latin typeface="Calibri" panose="020F0502020204030204" pitchFamily="34" charset="0"/>
                <a:ea typeface="Calibri" panose="020F0502020204030204" pitchFamily="34" charset="0"/>
                <a:cs typeface="Times New Roman" panose="02020603050405020304" pitchFamily="18" charset="0"/>
              </a:rPr>
              <a:t> at the same time it can cause errors/conflicts, so it’s best to make your own </a:t>
            </a:r>
            <a:r>
              <a:rPr lang="en-US" sz="1500" b="1" err="1">
                <a:latin typeface="Calibri" panose="020F0502020204030204" pitchFamily="34" charset="0"/>
                <a:ea typeface="Calibri" panose="020F0502020204030204" pitchFamily="34" charset="0"/>
                <a:cs typeface="Times New Roman" panose="02020603050405020304" pitchFamily="18" charset="0"/>
              </a:rPr>
              <a:t>venv</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p>
            <a:pPr marL="114300" lvl="1" indent="0">
              <a:lnSpc>
                <a:spcPct val="107000"/>
              </a:lnSpc>
              <a:spcBef>
                <a:spcPts val="0"/>
              </a:spcBef>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800"/>
          </a:p>
        </p:txBody>
      </p:sp>
    </p:spTree>
    <p:extLst>
      <p:ext uri="{BB962C8B-B14F-4D97-AF65-F5344CB8AC3E}">
        <p14:creationId xmlns:p14="http://schemas.microsoft.com/office/powerpoint/2010/main" val="335284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3AC8-C9A0-4E50-B612-733AFED40944}"/>
              </a:ext>
            </a:extLst>
          </p:cNvPr>
          <p:cNvSpPr>
            <a:spLocks noGrp="1"/>
          </p:cNvSpPr>
          <p:nvPr>
            <p:ph type="title"/>
          </p:nvPr>
        </p:nvSpPr>
        <p:spPr/>
        <p:txBody>
          <a:bodyPr/>
          <a:lstStyle/>
          <a:p>
            <a:r>
              <a:rPr lang="en-US"/>
              <a:t>Overview	</a:t>
            </a:r>
          </a:p>
        </p:txBody>
      </p:sp>
      <p:sp>
        <p:nvSpPr>
          <p:cNvPr id="3" name="Content Placeholder 2">
            <a:extLst>
              <a:ext uri="{FF2B5EF4-FFF2-40B4-BE49-F238E27FC236}">
                <a16:creationId xmlns:a16="http://schemas.microsoft.com/office/drawing/2014/main" id="{1A3E6A57-59E8-42AD-BA6E-8CF07F7C8C5A}"/>
              </a:ext>
            </a:extLst>
          </p:cNvPr>
          <p:cNvSpPr>
            <a:spLocks noGrp="1"/>
          </p:cNvSpPr>
          <p:nvPr>
            <p:ph idx="1"/>
          </p:nvPr>
        </p:nvSpPr>
        <p:spPr>
          <a:xfrm>
            <a:off x="1006762" y="1363806"/>
            <a:ext cx="10347037" cy="1768668"/>
          </a:xfrm>
        </p:spPr>
        <p:txBody>
          <a:bodyPr>
            <a:normAutofit/>
          </a:bodyPr>
          <a:lstStyle/>
          <a:p>
            <a:pPr marL="0" indent="0">
              <a:buNone/>
            </a:pPr>
            <a:r>
              <a:rPr lang="en-US" sz="2400" b="1"/>
              <a:t>Where Can Data Be Found?</a:t>
            </a:r>
          </a:p>
          <a:p>
            <a:pPr marL="971550" lvl="1" indent="-514350">
              <a:buAutoNum type="arabicPeriod"/>
            </a:pPr>
            <a:r>
              <a:rPr lang="en-US" sz="2000" u="sng"/>
              <a:t>Home Directory</a:t>
            </a:r>
            <a:r>
              <a:rPr lang="en-US" sz="2000"/>
              <a:t>-</a:t>
            </a:r>
            <a:r>
              <a:rPr lang="en-US" sz="2000" b="1"/>
              <a:t> </a:t>
            </a:r>
            <a:r>
              <a:rPr lang="en-US" sz="2000"/>
              <a:t>private; storage limit</a:t>
            </a:r>
          </a:p>
          <a:p>
            <a:pPr marL="971550" lvl="1" indent="-514350">
              <a:buAutoNum type="arabicPeriod"/>
            </a:pPr>
            <a:r>
              <a:rPr lang="en-US" sz="2000" u="sng"/>
              <a:t>Rishi Lab Directory (root)</a:t>
            </a:r>
            <a:r>
              <a:rPr lang="en-US" sz="2000"/>
              <a:t>- large storage, ?Maybe faster in connection w/ cluster </a:t>
            </a:r>
          </a:p>
          <a:p>
            <a:pPr marL="0" indent="0">
              <a:buNone/>
            </a:pPr>
            <a:r>
              <a:rPr lang="en-US" sz="2400" b="1"/>
              <a:t>MODS Folder</a:t>
            </a:r>
            <a:r>
              <a:rPr lang="en-US" sz="2400"/>
              <a:t>:</a:t>
            </a:r>
          </a:p>
          <a:p>
            <a:pPr marL="514350" indent="-514350">
              <a:buAutoNum type="arabicPeriod"/>
            </a:pPr>
            <a:endParaRPr lang="en-US" sz="2400"/>
          </a:p>
        </p:txBody>
      </p:sp>
      <p:graphicFrame>
        <p:nvGraphicFramePr>
          <p:cNvPr id="4" name="Table 4">
            <a:extLst>
              <a:ext uri="{FF2B5EF4-FFF2-40B4-BE49-F238E27FC236}">
                <a16:creationId xmlns:a16="http://schemas.microsoft.com/office/drawing/2014/main" id="{45A1F34C-2204-4353-86E9-10D2D6AEAFCE}"/>
              </a:ext>
            </a:extLst>
          </p:cNvPr>
          <p:cNvGraphicFramePr>
            <a:graphicFrameLocks noGrp="1"/>
          </p:cNvGraphicFramePr>
          <p:nvPr>
            <p:extLst>
              <p:ext uri="{D42A27DB-BD31-4B8C-83A1-F6EECF244321}">
                <p14:modId xmlns:p14="http://schemas.microsoft.com/office/powerpoint/2010/main" val="1691311879"/>
              </p:ext>
            </p:extLst>
          </p:nvPr>
        </p:nvGraphicFramePr>
        <p:xfrm>
          <a:off x="1543625" y="2982905"/>
          <a:ext cx="9273310" cy="3718560"/>
        </p:xfrm>
        <a:graphic>
          <a:graphicData uri="http://schemas.openxmlformats.org/drawingml/2006/table">
            <a:tbl>
              <a:tblPr firstRow="1" bandRow="1">
                <a:tableStyleId>{F742BEFE-DB66-48F4-B2DB-87383E2EBDC1}</a:tableStyleId>
              </a:tblPr>
              <a:tblGrid>
                <a:gridCol w="1964888">
                  <a:extLst>
                    <a:ext uri="{9D8B030D-6E8A-4147-A177-3AD203B41FA5}">
                      <a16:colId xmlns:a16="http://schemas.microsoft.com/office/drawing/2014/main" val="3790781475"/>
                    </a:ext>
                  </a:extLst>
                </a:gridCol>
                <a:gridCol w="7308422">
                  <a:extLst>
                    <a:ext uri="{9D8B030D-6E8A-4147-A177-3AD203B41FA5}">
                      <a16:colId xmlns:a16="http://schemas.microsoft.com/office/drawing/2014/main" val="1164869281"/>
                    </a:ext>
                  </a:extLst>
                </a:gridCol>
              </a:tblGrid>
              <a:tr h="287115">
                <a:tc>
                  <a:txBody>
                    <a:bodyPr/>
                    <a:lstStyle/>
                    <a:p>
                      <a:r>
                        <a:rPr lang="en-US"/>
                        <a:t>Folder Name</a:t>
                      </a:r>
                    </a:p>
                  </a:txBody>
                  <a:tcPr/>
                </a:tc>
                <a:tc>
                  <a:txBody>
                    <a:bodyPr/>
                    <a:lstStyle/>
                    <a:p>
                      <a:r>
                        <a:rPr lang="en-US"/>
                        <a:t>Contents</a:t>
                      </a:r>
                    </a:p>
                  </a:txBody>
                  <a:tcPr/>
                </a:tc>
                <a:extLst>
                  <a:ext uri="{0D108BD9-81ED-4DB2-BD59-A6C34878D82A}">
                    <a16:rowId xmlns:a16="http://schemas.microsoft.com/office/drawing/2014/main" val="3517178825"/>
                  </a:ext>
                </a:extLst>
              </a:tr>
              <a:tr h="4384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1. </a:t>
                      </a:r>
                      <a:r>
                        <a:rPr lang="en-US" b="1" err="1"/>
                        <a:t>Encounter_Pickles</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1. processed patient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2. summary reports</a:t>
                      </a:r>
                    </a:p>
                  </a:txBody>
                  <a:tcPr/>
                </a:tc>
                <a:extLst>
                  <a:ext uri="{0D108BD9-81ED-4DB2-BD59-A6C34878D82A}">
                    <a16:rowId xmlns:a16="http://schemas.microsoft.com/office/drawing/2014/main" val="1116089585"/>
                  </a:ext>
                </a:extLst>
              </a:tr>
              <a:tr h="4384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2.Data</a:t>
                      </a:r>
                      <a:endParaRPr lang="en-US"/>
                    </a:p>
                  </a:txBody>
                  <a:tcPr/>
                </a:tc>
                <a:tc>
                  <a:txBody>
                    <a:bodyPr/>
                    <a:lstStyle/>
                    <a:p>
                      <a:r>
                        <a:rPr lang="en-US"/>
                        <a:t>1. Original flat files from Emory &amp; Grady(pipe delimited)</a:t>
                      </a:r>
                    </a:p>
                    <a:p>
                      <a:r>
                        <a:rPr lang="en-US"/>
                        <a:t>2. Shamim </a:t>
                      </a:r>
                      <a:r>
                        <a:rPr lang="en-US" err="1"/>
                        <a:t>MatLab</a:t>
                      </a:r>
                      <a:r>
                        <a:rPr lang="en-US"/>
                        <a:t> results</a:t>
                      </a:r>
                    </a:p>
                  </a:txBody>
                  <a:tcPr/>
                </a:tc>
                <a:extLst>
                  <a:ext uri="{0D108BD9-81ED-4DB2-BD59-A6C34878D82A}">
                    <a16:rowId xmlns:a16="http://schemas.microsoft.com/office/drawing/2014/main" val="2864938974"/>
                  </a:ext>
                </a:extLst>
              </a:tr>
              <a:tr h="33855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3.EliteDataHacks</a:t>
                      </a:r>
                      <a:endParaRPr lang="en-US"/>
                    </a:p>
                  </a:txBody>
                  <a:tcPr/>
                </a:tc>
                <a:tc>
                  <a:txBody>
                    <a:bodyPr/>
                    <a:lstStyle/>
                    <a:p>
                      <a:pPr marL="342900" indent="-342900">
                        <a:buAutoNum type="arabicPeriod"/>
                      </a:pPr>
                      <a:r>
                        <a:rPr lang="en-US"/>
                        <a:t>Scripts for: SLURM, BASH, and Python</a:t>
                      </a:r>
                    </a:p>
                    <a:p>
                      <a:pPr marL="342900" indent="-342900">
                        <a:buAutoNum type="arabicPeriod"/>
                      </a:pPr>
                      <a:r>
                        <a:rPr lang="en-US"/>
                        <a:t>Patient lists for Emory/Grady</a:t>
                      </a:r>
                    </a:p>
                    <a:p>
                      <a:pPr marL="342900" indent="-342900">
                        <a:buAutoNum type="arabicPeriod"/>
                      </a:pPr>
                      <a:r>
                        <a:rPr lang="en-US"/>
                        <a:t>Grouping Files</a:t>
                      </a:r>
                    </a:p>
                  </a:txBody>
                  <a:tcPr/>
                </a:tc>
                <a:extLst>
                  <a:ext uri="{0D108BD9-81ED-4DB2-BD59-A6C34878D82A}">
                    <a16:rowId xmlns:a16="http://schemas.microsoft.com/office/drawing/2014/main" val="212539228"/>
                  </a:ext>
                </a:extLst>
              </a:tr>
              <a:tr h="4384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4.Environments</a:t>
                      </a:r>
                    </a:p>
                  </a:txBody>
                  <a:tcPr/>
                </a:tc>
                <a:tc>
                  <a:txBody>
                    <a:bodyPr/>
                    <a:lstStyle/>
                    <a:p>
                      <a:r>
                        <a:rPr lang="en-US"/>
                        <a:t>1. A virtual environment called “</a:t>
                      </a:r>
                      <a:r>
                        <a:rPr lang="en-US" err="1"/>
                        <a:t>SOFA_calcs</a:t>
                      </a:r>
                      <a:r>
                        <a:rPr lang="en-US"/>
                        <a:t>” (What CSJ uses to when he’s on the cluster)</a:t>
                      </a:r>
                    </a:p>
                    <a:p>
                      <a:r>
                        <a:rPr lang="en-US"/>
                        <a:t>* Use this environment or make your own; just don’t keep it in your home directory</a:t>
                      </a:r>
                    </a:p>
                  </a:txBody>
                  <a:tcPr/>
                </a:tc>
                <a:extLst>
                  <a:ext uri="{0D108BD9-81ED-4DB2-BD59-A6C34878D82A}">
                    <a16:rowId xmlns:a16="http://schemas.microsoft.com/office/drawing/2014/main" val="2793898333"/>
                  </a:ext>
                </a:extLst>
              </a:tr>
              <a:tr h="2733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5.Visualization</a:t>
                      </a:r>
                    </a:p>
                  </a:txBody>
                  <a:tcPr/>
                </a:tc>
                <a:tc>
                  <a:txBody>
                    <a:bodyPr/>
                    <a:lstStyle/>
                    <a:p>
                      <a:r>
                        <a:rPr lang="en-US"/>
                        <a:t>1. CSJ made some plots of SOFA score w/ sepsis using a beta python script</a:t>
                      </a:r>
                    </a:p>
                  </a:txBody>
                  <a:tcPr/>
                </a:tc>
                <a:extLst>
                  <a:ext uri="{0D108BD9-81ED-4DB2-BD59-A6C34878D82A}">
                    <a16:rowId xmlns:a16="http://schemas.microsoft.com/office/drawing/2014/main" val="473019209"/>
                  </a:ext>
                </a:extLst>
              </a:tr>
              <a:tr h="2733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6.Yearly_Pickles</a:t>
                      </a:r>
                    </a:p>
                  </a:txBody>
                  <a:tcPr/>
                </a:tc>
                <a:tc>
                  <a:txBody>
                    <a:bodyPr/>
                    <a:lstStyle/>
                    <a:p>
                      <a:r>
                        <a:rPr lang="en-US"/>
                        <a:t>1. A collection of pickles. Each pickle file represents a year’s worth of data for Grady or Emory</a:t>
                      </a:r>
                    </a:p>
                  </a:txBody>
                  <a:tcPr/>
                </a:tc>
                <a:extLst>
                  <a:ext uri="{0D108BD9-81ED-4DB2-BD59-A6C34878D82A}">
                    <a16:rowId xmlns:a16="http://schemas.microsoft.com/office/drawing/2014/main" val="2013462364"/>
                  </a:ext>
                </a:extLst>
              </a:tr>
              <a:tr h="4384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7.Archive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b="1"/>
                    </a:p>
                  </a:txBody>
                  <a:tcPr/>
                </a:tc>
                <a:tc>
                  <a:txBody>
                    <a:bodyPr/>
                    <a:lstStyle/>
                    <a:p>
                      <a:r>
                        <a:rPr lang="en-US"/>
                        <a:t>Old files that should probably be deleted</a:t>
                      </a:r>
                    </a:p>
                  </a:txBody>
                  <a:tcPr/>
                </a:tc>
                <a:extLst>
                  <a:ext uri="{0D108BD9-81ED-4DB2-BD59-A6C34878D82A}">
                    <a16:rowId xmlns:a16="http://schemas.microsoft.com/office/drawing/2014/main" val="2067816463"/>
                  </a:ext>
                </a:extLst>
              </a:tr>
            </a:tbl>
          </a:graphicData>
        </a:graphic>
      </p:graphicFrame>
    </p:spTree>
    <p:extLst>
      <p:ext uri="{BB962C8B-B14F-4D97-AF65-F5344CB8AC3E}">
        <p14:creationId xmlns:p14="http://schemas.microsoft.com/office/powerpoint/2010/main" val="1237440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850B50-B663-42BE-96D1-0D9821A340E0}"/>
              </a:ext>
            </a:extLst>
          </p:cNvPr>
          <p:cNvSpPr>
            <a:spLocks noGrp="1"/>
          </p:cNvSpPr>
          <p:nvPr>
            <p:ph type="title"/>
          </p:nvPr>
        </p:nvSpPr>
        <p:spPr>
          <a:xfrm>
            <a:off x="838200" y="365125"/>
            <a:ext cx="10515600" cy="1325563"/>
          </a:xfrm>
        </p:spPr>
        <p:txBody>
          <a:bodyPr/>
          <a:lstStyle/>
          <a:p>
            <a:r>
              <a:rPr lang="en-US"/>
              <a:t>Virtual Environment (2/3)</a:t>
            </a:r>
          </a:p>
        </p:txBody>
      </p:sp>
      <p:graphicFrame>
        <p:nvGraphicFramePr>
          <p:cNvPr id="8" name="Table 8">
            <a:extLst>
              <a:ext uri="{FF2B5EF4-FFF2-40B4-BE49-F238E27FC236}">
                <a16:creationId xmlns:a16="http://schemas.microsoft.com/office/drawing/2014/main" id="{C54D7424-A8DD-4B0F-8570-CFB036863BE5}"/>
              </a:ext>
            </a:extLst>
          </p:cNvPr>
          <p:cNvGraphicFramePr>
            <a:graphicFrameLocks noGrp="1"/>
          </p:cNvGraphicFramePr>
          <p:nvPr>
            <p:extLst>
              <p:ext uri="{D42A27DB-BD31-4B8C-83A1-F6EECF244321}">
                <p14:modId xmlns:p14="http://schemas.microsoft.com/office/powerpoint/2010/main" val="2571263196"/>
              </p:ext>
            </p:extLst>
          </p:nvPr>
        </p:nvGraphicFramePr>
        <p:xfrm>
          <a:off x="682336" y="2297085"/>
          <a:ext cx="10827328" cy="3413760"/>
        </p:xfrm>
        <a:graphic>
          <a:graphicData uri="http://schemas.openxmlformats.org/drawingml/2006/table">
            <a:tbl>
              <a:tblPr firstRow="1" bandRow="1">
                <a:tableStyleId>{F742BEFE-DB66-48F4-B2DB-87383E2EBDC1}</a:tableStyleId>
              </a:tblPr>
              <a:tblGrid>
                <a:gridCol w="3897744">
                  <a:extLst>
                    <a:ext uri="{9D8B030D-6E8A-4147-A177-3AD203B41FA5}">
                      <a16:colId xmlns:a16="http://schemas.microsoft.com/office/drawing/2014/main" val="301330637"/>
                    </a:ext>
                  </a:extLst>
                </a:gridCol>
                <a:gridCol w="3366231">
                  <a:extLst>
                    <a:ext uri="{9D8B030D-6E8A-4147-A177-3AD203B41FA5}">
                      <a16:colId xmlns:a16="http://schemas.microsoft.com/office/drawing/2014/main" val="457504767"/>
                    </a:ext>
                  </a:extLst>
                </a:gridCol>
                <a:gridCol w="3563353">
                  <a:extLst>
                    <a:ext uri="{9D8B030D-6E8A-4147-A177-3AD203B41FA5}">
                      <a16:colId xmlns:a16="http://schemas.microsoft.com/office/drawing/2014/main" val="1022677627"/>
                    </a:ext>
                  </a:extLst>
                </a:gridCol>
              </a:tblGrid>
              <a:tr h="471790">
                <a:tc>
                  <a:txBody>
                    <a:bodyPr/>
                    <a:lstStyle/>
                    <a:p>
                      <a:r>
                        <a:rPr lang="en-US"/>
                        <a:t>Command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Virtual Environment Step Description</a:t>
                      </a:r>
                    </a:p>
                    <a:p>
                      <a:endParaRPr lang="en-US"/>
                    </a:p>
                  </a:txBody>
                  <a:tcPr/>
                </a:tc>
                <a:tc>
                  <a:txBody>
                    <a:bodyPr/>
                    <a:lstStyle/>
                    <a:p>
                      <a:r>
                        <a:rPr lang="en-US"/>
                        <a:t>Notes</a:t>
                      </a:r>
                    </a:p>
                  </a:txBody>
                  <a:tcPr/>
                </a:tc>
                <a:extLst>
                  <a:ext uri="{0D108BD9-81ED-4DB2-BD59-A6C34878D82A}">
                    <a16:rowId xmlns:a16="http://schemas.microsoft.com/office/drawing/2014/main" val="1770576968"/>
                  </a:ext>
                </a:extLst>
              </a:tr>
              <a:tr h="4602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scl</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enable rh-python36 bash</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Switch from using python 2.7.5 to 3.6.9</a:t>
                      </a:r>
                    </a:p>
                  </a:txBody>
                  <a:tcPr/>
                </a:tc>
                <a:tc>
                  <a:txBody>
                    <a:bodyPr/>
                    <a:lstStyle/>
                    <a:p>
                      <a:pPr marL="342900" indent="-342900">
                        <a:buAutoNum type="arabicPeriod"/>
                      </a:pPr>
                      <a:r>
                        <a:rPr lang="en-US" sz="1000"/>
                        <a:t>All sessions default to 2.7.5 so you have to do this for each session.</a:t>
                      </a:r>
                    </a:p>
                    <a:p>
                      <a:pPr marL="342900" indent="-342900">
                        <a:buAutoNum type="arabicPeriod"/>
                      </a:pPr>
                      <a:r>
                        <a:rPr lang="en-US" sz="1000"/>
                        <a:t>If your SSH session terminates you’ll go back to 2.7.5</a:t>
                      </a:r>
                    </a:p>
                  </a:txBody>
                  <a:tcPr/>
                </a:tc>
                <a:extLst>
                  <a:ext uri="{0D108BD9-81ED-4DB2-BD59-A6C34878D82A}">
                    <a16:rowId xmlns:a16="http://schemas.microsoft.com/office/drawing/2014/main" val="142027180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mkdir</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Environments</a:t>
                      </a:r>
                    </a:p>
                  </a:txBody>
                  <a:tcPr/>
                </a:tc>
                <a:tc>
                  <a:txBody>
                    <a:bodyPr/>
                    <a:lstStyle/>
                    <a:p>
                      <a:r>
                        <a:rPr lang="en-US" sz="1000"/>
                        <a:t>You need a place for your virtual environment files to live; you can use your home directory or a lab directory if you’re sharing the VE with collaborators</a:t>
                      </a:r>
                    </a:p>
                  </a:txBody>
                  <a:tcPr/>
                </a:tc>
                <a:tc>
                  <a:txBody>
                    <a:bodyPr/>
                    <a:lstStyle/>
                    <a:p>
                      <a:endParaRPr lang="en-US" sz="1000"/>
                    </a:p>
                  </a:txBody>
                  <a:tcPr/>
                </a:tc>
                <a:extLst>
                  <a:ext uri="{0D108BD9-81ED-4DB2-BD59-A6C34878D82A}">
                    <a16:rowId xmlns:a16="http://schemas.microsoft.com/office/drawing/2014/main" val="126258350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python3 -m </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venv</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Environments/</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SOFA_calcs</a:t>
                      </a:r>
                      <a:endPar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endParaRPr>
                    </a:p>
                  </a:txBody>
                  <a:tcPr/>
                </a:tc>
                <a:tc>
                  <a:txBody>
                    <a:bodyPr/>
                    <a:lstStyle/>
                    <a:p>
                      <a:r>
                        <a:rPr lang="en-US" sz="1000"/>
                        <a:t>This command takes a couple of minutes and will make a VE in folder Environments called “</a:t>
                      </a:r>
                      <a:r>
                        <a:rPr lang="en-US" sz="1000" err="1"/>
                        <a:t>SOFA_calcs</a:t>
                      </a:r>
                      <a:endParaRPr lang="en-US" sz="1000"/>
                    </a:p>
                  </a:txBody>
                  <a:tcPr/>
                </a:tc>
                <a:tc>
                  <a:txBody>
                    <a:bodyPr/>
                    <a:lstStyle/>
                    <a:p>
                      <a:endParaRPr lang="en-US" sz="1000"/>
                    </a:p>
                  </a:txBody>
                  <a:tcPr/>
                </a:tc>
                <a:extLst>
                  <a:ext uri="{0D108BD9-81ED-4DB2-BD59-A6C34878D82A}">
                    <a16:rowId xmlns:a16="http://schemas.microsoft.com/office/drawing/2014/main" val="265092651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source /labs/</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kamaleswaranlab</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/MODS/Environments/</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SOFA_calcs</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/bin/activate</a:t>
                      </a:r>
                    </a:p>
                  </a:txBody>
                  <a:tcPr/>
                </a:tc>
                <a:tc>
                  <a:txBody>
                    <a:bodyPr/>
                    <a:lstStyle/>
                    <a:p>
                      <a:r>
                        <a:rPr lang="en-US" sz="1000"/>
                        <a:t>This activates your VE; you should see the name of your VE next to your user name on the bash command line</a:t>
                      </a:r>
                    </a:p>
                  </a:txBody>
                  <a:tcPr/>
                </a:tc>
                <a:tc>
                  <a:txBody>
                    <a:bodyPr/>
                    <a:lstStyle/>
                    <a:p>
                      <a:endParaRPr lang="en-US" sz="1000"/>
                    </a:p>
                  </a:txBody>
                  <a:tcPr/>
                </a:tc>
                <a:extLst>
                  <a:ext uri="{0D108BD9-81ED-4DB2-BD59-A6C34878D82A}">
                    <a16:rowId xmlns:a16="http://schemas.microsoft.com/office/drawing/2014/main" val="219511359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pip3 install --upgrade pip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pip3 install --upgrade </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jupyter</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numpy</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scipy</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matplotlib pandas seaborn </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pathlib</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scikit-learn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endParaRPr>
                    </a:p>
                  </a:txBody>
                  <a:tcPr/>
                </a:tc>
                <a:tc>
                  <a:txBody>
                    <a:bodyPr/>
                    <a:lstStyle/>
                    <a:p>
                      <a:r>
                        <a:rPr lang="en-US" sz="1000"/>
                        <a:t>Pip is a common tool for installing new libraries/packages; </a:t>
                      </a:r>
                    </a:p>
                  </a:txBody>
                  <a:tcPr/>
                </a:tc>
                <a:tc>
                  <a:txBody>
                    <a:bodyPr/>
                    <a:lstStyle/>
                    <a:p>
                      <a:pPr marL="342900" indent="-342900">
                        <a:buAutoNum type="arabicPeriod"/>
                      </a:pPr>
                      <a:r>
                        <a:rPr lang="en-US" sz="1000"/>
                        <a:t>Your VE must be active for PIP to work. If not you’ll get an error</a:t>
                      </a:r>
                    </a:p>
                    <a:p>
                      <a:pPr marL="342900" indent="-342900">
                        <a:buAutoNum type="arabicPeriod"/>
                      </a:pPr>
                      <a:r>
                        <a:rPr lang="en-US" sz="1000"/>
                        <a:t>I have listed some simple python packages, but you can/should add more as you need them</a:t>
                      </a:r>
                    </a:p>
                    <a:p>
                      <a:pPr marL="342900" indent="-342900">
                        <a:buAutoNum type="arabicPeriod"/>
                      </a:pPr>
                      <a:r>
                        <a:rPr lang="en-US" sz="1000"/>
                        <a:t>Separate packages/libraries with a space</a:t>
                      </a:r>
                    </a:p>
                  </a:txBody>
                  <a:tcPr/>
                </a:tc>
                <a:extLst>
                  <a:ext uri="{0D108BD9-81ED-4DB2-BD59-A6C34878D82A}">
                    <a16:rowId xmlns:a16="http://schemas.microsoft.com/office/drawing/2014/main" val="3580982732"/>
                  </a:ext>
                </a:extLst>
              </a:tr>
            </a:tbl>
          </a:graphicData>
        </a:graphic>
      </p:graphicFrame>
      <p:sp>
        <p:nvSpPr>
          <p:cNvPr id="9" name="TextBox 8">
            <a:extLst>
              <a:ext uri="{FF2B5EF4-FFF2-40B4-BE49-F238E27FC236}">
                <a16:creationId xmlns:a16="http://schemas.microsoft.com/office/drawing/2014/main" id="{A10D634F-7A0D-4483-99A9-999816406D84}"/>
              </a:ext>
            </a:extLst>
          </p:cNvPr>
          <p:cNvSpPr txBox="1"/>
          <p:nvPr/>
        </p:nvSpPr>
        <p:spPr>
          <a:xfrm>
            <a:off x="682335" y="1857377"/>
            <a:ext cx="4313381" cy="400110"/>
          </a:xfrm>
          <a:prstGeom prst="rect">
            <a:avLst/>
          </a:prstGeom>
          <a:noFill/>
        </p:spPr>
        <p:txBody>
          <a:bodyPr wrap="square" rtlCol="0">
            <a:spAutoFit/>
          </a:bodyPr>
          <a:lstStyle/>
          <a:p>
            <a:r>
              <a:rPr lang="en-US" sz="2000" b="1"/>
              <a:t>Build a Virtual Environment</a:t>
            </a:r>
          </a:p>
        </p:txBody>
      </p:sp>
      <p:sp>
        <p:nvSpPr>
          <p:cNvPr id="3" name="TextBox 2">
            <a:extLst>
              <a:ext uri="{FF2B5EF4-FFF2-40B4-BE49-F238E27FC236}">
                <a16:creationId xmlns:a16="http://schemas.microsoft.com/office/drawing/2014/main" id="{E8E12682-8549-4824-9425-13458D15A55D}"/>
              </a:ext>
            </a:extLst>
          </p:cNvPr>
          <p:cNvSpPr txBox="1"/>
          <p:nvPr/>
        </p:nvSpPr>
        <p:spPr>
          <a:xfrm>
            <a:off x="682335" y="6003235"/>
            <a:ext cx="8521885" cy="307777"/>
          </a:xfrm>
          <a:prstGeom prst="rect">
            <a:avLst/>
          </a:prstGeom>
          <a:noFill/>
        </p:spPr>
        <p:txBody>
          <a:bodyPr wrap="none" rtlCol="0">
            <a:spAutoFit/>
          </a:bodyPr>
          <a:lstStyle/>
          <a:p>
            <a:r>
              <a:rPr lang="en-US" b="1"/>
              <a:t>NOTE</a:t>
            </a:r>
            <a:r>
              <a:rPr lang="en-US"/>
              <a:t>: </a:t>
            </a:r>
            <a:r>
              <a:rPr lang="en-US" err="1"/>
              <a:t>venv</a:t>
            </a:r>
            <a:r>
              <a:rPr lang="en-US"/>
              <a:t> creation should work with python or python3 but there seems to be less issues using python3</a:t>
            </a:r>
          </a:p>
        </p:txBody>
      </p:sp>
    </p:spTree>
    <p:extLst>
      <p:ext uri="{BB962C8B-B14F-4D97-AF65-F5344CB8AC3E}">
        <p14:creationId xmlns:p14="http://schemas.microsoft.com/office/powerpoint/2010/main" val="111284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850B50-B663-42BE-96D1-0D9821A340E0}"/>
              </a:ext>
            </a:extLst>
          </p:cNvPr>
          <p:cNvSpPr>
            <a:spLocks noGrp="1"/>
          </p:cNvSpPr>
          <p:nvPr>
            <p:ph type="title"/>
          </p:nvPr>
        </p:nvSpPr>
        <p:spPr>
          <a:xfrm>
            <a:off x="838200" y="365125"/>
            <a:ext cx="10515600" cy="1325563"/>
          </a:xfrm>
        </p:spPr>
        <p:txBody>
          <a:bodyPr/>
          <a:lstStyle/>
          <a:p>
            <a:r>
              <a:rPr lang="en-US"/>
              <a:t>Virtual Environment (3/3)</a:t>
            </a:r>
          </a:p>
        </p:txBody>
      </p:sp>
      <p:graphicFrame>
        <p:nvGraphicFramePr>
          <p:cNvPr id="8" name="Table 8">
            <a:extLst>
              <a:ext uri="{FF2B5EF4-FFF2-40B4-BE49-F238E27FC236}">
                <a16:creationId xmlns:a16="http://schemas.microsoft.com/office/drawing/2014/main" id="{C54D7424-A8DD-4B0F-8570-CFB036863BE5}"/>
              </a:ext>
            </a:extLst>
          </p:cNvPr>
          <p:cNvGraphicFramePr>
            <a:graphicFrameLocks noGrp="1"/>
          </p:cNvGraphicFramePr>
          <p:nvPr>
            <p:extLst>
              <p:ext uri="{D42A27DB-BD31-4B8C-83A1-F6EECF244321}">
                <p14:modId xmlns:p14="http://schemas.microsoft.com/office/powerpoint/2010/main" val="1943199133"/>
              </p:ext>
            </p:extLst>
          </p:nvPr>
        </p:nvGraphicFramePr>
        <p:xfrm>
          <a:off x="682336" y="2297085"/>
          <a:ext cx="10827328" cy="2563400"/>
        </p:xfrm>
        <a:graphic>
          <a:graphicData uri="http://schemas.openxmlformats.org/drawingml/2006/table">
            <a:tbl>
              <a:tblPr firstRow="1" bandRow="1">
                <a:tableStyleId>{F742BEFE-DB66-48F4-B2DB-87383E2EBDC1}</a:tableStyleId>
              </a:tblPr>
              <a:tblGrid>
                <a:gridCol w="3897744">
                  <a:extLst>
                    <a:ext uri="{9D8B030D-6E8A-4147-A177-3AD203B41FA5}">
                      <a16:colId xmlns:a16="http://schemas.microsoft.com/office/drawing/2014/main" val="301330637"/>
                    </a:ext>
                  </a:extLst>
                </a:gridCol>
                <a:gridCol w="3366231">
                  <a:extLst>
                    <a:ext uri="{9D8B030D-6E8A-4147-A177-3AD203B41FA5}">
                      <a16:colId xmlns:a16="http://schemas.microsoft.com/office/drawing/2014/main" val="457504767"/>
                    </a:ext>
                  </a:extLst>
                </a:gridCol>
                <a:gridCol w="3563353">
                  <a:extLst>
                    <a:ext uri="{9D8B030D-6E8A-4147-A177-3AD203B41FA5}">
                      <a16:colId xmlns:a16="http://schemas.microsoft.com/office/drawing/2014/main" val="1022677627"/>
                    </a:ext>
                  </a:extLst>
                </a:gridCol>
              </a:tblGrid>
              <a:tr h="370840">
                <a:tc>
                  <a:txBody>
                    <a:bodyPr/>
                    <a:lstStyle/>
                    <a:p>
                      <a:r>
                        <a:rPr lang="en-US"/>
                        <a:t>Command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Virtual Environment Step Description</a:t>
                      </a:r>
                    </a:p>
                    <a:p>
                      <a:endParaRPr lang="en-US"/>
                    </a:p>
                  </a:txBody>
                  <a:tcPr/>
                </a:tc>
                <a:tc>
                  <a:txBody>
                    <a:bodyPr/>
                    <a:lstStyle/>
                    <a:p>
                      <a:r>
                        <a:rPr lang="en-US"/>
                        <a:t>Notes</a:t>
                      </a:r>
                    </a:p>
                  </a:txBody>
                  <a:tcPr/>
                </a:tc>
                <a:extLst>
                  <a:ext uri="{0D108BD9-81ED-4DB2-BD59-A6C34878D82A}">
                    <a16:rowId xmlns:a16="http://schemas.microsoft.com/office/drawing/2014/main" val="1770576968"/>
                  </a:ext>
                </a:extLst>
              </a:tr>
              <a:tr h="460280">
                <a:tc>
                  <a:txBody>
                    <a:bodyPr/>
                    <a:lstStyle/>
                    <a:p>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pip3 freeze --local &gt; requirements.txt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Save a list of libraries in your environment to a file named “requirements.txt”</a:t>
                      </a:r>
                    </a:p>
                  </a:txBody>
                  <a:tcPr/>
                </a:tc>
                <a:tc>
                  <a:txBody>
                    <a:bodyPr/>
                    <a:lstStyle/>
                    <a:p>
                      <a:pPr marL="342900" indent="-342900">
                        <a:buAutoNum type="arabicPeriod"/>
                      </a:pPr>
                      <a:r>
                        <a:rPr lang="en-US" sz="1000"/>
                        <a:t>You can share this list with a collaborator so that everyone is using the same packages/versions</a:t>
                      </a:r>
                    </a:p>
                  </a:txBody>
                  <a:tcPr/>
                </a:tc>
                <a:extLst>
                  <a:ext uri="{0D108BD9-81ED-4DB2-BD59-A6C34878D82A}">
                    <a16:rowId xmlns:a16="http://schemas.microsoft.com/office/drawing/2014/main" val="1420271809"/>
                  </a:ext>
                </a:extLst>
              </a:tr>
              <a:tr h="370840">
                <a:tc>
                  <a:txBody>
                    <a:bodyPr/>
                    <a:lstStyle/>
                    <a:p>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pip3 install -r requirements.txt</a:t>
                      </a:r>
                    </a:p>
                  </a:txBody>
                  <a:tcPr/>
                </a:tc>
                <a:tc>
                  <a:txBody>
                    <a:bodyPr/>
                    <a:lstStyle/>
                    <a:p>
                      <a:r>
                        <a:rPr lang="en-US" sz="1000"/>
                        <a:t>This reads the file you made above and installs all the packages listed in the file </a:t>
                      </a:r>
                    </a:p>
                  </a:txBody>
                  <a:tcPr/>
                </a:tc>
                <a:tc>
                  <a:txBody>
                    <a:bodyPr/>
                    <a:lstStyle/>
                    <a:p>
                      <a:endParaRPr lang="en-US" sz="1000"/>
                    </a:p>
                  </a:txBody>
                  <a:tcPr/>
                </a:tc>
                <a:extLst>
                  <a:ext uri="{0D108BD9-81ED-4DB2-BD59-A6C34878D82A}">
                    <a16:rowId xmlns:a16="http://schemas.microsoft.com/office/drawing/2014/main" val="1262583506"/>
                  </a:ext>
                </a:extLst>
              </a:tr>
              <a:tr h="370840">
                <a:tc>
                  <a:txBody>
                    <a:bodyPr/>
                    <a:lstStyle/>
                    <a:p>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deactivate</a:t>
                      </a:r>
                    </a:p>
                  </a:txBody>
                  <a:tcPr/>
                </a:tc>
                <a:tc>
                  <a:txBody>
                    <a:bodyPr/>
                    <a:lstStyle/>
                    <a:p>
                      <a:r>
                        <a:rPr lang="en-US" sz="1000"/>
                        <a:t>This stops your VE and takes you back to a regular bash session</a:t>
                      </a:r>
                    </a:p>
                  </a:txBody>
                  <a:tcPr/>
                </a:tc>
                <a:tc>
                  <a:txBody>
                    <a:bodyPr/>
                    <a:lstStyle/>
                    <a:p>
                      <a:endParaRPr lang="en-US" sz="1000"/>
                    </a:p>
                  </a:txBody>
                  <a:tcPr/>
                </a:tc>
                <a:extLst>
                  <a:ext uri="{0D108BD9-81ED-4DB2-BD59-A6C34878D82A}">
                    <a16:rowId xmlns:a16="http://schemas.microsoft.com/office/drawing/2014/main" val="2650926516"/>
                  </a:ext>
                </a:extLst>
              </a:tr>
              <a:tr h="370840">
                <a:tc>
                  <a:txBody>
                    <a:bodyPr/>
                    <a:lstStyle/>
                    <a:p>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rm -rf /Environment/</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SOFA_calcs</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a:t>
                      </a:r>
                    </a:p>
                  </a:txBody>
                  <a:tcPr/>
                </a:tc>
                <a:tc>
                  <a:txBody>
                    <a:bodyPr/>
                    <a:lstStyle/>
                    <a:p>
                      <a:r>
                        <a:rPr lang="en-US" sz="1000"/>
                        <a:t>Hate your VE? Then delete it. Make a new one. There are a lot of files so it might take a while</a:t>
                      </a:r>
                    </a:p>
                  </a:txBody>
                  <a:tcPr/>
                </a:tc>
                <a:tc>
                  <a:txBody>
                    <a:bodyPr/>
                    <a:lstStyle/>
                    <a:p>
                      <a:endParaRPr lang="en-US" sz="1000"/>
                    </a:p>
                  </a:txBody>
                  <a:tcPr/>
                </a:tc>
                <a:extLst>
                  <a:ext uri="{0D108BD9-81ED-4DB2-BD59-A6C34878D82A}">
                    <a16:rowId xmlns:a16="http://schemas.microsoft.com/office/drawing/2014/main" val="2195113599"/>
                  </a:ext>
                </a:extLst>
              </a:tr>
              <a:tr h="370840">
                <a:tc>
                  <a:txBody>
                    <a:bodyPr/>
                    <a:lstStyle/>
                    <a:p>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virtualenv</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 -p /</a:t>
                      </a:r>
                      <a:r>
                        <a:rPr lang="en-US" sz="1000" b="0" i="0" u="none" strike="noStrike" cap="none" err="1">
                          <a:solidFill>
                            <a:schemeClr val="dk1"/>
                          </a:solidFill>
                          <a:effectLst/>
                          <a:latin typeface="Courier New" panose="02070309020205020404" pitchFamily="49" charset="0"/>
                          <a:ea typeface="Calibri"/>
                          <a:cs typeface="Courier New" panose="02070309020205020404" pitchFamily="49" charset="0"/>
                          <a:sym typeface="Arial"/>
                        </a:rPr>
                        <a:t>usr</a:t>
                      </a:r>
                      <a:r>
                        <a:rPr lang="en-US" sz="10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rPr>
                        <a:t>/bin/python2.6 py26_env</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600" b="0" i="0" u="none" strike="noStrike" cap="none">
                        <a:solidFill>
                          <a:schemeClr val="dk1"/>
                        </a:solidFill>
                        <a:effectLst/>
                        <a:latin typeface="Courier New" panose="02070309020205020404" pitchFamily="49" charset="0"/>
                        <a:ea typeface="Calibri"/>
                        <a:cs typeface="Courier New" panose="02070309020205020404" pitchFamily="49" charset="0"/>
                        <a:sym typeface="Arial"/>
                      </a:endParaRPr>
                    </a:p>
                  </a:txBody>
                  <a:tcPr/>
                </a:tc>
                <a:tc>
                  <a:txBody>
                    <a:bodyPr/>
                    <a:lstStyle/>
                    <a:p>
                      <a:r>
                        <a:rPr lang="en-US" sz="1000"/>
                        <a:t>Working somewhere else (i.e. home computer) and want to specify a python version? Then use this command</a:t>
                      </a:r>
                    </a:p>
                  </a:txBody>
                  <a:tcPr/>
                </a:tc>
                <a:tc>
                  <a:txBody>
                    <a:bodyPr/>
                    <a:lstStyle/>
                    <a:p>
                      <a:pPr marL="0" indent="0">
                        <a:buNone/>
                      </a:pPr>
                      <a:endParaRPr lang="en-US" sz="1000"/>
                    </a:p>
                  </a:txBody>
                  <a:tcPr/>
                </a:tc>
                <a:extLst>
                  <a:ext uri="{0D108BD9-81ED-4DB2-BD59-A6C34878D82A}">
                    <a16:rowId xmlns:a16="http://schemas.microsoft.com/office/drawing/2014/main" val="3580982732"/>
                  </a:ext>
                </a:extLst>
              </a:tr>
            </a:tbl>
          </a:graphicData>
        </a:graphic>
      </p:graphicFrame>
      <p:sp>
        <p:nvSpPr>
          <p:cNvPr id="9" name="TextBox 8">
            <a:extLst>
              <a:ext uri="{FF2B5EF4-FFF2-40B4-BE49-F238E27FC236}">
                <a16:creationId xmlns:a16="http://schemas.microsoft.com/office/drawing/2014/main" id="{A10D634F-7A0D-4483-99A9-999816406D84}"/>
              </a:ext>
            </a:extLst>
          </p:cNvPr>
          <p:cNvSpPr txBox="1"/>
          <p:nvPr/>
        </p:nvSpPr>
        <p:spPr>
          <a:xfrm>
            <a:off x="682335" y="1857377"/>
            <a:ext cx="4313381" cy="400110"/>
          </a:xfrm>
          <a:prstGeom prst="rect">
            <a:avLst/>
          </a:prstGeom>
          <a:noFill/>
        </p:spPr>
        <p:txBody>
          <a:bodyPr wrap="square" rtlCol="0">
            <a:spAutoFit/>
          </a:bodyPr>
          <a:lstStyle/>
          <a:p>
            <a:r>
              <a:rPr lang="en-US" sz="2000" b="1"/>
              <a:t>Other VE Commands</a:t>
            </a:r>
          </a:p>
        </p:txBody>
      </p:sp>
    </p:spTree>
    <p:extLst>
      <p:ext uri="{BB962C8B-B14F-4D97-AF65-F5344CB8AC3E}">
        <p14:creationId xmlns:p14="http://schemas.microsoft.com/office/powerpoint/2010/main" val="258695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E028-805B-4D61-A653-0D2167087B76}"/>
              </a:ext>
            </a:extLst>
          </p:cNvPr>
          <p:cNvSpPr>
            <a:spLocks noGrp="1"/>
          </p:cNvSpPr>
          <p:nvPr>
            <p:ph type="title"/>
          </p:nvPr>
        </p:nvSpPr>
        <p:spPr/>
        <p:txBody>
          <a:bodyPr/>
          <a:lstStyle/>
          <a:p>
            <a:r>
              <a:rPr lang="en-US" err="1"/>
              <a:t>Jupyter</a:t>
            </a:r>
            <a:r>
              <a:rPr lang="en-US"/>
              <a:t>:  Port </a:t>
            </a:r>
            <a:r>
              <a:rPr lang="en-US" err="1"/>
              <a:t>Fwd</a:t>
            </a:r>
            <a:endParaRPr lang="en-US"/>
          </a:p>
        </p:txBody>
      </p:sp>
      <p:graphicFrame>
        <p:nvGraphicFramePr>
          <p:cNvPr id="4" name="Table 8">
            <a:extLst>
              <a:ext uri="{FF2B5EF4-FFF2-40B4-BE49-F238E27FC236}">
                <a16:creationId xmlns:a16="http://schemas.microsoft.com/office/drawing/2014/main" id="{52FBE7FF-D418-8941-B7C6-D00BF43C10D7}"/>
              </a:ext>
            </a:extLst>
          </p:cNvPr>
          <p:cNvGraphicFramePr>
            <a:graphicFrameLocks noGrp="1"/>
          </p:cNvGraphicFramePr>
          <p:nvPr>
            <p:extLst>
              <p:ext uri="{D42A27DB-BD31-4B8C-83A1-F6EECF244321}">
                <p14:modId xmlns:p14="http://schemas.microsoft.com/office/powerpoint/2010/main" val="3084220021"/>
              </p:ext>
            </p:extLst>
          </p:nvPr>
        </p:nvGraphicFramePr>
        <p:xfrm>
          <a:off x="526472" y="1784005"/>
          <a:ext cx="10827328" cy="2788444"/>
        </p:xfrm>
        <a:graphic>
          <a:graphicData uri="http://schemas.openxmlformats.org/drawingml/2006/table">
            <a:tbl>
              <a:tblPr firstRow="1" bandRow="1">
                <a:tableStyleId>{F742BEFE-DB66-48F4-B2DB-87383E2EBDC1}</a:tableStyleId>
              </a:tblPr>
              <a:tblGrid>
                <a:gridCol w="3897744">
                  <a:extLst>
                    <a:ext uri="{9D8B030D-6E8A-4147-A177-3AD203B41FA5}">
                      <a16:colId xmlns:a16="http://schemas.microsoft.com/office/drawing/2014/main" val="301330637"/>
                    </a:ext>
                  </a:extLst>
                </a:gridCol>
                <a:gridCol w="3366231">
                  <a:extLst>
                    <a:ext uri="{9D8B030D-6E8A-4147-A177-3AD203B41FA5}">
                      <a16:colId xmlns:a16="http://schemas.microsoft.com/office/drawing/2014/main" val="457504767"/>
                    </a:ext>
                  </a:extLst>
                </a:gridCol>
                <a:gridCol w="3563353">
                  <a:extLst>
                    <a:ext uri="{9D8B030D-6E8A-4147-A177-3AD203B41FA5}">
                      <a16:colId xmlns:a16="http://schemas.microsoft.com/office/drawing/2014/main" val="1022677627"/>
                    </a:ext>
                  </a:extLst>
                </a:gridCol>
              </a:tblGrid>
              <a:tr h="0">
                <a:tc>
                  <a:txBody>
                    <a:bodyPr/>
                    <a:lstStyle/>
                    <a:p>
                      <a:r>
                        <a:rPr lang="en-US"/>
                        <a:t>Command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err="1"/>
                        <a:t>Jupyter</a:t>
                      </a:r>
                      <a:r>
                        <a:rPr lang="en-US"/>
                        <a:t> Command Description</a:t>
                      </a:r>
                    </a:p>
                    <a:p>
                      <a:endParaRPr lang="en-US"/>
                    </a:p>
                  </a:txBody>
                  <a:tcPr/>
                </a:tc>
                <a:tc>
                  <a:txBody>
                    <a:bodyPr/>
                    <a:lstStyle/>
                    <a:p>
                      <a:r>
                        <a:rPr lang="en-US"/>
                        <a:t>Notes</a:t>
                      </a:r>
                    </a:p>
                  </a:txBody>
                  <a:tcPr/>
                </a:tc>
                <a:extLst>
                  <a:ext uri="{0D108BD9-81ED-4DB2-BD59-A6C34878D82A}">
                    <a16:rowId xmlns:a16="http://schemas.microsoft.com/office/drawing/2014/main" val="1770576968"/>
                  </a:ext>
                </a:extLst>
              </a:tr>
              <a:tr h="460280">
                <a:tc>
                  <a:txBody>
                    <a:bodyPr/>
                    <a:lstStyle/>
                    <a:p>
                      <a:pPr marL="0" marR="0" algn="l" fontAlgn="t"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u="none" strike="noStrike">
                          <a:effectLst/>
                          <a:latin typeface="Courier" pitchFamily="2" charset="0"/>
                        </a:rPr>
                        <a:t>source /labs/</a:t>
                      </a:r>
                      <a:r>
                        <a:rPr lang="en-US" sz="1000" u="none" strike="noStrike" err="1">
                          <a:effectLst/>
                          <a:latin typeface="Courier" pitchFamily="2" charset="0"/>
                        </a:rPr>
                        <a:t>kamaleswaranlab</a:t>
                      </a:r>
                      <a:r>
                        <a:rPr lang="en-US" sz="1000" u="none" strike="noStrike">
                          <a:effectLst/>
                          <a:latin typeface="Courier" pitchFamily="2" charset="0"/>
                        </a:rPr>
                        <a:t>/MODS/Environments/</a:t>
                      </a:r>
                      <a:r>
                        <a:rPr lang="en-US" sz="1000" u="none" strike="noStrike" err="1">
                          <a:effectLst/>
                          <a:latin typeface="Courier" pitchFamily="2" charset="0"/>
                        </a:rPr>
                        <a:t>SOFA_calcs</a:t>
                      </a:r>
                      <a:r>
                        <a:rPr lang="en-US" sz="1000" u="none" strike="noStrike">
                          <a:effectLst/>
                          <a:latin typeface="Courier" pitchFamily="2" charset="0"/>
                        </a:rPr>
                        <a:t>/bin/activate</a:t>
                      </a:r>
                      <a:endParaRPr lang="en-US" sz="1000" b="0" i="0" u="none" strike="noStrike">
                        <a:effectLst/>
                        <a:latin typeface="Courier"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Activates your </a:t>
                      </a:r>
                      <a:r>
                        <a:rPr lang="en-US" sz="1000" err="1"/>
                        <a:t>venv</a:t>
                      </a:r>
                      <a:r>
                        <a:rPr lang="en-US" sz="1000"/>
                        <a:t> with </a:t>
                      </a:r>
                      <a:r>
                        <a:rPr lang="en-US" sz="1000" err="1"/>
                        <a:t>jupyter</a:t>
                      </a:r>
                      <a:r>
                        <a:rPr lang="en-US" sz="1000"/>
                        <a:t> library installed</a:t>
                      </a:r>
                    </a:p>
                  </a:txBody>
                  <a:tcPr/>
                </a:tc>
                <a:tc>
                  <a:txBody>
                    <a:bodyPr/>
                    <a:lstStyle/>
                    <a:p>
                      <a:pPr marL="342900" indent="-342900">
                        <a:buAutoNum type="arabicPeriod"/>
                      </a:pPr>
                      <a:r>
                        <a:rPr lang="en-US" sz="1000"/>
                        <a:t>If your </a:t>
                      </a:r>
                      <a:r>
                        <a:rPr lang="en-US" sz="1000" err="1"/>
                        <a:t>venv</a:t>
                      </a:r>
                      <a:r>
                        <a:rPr lang="en-US" sz="1000"/>
                        <a:t> is already running then this step is not needed</a:t>
                      </a:r>
                    </a:p>
                  </a:txBody>
                  <a:tcPr/>
                </a:tc>
                <a:extLst>
                  <a:ext uri="{0D108BD9-81ED-4DB2-BD59-A6C34878D82A}">
                    <a16:rowId xmlns:a16="http://schemas.microsoft.com/office/drawing/2014/main" val="1420271809"/>
                  </a:ext>
                </a:extLst>
              </a:tr>
              <a:tr h="370840">
                <a:tc>
                  <a:txBody>
                    <a:bodyPr/>
                    <a:lstStyle/>
                    <a:p>
                      <a:pPr marL="0" marR="0" algn="l" fontAlgn="t"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u="none" strike="noStrike" err="1">
                          <a:effectLst/>
                          <a:latin typeface="Courier" pitchFamily="2" charset="0"/>
                        </a:rPr>
                        <a:t>jupyter</a:t>
                      </a:r>
                      <a:r>
                        <a:rPr lang="en-US" sz="1000" u="none" strike="noStrike">
                          <a:effectLst/>
                          <a:latin typeface="Courier" pitchFamily="2" charset="0"/>
                        </a:rPr>
                        <a:t> notebook --no-browser --port=8899</a:t>
                      </a:r>
                      <a:endParaRPr lang="en-US" sz="1000" b="0" i="0" u="none" strike="noStrike">
                        <a:effectLst/>
                        <a:latin typeface="Courier" pitchFamily="2" charset="0"/>
                      </a:endParaRPr>
                    </a:p>
                  </a:txBody>
                  <a:tcPr/>
                </a:tc>
                <a:tc>
                  <a:txBody>
                    <a:bodyPr/>
                    <a:lstStyle/>
                    <a:p>
                      <a:r>
                        <a:rPr lang="en-US" sz="1000"/>
                        <a:t>Stands up a </a:t>
                      </a:r>
                      <a:r>
                        <a:rPr lang="en-US" sz="1000" err="1"/>
                        <a:t>jupyter</a:t>
                      </a:r>
                      <a:r>
                        <a:rPr lang="en-US" sz="1000"/>
                        <a:t> notebook server that shares info on port “8899”</a:t>
                      </a:r>
                    </a:p>
                  </a:txBody>
                  <a:tcPr/>
                </a:tc>
                <a:tc>
                  <a:txBody>
                    <a:bodyPr/>
                    <a:lstStyle/>
                    <a:p>
                      <a:pPr marL="228600" indent="-228600">
                        <a:buAutoNum type="arabicPeriod"/>
                      </a:pPr>
                      <a:r>
                        <a:rPr lang="en-US" sz="1000"/>
                        <a:t>If you do not execute this command from inside of “screen” then the server will not persist after your </a:t>
                      </a:r>
                      <a:r>
                        <a:rPr lang="en-US" sz="1000" err="1"/>
                        <a:t>ssh</a:t>
                      </a:r>
                      <a:r>
                        <a:rPr lang="en-US" sz="1000"/>
                        <a:t> connection is broken</a:t>
                      </a:r>
                    </a:p>
                  </a:txBody>
                  <a:tcPr/>
                </a:tc>
                <a:extLst>
                  <a:ext uri="{0D108BD9-81ED-4DB2-BD59-A6C34878D82A}">
                    <a16:rowId xmlns:a16="http://schemas.microsoft.com/office/drawing/2014/main" val="1262583506"/>
                  </a:ext>
                </a:extLst>
              </a:tr>
              <a:tr h="370840">
                <a:tc>
                  <a:txBody>
                    <a:bodyPr/>
                    <a:lstStyle/>
                    <a:p>
                      <a:pPr marL="0" marR="0" algn="l" fontAlgn="t"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u="none" strike="noStrike" err="1">
                          <a:effectLst/>
                          <a:latin typeface="Courier" pitchFamily="2" charset="0"/>
                        </a:rPr>
                        <a:t>ssh</a:t>
                      </a:r>
                      <a:r>
                        <a:rPr lang="pt-BR" sz="1000" u="none" strike="noStrike">
                          <a:effectLst/>
                          <a:latin typeface="Courier" pitchFamily="2" charset="0"/>
                        </a:rPr>
                        <a:t> -N -</a:t>
                      </a:r>
                      <a:r>
                        <a:rPr lang="pt-BR" sz="1000" u="none" strike="noStrike" err="1">
                          <a:effectLst/>
                          <a:latin typeface="Courier" pitchFamily="2" charset="0"/>
                        </a:rPr>
                        <a:t>f</a:t>
                      </a:r>
                      <a:r>
                        <a:rPr lang="pt-BR" sz="1000" u="none" strike="noStrike">
                          <a:effectLst/>
                          <a:latin typeface="Courier" pitchFamily="2" charset="0"/>
                        </a:rPr>
                        <a:t> -L localhost:8888:localhost:8899 cjosef@nematilab2.bmi.emory.edu</a:t>
                      </a:r>
                      <a:endParaRPr lang="pt-BR" sz="1000" b="0" i="0" u="none" strike="noStrike">
                        <a:effectLst/>
                        <a:latin typeface="Courier" pitchFamily="2" charset="0"/>
                      </a:endParaRPr>
                    </a:p>
                  </a:txBody>
                  <a:tcPr/>
                </a:tc>
                <a:tc>
                  <a:txBody>
                    <a:bodyPr/>
                    <a:lstStyle/>
                    <a:p>
                      <a:r>
                        <a:rPr lang="en-US" sz="1000"/>
                        <a:t>Forwards the </a:t>
                      </a:r>
                      <a:r>
                        <a:rPr lang="en-US" sz="1000" err="1"/>
                        <a:t>jupyter</a:t>
                      </a:r>
                      <a:r>
                        <a:rPr lang="en-US" sz="1000"/>
                        <a:t> server running in BMI  on port “8899” to your home computer’s port “8888”</a:t>
                      </a:r>
                    </a:p>
                  </a:txBody>
                  <a:tcPr/>
                </a:tc>
                <a:tc>
                  <a:txBody>
                    <a:bodyPr/>
                    <a:lstStyle/>
                    <a:p>
                      <a:pPr marL="228600" indent="-228600">
                        <a:buAutoNum type="arabicPeriod"/>
                      </a:pPr>
                      <a:r>
                        <a:rPr lang="en-US" sz="1000"/>
                        <a:t>Must be done in a new terminal window</a:t>
                      </a:r>
                    </a:p>
                  </a:txBody>
                  <a:tcPr/>
                </a:tc>
                <a:extLst>
                  <a:ext uri="{0D108BD9-81ED-4DB2-BD59-A6C34878D82A}">
                    <a16:rowId xmlns:a16="http://schemas.microsoft.com/office/drawing/2014/main" val="2650926516"/>
                  </a:ext>
                </a:extLst>
              </a:tr>
              <a:tr h="370840">
                <a:tc>
                  <a:txBody>
                    <a:bodyPr/>
                    <a:lstStyle/>
                    <a:p>
                      <a:pPr marL="0" marR="0" algn="l" fontAlgn="t"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u="none" strike="noStrike">
                          <a:effectLst/>
                          <a:latin typeface="Courier" pitchFamily="2" charset="0"/>
                        </a:rPr>
                        <a:t>localhost:8888</a:t>
                      </a:r>
                      <a:endParaRPr lang="en-US" sz="1000" b="0" i="0" u="none" strike="noStrike">
                        <a:effectLst/>
                        <a:latin typeface="Courier" pitchFamily="2" charset="0"/>
                      </a:endParaRPr>
                    </a:p>
                  </a:txBody>
                  <a:tcPr/>
                </a:tc>
                <a:tc>
                  <a:txBody>
                    <a:bodyPr/>
                    <a:lstStyle/>
                    <a:p>
                      <a:r>
                        <a:rPr lang="en-US" sz="1000"/>
                        <a:t>Address you type in your local home browser to see </a:t>
                      </a:r>
                      <a:r>
                        <a:rPr lang="en-US" sz="1000" err="1"/>
                        <a:t>jupyter</a:t>
                      </a:r>
                      <a:r>
                        <a:rPr lang="en-US" sz="1000"/>
                        <a:t> notebook webpage</a:t>
                      </a:r>
                    </a:p>
                  </a:txBody>
                  <a:tcPr/>
                </a:tc>
                <a:tc>
                  <a:txBody>
                    <a:bodyPr/>
                    <a:lstStyle/>
                    <a:p>
                      <a:endParaRPr lang="en-US" sz="1000"/>
                    </a:p>
                  </a:txBody>
                  <a:tcPr/>
                </a:tc>
                <a:extLst>
                  <a:ext uri="{0D108BD9-81ED-4DB2-BD59-A6C34878D82A}">
                    <a16:rowId xmlns:a16="http://schemas.microsoft.com/office/drawing/2014/main" val="2195113599"/>
                  </a:ext>
                </a:extLst>
              </a:tr>
              <a:tr h="370840">
                <a:tc>
                  <a:txBody>
                    <a:bodyPr/>
                    <a:lstStyle/>
                    <a:p>
                      <a:pPr marL="0" marR="0" algn="l" fontAlgn="t"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err="1">
                          <a:latin typeface="Courier" pitchFamily="2" charset="0"/>
                        </a:rPr>
                        <a:t>jupyter</a:t>
                      </a:r>
                      <a:r>
                        <a:rPr lang="en-US" sz="1000">
                          <a:latin typeface="Courier" pitchFamily="2" charset="0"/>
                        </a:rPr>
                        <a:t> notebook list</a:t>
                      </a:r>
                      <a:endParaRPr lang="en-US" sz="1000" b="0" i="0" u="none" strike="noStrike">
                        <a:effectLst/>
                        <a:latin typeface="Courier" pitchFamily="2"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600" b="0" i="0" u="none" strike="noStrike" cap="none">
                        <a:solidFill>
                          <a:schemeClr val="dk1"/>
                        </a:solidFill>
                        <a:effectLst/>
                        <a:latin typeface="Courier" pitchFamily="2" charset="0"/>
                        <a:ea typeface="Calibri"/>
                        <a:cs typeface="Courier New" panose="02070309020205020404" pitchFamily="49" charset="0"/>
                        <a:sym typeface="Arial"/>
                      </a:endParaRPr>
                    </a:p>
                  </a:txBody>
                  <a:tcPr/>
                </a:tc>
                <a:tc>
                  <a:txBody>
                    <a:bodyPr/>
                    <a:lstStyle/>
                    <a:p>
                      <a:r>
                        <a:rPr lang="en-US" sz="1000"/>
                        <a:t>Displays list of currently running </a:t>
                      </a:r>
                      <a:r>
                        <a:rPr lang="en-US" sz="1000" err="1"/>
                        <a:t>jupyter</a:t>
                      </a:r>
                      <a:r>
                        <a:rPr lang="en-US" sz="1000"/>
                        <a:t> notebooks</a:t>
                      </a:r>
                    </a:p>
                  </a:txBody>
                  <a:tcPr/>
                </a:tc>
                <a:tc>
                  <a:txBody>
                    <a:bodyPr/>
                    <a:lstStyle/>
                    <a:p>
                      <a:pPr marL="0" indent="0">
                        <a:buNone/>
                      </a:pPr>
                      <a:endParaRPr lang="en-US" sz="1000"/>
                    </a:p>
                  </a:txBody>
                  <a:tcPr/>
                </a:tc>
                <a:extLst>
                  <a:ext uri="{0D108BD9-81ED-4DB2-BD59-A6C34878D82A}">
                    <a16:rowId xmlns:a16="http://schemas.microsoft.com/office/drawing/2014/main" val="3580982732"/>
                  </a:ext>
                </a:extLst>
              </a:tr>
            </a:tbl>
          </a:graphicData>
        </a:graphic>
      </p:graphicFrame>
    </p:spTree>
    <p:extLst>
      <p:ext uri="{BB962C8B-B14F-4D97-AF65-F5344CB8AC3E}">
        <p14:creationId xmlns:p14="http://schemas.microsoft.com/office/powerpoint/2010/main" val="2595291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927E-9A33-4782-AB28-82B202C8983F}"/>
              </a:ext>
            </a:extLst>
          </p:cNvPr>
          <p:cNvSpPr>
            <a:spLocks noGrp="1"/>
          </p:cNvSpPr>
          <p:nvPr>
            <p:ph type="title"/>
          </p:nvPr>
        </p:nvSpPr>
        <p:spPr/>
        <p:txBody>
          <a:bodyPr/>
          <a:lstStyle/>
          <a:p>
            <a:r>
              <a:rPr lang="en-US" err="1"/>
              <a:t>Jupyter</a:t>
            </a:r>
            <a:r>
              <a:rPr lang="en-US"/>
              <a:t> X2GO (1/2)</a:t>
            </a:r>
          </a:p>
        </p:txBody>
      </p:sp>
      <p:sp>
        <p:nvSpPr>
          <p:cNvPr id="6" name="TextBox 5">
            <a:extLst>
              <a:ext uri="{FF2B5EF4-FFF2-40B4-BE49-F238E27FC236}">
                <a16:creationId xmlns:a16="http://schemas.microsoft.com/office/drawing/2014/main" id="{52242803-4F64-4E67-AEDD-167B7F508E9A}"/>
              </a:ext>
            </a:extLst>
          </p:cNvPr>
          <p:cNvSpPr txBox="1"/>
          <p:nvPr/>
        </p:nvSpPr>
        <p:spPr>
          <a:xfrm>
            <a:off x="952499" y="1423988"/>
            <a:ext cx="10401301" cy="4397551"/>
          </a:xfrm>
          <a:prstGeom prst="rect">
            <a:avLst/>
          </a:prstGeom>
          <a:noFill/>
        </p:spPr>
        <p:txBody>
          <a:bodyPr wrap="square">
            <a:spAutoFit/>
          </a:bodyPr>
          <a:lstStyle/>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Instructions on Terminal: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1. Open a terminal window and connect to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Oddjobs</a:t>
            </a:r>
            <a:r>
              <a:rPr lang="en-US" sz="1400">
                <a:effectLst/>
                <a:latin typeface="Calibri" panose="020F0502020204030204" pitchFamily="34" charset="0"/>
                <a:ea typeface="Times New Roman" panose="02020603050405020304" pitchFamily="18" charset="0"/>
                <a:cs typeface="Times New Roman" panose="02020603050405020304" pitchFamily="18" charset="0"/>
              </a:rPr>
              <a:t> via SSH. Use the following command: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ssh</a:t>
            </a:r>
            <a:r>
              <a:rPr lang="en-US" sz="1400">
                <a:effectLst/>
                <a:latin typeface="Calibri" panose="020F0502020204030204" pitchFamily="34" charset="0"/>
                <a:ea typeface="Times New Roman" panose="02020603050405020304" pitchFamily="18" charset="0"/>
                <a:cs typeface="Times New Roman" panose="02020603050405020304" pitchFamily="18" charset="0"/>
              </a:rPr>
              <a:t> username@oddjobs.bmi.emory.edu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	</a:t>
            </a:r>
            <a:r>
              <a:rPr lang="en-US">
                <a:latin typeface="Calibri" panose="020F0502020204030204" pitchFamily="34" charset="0"/>
                <a:ea typeface="Times New Roman" panose="02020603050405020304" pitchFamily="18" charset="0"/>
                <a:cs typeface="Times New Roman" panose="02020603050405020304" pitchFamily="18" charset="0"/>
              </a:rPr>
              <a:t>(</a:t>
            </a:r>
            <a:r>
              <a:rPr lang="en-US" sz="1400">
                <a:effectLst/>
                <a:latin typeface="Calibri" panose="020F0502020204030204" pitchFamily="34" charset="0"/>
                <a:ea typeface="Times New Roman" panose="02020603050405020304" pitchFamily="18" charset="0"/>
                <a:cs typeface="Times New Roman" panose="02020603050405020304" pitchFamily="18" charset="0"/>
              </a:rPr>
              <a:t>Enter your password on Terminal after running this command)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2. From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Oddjobs</a:t>
            </a:r>
            <a:r>
              <a:rPr lang="en-US" sz="1400">
                <a:effectLst/>
                <a:latin typeface="Calibri" panose="020F0502020204030204" pitchFamily="34" charset="0"/>
                <a:ea typeface="Times New Roman" panose="02020603050405020304" pitchFamily="18" charset="0"/>
                <a:cs typeface="Times New Roman" panose="02020603050405020304" pitchFamily="18" charset="0"/>
              </a:rPr>
              <a:t>, start an interactive session on the cluster using the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srun</a:t>
            </a:r>
            <a:r>
              <a:rPr lang="en-US" sz="1400">
                <a:effectLst/>
                <a:latin typeface="Calibri" panose="020F0502020204030204" pitchFamily="34" charset="0"/>
                <a:ea typeface="Times New Roman" panose="02020603050405020304" pitchFamily="18" charset="0"/>
                <a:cs typeface="Times New Roman" panose="02020603050405020304" pitchFamily="18" charset="0"/>
              </a:rPr>
              <a:t> command </a:t>
            </a:r>
            <a:br>
              <a:rPr lang="en-US" sz="1400">
                <a:effectLst/>
                <a:latin typeface="Calibri" panose="020F0502020204030204" pitchFamily="34" charset="0"/>
                <a:ea typeface="Times New Roman" panose="02020603050405020304" pitchFamily="18" charset="0"/>
                <a:cs typeface="Times New Roman" panose="02020603050405020304" pitchFamily="18" charset="0"/>
              </a:rPr>
            </a:br>
            <a:r>
              <a:rPr lang="en-US" sz="1400">
                <a:effectLst/>
                <a:latin typeface="Calibri" panose="020F0502020204030204" pitchFamily="34" charset="0"/>
                <a:ea typeface="Times New Roman" panose="02020603050405020304" pitchFamily="18" charset="0"/>
                <a:cs typeface="Times New Roman" panose="02020603050405020304" pitchFamily="18" charset="0"/>
              </a:rPr>
              <a:t>(</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srun</a:t>
            </a:r>
            <a:r>
              <a:rPr lang="en-US" sz="1200">
                <a:latin typeface="Calibri" panose="020F0502020204030204" pitchFamily="34" charset="0"/>
                <a:ea typeface="Times New Roman" panose="02020603050405020304" pitchFamily="18" charset="0"/>
                <a:cs typeface="Times New Roman" panose="02020603050405020304" pitchFamily="18" charset="0"/>
              </a:rPr>
              <a:t> </a:t>
            </a:r>
            <a:r>
              <a:rPr lang="en-US" sz="1400">
                <a:effectLst/>
                <a:latin typeface="Calibri" panose="020F0502020204030204" pitchFamily="34" charset="0"/>
                <a:ea typeface="Times New Roman" panose="02020603050405020304" pitchFamily="18" charset="0"/>
                <a:cs typeface="Times New Roman" panose="02020603050405020304" pitchFamily="18" charset="0"/>
              </a:rPr>
              <a:t>&lt;</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your_resource_request_parameters</a:t>
            </a:r>
            <a:r>
              <a:rPr lang="en-US" sz="1400">
                <a:effectLst/>
                <a:latin typeface="Calibri" panose="020F0502020204030204" pitchFamily="34" charset="0"/>
                <a:ea typeface="Times New Roman" panose="02020603050405020304" pitchFamily="18" charset="0"/>
                <a:cs typeface="Times New Roman" panose="02020603050405020304" pitchFamily="18" charset="0"/>
              </a:rPr>
              <a:t>&gt;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pty</a:t>
            </a:r>
            <a:r>
              <a:rPr lang="en-US" sz="1400">
                <a:effectLst/>
                <a:latin typeface="Calibri" panose="020F0502020204030204" pitchFamily="34" charset="0"/>
                <a:ea typeface="Times New Roman" panose="02020603050405020304" pitchFamily="18" charset="0"/>
                <a:cs typeface="Times New Roman" panose="02020603050405020304" pitchFamily="18" charset="0"/>
              </a:rPr>
              <a:t> bash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1400">
                <a:effectLst/>
                <a:latin typeface="Calibri" panose="020F0502020204030204" pitchFamily="34" charset="0"/>
                <a:ea typeface="Times New Roman" panose="02020603050405020304" pitchFamily="18" charset="0"/>
                <a:cs typeface="Times New Roman" panose="02020603050405020304" pitchFamily="18" charset="0"/>
              </a:rPr>
              <a:t>). </a:t>
            </a:r>
            <a:br>
              <a:rPr lang="en-US" sz="1400">
                <a:effectLst/>
                <a:latin typeface="Calibri" panose="020F0502020204030204" pitchFamily="34" charset="0"/>
                <a:ea typeface="Times New Roman" panose="02020603050405020304" pitchFamily="18" charset="0"/>
                <a:cs typeface="Times New Roman" panose="02020603050405020304" pitchFamily="18" charset="0"/>
              </a:rPr>
            </a:br>
            <a:r>
              <a:rPr lang="en-US" sz="1400">
                <a:effectLst/>
                <a:latin typeface="Calibri" panose="020F0502020204030204" pitchFamily="34" charset="0"/>
                <a:ea typeface="Times New Roman" panose="02020603050405020304" pitchFamily="18" charset="0"/>
                <a:cs typeface="Times New Roman" panose="02020603050405020304" pitchFamily="18" charset="0"/>
              </a:rPr>
              <a:t>You can use the following</a:t>
            </a:r>
            <a:r>
              <a:rPr lang="en-US" sz="1200">
                <a:latin typeface="Calibri" panose="020F0502020204030204" pitchFamily="34" charset="0"/>
                <a:ea typeface="Times New Roman" panose="02020603050405020304" pitchFamily="18" charset="0"/>
                <a:cs typeface="Times New Roman" panose="02020603050405020304" pitchFamily="18" charset="0"/>
              </a:rPr>
              <a:t> </a:t>
            </a:r>
            <a:r>
              <a:rPr lang="en-US" sz="1400">
                <a:effectLst/>
                <a:latin typeface="Calibri" panose="020F0502020204030204" pitchFamily="34" charset="0"/>
                <a:ea typeface="Times New Roman" panose="02020603050405020304" pitchFamily="18" charset="0"/>
                <a:cs typeface="Times New Roman" panose="02020603050405020304" pitchFamily="18" charset="0"/>
              </a:rPr>
              <a:t>command: </a:t>
            </a:r>
            <a:r>
              <a:rPr lang="en-US" sz="1400" b="1" err="1">
                <a:effectLst/>
                <a:latin typeface="Calibri" panose="020F0502020204030204" pitchFamily="34" charset="0"/>
                <a:ea typeface="Times New Roman" panose="02020603050405020304" pitchFamily="18" charset="0"/>
                <a:cs typeface="Times New Roman" panose="02020603050405020304" pitchFamily="18" charset="0"/>
              </a:rPr>
              <a:t>srun</a:t>
            </a:r>
            <a:r>
              <a:rPr lang="en-US" sz="1400" b="1">
                <a:effectLst/>
                <a:latin typeface="Calibri" panose="020F0502020204030204" pitchFamily="34" charset="0"/>
                <a:ea typeface="Times New Roman" panose="02020603050405020304" pitchFamily="18" charset="0"/>
                <a:cs typeface="Times New Roman" panose="02020603050405020304" pitchFamily="18" charset="0"/>
              </a:rPr>
              <a:t> -J </a:t>
            </a:r>
            <a:r>
              <a:rPr lang="en-US" sz="1400" b="1" err="1">
                <a:effectLst/>
                <a:latin typeface="Calibri" panose="020F0502020204030204" pitchFamily="34" charset="0"/>
                <a:ea typeface="Times New Roman" panose="02020603050405020304" pitchFamily="18" charset="0"/>
                <a:cs typeface="Times New Roman" panose="02020603050405020304" pitchFamily="18" charset="0"/>
              </a:rPr>
              <a:t>MyTestJob</a:t>
            </a:r>
            <a:r>
              <a:rPr lang="en-US" sz="1400" b="1">
                <a:effectLst/>
                <a:latin typeface="Calibri" panose="020F0502020204030204" pitchFamily="34" charset="0"/>
                <a:ea typeface="Times New Roman" panose="02020603050405020304" pitchFamily="18" charset="0"/>
                <a:cs typeface="Times New Roman" panose="02020603050405020304" pitchFamily="18" charset="0"/>
              </a:rPr>
              <a:t> -p batch -n 1 --mem 1G -t 4:0:0 --</a:t>
            </a:r>
            <a:r>
              <a:rPr lang="en-US" sz="1400" b="1" err="1">
                <a:effectLst/>
                <a:latin typeface="Calibri" panose="020F0502020204030204" pitchFamily="34" charset="0"/>
                <a:ea typeface="Times New Roman" panose="02020603050405020304" pitchFamily="18" charset="0"/>
                <a:cs typeface="Times New Roman" panose="02020603050405020304" pitchFamily="18" charset="0"/>
              </a:rPr>
              <a:t>pty</a:t>
            </a:r>
            <a:r>
              <a:rPr lang="en-US" sz="1400" b="1">
                <a:effectLst/>
                <a:latin typeface="Calibri" panose="020F0502020204030204" pitchFamily="34" charset="0"/>
                <a:ea typeface="Times New Roman" panose="02020603050405020304" pitchFamily="18" charset="0"/>
                <a:cs typeface="Times New Roman" panose="02020603050405020304" pitchFamily="18" charset="0"/>
              </a:rPr>
              <a:t> bash -</a:t>
            </a:r>
            <a:r>
              <a:rPr lang="en-US" sz="1400" b="1" err="1">
                <a:effectLst/>
                <a:latin typeface="Calibri" panose="020F0502020204030204" pitchFamily="34" charset="0"/>
                <a:ea typeface="Times New Roman" panose="02020603050405020304" pitchFamily="18" charset="0"/>
                <a:cs typeface="Times New Roman" panose="02020603050405020304" pitchFamily="18" charset="0"/>
              </a:rPr>
              <a:t>i</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	a. You can edit the memory or time required for the job you’d like to accomplish.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3. Once the interactive session starts (note that the command prompt will change to indicate the node you're now running on, assuming that you've not customized your Bash profile to remove the system hostname from the prompt), run the following command to start a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400">
                <a:effectLst/>
                <a:latin typeface="Calibri" panose="020F0502020204030204" pitchFamily="34" charset="0"/>
                <a:ea typeface="Times New Roman" panose="02020603050405020304" pitchFamily="18" charset="0"/>
                <a:cs typeface="Times New Roman" panose="02020603050405020304" pitchFamily="18" charset="0"/>
              </a:rPr>
              <a:t> Notebook session: </a:t>
            </a:r>
            <a:r>
              <a:rPr lang="en-US" sz="1400" b="1" err="1">
                <a:effectLst/>
                <a:latin typeface="Calibri" panose="020F0502020204030204" pitchFamily="34" charset="0"/>
                <a:ea typeface="Times New Roman" panose="02020603050405020304" pitchFamily="18" charset="0"/>
                <a:cs typeface="Times New Roman" panose="02020603050405020304" pitchFamily="18" charset="0"/>
              </a:rPr>
              <a:t>scl</a:t>
            </a:r>
            <a:r>
              <a:rPr lang="en-US" sz="1400" b="1">
                <a:effectLst/>
                <a:latin typeface="Calibri" panose="020F0502020204030204" pitchFamily="34" charset="0"/>
                <a:ea typeface="Times New Roman" panose="02020603050405020304" pitchFamily="18" charset="0"/>
                <a:cs typeface="Times New Roman" panose="02020603050405020304" pitchFamily="18" charset="0"/>
              </a:rPr>
              <a:t> enable rh-python36 '</a:t>
            </a:r>
            <a:r>
              <a:rPr lang="en-US" sz="1400" b="1"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200" b="1">
                <a:latin typeface="Calibri" panose="020F0502020204030204" pitchFamily="34" charset="0"/>
                <a:ea typeface="Times New Roman" panose="02020603050405020304" pitchFamily="18" charset="0"/>
                <a:cs typeface="Times New Roman" panose="02020603050405020304" pitchFamily="18" charset="0"/>
              </a:rPr>
              <a:t> </a:t>
            </a:r>
            <a:r>
              <a:rPr lang="en-US" sz="1400" b="1">
                <a:effectLst/>
                <a:latin typeface="Calibri" panose="020F0502020204030204" pitchFamily="34" charset="0"/>
                <a:ea typeface="Times New Roman" panose="02020603050405020304" pitchFamily="18" charset="0"/>
                <a:cs typeface="Times New Roman" panose="02020603050405020304" pitchFamily="18" charset="0"/>
              </a:rPr>
              <a:t>notebook’</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	a. If you need to do some extra setup before starting the notebook, you can either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script it and call the script in the above command instead, or use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scl</a:t>
            </a:r>
            <a:r>
              <a:rPr lang="en-US" sz="1400">
                <a:effectLst/>
                <a:latin typeface="Calibri" panose="020F0502020204030204" pitchFamily="34" charset="0"/>
                <a:ea typeface="Times New Roman" panose="02020603050405020304" pitchFamily="18" charset="0"/>
                <a:cs typeface="Times New Roman" panose="02020603050405020304" pitchFamily="18" charset="0"/>
              </a:rPr>
              <a:t> enable rh-python36 bash to start a shell in the SCL Python 3.6 environment and run your additional commands from there.</a:t>
            </a:r>
          </a:p>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4. When the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400">
                <a:effectLst/>
                <a:latin typeface="Calibri" panose="020F0502020204030204" pitchFamily="34" charset="0"/>
                <a:ea typeface="Times New Roman" panose="02020603050405020304" pitchFamily="18" charset="0"/>
                <a:cs typeface="Times New Roman" panose="02020603050405020304" pitchFamily="18" charset="0"/>
              </a:rPr>
              <a:t> Notebook starts up it will give you the URL to copy into a browser to reach it. This URL is only reachable from within BMI's internal network. You will paste this URL into the address bar in a Firefox session on Nebula. This will allow you to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navigate to the </a:t>
            </a:r>
            <a:r>
              <a:rPr lang="en-US" sz="14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400">
                <a:effectLst/>
                <a:latin typeface="Calibri" panose="020F0502020204030204" pitchFamily="34" charset="0"/>
                <a:ea typeface="Times New Roman" panose="02020603050405020304" pitchFamily="18" charset="0"/>
                <a:cs typeface="Times New Roman" panose="02020603050405020304" pitchFamily="18" charset="0"/>
              </a:rPr>
              <a:t> Notebook’s interface. To get there, follow the X2Go instructions.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254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CEB1-9262-4874-BBF0-5F9AC38D99DF}"/>
              </a:ext>
            </a:extLst>
          </p:cNvPr>
          <p:cNvSpPr>
            <a:spLocks noGrp="1"/>
          </p:cNvSpPr>
          <p:nvPr>
            <p:ph type="title"/>
          </p:nvPr>
        </p:nvSpPr>
        <p:spPr/>
        <p:txBody>
          <a:bodyPr/>
          <a:lstStyle/>
          <a:p>
            <a:r>
              <a:rPr lang="en-US" err="1"/>
              <a:t>Jupyter</a:t>
            </a:r>
            <a:r>
              <a:rPr lang="en-US"/>
              <a:t> X2GO (2/2)</a:t>
            </a:r>
          </a:p>
        </p:txBody>
      </p:sp>
      <p:sp>
        <p:nvSpPr>
          <p:cNvPr id="5" name="TextBox 4">
            <a:extLst>
              <a:ext uri="{FF2B5EF4-FFF2-40B4-BE49-F238E27FC236}">
                <a16:creationId xmlns:a16="http://schemas.microsoft.com/office/drawing/2014/main" id="{90E5D4D3-7280-4E78-8BD6-72548F4FD3FF}"/>
              </a:ext>
            </a:extLst>
          </p:cNvPr>
          <p:cNvSpPr txBox="1"/>
          <p:nvPr/>
        </p:nvSpPr>
        <p:spPr>
          <a:xfrm>
            <a:off x="771524" y="1523763"/>
            <a:ext cx="9725025" cy="4612801"/>
          </a:xfrm>
          <a:prstGeom prst="rect">
            <a:avLst/>
          </a:prstGeom>
          <a:noFill/>
        </p:spPr>
        <p:txBody>
          <a:bodyPr wrap="square">
            <a:spAutoFit/>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Instructions on X2Go: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 Install the software X2Go at: https://wiki.x2go.org/doku.php</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 If you’re on a Mac, you may have to also download </a:t>
            </a:r>
            <a:r>
              <a:rPr lang="en-US" sz="1100" err="1">
                <a:effectLst/>
                <a:latin typeface="Calibri" panose="020F0502020204030204" pitchFamily="34" charset="0"/>
                <a:ea typeface="Times New Roman" panose="02020603050405020304" pitchFamily="18" charset="0"/>
                <a:cs typeface="Times New Roman" panose="02020603050405020304" pitchFamily="18" charset="0"/>
              </a:rPr>
              <a:t>XQuartz</a:t>
            </a:r>
            <a:r>
              <a:rPr lang="en-US" sz="1100">
                <a:effectLst/>
                <a:latin typeface="Calibri" panose="020F0502020204030204" pitchFamily="34" charset="0"/>
                <a:ea typeface="Times New Roman" panose="02020603050405020304" pitchFamily="18" charset="0"/>
                <a:cs typeface="Times New Roman" panose="02020603050405020304" pitchFamily="18" charset="0"/>
              </a:rPr>
              <a:t> at: https://www.xquartz.org/.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 Create a new session to connect to Nebula with the “Session type” of “XFCE.” If</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necessary, you can modify the settings on the other tabs to match your preferences and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your network/Internet environment.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 Make the host as “nebula.bmi.emory.edu” and the SSH port as “22.”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 Press the area labeled “Nebula” on the X2Go window, where the session type of “XFCE”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is visible. Then, login with your Emory email address (username@emory.edu) and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password.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4. X2Go should pop up a place where you can select sessions. There may be a list of</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sessions that say “suspended” or “running.” Press “new” if this is your first time opening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X2Go. Otherwise, you can resume a previous session by pressing the “running” session.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Once you press a session, this should open up a new window with a blank screen and 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taskbar at the bottom.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5. Press the Firefox button on the toolbar to open a browser. The button looks like an Earth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with a computer mouse on it. Then, paste the URL from the Terminal into the browser.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 If Firefox denies access and says that a previous session is running, you must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either terminate the other sessions that say “running” or instead click on the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“running” session to access </a:t>
            </a:r>
            <a:r>
              <a:rPr lang="en-US" sz="11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100">
                <a:effectLst/>
                <a:latin typeface="Calibri" panose="020F0502020204030204" pitchFamily="34" charset="0"/>
                <a:ea typeface="Times New Roman" panose="02020603050405020304" pitchFamily="18" charset="0"/>
                <a:cs typeface="Times New Roman" panose="02020603050405020304" pitchFamily="18" charset="0"/>
              </a:rPr>
              <a:t> Notebook.</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 Once you are completely done with your </a:t>
            </a:r>
            <a:r>
              <a:rPr lang="en-US" sz="11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100">
                <a:effectLst/>
                <a:latin typeface="Calibri" panose="020F0502020204030204" pitchFamily="34" charset="0"/>
                <a:ea typeface="Times New Roman" panose="02020603050405020304" pitchFamily="18" charset="0"/>
                <a:cs typeface="Times New Roman" panose="02020603050405020304" pitchFamily="18" charset="0"/>
              </a:rPr>
              <a:t> Notebook session, you can then stop</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the </a:t>
            </a:r>
            <a:r>
              <a:rPr lang="en-US" sz="11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100">
                <a:effectLst/>
                <a:latin typeface="Calibri" panose="020F0502020204030204" pitchFamily="34" charset="0"/>
                <a:ea typeface="Times New Roman" panose="02020603050405020304" pitchFamily="18" charset="0"/>
                <a:cs typeface="Times New Roman" panose="02020603050405020304" pitchFamily="18" charset="0"/>
              </a:rPr>
              <a:t> Notebook server via the button on the web interface and end your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interactive session on the cluster by using the exit command at the command prompt.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Otherwise, you can just close the browser or X2Go window and then reconnect to your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err="1">
                <a:effectLst/>
                <a:latin typeface="Calibri" panose="020F0502020204030204" pitchFamily="34" charset="0"/>
                <a:ea typeface="Times New Roman" panose="02020603050405020304" pitchFamily="18" charset="0"/>
                <a:cs typeface="Times New Roman" panose="02020603050405020304" pitchFamily="18" charset="0"/>
              </a:rPr>
              <a:t>Jupyter</a:t>
            </a:r>
            <a:r>
              <a:rPr lang="en-US" sz="1100">
                <a:effectLst/>
                <a:latin typeface="Calibri" panose="020F0502020204030204" pitchFamily="34" charset="0"/>
                <a:ea typeface="Times New Roman" panose="02020603050405020304" pitchFamily="18" charset="0"/>
                <a:cs typeface="Times New Roman" panose="02020603050405020304" pitchFamily="18" charset="0"/>
              </a:rPr>
              <a:t> session later as long as it's still running on the cluster.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003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D49E-1F6B-4FD3-991F-27C6A4C07507}"/>
              </a:ext>
            </a:extLst>
          </p:cNvPr>
          <p:cNvSpPr>
            <a:spLocks noGrp="1"/>
          </p:cNvSpPr>
          <p:nvPr>
            <p:ph type="title"/>
          </p:nvPr>
        </p:nvSpPr>
        <p:spPr/>
        <p:txBody>
          <a:bodyPr/>
          <a:lstStyle/>
          <a:p>
            <a:r>
              <a:rPr lang="en-US"/>
              <a:t>Screen</a:t>
            </a:r>
          </a:p>
        </p:txBody>
      </p:sp>
      <p:graphicFrame>
        <p:nvGraphicFramePr>
          <p:cNvPr id="4" name="Table 4">
            <a:extLst>
              <a:ext uri="{FF2B5EF4-FFF2-40B4-BE49-F238E27FC236}">
                <a16:creationId xmlns:a16="http://schemas.microsoft.com/office/drawing/2014/main" id="{B4B5CA4A-7A21-4D73-B955-FECA20C0D192}"/>
              </a:ext>
            </a:extLst>
          </p:cNvPr>
          <p:cNvGraphicFramePr>
            <a:graphicFrameLocks noGrp="1"/>
          </p:cNvGraphicFramePr>
          <p:nvPr>
            <p:extLst>
              <p:ext uri="{D42A27DB-BD31-4B8C-83A1-F6EECF244321}">
                <p14:modId xmlns:p14="http://schemas.microsoft.com/office/powerpoint/2010/main" val="584855011"/>
              </p:ext>
            </p:extLst>
          </p:nvPr>
        </p:nvGraphicFramePr>
        <p:xfrm>
          <a:off x="838200" y="1606357"/>
          <a:ext cx="8128000" cy="2225040"/>
        </p:xfrm>
        <a:graphic>
          <a:graphicData uri="http://schemas.openxmlformats.org/drawingml/2006/table">
            <a:tbl>
              <a:tblPr firstRow="1" bandRow="1">
                <a:tableStyleId>{F742BEFE-DB66-48F4-B2DB-87383E2EBDC1}</a:tableStyleId>
              </a:tblPr>
              <a:tblGrid>
                <a:gridCol w="4064000">
                  <a:extLst>
                    <a:ext uri="{9D8B030D-6E8A-4147-A177-3AD203B41FA5}">
                      <a16:colId xmlns:a16="http://schemas.microsoft.com/office/drawing/2014/main" val="1491168722"/>
                    </a:ext>
                  </a:extLst>
                </a:gridCol>
                <a:gridCol w="4064000">
                  <a:extLst>
                    <a:ext uri="{9D8B030D-6E8A-4147-A177-3AD203B41FA5}">
                      <a16:colId xmlns:a16="http://schemas.microsoft.com/office/drawing/2014/main" val="2295766995"/>
                    </a:ext>
                  </a:extLst>
                </a:gridCol>
              </a:tblGrid>
              <a:tr h="370840">
                <a:tc>
                  <a:txBody>
                    <a:bodyPr/>
                    <a:lstStyle/>
                    <a:p>
                      <a:r>
                        <a:rPr lang="en-US"/>
                        <a:t>Screen Function </a:t>
                      </a:r>
                    </a:p>
                  </a:txBody>
                  <a:tcPr/>
                </a:tc>
                <a:tc>
                  <a:txBody>
                    <a:bodyPr/>
                    <a:lstStyle/>
                    <a:p>
                      <a:r>
                        <a:rPr lang="en-US"/>
                        <a:t>command</a:t>
                      </a:r>
                    </a:p>
                  </a:txBody>
                  <a:tcPr/>
                </a:tc>
                <a:extLst>
                  <a:ext uri="{0D108BD9-81ED-4DB2-BD59-A6C34878D82A}">
                    <a16:rowId xmlns:a16="http://schemas.microsoft.com/office/drawing/2014/main" val="2138308211"/>
                  </a:ext>
                </a:extLst>
              </a:tr>
              <a:tr h="370840">
                <a:tc>
                  <a:txBody>
                    <a:bodyPr/>
                    <a:lstStyle/>
                    <a:p>
                      <a:pPr marL="0" marR="0">
                        <a:lnSpc>
                          <a:spcPct val="107000"/>
                        </a:lnSpc>
                        <a:spcBef>
                          <a:spcPts val="0"/>
                        </a:spcBef>
                        <a:spcAft>
                          <a:spcPts val="0"/>
                        </a:spcAft>
                      </a:pPr>
                      <a:r>
                        <a:rPr lang="en-US" sz="1100">
                          <a:solidFill>
                            <a:srgbClr val="1F2937"/>
                          </a:solidFill>
                          <a:effectLst/>
                          <a:latin typeface="Calibri" panose="020F0502020204030204" pitchFamily="34" charset="0"/>
                          <a:ea typeface="Calibri" panose="020F0502020204030204" pitchFamily="34" charset="0"/>
                          <a:cs typeface="Calibri" panose="020F0502020204030204" pitchFamily="34" charset="0"/>
                        </a:rPr>
                        <a:t>create a named session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solidFill>
                            <a:srgbClr val="1F2937"/>
                          </a:solidFill>
                          <a:effectLst/>
                          <a:latin typeface="Calibri" panose="020F0502020204030204" pitchFamily="34" charset="0"/>
                          <a:ea typeface="Calibri" panose="020F0502020204030204" pitchFamily="34" charset="0"/>
                          <a:cs typeface="Calibri" panose="020F0502020204030204" pitchFamily="34" charset="0"/>
                        </a:rPr>
                        <a:t>screen -S [session_name]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57827"/>
                  </a:ext>
                </a:extLst>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detach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screen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514913"/>
                  </a:ext>
                </a:extLst>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resume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solidFill>
                            <a:srgbClr val="1F2937"/>
                          </a:solidFill>
                          <a:effectLst/>
                          <a:latin typeface="Calibri" panose="020F0502020204030204" pitchFamily="34" charset="0"/>
                          <a:ea typeface="Calibri" panose="020F0502020204030204" pitchFamily="34" charset="0"/>
                          <a:cs typeface="Calibri" panose="020F0502020204030204" pitchFamily="34" charset="0"/>
                        </a:rPr>
                        <a:t>screen -r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582261"/>
                  </a:ext>
                </a:extLst>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list screens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solidFill>
                            <a:srgbClr val="1F2937"/>
                          </a:solidFill>
                          <a:effectLst/>
                          <a:latin typeface="Calibri" panose="020F0502020204030204" pitchFamily="34" charset="0"/>
                          <a:ea typeface="Calibri" panose="020F0502020204030204" pitchFamily="34" charset="0"/>
                          <a:cs typeface="Calibri" panose="020F0502020204030204" pitchFamily="34" charset="0"/>
                        </a:rPr>
                        <a:t>screen -ls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8272850"/>
                  </a:ext>
                </a:extLst>
              </a:tr>
              <a:tr h="37084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kill screen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solidFill>
                            <a:srgbClr val="1F2937"/>
                          </a:solidFill>
                          <a:effectLst/>
                          <a:latin typeface="Calibri" panose="020F0502020204030204" pitchFamily="34" charset="0"/>
                          <a:ea typeface="Calibri" panose="020F0502020204030204" pitchFamily="34" charset="0"/>
                          <a:cs typeface="Calibri" panose="020F0502020204030204" pitchFamily="34" charset="0"/>
                        </a:rPr>
                        <a:t>screen -X -S [</a:t>
                      </a:r>
                      <a:r>
                        <a:rPr lang="en-US" sz="1100" err="1">
                          <a:solidFill>
                            <a:srgbClr val="1F2937"/>
                          </a:solidFill>
                          <a:effectLst/>
                          <a:latin typeface="Calibri" panose="020F0502020204030204" pitchFamily="34" charset="0"/>
                          <a:ea typeface="Calibri" panose="020F0502020204030204" pitchFamily="34" charset="0"/>
                          <a:cs typeface="Calibri" panose="020F0502020204030204" pitchFamily="34" charset="0"/>
                        </a:rPr>
                        <a:t>scr</a:t>
                      </a:r>
                      <a:r>
                        <a:rPr lang="en-US" sz="1100">
                          <a:solidFill>
                            <a:srgbClr val="1F2937"/>
                          </a:solidFill>
                          <a:effectLst/>
                          <a:latin typeface="Calibri" panose="020F0502020204030204" pitchFamily="34" charset="0"/>
                          <a:ea typeface="Calibri" panose="020F0502020204030204" pitchFamily="34" charset="0"/>
                          <a:cs typeface="Calibri" panose="020F0502020204030204" pitchFamily="34" charset="0"/>
                        </a:rPr>
                        <a:t> num] quit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0549892"/>
                  </a:ext>
                </a:extLst>
              </a:tr>
            </a:tbl>
          </a:graphicData>
        </a:graphic>
      </p:graphicFrame>
      <p:sp>
        <p:nvSpPr>
          <p:cNvPr id="5" name="TextBox 4">
            <a:extLst>
              <a:ext uri="{FF2B5EF4-FFF2-40B4-BE49-F238E27FC236}">
                <a16:creationId xmlns:a16="http://schemas.microsoft.com/office/drawing/2014/main" id="{C6653225-2636-4128-B074-C7F377A6A6A9}"/>
              </a:ext>
            </a:extLst>
          </p:cNvPr>
          <p:cNvSpPr txBox="1"/>
          <p:nvPr/>
        </p:nvSpPr>
        <p:spPr>
          <a:xfrm>
            <a:off x="838200" y="4008703"/>
            <a:ext cx="5049780" cy="369332"/>
          </a:xfrm>
          <a:prstGeom prst="rect">
            <a:avLst/>
          </a:prstGeom>
          <a:noFill/>
        </p:spPr>
        <p:txBody>
          <a:bodyPr wrap="none" rtlCol="0">
            <a:sp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https://linuxize.com/post/how-to-use-linux-screen/</a:t>
            </a:r>
            <a:endParaRPr lang="en-US"/>
          </a:p>
        </p:txBody>
      </p:sp>
      <p:sp>
        <p:nvSpPr>
          <p:cNvPr id="6" name="Rectangle 5">
            <a:extLst>
              <a:ext uri="{FF2B5EF4-FFF2-40B4-BE49-F238E27FC236}">
                <a16:creationId xmlns:a16="http://schemas.microsoft.com/office/drawing/2014/main" id="{7C4A8254-2335-4651-BE08-26124EEC64F9}"/>
              </a:ext>
            </a:extLst>
          </p:cNvPr>
          <p:cNvSpPr/>
          <p:nvPr/>
        </p:nvSpPr>
        <p:spPr>
          <a:xfrm>
            <a:off x="3995886" y="3208803"/>
            <a:ext cx="7553027" cy="2813480"/>
          </a:xfrm>
          <a:prstGeom prst="rect">
            <a:avLst/>
          </a:prstGeom>
          <a:solidFill>
            <a:srgbClr val="C0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a:t>To Do</a:t>
            </a:r>
            <a:endParaRPr lang="en-US" b="1"/>
          </a:p>
        </p:txBody>
      </p:sp>
    </p:spTree>
    <p:extLst>
      <p:ext uri="{BB962C8B-B14F-4D97-AF65-F5344CB8AC3E}">
        <p14:creationId xmlns:p14="http://schemas.microsoft.com/office/powerpoint/2010/main" val="1521693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D49E-1F6B-4FD3-991F-27C6A4C07507}"/>
              </a:ext>
            </a:extLst>
          </p:cNvPr>
          <p:cNvSpPr>
            <a:spLocks noGrp="1"/>
          </p:cNvSpPr>
          <p:nvPr>
            <p:ph type="title"/>
          </p:nvPr>
        </p:nvSpPr>
        <p:spPr/>
        <p:txBody>
          <a:bodyPr/>
          <a:lstStyle/>
          <a:p>
            <a:r>
              <a:rPr lang="en-US"/>
              <a:t>SLURM</a:t>
            </a:r>
          </a:p>
        </p:txBody>
      </p:sp>
      <p:graphicFrame>
        <p:nvGraphicFramePr>
          <p:cNvPr id="4" name="Table 4">
            <a:extLst>
              <a:ext uri="{FF2B5EF4-FFF2-40B4-BE49-F238E27FC236}">
                <a16:creationId xmlns:a16="http://schemas.microsoft.com/office/drawing/2014/main" id="{B4B5CA4A-7A21-4D73-B955-FECA20C0D192}"/>
              </a:ext>
            </a:extLst>
          </p:cNvPr>
          <p:cNvGraphicFramePr>
            <a:graphicFrameLocks noGrp="1"/>
          </p:cNvGraphicFramePr>
          <p:nvPr>
            <p:extLst>
              <p:ext uri="{D42A27DB-BD31-4B8C-83A1-F6EECF244321}">
                <p14:modId xmlns:p14="http://schemas.microsoft.com/office/powerpoint/2010/main" val="1365869590"/>
              </p:ext>
            </p:extLst>
          </p:nvPr>
        </p:nvGraphicFramePr>
        <p:xfrm>
          <a:off x="838200" y="0"/>
          <a:ext cx="8128000" cy="7685563"/>
        </p:xfrm>
        <a:graphic>
          <a:graphicData uri="http://schemas.openxmlformats.org/drawingml/2006/table">
            <a:tbl>
              <a:tblPr firstRow="1" bandRow="1">
                <a:tableStyleId>{F742BEFE-DB66-48F4-B2DB-87383E2EBDC1}</a:tableStyleId>
              </a:tblPr>
              <a:tblGrid>
                <a:gridCol w="4064000">
                  <a:extLst>
                    <a:ext uri="{9D8B030D-6E8A-4147-A177-3AD203B41FA5}">
                      <a16:colId xmlns:a16="http://schemas.microsoft.com/office/drawing/2014/main" val="1491168722"/>
                    </a:ext>
                  </a:extLst>
                </a:gridCol>
                <a:gridCol w="4064000">
                  <a:extLst>
                    <a:ext uri="{9D8B030D-6E8A-4147-A177-3AD203B41FA5}">
                      <a16:colId xmlns:a16="http://schemas.microsoft.com/office/drawing/2014/main" val="2295766995"/>
                    </a:ext>
                  </a:extLst>
                </a:gridCol>
              </a:tblGrid>
              <a:tr h="198245">
                <a:tc>
                  <a:txBody>
                    <a:bodyPr/>
                    <a:lstStyle/>
                    <a:p>
                      <a:r>
                        <a:rPr lang="en-US" err="1"/>
                        <a:t>Slurm</a:t>
                      </a:r>
                      <a:r>
                        <a:rPr lang="en-US"/>
                        <a:t> Function </a:t>
                      </a:r>
                    </a:p>
                  </a:txBody>
                  <a:tcPr/>
                </a:tc>
                <a:tc>
                  <a:txBody>
                    <a:bodyPr/>
                    <a:lstStyle/>
                    <a:p>
                      <a:r>
                        <a:rPr lang="en-US"/>
                        <a:t>command</a:t>
                      </a:r>
                    </a:p>
                  </a:txBody>
                  <a:tcPr/>
                </a:tc>
                <a:extLst>
                  <a:ext uri="{0D108BD9-81ED-4DB2-BD59-A6C34878D82A}">
                    <a16:rowId xmlns:a16="http://schemas.microsoft.com/office/drawing/2014/main" val="2138308211"/>
                  </a:ext>
                </a:extLst>
              </a:tr>
              <a:tr h="458122">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Show the overall status of each partition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sinfo</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57827"/>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Submit a job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sbatch</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.jobs/</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jobFile.job</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123483"/>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See the entire job queue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squeue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6631590"/>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See only jobs for a given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squeue</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-u username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859244"/>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Count number of running / in queue jobs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squeue -u username | wc -l</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1679023"/>
                  </a:ext>
                </a:extLst>
              </a:tr>
              <a:tr h="198474">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Get estimated start times for your jobs (when Sherlock is busy)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squeue</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--start -u username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40110"/>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Show the status of a currently running job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sstat</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-j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jobID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598936"/>
                  </a:ext>
                </a:extLst>
              </a:tr>
              <a:tr h="458122">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Show the final status of a finished job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sacct</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-j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jobID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4693865"/>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Kill a job with ID $PID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scancel $PID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1369153"/>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Kill ALL jobs for a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scancel -u username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332169"/>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Kill all pending jobs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scancel</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-u username --state=pending</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3541080"/>
                  </a:ext>
                </a:extLst>
              </a:tr>
              <a:tr h="559672">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Run interactive node with 16 cores (12 plus all memory on 1 node) for 4 hours: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srun</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-n 12 -N 1 --mem=64000 --time 4:0:0 --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pty</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bash</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361717"/>
                  </a:ext>
                </a:extLst>
              </a:tr>
              <a:tr h="198245">
                <a:tc>
                  <a:txBody>
                    <a:bodyPr/>
                    <a:lstStyle/>
                    <a:p>
                      <a:pPr marL="0" marR="0">
                        <a:lnSpc>
                          <a:spcPct val="107000"/>
                        </a:lnSpc>
                        <a:spcBef>
                          <a:spcPts val="0"/>
                        </a:spcBef>
                        <a:spcAft>
                          <a:spcPts val="0"/>
                        </a:spcAf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#Claim interactive node for exclusive use, 8 hours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srun</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--exclusive --time 8:0:0 --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pty</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bash</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4709666"/>
                  </a:ext>
                </a:extLst>
              </a:tr>
              <a:tr h="458122">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Same as above, but with X11 forwarding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srun</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--exclusive --time 8:0:0 --x11 --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pty</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bash</a:t>
                      </a:r>
                    </a:p>
                    <a:p>
                      <a:pPr marL="0" marR="0">
                        <a:lnSpc>
                          <a:spcPct val="107000"/>
                        </a:lnSpc>
                        <a:spcBef>
                          <a:spcPts val="0"/>
                        </a:spcBef>
                        <a:spcAft>
                          <a:spcPts val="0"/>
                        </a:spcAft>
                      </a:pPr>
                      <a:r>
                        <a:rPr lang="en-US"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316291"/>
                  </a:ext>
                </a:extLst>
              </a:tr>
              <a:tr h="198474">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Same as above, but with priority over your other jobs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srun</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--nice=9999 --exclusive --time 8:0:0 --x11 --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pty</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-p dev -t 12:00 bash</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354823"/>
                  </a:ext>
                </a:extLst>
              </a:tr>
              <a:tr h="458122">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Check utilization of group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sacct</a:t>
                      </a:r>
                      <a:endPar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3431422872"/>
                  </a:ext>
                </a:extLst>
              </a:tr>
              <a:tr h="458122">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Running jobs in the group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srun</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-p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groupid</a:t>
                      </a:r>
                      <a:b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b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sbatch</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-p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groupid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788572"/>
                  </a:ext>
                </a:extLst>
              </a:tr>
              <a:tr h="198474">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Stop/restart jobs interactively</a:t>
                      </a:r>
                      <a:b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b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To stop: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scancel</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-s SIGSTOP job 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263878"/>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To restart (this won't free up memory):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scancel</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-s SIGCONT job 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2431248"/>
                  </a:ext>
                </a:extLst>
              </a:tr>
              <a:tr h="198245">
                <a:tc>
                  <a:txBody>
                    <a:bodyPr/>
                    <a:lstStyle/>
                    <a:p>
                      <a:pPr marL="0" marR="0">
                        <a:lnSpc>
                          <a:spcPct val="107000"/>
                        </a:lnSpc>
                        <a:spcBef>
                          <a:spcPts val="0"/>
                        </a:spcBef>
                        <a:spcAft>
                          <a:spcPts val="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529638"/>
                  </a:ext>
                </a:extLst>
              </a:tr>
              <a:tr h="198474">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Get usage for file systems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df -k</a:t>
                      </a:r>
                      <a:b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b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df -h $HOME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514913"/>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Get usage for your home directory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du</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582261"/>
                  </a:ext>
                </a:extLst>
              </a:tr>
              <a:tr h="198474">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Checking Disk Quota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lfs</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quota -u &lt;</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sunetid</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&gt; -h /scratch/</a:t>
                      </a:r>
                      <a:b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b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lfs</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quota -g &lt;</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pi_sunetid</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&gt; -h /scratch/</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8272850"/>
                  </a:ext>
                </a:extLst>
              </a:tr>
              <a:tr h="198245">
                <a:tc>
                  <a:txBody>
                    <a:bodyPr/>
                    <a:lstStyle/>
                    <a:p>
                      <a:pPr marL="0" marR="0">
                        <a:lnSpc>
                          <a:spcPct val="107000"/>
                        </a:lnSpc>
                        <a:spcBef>
                          <a:spcPts val="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spc="10">
                          <a:solidFill>
                            <a:srgbClr val="8D9684"/>
                          </a:solidFill>
                          <a:effectLst/>
                          <a:latin typeface="Consolas" panose="020B0609020204030204" pitchFamily="49" charset="0"/>
                          <a:ea typeface="Times New Roman" panose="02020603050405020304" pitchFamily="18" charset="0"/>
                          <a:cs typeface="Courier New" panose="02070309020205020404" pitchFamily="49" charset="0"/>
                        </a:rPr>
                        <a:t># Counting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find . -type f | </a:t>
                      </a:r>
                      <a:r>
                        <a:rPr lang="en-US" sz="1000" spc="10" err="1">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wc</a:t>
                      </a:r>
                      <a:r>
                        <a:rPr lang="en-US" sz="1000" spc="1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-l</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0549892"/>
                  </a:ext>
                </a:extLst>
              </a:tr>
            </a:tbl>
          </a:graphicData>
        </a:graphic>
      </p:graphicFrame>
      <p:sp>
        <p:nvSpPr>
          <p:cNvPr id="5" name="Rectangle 4">
            <a:extLst>
              <a:ext uri="{FF2B5EF4-FFF2-40B4-BE49-F238E27FC236}">
                <a16:creationId xmlns:a16="http://schemas.microsoft.com/office/drawing/2014/main" id="{A384626A-A3DF-4C2C-83D0-95D3F5162B1A}"/>
              </a:ext>
            </a:extLst>
          </p:cNvPr>
          <p:cNvSpPr/>
          <p:nvPr/>
        </p:nvSpPr>
        <p:spPr>
          <a:xfrm>
            <a:off x="6575801" y="3078124"/>
            <a:ext cx="7553027" cy="2813480"/>
          </a:xfrm>
          <a:prstGeom prst="rect">
            <a:avLst/>
          </a:prstGeom>
          <a:solidFill>
            <a:srgbClr val="C0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a:t>To Do</a:t>
            </a:r>
            <a:endParaRPr lang="en-US" b="1"/>
          </a:p>
        </p:txBody>
      </p:sp>
    </p:spTree>
    <p:extLst>
      <p:ext uri="{BB962C8B-B14F-4D97-AF65-F5344CB8AC3E}">
        <p14:creationId xmlns:p14="http://schemas.microsoft.com/office/powerpoint/2010/main" val="227105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18D369-8095-4913-9E31-84593286892D}"/>
              </a:ext>
            </a:extLst>
          </p:cNvPr>
          <p:cNvSpPr>
            <a:spLocks noGrp="1"/>
          </p:cNvSpPr>
          <p:nvPr>
            <p:ph type="ctrTitle"/>
          </p:nvPr>
        </p:nvSpPr>
        <p:spPr/>
        <p:txBody>
          <a:bodyPr/>
          <a:lstStyle/>
          <a:p>
            <a:r>
              <a:rPr lang="en-US"/>
              <a:t>END</a:t>
            </a:r>
          </a:p>
        </p:txBody>
      </p:sp>
      <p:sp>
        <p:nvSpPr>
          <p:cNvPr id="5" name="Subtitle 4">
            <a:extLst>
              <a:ext uri="{FF2B5EF4-FFF2-40B4-BE49-F238E27FC236}">
                <a16:creationId xmlns:a16="http://schemas.microsoft.com/office/drawing/2014/main" id="{F40F1CB1-5B05-4917-AC21-B4E87EC89E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6340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Filters:</a:t>
            </a:r>
            <a:endParaRPr/>
          </a:p>
        </p:txBody>
      </p:sp>
      <p:sp>
        <p:nvSpPr>
          <p:cNvPr id="292" name="Google Shape;292;p8"/>
          <p:cNvSpPr txBox="1">
            <a:spLocks noGrp="1"/>
          </p:cNvSpPr>
          <p:nvPr>
            <p:ph type="body" idx="1"/>
          </p:nvPr>
        </p:nvSpPr>
        <p:spPr>
          <a:xfrm>
            <a:off x="838200" y="147328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strike="sngStrike">
                <a:solidFill>
                  <a:srgbClr val="A61C00"/>
                </a:solidFill>
              </a:rPr>
              <a:t>filter_cohort</a:t>
            </a:r>
            <a:endParaRPr strike="sngStrike">
              <a:solidFill>
                <a:srgbClr val="A61C00"/>
              </a:solidFill>
            </a:endParaRPr>
          </a:p>
          <a:p>
            <a:pPr marL="457200" lvl="0" indent="-342900" algn="l" rtl="0">
              <a:lnSpc>
                <a:spcPct val="90000"/>
              </a:lnSpc>
              <a:spcBef>
                <a:spcPts val="500"/>
              </a:spcBef>
              <a:spcAft>
                <a:spcPts val="0"/>
              </a:spcAft>
              <a:buClr>
                <a:srgbClr val="A61C00"/>
              </a:buClr>
              <a:buSzPts val="1800"/>
              <a:buChar char="-"/>
            </a:pPr>
            <a:r>
              <a:rPr lang="en-US" sz="2400" strike="sngStrike">
                <a:solidFill>
                  <a:srgbClr val="A61C00"/>
                </a:solidFill>
              </a:rPr>
              <a:t>applies inclusion &amp; exclusion criteria to create cohort</a:t>
            </a:r>
            <a:endParaRPr strike="sngStrike">
              <a:solidFill>
                <a:srgbClr val="A61C00"/>
              </a:solidFill>
            </a:endParaRPr>
          </a:p>
          <a:p>
            <a:pPr marL="1143000" lvl="2" indent="-228600" algn="l" rtl="0">
              <a:lnSpc>
                <a:spcPct val="90000"/>
              </a:lnSpc>
              <a:spcBef>
                <a:spcPts val="500"/>
              </a:spcBef>
              <a:spcAft>
                <a:spcPts val="0"/>
              </a:spcAft>
              <a:buClr>
                <a:schemeClr val="dk1"/>
              </a:buClr>
              <a:buSzPts val="1000"/>
              <a:buFont typeface="Calibri"/>
              <a:buChar char="-"/>
            </a:pPr>
            <a:r>
              <a:rPr lang="en-US" sz="1000" strike="sngStrike"/>
              <a:t>SELECT discharge_status, discharge_to, count(*) FROM grady2.encounters group by discharge_status, discharge_to;</a:t>
            </a:r>
            <a:endParaRPr strike="sngStrike"/>
          </a:p>
          <a:p>
            <a:pPr marL="0" lvl="0" indent="0" algn="l" rtl="0">
              <a:lnSpc>
                <a:spcPct val="90000"/>
              </a:lnSpc>
              <a:spcBef>
                <a:spcPts val="5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Grouping:</a:t>
            </a:r>
            <a:endParaRPr/>
          </a:p>
        </p:txBody>
      </p:sp>
      <p:sp>
        <p:nvSpPr>
          <p:cNvPr id="298" name="Google Shape;298;p9"/>
          <p:cNvSpPr txBox="1">
            <a:spLocks noGrp="1"/>
          </p:cNvSpPr>
          <p:nvPr>
            <p:ph type="body" idx="1"/>
          </p:nvPr>
        </p:nvSpPr>
        <p:spPr>
          <a:xfrm>
            <a:off x="838200" y="1473274"/>
            <a:ext cx="10515600" cy="45843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sz="2400" b="1">
                <a:solidFill>
                  <a:schemeClr val="accent6"/>
                </a:solidFill>
              </a:rPr>
              <a:t>grouping_labs</a:t>
            </a:r>
            <a:endParaRPr sz="2400">
              <a:solidFill>
                <a:schemeClr val="accent6"/>
              </a:solidFill>
            </a:endParaRPr>
          </a:p>
          <a:p>
            <a:pPr marL="457200" lvl="1" indent="0" algn="l" rtl="0">
              <a:lnSpc>
                <a:spcPct val="90000"/>
              </a:lnSpc>
              <a:spcBef>
                <a:spcPts val="500"/>
              </a:spcBef>
              <a:spcAft>
                <a:spcPts val="0"/>
              </a:spcAft>
              <a:buClr>
                <a:schemeClr val="dk1"/>
              </a:buClr>
              <a:buSzPts val="2400"/>
              <a:buNone/>
            </a:pPr>
            <a:r>
              <a:rPr lang="en-US" sz="2000">
                <a:solidFill>
                  <a:schemeClr val="accent6"/>
                </a:solidFill>
              </a:rPr>
              <a:t>Review Lab grouping and determine what needs updating</a:t>
            </a:r>
            <a:endParaRPr sz="2000">
              <a:solidFill>
                <a:schemeClr val="accent6"/>
              </a:solidFill>
            </a:endParaRPr>
          </a:p>
          <a:p>
            <a:pPr marL="1143000" lvl="2" indent="-203200" algn="l" rtl="0">
              <a:lnSpc>
                <a:spcPct val="90000"/>
              </a:lnSpc>
              <a:spcBef>
                <a:spcPts val="500"/>
              </a:spcBef>
              <a:spcAft>
                <a:spcPts val="0"/>
              </a:spcAft>
              <a:buClr>
                <a:schemeClr val="dk1"/>
              </a:buClr>
              <a:buSzPts val="600"/>
              <a:buFont typeface="Calibri"/>
              <a:buChar char="-"/>
            </a:pPr>
            <a:r>
              <a:rPr lang="en-US" sz="600"/>
              <a:t>SQL code</a:t>
            </a:r>
            <a:endParaRPr sz="1600"/>
          </a:p>
          <a:p>
            <a:pPr marL="0" lvl="0" indent="0" algn="l" rtl="0">
              <a:lnSpc>
                <a:spcPct val="90000"/>
              </a:lnSpc>
              <a:spcBef>
                <a:spcPts val="1000"/>
              </a:spcBef>
              <a:spcAft>
                <a:spcPts val="0"/>
              </a:spcAft>
              <a:buClr>
                <a:schemeClr val="dk1"/>
              </a:buClr>
              <a:buSzPts val="2800"/>
              <a:buNone/>
            </a:pPr>
            <a:r>
              <a:rPr lang="en-US" sz="2400" b="1" strike="sngStrike">
                <a:solidFill>
                  <a:srgbClr val="A61C00"/>
                </a:solidFill>
              </a:rPr>
              <a:t>grouping_cx_pos</a:t>
            </a:r>
            <a:endParaRPr sz="2400" strike="sngStrike">
              <a:solidFill>
                <a:srgbClr val="A61C00"/>
              </a:solidFill>
            </a:endParaRPr>
          </a:p>
          <a:p>
            <a:pPr marL="457200" lvl="1" indent="0" algn="l" rtl="0">
              <a:lnSpc>
                <a:spcPct val="90000"/>
              </a:lnSpc>
              <a:spcBef>
                <a:spcPts val="500"/>
              </a:spcBef>
              <a:spcAft>
                <a:spcPts val="0"/>
              </a:spcAft>
              <a:buClr>
                <a:schemeClr val="dk1"/>
              </a:buClr>
              <a:buSzPts val="2400"/>
              <a:buNone/>
            </a:pPr>
            <a:r>
              <a:rPr lang="en-US" sz="2000" strike="sngStrike">
                <a:solidFill>
                  <a:srgbClr val="A61C00"/>
                </a:solidFill>
              </a:rPr>
              <a:t>Review Cx grouping and determine what is positive</a:t>
            </a:r>
            <a:endParaRPr sz="2000" strike="sngStrike">
              <a:solidFill>
                <a:srgbClr val="A61C00"/>
              </a:solidFill>
            </a:endParaRPr>
          </a:p>
          <a:p>
            <a:pPr marL="1143000" lvl="2" indent="-203200" algn="l" rtl="0">
              <a:lnSpc>
                <a:spcPct val="90000"/>
              </a:lnSpc>
              <a:spcBef>
                <a:spcPts val="500"/>
              </a:spcBef>
              <a:spcAft>
                <a:spcPts val="0"/>
              </a:spcAft>
              <a:buClr>
                <a:schemeClr val="dk1"/>
              </a:buClr>
              <a:buSzPts val="600"/>
              <a:buFont typeface="Calibri"/>
              <a:buChar char="-"/>
            </a:pPr>
            <a:r>
              <a:rPr lang="en-US" sz="600" strike="sngStrike"/>
              <a:t>SQL code</a:t>
            </a:r>
            <a:endParaRPr sz="1600" strike="sngStrike"/>
          </a:p>
          <a:p>
            <a:pPr marL="0" lvl="0" indent="0" algn="l" rtl="0">
              <a:lnSpc>
                <a:spcPct val="90000"/>
              </a:lnSpc>
              <a:spcBef>
                <a:spcPts val="1000"/>
              </a:spcBef>
              <a:spcAft>
                <a:spcPts val="0"/>
              </a:spcAft>
              <a:buClr>
                <a:schemeClr val="dk1"/>
              </a:buClr>
              <a:buSzPts val="2800"/>
              <a:buNone/>
            </a:pPr>
            <a:r>
              <a:rPr lang="en-US" sz="2400" b="1" strike="sngStrike">
                <a:solidFill>
                  <a:srgbClr val="A61C00"/>
                </a:solidFill>
              </a:rPr>
              <a:t>grouping_cx_neg</a:t>
            </a:r>
            <a:endParaRPr sz="2400" strike="sngStrike">
              <a:solidFill>
                <a:srgbClr val="A61C00"/>
              </a:solidFill>
            </a:endParaRPr>
          </a:p>
          <a:p>
            <a:pPr marL="457200" lvl="1" indent="0" algn="l" rtl="0">
              <a:lnSpc>
                <a:spcPct val="90000"/>
              </a:lnSpc>
              <a:spcBef>
                <a:spcPts val="500"/>
              </a:spcBef>
              <a:spcAft>
                <a:spcPts val="0"/>
              </a:spcAft>
              <a:buClr>
                <a:schemeClr val="dk1"/>
              </a:buClr>
              <a:buSzPts val="2400"/>
              <a:buNone/>
            </a:pPr>
            <a:r>
              <a:rPr lang="en-US" sz="2000" strike="sngStrike">
                <a:solidFill>
                  <a:srgbClr val="A61C00"/>
                </a:solidFill>
              </a:rPr>
              <a:t>Review Cx grouping and determine what is neg</a:t>
            </a:r>
            <a:endParaRPr sz="2000" strike="sngStrike">
              <a:solidFill>
                <a:srgbClr val="A61C00"/>
              </a:solidFill>
            </a:endParaRPr>
          </a:p>
          <a:p>
            <a:pPr marL="1143000" lvl="2" indent="-203200" algn="l" rtl="0">
              <a:lnSpc>
                <a:spcPct val="90000"/>
              </a:lnSpc>
              <a:spcBef>
                <a:spcPts val="500"/>
              </a:spcBef>
              <a:spcAft>
                <a:spcPts val="0"/>
              </a:spcAft>
              <a:buClr>
                <a:schemeClr val="dk1"/>
              </a:buClr>
              <a:buSzPts val="600"/>
              <a:buFont typeface="Calibri"/>
              <a:buChar char="-"/>
            </a:pPr>
            <a:r>
              <a:rPr lang="en-US" sz="600"/>
              <a:t>SQL code</a:t>
            </a:r>
            <a:endParaRPr sz="1600"/>
          </a:p>
          <a:p>
            <a:pPr marL="0" lvl="0" indent="0" algn="l" rtl="0">
              <a:spcBef>
                <a:spcPts val="1000"/>
              </a:spcBef>
              <a:spcAft>
                <a:spcPts val="0"/>
              </a:spcAft>
              <a:buNone/>
            </a:pPr>
            <a:r>
              <a:rPr lang="en-US" sz="2400" b="1">
                <a:solidFill>
                  <a:schemeClr val="accent6"/>
                </a:solidFill>
              </a:rPr>
              <a:t>grouping_abx</a:t>
            </a:r>
            <a:endParaRPr sz="2400">
              <a:solidFill>
                <a:schemeClr val="accent6"/>
              </a:solidFill>
            </a:endParaRPr>
          </a:p>
          <a:p>
            <a:pPr marL="457200" lvl="0" indent="0" algn="l" rtl="0">
              <a:spcBef>
                <a:spcPts val="500"/>
              </a:spcBef>
              <a:spcAft>
                <a:spcPts val="0"/>
              </a:spcAft>
              <a:buNone/>
            </a:pPr>
            <a:r>
              <a:rPr lang="en-US" sz="2000">
                <a:solidFill>
                  <a:schemeClr val="accent6"/>
                </a:solidFill>
              </a:rPr>
              <a:t>Review anti-infection medications and determine which to keep for Abx list</a:t>
            </a:r>
            <a:endParaRPr sz="2000">
              <a:solidFill>
                <a:schemeClr val="accent6"/>
              </a:solidFill>
            </a:endParaRPr>
          </a:p>
          <a:p>
            <a:pPr marL="1143000" lvl="2" indent="-203200" algn="l" rtl="0">
              <a:spcBef>
                <a:spcPts val="500"/>
              </a:spcBef>
              <a:spcAft>
                <a:spcPts val="0"/>
              </a:spcAft>
              <a:buSzPts val="600"/>
              <a:buFont typeface="Calibri"/>
              <a:buChar char="-"/>
            </a:pPr>
            <a:r>
              <a:rPr lang="en-US" sz="600"/>
              <a:t>SQL code</a:t>
            </a:r>
            <a:endParaRPr sz="1600"/>
          </a:p>
          <a:p>
            <a:pPr marL="0" lvl="0" indent="0" algn="l" rtl="0">
              <a:spcBef>
                <a:spcPts val="1000"/>
              </a:spcBef>
              <a:spcAft>
                <a:spcPts val="0"/>
              </a:spcAft>
              <a:buNone/>
            </a:pPr>
            <a:r>
              <a:rPr lang="en-US" sz="2400" b="1">
                <a:solidFill>
                  <a:schemeClr val="accent6"/>
                </a:solidFill>
              </a:rPr>
              <a:t>grouping_vasopressor</a:t>
            </a:r>
            <a:endParaRPr sz="2400">
              <a:solidFill>
                <a:schemeClr val="accent6"/>
              </a:solidFill>
            </a:endParaRPr>
          </a:p>
          <a:p>
            <a:pPr marL="457200" lvl="0" indent="0" algn="l" rtl="0">
              <a:spcBef>
                <a:spcPts val="500"/>
              </a:spcBef>
              <a:spcAft>
                <a:spcPts val="0"/>
              </a:spcAft>
              <a:buNone/>
            </a:pPr>
            <a:r>
              <a:rPr lang="en-US" sz="2000">
                <a:solidFill>
                  <a:schemeClr val="accent6"/>
                </a:solidFill>
              </a:rPr>
              <a:t>Review Vasopressor list and determine which to keep for Abx List</a:t>
            </a:r>
            <a:endParaRPr sz="2000">
              <a:solidFill>
                <a:schemeClr val="accent6"/>
              </a:solidFill>
            </a:endParaRPr>
          </a:p>
          <a:p>
            <a:pPr marL="1143000" lvl="2" indent="-203200" algn="l" rtl="0">
              <a:spcBef>
                <a:spcPts val="500"/>
              </a:spcBef>
              <a:spcAft>
                <a:spcPts val="0"/>
              </a:spcAft>
              <a:buSzPts val="600"/>
              <a:buFont typeface="Calibri"/>
              <a:buChar char="-"/>
            </a:pPr>
            <a:r>
              <a:rPr lang="en-US" sz="600"/>
              <a:t>SQL code</a:t>
            </a:r>
            <a:endParaRPr sz="600"/>
          </a:p>
          <a:p>
            <a:pPr marL="1143000" lvl="2" indent="-165100" algn="l" rtl="0">
              <a:lnSpc>
                <a:spcPct val="90000"/>
              </a:lnSpc>
              <a:spcBef>
                <a:spcPts val="500"/>
              </a:spcBef>
              <a:spcAft>
                <a:spcPts val="0"/>
              </a:spcAft>
              <a:buClr>
                <a:schemeClr val="dk1"/>
              </a:buClr>
              <a:buSzPts val="1000"/>
              <a:buFont typeface="Calibri"/>
              <a:buNone/>
            </a:pPr>
            <a:endParaRPr sz="1000"/>
          </a:p>
          <a:p>
            <a:pPr marL="228600" lvl="0" indent="-5080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D5B8-4F83-474F-A0C6-1E71F7AA29D7}"/>
              </a:ext>
            </a:extLst>
          </p:cNvPr>
          <p:cNvSpPr>
            <a:spLocks noGrp="1"/>
          </p:cNvSpPr>
          <p:nvPr>
            <p:ph type="title"/>
          </p:nvPr>
        </p:nvSpPr>
        <p:spPr/>
        <p:txBody>
          <a:bodyPr/>
          <a:lstStyle/>
          <a:p>
            <a:r>
              <a:rPr lang="en-US"/>
              <a:t>Work Flow</a:t>
            </a:r>
          </a:p>
        </p:txBody>
      </p:sp>
      <p:graphicFrame>
        <p:nvGraphicFramePr>
          <p:cNvPr id="5" name="Diagram 4">
            <a:extLst>
              <a:ext uri="{FF2B5EF4-FFF2-40B4-BE49-F238E27FC236}">
                <a16:creationId xmlns:a16="http://schemas.microsoft.com/office/drawing/2014/main" id="{DFA30313-8202-4B69-8F06-5144DB945D55}"/>
              </a:ext>
            </a:extLst>
          </p:cNvPr>
          <p:cNvGraphicFramePr/>
          <p:nvPr>
            <p:extLst>
              <p:ext uri="{D42A27DB-BD31-4B8C-83A1-F6EECF244321}">
                <p14:modId xmlns:p14="http://schemas.microsoft.com/office/powerpoint/2010/main" val="3929127958"/>
              </p:ext>
            </p:extLst>
          </p:nvPr>
        </p:nvGraphicFramePr>
        <p:xfrm>
          <a:off x="635431" y="1877785"/>
          <a:ext cx="11019294" cy="3420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27C525E-35D9-4EE6-A89F-49BB1245F695}"/>
              </a:ext>
            </a:extLst>
          </p:cNvPr>
          <p:cNvSpPr txBox="1"/>
          <p:nvPr/>
        </p:nvSpPr>
        <p:spPr>
          <a:xfrm>
            <a:off x="691428" y="2311375"/>
            <a:ext cx="2057215" cy="338554"/>
          </a:xfrm>
          <a:prstGeom prst="rect">
            <a:avLst/>
          </a:prstGeom>
          <a:noFill/>
        </p:spPr>
        <p:txBody>
          <a:bodyPr wrap="square" rtlCol="0">
            <a:spAutoFit/>
          </a:bodyPr>
          <a:lstStyle/>
          <a:p>
            <a:pPr algn="ctr"/>
            <a:r>
              <a:rPr lang="en-US" sz="1600" b="1"/>
              <a:t>?OneDrive</a:t>
            </a:r>
          </a:p>
        </p:txBody>
      </p:sp>
      <p:sp>
        <p:nvSpPr>
          <p:cNvPr id="6" name="TextBox 5">
            <a:extLst>
              <a:ext uri="{FF2B5EF4-FFF2-40B4-BE49-F238E27FC236}">
                <a16:creationId xmlns:a16="http://schemas.microsoft.com/office/drawing/2014/main" id="{5BD9A0D6-CAF5-4F8E-BBD5-116BECEDCC5A}"/>
              </a:ext>
            </a:extLst>
          </p:cNvPr>
          <p:cNvSpPr txBox="1"/>
          <p:nvPr/>
        </p:nvSpPr>
        <p:spPr>
          <a:xfrm>
            <a:off x="3619685" y="2311375"/>
            <a:ext cx="2057215" cy="338554"/>
          </a:xfrm>
          <a:prstGeom prst="rect">
            <a:avLst/>
          </a:prstGeom>
          <a:noFill/>
        </p:spPr>
        <p:txBody>
          <a:bodyPr wrap="square" rtlCol="0">
            <a:spAutoFit/>
          </a:bodyPr>
          <a:lstStyle/>
          <a:p>
            <a:pPr algn="ctr"/>
            <a:r>
              <a:rPr lang="en-US" sz="1600" b="1"/>
              <a:t>2.Data</a:t>
            </a:r>
          </a:p>
        </p:txBody>
      </p:sp>
      <p:sp>
        <p:nvSpPr>
          <p:cNvPr id="7" name="TextBox 6">
            <a:extLst>
              <a:ext uri="{FF2B5EF4-FFF2-40B4-BE49-F238E27FC236}">
                <a16:creationId xmlns:a16="http://schemas.microsoft.com/office/drawing/2014/main" id="{36AB3F27-8C1F-4BB2-87A7-79B242721B15}"/>
              </a:ext>
            </a:extLst>
          </p:cNvPr>
          <p:cNvSpPr txBox="1"/>
          <p:nvPr/>
        </p:nvSpPr>
        <p:spPr>
          <a:xfrm>
            <a:off x="6547942" y="2311375"/>
            <a:ext cx="2057215" cy="338554"/>
          </a:xfrm>
          <a:prstGeom prst="rect">
            <a:avLst/>
          </a:prstGeom>
          <a:noFill/>
        </p:spPr>
        <p:txBody>
          <a:bodyPr wrap="square" rtlCol="0">
            <a:spAutoFit/>
          </a:bodyPr>
          <a:lstStyle/>
          <a:p>
            <a:pPr algn="ctr"/>
            <a:r>
              <a:rPr lang="en-US" sz="1600" b="1"/>
              <a:t>6.Yearly_Pickles</a:t>
            </a:r>
          </a:p>
        </p:txBody>
      </p:sp>
      <p:sp>
        <p:nvSpPr>
          <p:cNvPr id="8" name="TextBox 7">
            <a:extLst>
              <a:ext uri="{FF2B5EF4-FFF2-40B4-BE49-F238E27FC236}">
                <a16:creationId xmlns:a16="http://schemas.microsoft.com/office/drawing/2014/main" id="{20ED51A3-A1B6-452D-B477-65C457552232}"/>
              </a:ext>
            </a:extLst>
          </p:cNvPr>
          <p:cNvSpPr txBox="1"/>
          <p:nvPr/>
        </p:nvSpPr>
        <p:spPr>
          <a:xfrm>
            <a:off x="9476199" y="2311375"/>
            <a:ext cx="2310983" cy="338554"/>
          </a:xfrm>
          <a:prstGeom prst="rect">
            <a:avLst/>
          </a:prstGeom>
          <a:noFill/>
        </p:spPr>
        <p:txBody>
          <a:bodyPr wrap="square" rtlCol="0">
            <a:spAutoFit/>
          </a:bodyPr>
          <a:lstStyle/>
          <a:p>
            <a:pPr algn="ctr"/>
            <a:r>
              <a:rPr lang="en-US" sz="1600" b="1"/>
              <a:t>1.Encounter_Pickles</a:t>
            </a:r>
          </a:p>
        </p:txBody>
      </p:sp>
    </p:spTree>
    <p:extLst>
      <p:ext uri="{BB962C8B-B14F-4D97-AF65-F5344CB8AC3E}">
        <p14:creationId xmlns:p14="http://schemas.microsoft.com/office/powerpoint/2010/main" val="1361960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Discussion Points</a:t>
            </a:r>
            <a:endParaRPr/>
          </a:p>
        </p:txBody>
      </p:sp>
      <p:sp>
        <p:nvSpPr>
          <p:cNvPr id="304" name="Google Shape;30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trike="sngStrike"/>
              <a:t>Should CSN be included in the dictionary with each result?</a:t>
            </a:r>
            <a:endParaRPr strike="sngStrike"/>
          </a:p>
          <a:p>
            <a:pPr marL="685800" lvl="1" indent="-228600" algn="l" rtl="0">
              <a:lnSpc>
                <a:spcPct val="90000"/>
              </a:lnSpc>
              <a:spcBef>
                <a:spcPts val="0"/>
              </a:spcBef>
              <a:spcAft>
                <a:spcPts val="0"/>
              </a:spcAft>
              <a:buSzPts val="1800"/>
              <a:buChar char="•"/>
            </a:pPr>
            <a:r>
              <a:rPr lang="en-US"/>
              <a:t>Yes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encounters</a:t>
            </a:r>
            <a:endParaRPr/>
          </a:p>
        </p:txBody>
      </p:sp>
      <p:graphicFrame>
        <p:nvGraphicFramePr>
          <p:cNvPr id="310" name="Google Shape;310;p11"/>
          <p:cNvGraphicFramePr/>
          <p:nvPr/>
        </p:nvGraphicFramePr>
        <p:xfrm>
          <a:off x="838200" y="1313899"/>
          <a:ext cx="2498125" cy="2878680"/>
        </p:xfrm>
        <a:graphic>
          <a:graphicData uri="http://schemas.openxmlformats.org/drawingml/2006/table">
            <a:tbl>
              <a:tblPr firstRow="1">
                <a:noFill/>
                <a:tableStyleId>{9EED4CE8-8C1E-4EA2-9C5D-440A54FCB55A}</a:tableStyleId>
              </a:tblPr>
              <a:tblGrid>
                <a:gridCol w="1961225">
                  <a:extLst>
                    <a:ext uri="{9D8B030D-6E8A-4147-A177-3AD203B41FA5}">
                      <a16:colId xmlns:a16="http://schemas.microsoft.com/office/drawing/2014/main" val="20000"/>
                    </a:ext>
                  </a:extLst>
                </a:gridCol>
                <a:gridCol w="536900">
                  <a:extLst>
                    <a:ext uri="{9D8B030D-6E8A-4147-A177-3AD203B41FA5}">
                      <a16:colId xmlns:a16="http://schemas.microsoft.com/office/drawing/2014/main" val="20001"/>
                    </a:ext>
                  </a:extLst>
                </a:gridCol>
              </a:tblGrid>
              <a:tr h="201775">
                <a:tc gridSpan="2">
                  <a:txBody>
                    <a:bodyPr/>
                    <a:lstStyle/>
                    <a:p>
                      <a:pPr marL="0" marR="0" lvl="0" indent="0" algn="l" rtl="0">
                        <a:spcBef>
                          <a:spcPts val="0"/>
                        </a:spcBef>
                        <a:spcAft>
                          <a:spcPts val="0"/>
                        </a:spcAft>
                        <a:buNone/>
                      </a:pPr>
                      <a:r>
                        <a:rPr lang="en-US" sz="800"/>
                        <a:t>ed_arrival_source</a:t>
                      </a:r>
                      <a:endParaRPr/>
                    </a:p>
                  </a:txBody>
                  <a:tcPr marL="83675" marR="83675" marT="41850" marB="41850" anchor="ctr"/>
                </a:tc>
                <a:tc hMerge="1">
                  <a:txBody>
                    <a:bodyPr/>
                    <a:lstStyle/>
                    <a:p>
                      <a:endParaRPr lang="en-US"/>
                    </a:p>
                  </a:txBody>
                  <a:tcPr/>
                </a:tc>
                <a:extLst>
                  <a:ext uri="{0D108BD9-81ED-4DB2-BD59-A6C34878D82A}">
                    <a16:rowId xmlns:a16="http://schemas.microsoft.com/office/drawing/2014/main" val="10000"/>
                  </a:ext>
                </a:extLst>
              </a:tr>
              <a:tr h="201775">
                <a:tc>
                  <a:txBody>
                    <a:bodyPr/>
                    <a:lstStyle/>
                    <a:p>
                      <a:pPr marL="0" marR="0" lvl="0" indent="0" algn="l" rtl="0">
                        <a:spcBef>
                          <a:spcPts val="0"/>
                        </a:spcBef>
                        <a:spcAft>
                          <a:spcPts val="0"/>
                        </a:spcAft>
                        <a:buNone/>
                      </a:pPr>
                      <a:r>
                        <a:rPr lang="en-US" sz="800"/>
                        <a:t>Self Referral</a:t>
                      </a:r>
                      <a:endParaRPr/>
                    </a:p>
                  </a:txBody>
                  <a:tcPr marL="83675" marR="83675" marT="41850" marB="41850" anchor="ctr"/>
                </a:tc>
                <a:tc>
                  <a:txBody>
                    <a:bodyPr/>
                    <a:lstStyle/>
                    <a:p>
                      <a:pPr marL="0" marR="0" lvl="0" indent="0" algn="l" rtl="0">
                        <a:spcBef>
                          <a:spcPts val="0"/>
                        </a:spcBef>
                        <a:spcAft>
                          <a:spcPts val="0"/>
                        </a:spcAft>
                        <a:buNone/>
                      </a:pPr>
                      <a:r>
                        <a:rPr lang="en-US" sz="800"/>
                        <a:t>1046249</a:t>
                      </a:r>
                      <a:endParaRPr/>
                    </a:p>
                  </a:txBody>
                  <a:tcPr marL="83675" marR="83675" marT="41850" marB="41850" anchor="ctr"/>
                </a:tc>
                <a:extLst>
                  <a:ext uri="{0D108BD9-81ED-4DB2-BD59-A6C34878D82A}">
                    <a16:rowId xmlns:a16="http://schemas.microsoft.com/office/drawing/2014/main" val="10001"/>
                  </a:ext>
                </a:extLst>
              </a:tr>
              <a:tr h="201775">
                <a:tc>
                  <a:txBody>
                    <a:bodyPr/>
                    <a:lstStyle/>
                    <a:p>
                      <a:pPr marL="0" marR="0" lvl="0" indent="0" algn="l" rtl="0">
                        <a:spcBef>
                          <a:spcPts val="0"/>
                        </a:spcBef>
                        <a:spcAft>
                          <a:spcPts val="0"/>
                        </a:spcAft>
                        <a:buNone/>
                      </a:pPr>
                      <a:r>
                        <a:rPr lang="en-US" sz="800"/>
                        <a:t>Physician or Clinic Referral</a:t>
                      </a:r>
                      <a:endParaRPr/>
                    </a:p>
                  </a:txBody>
                  <a:tcPr marL="83675" marR="83675" marT="41850" marB="41850" anchor="ctr"/>
                </a:tc>
                <a:tc>
                  <a:txBody>
                    <a:bodyPr/>
                    <a:lstStyle/>
                    <a:p>
                      <a:pPr marL="0" marR="0" lvl="0" indent="0" algn="l" rtl="0">
                        <a:spcBef>
                          <a:spcPts val="0"/>
                        </a:spcBef>
                        <a:spcAft>
                          <a:spcPts val="0"/>
                        </a:spcAft>
                        <a:buNone/>
                      </a:pPr>
                      <a:r>
                        <a:rPr lang="en-US" sz="800"/>
                        <a:t>26453</a:t>
                      </a:r>
                      <a:endParaRPr/>
                    </a:p>
                  </a:txBody>
                  <a:tcPr marL="83675" marR="83675" marT="41850" marB="41850" anchor="ctr"/>
                </a:tc>
                <a:extLst>
                  <a:ext uri="{0D108BD9-81ED-4DB2-BD59-A6C34878D82A}">
                    <a16:rowId xmlns:a16="http://schemas.microsoft.com/office/drawing/2014/main" val="10002"/>
                  </a:ext>
                </a:extLst>
              </a:tr>
              <a:tr h="201775">
                <a:tc>
                  <a:txBody>
                    <a:bodyPr/>
                    <a:lstStyle/>
                    <a:p>
                      <a:pPr marL="0" marR="0" lvl="0" indent="0" algn="l" rtl="0">
                        <a:spcBef>
                          <a:spcPts val="0"/>
                        </a:spcBef>
                        <a:spcAft>
                          <a:spcPts val="0"/>
                        </a:spcAft>
                        <a:buNone/>
                      </a:pPr>
                      <a:r>
                        <a:rPr lang="en-US" sz="800"/>
                        <a:t>NULL</a:t>
                      </a:r>
                      <a:endParaRPr/>
                    </a:p>
                  </a:txBody>
                  <a:tcPr marL="83675" marR="83675" marT="41850" marB="41850" anchor="ctr"/>
                </a:tc>
                <a:tc>
                  <a:txBody>
                    <a:bodyPr/>
                    <a:lstStyle/>
                    <a:p>
                      <a:pPr marL="0" marR="0" lvl="0" indent="0" algn="l" rtl="0">
                        <a:spcBef>
                          <a:spcPts val="0"/>
                        </a:spcBef>
                        <a:spcAft>
                          <a:spcPts val="0"/>
                        </a:spcAft>
                        <a:buNone/>
                      </a:pPr>
                      <a:r>
                        <a:rPr lang="en-US" sz="800"/>
                        <a:t>432</a:t>
                      </a:r>
                      <a:endParaRPr/>
                    </a:p>
                  </a:txBody>
                  <a:tcPr marL="83675" marR="83675" marT="41850" marB="41850" anchor="ctr"/>
                </a:tc>
                <a:extLst>
                  <a:ext uri="{0D108BD9-81ED-4DB2-BD59-A6C34878D82A}">
                    <a16:rowId xmlns:a16="http://schemas.microsoft.com/office/drawing/2014/main" val="10003"/>
                  </a:ext>
                </a:extLst>
              </a:tr>
              <a:tr h="201775">
                <a:tc>
                  <a:txBody>
                    <a:bodyPr/>
                    <a:lstStyle/>
                    <a:p>
                      <a:pPr marL="0" marR="0" lvl="0" indent="0" algn="l" rtl="0">
                        <a:spcBef>
                          <a:spcPts val="0"/>
                        </a:spcBef>
                        <a:spcAft>
                          <a:spcPts val="0"/>
                        </a:spcAft>
                        <a:buNone/>
                      </a:pPr>
                      <a:r>
                        <a:rPr lang="en-US" sz="800"/>
                        <a:t>"Court/Law Enforcement"</a:t>
                      </a:r>
                      <a:endParaRPr/>
                    </a:p>
                  </a:txBody>
                  <a:tcPr marL="83675" marR="83675" marT="41850" marB="41850" anchor="ctr"/>
                </a:tc>
                <a:tc>
                  <a:txBody>
                    <a:bodyPr/>
                    <a:lstStyle/>
                    <a:p>
                      <a:pPr marL="0" marR="0" lvl="0" indent="0" algn="l" rtl="0">
                        <a:spcBef>
                          <a:spcPts val="0"/>
                        </a:spcBef>
                        <a:spcAft>
                          <a:spcPts val="0"/>
                        </a:spcAft>
                        <a:buNone/>
                      </a:pPr>
                      <a:r>
                        <a:rPr lang="en-US" sz="800"/>
                        <a:t>353</a:t>
                      </a:r>
                      <a:endParaRPr/>
                    </a:p>
                  </a:txBody>
                  <a:tcPr marL="83675" marR="83675" marT="41850" marB="41850" anchor="ctr"/>
                </a:tc>
                <a:extLst>
                  <a:ext uri="{0D108BD9-81ED-4DB2-BD59-A6C34878D82A}">
                    <a16:rowId xmlns:a16="http://schemas.microsoft.com/office/drawing/2014/main" val="10004"/>
                  </a:ext>
                </a:extLst>
              </a:tr>
              <a:tr h="201775">
                <a:tc>
                  <a:txBody>
                    <a:bodyPr/>
                    <a:lstStyle/>
                    <a:p>
                      <a:pPr marL="0" marR="0" lvl="0" indent="0" algn="l" rtl="0">
                        <a:spcBef>
                          <a:spcPts val="0"/>
                        </a:spcBef>
                        <a:spcAft>
                          <a:spcPts val="0"/>
                        </a:spcAft>
                        <a:buNone/>
                      </a:pPr>
                      <a:r>
                        <a:rPr lang="en-US" sz="800"/>
                        <a:t>Psych, Substance Abuse, or Rehab Hospital</a:t>
                      </a:r>
                      <a:endParaRPr/>
                    </a:p>
                  </a:txBody>
                  <a:tcPr marL="83675" marR="83675" marT="41850" marB="41850" anchor="ctr"/>
                </a:tc>
                <a:tc>
                  <a:txBody>
                    <a:bodyPr/>
                    <a:lstStyle/>
                    <a:p>
                      <a:pPr marL="0" marR="0" lvl="0" indent="0" algn="l" rtl="0">
                        <a:spcBef>
                          <a:spcPts val="0"/>
                        </a:spcBef>
                        <a:spcAft>
                          <a:spcPts val="0"/>
                        </a:spcAft>
                        <a:buNone/>
                      </a:pPr>
                      <a:r>
                        <a:rPr lang="en-US" sz="800"/>
                        <a:t>4496</a:t>
                      </a:r>
                      <a:endParaRPr/>
                    </a:p>
                  </a:txBody>
                  <a:tcPr marL="83675" marR="83675" marT="41850" marB="41850" anchor="ctr"/>
                </a:tc>
                <a:extLst>
                  <a:ext uri="{0D108BD9-81ED-4DB2-BD59-A6C34878D82A}">
                    <a16:rowId xmlns:a16="http://schemas.microsoft.com/office/drawing/2014/main" val="10005"/>
                  </a:ext>
                </a:extLst>
              </a:tr>
              <a:tr h="201775">
                <a:tc>
                  <a:txBody>
                    <a:bodyPr/>
                    <a:lstStyle/>
                    <a:p>
                      <a:pPr marL="0" marR="0" lvl="0" indent="0" algn="l" rtl="0">
                        <a:spcBef>
                          <a:spcPts val="0"/>
                        </a:spcBef>
                        <a:spcAft>
                          <a:spcPts val="0"/>
                        </a:spcAft>
                        <a:buNone/>
                      </a:pPr>
                      <a:r>
                        <a:rPr lang="en-US" sz="800"/>
                        <a:t>Outside Hospital</a:t>
                      </a:r>
                      <a:endParaRPr/>
                    </a:p>
                  </a:txBody>
                  <a:tcPr marL="83675" marR="83675" marT="41850" marB="41850" anchor="ctr"/>
                </a:tc>
                <a:tc>
                  <a:txBody>
                    <a:bodyPr/>
                    <a:lstStyle/>
                    <a:p>
                      <a:pPr marL="0" marR="0" lvl="0" indent="0" algn="l" rtl="0">
                        <a:spcBef>
                          <a:spcPts val="0"/>
                        </a:spcBef>
                        <a:spcAft>
                          <a:spcPts val="0"/>
                        </a:spcAft>
                        <a:buNone/>
                      </a:pPr>
                      <a:r>
                        <a:rPr lang="en-US" sz="800"/>
                        <a:t>4794</a:t>
                      </a:r>
                      <a:endParaRPr/>
                    </a:p>
                  </a:txBody>
                  <a:tcPr marL="83675" marR="83675" marT="41850" marB="41850" anchor="ctr"/>
                </a:tc>
                <a:extLst>
                  <a:ext uri="{0D108BD9-81ED-4DB2-BD59-A6C34878D82A}">
                    <a16:rowId xmlns:a16="http://schemas.microsoft.com/office/drawing/2014/main" val="10006"/>
                  </a:ext>
                </a:extLst>
              </a:tr>
              <a:tr h="201775">
                <a:tc>
                  <a:txBody>
                    <a:bodyPr/>
                    <a:lstStyle/>
                    <a:p>
                      <a:pPr marL="0" marR="0" lvl="0" indent="0" algn="l" rtl="0">
                        <a:spcBef>
                          <a:spcPts val="0"/>
                        </a:spcBef>
                        <a:spcAft>
                          <a:spcPts val="0"/>
                        </a:spcAft>
                        <a:buNone/>
                      </a:pPr>
                      <a:r>
                        <a:rPr lang="en-US" sz="800"/>
                        <a:t>Ambulatory Surgery Center</a:t>
                      </a:r>
                      <a:endParaRPr/>
                    </a:p>
                  </a:txBody>
                  <a:tcPr marL="83675" marR="83675" marT="41850" marB="41850" anchor="ctr"/>
                </a:tc>
                <a:tc>
                  <a:txBody>
                    <a:bodyPr/>
                    <a:lstStyle/>
                    <a:p>
                      <a:pPr marL="0" marR="0" lvl="0" indent="0" algn="l" rtl="0">
                        <a:spcBef>
                          <a:spcPts val="0"/>
                        </a:spcBef>
                        <a:spcAft>
                          <a:spcPts val="0"/>
                        </a:spcAft>
                        <a:buNone/>
                      </a:pPr>
                      <a:r>
                        <a:rPr lang="en-US" sz="800"/>
                        <a:t>366</a:t>
                      </a:r>
                      <a:endParaRPr/>
                    </a:p>
                  </a:txBody>
                  <a:tcPr marL="83675" marR="83675" marT="41850" marB="41850" anchor="ctr"/>
                </a:tc>
                <a:extLst>
                  <a:ext uri="{0D108BD9-81ED-4DB2-BD59-A6C34878D82A}">
                    <a16:rowId xmlns:a16="http://schemas.microsoft.com/office/drawing/2014/main" val="10007"/>
                  </a:ext>
                </a:extLst>
              </a:tr>
              <a:tr h="201775">
                <a:tc>
                  <a:txBody>
                    <a:bodyPr/>
                    <a:lstStyle/>
                    <a:p>
                      <a:pPr marL="0" marR="0" lvl="0" indent="0" algn="l" rtl="0">
                        <a:spcBef>
                          <a:spcPts val="0"/>
                        </a:spcBef>
                        <a:spcAft>
                          <a:spcPts val="0"/>
                        </a:spcAft>
                        <a:buNone/>
                      </a:pPr>
                      <a:r>
                        <a:rPr lang="en-US" sz="800"/>
                        <a:t>Newborn-Born Inside Hospital</a:t>
                      </a:r>
                      <a:endParaRPr/>
                    </a:p>
                  </a:txBody>
                  <a:tcPr marL="83675" marR="83675" marT="41850" marB="41850" anchor="ctr"/>
                </a:tc>
                <a:tc>
                  <a:txBody>
                    <a:bodyPr/>
                    <a:lstStyle/>
                    <a:p>
                      <a:pPr marL="0" marR="0" lvl="0" indent="0" algn="l" rtl="0">
                        <a:spcBef>
                          <a:spcPts val="0"/>
                        </a:spcBef>
                        <a:spcAft>
                          <a:spcPts val="0"/>
                        </a:spcAft>
                        <a:buNone/>
                      </a:pPr>
                      <a:r>
                        <a:rPr lang="en-US" sz="800"/>
                        <a:t>18477</a:t>
                      </a:r>
                      <a:endParaRPr/>
                    </a:p>
                  </a:txBody>
                  <a:tcPr marL="83675" marR="83675" marT="41850" marB="41850" anchor="ctr"/>
                </a:tc>
                <a:extLst>
                  <a:ext uri="{0D108BD9-81ED-4DB2-BD59-A6C34878D82A}">
                    <a16:rowId xmlns:a16="http://schemas.microsoft.com/office/drawing/2014/main" val="10008"/>
                  </a:ext>
                </a:extLst>
              </a:tr>
              <a:tr h="201775">
                <a:tc>
                  <a:txBody>
                    <a:bodyPr/>
                    <a:lstStyle/>
                    <a:p>
                      <a:pPr marL="0" marR="0" lvl="0" indent="0" algn="l" rtl="0">
                        <a:spcBef>
                          <a:spcPts val="0"/>
                        </a:spcBef>
                        <a:spcAft>
                          <a:spcPts val="0"/>
                        </a:spcAft>
                        <a:buNone/>
                      </a:pPr>
                      <a:r>
                        <a:rPr lang="en-US" sz="800"/>
                        <a:t>Newborn-Born Outside Hospital</a:t>
                      </a:r>
                      <a:endParaRPr/>
                    </a:p>
                  </a:txBody>
                  <a:tcPr marL="83675" marR="83675" marT="41850" marB="41850" anchor="ctr"/>
                </a:tc>
                <a:tc>
                  <a:txBody>
                    <a:bodyPr/>
                    <a:lstStyle/>
                    <a:p>
                      <a:pPr marL="0" marR="0" lvl="0" indent="0" algn="l" rtl="0">
                        <a:spcBef>
                          <a:spcPts val="0"/>
                        </a:spcBef>
                        <a:spcAft>
                          <a:spcPts val="0"/>
                        </a:spcAft>
                        <a:buNone/>
                      </a:pPr>
                      <a:r>
                        <a:rPr lang="en-US" sz="800"/>
                        <a:t>105</a:t>
                      </a:r>
                      <a:endParaRPr/>
                    </a:p>
                  </a:txBody>
                  <a:tcPr marL="83675" marR="83675" marT="41850" marB="41850" anchor="ctr"/>
                </a:tc>
                <a:extLst>
                  <a:ext uri="{0D108BD9-81ED-4DB2-BD59-A6C34878D82A}">
                    <a16:rowId xmlns:a16="http://schemas.microsoft.com/office/drawing/2014/main" val="10009"/>
                  </a:ext>
                </a:extLst>
              </a:tr>
              <a:tr h="201775">
                <a:tc>
                  <a:txBody>
                    <a:bodyPr/>
                    <a:lstStyle/>
                    <a:p>
                      <a:pPr marL="0" marR="0" lvl="0" indent="0" algn="l" rtl="0">
                        <a:spcBef>
                          <a:spcPts val="0"/>
                        </a:spcBef>
                        <a:spcAft>
                          <a:spcPts val="0"/>
                        </a:spcAft>
                        <a:buNone/>
                      </a:pPr>
                      <a:r>
                        <a:rPr lang="en-US" sz="800"/>
                        <a:t>Outside Health Care Facility</a:t>
                      </a:r>
                      <a:endParaRPr/>
                    </a:p>
                  </a:txBody>
                  <a:tcPr marL="83675" marR="83675" marT="41850" marB="41850" anchor="ctr"/>
                </a:tc>
                <a:tc>
                  <a:txBody>
                    <a:bodyPr/>
                    <a:lstStyle/>
                    <a:p>
                      <a:pPr marL="0" marR="0" lvl="0" indent="0" algn="l" rtl="0">
                        <a:spcBef>
                          <a:spcPts val="0"/>
                        </a:spcBef>
                        <a:spcAft>
                          <a:spcPts val="0"/>
                        </a:spcAft>
                        <a:buNone/>
                      </a:pPr>
                      <a:r>
                        <a:rPr lang="en-US" sz="800"/>
                        <a:t>221</a:t>
                      </a:r>
                      <a:endParaRPr/>
                    </a:p>
                  </a:txBody>
                  <a:tcPr marL="83675" marR="83675" marT="41850" marB="41850" anchor="ctr"/>
                </a:tc>
                <a:extLst>
                  <a:ext uri="{0D108BD9-81ED-4DB2-BD59-A6C34878D82A}">
                    <a16:rowId xmlns:a16="http://schemas.microsoft.com/office/drawing/2014/main" val="10010"/>
                  </a:ext>
                </a:extLst>
              </a:tr>
              <a:tr h="201775">
                <a:tc>
                  <a:txBody>
                    <a:bodyPr/>
                    <a:lstStyle/>
                    <a:p>
                      <a:pPr marL="0" marR="0" lvl="0" indent="0" algn="l" rtl="0">
                        <a:spcBef>
                          <a:spcPts val="0"/>
                        </a:spcBef>
                        <a:spcAft>
                          <a:spcPts val="0"/>
                        </a:spcAft>
                        <a:buNone/>
                      </a:pPr>
                      <a:r>
                        <a:rPr lang="en-US" sz="800"/>
                        <a:t>Skilled Nursing Facility</a:t>
                      </a:r>
                      <a:endParaRPr/>
                    </a:p>
                  </a:txBody>
                  <a:tcPr marL="83675" marR="83675" marT="41850" marB="41850" anchor="ctr"/>
                </a:tc>
                <a:tc>
                  <a:txBody>
                    <a:bodyPr/>
                    <a:lstStyle/>
                    <a:p>
                      <a:pPr marL="0" marR="0" lvl="0" indent="0" algn="l" rtl="0">
                        <a:spcBef>
                          <a:spcPts val="0"/>
                        </a:spcBef>
                        <a:spcAft>
                          <a:spcPts val="0"/>
                        </a:spcAft>
                        <a:buNone/>
                      </a:pPr>
                      <a:r>
                        <a:rPr lang="en-US" sz="800"/>
                        <a:t>75</a:t>
                      </a:r>
                      <a:endParaRPr/>
                    </a:p>
                  </a:txBody>
                  <a:tcPr marL="83675" marR="83675" marT="41850" marB="41850" anchor="ctr"/>
                </a:tc>
                <a:extLst>
                  <a:ext uri="{0D108BD9-81ED-4DB2-BD59-A6C34878D82A}">
                    <a16:rowId xmlns:a16="http://schemas.microsoft.com/office/drawing/2014/main" val="10011"/>
                  </a:ext>
                </a:extLst>
              </a:tr>
              <a:tr h="201775">
                <a:tc>
                  <a:txBody>
                    <a:bodyPr/>
                    <a:lstStyle/>
                    <a:p>
                      <a:pPr marL="0" marR="0" lvl="0" indent="0" algn="l" rtl="0">
                        <a:spcBef>
                          <a:spcPts val="0"/>
                        </a:spcBef>
                        <a:spcAft>
                          <a:spcPts val="0"/>
                        </a:spcAft>
                        <a:buNone/>
                      </a:pPr>
                      <a:r>
                        <a:rPr lang="en-US" sz="800"/>
                        <a:t>Hospice</a:t>
                      </a:r>
                      <a:endParaRPr/>
                    </a:p>
                  </a:txBody>
                  <a:tcPr marL="83675" marR="83675" marT="41850" marB="41850" anchor="ctr"/>
                </a:tc>
                <a:tc>
                  <a:txBody>
                    <a:bodyPr/>
                    <a:lstStyle/>
                    <a:p>
                      <a:pPr marL="0" marR="0" lvl="0" indent="0" algn="l" rtl="0">
                        <a:spcBef>
                          <a:spcPts val="0"/>
                        </a:spcBef>
                        <a:spcAft>
                          <a:spcPts val="0"/>
                        </a:spcAft>
                        <a:buNone/>
                      </a:pPr>
                      <a:r>
                        <a:rPr lang="en-US" sz="800"/>
                        <a:t>1215</a:t>
                      </a:r>
                      <a:endParaRPr/>
                    </a:p>
                  </a:txBody>
                  <a:tcPr marL="83675" marR="83675" marT="41850" marB="41850" anchor="ctr"/>
                </a:tc>
                <a:extLst>
                  <a:ext uri="{0D108BD9-81ED-4DB2-BD59-A6C34878D82A}">
                    <a16:rowId xmlns:a16="http://schemas.microsoft.com/office/drawing/2014/main" val="10012"/>
                  </a:ext>
                </a:extLst>
              </a:tr>
              <a:tr h="201775">
                <a:tc>
                  <a:txBody>
                    <a:bodyPr/>
                    <a:lstStyle/>
                    <a:p>
                      <a:pPr marL="0" marR="0" lvl="0" indent="0" algn="l" rtl="0">
                        <a:spcBef>
                          <a:spcPts val="0"/>
                        </a:spcBef>
                        <a:spcAft>
                          <a:spcPts val="0"/>
                        </a:spcAft>
                        <a:buNone/>
                      </a:pPr>
                      <a:r>
                        <a:rPr lang="en-US" sz="800"/>
                        <a:t>Emergency OP Unit</a:t>
                      </a:r>
                      <a:endParaRPr/>
                    </a:p>
                  </a:txBody>
                  <a:tcPr marL="83675" marR="83675" marT="41850" marB="41850" anchor="ctr"/>
                </a:tc>
                <a:tc>
                  <a:txBody>
                    <a:bodyPr/>
                    <a:lstStyle/>
                    <a:p>
                      <a:pPr marL="0" marR="0" lvl="0" indent="0" algn="l" rtl="0">
                        <a:spcBef>
                          <a:spcPts val="0"/>
                        </a:spcBef>
                        <a:spcAft>
                          <a:spcPts val="0"/>
                        </a:spcAft>
                        <a:buNone/>
                      </a:pPr>
                      <a:r>
                        <a:rPr lang="en-US" sz="800"/>
                        <a:t>1</a:t>
                      </a:r>
                      <a:endParaRPr/>
                    </a:p>
                  </a:txBody>
                  <a:tcPr marL="83675" marR="83675" marT="41850" marB="4185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ac22e4cb90_3_0"/>
          <p:cNvSpPr txBox="1">
            <a:spLocks noGrp="1"/>
          </p:cNvSpPr>
          <p:nvPr>
            <p:ph type="title"/>
          </p:nvPr>
        </p:nvSpPr>
        <p:spPr>
          <a:xfrm>
            <a:off x="959100" y="33057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Notes:</a:t>
            </a:r>
            <a:endParaRPr/>
          </a:p>
        </p:txBody>
      </p:sp>
      <p:sp>
        <p:nvSpPr>
          <p:cNvPr id="322" name="Google Shape;322;gac22e4cb90_3_0"/>
          <p:cNvSpPr txBox="1">
            <a:spLocks noGrp="1"/>
          </p:cNvSpPr>
          <p:nvPr>
            <p:ph type="body" idx="1"/>
          </p:nvPr>
        </p:nvSpPr>
        <p:spPr>
          <a:xfrm>
            <a:off x="838200" y="1518875"/>
            <a:ext cx="4870500" cy="5032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400"/>
              <a:t>11/18 </a:t>
            </a:r>
            <a:endParaRPr sz="1400"/>
          </a:p>
          <a:p>
            <a:pPr marL="457200" lvl="0" indent="-317500" algn="l" rtl="0">
              <a:spcBef>
                <a:spcPts val="1000"/>
              </a:spcBef>
              <a:spcAft>
                <a:spcPts val="0"/>
              </a:spcAft>
              <a:buSzPts val="1400"/>
              <a:buChar char="-"/>
            </a:pPr>
            <a:r>
              <a:rPr lang="en-US" sz="1400">
                <a:solidFill>
                  <a:schemeClr val="accent6">
                    <a:lumMod val="60000"/>
                    <a:lumOff val="40000"/>
                  </a:schemeClr>
                </a:solidFill>
              </a:rPr>
              <a:t>CSN will complete all rows in dictionary not in grey </a:t>
            </a:r>
            <a:endParaRPr sz="1400">
              <a:solidFill>
                <a:schemeClr val="accent6">
                  <a:lumMod val="60000"/>
                  <a:lumOff val="40000"/>
                </a:schemeClr>
              </a:solidFill>
            </a:endParaRPr>
          </a:p>
          <a:p>
            <a:pPr marL="457200" lvl="0" indent="-317500" algn="l" rtl="0">
              <a:spcBef>
                <a:spcPts val="0"/>
              </a:spcBef>
              <a:spcAft>
                <a:spcPts val="0"/>
              </a:spcAft>
              <a:buClr>
                <a:srgbClr val="00FF00"/>
              </a:buClr>
              <a:buSzPts val="1400"/>
              <a:buChar char="-"/>
            </a:pPr>
            <a:r>
              <a:rPr lang="en-US" sz="1400">
                <a:solidFill>
                  <a:schemeClr val="accent6">
                    <a:lumMod val="60000"/>
                    <a:lumOff val="40000"/>
                  </a:schemeClr>
                </a:solidFill>
              </a:rPr>
              <a:t>CSJ  will provide lab, vasopressor, and antibiotic groupings</a:t>
            </a:r>
            <a:endParaRPr sz="1400">
              <a:solidFill>
                <a:schemeClr val="accent6">
                  <a:lumMod val="60000"/>
                  <a:lumOff val="40000"/>
                </a:schemeClr>
              </a:solidFill>
            </a:endParaRPr>
          </a:p>
          <a:p>
            <a:pPr marL="0" lvl="0" indent="0" algn="l" rtl="0">
              <a:spcBef>
                <a:spcPts val="1000"/>
              </a:spcBef>
              <a:spcAft>
                <a:spcPts val="0"/>
              </a:spcAft>
              <a:buNone/>
            </a:pPr>
            <a:r>
              <a:rPr lang="en-US" sz="1400"/>
              <a:t>11/20</a:t>
            </a:r>
            <a:endParaRPr sz="1400"/>
          </a:p>
          <a:p>
            <a:pPr marL="457200" lvl="0" indent="-317500" algn="l" rtl="0">
              <a:spcBef>
                <a:spcPts val="1000"/>
              </a:spcBef>
              <a:spcAft>
                <a:spcPts val="0"/>
              </a:spcAft>
              <a:buSzPts val="1400"/>
              <a:buChar char="-"/>
            </a:pPr>
            <a:r>
              <a:rPr lang="en-US" sz="1400">
                <a:solidFill>
                  <a:schemeClr val="accent6">
                    <a:lumMod val="60000"/>
                    <a:lumOff val="40000"/>
                  </a:schemeClr>
                </a:solidFill>
              </a:rPr>
              <a:t>static feature dictionary working, </a:t>
            </a:r>
            <a:r>
              <a:rPr lang="en-US" sz="1400" err="1">
                <a:solidFill>
                  <a:schemeClr val="accent6">
                    <a:lumMod val="60000"/>
                    <a:lumOff val="40000"/>
                  </a:schemeClr>
                </a:solidFill>
              </a:rPr>
              <a:t>event_times</a:t>
            </a:r>
            <a:r>
              <a:rPr lang="en-US" sz="1400">
                <a:solidFill>
                  <a:schemeClr val="accent6">
                    <a:lumMod val="60000"/>
                    <a:lumOff val="40000"/>
                  </a:schemeClr>
                </a:solidFill>
              </a:rPr>
              <a:t> working</a:t>
            </a:r>
            <a:endParaRPr sz="1400">
              <a:solidFill>
                <a:schemeClr val="accent6">
                  <a:lumMod val="60000"/>
                  <a:lumOff val="40000"/>
                </a:schemeClr>
              </a:solidFill>
            </a:endParaRPr>
          </a:p>
          <a:p>
            <a:pPr marL="457200" lvl="0" indent="-317500" algn="l" rtl="0">
              <a:spcBef>
                <a:spcPts val="0"/>
              </a:spcBef>
              <a:spcAft>
                <a:spcPts val="0"/>
              </a:spcAft>
              <a:buClr>
                <a:srgbClr val="FF0000"/>
              </a:buClr>
              <a:buSzPts val="1400"/>
              <a:buChar char="-"/>
            </a:pPr>
            <a:r>
              <a:rPr lang="en-US" sz="1400">
                <a:solidFill>
                  <a:srgbClr val="FF0000"/>
                </a:solidFill>
              </a:rPr>
              <a:t>CSJ check MRN = </a:t>
            </a:r>
            <a:r>
              <a:rPr lang="en-US" sz="1400" err="1">
                <a:solidFill>
                  <a:srgbClr val="FF0000"/>
                </a:solidFill>
              </a:rPr>
              <a:t>pt_id</a:t>
            </a:r>
            <a:endParaRPr lang="en-US" sz="1400">
              <a:solidFill>
                <a:srgbClr val="FF0000"/>
              </a:solidFill>
            </a:endParaRPr>
          </a:p>
          <a:p>
            <a:pPr indent="-317500">
              <a:spcBef>
                <a:spcPts val="0"/>
              </a:spcBef>
              <a:buClr>
                <a:srgbClr val="FF0000"/>
              </a:buClr>
              <a:buSzPts val="1400"/>
              <a:buFont typeface="Arial"/>
              <a:buChar char="-"/>
            </a:pPr>
            <a:r>
              <a:rPr lang="en-US" sz="1400">
                <a:solidFill>
                  <a:srgbClr val="FF0000"/>
                </a:solidFill>
              </a:rPr>
              <a:t>Double check </a:t>
            </a:r>
            <a:r>
              <a:rPr lang="en-US" sz="1400" err="1">
                <a:solidFill>
                  <a:srgbClr val="FF0000"/>
                </a:solidFill>
              </a:rPr>
              <a:t>Inpt</a:t>
            </a:r>
            <a:r>
              <a:rPr lang="en-US" sz="1400">
                <a:solidFill>
                  <a:srgbClr val="FF0000"/>
                </a:solidFill>
              </a:rPr>
              <a:t> vs Emergency status</a:t>
            </a:r>
            <a:endParaRPr sz="1400">
              <a:solidFill>
                <a:srgbClr val="FF0000"/>
              </a:solidFill>
            </a:endParaRPr>
          </a:p>
          <a:p>
            <a:pPr marL="457200" lvl="0" indent="-317500" algn="l" rtl="0">
              <a:spcBef>
                <a:spcPts val="0"/>
              </a:spcBef>
              <a:spcAft>
                <a:spcPts val="0"/>
              </a:spcAft>
              <a:buSzPts val="1400"/>
              <a:buChar char="-"/>
            </a:pPr>
            <a:r>
              <a:rPr lang="en-US" sz="1400" strike="sngStrike"/>
              <a:t>CSJ needs to finish vasopressor filter by </a:t>
            </a:r>
            <a:r>
              <a:rPr lang="en-US" sz="1400" strike="sngStrike" err="1"/>
              <a:t>friday</a:t>
            </a:r>
            <a:r>
              <a:rPr lang="en-US" sz="1400" strike="sngStrike"/>
              <a:t> noon</a:t>
            </a:r>
            <a:endParaRPr sz="1400" strike="sngStrike"/>
          </a:p>
          <a:p>
            <a:pPr marL="457200" lvl="0" indent="-317500" algn="l" rtl="0">
              <a:spcBef>
                <a:spcPts val="0"/>
              </a:spcBef>
              <a:spcAft>
                <a:spcPts val="0"/>
              </a:spcAft>
              <a:buClr>
                <a:srgbClr val="00FF00"/>
              </a:buClr>
              <a:buSzPts val="1400"/>
              <a:buChar char="-"/>
            </a:pPr>
            <a:r>
              <a:rPr lang="en-US" sz="1400">
                <a:solidFill>
                  <a:schemeClr val="accent6">
                    <a:lumMod val="60000"/>
                    <a:lumOff val="40000"/>
                  </a:schemeClr>
                </a:solidFill>
              </a:rPr>
              <a:t>CSJ needs to finish lab columns by Saturday afternoon</a:t>
            </a:r>
            <a:endParaRPr sz="1400">
              <a:solidFill>
                <a:schemeClr val="accent6">
                  <a:lumMod val="60000"/>
                  <a:lumOff val="40000"/>
                </a:schemeClr>
              </a:solidFill>
            </a:endParaRPr>
          </a:p>
          <a:p>
            <a:pPr marL="457200" lvl="0" indent="-317500" algn="l" rtl="0">
              <a:spcBef>
                <a:spcPts val="0"/>
              </a:spcBef>
              <a:spcAft>
                <a:spcPts val="0"/>
              </a:spcAft>
              <a:buSzPts val="1400"/>
              <a:buChar char="-"/>
            </a:pPr>
            <a:r>
              <a:rPr lang="en-US" sz="1400">
                <a:solidFill>
                  <a:schemeClr val="accent6">
                    <a:lumMod val="60000"/>
                    <a:lumOff val="40000"/>
                  </a:schemeClr>
                </a:solidFill>
              </a:rPr>
              <a:t>CSJ by </a:t>
            </a:r>
            <a:r>
              <a:rPr lang="en-US" sz="1400" err="1">
                <a:solidFill>
                  <a:schemeClr val="accent6">
                    <a:lumMod val="60000"/>
                    <a:lumOff val="40000"/>
                  </a:schemeClr>
                </a:solidFill>
              </a:rPr>
              <a:t>monday</a:t>
            </a:r>
            <a:r>
              <a:rPr lang="en-US" sz="1400">
                <a:solidFill>
                  <a:schemeClr val="accent6">
                    <a:lumMod val="60000"/>
                    <a:lumOff val="40000"/>
                  </a:schemeClr>
                </a:solidFill>
              </a:rPr>
              <a:t> finish the rest of the dictionary structure </a:t>
            </a:r>
            <a:endParaRPr sz="1400">
              <a:solidFill>
                <a:schemeClr val="accent6">
                  <a:lumMod val="60000"/>
                  <a:lumOff val="40000"/>
                </a:schemeClr>
              </a:solidFill>
            </a:endParaRPr>
          </a:p>
          <a:p>
            <a:pPr marL="457200" lvl="0" indent="-317500" algn="l" rtl="0">
              <a:spcBef>
                <a:spcPts val="0"/>
              </a:spcBef>
              <a:spcAft>
                <a:spcPts val="0"/>
              </a:spcAft>
              <a:buSzPts val="1400"/>
              <a:buChar char="-"/>
            </a:pPr>
            <a:r>
              <a:rPr lang="en-US" sz="1400" strike="sngStrike"/>
              <a:t>SM will do V2LA vitals, labs, vent (By Wed)</a:t>
            </a:r>
            <a:endParaRPr sz="1400" strike="sngStrike"/>
          </a:p>
          <a:p>
            <a:pPr marL="457200" lvl="0" indent="-317500" algn="l" rtl="0">
              <a:spcBef>
                <a:spcPts val="0"/>
              </a:spcBef>
              <a:spcAft>
                <a:spcPts val="0"/>
              </a:spcAft>
              <a:buSzPts val="1400"/>
              <a:buChar char="-"/>
            </a:pPr>
            <a:r>
              <a:rPr lang="en-US" sz="1400" strike="sngStrike"/>
              <a:t>SM add ABX df, </a:t>
            </a:r>
            <a:r>
              <a:rPr lang="en-US" sz="1400" strike="sngStrike" err="1"/>
              <a:t>vassopressor</a:t>
            </a:r>
            <a:r>
              <a:rPr lang="en-US" sz="1400" strike="sngStrike"/>
              <a:t> df based on filters, may try to do V2LA </a:t>
            </a:r>
            <a:r>
              <a:rPr lang="en-US" sz="1400" strike="sngStrike" err="1"/>
              <a:t>abx</a:t>
            </a:r>
            <a:r>
              <a:rPr lang="en-US" sz="1400" strike="sngStrike"/>
              <a:t> 1/0 (By Wed)</a:t>
            </a:r>
            <a:endParaRPr sz="1400" strike="sngStrike"/>
          </a:p>
          <a:p>
            <a:pPr marL="0" lvl="0" indent="0" algn="l" rtl="0">
              <a:spcBef>
                <a:spcPts val="1000"/>
              </a:spcBef>
              <a:spcAft>
                <a:spcPts val="0"/>
              </a:spcAft>
              <a:buNone/>
            </a:pPr>
            <a:r>
              <a:rPr lang="en-US" sz="1400"/>
              <a:t>11/23</a:t>
            </a:r>
            <a:endParaRPr lang="en-US" sz="1400">
              <a:solidFill>
                <a:schemeClr val="accent6">
                  <a:lumMod val="60000"/>
                  <a:lumOff val="40000"/>
                </a:schemeClr>
              </a:solidFill>
            </a:endParaRPr>
          </a:p>
          <a:p>
            <a:pPr marL="457200" lvl="0" indent="-317500" algn="l" rtl="0">
              <a:spcBef>
                <a:spcPts val="1000"/>
              </a:spcBef>
              <a:spcAft>
                <a:spcPts val="0"/>
              </a:spcAft>
              <a:buClr>
                <a:srgbClr val="FF9900"/>
              </a:buClr>
              <a:buSzPts val="1400"/>
              <a:buChar char="-"/>
            </a:pPr>
            <a:r>
              <a:rPr lang="en-US" sz="1400">
                <a:solidFill>
                  <a:schemeClr val="accent6">
                    <a:lumMod val="60000"/>
                    <a:lumOff val="40000"/>
                  </a:schemeClr>
                </a:solidFill>
              </a:rPr>
              <a:t>add structure for new df’s for vitals, vent, labs, vasopessor, abx</a:t>
            </a:r>
          </a:p>
          <a:p>
            <a:pPr marL="457200" lvl="0" indent="-317500" algn="l" rtl="0">
              <a:spcBef>
                <a:spcPts val="0"/>
              </a:spcBef>
              <a:spcAft>
                <a:spcPts val="0"/>
              </a:spcAft>
              <a:buSzPts val="1400"/>
              <a:buChar char="-"/>
            </a:pPr>
            <a:r>
              <a:rPr lang="en-US" sz="1400" strike="sngStrike"/>
              <a:t>describe how we’d translate V2LA into a physionet format</a:t>
            </a:r>
          </a:p>
          <a:p>
            <a:pPr marL="457200" lvl="0" indent="-317500" algn="l" rtl="0">
              <a:spcBef>
                <a:spcPts val="0"/>
              </a:spcBef>
              <a:spcAft>
                <a:spcPts val="0"/>
              </a:spcAft>
              <a:buSzPts val="1400"/>
              <a:buChar char="-"/>
            </a:pPr>
            <a:r>
              <a:rPr lang="en-US" sz="1400">
                <a:solidFill>
                  <a:schemeClr val="accent6">
                    <a:lumMod val="60000"/>
                    <a:lumOff val="40000"/>
                  </a:schemeClr>
                </a:solidFill>
              </a:rPr>
              <a:t>SM will prepare a prelim V2LA with vitals and labs</a:t>
            </a:r>
            <a:endParaRPr sz="1400">
              <a:solidFill>
                <a:schemeClr val="accent6">
                  <a:lumMod val="60000"/>
                  <a:lumOff val="40000"/>
                </a:schemeClr>
              </a:solidFill>
            </a:endParaRPr>
          </a:p>
          <a:p>
            <a:pPr marL="457200" lvl="0" indent="-317500" algn="l" rtl="0">
              <a:spcBef>
                <a:spcPts val="0"/>
              </a:spcBef>
              <a:spcAft>
                <a:spcPts val="0"/>
              </a:spcAft>
              <a:buSzPts val="1400"/>
              <a:buChar char="-"/>
            </a:pPr>
            <a:r>
              <a:rPr lang="en-US" sz="1400">
                <a:solidFill>
                  <a:schemeClr val="accent6">
                    <a:lumMod val="60000"/>
                    <a:lumOff val="40000"/>
                  </a:schemeClr>
                </a:solidFill>
              </a:rPr>
              <a:t>SM work on sharing </a:t>
            </a:r>
            <a:r>
              <a:rPr lang="en-US" sz="1400" err="1">
                <a:solidFill>
                  <a:schemeClr val="accent6">
                    <a:lumMod val="60000"/>
                    <a:lumOff val="40000"/>
                  </a:schemeClr>
                </a:solidFill>
              </a:rPr>
              <a:t>jupyter</a:t>
            </a:r>
            <a:r>
              <a:rPr lang="en-US" sz="1400">
                <a:solidFill>
                  <a:schemeClr val="accent6">
                    <a:lumMod val="60000"/>
                    <a:lumOff val="40000"/>
                  </a:schemeClr>
                </a:solidFill>
              </a:rPr>
              <a:t> </a:t>
            </a:r>
            <a:r>
              <a:rPr lang="en-US" sz="1400" err="1">
                <a:solidFill>
                  <a:schemeClr val="accent6">
                    <a:lumMod val="60000"/>
                    <a:lumOff val="40000"/>
                  </a:schemeClr>
                </a:solidFill>
              </a:rPr>
              <a:t>nb</a:t>
            </a:r>
            <a:r>
              <a:rPr lang="en-US" sz="1400">
                <a:solidFill>
                  <a:schemeClr val="accent6">
                    <a:lumMod val="60000"/>
                    <a:lumOff val="40000"/>
                  </a:schemeClr>
                </a:solidFill>
              </a:rPr>
              <a:t> (low priority)</a:t>
            </a:r>
            <a:endParaRPr sz="1400">
              <a:solidFill>
                <a:schemeClr val="accent6">
                  <a:lumMod val="60000"/>
                  <a:lumOff val="40000"/>
                </a:schemeClr>
              </a:solidFill>
            </a:endParaRPr>
          </a:p>
        </p:txBody>
      </p:sp>
      <p:sp>
        <p:nvSpPr>
          <p:cNvPr id="323" name="Google Shape;323;gac22e4cb90_3_0"/>
          <p:cNvSpPr txBox="1"/>
          <p:nvPr/>
        </p:nvSpPr>
        <p:spPr>
          <a:xfrm>
            <a:off x="6089200" y="1518875"/>
            <a:ext cx="5301000" cy="500855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a:solidFill>
                  <a:schemeClr val="dk1"/>
                </a:solidFill>
                <a:latin typeface="Calibri"/>
                <a:ea typeface="Calibri"/>
                <a:cs typeface="Calibri"/>
                <a:sym typeface="Calibri"/>
              </a:rPr>
              <a:t>11/25</a:t>
            </a:r>
            <a:endParaRPr>
              <a:solidFill>
                <a:schemeClr val="dk1"/>
              </a:solidFill>
              <a:latin typeface="Calibri"/>
              <a:ea typeface="Calibri"/>
              <a:cs typeface="Calibri"/>
              <a:sym typeface="Calibri"/>
            </a:endParaRPr>
          </a:p>
          <a:p>
            <a:pPr marL="457200" lvl="0" indent="-317500" algn="l" rtl="0">
              <a:lnSpc>
                <a:spcPct val="90000"/>
              </a:lnSpc>
              <a:spcBef>
                <a:spcPts val="1000"/>
              </a:spcBef>
              <a:spcAft>
                <a:spcPts val="0"/>
              </a:spcAft>
              <a:buClr>
                <a:schemeClr val="dk1"/>
              </a:buClr>
              <a:buSzPts val="1400"/>
              <a:buChar char="-"/>
            </a:pPr>
            <a:r>
              <a:rPr lang="en-US">
                <a:solidFill>
                  <a:schemeClr val="accent6">
                    <a:lumMod val="60000"/>
                    <a:lumOff val="40000"/>
                  </a:schemeClr>
                </a:solidFill>
                <a:latin typeface="Calibri"/>
                <a:ea typeface="Calibri"/>
                <a:cs typeface="Calibri"/>
                <a:sym typeface="Calibri"/>
              </a:rPr>
              <a:t>hourly vitals</a:t>
            </a:r>
            <a:endParaRPr>
              <a:solidFill>
                <a:schemeClr val="accent6">
                  <a:lumMod val="60000"/>
                  <a:lumOff val="40000"/>
                </a:schemeClr>
              </a:solidFill>
              <a:latin typeface="Calibri"/>
              <a:ea typeface="Calibri"/>
              <a:cs typeface="Calibri"/>
              <a:sym typeface="Calibri"/>
            </a:endParaRPr>
          </a:p>
          <a:p>
            <a:pPr marL="457200" lvl="0" indent="-317500" algn="l" rtl="0">
              <a:lnSpc>
                <a:spcPct val="90000"/>
              </a:lnSpc>
              <a:spcBef>
                <a:spcPts val="0"/>
              </a:spcBef>
              <a:spcAft>
                <a:spcPts val="0"/>
              </a:spcAft>
              <a:buClr>
                <a:schemeClr val="dk1"/>
              </a:buClr>
              <a:buSzPts val="1400"/>
              <a:buChar char="-"/>
            </a:pPr>
            <a:r>
              <a:rPr lang="en-US">
                <a:solidFill>
                  <a:schemeClr val="accent6">
                    <a:lumMod val="60000"/>
                    <a:lumOff val="40000"/>
                  </a:schemeClr>
                </a:solidFill>
                <a:latin typeface="Calibri"/>
                <a:ea typeface="Calibri"/>
                <a:cs typeface="Calibri"/>
                <a:sym typeface="Calibri"/>
              </a:rPr>
              <a:t>import all the staging tables</a:t>
            </a:r>
            <a:endParaRPr>
              <a:solidFill>
                <a:schemeClr val="accent6">
                  <a:lumMod val="60000"/>
                  <a:lumOff val="40000"/>
                </a:schemeClr>
              </a:solidFill>
              <a:latin typeface="Calibri"/>
              <a:ea typeface="Calibri"/>
              <a:cs typeface="Calibri"/>
              <a:sym typeface="Calibri"/>
            </a:endParaRPr>
          </a:p>
          <a:p>
            <a:pPr marL="457200" lvl="0" indent="-317500" algn="l" rtl="0">
              <a:lnSpc>
                <a:spcPct val="90000"/>
              </a:lnSpc>
              <a:spcBef>
                <a:spcPts val="0"/>
              </a:spcBef>
              <a:spcAft>
                <a:spcPts val="0"/>
              </a:spcAft>
              <a:buClr>
                <a:schemeClr val="dk1"/>
              </a:buClr>
              <a:buSzPts val="1400"/>
              <a:buChar char="-"/>
            </a:pPr>
            <a:r>
              <a:rPr lang="en-US">
                <a:solidFill>
                  <a:schemeClr val="accent6">
                    <a:lumMod val="60000"/>
                    <a:lumOff val="40000"/>
                  </a:schemeClr>
                </a:solidFill>
                <a:latin typeface="Calibri"/>
                <a:ea typeface="Calibri"/>
                <a:cs typeface="Calibri"/>
                <a:sym typeface="Calibri"/>
              </a:rPr>
              <a:t>migrate over to </a:t>
            </a:r>
            <a:r>
              <a:rPr lang="en-US" err="1">
                <a:solidFill>
                  <a:schemeClr val="accent6">
                    <a:lumMod val="60000"/>
                    <a:lumOff val="40000"/>
                  </a:schemeClr>
                </a:solidFill>
                <a:latin typeface="Calibri"/>
                <a:ea typeface="Calibri"/>
                <a:cs typeface="Calibri"/>
                <a:sym typeface="Calibri"/>
              </a:rPr>
              <a:t>emory</a:t>
            </a:r>
            <a:r>
              <a:rPr lang="en-US">
                <a:solidFill>
                  <a:schemeClr val="accent6">
                    <a:lumMod val="60000"/>
                    <a:lumOff val="40000"/>
                  </a:schemeClr>
                </a:solidFill>
                <a:latin typeface="Calibri"/>
                <a:ea typeface="Calibri"/>
                <a:cs typeface="Calibri"/>
                <a:sym typeface="Calibri"/>
              </a:rPr>
              <a:t> one drive</a:t>
            </a:r>
            <a:endParaRPr>
              <a:solidFill>
                <a:schemeClr val="accent6">
                  <a:lumMod val="60000"/>
                  <a:lumOff val="40000"/>
                </a:schemeClr>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US">
                <a:solidFill>
                  <a:schemeClr val="dk1"/>
                </a:solidFill>
                <a:latin typeface="Calibri"/>
                <a:ea typeface="Calibri"/>
                <a:cs typeface="Calibri"/>
                <a:sym typeface="Calibri"/>
              </a:rPr>
              <a:t>11/30</a:t>
            </a:r>
            <a:endParaRPr>
              <a:solidFill>
                <a:schemeClr val="dk1"/>
              </a:solidFill>
              <a:latin typeface="Calibri"/>
              <a:ea typeface="Calibri"/>
              <a:cs typeface="Calibri"/>
              <a:sym typeface="Calibri"/>
            </a:endParaRPr>
          </a:p>
          <a:p>
            <a:pPr marL="457200" lvl="0" indent="-317500" algn="l" rtl="0">
              <a:lnSpc>
                <a:spcPct val="90000"/>
              </a:lnSpc>
              <a:spcBef>
                <a:spcPts val="1000"/>
              </a:spcBef>
              <a:spcAft>
                <a:spcPts val="0"/>
              </a:spcAft>
              <a:buClr>
                <a:schemeClr val="dk1"/>
              </a:buClr>
              <a:buSzPts val="1400"/>
              <a:buChar char="-"/>
            </a:pPr>
            <a:r>
              <a:rPr lang="en-US">
                <a:solidFill>
                  <a:schemeClr val="accent6">
                    <a:lumMod val="60000"/>
                    <a:lumOff val="40000"/>
                  </a:schemeClr>
                </a:solidFill>
                <a:latin typeface="Calibri"/>
                <a:ea typeface="Calibri"/>
                <a:cs typeface="Calibri"/>
                <a:sym typeface="Calibri"/>
              </a:rPr>
              <a:t>SN: start: admission time, end: discharge time (consider mins as well)</a:t>
            </a:r>
            <a:endParaRPr>
              <a:solidFill>
                <a:schemeClr val="accent6">
                  <a:lumMod val="60000"/>
                  <a:lumOff val="40000"/>
                </a:schemeClr>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Font typeface="Calibri"/>
              <a:buChar char="-"/>
            </a:pPr>
            <a:r>
              <a:rPr lang="en-US">
                <a:solidFill>
                  <a:schemeClr val="accent6">
                    <a:lumMod val="60000"/>
                    <a:lumOff val="40000"/>
                  </a:schemeClr>
                </a:solidFill>
                <a:latin typeface="Calibri"/>
                <a:ea typeface="Calibri"/>
                <a:cs typeface="Calibri"/>
                <a:sym typeface="Calibri"/>
              </a:rPr>
              <a:t>SN: </a:t>
            </a:r>
            <a:r>
              <a:rPr lang="en-US" err="1">
                <a:solidFill>
                  <a:schemeClr val="accent6">
                    <a:lumMod val="60000"/>
                    <a:lumOff val="40000"/>
                  </a:schemeClr>
                </a:solidFill>
                <a:latin typeface="Calibri"/>
                <a:ea typeface="Calibri"/>
                <a:cs typeface="Calibri"/>
                <a:sym typeface="Calibri"/>
              </a:rPr>
              <a:t>supertable</a:t>
            </a:r>
            <a:r>
              <a:rPr lang="en-US">
                <a:solidFill>
                  <a:schemeClr val="accent6">
                    <a:lumMod val="60000"/>
                    <a:lumOff val="40000"/>
                  </a:schemeClr>
                </a:solidFill>
                <a:latin typeface="Calibri"/>
                <a:ea typeface="Calibri"/>
                <a:cs typeface="Calibri"/>
                <a:sym typeface="Calibri"/>
              </a:rPr>
              <a:t> (</a:t>
            </a:r>
            <a:r>
              <a:rPr lang="en-US" err="1">
                <a:solidFill>
                  <a:schemeClr val="accent6">
                    <a:lumMod val="60000"/>
                    <a:lumOff val="40000"/>
                  </a:schemeClr>
                </a:solidFill>
                <a:latin typeface="Calibri"/>
                <a:ea typeface="Calibri"/>
                <a:cs typeface="Calibri"/>
                <a:sym typeface="Calibri"/>
              </a:rPr>
              <a:t>concat</a:t>
            </a:r>
            <a:r>
              <a:rPr lang="en-US">
                <a:solidFill>
                  <a:schemeClr val="accent6">
                    <a:lumMod val="60000"/>
                    <a:lumOff val="40000"/>
                  </a:schemeClr>
                </a:solidFill>
                <a:latin typeface="Calibri"/>
                <a:ea typeface="Calibri"/>
                <a:cs typeface="Calibri"/>
                <a:sym typeface="Calibri"/>
              </a:rPr>
              <a:t> vital, lab, vent, ...)</a:t>
            </a:r>
            <a:endParaRPr>
              <a:solidFill>
                <a:schemeClr val="accent6">
                  <a:lumMod val="60000"/>
                  <a:lumOff val="40000"/>
                </a:schemeClr>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Font typeface="Calibri"/>
              <a:buChar char="-"/>
            </a:pPr>
            <a:r>
              <a:rPr lang="en-US">
                <a:solidFill>
                  <a:schemeClr val="accent6">
                    <a:lumMod val="60000"/>
                    <a:lumOff val="40000"/>
                  </a:schemeClr>
                </a:solidFill>
                <a:latin typeface="Calibri"/>
                <a:ea typeface="Calibri"/>
                <a:cs typeface="Calibri"/>
                <a:sym typeface="Calibri"/>
              </a:rPr>
              <a:t>SN: functions and load in the </a:t>
            </a:r>
            <a:r>
              <a:rPr lang="en-US" err="1">
                <a:solidFill>
                  <a:schemeClr val="accent6">
                    <a:lumMod val="60000"/>
                    <a:lumOff val="40000"/>
                  </a:schemeClr>
                </a:solidFill>
                <a:latin typeface="Calibri"/>
                <a:ea typeface="Calibri"/>
                <a:cs typeface="Calibri"/>
                <a:sym typeface="Calibri"/>
              </a:rPr>
              <a:t>jupyter</a:t>
            </a:r>
            <a:r>
              <a:rPr lang="en-US">
                <a:solidFill>
                  <a:schemeClr val="accent6">
                    <a:lumMod val="60000"/>
                    <a:lumOff val="40000"/>
                  </a:schemeClr>
                </a:solidFill>
                <a:latin typeface="Calibri"/>
                <a:ea typeface="Calibri"/>
                <a:cs typeface="Calibri"/>
                <a:sym typeface="Calibri"/>
              </a:rPr>
              <a:t> </a:t>
            </a:r>
            <a:endParaRPr>
              <a:solidFill>
                <a:schemeClr val="accent6">
                  <a:lumMod val="60000"/>
                  <a:lumOff val="40000"/>
                </a:schemeClr>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Font typeface="Calibri"/>
              <a:buChar char="-"/>
            </a:pPr>
            <a:r>
              <a:rPr lang="en-US">
                <a:solidFill>
                  <a:schemeClr val="accent4">
                    <a:lumMod val="60000"/>
                    <a:lumOff val="40000"/>
                  </a:schemeClr>
                </a:solidFill>
                <a:latin typeface="Calibri"/>
                <a:ea typeface="Calibri"/>
                <a:cs typeface="Calibri"/>
                <a:sym typeface="Calibri"/>
              </a:rPr>
              <a:t>SN: add options for multiple recording in an hour, (mean, median, last, ...)</a:t>
            </a:r>
            <a:endParaRPr>
              <a:solidFill>
                <a:schemeClr val="accent4">
                  <a:lumMod val="60000"/>
                  <a:lumOff val="40000"/>
                </a:schemeClr>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Font typeface="Calibri"/>
              <a:buChar char="-"/>
            </a:pPr>
            <a:endParaRPr>
              <a:solidFill>
                <a:schemeClr val="dk1"/>
              </a:solidFill>
              <a:latin typeface="Calibri"/>
              <a:ea typeface="Calibri"/>
              <a:cs typeface="Calibri"/>
              <a:sym typeface="Calibri"/>
            </a:endParaRPr>
          </a:p>
          <a:p>
            <a:r>
              <a:rPr lang="en-US"/>
              <a:t>12/4</a:t>
            </a:r>
          </a:p>
          <a:p>
            <a:pPr marL="457200" lvl="0" indent="-342900">
              <a:lnSpc>
                <a:spcPct val="90000"/>
              </a:lnSpc>
              <a:buClr>
                <a:schemeClr val="dk1"/>
              </a:buClr>
              <a:buSzPts val="1800"/>
              <a:buFont typeface="Calibri"/>
              <a:buChar char="-"/>
            </a:pPr>
            <a:r>
              <a:rPr lang="en-US" strike="sngStrike"/>
              <a:t>import list of patient comorbidities</a:t>
            </a:r>
          </a:p>
          <a:p>
            <a:pPr marL="457200" lvl="0" indent="-342900">
              <a:lnSpc>
                <a:spcPct val="90000"/>
              </a:lnSpc>
              <a:buClr>
                <a:schemeClr val="dk1"/>
              </a:buClr>
              <a:buSzPts val="1800"/>
              <a:buFont typeface="Calibri"/>
              <a:buChar char="-"/>
            </a:pPr>
            <a:r>
              <a:rPr lang="en-US" strike="sngStrike">
                <a:solidFill>
                  <a:schemeClr val="tx1"/>
                </a:solidFill>
              </a:rPr>
              <a:t>CSJ-Spot check vitals, labs, </a:t>
            </a:r>
            <a:r>
              <a:rPr lang="en-US" strike="sngStrike" err="1">
                <a:solidFill>
                  <a:schemeClr val="tx1"/>
                </a:solidFill>
              </a:rPr>
              <a:t>abx</a:t>
            </a:r>
            <a:r>
              <a:rPr lang="en-US" strike="sngStrike">
                <a:solidFill>
                  <a:schemeClr val="tx1"/>
                </a:solidFill>
              </a:rPr>
              <a:t> for 5x pts</a:t>
            </a:r>
          </a:p>
          <a:p>
            <a:pPr marL="457200" lvl="0" indent="-342900">
              <a:lnSpc>
                <a:spcPct val="90000"/>
              </a:lnSpc>
              <a:buClr>
                <a:schemeClr val="dk1"/>
              </a:buClr>
              <a:buSzPts val="1800"/>
              <a:buFont typeface="Calibri"/>
              <a:buChar char="-"/>
            </a:pPr>
            <a:r>
              <a:rPr lang="en-US">
                <a:solidFill>
                  <a:schemeClr val="accent6">
                    <a:lumMod val="60000"/>
                    <a:lumOff val="40000"/>
                  </a:schemeClr>
                </a:solidFill>
              </a:rPr>
              <a:t>*SM- move labs over to </a:t>
            </a:r>
            <a:r>
              <a:rPr lang="en-US" err="1">
                <a:solidFill>
                  <a:schemeClr val="accent6">
                    <a:lumMod val="60000"/>
                    <a:lumOff val="40000"/>
                  </a:schemeClr>
                </a:solidFill>
              </a:rPr>
              <a:t>super_table</a:t>
            </a:r>
            <a:endParaRPr lang="en-US">
              <a:solidFill>
                <a:schemeClr val="accent6">
                  <a:lumMod val="60000"/>
                  <a:lumOff val="40000"/>
                </a:schemeClr>
              </a:solidFill>
            </a:endParaRPr>
          </a:p>
          <a:p>
            <a:pPr marL="457200" lvl="0" indent="-342900">
              <a:lnSpc>
                <a:spcPct val="90000"/>
              </a:lnSpc>
              <a:buClr>
                <a:schemeClr val="dk1"/>
              </a:buClr>
              <a:buSzPts val="1800"/>
              <a:buFont typeface="Calibri"/>
              <a:buChar char="-"/>
            </a:pPr>
            <a:r>
              <a:rPr lang="en-US">
                <a:solidFill>
                  <a:schemeClr val="accent6">
                    <a:lumMod val="75000"/>
                  </a:schemeClr>
                </a:solidFill>
              </a:rPr>
              <a:t>SM- make class for </a:t>
            </a:r>
            <a:r>
              <a:rPr lang="en-US" err="1">
                <a:solidFill>
                  <a:schemeClr val="accent6">
                    <a:lumMod val="75000"/>
                  </a:schemeClr>
                </a:solidFill>
              </a:rPr>
              <a:t>data_import</a:t>
            </a:r>
            <a:endParaRPr lang="en-US">
              <a:solidFill>
                <a:schemeClr val="accent6">
                  <a:lumMod val="75000"/>
                </a:schemeClr>
              </a:solidFill>
            </a:endParaRPr>
          </a:p>
          <a:p>
            <a:pPr marL="457200" lvl="0" indent="-342900">
              <a:lnSpc>
                <a:spcPct val="90000"/>
              </a:lnSpc>
              <a:buClr>
                <a:schemeClr val="dk1"/>
              </a:buClr>
              <a:buSzPts val="1800"/>
              <a:buFont typeface="Calibri"/>
              <a:buChar char="-"/>
            </a:pPr>
            <a:r>
              <a:rPr lang="en-US">
                <a:solidFill>
                  <a:schemeClr val="accent6">
                    <a:lumMod val="60000"/>
                    <a:lumOff val="40000"/>
                  </a:schemeClr>
                </a:solidFill>
              </a:rPr>
              <a:t>SM- look at GCS calculation</a:t>
            </a:r>
          </a:p>
          <a:p>
            <a:pPr marL="457200" lvl="0" indent="-342900">
              <a:lnSpc>
                <a:spcPct val="90000"/>
              </a:lnSpc>
              <a:buClr>
                <a:schemeClr val="dk1"/>
              </a:buClr>
              <a:buSzPts val="1800"/>
              <a:buFont typeface="Calibri"/>
              <a:buChar char="-"/>
            </a:pPr>
            <a:r>
              <a:rPr lang="en-US">
                <a:solidFill>
                  <a:schemeClr val="accent4">
                    <a:lumMod val="60000"/>
                    <a:lumOff val="40000"/>
                  </a:schemeClr>
                </a:solidFill>
              </a:rPr>
              <a:t>SM- work on changing to a more recent year (i.e. 2017) (low importance)</a:t>
            </a:r>
          </a:p>
          <a:p>
            <a:pPr marL="457200" lvl="0" indent="-342900">
              <a:lnSpc>
                <a:spcPct val="90000"/>
              </a:lnSpc>
              <a:buClr>
                <a:schemeClr val="dk1"/>
              </a:buClr>
              <a:buSzPts val="1800"/>
              <a:buFont typeface="Calibri"/>
              <a:buChar char="-"/>
            </a:pPr>
            <a:r>
              <a:rPr lang="en-US">
                <a:solidFill>
                  <a:schemeClr val="accent6">
                    <a:lumMod val="60000"/>
                    <a:lumOff val="40000"/>
                  </a:schemeClr>
                </a:solidFill>
              </a:rPr>
              <a:t>SM- add bed location data to super table (med importance)</a:t>
            </a:r>
          </a:p>
          <a:p>
            <a:pPr marL="457200" lvl="0" indent="-342900">
              <a:lnSpc>
                <a:spcPct val="90000"/>
              </a:lnSpc>
              <a:buClr>
                <a:schemeClr val="dk1"/>
              </a:buClr>
              <a:buSzPts val="1800"/>
              <a:buFont typeface="Calibri"/>
              <a:buChar char="-"/>
            </a:pPr>
            <a:r>
              <a:rPr lang="en-US">
                <a:solidFill>
                  <a:schemeClr val="accent6">
                    <a:lumMod val="60000"/>
                    <a:lumOff val="40000"/>
                  </a:schemeClr>
                </a:solidFill>
              </a:rPr>
              <a:t>CSJ- make class for </a:t>
            </a:r>
            <a:r>
              <a:rPr lang="en-US" err="1">
                <a:solidFill>
                  <a:schemeClr val="accent6">
                    <a:lumMod val="60000"/>
                    <a:lumOff val="40000"/>
                  </a:schemeClr>
                </a:solidFill>
              </a:rPr>
              <a:t>data_clean</a:t>
            </a:r>
            <a:endParaRPr lang="en-US">
              <a:solidFill>
                <a:schemeClr val="accent6">
                  <a:lumMod val="60000"/>
                  <a:lumOff val="40000"/>
                </a:schemeClr>
              </a:solidFill>
            </a:endParaRPr>
          </a:p>
          <a:p>
            <a:pPr marL="114300" lvl="0">
              <a:lnSpc>
                <a:spcPct val="90000"/>
              </a:lnSpc>
              <a:buClr>
                <a:schemeClr val="dk1"/>
              </a:buClr>
              <a:buSzPts val="1800"/>
            </a:pPr>
            <a:endParaRPr lang="en-US"/>
          </a:p>
          <a:p>
            <a:pPr marL="0" lvl="0" indent="0" algn="l" rtl="0">
              <a:spcBef>
                <a:spcPts val="0"/>
              </a:spcBef>
              <a:spcAft>
                <a:spcPts val="0"/>
              </a:spcAft>
              <a:buNone/>
            </a:pPr>
            <a:endParaRPr lang="en-US">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1;gac22e4cb90_3_0">
            <a:extLst>
              <a:ext uri="{FF2B5EF4-FFF2-40B4-BE49-F238E27FC236}">
                <a16:creationId xmlns:a16="http://schemas.microsoft.com/office/drawing/2014/main" id="{2A1EDAC4-CA1D-4197-A593-D116AB8EFAAD}"/>
              </a:ext>
            </a:extLst>
          </p:cNvPr>
          <p:cNvSpPr txBox="1">
            <a:spLocks/>
          </p:cNvSpPr>
          <p:nvPr/>
        </p:nvSpPr>
        <p:spPr>
          <a:xfrm>
            <a:off x="959100" y="33057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Notes:</a:t>
            </a:r>
          </a:p>
        </p:txBody>
      </p:sp>
      <p:sp>
        <p:nvSpPr>
          <p:cNvPr id="5" name="Google Shape;322;gac22e4cb90_3_0">
            <a:extLst>
              <a:ext uri="{FF2B5EF4-FFF2-40B4-BE49-F238E27FC236}">
                <a16:creationId xmlns:a16="http://schemas.microsoft.com/office/drawing/2014/main" id="{C1829ED6-9F50-4657-B602-57A352F27F78}"/>
              </a:ext>
            </a:extLst>
          </p:cNvPr>
          <p:cNvSpPr txBox="1">
            <a:spLocks/>
          </p:cNvSpPr>
          <p:nvPr/>
        </p:nvSpPr>
        <p:spPr>
          <a:xfrm>
            <a:off x="838200" y="1518875"/>
            <a:ext cx="4870500" cy="5032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1400" b="1"/>
              <a:t>12/11</a:t>
            </a:r>
            <a:r>
              <a:rPr lang="en-US" sz="1400"/>
              <a:t> </a:t>
            </a:r>
          </a:p>
          <a:p>
            <a:pPr marL="285750" indent="-285750">
              <a:spcBef>
                <a:spcPts val="0"/>
              </a:spcBef>
              <a:buFontTx/>
              <a:buChar char="-"/>
            </a:pPr>
            <a:r>
              <a:rPr lang="en-US" sz="1400">
                <a:solidFill>
                  <a:schemeClr val="accent6">
                    <a:lumMod val="60000"/>
                    <a:lumOff val="40000"/>
                  </a:schemeClr>
                </a:solidFill>
              </a:rPr>
              <a:t>GCS Bug #1</a:t>
            </a:r>
          </a:p>
          <a:p>
            <a:pPr marL="285750" indent="-285750">
              <a:spcBef>
                <a:spcPts val="0"/>
              </a:spcBef>
              <a:buFontTx/>
              <a:buChar char="-"/>
            </a:pPr>
            <a:r>
              <a:rPr lang="en-US" sz="1400">
                <a:solidFill>
                  <a:schemeClr val="accent6">
                    <a:lumMod val="60000"/>
                    <a:lumOff val="40000"/>
                  </a:schemeClr>
                </a:solidFill>
              </a:rPr>
              <a:t>Add cuff SBP, DBP, MAP to super_table</a:t>
            </a:r>
          </a:p>
          <a:p>
            <a:pPr marL="285750" indent="-285750">
              <a:spcBef>
                <a:spcPts val="0"/>
              </a:spcBef>
              <a:buFontTx/>
              <a:buChar char="-"/>
            </a:pPr>
            <a:r>
              <a:rPr lang="en-US" sz="1400">
                <a:solidFill>
                  <a:schemeClr val="accent6">
                    <a:lumMod val="60000"/>
                    <a:lumOff val="40000"/>
                  </a:schemeClr>
                </a:solidFill>
              </a:rPr>
              <a:t>CSJ finishes SOFA calcs </a:t>
            </a:r>
          </a:p>
          <a:p>
            <a:pPr marL="285750" indent="-285750">
              <a:spcBef>
                <a:spcPts val="0"/>
              </a:spcBef>
              <a:buFontTx/>
              <a:buChar char="-"/>
            </a:pPr>
            <a:r>
              <a:rPr lang="en-US" sz="1400">
                <a:solidFill>
                  <a:schemeClr val="accent6">
                    <a:lumMod val="60000"/>
                    <a:lumOff val="40000"/>
                  </a:schemeClr>
                </a:solidFill>
              </a:rPr>
              <a:t>CSJ finish SOFA class &amp; Cleaning Class</a:t>
            </a:r>
          </a:p>
          <a:p>
            <a:pPr marL="285750" indent="-285750">
              <a:spcBef>
                <a:spcPts val="0"/>
              </a:spcBef>
              <a:buFontTx/>
              <a:buChar char="-"/>
            </a:pPr>
            <a:r>
              <a:rPr lang="en-US" sz="1400">
                <a:solidFill>
                  <a:srgbClr val="FFC000"/>
                </a:solidFill>
              </a:rPr>
              <a:t>CSJ finishes 5pt review</a:t>
            </a:r>
          </a:p>
          <a:p>
            <a:pPr marL="285750" indent="-285750">
              <a:spcBef>
                <a:spcPts val="0"/>
              </a:spcBef>
              <a:buFontTx/>
              <a:buChar char="-"/>
            </a:pPr>
            <a:r>
              <a:rPr lang="en-US" sz="1400">
                <a:solidFill>
                  <a:schemeClr val="accent6">
                    <a:lumMod val="60000"/>
                    <a:lumOff val="40000"/>
                  </a:schemeClr>
                </a:solidFill>
              </a:rPr>
              <a:t>SN complete Suspicion calcs</a:t>
            </a:r>
          </a:p>
          <a:p>
            <a:pPr marL="285750" indent="-285750">
              <a:spcBef>
                <a:spcPts val="0"/>
              </a:spcBef>
              <a:buFontTx/>
              <a:buChar char="-"/>
            </a:pPr>
            <a:r>
              <a:rPr lang="en-US" sz="1400">
                <a:solidFill>
                  <a:srgbClr val="92D050"/>
                </a:solidFill>
              </a:rPr>
              <a:t>Share the class file </a:t>
            </a:r>
          </a:p>
          <a:p>
            <a:pPr marL="0" indent="0">
              <a:spcBef>
                <a:spcPts val="0"/>
              </a:spcBef>
              <a:buNone/>
            </a:pPr>
            <a:r>
              <a:rPr lang="en-US" sz="1400" b="1">
                <a:solidFill>
                  <a:schemeClr val="tx1"/>
                </a:solidFill>
              </a:rPr>
              <a:t>12/16</a:t>
            </a:r>
            <a:endParaRPr lang="en-US" sz="1400">
              <a:solidFill>
                <a:schemeClr val="tx1"/>
              </a:solidFill>
            </a:endParaRPr>
          </a:p>
          <a:p>
            <a:pPr marL="285750" indent="-285750">
              <a:spcBef>
                <a:spcPts val="0"/>
              </a:spcBef>
              <a:buFontTx/>
              <a:buChar char="-"/>
            </a:pPr>
            <a:r>
              <a:rPr lang="en-US" sz="1400">
                <a:solidFill>
                  <a:schemeClr val="accent6">
                    <a:lumMod val="60000"/>
                    <a:lumOff val="40000"/>
                  </a:schemeClr>
                </a:solidFill>
              </a:rPr>
              <a:t>Add files for the following 2014 CSNs:</a:t>
            </a:r>
            <a:br>
              <a:rPr lang="en-US" sz="1400">
                <a:solidFill>
                  <a:schemeClr val="accent6">
                    <a:lumMod val="60000"/>
                    <a:lumOff val="40000"/>
                  </a:schemeClr>
                </a:solidFill>
              </a:rPr>
            </a:br>
            <a:r>
              <a:rPr lang="en-US" sz="1400">
                <a:solidFill>
                  <a:schemeClr val="accent6">
                    <a:lumMod val="60000"/>
                    <a:lumOff val="40000"/>
                  </a:schemeClr>
                </a:solidFill>
              </a:rPr>
              <a:t>[1008538920, 1009248962, 1008838693, 1012890869, 1008736689, 1009578945, 1012320650, 1009808181, 1011947802, 1012813550]</a:t>
            </a:r>
          </a:p>
          <a:p>
            <a:pPr marL="285750" indent="-285750">
              <a:spcBef>
                <a:spcPts val="0"/>
              </a:spcBef>
              <a:buFontTx/>
              <a:buChar char="-"/>
            </a:pPr>
            <a:r>
              <a:rPr lang="en-US" sz="1400">
                <a:solidFill>
                  <a:schemeClr val="accent6">
                    <a:lumMod val="60000"/>
                    <a:lumOff val="40000"/>
                  </a:schemeClr>
                </a:solidFill>
              </a:rPr>
              <a:t>Need to add col with vasopressor dose_unt</a:t>
            </a:r>
          </a:p>
          <a:p>
            <a:pPr marL="285750" indent="-285750">
              <a:spcBef>
                <a:spcPts val="0"/>
              </a:spcBef>
              <a:buFontTx/>
              <a:buChar char="-"/>
            </a:pPr>
            <a:r>
              <a:rPr lang="en-US" sz="1400">
                <a:solidFill>
                  <a:schemeClr val="accent6">
                    <a:lumMod val="60000"/>
                    <a:lumOff val="40000"/>
                  </a:schemeClr>
                </a:solidFill>
              </a:rPr>
              <a:t>*** grouping file-&gt; “v2la_col_name” is now “super_table_col_name”</a:t>
            </a:r>
          </a:p>
          <a:p>
            <a:pPr marL="0" indent="0">
              <a:spcBef>
                <a:spcPts val="0"/>
              </a:spcBef>
              <a:buNone/>
            </a:pPr>
            <a:r>
              <a:rPr lang="en-US" sz="1400" b="1">
                <a:solidFill>
                  <a:schemeClr val="tx1"/>
                </a:solidFill>
              </a:rPr>
              <a:t>12/21</a:t>
            </a:r>
          </a:p>
          <a:p>
            <a:pPr marL="285750" indent="-285750">
              <a:spcBef>
                <a:spcPts val="0"/>
              </a:spcBef>
              <a:buFontTx/>
              <a:buChar char="-"/>
            </a:pPr>
            <a:r>
              <a:rPr lang="en-US" sz="1400" strike="sngStrike">
                <a:solidFill>
                  <a:schemeClr val="tx1"/>
                </a:solidFill>
              </a:rPr>
              <a:t>? Set datetime for those cols</a:t>
            </a:r>
          </a:p>
          <a:p>
            <a:pPr marL="0" indent="0">
              <a:spcBef>
                <a:spcPts val="0"/>
              </a:spcBef>
              <a:buNone/>
            </a:pPr>
            <a:endParaRPr lang="en-US" sz="1400">
              <a:solidFill>
                <a:schemeClr val="tx1"/>
              </a:solidFill>
            </a:endParaRPr>
          </a:p>
          <a:p>
            <a:pPr marL="0" indent="0">
              <a:spcBef>
                <a:spcPts val="0"/>
              </a:spcBef>
              <a:buNone/>
            </a:pPr>
            <a:r>
              <a:rPr lang="en-US" sz="1400" b="1">
                <a:solidFill>
                  <a:schemeClr val="tx1"/>
                </a:solidFill>
              </a:rPr>
              <a:t>12/30</a:t>
            </a:r>
          </a:p>
          <a:p>
            <a:pPr marL="285750" indent="-285750">
              <a:spcBef>
                <a:spcPts val="0"/>
              </a:spcBef>
              <a:buFontTx/>
              <a:buChar char="-"/>
            </a:pPr>
            <a:r>
              <a:rPr lang="en-US" sz="1400">
                <a:solidFill>
                  <a:schemeClr val="tx1"/>
                </a:solidFill>
              </a:rPr>
              <a:t>Will create 200 pickles for local dev (i.e. one drive)</a:t>
            </a:r>
          </a:p>
          <a:p>
            <a:pPr marL="285750" indent="-285750">
              <a:spcBef>
                <a:spcPts val="0"/>
              </a:spcBef>
              <a:buFontTx/>
              <a:buChar char="-"/>
            </a:pPr>
            <a:r>
              <a:rPr lang="en-US" sz="1400">
                <a:solidFill>
                  <a:schemeClr val="tx1"/>
                </a:solidFill>
              </a:rPr>
              <a:t>Will attempt to run 1,000 CSNs on BMI cluster</a:t>
            </a:r>
          </a:p>
          <a:p>
            <a:pPr marL="285750" indent="-285750">
              <a:spcBef>
                <a:spcPts val="0"/>
              </a:spcBef>
              <a:buFontTx/>
              <a:buChar char="-"/>
            </a:pPr>
            <a:r>
              <a:rPr lang="en-US" sz="1400">
                <a:solidFill>
                  <a:schemeClr val="tx1"/>
                </a:solidFill>
              </a:rPr>
              <a:t>Finish Vasopressor and Fio2</a:t>
            </a:r>
          </a:p>
          <a:p>
            <a:pPr marL="285750" indent="-285750">
              <a:spcBef>
                <a:spcPts val="0"/>
              </a:spcBef>
              <a:buFontTx/>
              <a:buChar char="-"/>
            </a:pPr>
            <a:r>
              <a:rPr lang="en-US" sz="1400">
                <a:solidFill>
                  <a:schemeClr val="accent6">
                    <a:lumMod val="60000"/>
                    <a:lumOff val="40000"/>
                  </a:schemeClr>
                </a:solidFill>
              </a:rPr>
              <a:t>CSJ- Update ppt for Diagnosis and Op_times</a:t>
            </a:r>
          </a:p>
          <a:p>
            <a:pPr marL="285750" indent="-285750">
              <a:spcBef>
                <a:spcPts val="0"/>
              </a:spcBef>
              <a:buFontTx/>
              <a:buChar char="-"/>
            </a:pPr>
            <a:r>
              <a:rPr lang="en-US" sz="1400">
                <a:solidFill>
                  <a:schemeClr val="tx1"/>
                </a:solidFill>
              </a:rPr>
              <a:t>SN- Import Diagnosis and OP times based on ppt</a:t>
            </a:r>
          </a:p>
          <a:p>
            <a:pPr marL="285750" indent="-285750">
              <a:spcBef>
                <a:spcPts val="0"/>
              </a:spcBef>
              <a:buFontTx/>
              <a:buChar char="-"/>
            </a:pPr>
            <a:r>
              <a:rPr lang="en-US" sz="1400">
                <a:solidFill>
                  <a:schemeClr val="tx1"/>
                </a:solidFill>
              </a:rPr>
              <a:t>CSJ- set up meeting with Gari</a:t>
            </a:r>
          </a:p>
          <a:p>
            <a:pPr marL="285750" indent="-285750">
              <a:spcBef>
                <a:spcPts val="0"/>
              </a:spcBef>
              <a:buFontTx/>
              <a:buChar char="-"/>
            </a:pPr>
            <a:endParaRPr lang="en-US" sz="1400">
              <a:solidFill>
                <a:schemeClr val="tx1"/>
              </a:solidFill>
            </a:endParaRPr>
          </a:p>
        </p:txBody>
      </p:sp>
      <p:sp>
        <p:nvSpPr>
          <p:cNvPr id="6" name="Google Shape;322;gac22e4cb90_3_0">
            <a:extLst>
              <a:ext uri="{FF2B5EF4-FFF2-40B4-BE49-F238E27FC236}">
                <a16:creationId xmlns:a16="http://schemas.microsoft.com/office/drawing/2014/main" id="{9C86FDE9-A889-4B5D-9A5D-85923CA1B1C2}"/>
              </a:ext>
            </a:extLst>
          </p:cNvPr>
          <p:cNvSpPr txBox="1">
            <a:spLocks/>
          </p:cNvSpPr>
          <p:nvPr/>
        </p:nvSpPr>
        <p:spPr>
          <a:xfrm>
            <a:off x="5708700" y="1242650"/>
            <a:ext cx="4870500" cy="5032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1100" b="1"/>
              <a:t>1/4</a:t>
            </a:r>
          </a:p>
          <a:p>
            <a:pPr marL="285750" indent="-285750">
              <a:spcBef>
                <a:spcPts val="0"/>
              </a:spcBef>
              <a:buFontTx/>
              <a:buChar char="-"/>
            </a:pPr>
            <a:r>
              <a:rPr lang="en-US" sz="1100"/>
              <a:t>Updated these pt_dictionary keys:</a:t>
            </a:r>
          </a:p>
          <a:p>
            <a:pPr marL="742950" lvl="1" indent="-285750">
              <a:spcBef>
                <a:spcPts val="0"/>
              </a:spcBef>
              <a:buFontTx/>
              <a:buChar char="-"/>
            </a:pPr>
            <a:r>
              <a:rPr lang="en-US" sz="1100"/>
              <a:t>Vent_status (make all lower case)</a:t>
            </a:r>
          </a:p>
          <a:p>
            <a:pPr marL="742950" lvl="1" indent="-285750">
              <a:spcBef>
                <a:spcPts val="0"/>
              </a:spcBef>
              <a:buFontTx/>
              <a:buChar char="-"/>
            </a:pPr>
            <a:r>
              <a:rPr lang="en-US" sz="1100"/>
              <a:t>Abx_staging (make all lower case)</a:t>
            </a:r>
          </a:p>
          <a:p>
            <a:pPr marL="742950" lvl="1" indent="-285750">
              <a:spcBef>
                <a:spcPts val="0"/>
              </a:spcBef>
              <a:buFontTx/>
              <a:buChar char="-"/>
            </a:pPr>
            <a:r>
              <a:rPr lang="en-US" sz="1100"/>
              <a:t>GCS_staging (make all lower case)</a:t>
            </a:r>
          </a:p>
          <a:p>
            <a:pPr marL="742950" lvl="1" indent="-285750">
              <a:spcBef>
                <a:spcPts val="0"/>
              </a:spcBef>
              <a:buFontTx/>
              <a:buChar char="-"/>
            </a:pPr>
            <a:r>
              <a:rPr lang="en-US" sz="1100"/>
              <a:t>vssopressors_staging -&gt; vasopressor_staging (drop “s”)</a:t>
            </a:r>
          </a:p>
          <a:p>
            <a:pPr marL="285750" indent="-285750">
              <a:spcBef>
                <a:spcPts val="0"/>
              </a:spcBef>
              <a:buFontTx/>
              <a:buChar char="-"/>
            </a:pPr>
            <a:endParaRPr lang="en-US" sz="1100">
              <a:solidFill>
                <a:schemeClr val="tx1"/>
              </a:solidFill>
            </a:endParaRPr>
          </a:p>
        </p:txBody>
      </p:sp>
    </p:spTree>
    <p:extLst>
      <p:ext uri="{BB962C8B-B14F-4D97-AF65-F5344CB8AC3E}">
        <p14:creationId xmlns:p14="http://schemas.microsoft.com/office/powerpoint/2010/main" val="978839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7452-FA75-4DAA-980C-6E2CD8B6CCB4}"/>
              </a:ext>
            </a:extLst>
          </p:cNvPr>
          <p:cNvSpPr>
            <a:spLocks noGrp="1"/>
          </p:cNvSpPr>
          <p:nvPr>
            <p:ph type="title"/>
          </p:nvPr>
        </p:nvSpPr>
        <p:spPr/>
        <p:txBody>
          <a:bodyPr/>
          <a:lstStyle/>
          <a:p>
            <a:r>
              <a:rPr lang="en-US"/>
              <a:t>Bug Tracker</a:t>
            </a:r>
          </a:p>
        </p:txBody>
      </p:sp>
      <p:graphicFrame>
        <p:nvGraphicFramePr>
          <p:cNvPr id="4" name="Table 4">
            <a:extLst>
              <a:ext uri="{FF2B5EF4-FFF2-40B4-BE49-F238E27FC236}">
                <a16:creationId xmlns:a16="http://schemas.microsoft.com/office/drawing/2014/main" id="{F64AFAB6-215E-4993-868B-7AEF4DFFF984}"/>
              </a:ext>
            </a:extLst>
          </p:cNvPr>
          <p:cNvGraphicFramePr>
            <a:graphicFrameLocks noGrp="1"/>
          </p:cNvGraphicFramePr>
          <p:nvPr>
            <p:extLst>
              <p:ext uri="{D42A27DB-BD31-4B8C-83A1-F6EECF244321}">
                <p14:modId xmlns:p14="http://schemas.microsoft.com/office/powerpoint/2010/main" val="2550302961"/>
              </p:ext>
            </p:extLst>
          </p:nvPr>
        </p:nvGraphicFramePr>
        <p:xfrm>
          <a:off x="616154" y="1449067"/>
          <a:ext cx="9855343" cy="4978400"/>
        </p:xfrm>
        <a:graphic>
          <a:graphicData uri="http://schemas.openxmlformats.org/drawingml/2006/table">
            <a:tbl>
              <a:tblPr firstRow="1" bandRow="1">
                <a:tableStyleId>{F742BEFE-DB66-48F4-B2DB-87383E2EBDC1}</a:tableStyleId>
              </a:tblPr>
              <a:tblGrid>
                <a:gridCol w="454275">
                  <a:extLst>
                    <a:ext uri="{9D8B030D-6E8A-4147-A177-3AD203B41FA5}">
                      <a16:colId xmlns:a16="http://schemas.microsoft.com/office/drawing/2014/main" val="1422226361"/>
                    </a:ext>
                  </a:extLst>
                </a:gridCol>
                <a:gridCol w="1211517">
                  <a:extLst>
                    <a:ext uri="{9D8B030D-6E8A-4147-A177-3AD203B41FA5}">
                      <a16:colId xmlns:a16="http://schemas.microsoft.com/office/drawing/2014/main" val="1211395342"/>
                    </a:ext>
                  </a:extLst>
                </a:gridCol>
                <a:gridCol w="2255111">
                  <a:extLst>
                    <a:ext uri="{9D8B030D-6E8A-4147-A177-3AD203B41FA5}">
                      <a16:colId xmlns:a16="http://schemas.microsoft.com/office/drawing/2014/main" val="2950493439"/>
                    </a:ext>
                  </a:extLst>
                </a:gridCol>
                <a:gridCol w="2967220">
                  <a:extLst>
                    <a:ext uri="{9D8B030D-6E8A-4147-A177-3AD203B41FA5}">
                      <a16:colId xmlns:a16="http://schemas.microsoft.com/office/drawing/2014/main" val="683637361"/>
                    </a:ext>
                  </a:extLst>
                </a:gridCol>
                <a:gridCol w="2967220">
                  <a:extLst>
                    <a:ext uri="{9D8B030D-6E8A-4147-A177-3AD203B41FA5}">
                      <a16:colId xmlns:a16="http://schemas.microsoft.com/office/drawing/2014/main" val="205683760"/>
                    </a:ext>
                  </a:extLst>
                </a:gridCol>
              </a:tblGrid>
              <a:tr h="370840">
                <a:tc>
                  <a:txBody>
                    <a:bodyPr/>
                    <a:lstStyle/>
                    <a:p>
                      <a:r>
                        <a:rPr lang="en-US" sz="1100"/>
                        <a:t>Bug #</a:t>
                      </a:r>
                    </a:p>
                  </a:txBody>
                  <a:tcPr/>
                </a:tc>
                <a:tc>
                  <a:txBody>
                    <a:bodyPr/>
                    <a:lstStyle/>
                    <a:p>
                      <a:r>
                        <a:rPr lang="en-US" sz="1100"/>
                        <a:t>PT CSN</a:t>
                      </a:r>
                    </a:p>
                  </a:txBody>
                  <a:tcPr/>
                </a:tc>
                <a:tc>
                  <a:txBody>
                    <a:bodyPr/>
                    <a:lstStyle/>
                    <a:p>
                      <a:r>
                        <a:rPr lang="en-US" sz="1100"/>
                        <a:t>Dictionary Item</a:t>
                      </a:r>
                    </a:p>
                  </a:txBody>
                  <a:tcPr/>
                </a:tc>
                <a:tc>
                  <a:txBody>
                    <a:bodyPr/>
                    <a:lstStyle/>
                    <a:p>
                      <a:r>
                        <a:rPr lang="en-US" sz="1100"/>
                        <a:t>Prob description</a:t>
                      </a:r>
                    </a:p>
                  </a:txBody>
                  <a:tcPr/>
                </a:tc>
                <a:tc>
                  <a:txBody>
                    <a:bodyPr/>
                    <a:lstStyle/>
                    <a:p>
                      <a:r>
                        <a:rPr lang="en-US" sz="1100"/>
                        <a:t>Status</a:t>
                      </a:r>
                    </a:p>
                  </a:txBody>
                  <a:tcPr/>
                </a:tc>
                <a:extLst>
                  <a:ext uri="{0D108BD9-81ED-4DB2-BD59-A6C34878D82A}">
                    <a16:rowId xmlns:a16="http://schemas.microsoft.com/office/drawing/2014/main" val="927506851"/>
                  </a:ext>
                </a:extLst>
              </a:tr>
              <a:tr h="370840">
                <a:tc>
                  <a:txBody>
                    <a:bodyPr/>
                    <a:lstStyle/>
                    <a:p>
                      <a:r>
                        <a:rPr lang="en-US" sz="1100"/>
                        <a:t>1</a:t>
                      </a:r>
                    </a:p>
                  </a:txBody>
                  <a:tcPr>
                    <a:lnR w="12700" cap="flat" cmpd="sng" algn="ctr">
                      <a:solidFill>
                        <a:schemeClr val="tx1"/>
                      </a:solidFill>
                      <a:prstDash val="solid"/>
                      <a:round/>
                      <a:headEnd type="none" w="med" len="med"/>
                      <a:tailEnd type="none" w="med" len="med"/>
                    </a:lnR>
                  </a:tcPr>
                </a:tc>
                <a:tc>
                  <a:txBody>
                    <a:bodyPr/>
                    <a:lstStyle/>
                    <a:p>
                      <a:r>
                        <a:rPr lang="en-US" sz="1100"/>
                        <a:t>1012101368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GCS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Is missing GCS scores at:</a:t>
                      </a:r>
                    </a:p>
                    <a:p>
                      <a:r>
                        <a:rPr lang="en-US" sz="1100"/>
                        <a:t>2014-09-17 23:00:00</a:t>
                      </a:r>
                    </a:p>
                    <a:p>
                      <a:r>
                        <a:rPr lang="en-US" sz="1100"/>
                        <a:t>2014-09-18 08:00:00</a:t>
                      </a:r>
                    </a:p>
                    <a:p>
                      <a:r>
                        <a:rPr lang="en-US" sz="1100"/>
                        <a:t>2014-09-18 23:00:00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solidFill>
                            <a:srgbClr val="92D050"/>
                          </a:solidFill>
                        </a:rPr>
                        <a:t>Corrected 12/14/20- all GCS are showing up</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54766472"/>
                  </a:ext>
                </a:extLst>
              </a:tr>
              <a:tr h="370840">
                <a:tc>
                  <a:txBody>
                    <a:bodyPr/>
                    <a:lstStyle/>
                    <a:p>
                      <a:r>
                        <a:rPr lang="en-US" sz="1100"/>
                        <a:t>2</a:t>
                      </a:r>
                    </a:p>
                  </a:txBody>
                  <a:tcPr>
                    <a:lnR w="12700" cap="flat" cmpd="sng" algn="ctr">
                      <a:solidFill>
                        <a:schemeClr val="tx1"/>
                      </a:solidFill>
                      <a:prstDash val="solid"/>
                      <a:round/>
                      <a:headEnd type="none" w="med" len="med"/>
                      <a:tailEnd type="none" w="med" len="med"/>
                    </a:lnR>
                  </a:tcPr>
                </a:tc>
                <a:tc>
                  <a:txBody>
                    <a:bodyPr/>
                    <a:lstStyle/>
                    <a:p>
                      <a:r>
                        <a:rPr lang="en-US" sz="1100"/>
                        <a:t>1012137247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“super_table”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Remove the following columns from super table:</a:t>
                      </a:r>
                    </a:p>
                    <a:p>
                      <a:r>
                        <a:rPr lang="en-US" sz="1100"/>
                        <a:t>“diff”</a:t>
                      </a:r>
                    </a:p>
                    <a:p>
                      <a:r>
                        <a:rPr lang="en-US" sz="1100">
                          <a:solidFill>
                            <a:schemeClr val="tx1"/>
                          </a:solidFill>
                        </a:rPr>
                        <a:t>“recorded_time” (from gcs staging)</a:t>
                      </a:r>
                    </a:p>
                    <a:p>
                      <a:r>
                        <a:rPr lang="en-US" sz="1100">
                          <a:solidFill>
                            <a:schemeClr val="tx1"/>
                          </a:solidFill>
                        </a:rPr>
                        <a:t>“flo_row_id” (from gcs staging)</a:t>
                      </a:r>
                    </a:p>
                    <a:p>
                      <a:r>
                        <a:rPr lang="en-US" sz="1100"/>
                        <a:t>“other” (from vasopressor_staging)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rgbClr val="92D050"/>
                          </a:solidFill>
                        </a:rPr>
                        <a:t>Corrected 12/28/20</a:t>
                      </a:r>
                    </a:p>
                    <a:p>
                      <a:endParaRPr lang="en-US" sz="11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38589237"/>
                  </a:ext>
                </a:extLst>
              </a:tr>
              <a:tr h="370840">
                <a:tc>
                  <a:txBody>
                    <a:bodyPr/>
                    <a:lstStyle/>
                    <a:p>
                      <a:r>
                        <a:rPr lang="en-US" sz="1100"/>
                        <a:t>3</a:t>
                      </a:r>
                    </a:p>
                  </a:txBody>
                  <a:tcPr>
                    <a:lnR w="12700" cap="flat" cmpd="sng" algn="ctr">
                      <a:solidFill>
                        <a:schemeClr val="tx1"/>
                      </a:solidFill>
                      <a:prstDash val="solid"/>
                      <a:round/>
                      <a:headEnd type="none" w="med" len="med"/>
                      <a:tailEnd type="none" w="med" len="med"/>
                    </a:lnR>
                  </a:tcPr>
                </a:tc>
                <a:tc>
                  <a:txBody>
                    <a:bodyPr/>
                    <a:lstStyle/>
                    <a:p>
                      <a:r>
                        <a:rPr lang="en-US" sz="1100"/>
                        <a:t>1012137247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“super_table”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There is a comma in column named: “bilirubin,_total”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“calcium,_ionized”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“bilirubin,_indirect”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(Lab grouping file updated- 12/16/20)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rgbClr val="92D050"/>
                          </a:solidFill>
                        </a:rPr>
                        <a:t>Corrected 12/17/20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60897290"/>
                  </a:ext>
                </a:extLst>
              </a:tr>
              <a:tr h="370840">
                <a:tc>
                  <a:txBody>
                    <a:bodyPr/>
                    <a:lstStyle/>
                    <a:p>
                      <a:r>
                        <a:rPr lang="en-US" sz="1100"/>
                        <a:t>4</a:t>
                      </a:r>
                    </a:p>
                  </a:txBody>
                  <a:tcPr>
                    <a:lnR w="12700" cap="flat" cmpd="sng" algn="ctr">
                      <a:solidFill>
                        <a:schemeClr val="tx1"/>
                      </a:solidFill>
                      <a:prstDash val="solid"/>
                      <a:round/>
                      <a:headEnd type="none" w="med" len="med"/>
                      <a:tailEnd type="none" w="med" len="med"/>
                    </a:lnR>
                  </a:tcPr>
                </a:tc>
                <a:tc>
                  <a:txBody>
                    <a:bodyPr/>
                    <a:lstStyle/>
                    <a:p>
                      <a:r>
                        <a:rPr lang="en-US" sz="1100"/>
                        <a:t>1012137247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“super_table” </a:t>
                      </a:r>
                    </a:p>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The following cols are missing:</a:t>
                      </a:r>
                    </a:p>
                    <a:p>
                      <a:r>
                        <a:rPr lang="en-US" sz="1100"/>
                        <a:t>“sbp_cuff”</a:t>
                      </a:r>
                    </a:p>
                    <a:p>
                      <a:r>
                        <a:rPr lang="en-US" sz="1100"/>
                        <a:t>“dbp_cuff”</a:t>
                      </a:r>
                    </a:p>
                    <a:p>
                      <a:r>
                        <a:rPr lang="en-US" sz="1100"/>
                        <a:t>“map_cuff”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rgbClr val="92D050"/>
                          </a:solidFill>
                        </a:rPr>
                        <a:t>Corrected 12/17/20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7438489"/>
                  </a:ext>
                </a:extLst>
              </a:tr>
              <a:tr h="370840">
                <a:tc>
                  <a:txBody>
                    <a:bodyPr/>
                    <a:lstStyle/>
                    <a:p>
                      <a:r>
                        <a:rPr lang="en-US" sz="1100"/>
                        <a:t>5</a:t>
                      </a:r>
                    </a:p>
                  </a:txBody>
                  <a:tcPr>
                    <a:lnR w="12700" cap="flat" cmpd="sng" algn="ctr">
                      <a:solidFill>
                        <a:schemeClr val="tx1"/>
                      </a:solidFill>
                      <a:prstDash val="solid"/>
                      <a:round/>
                      <a:headEnd type="none" w="med" len="med"/>
                      <a:tailEnd type="none" w="med" len="med"/>
                    </a:lnR>
                  </a:tcPr>
                </a:tc>
                <a:tc>
                  <a:txBody>
                    <a:bodyPr/>
                    <a:lstStyle/>
                    <a:p>
                      <a:r>
                        <a:rPr lang="en-US" sz="1100"/>
                        <a:t>1012137247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“super_table”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solidFill>
                            <a:schemeClr val="tx1"/>
                          </a:solidFill>
                        </a:rPr>
                        <a:t>Change “Status” to “vent_status”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rgbClr val="92D050"/>
                          </a:solidFill>
                        </a:rPr>
                        <a:t>Corrected 12/17/20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39459676"/>
                  </a:ext>
                </a:extLst>
              </a:tr>
              <a:tr h="370840">
                <a:tc>
                  <a:txBody>
                    <a:bodyPr/>
                    <a:lstStyle/>
                    <a:p>
                      <a:r>
                        <a:rPr lang="en-US" sz="1100"/>
                        <a:t>6</a:t>
                      </a:r>
                    </a:p>
                  </a:txBody>
                  <a:tcPr>
                    <a:lnR w="12700" cap="flat" cmpd="sng" algn="ctr">
                      <a:solidFill>
                        <a:schemeClr val="tx1"/>
                      </a:solidFill>
                      <a:prstDash val="solid"/>
                      <a:round/>
                      <a:headEnd type="none" w="med" len="med"/>
                      <a:tailEnd type="none" w="med" len="med"/>
                    </a:lnR>
                  </a:tcPr>
                </a:tc>
                <a:tc>
                  <a:txBody>
                    <a:bodyPr/>
                    <a:lstStyle/>
                    <a:p>
                      <a:r>
                        <a:rPr lang="en-US" sz="1100"/>
                        <a:t>1008538920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“super_table”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Only a single value is appearing across vasopressors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solidFill>
                            <a:schemeClr val="accent2">
                              <a:lumMod val="60000"/>
                              <a:lumOff val="40000"/>
                            </a:schemeClr>
                          </a:solidFill>
                        </a:rPr>
                        <a:t>Update made; new bug described in Bug #8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3486789"/>
                  </a:ext>
                </a:extLst>
              </a:tr>
              <a:tr h="370840">
                <a:tc>
                  <a:txBody>
                    <a:bodyPr/>
                    <a:lstStyle/>
                    <a:p>
                      <a:r>
                        <a:rPr lang="en-US" sz="1100"/>
                        <a:t>7</a:t>
                      </a:r>
                    </a:p>
                  </a:txBody>
                  <a:tcPr>
                    <a:lnR w="12700" cap="flat" cmpd="sng" algn="ctr">
                      <a:solidFill>
                        <a:schemeClr val="tx1"/>
                      </a:solidFill>
                      <a:prstDash val="solid"/>
                      <a:round/>
                      <a:headEnd type="none" w="med" len="med"/>
                      <a:tailEnd type="none" w="med" len="med"/>
                    </a:ln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“bed_location”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Mutliple bed locations per single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sz="11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74469980"/>
                  </a:ext>
                </a:extLst>
              </a:tr>
            </a:tbl>
          </a:graphicData>
        </a:graphic>
      </p:graphicFrame>
    </p:spTree>
    <p:extLst>
      <p:ext uri="{BB962C8B-B14F-4D97-AF65-F5344CB8AC3E}">
        <p14:creationId xmlns:p14="http://schemas.microsoft.com/office/powerpoint/2010/main" val="2546958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7452-FA75-4DAA-980C-6E2CD8B6CCB4}"/>
              </a:ext>
            </a:extLst>
          </p:cNvPr>
          <p:cNvSpPr>
            <a:spLocks noGrp="1"/>
          </p:cNvSpPr>
          <p:nvPr>
            <p:ph type="title"/>
          </p:nvPr>
        </p:nvSpPr>
        <p:spPr/>
        <p:txBody>
          <a:bodyPr/>
          <a:lstStyle/>
          <a:p>
            <a:r>
              <a:rPr lang="en-US"/>
              <a:t>Bug Tracker</a:t>
            </a:r>
          </a:p>
        </p:txBody>
      </p:sp>
      <p:graphicFrame>
        <p:nvGraphicFramePr>
          <p:cNvPr id="4" name="Table 4">
            <a:extLst>
              <a:ext uri="{FF2B5EF4-FFF2-40B4-BE49-F238E27FC236}">
                <a16:creationId xmlns:a16="http://schemas.microsoft.com/office/drawing/2014/main" id="{F64AFAB6-215E-4993-868B-7AEF4DFFF984}"/>
              </a:ext>
            </a:extLst>
          </p:cNvPr>
          <p:cNvGraphicFramePr>
            <a:graphicFrameLocks noGrp="1"/>
          </p:cNvGraphicFramePr>
          <p:nvPr>
            <p:extLst>
              <p:ext uri="{D42A27DB-BD31-4B8C-83A1-F6EECF244321}">
                <p14:modId xmlns:p14="http://schemas.microsoft.com/office/powerpoint/2010/main" val="3657610932"/>
              </p:ext>
            </p:extLst>
          </p:nvPr>
        </p:nvGraphicFramePr>
        <p:xfrm>
          <a:off x="616154" y="1449067"/>
          <a:ext cx="9855343" cy="4053840"/>
        </p:xfrm>
        <a:graphic>
          <a:graphicData uri="http://schemas.openxmlformats.org/drawingml/2006/table">
            <a:tbl>
              <a:tblPr firstRow="1" bandRow="1">
                <a:tableStyleId>{F742BEFE-DB66-48F4-B2DB-87383E2EBDC1}</a:tableStyleId>
              </a:tblPr>
              <a:tblGrid>
                <a:gridCol w="454275">
                  <a:extLst>
                    <a:ext uri="{9D8B030D-6E8A-4147-A177-3AD203B41FA5}">
                      <a16:colId xmlns:a16="http://schemas.microsoft.com/office/drawing/2014/main" val="1422226361"/>
                    </a:ext>
                  </a:extLst>
                </a:gridCol>
                <a:gridCol w="1211517">
                  <a:extLst>
                    <a:ext uri="{9D8B030D-6E8A-4147-A177-3AD203B41FA5}">
                      <a16:colId xmlns:a16="http://schemas.microsoft.com/office/drawing/2014/main" val="1211395342"/>
                    </a:ext>
                  </a:extLst>
                </a:gridCol>
                <a:gridCol w="2255111">
                  <a:extLst>
                    <a:ext uri="{9D8B030D-6E8A-4147-A177-3AD203B41FA5}">
                      <a16:colId xmlns:a16="http://schemas.microsoft.com/office/drawing/2014/main" val="2950493439"/>
                    </a:ext>
                  </a:extLst>
                </a:gridCol>
                <a:gridCol w="4368404">
                  <a:extLst>
                    <a:ext uri="{9D8B030D-6E8A-4147-A177-3AD203B41FA5}">
                      <a16:colId xmlns:a16="http://schemas.microsoft.com/office/drawing/2014/main" val="683637361"/>
                    </a:ext>
                  </a:extLst>
                </a:gridCol>
                <a:gridCol w="1566036">
                  <a:extLst>
                    <a:ext uri="{9D8B030D-6E8A-4147-A177-3AD203B41FA5}">
                      <a16:colId xmlns:a16="http://schemas.microsoft.com/office/drawing/2014/main" val="205683760"/>
                    </a:ext>
                  </a:extLst>
                </a:gridCol>
              </a:tblGrid>
              <a:tr h="370840">
                <a:tc>
                  <a:txBody>
                    <a:bodyPr/>
                    <a:lstStyle/>
                    <a:p>
                      <a:r>
                        <a:rPr lang="en-US" sz="1100"/>
                        <a:t>Bug #</a:t>
                      </a:r>
                    </a:p>
                  </a:txBody>
                  <a:tcPr/>
                </a:tc>
                <a:tc>
                  <a:txBody>
                    <a:bodyPr/>
                    <a:lstStyle/>
                    <a:p>
                      <a:r>
                        <a:rPr lang="en-US" sz="1100"/>
                        <a:t>PT CSN</a:t>
                      </a:r>
                    </a:p>
                  </a:txBody>
                  <a:tcPr/>
                </a:tc>
                <a:tc>
                  <a:txBody>
                    <a:bodyPr/>
                    <a:lstStyle/>
                    <a:p>
                      <a:r>
                        <a:rPr lang="en-US" sz="1100"/>
                        <a:t>Dictionary Item</a:t>
                      </a:r>
                    </a:p>
                  </a:txBody>
                  <a:tcPr/>
                </a:tc>
                <a:tc>
                  <a:txBody>
                    <a:bodyPr/>
                    <a:lstStyle/>
                    <a:p>
                      <a:r>
                        <a:rPr lang="en-US" sz="1100"/>
                        <a:t>Prob description</a:t>
                      </a:r>
                    </a:p>
                  </a:txBody>
                  <a:tcPr/>
                </a:tc>
                <a:tc>
                  <a:txBody>
                    <a:bodyPr/>
                    <a:lstStyle/>
                    <a:p>
                      <a:r>
                        <a:rPr lang="en-US" sz="1100"/>
                        <a:t>Status</a:t>
                      </a:r>
                    </a:p>
                  </a:txBody>
                  <a:tcPr/>
                </a:tc>
                <a:extLst>
                  <a:ext uri="{0D108BD9-81ED-4DB2-BD59-A6C34878D82A}">
                    <a16:rowId xmlns:a16="http://schemas.microsoft.com/office/drawing/2014/main" val="927506851"/>
                  </a:ext>
                </a:extLst>
              </a:tr>
              <a:tr h="370840">
                <a:tc>
                  <a:txBody>
                    <a:bodyPr/>
                    <a:lstStyle/>
                    <a:p>
                      <a:r>
                        <a:rPr lang="en-US" sz="1100"/>
                        <a:t>8a</a:t>
                      </a:r>
                    </a:p>
                  </a:txBody>
                  <a:tcPr>
                    <a:lnR w="12700" cap="flat" cmpd="sng" algn="ctr">
                      <a:solidFill>
                        <a:schemeClr val="tx1"/>
                      </a:solidFill>
                      <a:prstDash val="solid"/>
                      <a:round/>
                      <a:headEnd type="none" w="med" len="med"/>
                      <a:tailEnd type="none" w="med" len="med"/>
                    </a:lnR>
                  </a:tcPr>
                </a:tc>
                <a:tc>
                  <a:txBody>
                    <a:bodyPr/>
                    <a:lstStyle/>
                    <a:p>
                      <a:r>
                        <a:rPr lang="en-US" sz="1100"/>
                        <a:t>1009578945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super_table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1) Is missing all ephinephrine doses, but should have multiple:</a:t>
                      </a:r>
                    </a:p>
                    <a:p>
                      <a:r>
                        <a:rPr lang="en-US" sz="1100"/>
                        <a:t>2014-06-24 02:00:00</a:t>
                      </a:r>
                    </a:p>
                    <a:p>
                      <a:r>
                        <a:rPr lang="en-US" sz="1100"/>
                        <a:t>2014-06-24 04:00:00</a:t>
                      </a:r>
                    </a:p>
                    <a:p>
                      <a:r>
                        <a:rPr lang="en-US" sz="1100"/>
                        <a:t>2014-06-24 06:00:00</a:t>
                      </a:r>
                    </a:p>
                    <a:p>
                      <a:pPr marL="0" indent="0">
                        <a:buFontTx/>
                        <a:buNone/>
                      </a:pPr>
                      <a:br>
                        <a:rPr lang="en-US" sz="1100"/>
                      </a:br>
                      <a:r>
                        <a:rPr lang="en-US" sz="1100"/>
                        <a:t>2) Is missing many norepinephrine doses, should have &gt;15 but only two ar recorded.</a:t>
                      </a:r>
                    </a:p>
                    <a:p>
                      <a:pPr marL="0" indent="0">
                        <a:buFontTx/>
                        <a:buNone/>
                      </a:pPr>
                      <a:br>
                        <a:rPr lang="en-US" sz="1100"/>
                      </a:br>
                      <a:r>
                        <a:rPr lang="en-US" sz="1100"/>
                        <a:t>3) Is missing all phenylephrine doses; should have ones at : </a:t>
                      </a:r>
                    </a:p>
                    <a:p>
                      <a:pPr marL="0" indent="0">
                        <a:buFontTx/>
                        <a:buNone/>
                      </a:pPr>
                      <a:r>
                        <a:rPr lang="en-US" sz="1100"/>
                        <a:t>2014-06-24 11:00:00</a:t>
                      </a:r>
                    </a:p>
                    <a:p>
                      <a:pPr marL="0" indent="0">
                        <a:buFontTx/>
                        <a:buNone/>
                      </a:pPr>
                      <a:r>
                        <a:rPr lang="en-US" sz="1100"/>
                        <a:t>2014-06-25 05:00:00</a:t>
                      </a:r>
                      <a:br>
                        <a:rPr lang="en-US" sz="1100"/>
                      </a:br>
                      <a:endParaRPr lang="en-US" sz="1100"/>
                    </a:p>
                    <a:p>
                      <a:pPr marL="0" indent="0">
                        <a:buFontTx/>
                        <a:buNone/>
                      </a:pPr>
                      <a:r>
                        <a:rPr lang="en-US" sz="1100"/>
                        <a:t>4) Is missing some vasopressin infusions; should have some at: </a:t>
                      </a:r>
                    </a:p>
                    <a:p>
                      <a:pPr marL="0" indent="0">
                        <a:buFontTx/>
                        <a:buNone/>
                      </a:pPr>
                      <a:r>
                        <a:rPr lang="en-US" sz="1100"/>
                        <a:t>2014-06-24 02:00:00</a:t>
                      </a:r>
                    </a:p>
                    <a:p>
                      <a:pPr marL="0" indent="0">
                        <a:buFontTx/>
                        <a:buNone/>
                      </a:pPr>
                      <a:r>
                        <a:rPr lang="en-US" sz="1100"/>
                        <a:t>2014-06-24 08:00:00</a:t>
                      </a:r>
                    </a:p>
                    <a:p>
                      <a:pPr marL="0" indent="0">
                        <a:buFontTx/>
                        <a:buNone/>
                      </a:pPr>
                      <a:r>
                        <a:rPr lang="en-US" sz="1100"/>
                        <a:t>2014-06-24 11:00:00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solidFill>
                            <a:srgbClr val="FF0000"/>
                          </a:solidFill>
                        </a:rPr>
                        <a:t>Added: 12/28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54766472"/>
                  </a:ext>
                </a:extLst>
              </a:tr>
              <a:tr h="370840">
                <a:tc>
                  <a:txBody>
                    <a:bodyPr/>
                    <a:lstStyle/>
                    <a:p>
                      <a:r>
                        <a:rPr lang="en-US" sz="1100"/>
                        <a:t>8b</a:t>
                      </a:r>
                    </a:p>
                  </a:txBody>
                  <a:tcPr>
                    <a:lnR w="12700" cap="flat" cmpd="sng" algn="ctr">
                      <a:solidFill>
                        <a:schemeClr val="tx1"/>
                      </a:solidFill>
                      <a:prstDash val="solid"/>
                      <a:round/>
                      <a:headEnd type="none" w="med" len="med"/>
                      <a:tailEnd type="none" w="med" len="med"/>
                    </a:lnR>
                  </a:tcPr>
                </a:tc>
                <a:tc>
                  <a:txBody>
                    <a:bodyPr/>
                    <a:lstStyle/>
                    <a:p>
                      <a:r>
                        <a:rPr lang="en-US" sz="1100"/>
                        <a:t>1012320650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super_table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indent="0">
                        <a:buFontTx/>
                        <a:buNone/>
                      </a:pPr>
                      <a:r>
                        <a:rPr lang="en-US" sz="1100"/>
                        <a:t>No vasopressors listed </a:t>
                      </a:r>
                    </a:p>
                    <a:p>
                      <a:pPr marL="0" indent="0">
                        <a:buFontTx/>
                        <a:buNone/>
                      </a:pPr>
                      <a:r>
                        <a:rPr lang="en-US" sz="1100"/>
                        <a:t>- should have had norepinephrine at: 2014-10-16 15:00:00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sz="110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58627333"/>
                  </a:ext>
                </a:extLst>
              </a:tr>
              <a:tr h="370840">
                <a:tc>
                  <a:txBody>
                    <a:bodyPr/>
                    <a:lstStyle/>
                    <a:p>
                      <a:r>
                        <a:rPr lang="en-US" sz="1100"/>
                        <a:t>9 </a:t>
                      </a:r>
                    </a:p>
                  </a:txBody>
                  <a:tcPr>
                    <a:lnR w="12700" cap="flat" cmpd="sng" algn="ctr">
                      <a:solidFill>
                        <a:schemeClr val="tx1"/>
                      </a:solidFill>
                      <a:prstDash val="solid"/>
                      <a:round/>
                      <a:headEnd type="none" w="med" len="med"/>
                      <a:tailEnd type="none" w="med" len="med"/>
                    </a:lnR>
                  </a:tcPr>
                </a:tc>
                <a:tc>
                  <a:txBody>
                    <a:bodyPr/>
                    <a:lstStyle/>
                    <a:p>
                      <a:r>
                        <a:rPr lang="en-US" sz="1100"/>
                        <a:t>'1008384225'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a:t>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indent="0">
                        <a:buFontTx/>
                        <a:buNone/>
                      </a:pPr>
                      <a:r>
                        <a:rPr lang="en-US" sz="1100"/>
                        <a:t>Has fio2 but is not listed as being on vent; SQL says no start/stop; check Epic 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sz="110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4702641"/>
                  </a:ext>
                </a:extLst>
              </a:tr>
            </a:tbl>
          </a:graphicData>
        </a:graphic>
      </p:graphicFrame>
    </p:spTree>
    <p:extLst>
      <p:ext uri="{BB962C8B-B14F-4D97-AF65-F5344CB8AC3E}">
        <p14:creationId xmlns:p14="http://schemas.microsoft.com/office/powerpoint/2010/main" val="368320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7821-F610-4E06-A9FF-4697365BDABB}"/>
              </a:ext>
            </a:extLst>
          </p:cNvPr>
          <p:cNvSpPr>
            <a:spLocks noGrp="1"/>
          </p:cNvSpPr>
          <p:nvPr>
            <p:ph type="title"/>
          </p:nvPr>
        </p:nvSpPr>
        <p:spPr/>
        <p:txBody>
          <a:bodyPr/>
          <a:lstStyle/>
          <a:p>
            <a:r>
              <a:rPr lang="en-US"/>
              <a:t>Yearly Pickle Code Execution</a:t>
            </a:r>
          </a:p>
        </p:txBody>
      </p:sp>
      <p:graphicFrame>
        <p:nvGraphicFramePr>
          <p:cNvPr id="3" name="Diagram 2">
            <a:extLst>
              <a:ext uri="{FF2B5EF4-FFF2-40B4-BE49-F238E27FC236}">
                <a16:creationId xmlns:a16="http://schemas.microsoft.com/office/drawing/2014/main" id="{4A470F42-E5AA-4F10-9A4B-546F15A34C21}"/>
              </a:ext>
            </a:extLst>
          </p:cNvPr>
          <p:cNvGraphicFramePr/>
          <p:nvPr>
            <p:extLst>
              <p:ext uri="{D42A27DB-BD31-4B8C-83A1-F6EECF244321}">
                <p14:modId xmlns:p14="http://schemas.microsoft.com/office/powerpoint/2010/main" val="4293588977"/>
              </p:ext>
            </p:extLst>
          </p:nvPr>
        </p:nvGraphicFramePr>
        <p:xfrm>
          <a:off x="2032000" y="1690688"/>
          <a:ext cx="7732486" cy="43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62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2560-E5E9-4618-8B18-26BB375715D3}"/>
              </a:ext>
            </a:extLst>
          </p:cNvPr>
          <p:cNvSpPr>
            <a:spLocks noGrp="1"/>
          </p:cNvSpPr>
          <p:nvPr>
            <p:ph type="title"/>
          </p:nvPr>
        </p:nvSpPr>
        <p:spPr>
          <a:xfrm>
            <a:off x="838200" y="383050"/>
            <a:ext cx="10515600" cy="1325563"/>
          </a:xfrm>
        </p:spPr>
        <p:txBody>
          <a:bodyPr/>
          <a:lstStyle/>
          <a:p>
            <a:r>
              <a:rPr lang="en-US"/>
              <a:t>Pipeline</a:t>
            </a:r>
          </a:p>
        </p:txBody>
      </p:sp>
      <p:sp>
        <p:nvSpPr>
          <p:cNvPr id="4" name="Rectangle 3">
            <a:extLst>
              <a:ext uri="{FF2B5EF4-FFF2-40B4-BE49-F238E27FC236}">
                <a16:creationId xmlns:a16="http://schemas.microsoft.com/office/drawing/2014/main" id="{BDB14A91-0AAD-4FEE-9F2C-1CFF4CB72C17}"/>
              </a:ext>
            </a:extLst>
          </p:cNvPr>
          <p:cNvSpPr/>
          <p:nvPr/>
        </p:nvSpPr>
        <p:spPr>
          <a:xfrm>
            <a:off x="1035727" y="2500559"/>
            <a:ext cx="879629" cy="7876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5" name="Rectangle 4">
            <a:extLst>
              <a:ext uri="{FF2B5EF4-FFF2-40B4-BE49-F238E27FC236}">
                <a16:creationId xmlns:a16="http://schemas.microsoft.com/office/drawing/2014/main" id="{740371C0-5E97-4A8B-8A07-E8688DF205DC}"/>
              </a:ext>
            </a:extLst>
          </p:cNvPr>
          <p:cNvSpPr/>
          <p:nvPr/>
        </p:nvSpPr>
        <p:spPr>
          <a:xfrm>
            <a:off x="1188127" y="2652959"/>
            <a:ext cx="879629" cy="7876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6" name="Rectangle 5">
            <a:extLst>
              <a:ext uri="{FF2B5EF4-FFF2-40B4-BE49-F238E27FC236}">
                <a16:creationId xmlns:a16="http://schemas.microsoft.com/office/drawing/2014/main" id="{D24135AB-6891-448C-A655-0DE955212881}"/>
              </a:ext>
            </a:extLst>
          </p:cNvPr>
          <p:cNvSpPr/>
          <p:nvPr/>
        </p:nvSpPr>
        <p:spPr>
          <a:xfrm>
            <a:off x="1340527" y="2805359"/>
            <a:ext cx="879629" cy="7876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y18.pickle</a:t>
            </a:r>
          </a:p>
        </p:txBody>
      </p:sp>
      <p:cxnSp>
        <p:nvCxnSpPr>
          <p:cNvPr id="8" name="Straight Arrow Connector 7">
            <a:extLst>
              <a:ext uri="{FF2B5EF4-FFF2-40B4-BE49-F238E27FC236}">
                <a16:creationId xmlns:a16="http://schemas.microsoft.com/office/drawing/2014/main" id="{0CB7187B-5526-48F3-9540-09840A9D30C3}"/>
              </a:ext>
            </a:extLst>
          </p:cNvPr>
          <p:cNvCxnSpPr>
            <a:cxnSpLocks/>
            <a:stCxn id="6" idx="3"/>
            <a:endCxn id="43" idx="1"/>
          </p:cNvCxnSpPr>
          <p:nvPr/>
        </p:nvCxnSpPr>
        <p:spPr>
          <a:xfrm>
            <a:off x="2220156" y="3199189"/>
            <a:ext cx="2027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51F6667-832A-4526-89FA-1C2E91188E6D}"/>
              </a:ext>
            </a:extLst>
          </p:cNvPr>
          <p:cNvSpPr txBox="1"/>
          <p:nvPr/>
        </p:nvSpPr>
        <p:spPr>
          <a:xfrm>
            <a:off x="838200" y="2036699"/>
            <a:ext cx="1381957" cy="461665"/>
          </a:xfrm>
          <a:prstGeom prst="rect">
            <a:avLst/>
          </a:prstGeom>
          <a:noFill/>
        </p:spPr>
        <p:txBody>
          <a:bodyPr wrap="square" rtlCol="0">
            <a:spAutoFit/>
          </a:bodyPr>
          <a:lstStyle/>
          <a:p>
            <a:pPr algn="ctr"/>
            <a:r>
              <a:rPr lang="en-US" sz="1200"/>
              <a:t>Instantiate Class: </a:t>
            </a:r>
            <a:r>
              <a:rPr lang="en-US" sz="1200" b="1"/>
              <a:t>sepyIMPORT</a:t>
            </a:r>
          </a:p>
        </p:txBody>
      </p:sp>
      <p:sp>
        <p:nvSpPr>
          <p:cNvPr id="30" name="TextBox 29">
            <a:extLst>
              <a:ext uri="{FF2B5EF4-FFF2-40B4-BE49-F238E27FC236}">
                <a16:creationId xmlns:a16="http://schemas.microsoft.com/office/drawing/2014/main" id="{B05257D0-47B2-40DC-9FEE-95409066C93C}"/>
              </a:ext>
            </a:extLst>
          </p:cNvPr>
          <p:cNvSpPr txBox="1"/>
          <p:nvPr/>
        </p:nvSpPr>
        <p:spPr>
          <a:xfrm>
            <a:off x="2183679" y="4152315"/>
            <a:ext cx="1136342" cy="646331"/>
          </a:xfrm>
          <a:prstGeom prst="rect">
            <a:avLst/>
          </a:prstGeom>
          <a:noFill/>
        </p:spPr>
        <p:txBody>
          <a:bodyPr wrap="square" rtlCol="0">
            <a:spAutoFit/>
          </a:bodyPr>
          <a:lstStyle/>
          <a:p>
            <a:pPr algn="ctr"/>
            <a:r>
              <a:rPr lang="en-US" sz="1200"/>
              <a:t>Pickle has all 2018 pt data (i.e. it’s big)</a:t>
            </a:r>
          </a:p>
        </p:txBody>
      </p:sp>
      <p:cxnSp>
        <p:nvCxnSpPr>
          <p:cNvPr id="32" name="Connector: Curved 31">
            <a:extLst>
              <a:ext uri="{FF2B5EF4-FFF2-40B4-BE49-F238E27FC236}">
                <a16:creationId xmlns:a16="http://schemas.microsoft.com/office/drawing/2014/main" id="{94D799B9-1359-4350-8D0D-E2727B7A8B08}"/>
              </a:ext>
            </a:extLst>
          </p:cNvPr>
          <p:cNvCxnSpPr>
            <a:cxnSpLocks/>
            <a:stCxn id="30" idx="1"/>
            <a:endCxn id="6" idx="2"/>
          </p:cNvCxnSpPr>
          <p:nvPr/>
        </p:nvCxnSpPr>
        <p:spPr>
          <a:xfrm rot="10800000">
            <a:off x="1780343" y="3593019"/>
            <a:ext cx="403337" cy="882462"/>
          </a:xfrm>
          <a:prstGeom prst="curvedConnector2">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A9C1849-2A0D-4579-B80C-382AF3ADE191}"/>
              </a:ext>
            </a:extLst>
          </p:cNvPr>
          <p:cNvSpPr txBox="1"/>
          <p:nvPr/>
        </p:nvSpPr>
        <p:spPr>
          <a:xfrm>
            <a:off x="2251782" y="2756732"/>
            <a:ext cx="1381957" cy="461665"/>
          </a:xfrm>
          <a:prstGeom prst="rect">
            <a:avLst/>
          </a:prstGeom>
          <a:noFill/>
        </p:spPr>
        <p:txBody>
          <a:bodyPr wrap="square" rtlCol="0">
            <a:spAutoFit/>
          </a:bodyPr>
          <a:lstStyle/>
          <a:p>
            <a:pPr algn="ctr"/>
            <a:r>
              <a:rPr lang="en-US" sz="1200"/>
              <a:t>Instantiate Class: </a:t>
            </a:r>
            <a:r>
              <a:rPr lang="en-US" sz="1200" b="1"/>
              <a:t>sepyDICT</a:t>
            </a:r>
          </a:p>
        </p:txBody>
      </p:sp>
      <p:sp>
        <p:nvSpPr>
          <p:cNvPr id="40" name="Rectangle 39">
            <a:extLst>
              <a:ext uri="{FF2B5EF4-FFF2-40B4-BE49-F238E27FC236}">
                <a16:creationId xmlns:a16="http://schemas.microsoft.com/office/drawing/2014/main" id="{A1176D61-90F6-4C53-840D-1D9D7ACD92C7}"/>
              </a:ext>
            </a:extLst>
          </p:cNvPr>
          <p:cNvSpPr/>
          <p:nvPr/>
        </p:nvSpPr>
        <p:spPr>
          <a:xfrm>
            <a:off x="6808092" y="2797077"/>
            <a:ext cx="786414" cy="724038"/>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enc1</a:t>
            </a:r>
          </a:p>
        </p:txBody>
      </p:sp>
      <p:sp>
        <p:nvSpPr>
          <p:cNvPr id="41" name="Rectangle 40">
            <a:extLst>
              <a:ext uri="{FF2B5EF4-FFF2-40B4-BE49-F238E27FC236}">
                <a16:creationId xmlns:a16="http://schemas.microsoft.com/office/drawing/2014/main" id="{DA8DF8BA-BD29-434E-8621-7092319E3B05}"/>
              </a:ext>
            </a:extLst>
          </p:cNvPr>
          <p:cNvSpPr/>
          <p:nvPr/>
        </p:nvSpPr>
        <p:spPr>
          <a:xfrm>
            <a:off x="7201299" y="3318408"/>
            <a:ext cx="786414" cy="724038"/>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pt2</a:t>
            </a:r>
          </a:p>
        </p:txBody>
      </p:sp>
      <p:sp>
        <p:nvSpPr>
          <p:cNvPr id="42" name="Rectangle 41">
            <a:extLst>
              <a:ext uri="{FF2B5EF4-FFF2-40B4-BE49-F238E27FC236}">
                <a16:creationId xmlns:a16="http://schemas.microsoft.com/office/drawing/2014/main" id="{89536A40-A7BA-4C9A-9294-ED3F462A821C}"/>
              </a:ext>
            </a:extLst>
          </p:cNvPr>
          <p:cNvSpPr/>
          <p:nvPr/>
        </p:nvSpPr>
        <p:spPr>
          <a:xfrm>
            <a:off x="7594506" y="3845392"/>
            <a:ext cx="786414" cy="724038"/>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pt3</a:t>
            </a:r>
          </a:p>
        </p:txBody>
      </p:sp>
      <p:sp>
        <p:nvSpPr>
          <p:cNvPr id="43" name="TextBox 42">
            <a:extLst>
              <a:ext uri="{FF2B5EF4-FFF2-40B4-BE49-F238E27FC236}">
                <a16:creationId xmlns:a16="http://schemas.microsoft.com/office/drawing/2014/main" id="{D4215A62-D4A2-4188-A9A9-CDEAC473D2AF}"/>
              </a:ext>
            </a:extLst>
          </p:cNvPr>
          <p:cNvSpPr txBox="1"/>
          <p:nvPr/>
        </p:nvSpPr>
        <p:spPr>
          <a:xfrm>
            <a:off x="4248018" y="2968356"/>
            <a:ext cx="1500694" cy="461665"/>
          </a:xfrm>
          <a:prstGeom prst="rect">
            <a:avLst/>
          </a:prstGeom>
          <a:noFill/>
        </p:spPr>
        <p:txBody>
          <a:bodyPr wrap="square" rtlCol="0">
            <a:spAutoFit/>
          </a:bodyPr>
          <a:lstStyle/>
          <a:p>
            <a:pPr algn="ctr"/>
            <a:r>
              <a:rPr lang="en-US" sz="1200"/>
              <a:t>Each instance is the data for 1 enc</a:t>
            </a:r>
          </a:p>
        </p:txBody>
      </p:sp>
      <p:cxnSp>
        <p:nvCxnSpPr>
          <p:cNvPr id="44" name="Connector: Curved 43">
            <a:extLst>
              <a:ext uri="{FF2B5EF4-FFF2-40B4-BE49-F238E27FC236}">
                <a16:creationId xmlns:a16="http://schemas.microsoft.com/office/drawing/2014/main" id="{B3E77C1D-447D-42CC-A1D5-80910A38A763}"/>
              </a:ext>
            </a:extLst>
          </p:cNvPr>
          <p:cNvCxnSpPr>
            <a:cxnSpLocks/>
            <a:stCxn id="43" idx="3"/>
            <a:endCxn id="40" idx="1"/>
          </p:cNvCxnSpPr>
          <p:nvPr/>
        </p:nvCxnSpPr>
        <p:spPr>
          <a:xfrm flipV="1">
            <a:off x="5748712" y="3159096"/>
            <a:ext cx="1059380" cy="40093"/>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8B9BC81-EA6A-46D5-84C8-31E07BE51B88}"/>
              </a:ext>
            </a:extLst>
          </p:cNvPr>
          <p:cNvCxnSpPr>
            <a:cxnSpLocks/>
            <a:stCxn id="43" idx="3"/>
            <a:endCxn id="41" idx="1"/>
          </p:cNvCxnSpPr>
          <p:nvPr/>
        </p:nvCxnSpPr>
        <p:spPr>
          <a:xfrm>
            <a:off x="5748712" y="3199189"/>
            <a:ext cx="1452587" cy="481238"/>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D133DD17-623E-43F7-9404-095BCD987A2F}"/>
              </a:ext>
            </a:extLst>
          </p:cNvPr>
          <p:cNvCxnSpPr>
            <a:cxnSpLocks/>
            <a:stCxn id="43" idx="3"/>
            <a:endCxn id="42" idx="1"/>
          </p:cNvCxnSpPr>
          <p:nvPr/>
        </p:nvCxnSpPr>
        <p:spPr>
          <a:xfrm>
            <a:off x="5748712" y="3199189"/>
            <a:ext cx="1845794" cy="1008222"/>
          </a:xfrm>
          <a:prstGeom prst="curvedConnector3">
            <a:avLst>
              <a:gd name="adj1" fmla="val 31485"/>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Right Brace 66">
            <a:extLst>
              <a:ext uri="{FF2B5EF4-FFF2-40B4-BE49-F238E27FC236}">
                <a16:creationId xmlns:a16="http://schemas.microsoft.com/office/drawing/2014/main" id="{EA476BE9-C0A9-4DDD-AFF8-A902B220B892}"/>
              </a:ext>
            </a:extLst>
          </p:cNvPr>
          <p:cNvSpPr/>
          <p:nvPr/>
        </p:nvSpPr>
        <p:spPr>
          <a:xfrm>
            <a:off x="8323635" y="2733455"/>
            <a:ext cx="380274" cy="1927443"/>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ectangle 68">
            <a:extLst>
              <a:ext uri="{FF2B5EF4-FFF2-40B4-BE49-F238E27FC236}">
                <a16:creationId xmlns:a16="http://schemas.microsoft.com/office/drawing/2014/main" id="{CC952431-03AA-4769-BB51-ADA3A223DED1}"/>
              </a:ext>
            </a:extLst>
          </p:cNvPr>
          <p:cNvSpPr/>
          <p:nvPr/>
        </p:nvSpPr>
        <p:spPr>
          <a:xfrm>
            <a:off x="8749596" y="2866379"/>
            <a:ext cx="880393" cy="724038"/>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Pt1.pickle</a:t>
            </a:r>
          </a:p>
        </p:txBody>
      </p:sp>
      <p:sp>
        <p:nvSpPr>
          <p:cNvPr id="70" name="Rectangle 69">
            <a:extLst>
              <a:ext uri="{FF2B5EF4-FFF2-40B4-BE49-F238E27FC236}">
                <a16:creationId xmlns:a16="http://schemas.microsoft.com/office/drawing/2014/main" id="{943D906C-5030-42A6-8988-52132226E367}"/>
              </a:ext>
            </a:extLst>
          </p:cNvPr>
          <p:cNvSpPr/>
          <p:nvPr/>
        </p:nvSpPr>
        <p:spPr>
          <a:xfrm>
            <a:off x="9053903" y="3387710"/>
            <a:ext cx="880393" cy="724038"/>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Pt2.pickle</a:t>
            </a:r>
          </a:p>
        </p:txBody>
      </p:sp>
      <p:sp>
        <p:nvSpPr>
          <p:cNvPr id="71" name="Rectangle 70">
            <a:extLst>
              <a:ext uri="{FF2B5EF4-FFF2-40B4-BE49-F238E27FC236}">
                <a16:creationId xmlns:a16="http://schemas.microsoft.com/office/drawing/2014/main" id="{0C42DF08-C733-4B44-94D9-304FE20F8E69}"/>
              </a:ext>
            </a:extLst>
          </p:cNvPr>
          <p:cNvSpPr/>
          <p:nvPr/>
        </p:nvSpPr>
        <p:spPr>
          <a:xfrm>
            <a:off x="9358211" y="3914694"/>
            <a:ext cx="880392" cy="724038"/>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Pt3.pickle</a:t>
            </a:r>
          </a:p>
        </p:txBody>
      </p:sp>
    </p:spTree>
    <p:extLst>
      <p:ext uri="{BB962C8B-B14F-4D97-AF65-F5344CB8AC3E}">
        <p14:creationId xmlns:p14="http://schemas.microsoft.com/office/powerpoint/2010/main" val="51892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92B3-1AB9-4C7C-9A4A-E69C06139FE2}"/>
              </a:ext>
            </a:extLst>
          </p:cNvPr>
          <p:cNvSpPr>
            <a:spLocks noGrp="1"/>
          </p:cNvSpPr>
          <p:nvPr>
            <p:ph type="title"/>
          </p:nvPr>
        </p:nvSpPr>
        <p:spPr/>
        <p:txBody>
          <a:bodyPr/>
          <a:lstStyle/>
          <a:p>
            <a:r>
              <a:rPr lang="en-US"/>
              <a:t>Encounter Code Execution</a:t>
            </a:r>
          </a:p>
        </p:txBody>
      </p:sp>
      <p:graphicFrame>
        <p:nvGraphicFramePr>
          <p:cNvPr id="7" name="Diagram 6">
            <a:extLst>
              <a:ext uri="{FF2B5EF4-FFF2-40B4-BE49-F238E27FC236}">
                <a16:creationId xmlns:a16="http://schemas.microsoft.com/office/drawing/2014/main" id="{ACAB1664-5E81-426C-A139-09ED3EB65671}"/>
              </a:ext>
            </a:extLst>
          </p:cNvPr>
          <p:cNvGraphicFramePr/>
          <p:nvPr>
            <p:extLst>
              <p:ext uri="{D42A27DB-BD31-4B8C-83A1-F6EECF244321}">
                <p14:modId xmlns:p14="http://schemas.microsoft.com/office/powerpoint/2010/main" val="3021941551"/>
              </p:ext>
            </p:extLst>
          </p:nvPr>
        </p:nvGraphicFramePr>
        <p:xfrm>
          <a:off x="2032000" y="1690688"/>
          <a:ext cx="7732486" cy="43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99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A7EB-237A-40BB-A18B-2E511428BB3F}"/>
              </a:ext>
            </a:extLst>
          </p:cNvPr>
          <p:cNvSpPr>
            <a:spLocks noGrp="1"/>
          </p:cNvSpPr>
          <p:nvPr>
            <p:ph type="title"/>
          </p:nvPr>
        </p:nvSpPr>
        <p:spPr>
          <a:xfrm>
            <a:off x="838200" y="365125"/>
            <a:ext cx="5407205" cy="1325563"/>
          </a:xfrm>
        </p:spPr>
        <p:txBody>
          <a:bodyPr/>
          <a:lstStyle/>
          <a:p>
            <a:r>
              <a:rPr lang="en-US"/>
              <a:t>make_dicts.py</a:t>
            </a:r>
          </a:p>
        </p:txBody>
      </p:sp>
      <p:sp>
        <p:nvSpPr>
          <p:cNvPr id="4" name="Rectangle 3">
            <a:extLst>
              <a:ext uri="{FF2B5EF4-FFF2-40B4-BE49-F238E27FC236}">
                <a16:creationId xmlns:a16="http://schemas.microsoft.com/office/drawing/2014/main" id="{F513BDB2-80D7-48E8-A887-4A2B377D033A}"/>
              </a:ext>
            </a:extLst>
          </p:cNvPr>
          <p:cNvSpPr/>
          <p:nvPr/>
        </p:nvSpPr>
        <p:spPr>
          <a:xfrm>
            <a:off x="3381279" y="3088305"/>
            <a:ext cx="1761972" cy="13255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make_dicts.py</a:t>
            </a:r>
          </a:p>
        </p:txBody>
      </p:sp>
      <p:sp>
        <p:nvSpPr>
          <p:cNvPr id="6" name="Rectangle 5">
            <a:extLst>
              <a:ext uri="{FF2B5EF4-FFF2-40B4-BE49-F238E27FC236}">
                <a16:creationId xmlns:a16="http://schemas.microsoft.com/office/drawing/2014/main" id="{F2335015-F0B3-45A0-A99C-0CAAFE59F024}"/>
              </a:ext>
            </a:extLst>
          </p:cNvPr>
          <p:cNvSpPr/>
          <p:nvPr/>
        </p:nvSpPr>
        <p:spPr>
          <a:xfrm>
            <a:off x="405322" y="2780139"/>
            <a:ext cx="1124579" cy="7876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em_y18.pickle</a:t>
            </a:r>
          </a:p>
        </p:txBody>
      </p:sp>
      <p:sp>
        <p:nvSpPr>
          <p:cNvPr id="7" name="Rectangle 6">
            <a:extLst>
              <a:ext uri="{FF2B5EF4-FFF2-40B4-BE49-F238E27FC236}">
                <a16:creationId xmlns:a16="http://schemas.microsoft.com/office/drawing/2014/main" id="{35A6D5F6-4568-4AEA-A378-207A7385DCEB}"/>
              </a:ext>
            </a:extLst>
          </p:cNvPr>
          <p:cNvSpPr/>
          <p:nvPr/>
        </p:nvSpPr>
        <p:spPr>
          <a:xfrm>
            <a:off x="5006295" y="1952074"/>
            <a:ext cx="1239111" cy="5999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sepyDICT.py</a:t>
            </a:r>
          </a:p>
        </p:txBody>
      </p:sp>
      <p:cxnSp>
        <p:nvCxnSpPr>
          <p:cNvPr id="8" name="Connector: Curved 7">
            <a:extLst>
              <a:ext uri="{FF2B5EF4-FFF2-40B4-BE49-F238E27FC236}">
                <a16:creationId xmlns:a16="http://schemas.microsoft.com/office/drawing/2014/main" id="{1D5826AF-F1EF-4421-9F80-BA5062613CF3}"/>
              </a:ext>
            </a:extLst>
          </p:cNvPr>
          <p:cNvCxnSpPr>
            <a:cxnSpLocks/>
            <a:stCxn id="7" idx="1"/>
            <a:endCxn id="4" idx="0"/>
          </p:cNvCxnSpPr>
          <p:nvPr/>
        </p:nvCxnSpPr>
        <p:spPr>
          <a:xfrm rot="10800000" flipV="1">
            <a:off x="4262265" y="2252045"/>
            <a:ext cx="744030" cy="836259"/>
          </a:xfrm>
          <a:prstGeom prst="curvedConnector2">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8C08ED85-93C9-4C9E-A9AB-51CFE759D17E}"/>
              </a:ext>
            </a:extLst>
          </p:cNvPr>
          <p:cNvCxnSpPr>
            <a:cxnSpLocks/>
            <a:stCxn id="6" idx="3"/>
            <a:endCxn id="4" idx="1"/>
          </p:cNvCxnSpPr>
          <p:nvPr/>
        </p:nvCxnSpPr>
        <p:spPr>
          <a:xfrm>
            <a:off x="1529901" y="3173969"/>
            <a:ext cx="1851378" cy="577117"/>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889A71-A459-4DDD-B084-8D7DBE16389D}"/>
              </a:ext>
            </a:extLst>
          </p:cNvPr>
          <p:cNvSpPr/>
          <p:nvPr/>
        </p:nvSpPr>
        <p:spPr>
          <a:xfrm>
            <a:off x="4262266" y="5150598"/>
            <a:ext cx="1056042" cy="5999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 #</a:t>
            </a:r>
          </a:p>
        </p:txBody>
      </p:sp>
      <p:sp>
        <p:nvSpPr>
          <p:cNvPr id="15" name="Rectangle 14">
            <a:extLst>
              <a:ext uri="{FF2B5EF4-FFF2-40B4-BE49-F238E27FC236}">
                <a16:creationId xmlns:a16="http://schemas.microsoft.com/office/drawing/2014/main" id="{F5FC9309-35DA-4A0B-989D-E634045598F9}"/>
              </a:ext>
            </a:extLst>
          </p:cNvPr>
          <p:cNvSpPr/>
          <p:nvPr/>
        </p:nvSpPr>
        <p:spPr>
          <a:xfrm>
            <a:off x="2174779" y="5128727"/>
            <a:ext cx="1056042" cy="5999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Total Processes </a:t>
            </a:r>
          </a:p>
        </p:txBody>
      </p:sp>
      <p:cxnSp>
        <p:nvCxnSpPr>
          <p:cNvPr id="16" name="Connector: Curved 15">
            <a:extLst>
              <a:ext uri="{FF2B5EF4-FFF2-40B4-BE49-F238E27FC236}">
                <a16:creationId xmlns:a16="http://schemas.microsoft.com/office/drawing/2014/main" id="{CF10E2D4-A4CD-4E3F-A8AE-3F553E7224BE}"/>
              </a:ext>
            </a:extLst>
          </p:cNvPr>
          <p:cNvCxnSpPr>
            <a:cxnSpLocks/>
            <a:stCxn id="15" idx="0"/>
            <a:endCxn id="4" idx="2"/>
          </p:cNvCxnSpPr>
          <p:nvPr/>
        </p:nvCxnSpPr>
        <p:spPr>
          <a:xfrm rot="5400000" flipH="1" flipV="1">
            <a:off x="3125102" y="3991565"/>
            <a:ext cx="714860" cy="1559465"/>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F06076EC-A73B-4E00-9A5B-13C42FE4F09C}"/>
              </a:ext>
            </a:extLst>
          </p:cNvPr>
          <p:cNvCxnSpPr>
            <a:cxnSpLocks/>
            <a:stCxn id="14" idx="0"/>
            <a:endCxn id="4" idx="2"/>
          </p:cNvCxnSpPr>
          <p:nvPr/>
        </p:nvCxnSpPr>
        <p:spPr>
          <a:xfrm rot="16200000" flipV="1">
            <a:off x="4157911" y="4518222"/>
            <a:ext cx="736731" cy="528022"/>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CE7879D0-ADF9-4CEE-B78F-0D6BC3B87723}"/>
              </a:ext>
            </a:extLst>
          </p:cNvPr>
          <p:cNvSpPr/>
          <p:nvPr/>
        </p:nvSpPr>
        <p:spPr>
          <a:xfrm>
            <a:off x="5459092" y="3028732"/>
            <a:ext cx="380274" cy="1444708"/>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F9C8096C-F750-49D7-801E-E037190CAA0C}"/>
              </a:ext>
            </a:extLst>
          </p:cNvPr>
          <p:cNvSpPr/>
          <p:nvPr/>
        </p:nvSpPr>
        <p:spPr>
          <a:xfrm>
            <a:off x="5946205" y="2907651"/>
            <a:ext cx="1239111" cy="52133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123456.pickle</a:t>
            </a:r>
          </a:p>
        </p:txBody>
      </p:sp>
      <p:sp>
        <p:nvSpPr>
          <p:cNvPr id="35" name="Rectangle 34">
            <a:extLst>
              <a:ext uri="{FF2B5EF4-FFF2-40B4-BE49-F238E27FC236}">
                <a16:creationId xmlns:a16="http://schemas.microsoft.com/office/drawing/2014/main" id="{29194759-7C40-4CCB-840B-295016379A91}"/>
              </a:ext>
            </a:extLst>
          </p:cNvPr>
          <p:cNvSpPr/>
          <p:nvPr/>
        </p:nvSpPr>
        <p:spPr>
          <a:xfrm>
            <a:off x="391668" y="3604768"/>
            <a:ext cx="1124579" cy="7876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em_y19.pickle</a:t>
            </a:r>
          </a:p>
        </p:txBody>
      </p:sp>
      <p:sp>
        <p:nvSpPr>
          <p:cNvPr id="36" name="Rectangle 35">
            <a:extLst>
              <a:ext uri="{FF2B5EF4-FFF2-40B4-BE49-F238E27FC236}">
                <a16:creationId xmlns:a16="http://schemas.microsoft.com/office/drawing/2014/main" id="{056897E2-7AE2-4CB5-8FE1-366A76EB9A06}"/>
              </a:ext>
            </a:extLst>
          </p:cNvPr>
          <p:cNvSpPr/>
          <p:nvPr/>
        </p:nvSpPr>
        <p:spPr>
          <a:xfrm>
            <a:off x="405322" y="4428545"/>
            <a:ext cx="1124579" cy="7876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em_y20.pickle</a:t>
            </a:r>
          </a:p>
        </p:txBody>
      </p:sp>
      <p:cxnSp>
        <p:nvCxnSpPr>
          <p:cNvPr id="37" name="Connector: Curved 36">
            <a:extLst>
              <a:ext uri="{FF2B5EF4-FFF2-40B4-BE49-F238E27FC236}">
                <a16:creationId xmlns:a16="http://schemas.microsoft.com/office/drawing/2014/main" id="{836239B0-5894-4231-9971-C91AF64591C7}"/>
              </a:ext>
            </a:extLst>
          </p:cNvPr>
          <p:cNvCxnSpPr>
            <a:cxnSpLocks/>
            <a:stCxn id="35" idx="3"/>
            <a:endCxn id="4" idx="1"/>
          </p:cNvCxnSpPr>
          <p:nvPr/>
        </p:nvCxnSpPr>
        <p:spPr>
          <a:xfrm flipV="1">
            <a:off x="1516247" y="3751086"/>
            <a:ext cx="1865032" cy="247512"/>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3EB03D90-9791-482E-B20B-C86BAA64E03D}"/>
              </a:ext>
            </a:extLst>
          </p:cNvPr>
          <p:cNvCxnSpPr>
            <a:cxnSpLocks/>
            <a:stCxn id="36" idx="3"/>
            <a:endCxn id="4" idx="1"/>
          </p:cNvCxnSpPr>
          <p:nvPr/>
        </p:nvCxnSpPr>
        <p:spPr>
          <a:xfrm flipV="1">
            <a:off x="1529901" y="3751086"/>
            <a:ext cx="1851378" cy="1071289"/>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C467979-F114-4CCE-B5E4-BE4F9231F809}"/>
              </a:ext>
            </a:extLst>
          </p:cNvPr>
          <p:cNvSpPr/>
          <p:nvPr/>
        </p:nvSpPr>
        <p:spPr>
          <a:xfrm>
            <a:off x="290790" y="2656114"/>
            <a:ext cx="1328517" cy="26677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9E08C14-2369-4A40-AA39-39170648E340}"/>
              </a:ext>
            </a:extLst>
          </p:cNvPr>
          <p:cNvSpPr/>
          <p:nvPr/>
        </p:nvSpPr>
        <p:spPr>
          <a:xfrm>
            <a:off x="5006294" y="1195112"/>
            <a:ext cx="1239111" cy="5999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List of patients</a:t>
            </a:r>
          </a:p>
        </p:txBody>
      </p:sp>
      <p:cxnSp>
        <p:nvCxnSpPr>
          <p:cNvPr id="49" name="Connector: Curved 48">
            <a:extLst>
              <a:ext uri="{FF2B5EF4-FFF2-40B4-BE49-F238E27FC236}">
                <a16:creationId xmlns:a16="http://schemas.microsoft.com/office/drawing/2014/main" id="{B6C11F99-B8F0-4941-B6C5-FEAD45A1402D}"/>
              </a:ext>
            </a:extLst>
          </p:cNvPr>
          <p:cNvCxnSpPr>
            <a:cxnSpLocks/>
            <a:stCxn id="48" idx="1"/>
            <a:endCxn id="4" idx="0"/>
          </p:cNvCxnSpPr>
          <p:nvPr/>
        </p:nvCxnSpPr>
        <p:spPr>
          <a:xfrm rot="10800000" flipV="1">
            <a:off x="4262266" y="1495083"/>
            <a:ext cx="744029" cy="1593221"/>
          </a:xfrm>
          <a:prstGeom prst="curvedConnector2">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76DE977-EFDF-4E24-B29E-4FACE2289216}"/>
              </a:ext>
            </a:extLst>
          </p:cNvPr>
          <p:cNvSpPr/>
          <p:nvPr/>
        </p:nvSpPr>
        <p:spPr>
          <a:xfrm>
            <a:off x="6053044" y="3320716"/>
            <a:ext cx="1239111" cy="52133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556644.pickle</a:t>
            </a:r>
          </a:p>
        </p:txBody>
      </p:sp>
      <p:sp>
        <p:nvSpPr>
          <p:cNvPr id="34" name="Rectangle 33">
            <a:extLst>
              <a:ext uri="{FF2B5EF4-FFF2-40B4-BE49-F238E27FC236}">
                <a16:creationId xmlns:a16="http://schemas.microsoft.com/office/drawing/2014/main" id="{93EC26F5-1831-4F4A-BD2B-F0E758B1D2B3}"/>
              </a:ext>
            </a:extLst>
          </p:cNvPr>
          <p:cNvSpPr/>
          <p:nvPr/>
        </p:nvSpPr>
        <p:spPr>
          <a:xfrm>
            <a:off x="6162287" y="3752301"/>
            <a:ext cx="1239111" cy="52133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778899.pickle</a:t>
            </a:r>
          </a:p>
        </p:txBody>
      </p:sp>
      <p:sp>
        <p:nvSpPr>
          <p:cNvPr id="38" name="Rectangle 37">
            <a:extLst>
              <a:ext uri="{FF2B5EF4-FFF2-40B4-BE49-F238E27FC236}">
                <a16:creationId xmlns:a16="http://schemas.microsoft.com/office/drawing/2014/main" id="{2E9BB273-76AE-41EF-A421-285E1DAE028B}"/>
              </a:ext>
            </a:extLst>
          </p:cNvPr>
          <p:cNvSpPr/>
          <p:nvPr/>
        </p:nvSpPr>
        <p:spPr>
          <a:xfrm>
            <a:off x="7791062" y="2827639"/>
            <a:ext cx="2076838" cy="49307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encounter_summary.csv</a:t>
            </a:r>
          </a:p>
        </p:txBody>
      </p:sp>
      <p:sp>
        <p:nvSpPr>
          <p:cNvPr id="39" name="Rectangle 38">
            <a:extLst>
              <a:ext uri="{FF2B5EF4-FFF2-40B4-BE49-F238E27FC236}">
                <a16:creationId xmlns:a16="http://schemas.microsoft.com/office/drawing/2014/main" id="{511A4E73-6C0C-4A08-B693-5EB1F31EC18B}"/>
              </a:ext>
            </a:extLst>
          </p:cNvPr>
          <p:cNvSpPr/>
          <p:nvPr/>
        </p:nvSpPr>
        <p:spPr>
          <a:xfrm>
            <a:off x="7897901" y="3179985"/>
            <a:ext cx="2076838" cy="49307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SIRS_summary.csv</a:t>
            </a:r>
          </a:p>
        </p:txBody>
      </p:sp>
      <p:sp>
        <p:nvSpPr>
          <p:cNvPr id="40" name="Rectangle 39">
            <a:extLst>
              <a:ext uri="{FF2B5EF4-FFF2-40B4-BE49-F238E27FC236}">
                <a16:creationId xmlns:a16="http://schemas.microsoft.com/office/drawing/2014/main" id="{CB9758EB-501B-4BE9-9AFF-213231731FFA}"/>
              </a:ext>
            </a:extLst>
          </p:cNvPr>
          <p:cNvSpPr/>
          <p:nvPr/>
        </p:nvSpPr>
        <p:spPr>
          <a:xfrm>
            <a:off x="8007144" y="3545046"/>
            <a:ext cx="2076838" cy="49307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sepsis2_summary.csv</a:t>
            </a:r>
          </a:p>
        </p:txBody>
      </p:sp>
      <p:sp>
        <p:nvSpPr>
          <p:cNvPr id="41" name="Rectangle 40">
            <a:extLst>
              <a:ext uri="{FF2B5EF4-FFF2-40B4-BE49-F238E27FC236}">
                <a16:creationId xmlns:a16="http://schemas.microsoft.com/office/drawing/2014/main" id="{3DA9A209-36F1-425B-B7A0-7B797C73892E}"/>
              </a:ext>
            </a:extLst>
          </p:cNvPr>
          <p:cNvSpPr/>
          <p:nvPr/>
        </p:nvSpPr>
        <p:spPr>
          <a:xfrm>
            <a:off x="8139061" y="3935468"/>
            <a:ext cx="2076838" cy="49307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SOFA_summary.csv</a:t>
            </a:r>
          </a:p>
        </p:txBody>
      </p:sp>
      <p:sp>
        <p:nvSpPr>
          <p:cNvPr id="42" name="Rectangle 41">
            <a:extLst>
              <a:ext uri="{FF2B5EF4-FFF2-40B4-BE49-F238E27FC236}">
                <a16:creationId xmlns:a16="http://schemas.microsoft.com/office/drawing/2014/main" id="{9E47DE26-AB07-4279-BCCA-5C8E2B0804D7}"/>
              </a:ext>
            </a:extLst>
          </p:cNvPr>
          <p:cNvSpPr/>
          <p:nvPr/>
        </p:nvSpPr>
        <p:spPr>
          <a:xfrm>
            <a:off x="8279484" y="4299124"/>
            <a:ext cx="2076838" cy="49307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sepsis3_summary.csv</a:t>
            </a:r>
          </a:p>
        </p:txBody>
      </p:sp>
      <p:sp>
        <p:nvSpPr>
          <p:cNvPr id="43" name="Rectangle 42">
            <a:extLst>
              <a:ext uri="{FF2B5EF4-FFF2-40B4-BE49-F238E27FC236}">
                <a16:creationId xmlns:a16="http://schemas.microsoft.com/office/drawing/2014/main" id="{951ADF9B-E35B-4C1E-A7C5-79701A55766D}"/>
              </a:ext>
            </a:extLst>
          </p:cNvPr>
          <p:cNvSpPr/>
          <p:nvPr/>
        </p:nvSpPr>
        <p:spPr>
          <a:xfrm>
            <a:off x="8419907" y="4680066"/>
            <a:ext cx="2076838" cy="49307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error_summary.csv</a:t>
            </a:r>
          </a:p>
        </p:txBody>
      </p:sp>
    </p:spTree>
    <p:extLst>
      <p:ext uri="{BB962C8B-B14F-4D97-AF65-F5344CB8AC3E}">
        <p14:creationId xmlns:p14="http://schemas.microsoft.com/office/powerpoint/2010/main" val="27817036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55</Slides>
  <Notes>30</Notes>
  <HiddenSlides>0</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Elite Data Hacks</vt:lpstr>
      <vt:lpstr>OUTLINE</vt:lpstr>
      <vt:lpstr>SEPY History </vt:lpstr>
      <vt:lpstr>Overview </vt:lpstr>
      <vt:lpstr>Work Flow</vt:lpstr>
      <vt:lpstr>Yearly Pickle Code Execution</vt:lpstr>
      <vt:lpstr>Pipeline</vt:lpstr>
      <vt:lpstr>Encounter Code Execution</vt:lpstr>
      <vt:lpstr>make_dicts.py</vt:lpstr>
      <vt:lpstr>Patient Dictionary Hierarchy:</vt:lpstr>
      <vt:lpstr>flags (dictionary) </vt:lpstr>
      <vt:lpstr>event_times (dictionary) </vt:lpstr>
      <vt:lpstr>static_features (dictionary) </vt:lpstr>
      <vt:lpstr>event_times (dictionary) </vt:lpstr>
      <vt:lpstr>culture_times (data frame)</vt:lpstr>
      <vt:lpstr>abx_staging (data frame)</vt:lpstr>
      <vt:lpstr>super_table: (vitals, labs, vasopressors, vent )</vt:lpstr>
      <vt:lpstr>vitals_staging (data frame) </vt:lpstr>
      <vt:lpstr>super_table: Vitals Columns</vt:lpstr>
      <vt:lpstr>gcs_staging (data frame) </vt:lpstr>
      <vt:lpstr>super_table: GCS Columns</vt:lpstr>
      <vt:lpstr>labs_staging (data frame) </vt:lpstr>
      <vt:lpstr>super_table: Lab Columns</vt:lpstr>
      <vt:lpstr>vasopressor_staging (data frame) </vt:lpstr>
      <vt:lpstr>super_table: Vasopressor Columns</vt:lpstr>
      <vt:lpstr>vent_staging (data frame)</vt:lpstr>
      <vt:lpstr>bed_location (data frame)</vt:lpstr>
      <vt:lpstr>diagnosis (data frame)</vt:lpstr>
      <vt:lpstr>procedures (data frame)</vt:lpstr>
      <vt:lpstr>Grady Data Notes</vt:lpstr>
      <vt:lpstr>TSOFA - Time When SOFA score &gt;2</vt:lpstr>
      <vt:lpstr>Tsuspicion - Culture + Abx</vt:lpstr>
      <vt:lpstr>Tsepsis - Official Time of Sepsis</vt:lpstr>
      <vt:lpstr>CSJ To Do</vt:lpstr>
      <vt:lpstr>OPERATIONS</vt:lpstr>
      <vt:lpstr>BMI Cluster</vt:lpstr>
      <vt:lpstr>Big Edge IP Client</vt:lpstr>
      <vt:lpstr>SSH</vt:lpstr>
      <vt:lpstr>Virtual Environment (1/3)</vt:lpstr>
      <vt:lpstr>Virtual Environment (2/3)</vt:lpstr>
      <vt:lpstr>Virtual Environment (3/3)</vt:lpstr>
      <vt:lpstr>Jupyter:  Port Fwd</vt:lpstr>
      <vt:lpstr>Jupyter X2GO (1/2)</vt:lpstr>
      <vt:lpstr>Jupyter X2GO (2/2)</vt:lpstr>
      <vt:lpstr>Screen</vt:lpstr>
      <vt:lpstr>SLURM</vt:lpstr>
      <vt:lpstr>END</vt:lpstr>
      <vt:lpstr>Filters:</vt:lpstr>
      <vt:lpstr>Grouping:</vt:lpstr>
      <vt:lpstr>Discussion Points</vt:lpstr>
      <vt:lpstr>encounters</vt:lpstr>
      <vt:lpstr>Notes:</vt:lpstr>
      <vt:lpstr>PowerPoint Presentation</vt:lpstr>
      <vt:lpstr>Bug Tracker</vt:lpstr>
      <vt:lpstr>Bug Tracker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Grady Data</dc:title>
  <dc:creator>Josef, Christopher S.</dc:creator>
  <cp:revision>2</cp:revision>
  <dcterms:created xsi:type="dcterms:W3CDTF">2020-11-17T13:31:09Z</dcterms:created>
  <dcterms:modified xsi:type="dcterms:W3CDTF">2021-10-18T20:11:00Z</dcterms:modified>
</cp:coreProperties>
</file>