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8" r:id="rId4"/>
    <p:sldId id="277" r:id="rId5"/>
    <p:sldId id="278" r:id="rId6"/>
    <p:sldId id="279" r:id="rId7"/>
    <p:sldId id="260" r:id="rId8"/>
    <p:sldId id="281" r:id="rId9"/>
    <p:sldId id="283" r:id="rId10"/>
    <p:sldId id="284" r:id="rId11"/>
    <p:sldId id="285" r:id="rId12"/>
    <p:sldId id="280" r:id="rId13"/>
    <p:sldId id="286" r:id="rId14"/>
    <p:sldId id="273" r:id="rId15"/>
    <p:sldId id="275" r:id="rId16"/>
    <p:sldId id="276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ouha El Houssaini" initials="DEH" lastIdx="9" clrIdx="0">
    <p:extLst>
      <p:ext uri="{19B8F6BF-5375-455C-9EA6-DF929625EA0E}">
        <p15:presenceInfo xmlns:p15="http://schemas.microsoft.com/office/powerpoint/2012/main" userId="S-1-5-21-1758404985-426669343-1922845251-39179" providerId="AD"/>
      </p:ext>
    </p:extLst>
  </p:cmAuthor>
  <p:cmAuthor id="2" name="Giriraj Pawar" initials="GP" lastIdx="2" clrIdx="1">
    <p:extLst>
      <p:ext uri="{19B8F6BF-5375-455C-9EA6-DF929625EA0E}">
        <p15:presenceInfo xmlns:p15="http://schemas.microsoft.com/office/powerpoint/2012/main" userId="a3a4235d4dcd0966" providerId="Windows Live"/>
      </p:ext>
    </p:extLst>
  </p:cmAuthor>
  <p:cmAuthor id="3" name="Dhouha EL-HOUSSAINI" initials="DE" lastIdx="3" clrIdx="2">
    <p:extLst>
      <p:ext uri="{19B8F6BF-5375-455C-9EA6-DF929625EA0E}">
        <p15:presenceInfo xmlns:p15="http://schemas.microsoft.com/office/powerpoint/2012/main" userId="2993a0d9f3cd0f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599"/>
    <a:srgbClr val="E67716"/>
    <a:srgbClr val="F1AD6F"/>
    <a:srgbClr val="FF9F5D"/>
    <a:srgbClr val="FF781D"/>
    <a:srgbClr val="F0BE98"/>
    <a:srgbClr val="F4CFB4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DDC30-C071-4737-84BC-01590A8E5BCE}" v="56" dt="2019-07-02T14:29:55.299"/>
    <p1510:client id="{FDE42411-4B8B-4488-962B-35AF2E9348C8}" v="1" dt="2019-07-02T14:47:57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487" autoAdjust="0"/>
  </p:normalViewPr>
  <p:slideViewPr>
    <p:cSldViewPr>
      <p:cViewPr varScale="1">
        <p:scale>
          <a:sx n="68" d="100"/>
          <a:sy n="68" d="100"/>
        </p:scale>
        <p:origin x="16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ad\Documents\TempRea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Timestamp v/s Tempearature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Sheet1!$B$1:$B$11</c:f>
              <c:strCache>
                <c:ptCount val="11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29</c:v>
                </c:pt>
                <c:pt idx="5">
                  <c:v>28</c:v>
                </c:pt>
                <c:pt idx="6">
                  <c:v>28</c:v>
                </c:pt>
                <c:pt idx="7">
                  <c:v>29</c:v>
                </c:pt>
                <c:pt idx="8">
                  <c:v>28</c:v>
                </c:pt>
                <c:pt idx="9">
                  <c:v>29</c:v>
                </c:pt>
                <c:pt idx="10">
                  <c:v>28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Sheet1!$A$1:$A$12</c:f>
              <c:numCache>
                <c:formatCode>h:mm:ss</c:formatCode>
                <c:ptCount val="12"/>
                <c:pt idx="0">
                  <c:v>0.54605324074074069</c:v>
                </c:pt>
                <c:pt idx="1">
                  <c:v>0.54606481481481484</c:v>
                </c:pt>
                <c:pt idx="2">
                  <c:v>0.54607638888888888</c:v>
                </c:pt>
                <c:pt idx="3">
                  <c:v>0.54608796296296302</c:v>
                </c:pt>
                <c:pt idx="4">
                  <c:v>0.54609953703703706</c:v>
                </c:pt>
                <c:pt idx="5">
                  <c:v>0.5461111111111111</c:v>
                </c:pt>
                <c:pt idx="6">
                  <c:v>0.54612268518518514</c:v>
                </c:pt>
                <c:pt idx="7">
                  <c:v>0.54613425925925929</c:v>
                </c:pt>
                <c:pt idx="8">
                  <c:v>0.54614583333333333</c:v>
                </c:pt>
                <c:pt idx="9">
                  <c:v>0.54615740740740748</c:v>
                </c:pt>
                <c:pt idx="10">
                  <c:v>0.54616898148148152</c:v>
                </c:pt>
                <c:pt idx="11">
                  <c:v>0.54618055555555556</c:v>
                </c:pt>
              </c:numCache>
            </c:numRef>
          </c:cat>
          <c:val>
            <c:numRef>
              <c:f>Sheet1!$B$1:$B$11</c:f>
              <c:numCache>
                <c:formatCode>General</c:formatCode>
                <c:ptCount val="11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29</c:v>
                </c:pt>
                <c:pt idx="5">
                  <c:v>28</c:v>
                </c:pt>
                <c:pt idx="6">
                  <c:v>28</c:v>
                </c:pt>
                <c:pt idx="7">
                  <c:v>29</c:v>
                </c:pt>
                <c:pt idx="8">
                  <c:v>28</c:v>
                </c:pt>
                <c:pt idx="9">
                  <c:v>29</c:v>
                </c:pt>
                <c:pt idx="10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6F-4EFB-A8E0-A7851FCDCF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480236112"/>
        <c:axId val="480240032"/>
      </c:lineChart>
      <c:catAx>
        <c:axId val="480236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Timestamp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40032"/>
        <c:crosses val="autoZero"/>
        <c:auto val="0"/>
        <c:lblAlgn val="ctr"/>
        <c:lblOffset val="100"/>
        <c:noMultiLvlLbl val="0"/>
      </c:catAx>
      <c:valAx>
        <c:axId val="480240032"/>
        <c:scaling>
          <c:orientation val="minMax"/>
          <c:max val="30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Temperature(°C0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3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v/s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Sheet1!$J$21:$J$33</c:f>
              <c:strCache>
                <c:ptCount val="13"/>
                <c:pt idx="0">
                  <c:v>10</c:v>
                </c:pt>
                <c:pt idx="1">
                  <c:v>9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Sheet1!$I$21:$I$32</c:f>
              <c:numCache>
                <c:formatCode>h:mm:ss</c:formatCode>
                <c:ptCount val="12"/>
                <c:pt idx="0">
                  <c:v>0.67234953703703704</c:v>
                </c:pt>
                <c:pt idx="1">
                  <c:v>0.67236111111111108</c:v>
                </c:pt>
                <c:pt idx="2">
                  <c:v>0.67237268518518523</c:v>
                </c:pt>
                <c:pt idx="3">
                  <c:v>0.67238425925925915</c:v>
                </c:pt>
                <c:pt idx="4">
                  <c:v>0.6723958333333333</c:v>
                </c:pt>
                <c:pt idx="5">
                  <c:v>0.67240740740740745</c:v>
                </c:pt>
                <c:pt idx="6">
                  <c:v>0.67241898148148149</c:v>
                </c:pt>
                <c:pt idx="7">
                  <c:v>0.67243055555555553</c:v>
                </c:pt>
                <c:pt idx="8">
                  <c:v>0.67244212962962957</c:v>
                </c:pt>
                <c:pt idx="9">
                  <c:v>0.67245370370370372</c:v>
                </c:pt>
                <c:pt idx="10">
                  <c:v>0.67246527777777787</c:v>
                </c:pt>
                <c:pt idx="11">
                  <c:v>0.6724768518518518</c:v>
                </c:pt>
              </c:numCache>
            </c:numRef>
          </c:cat>
          <c:val>
            <c:numRef>
              <c:f>Sheet1!$J$21:$J$32</c:f>
              <c:numCache>
                <c:formatCode>General</c:formatCode>
                <c:ptCount val="12"/>
                <c:pt idx="0">
                  <c:v>10</c:v>
                </c:pt>
                <c:pt idx="1">
                  <c:v>9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13-420D-B2C8-36B394505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351093312"/>
        <c:axId val="351092528"/>
      </c:lineChart>
      <c:catAx>
        <c:axId val="35109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Timestamp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14009]hh:mm:ss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92528"/>
        <c:crosses val="autoZero"/>
        <c:auto val="0"/>
        <c:lblAlgn val="ctr"/>
        <c:lblOffset val="100"/>
        <c:noMultiLvlLbl val="0"/>
      </c:catAx>
      <c:valAx>
        <c:axId val="351092528"/>
        <c:scaling>
          <c:orientation val="minMax"/>
          <c:max val="12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Temperature9°C)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9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v/s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High Temp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Sheet1!$I$21:$I$32</c:f>
              <c:numCache>
                <c:formatCode>h:mm:ss</c:formatCode>
                <c:ptCount val="12"/>
                <c:pt idx="0">
                  <c:v>0.67234953703703704</c:v>
                </c:pt>
                <c:pt idx="1">
                  <c:v>0.67236111111111108</c:v>
                </c:pt>
                <c:pt idx="2">
                  <c:v>0.67237268518518523</c:v>
                </c:pt>
                <c:pt idx="3">
                  <c:v>0.67238425925925915</c:v>
                </c:pt>
                <c:pt idx="4">
                  <c:v>0.6723958333333333</c:v>
                </c:pt>
                <c:pt idx="5">
                  <c:v>0.67240740740740745</c:v>
                </c:pt>
                <c:pt idx="6">
                  <c:v>0.67241898148148149</c:v>
                </c:pt>
                <c:pt idx="7">
                  <c:v>0.67243055555555553</c:v>
                </c:pt>
                <c:pt idx="8">
                  <c:v>0.67244212962962957</c:v>
                </c:pt>
                <c:pt idx="9">
                  <c:v>0.67245370370370372</c:v>
                </c:pt>
                <c:pt idx="10">
                  <c:v>0.67246527777777787</c:v>
                </c:pt>
                <c:pt idx="11">
                  <c:v>0.6724768518518518</c:v>
                </c:pt>
              </c:numCache>
            </c:numRef>
          </c:cat>
          <c:val>
            <c:numRef>
              <c:f>Sheet1!$F$17:$F$28</c:f>
              <c:numCache>
                <c:formatCode>General</c:formatCode>
                <c:ptCount val="12"/>
                <c:pt idx="0">
                  <c:v>46</c:v>
                </c:pt>
                <c:pt idx="1">
                  <c:v>45</c:v>
                </c:pt>
                <c:pt idx="2">
                  <c:v>48</c:v>
                </c:pt>
                <c:pt idx="3">
                  <c:v>46</c:v>
                </c:pt>
                <c:pt idx="4">
                  <c:v>46</c:v>
                </c:pt>
                <c:pt idx="5">
                  <c:v>45</c:v>
                </c:pt>
                <c:pt idx="6">
                  <c:v>46</c:v>
                </c:pt>
                <c:pt idx="7">
                  <c:v>48</c:v>
                </c:pt>
                <c:pt idx="8">
                  <c:v>46</c:v>
                </c:pt>
                <c:pt idx="9">
                  <c:v>46</c:v>
                </c:pt>
                <c:pt idx="10">
                  <c:v>46</c:v>
                </c:pt>
                <c:pt idx="11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4B-43A2-AFCF-286A04B63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480238072"/>
        <c:axId val="480233368"/>
      </c:lineChart>
      <c:catAx>
        <c:axId val="480238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Timestamp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14009]hh:mm:ss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33368"/>
        <c:crosses val="autoZero"/>
        <c:auto val="0"/>
        <c:lblAlgn val="ctr"/>
        <c:lblOffset val="100"/>
        <c:noMultiLvlLbl val="0"/>
      </c:catAx>
      <c:valAx>
        <c:axId val="480233368"/>
        <c:scaling>
          <c:orientation val="minMax"/>
          <c:max val="5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Temperature9°C)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38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Comparision of DHT11, SI7021 with Arduino &amp; SI7021 with Panstamp</a:t>
            </a:r>
          </a:p>
        </c:rich>
      </c:tx>
      <c:layout>
        <c:manualLayout>
          <c:xMode val="edge"/>
          <c:yMode val="edge"/>
          <c:x val="0.14363888888888887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SI7021 with Arduino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Sheet1!$J$17:$J$28</c:f>
              <c:numCache>
                <c:formatCode>h:mm:ss</c:formatCode>
                <c:ptCount val="12"/>
                <c:pt idx="0">
                  <c:v>0.54605324074074069</c:v>
                </c:pt>
                <c:pt idx="1">
                  <c:v>0.54606481481481484</c:v>
                </c:pt>
                <c:pt idx="2">
                  <c:v>0.54607638888888888</c:v>
                </c:pt>
                <c:pt idx="3">
                  <c:v>0.54608796296296302</c:v>
                </c:pt>
                <c:pt idx="4">
                  <c:v>0.54609953703703706</c:v>
                </c:pt>
                <c:pt idx="5">
                  <c:v>0.5461111111111111</c:v>
                </c:pt>
                <c:pt idx="6">
                  <c:v>0.54612268518518514</c:v>
                </c:pt>
                <c:pt idx="7">
                  <c:v>0.54613425925925929</c:v>
                </c:pt>
                <c:pt idx="8">
                  <c:v>0.54614583333333333</c:v>
                </c:pt>
                <c:pt idx="9">
                  <c:v>0.54615740740740748</c:v>
                </c:pt>
                <c:pt idx="10">
                  <c:v>0.54616898148148152</c:v>
                </c:pt>
                <c:pt idx="11">
                  <c:v>0.54618055555555556</c:v>
                </c:pt>
              </c:numCache>
            </c:numRef>
          </c:cat>
          <c:val>
            <c:numRef>
              <c:f>Sheet1!$G$17:$G$28</c:f>
              <c:numCache>
                <c:formatCode>General</c:formatCode>
                <c:ptCount val="12"/>
                <c:pt idx="0">
                  <c:v>25.44</c:v>
                </c:pt>
                <c:pt idx="1">
                  <c:v>25.43</c:v>
                </c:pt>
                <c:pt idx="2">
                  <c:v>25.43</c:v>
                </c:pt>
                <c:pt idx="3">
                  <c:v>25.44</c:v>
                </c:pt>
                <c:pt idx="4">
                  <c:v>25.44</c:v>
                </c:pt>
                <c:pt idx="5">
                  <c:v>25.43</c:v>
                </c:pt>
                <c:pt idx="6">
                  <c:v>25.45</c:v>
                </c:pt>
                <c:pt idx="7">
                  <c:v>25.46</c:v>
                </c:pt>
                <c:pt idx="8">
                  <c:v>25.44</c:v>
                </c:pt>
                <c:pt idx="9">
                  <c:v>25.46</c:v>
                </c:pt>
                <c:pt idx="10">
                  <c:v>25.44</c:v>
                </c:pt>
                <c:pt idx="11">
                  <c:v>25.44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5F-4ED5-BFAA-9D4268AEFB08}"/>
            </c:ext>
          </c:extLst>
        </c:ser>
        <c:ser>
          <c:idx val="1"/>
          <c:order val="1"/>
          <c:tx>
            <c:v>DHT11 with Arduino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Sheet1!$J$17:$J$28</c:f>
              <c:numCache>
                <c:formatCode>h:mm:ss</c:formatCode>
                <c:ptCount val="12"/>
                <c:pt idx="0">
                  <c:v>0.54605324074074069</c:v>
                </c:pt>
                <c:pt idx="1">
                  <c:v>0.54606481481481484</c:v>
                </c:pt>
                <c:pt idx="2">
                  <c:v>0.54607638888888888</c:v>
                </c:pt>
                <c:pt idx="3">
                  <c:v>0.54608796296296302</c:v>
                </c:pt>
                <c:pt idx="4">
                  <c:v>0.54609953703703706</c:v>
                </c:pt>
                <c:pt idx="5">
                  <c:v>0.5461111111111111</c:v>
                </c:pt>
                <c:pt idx="6">
                  <c:v>0.54612268518518514</c:v>
                </c:pt>
                <c:pt idx="7">
                  <c:v>0.54613425925925929</c:v>
                </c:pt>
                <c:pt idx="8">
                  <c:v>0.54614583333333333</c:v>
                </c:pt>
                <c:pt idx="9">
                  <c:v>0.54615740740740748</c:v>
                </c:pt>
                <c:pt idx="10">
                  <c:v>0.54616898148148152</c:v>
                </c:pt>
                <c:pt idx="11">
                  <c:v>0.54618055555555556</c:v>
                </c:pt>
              </c:numCache>
            </c:numRef>
          </c:cat>
          <c:val>
            <c:numRef>
              <c:f>Sheet1!$H$17:$H$28</c:f>
              <c:numCache>
                <c:formatCode>General</c:formatCode>
                <c:ptCount val="12"/>
                <c:pt idx="0">
                  <c:v>26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5F-4ED5-BFAA-9D4268AEFB08}"/>
            </c:ext>
          </c:extLst>
        </c:ser>
        <c:ser>
          <c:idx val="2"/>
          <c:order val="2"/>
          <c:tx>
            <c:v>SI7021 with Pantstamp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Sheet1!$J$17:$J$28</c:f>
              <c:numCache>
                <c:formatCode>h:mm:ss</c:formatCode>
                <c:ptCount val="12"/>
                <c:pt idx="0">
                  <c:v>0.54605324074074069</c:v>
                </c:pt>
                <c:pt idx="1">
                  <c:v>0.54606481481481484</c:v>
                </c:pt>
                <c:pt idx="2">
                  <c:v>0.54607638888888888</c:v>
                </c:pt>
                <c:pt idx="3">
                  <c:v>0.54608796296296302</c:v>
                </c:pt>
                <c:pt idx="4">
                  <c:v>0.54609953703703706</c:v>
                </c:pt>
                <c:pt idx="5">
                  <c:v>0.5461111111111111</c:v>
                </c:pt>
                <c:pt idx="6">
                  <c:v>0.54612268518518514</c:v>
                </c:pt>
                <c:pt idx="7">
                  <c:v>0.54613425925925929</c:v>
                </c:pt>
                <c:pt idx="8">
                  <c:v>0.54614583333333333</c:v>
                </c:pt>
                <c:pt idx="9">
                  <c:v>0.54615740740740748</c:v>
                </c:pt>
                <c:pt idx="10">
                  <c:v>0.54616898148148152</c:v>
                </c:pt>
                <c:pt idx="11">
                  <c:v>0.54618055555555556</c:v>
                </c:pt>
              </c:numCache>
            </c:numRef>
          </c:cat>
          <c:val>
            <c:numRef>
              <c:f>Sheet1!$I$17:$I$28</c:f>
              <c:numCache>
                <c:formatCode>General</c:formatCode>
                <c:ptCount val="12"/>
                <c:pt idx="0">
                  <c:v>28</c:v>
                </c:pt>
                <c:pt idx="1">
                  <c:v>29</c:v>
                </c:pt>
                <c:pt idx="2">
                  <c:v>28</c:v>
                </c:pt>
                <c:pt idx="3">
                  <c:v>28</c:v>
                </c:pt>
                <c:pt idx="4">
                  <c:v>29</c:v>
                </c:pt>
                <c:pt idx="5">
                  <c:v>28</c:v>
                </c:pt>
                <c:pt idx="6">
                  <c:v>28</c:v>
                </c:pt>
                <c:pt idx="7">
                  <c:v>29</c:v>
                </c:pt>
                <c:pt idx="8">
                  <c:v>28</c:v>
                </c:pt>
                <c:pt idx="9">
                  <c:v>29</c:v>
                </c:pt>
                <c:pt idx="10">
                  <c:v>28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5F-4ED5-BFAA-9D4268AEF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820496"/>
        <c:axId val="1766740144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Tijme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Sheet1!$J$17:$J$28</c15:sqref>
                        </c15:formulaRef>
                      </c:ext>
                    </c:extLst>
                    <c:numCache>
                      <c:formatCode>h:mm:ss</c:formatCode>
                      <c:ptCount val="12"/>
                      <c:pt idx="0">
                        <c:v>0.54605324074074069</c:v>
                      </c:pt>
                      <c:pt idx="1">
                        <c:v>0.54606481481481484</c:v>
                      </c:pt>
                      <c:pt idx="2">
                        <c:v>0.54607638888888888</c:v>
                      </c:pt>
                      <c:pt idx="3">
                        <c:v>0.54608796296296302</c:v>
                      </c:pt>
                      <c:pt idx="4">
                        <c:v>0.54609953703703706</c:v>
                      </c:pt>
                      <c:pt idx="5">
                        <c:v>0.5461111111111111</c:v>
                      </c:pt>
                      <c:pt idx="6">
                        <c:v>0.54612268518518514</c:v>
                      </c:pt>
                      <c:pt idx="7">
                        <c:v>0.54613425925925929</c:v>
                      </c:pt>
                      <c:pt idx="8">
                        <c:v>0.54614583333333333</c:v>
                      </c:pt>
                      <c:pt idx="9">
                        <c:v>0.54615740740740748</c:v>
                      </c:pt>
                      <c:pt idx="10">
                        <c:v>0.54616898148148152</c:v>
                      </c:pt>
                      <c:pt idx="11">
                        <c:v>0.54618055555555556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Sheet1!$J$17:$J$28</c15:sqref>
                        </c15:formulaRef>
                      </c:ext>
                    </c:extLst>
                    <c:numCache>
                      <c:formatCode>h:mm:ss</c:formatCode>
                      <c:ptCount val="12"/>
                      <c:pt idx="0">
                        <c:v>0.54605324074074069</c:v>
                      </c:pt>
                      <c:pt idx="1">
                        <c:v>0.54606481481481484</c:v>
                      </c:pt>
                      <c:pt idx="2">
                        <c:v>0.54607638888888888</c:v>
                      </c:pt>
                      <c:pt idx="3">
                        <c:v>0.54608796296296302</c:v>
                      </c:pt>
                      <c:pt idx="4">
                        <c:v>0.54609953703703706</c:v>
                      </c:pt>
                      <c:pt idx="5">
                        <c:v>0.5461111111111111</c:v>
                      </c:pt>
                      <c:pt idx="6">
                        <c:v>0.54612268518518514</c:v>
                      </c:pt>
                      <c:pt idx="7">
                        <c:v>0.54613425925925929</c:v>
                      </c:pt>
                      <c:pt idx="8">
                        <c:v>0.54614583333333333</c:v>
                      </c:pt>
                      <c:pt idx="9">
                        <c:v>0.54615740740740748</c:v>
                      </c:pt>
                      <c:pt idx="10">
                        <c:v>0.54616898148148152</c:v>
                      </c:pt>
                      <c:pt idx="11">
                        <c:v>0.54618055555555556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45F-4ED5-BFAA-9D4268AEFB08}"/>
                  </c:ext>
                </c:extLst>
              </c15:ser>
            </c15:filteredLineSeries>
          </c:ext>
        </c:extLst>
      </c:lineChart>
      <c:catAx>
        <c:axId val="176782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Timestamp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740144"/>
        <c:crosses val="autoZero"/>
        <c:auto val="1"/>
        <c:lblAlgn val="ctr"/>
        <c:lblOffset val="100"/>
        <c:noMultiLvlLbl val="0"/>
      </c:catAx>
      <c:valAx>
        <c:axId val="176674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Temperature(°C)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20496"/>
        <c:crosses val="autoZero"/>
        <c:crossBetween val="between"/>
      </c:valAx>
      <c:spPr>
        <a:noFill/>
        <a:ln>
          <a:solidFill>
            <a:schemeClr val="tx1">
              <a:lumMod val="65000"/>
              <a:lumOff val="3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3589BA-602E-452D-AC2A-C0FB7DB6EC20}" type="datetimeFigureOut">
              <a:rPr lang="de-DE"/>
              <a:pPr>
                <a:defRPr/>
              </a:pPr>
              <a:t>03.07.2019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7248199-18EA-417B-BFA6-FCF5C4C40FF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Line 18"/>
          <p:cNvSpPr>
            <a:spLocks noChangeShapeType="1"/>
          </p:cNvSpPr>
          <p:nvPr userDrawn="1"/>
        </p:nvSpPr>
        <p:spPr bwMode="auto">
          <a:xfrm>
            <a:off x="2500313" y="908050"/>
            <a:ext cx="0" cy="4800600"/>
          </a:xfrm>
          <a:prstGeom prst="line">
            <a:avLst/>
          </a:prstGeom>
          <a:noFill/>
          <a:ln w="57150">
            <a:solidFill>
              <a:srgbClr val="E6771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ctrTitle" hasCustomPrompt="1"/>
          </p:nvPr>
        </p:nvSpPr>
        <p:spPr>
          <a:xfrm>
            <a:off x="2483768" y="980728"/>
            <a:ext cx="6657184" cy="1656184"/>
          </a:xfrm>
          <a:prstGeom prst="rect">
            <a:avLst/>
          </a:prstGeom>
          <a:ln>
            <a:noFill/>
          </a:ln>
        </p:spPr>
        <p:txBody>
          <a:bodyPr vert="horz" tIns="0" rIns="18288" bIns="0" anchor="t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3200" b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kumimoji="0" lang="de-DE" dirty="0"/>
              <a:t>title</a:t>
            </a:r>
            <a:endParaRPr kumimoji="0" lang="en-US" dirty="0"/>
          </a:p>
        </p:txBody>
      </p:sp>
      <p:sp>
        <p:nvSpPr>
          <p:cNvPr id="10" name="Untertitel 16"/>
          <p:cNvSpPr>
            <a:spLocks noGrp="1"/>
          </p:cNvSpPr>
          <p:nvPr>
            <p:ph type="subTitle" idx="1" hasCustomPrompt="1"/>
          </p:nvPr>
        </p:nvSpPr>
        <p:spPr>
          <a:xfrm>
            <a:off x="2484232" y="3563880"/>
            <a:ext cx="6659768" cy="729216"/>
          </a:xfrm>
          <a:prstGeom prst="rect">
            <a:avLst/>
          </a:prstGeom>
        </p:spPr>
        <p:txBody>
          <a:bodyPr lIns="0" rIns="18288" anchor="ctr"/>
          <a:lstStyle>
            <a:lvl1pPr marL="0" marR="4572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err="1"/>
              <a:t>author</a:t>
            </a:r>
            <a:endParaRPr kumimoji="0" lang="en-US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438" y="4365104"/>
            <a:ext cx="6659562" cy="71901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/>
            </a:lvl1pPr>
          </a:lstStyle>
          <a:p>
            <a:pPr lvl="0"/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484438" y="5301208"/>
            <a:ext cx="6659562" cy="360114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sz="1800" baseline="0"/>
            </a:lvl1pPr>
          </a:lstStyle>
          <a:p>
            <a:pPr lvl="0"/>
            <a:r>
              <a:rPr lang="de-DE" dirty="0" err="1"/>
              <a:t>place</a:t>
            </a:r>
            <a:r>
              <a:rPr lang="de-DE" dirty="0"/>
              <a:t>,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3" name="Picture 8" descr="C:\DOKUME~1\Smuwe\LOKALE~1\Temp\Rar$DR04.813\logo_engl_rot_v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57" y="2583954"/>
            <a:ext cx="2214562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19" y="904528"/>
            <a:ext cx="207168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M:\MST-Organisation\Vorlagen\logo\TUC\png_hks\Kombi_eng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52" y="4619228"/>
            <a:ext cx="2163123" cy="108012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Line 18"/>
          <p:cNvSpPr>
            <a:spLocks noChangeShapeType="1"/>
          </p:cNvSpPr>
          <p:nvPr userDrawn="1"/>
        </p:nvSpPr>
        <p:spPr bwMode="auto">
          <a:xfrm>
            <a:off x="2500313" y="908050"/>
            <a:ext cx="0" cy="4800600"/>
          </a:xfrm>
          <a:prstGeom prst="line">
            <a:avLst/>
          </a:prstGeom>
          <a:noFill/>
          <a:ln w="57150">
            <a:solidFill>
              <a:srgbClr val="FF781D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115" y="2601591"/>
            <a:ext cx="1925819" cy="117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uppieren 9"/>
          <p:cNvGrpSpPr>
            <a:grpSpLocks/>
          </p:cNvGrpSpPr>
          <p:nvPr userDrawn="1"/>
        </p:nvGrpSpPr>
        <p:grpSpPr bwMode="auto">
          <a:xfrm>
            <a:off x="448494" y="916136"/>
            <a:ext cx="1643062" cy="928688"/>
            <a:chOff x="467544" y="1008286"/>
            <a:chExt cx="1643062" cy="928291"/>
          </a:xfrm>
        </p:grpSpPr>
        <p:pic>
          <p:nvPicPr>
            <p:cNvPr id="7" name="Grafik 17" descr="logo_mst..t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661" y="1008286"/>
              <a:ext cx="1164828" cy="583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67544" y="1628734"/>
              <a:ext cx="1643062" cy="30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sz="1000" b="1" cap="all" dirty="0">
                  <a:solidFill>
                    <a:srgbClr val="E27100"/>
                  </a:solidFill>
                  <a:latin typeface="AvantGarde Bk BT" pitchFamily="34" charset="0"/>
                  <a:ea typeface="Calibri" pitchFamily="34" charset="0"/>
                </a:rPr>
                <a:t>Mess- und </a:t>
              </a:r>
              <a:r>
                <a:rPr lang="en-US" sz="1000" b="1" cap="all" dirty="0" err="1">
                  <a:solidFill>
                    <a:srgbClr val="E27100"/>
                  </a:solidFill>
                  <a:latin typeface="AvantGarde Bk BT" pitchFamily="34" charset="0"/>
                  <a:ea typeface="Calibri" pitchFamily="34" charset="0"/>
                </a:rPr>
                <a:t>Sensortechnik</a:t>
              </a:r>
              <a:endParaRPr lang="de-DE" sz="1000" b="1" cap="all" dirty="0">
                <a:solidFill>
                  <a:srgbClr val="E27100"/>
                </a:solidFill>
                <a:latin typeface="AvantGarde Bk BT" pitchFamily="34" charset="0"/>
              </a:endParaRPr>
            </a:p>
          </p:txBody>
        </p:sp>
      </p:grpSp>
      <p:sp>
        <p:nvSpPr>
          <p:cNvPr id="9" name="Line 18"/>
          <p:cNvSpPr>
            <a:spLocks noChangeShapeType="1"/>
          </p:cNvSpPr>
          <p:nvPr userDrawn="1"/>
        </p:nvSpPr>
        <p:spPr bwMode="auto">
          <a:xfrm>
            <a:off x="2500313" y="908050"/>
            <a:ext cx="0" cy="4800600"/>
          </a:xfrm>
          <a:prstGeom prst="line">
            <a:avLst/>
          </a:prstGeom>
          <a:noFill/>
          <a:ln w="57150">
            <a:solidFill>
              <a:srgbClr val="E6771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" name="Titel 8"/>
          <p:cNvSpPr>
            <a:spLocks noGrp="1"/>
          </p:cNvSpPr>
          <p:nvPr>
            <p:ph type="ctrTitle"/>
          </p:nvPr>
        </p:nvSpPr>
        <p:spPr>
          <a:xfrm>
            <a:off x="2483768" y="980728"/>
            <a:ext cx="6657184" cy="1656184"/>
          </a:xfrm>
          <a:prstGeom prst="rect">
            <a:avLst/>
          </a:prstGeom>
          <a:ln>
            <a:noFill/>
          </a:ln>
        </p:spPr>
        <p:txBody>
          <a:bodyPr vert="horz" tIns="0" rIns="18288" bIns="0" anchor="t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3200" b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kumimoji="0" lang="de-DE" dirty="0"/>
              <a:t>Titel</a:t>
            </a:r>
            <a:endParaRPr kumimoji="0" lang="en-US" dirty="0"/>
          </a:p>
        </p:txBody>
      </p:sp>
      <p:sp>
        <p:nvSpPr>
          <p:cNvPr id="11" name="Untertitel 16"/>
          <p:cNvSpPr>
            <a:spLocks noGrp="1"/>
          </p:cNvSpPr>
          <p:nvPr>
            <p:ph type="subTitle" idx="1" hasCustomPrompt="1"/>
          </p:nvPr>
        </p:nvSpPr>
        <p:spPr>
          <a:xfrm>
            <a:off x="2484232" y="3563880"/>
            <a:ext cx="6659768" cy="729216"/>
          </a:xfrm>
          <a:prstGeom prst="rect">
            <a:avLst/>
          </a:prstGeom>
        </p:spPr>
        <p:txBody>
          <a:bodyPr lIns="0" rIns="18288" anchor="ctr"/>
          <a:lstStyle>
            <a:lvl1pPr marL="0" marR="4572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/>
              <a:t>Autor</a:t>
            </a:r>
            <a:endParaRPr kumimoji="0" lang="en-US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438" y="4365104"/>
            <a:ext cx="6659562" cy="71901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/>
            </a:lvl1pPr>
          </a:lstStyle>
          <a:p>
            <a:pPr lvl="0"/>
            <a:r>
              <a:rPr lang="de-DE" dirty="0"/>
              <a:t>Veranstaltung</a:t>
            </a:r>
          </a:p>
        </p:txBody>
      </p:sp>
      <p:sp>
        <p:nvSpPr>
          <p:cNvPr id="13" name="Textplatzhalt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484438" y="5301208"/>
            <a:ext cx="6659562" cy="360114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sz="1800" baseline="0"/>
            </a:lvl1pPr>
          </a:lstStyle>
          <a:p>
            <a:pPr lvl="0"/>
            <a:r>
              <a:rPr lang="de-DE" dirty="0"/>
              <a:t>Ort, Datum</a:t>
            </a:r>
          </a:p>
        </p:txBody>
      </p:sp>
      <p:pic>
        <p:nvPicPr>
          <p:cNvPr id="2050" name="Picture 2" descr="M:\MST-Organisation\Vorlagen\logo\TUC\png_hks\Kombi_deu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624561"/>
            <a:ext cx="2143125" cy="107013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 hasCustomPrompt="1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Outline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1027" name="Picture 3" descr="E:\TUC englis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370" y="6094800"/>
            <a:ext cx="1184564" cy="684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 hasCustomPrompt="1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Gliederung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2050" name="Picture 2" descr="E:\TUC deutsc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0022" y="6093296"/>
            <a:ext cx="1368153" cy="68407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3" descr="E:\TUC englis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370" y="6094800"/>
            <a:ext cx="1184564" cy="684000"/>
          </a:xfrm>
          <a:prstGeom prst="rect">
            <a:avLst/>
          </a:prstGeom>
          <a:noFill/>
        </p:spPr>
      </p:pic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_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2" descr="E:\TUC deutsc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0022" y="6093296"/>
            <a:ext cx="1368153" cy="684076"/>
          </a:xfrm>
          <a:prstGeom prst="rect">
            <a:avLst/>
          </a:prstGeom>
          <a:noFill/>
        </p:spPr>
      </p:pic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3" descr="E:\TUC englis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370" y="6094800"/>
            <a:ext cx="1184564" cy="684000"/>
          </a:xfrm>
          <a:prstGeom prst="rect">
            <a:avLst/>
          </a:prstGeom>
          <a:noFill/>
        </p:spPr>
      </p:pic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9" y="765175"/>
            <a:ext cx="4320604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572000" y="765175"/>
            <a:ext cx="4321175" cy="518477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29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2" descr="E:\TUC deutsc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0022" y="6093296"/>
            <a:ext cx="1368153" cy="684076"/>
          </a:xfrm>
          <a:prstGeom prst="rect">
            <a:avLst/>
          </a:prstGeom>
          <a:noFill/>
        </p:spPr>
      </p:pic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9" y="765175"/>
            <a:ext cx="4320604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572000" y="765175"/>
            <a:ext cx="4321175" cy="518477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19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0696"/>
            <a:ext cx="9144000" cy="46800"/>
          </a:xfrm>
          <a:prstGeom prst="rect">
            <a:avLst/>
          </a:prstGeom>
          <a:gradFill flip="none" rotWithShape="1">
            <a:gsLst>
              <a:gs pos="13000">
                <a:srgbClr val="F5C599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16" descr="logo_mst_final.jpg"/>
          <p:cNvPicPr>
            <a:picLocks noChangeAspect="1"/>
          </p:cNvPicPr>
          <p:nvPr userDrawn="1"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6119813"/>
            <a:ext cx="1139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 userDrawn="1"/>
        </p:nvSpPr>
        <p:spPr>
          <a:xfrm>
            <a:off x="8388424" y="6525344"/>
            <a:ext cx="720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BA8E42F-29F8-45CB-AD34-41E9EA08F3B7}" type="slidenum">
              <a:rPr lang="de-DE" sz="1200" smtClean="0">
                <a:latin typeface="Arial" charset="0"/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 sz="1200">
                <a:latin typeface="Arial" charset="0"/>
                <a:cs typeface="Arial" charset="0"/>
              </a:rPr>
              <a:t>/14</a:t>
            </a:r>
            <a:endParaRPr lang="de-DE" sz="1200" dirty="0">
              <a:latin typeface="Arial" charset="0"/>
              <a:cs typeface="Arial" charset="0"/>
            </a:endParaRPr>
          </a:p>
        </p:txBody>
      </p:sp>
      <p:sp>
        <p:nvSpPr>
          <p:cNvPr id="11" name="Textplatzhalter 14"/>
          <p:cNvSpPr txBox="1">
            <a:spLocks/>
          </p:cNvSpPr>
          <p:nvPr userDrawn="1"/>
        </p:nvSpPr>
        <p:spPr>
          <a:xfrm>
            <a:off x="1400026" y="6016196"/>
            <a:ext cx="5908278" cy="43251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>
                <a:latin typeface="+mn-lt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Group 27A- Real Time Temperature Measurement of SOC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5997417"/>
            <a:ext cx="9144000" cy="46800"/>
          </a:xfrm>
          <a:prstGeom prst="rect">
            <a:avLst/>
          </a:prstGeom>
          <a:gradFill flip="none" rotWithShape="1">
            <a:gsLst>
              <a:gs pos="13000">
                <a:srgbClr val="F5C599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26C7F-BFE9-4CA9-A8D3-A6F85DDC9066}"/>
              </a:ext>
            </a:extLst>
          </p:cNvPr>
          <p:cNvSpPr txBox="1"/>
          <p:nvPr userDrawn="1"/>
        </p:nvSpPr>
        <p:spPr>
          <a:xfrm>
            <a:off x="1420771" y="6340677"/>
            <a:ext cx="447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Chair of Measurement and Sensor Technology</a:t>
            </a:r>
          </a:p>
          <a:p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2" r:id="rId3"/>
    <p:sldLayoutId id="2147483724" r:id="rId4"/>
    <p:sldLayoutId id="2147483723" r:id="rId5"/>
    <p:sldLayoutId id="2147483721" r:id="rId6"/>
    <p:sldLayoutId id="2147483725" r:id="rId7"/>
    <p:sldLayoutId id="214748372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js/2016/8624817/ref/" TargetMode="External"/><Relationship Id="rId2" Type="http://schemas.openxmlformats.org/officeDocument/2006/relationships/hyperlink" Target="https://aip.scitation.org/doi/10.1063/1.1305516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chapter/10.1007/978-94-007-1013-9_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83768" y="980728"/>
            <a:ext cx="6657184" cy="936104"/>
          </a:xfrm>
        </p:spPr>
        <p:txBody>
          <a:bodyPr>
            <a:normAutofit fontScale="90000"/>
          </a:bodyPr>
          <a:lstStyle/>
          <a:p>
            <a:r>
              <a:rPr lang="de-DE" b="1" dirty="0">
                <a:ea typeface="+mn-lt"/>
                <a:cs typeface="+mn-lt"/>
              </a:rPr>
              <a:t>Real time Temperature Measurement </a:t>
            </a:r>
            <a:r>
              <a:rPr lang="de-DE" b="1" dirty="0" err="1">
                <a:ea typeface="+mn-lt"/>
                <a:cs typeface="+mn-lt"/>
              </a:rPr>
              <a:t>of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>
                <a:cs typeface="Calibri"/>
              </a:rPr>
              <a:t>a System on Chip</a:t>
            </a:r>
            <a:endParaRPr lang="en-US" b="1" dirty="0">
              <a:cs typeface="Calibri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84232" y="2758748"/>
            <a:ext cx="6659768" cy="1534348"/>
          </a:xfrm>
        </p:spPr>
        <p:txBody>
          <a:bodyPr/>
          <a:lstStyle/>
          <a:p>
            <a:r>
              <a:rPr lang="de-DE" dirty="0" err="1">
                <a:ea typeface="+mn-lt"/>
                <a:cs typeface="+mn-lt"/>
              </a:rPr>
              <a:t>Sharad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Sirsat</a:t>
            </a:r>
            <a:r>
              <a:rPr lang="de-DE" dirty="0">
                <a:ea typeface="+mn-lt"/>
                <a:cs typeface="+mn-lt"/>
              </a:rPr>
              <a:t> (549787)</a:t>
            </a:r>
            <a:endParaRPr lang="en-US" dirty="0"/>
          </a:p>
          <a:p>
            <a:r>
              <a:rPr lang="de-DE" dirty="0" err="1">
                <a:ea typeface="+mn-lt"/>
                <a:cs typeface="+mn-lt"/>
              </a:rPr>
              <a:t>Animesh</a:t>
            </a:r>
            <a:r>
              <a:rPr lang="de-DE" dirty="0">
                <a:ea typeface="+mn-lt"/>
                <a:cs typeface="+mn-lt"/>
              </a:rPr>
              <a:t> Mukherjee (558741)</a:t>
            </a:r>
            <a:endParaRPr lang="de-DE" dirty="0"/>
          </a:p>
          <a:p>
            <a:r>
              <a:rPr lang="de-DE" dirty="0" err="1">
                <a:ea typeface="+mn-lt"/>
                <a:cs typeface="+mn-lt"/>
              </a:rPr>
              <a:t>Giriraj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Pawar</a:t>
            </a:r>
            <a:r>
              <a:rPr lang="de-DE" dirty="0">
                <a:ea typeface="+mn-lt"/>
                <a:cs typeface="+mn-lt"/>
              </a:rPr>
              <a:t> (551205)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>
                <a:ea typeface="+mn-lt"/>
                <a:cs typeface="+mn-lt"/>
              </a:rPr>
              <a:t>Project Lab Embedded Systems</a:t>
            </a:r>
            <a:endParaRPr lang="en-US" b="1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Chemnitz, </a:t>
            </a:r>
            <a:r>
              <a:rPr lang="de-DE" dirty="0">
                <a:ea typeface="+mn-lt"/>
                <a:cs typeface="+mn-lt"/>
              </a:rPr>
              <a:t>03.07.2019 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460C-5DE2-4A64-A062-89337D04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99392"/>
            <a:ext cx="8729666" cy="6713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Real </a:t>
            </a:r>
            <a:r>
              <a:rPr lang="en-GB" dirty="0"/>
              <a:t>implementation and measurement results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5D3D-EE46-407B-8A51-4B55BF27D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431577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Freezing temperature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231113" y="2564904"/>
            <a:ext cx="1847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de-DE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82F9934B-B263-42B6-B7B3-37DA2270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25" y="1285910"/>
            <a:ext cx="3027687" cy="3354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2A701-90D3-4552-A48B-017B87D48CA1}"/>
              </a:ext>
            </a:extLst>
          </p:cNvPr>
          <p:cNvSpPr txBox="1"/>
          <p:nvPr/>
        </p:nvSpPr>
        <p:spPr>
          <a:xfrm>
            <a:off x="752225" y="4869160"/>
            <a:ext cx="76395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Approximate Response Time for freezing: 1°C per second</a:t>
            </a:r>
          </a:p>
          <a:p>
            <a:endParaRPr lang="en-IN" sz="1600" dirty="0"/>
          </a:p>
          <a:p>
            <a:r>
              <a:rPr lang="en-IN" sz="1600" dirty="0"/>
              <a:t> Approximate Response Time for coming back to Normal Temperature: 1°C per second</a:t>
            </a:r>
          </a:p>
          <a:p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7845FC7-21DA-42D6-95AE-B28F3E167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747459"/>
              </p:ext>
            </p:extLst>
          </p:nvPr>
        </p:nvGraphicFramePr>
        <p:xfrm>
          <a:off x="3799630" y="1285910"/>
          <a:ext cx="5164983" cy="3354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789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460C-5DE2-4A64-A062-89337D04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99392"/>
            <a:ext cx="8729666" cy="6713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Real </a:t>
            </a:r>
            <a:r>
              <a:rPr lang="en-GB" dirty="0"/>
              <a:t>implementation and measurement results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5D3D-EE46-407B-8A51-4B55BF27D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431577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Heating temperature</a:t>
            </a:r>
          </a:p>
        </p:txBody>
      </p:sp>
      <p:pic>
        <p:nvPicPr>
          <p:cNvPr id="5" name="Picture 5" descr="An open computer sitting on a desk&#10;&#10;Description generated with very high confidence">
            <a:extLst>
              <a:ext uri="{FF2B5EF4-FFF2-40B4-BE49-F238E27FC236}">
                <a16:creationId xmlns:a16="http://schemas.microsoft.com/office/drawing/2014/main" id="{936C768D-2600-4E9A-BCE5-702F6A74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49307"/>
            <a:ext cx="3384375" cy="3571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5515C5-3788-4275-955A-8B297DC605C8}"/>
              </a:ext>
            </a:extLst>
          </p:cNvPr>
          <p:cNvSpPr txBox="1"/>
          <p:nvPr/>
        </p:nvSpPr>
        <p:spPr>
          <a:xfrm>
            <a:off x="447756" y="4988604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Approximate Response Time for heating: 5°C per second </a:t>
            </a:r>
          </a:p>
          <a:p>
            <a:endParaRPr lang="en-IN" sz="1600" dirty="0"/>
          </a:p>
          <a:p>
            <a:r>
              <a:rPr lang="en-IN" sz="1600" dirty="0"/>
              <a:t>Approximate Response Time for coming back to normal temperature: 1°C per 30 Seconds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845FC7-21DA-42D6-95AE-B28F3E167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498355"/>
              </p:ext>
            </p:extLst>
          </p:nvPr>
        </p:nvGraphicFramePr>
        <p:xfrm>
          <a:off x="3851919" y="1249307"/>
          <a:ext cx="4733925" cy="357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68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Comparison with external temperature sensor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95536" y="756588"/>
            <a:ext cx="8218302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>
                <a:latin typeface="+mj-lt"/>
                <a:cs typeface="Arial"/>
              </a:rPr>
              <a:t>SI7021 with PanStamp</a:t>
            </a:r>
          </a:p>
          <a:p>
            <a:endParaRPr lang="de-DE" dirty="0">
              <a:latin typeface="+mj-lt"/>
              <a:cs typeface="Arial"/>
            </a:endParaRPr>
          </a:p>
          <a:p>
            <a:endParaRPr lang="de-DE" dirty="0">
              <a:latin typeface="+mj-lt"/>
              <a:cs typeface="Arial"/>
            </a:endParaRPr>
          </a:p>
          <a:p>
            <a:endParaRPr lang="de-DE" dirty="0">
              <a:latin typeface="+mj-lt"/>
              <a:cs typeface="Arial"/>
            </a:endParaRPr>
          </a:p>
          <a:p>
            <a:endParaRPr lang="de-DE" dirty="0">
              <a:latin typeface="+mj-lt"/>
              <a:cs typeface="Arial"/>
            </a:endParaRPr>
          </a:p>
          <a:p>
            <a:endParaRPr lang="de-DE" dirty="0">
              <a:latin typeface="+mj-lt"/>
              <a:cs typeface="Arial"/>
            </a:endParaRPr>
          </a:p>
          <a:p>
            <a:endParaRPr lang="de-DE" dirty="0">
              <a:latin typeface="+mj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>
                <a:latin typeface="+mj-lt"/>
                <a:cs typeface="Arial"/>
              </a:rPr>
              <a:t> SI7021 with Arduino UNO</a:t>
            </a:r>
            <a:endParaRPr lang="de-DE" sz="2200" dirty="0">
              <a:latin typeface="+mj-lt"/>
            </a:endParaRPr>
          </a:p>
          <a:p>
            <a:endParaRPr lang="de-DE" dirty="0">
              <a:latin typeface="+mj-lt"/>
              <a:cs typeface="Arial"/>
            </a:endParaRPr>
          </a:p>
          <a:p>
            <a:endParaRPr lang="de-DE" dirty="0">
              <a:latin typeface="+mj-lt"/>
              <a:cs typeface="Arial"/>
            </a:endParaRPr>
          </a:p>
          <a:p>
            <a:endParaRPr lang="de-DE" dirty="0">
              <a:latin typeface="+mj-lt"/>
              <a:cs typeface="Arial"/>
            </a:endParaRPr>
          </a:p>
          <a:p>
            <a:endParaRPr lang="de-DE" dirty="0">
              <a:latin typeface="+mj-lt"/>
              <a:cs typeface="Arial"/>
            </a:endParaRPr>
          </a:p>
          <a:p>
            <a:endParaRPr lang="de-DE" dirty="0">
              <a:latin typeface="+mj-lt"/>
              <a:cs typeface="Arial"/>
            </a:endParaRPr>
          </a:p>
          <a:p>
            <a:endParaRPr lang="de-DE" dirty="0">
              <a:latin typeface="+mj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>
                <a:latin typeface="+mn-lt"/>
                <a:cs typeface="Arial"/>
              </a:rPr>
              <a:t>DHT11 with Arduino UNO</a:t>
            </a:r>
            <a:endParaRPr lang="de-DE" sz="2200" dirty="0">
              <a:latin typeface="+mn-lt"/>
            </a:endParaRPr>
          </a:p>
          <a:p>
            <a:endParaRPr lang="de-DE" dirty="0">
              <a:latin typeface="+mj-lt"/>
            </a:endParaRPr>
          </a:p>
        </p:txBody>
      </p:sp>
      <p:pic>
        <p:nvPicPr>
          <p:cNvPr id="6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A37CED08-6A18-4D54-950E-FD07E8F3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46" y="2766912"/>
            <a:ext cx="3052367" cy="1671110"/>
          </a:xfrm>
          <a:prstGeom prst="rect">
            <a:avLst/>
          </a:prstGeom>
        </p:spPr>
      </p:pic>
      <p:pic>
        <p:nvPicPr>
          <p:cNvPr id="8" name="Picture 8" descr="A circuit board&#10;&#10;Description generated with high confidence">
            <a:extLst>
              <a:ext uri="{FF2B5EF4-FFF2-40B4-BE49-F238E27FC236}">
                <a16:creationId xmlns:a16="http://schemas.microsoft.com/office/drawing/2014/main" id="{F07FB5C3-3A98-4387-9C42-0201D2A8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69" y="4652437"/>
            <a:ext cx="3033044" cy="12842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70B7BC-4541-46C1-B677-1B98B71DFE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46" y="881387"/>
            <a:ext cx="3052368" cy="16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2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460C-5DE2-4A64-A062-89337D04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99392"/>
            <a:ext cx="8729666" cy="6713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Comparison with external temperature sensor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5D3D-EE46-407B-8A51-4B55BF27D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431577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cs typeface="Calibri"/>
              </a:rPr>
              <a:t>Comparison of internal and external temperature sensors at normal temperature.</a:t>
            </a:r>
            <a:endParaRPr lang="en-IN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25A6F3-64BF-430C-B45F-778DCEB3B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10753"/>
              </p:ext>
            </p:extLst>
          </p:nvPr>
        </p:nvGraphicFramePr>
        <p:xfrm>
          <a:off x="683568" y="1628800"/>
          <a:ext cx="750553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300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D99E-BCB0-49BA-910F-6F9E0EF9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8" y="1"/>
            <a:ext cx="8729666" cy="476672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n-GB" dirty="0"/>
              <a:t>Challenges</a:t>
            </a:r>
            <a:r>
              <a:rPr lang="de-DE" dirty="0"/>
              <a:t> &amp;</a:t>
            </a:r>
            <a:r>
              <a:rPr lang="en-GB" dirty="0"/>
              <a:t> 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2E86-A2BD-486D-9140-53B377EDF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98" y="958218"/>
            <a:ext cx="4697218" cy="4919054"/>
          </a:xfrm>
        </p:spPr>
        <p:txBody>
          <a:bodyPr/>
          <a:lstStyle/>
          <a:p>
            <a:r>
              <a:rPr lang="en-US" sz="2200" dirty="0"/>
              <a:t>SWAP Protocol was not any more supported and maintained</a:t>
            </a:r>
          </a:p>
          <a:p>
            <a:endParaRPr lang="en-US" sz="2200" dirty="0"/>
          </a:p>
          <a:p>
            <a:r>
              <a:rPr lang="en-US" sz="2200" dirty="0"/>
              <a:t>Real time data synchronization  of temperature data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Use of plotly.js JavaScript library to plot a real time graph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D428A-D780-4EC0-A85C-8F67D23D9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08720"/>
            <a:ext cx="356897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5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0093-CCC6-4931-BAF4-A8B55A19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8AB5A-CECF-4436-90BB-EE2758A49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2200" dirty="0"/>
              <a:t>Use of panStamps for measuring real time temperature is precise or sensitive to a given change in SOC temperature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IoT application enables to have a continuous and real time monitoring of both internal and ambient temperature of the respective system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cs typeface="Calibri"/>
              </a:rPr>
              <a:t>There will be slight difference in the measurement of Internal SoC and External temperature sensor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cs typeface="Calibri"/>
              </a:rPr>
              <a:t>External and Internal SoC SI7021 sensor is more sensitive than DHT11 temperature sensor. DHT11 sensor is more sensitive to humidity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98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F04E-2437-4BEB-9092-A39F847A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5C4B-8EB1-4C3A-8B48-D4139E494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[1] L. A. </a:t>
            </a:r>
            <a:r>
              <a:rPr lang="en-IN" sz="1800" dirty="0" err="1"/>
              <a:t>Guildner</a:t>
            </a:r>
            <a:r>
              <a:rPr lang="en-IN" sz="1800" dirty="0"/>
              <a:t> and W. Thomas, “</a:t>
            </a:r>
            <a:r>
              <a:rPr lang="en-IN" sz="1800" i="1" dirty="0"/>
              <a:t>The Measurement of SOC Temperature,</a:t>
            </a:r>
            <a:r>
              <a:rPr lang="en-IN" sz="1800" dirty="0"/>
              <a:t>” Temperature. Its Measurement and Control in Science and Industry (American Institute of Physics, New York, 1982), Vol. 5, pp. 9–19, Available: </a:t>
            </a:r>
            <a:r>
              <a:rPr lang="en-IN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https://aip.scitation.org/doi/10.1063/1.1305516</a:t>
            </a:r>
            <a:r>
              <a:rPr lang="en-IN" sz="1800" dirty="0"/>
              <a:t> </a:t>
            </a:r>
            <a:r>
              <a:rPr lang="en-US" sz="1800" dirty="0"/>
              <a:t>[Accessed May 10, 2019]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r>
              <a:rPr lang="en-IN" sz="1800" dirty="0"/>
              <a:t>[2] M. </a:t>
            </a:r>
            <a:r>
              <a:rPr lang="en-IN" sz="1800" dirty="0" err="1"/>
              <a:t>Biebl</a:t>
            </a:r>
            <a:r>
              <a:rPr lang="en-IN" sz="1800" dirty="0"/>
              <a:t>, G. </a:t>
            </a:r>
            <a:r>
              <a:rPr lang="en-IN" sz="1800" dirty="0" err="1"/>
              <a:t>Brandl</a:t>
            </a:r>
            <a:r>
              <a:rPr lang="en-IN" sz="1800" dirty="0"/>
              <a:t>, and R. T. Howe</a:t>
            </a:r>
            <a:r>
              <a:rPr lang="en-IN" sz="1800" i="1" dirty="0"/>
              <a:t>, “Young’s modulus of </a:t>
            </a:r>
            <a:r>
              <a:rPr lang="en-IN" sz="1800" i="1" dirty="0" err="1"/>
              <a:t>insitu</a:t>
            </a:r>
            <a:r>
              <a:rPr lang="en-IN" sz="1800" i="1" dirty="0"/>
              <a:t> phosphorus-doped polysilicon,”</a:t>
            </a:r>
            <a:r>
              <a:rPr lang="en-IN" sz="1800" dirty="0"/>
              <a:t> in Proceedings of the 8thInternational Conference on Solid-State Sensors and Actuators, and </a:t>
            </a:r>
            <a:r>
              <a:rPr lang="en-IN" sz="1800" dirty="0" err="1"/>
              <a:t>Eurosensors</a:t>
            </a:r>
            <a:r>
              <a:rPr lang="en-IN" sz="1800" dirty="0"/>
              <a:t> IX, pp. 80–83, Stockholm, Sweden, Jun 1995. Available: </a:t>
            </a:r>
            <a:r>
              <a:rPr lang="en-IN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https://www.hindawi.com/journals/js/2016/8624817/ref/</a:t>
            </a:r>
            <a:r>
              <a:rPr lang="en-IN" sz="1800" dirty="0"/>
              <a:t> </a:t>
            </a:r>
            <a:r>
              <a:rPr lang="en-US" sz="1800" dirty="0"/>
              <a:t>[Accessed May 10, 2019]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[3] G. L. </a:t>
            </a:r>
            <a:r>
              <a:rPr lang="en-IN" sz="1800" dirty="0" err="1"/>
              <a:t>Pearson,W</a:t>
            </a:r>
            <a:r>
              <a:rPr lang="en-IN" sz="1800" dirty="0"/>
              <a:t>. T. Read Jr., </a:t>
            </a:r>
            <a:r>
              <a:rPr lang="en-IN" sz="1800" dirty="0" err="1"/>
              <a:t>andW.L.Feldmann</a:t>
            </a:r>
            <a:r>
              <a:rPr lang="en-IN" sz="1800" i="1" dirty="0"/>
              <a:t>, “Deformation and fracture of small silicon crystals,” </a:t>
            </a:r>
            <a:r>
              <a:rPr lang="en-IN" sz="1800" dirty="0"/>
              <a:t>Acta </a:t>
            </a:r>
            <a:r>
              <a:rPr lang="en-IN" sz="1800" dirty="0" err="1"/>
              <a:t>Metallurgica</a:t>
            </a:r>
            <a:r>
              <a:rPr lang="en-IN" sz="1800" dirty="0"/>
              <a:t>, vol. 5, no. 4, pp. 181–191, 1957, Available: </a:t>
            </a:r>
            <a:r>
              <a:rPr lang="en-IN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https://link.springer.com/chapter/10.1007/978-94-007-1013-9_1</a:t>
            </a:r>
            <a:r>
              <a:rPr lang="en-IN" sz="1800" dirty="0"/>
              <a:t> </a:t>
            </a:r>
            <a:r>
              <a:rPr lang="en-US" sz="1800" dirty="0"/>
              <a:t>[Accessed May 10, 2019]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[4] E. A. de Vasconcelos, S. A. Khan, W. Y. Zhang, H. Uchida, and T. </a:t>
            </a:r>
            <a:r>
              <a:rPr lang="en-IN" sz="1800" dirty="0" err="1"/>
              <a:t>Katsube</a:t>
            </a:r>
            <a:r>
              <a:rPr lang="en-IN" sz="1800" dirty="0"/>
              <a:t>, “</a:t>
            </a:r>
            <a:r>
              <a:rPr lang="en-IN" sz="1800" i="1" dirty="0"/>
              <a:t>Highly sensitive thermistors based on high-purity polycrystalline cubic silicon carbide,”</a:t>
            </a:r>
            <a:r>
              <a:rPr lang="en-IN" sz="1800" dirty="0"/>
              <a:t> Sensors and Actuators A:Physical, vol. 83, no. 1–3, pp. 167–171, 2000.</a:t>
            </a:r>
          </a:p>
          <a:p>
            <a:pPr marL="0" indent="0">
              <a:buNone/>
            </a:pPr>
            <a:r>
              <a:rPr lang="en-IN" sz="1800" dirty="0"/>
              <a:t>[5] ] J. B. </a:t>
            </a:r>
            <a:r>
              <a:rPr lang="en-IN" sz="1800" dirty="0" err="1"/>
              <a:t>Casady</a:t>
            </a:r>
            <a:r>
              <a:rPr lang="en-IN" sz="1800" dirty="0"/>
              <a:t>, W. C. Dillard, R. W. Johnson, and U. Rao, </a:t>
            </a:r>
            <a:r>
              <a:rPr lang="en-IN" sz="1800" i="1" dirty="0"/>
              <a:t>“A hybrid 6H-SiC temperature sensor operational from 25∘C to 500∘C,”</a:t>
            </a:r>
            <a:r>
              <a:rPr lang="en-IN" sz="1800" dirty="0"/>
              <a:t> IEEE Transactions on Components, Packaging, and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36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6916-9724-42CC-8C50-DED24CB5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42C60-0676-4E26-A152-830FC8F29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Introduction &amp; motivation</a:t>
            </a:r>
          </a:p>
          <a:p>
            <a:pPr>
              <a:lnSpc>
                <a:spcPct val="150000"/>
              </a:lnSpc>
            </a:pPr>
            <a:r>
              <a:rPr lang="en-IN" dirty="0"/>
              <a:t>Real time measurement of temperature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de-DE" dirty="0"/>
              <a:t>Real </a:t>
            </a:r>
            <a:r>
              <a:rPr lang="en-GB" dirty="0"/>
              <a:t>implementation and measurement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with external temperature sensor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en-GB" dirty="0"/>
              <a:t>Challenges</a:t>
            </a:r>
            <a:r>
              <a:rPr lang="de-DE" dirty="0"/>
              <a:t> </a:t>
            </a:r>
            <a:r>
              <a:rPr lang="en-GB" dirty="0"/>
              <a:t>and</a:t>
            </a:r>
            <a:r>
              <a:rPr lang="de-DE" dirty="0"/>
              <a:t> </a:t>
            </a:r>
            <a:r>
              <a:rPr lang="en-GB" dirty="0"/>
              <a:t>observations</a:t>
            </a:r>
          </a:p>
          <a:p>
            <a:pPr>
              <a:lnSpc>
                <a:spcPct val="150000"/>
              </a:lnSpc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3461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F59C-39E5-4CB9-B467-D61B5287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131F5-0177-471A-A448-F63F6900A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en-GB" sz="2200" dirty="0">
                <a:ea typeface="+mn-lt"/>
                <a:cs typeface="+mn-lt"/>
              </a:rPr>
              <a:t>Measurement the temperature variations can give an overview of current state of the system in Industries</a:t>
            </a:r>
          </a:p>
          <a:p>
            <a:endParaRPr lang="en-GB" sz="2200" dirty="0">
              <a:ea typeface="+mn-lt"/>
              <a:cs typeface="+mn-lt"/>
            </a:endParaRPr>
          </a:p>
          <a:p>
            <a:r>
              <a:rPr lang="en-GB" sz="2200" dirty="0">
                <a:ea typeface="+mn-lt"/>
                <a:cs typeface="+mn-lt"/>
              </a:rPr>
              <a:t>In Wireless Sensor Networks, during two node communication, continuous data exchange causes temperature of SoC to increase</a:t>
            </a:r>
          </a:p>
          <a:p>
            <a:endParaRPr lang="en-GB" sz="2200" dirty="0">
              <a:ea typeface="+mn-lt"/>
              <a:cs typeface="+mn-lt"/>
            </a:endParaRPr>
          </a:p>
          <a:p>
            <a:r>
              <a:rPr lang="en-GB" sz="2200" dirty="0">
                <a:ea typeface="+mn-lt"/>
                <a:cs typeface="+mn-lt"/>
              </a:rPr>
              <a:t>SoC may show non-stable behaviour. </a:t>
            </a:r>
            <a:r>
              <a:rPr lang="en-IN" sz="2200" dirty="0">
                <a:ea typeface="+mn-lt"/>
                <a:cs typeface="+mn-lt"/>
              </a:rPr>
              <a:t>This variation may lead to certain changes in the obtained results of relative data measurement and also stability of system may </a:t>
            </a:r>
            <a:r>
              <a:rPr lang="en-IN" sz="2200">
                <a:ea typeface="+mn-lt"/>
                <a:cs typeface="+mn-lt"/>
              </a:rPr>
              <a:t>violate.</a:t>
            </a:r>
          </a:p>
          <a:p>
            <a:pPr marL="0" indent="0">
              <a:buNone/>
            </a:pPr>
            <a:endParaRPr lang="en-IN" sz="2200" dirty="0">
              <a:ea typeface="+mn-lt"/>
              <a:cs typeface="+mn-lt"/>
            </a:endParaRPr>
          </a:p>
          <a:p>
            <a:r>
              <a:rPr lang="en-IN" sz="2200" dirty="0">
                <a:ea typeface="+mn-lt"/>
                <a:cs typeface="+mn-lt"/>
              </a:rPr>
              <a:t>It is critical to study the internal temperature variation of the circuit</a:t>
            </a: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200" dirty="0">
              <a:ea typeface="+mn-lt"/>
              <a:cs typeface="+mn-lt"/>
            </a:endParaRPr>
          </a:p>
          <a:p>
            <a:endParaRPr lang="en-GB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181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Real time </a:t>
            </a:r>
            <a:r>
              <a:rPr lang="en-GB" dirty="0"/>
              <a:t>measurement</a:t>
            </a:r>
            <a:r>
              <a:rPr lang="de-DE" dirty="0"/>
              <a:t> </a:t>
            </a:r>
            <a:r>
              <a:rPr lang="en-GB" dirty="0"/>
              <a:t>of</a:t>
            </a:r>
            <a:r>
              <a:rPr lang="de-DE" dirty="0"/>
              <a:t> </a:t>
            </a:r>
            <a:r>
              <a:rPr lang="en-GB" dirty="0"/>
              <a:t>temperature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2D938A9-FDFB-4F54-909B-870C0F6238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64704"/>
            <a:ext cx="4197244" cy="4734408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29375D-6C8C-4D8A-84EF-F6FEF9015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765" y="664533"/>
            <a:ext cx="4378235" cy="5219880"/>
          </a:xfrm>
        </p:spPr>
        <p:txBody>
          <a:bodyPr anchor="t"/>
          <a:lstStyle/>
          <a:p>
            <a:r>
              <a:rPr lang="en-US" sz="2200" dirty="0"/>
              <a:t>Monitoring Temperature of System on Chip and comparing with ambient temperature</a:t>
            </a:r>
            <a:endParaRPr lang="de-DE" sz="2200" dirty="0"/>
          </a:p>
          <a:p>
            <a:r>
              <a:rPr lang="de-DE" sz="2200" dirty="0"/>
              <a:t>Temperature data is transmitted from Panstamp to base station and then to Android Application.</a:t>
            </a:r>
          </a:p>
          <a:p>
            <a:r>
              <a:rPr lang="de-DE" sz="2200" dirty="0">
                <a:cs typeface="Calibri"/>
              </a:rPr>
              <a:t>Hardware:</a:t>
            </a:r>
          </a:p>
          <a:p>
            <a:pPr marL="0" indent="0">
              <a:buNone/>
            </a:pPr>
            <a:r>
              <a:rPr lang="de-DE" sz="2200" dirty="0">
                <a:cs typeface="Calibri"/>
              </a:rPr>
              <a:t>          Panstamp_1(Modem)</a:t>
            </a:r>
          </a:p>
          <a:p>
            <a:pPr marL="0" indent="0">
              <a:buNone/>
            </a:pPr>
            <a:r>
              <a:rPr lang="de-DE" sz="2200" dirty="0">
                <a:cs typeface="Calibri"/>
              </a:rPr>
              <a:t>          Panstamp_2(Beacon)</a:t>
            </a:r>
          </a:p>
          <a:p>
            <a:r>
              <a:rPr lang="de-DE" sz="2200" dirty="0">
                <a:cs typeface="Calibri"/>
              </a:rPr>
              <a:t>Software : </a:t>
            </a:r>
            <a:br>
              <a:rPr lang="de-DE" sz="2200" dirty="0">
                <a:cs typeface="Calibri"/>
              </a:rPr>
            </a:br>
            <a:r>
              <a:rPr lang="de-DE" sz="2200" dirty="0">
                <a:cs typeface="Calibri"/>
              </a:rPr>
              <a:t>          Android Application</a:t>
            </a:r>
          </a:p>
          <a:p>
            <a:r>
              <a:rPr lang="de-DE" sz="2200" dirty="0">
                <a:cs typeface="Calibri"/>
              </a:rPr>
              <a:t>Cloud Storage:</a:t>
            </a:r>
          </a:p>
          <a:p>
            <a:pPr marL="0" indent="0">
              <a:buNone/>
            </a:pPr>
            <a:r>
              <a:rPr lang="de-DE" sz="2200" dirty="0">
                <a:cs typeface="Calibri"/>
              </a:rPr>
              <a:t>                 Firebase</a:t>
            </a:r>
          </a:p>
          <a:p>
            <a:pPr marL="0" indent="0">
              <a:buNone/>
            </a:pPr>
            <a:endParaRPr lang="de-DE" sz="2200" dirty="0">
              <a:cs typeface="Calibri"/>
            </a:endParaRPr>
          </a:p>
          <a:p>
            <a:pPr marL="0" indent="0">
              <a:buNone/>
            </a:pPr>
            <a:endParaRPr lang="de-DE" sz="2200" dirty="0">
              <a:cs typeface="Calibri"/>
            </a:endParaRPr>
          </a:p>
          <a:p>
            <a:pPr marL="0" indent="0">
              <a:buNone/>
            </a:pPr>
            <a:r>
              <a:rPr lang="de-DE" sz="2200" dirty="0">
                <a:cs typeface="Calibri"/>
              </a:rPr>
              <a:t>          </a:t>
            </a:r>
          </a:p>
        </p:txBody>
      </p:sp>
      <p:sp>
        <p:nvSpPr>
          <p:cNvPr id="11" name="Rechteck 10"/>
          <p:cNvSpPr/>
          <p:nvPr/>
        </p:nvSpPr>
        <p:spPr>
          <a:xfrm>
            <a:off x="4498476" y="5545859"/>
            <a:ext cx="4707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latin typeface="+mj-lt"/>
              </a:rPr>
              <a:t>overview of an IoT temperature measurement system </a:t>
            </a:r>
          </a:p>
        </p:txBody>
      </p:sp>
    </p:spTree>
    <p:extLst>
      <p:ext uri="{BB962C8B-B14F-4D97-AF65-F5344CB8AC3E}">
        <p14:creationId xmlns:p14="http://schemas.microsoft.com/office/powerpoint/2010/main" val="196258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Real time </a:t>
            </a:r>
            <a:r>
              <a:rPr lang="en-GB" dirty="0"/>
              <a:t>measurement</a:t>
            </a:r>
            <a:r>
              <a:rPr lang="de-DE" dirty="0"/>
              <a:t> </a:t>
            </a:r>
            <a:r>
              <a:rPr lang="en-GB" dirty="0"/>
              <a:t>of</a:t>
            </a:r>
            <a:r>
              <a:rPr lang="de-DE" dirty="0"/>
              <a:t> </a:t>
            </a:r>
            <a:r>
              <a:rPr lang="en-GB" dirty="0"/>
              <a:t>temperature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29375D-6C8C-4D8A-84EF-F6FEF9015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9" y="765175"/>
            <a:ext cx="4392612" cy="51841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200" dirty="0"/>
              <a:t>Flow chart of base station node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C1A749-091C-4925-BD17-F6376873AB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4462" y="1340768"/>
            <a:ext cx="8235078" cy="43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5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Real time </a:t>
            </a:r>
            <a:r>
              <a:rPr lang="en-GB" dirty="0"/>
              <a:t>measurement</a:t>
            </a:r>
            <a:r>
              <a:rPr lang="de-DE" dirty="0"/>
              <a:t> </a:t>
            </a:r>
            <a:r>
              <a:rPr lang="en-GB" dirty="0"/>
              <a:t>of</a:t>
            </a:r>
            <a:r>
              <a:rPr lang="de-DE" dirty="0"/>
              <a:t> </a:t>
            </a:r>
            <a:r>
              <a:rPr lang="en-GB" dirty="0"/>
              <a:t>temperature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29375D-6C8C-4D8A-84EF-F6FEF9015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9" y="765175"/>
            <a:ext cx="4392612" cy="51841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200" dirty="0"/>
              <a:t>Flow chart of target node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C12091E-021F-4B15-A05F-C5A3F41727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8030126" cy="43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Real time </a:t>
            </a:r>
            <a:r>
              <a:rPr lang="en-GB" dirty="0"/>
              <a:t>measurement</a:t>
            </a:r>
            <a:r>
              <a:rPr lang="de-DE" dirty="0"/>
              <a:t> </a:t>
            </a:r>
            <a:r>
              <a:rPr lang="en-GB" dirty="0"/>
              <a:t>of</a:t>
            </a:r>
            <a:r>
              <a:rPr lang="de-DE" dirty="0"/>
              <a:t> </a:t>
            </a:r>
            <a:r>
              <a:rPr lang="en-GB" dirty="0"/>
              <a:t>temperature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67544" y="1261513"/>
            <a:ext cx="6984776" cy="936104"/>
          </a:xfrm>
        </p:spPr>
        <p:txBody>
          <a:bodyPr anchor="t"/>
          <a:lstStyle/>
          <a:p>
            <a:r>
              <a:rPr lang="de-DE" sz="2200" dirty="0">
                <a:ea typeface="+mn-lt"/>
                <a:cs typeface="+mn-lt"/>
              </a:rPr>
              <a:t>Firebase is the real-time cloud services provided by Google to read and write data in real time in Cloud</a:t>
            </a:r>
          </a:p>
        </p:txBody>
      </p:sp>
      <p:pic>
        <p:nvPicPr>
          <p:cNvPr id="5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80877C-4A11-438B-8B5B-29035F42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1" t="10470" r="1520" b="10482"/>
          <a:stretch/>
        </p:blipFill>
        <p:spPr>
          <a:xfrm>
            <a:off x="971600" y="2099768"/>
            <a:ext cx="2448272" cy="33265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99E8DD-9573-4FC3-B858-634607D1F5DF}"/>
              </a:ext>
            </a:extLst>
          </p:cNvPr>
          <p:cNvSpPr txBox="1"/>
          <p:nvPr/>
        </p:nvSpPr>
        <p:spPr>
          <a:xfrm>
            <a:off x="1187624" y="541919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+mn-lt"/>
              </a:rPr>
              <a:t>Database </a:t>
            </a:r>
            <a:r>
              <a:rPr lang="en-IN" sz="1600" dirty="0">
                <a:latin typeface="+mn-lt"/>
                <a:ea typeface="+mn-lt"/>
                <a:cs typeface="+mn-lt"/>
              </a:rPr>
              <a:t>integration</a:t>
            </a:r>
          </a:p>
        </p:txBody>
      </p:sp>
      <p:sp>
        <p:nvSpPr>
          <p:cNvPr id="7" name="Textplatzhalter 7"/>
          <p:cNvSpPr txBox="1">
            <a:spLocks/>
          </p:cNvSpPr>
          <p:nvPr/>
        </p:nvSpPr>
        <p:spPr>
          <a:xfrm>
            <a:off x="174794" y="829508"/>
            <a:ext cx="5184700" cy="359569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SzPct val="70000"/>
              <a:buFont typeface="Arial" pitchFamily="34" charset="0"/>
              <a:buChar char="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SzPct val="60000"/>
              <a:buFont typeface="Arial" pitchFamily="34" charset="0"/>
              <a:buChar char="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DE" sz="2000" dirty="0">
                <a:ea typeface="+mn-lt"/>
                <a:cs typeface="+mn-lt"/>
              </a:rPr>
              <a:t>Database</a:t>
            </a:r>
            <a:endParaRPr lang="de-DE" sz="2000" dirty="0">
              <a:cs typeface="Calibri"/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4099180" y="3432191"/>
            <a:ext cx="432048" cy="504056"/>
          </a:xfrm>
          <a:prstGeom prst="rightArrow">
            <a:avLst/>
          </a:prstGeom>
          <a:solidFill>
            <a:srgbClr val="F5C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5599E8DD-9573-4FC3-B858-634607D1F5DF}"/>
              </a:ext>
            </a:extLst>
          </p:cNvPr>
          <p:cNvSpPr txBox="1"/>
          <p:nvPr/>
        </p:nvSpPr>
        <p:spPr>
          <a:xfrm>
            <a:off x="5868144" y="541919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+mn-lt"/>
              </a:rPr>
              <a:t>Database </a:t>
            </a:r>
            <a:r>
              <a:rPr lang="en-IN" sz="1600" dirty="0">
                <a:latin typeface="+mn-lt"/>
                <a:ea typeface="+mn-lt"/>
                <a:cs typeface="+mn-lt"/>
              </a:rPr>
              <a:t>sample</a:t>
            </a:r>
          </a:p>
        </p:txBody>
      </p:sp>
      <p:pic>
        <p:nvPicPr>
          <p:cNvPr id="12" name="Picture 12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8141FA7-B8AA-4CAC-AFC3-AC560244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546" y="2089209"/>
            <a:ext cx="2657475" cy="32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Real time </a:t>
            </a:r>
            <a:r>
              <a:rPr lang="en-GB" dirty="0"/>
              <a:t>measurement</a:t>
            </a:r>
            <a:r>
              <a:rPr lang="de-DE" dirty="0"/>
              <a:t> </a:t>
            </a:r>
            <a:r>
              <a:rPr lang="en-GB" dirty="0"/>
              <a:t>of</a:t>
            </a:r>
            <a:r>
              <a:rPr lang="de-DE" dirty="0"/>
              <a:t> </a:t>
            </a:r>
            <a:r>
              <a:rPr lang="en-GB" dirty="0"/>
              <a:t>temperature</a:t>
            </a:r>
          </a:p>
        </p:txBody>
      </p:sp>
      <p:sp>
        <p:nvSpPr>
          <p:cNvPr id="7" name="Textplatzhalter 7"/>
          <p:cNvSpPr txBox="1">
            <a:spLocks/>
          </p:cNvSpPr>
          <p:nvPr/>
        </p:nvSpPr>
        <p:spPr>
          <a:xfrm>
            <a:off x="107504" y="764704"/>
            <a:ext cx="5184700" cy="359569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SzPct val="70000"/>
              <a:buFont typeface="Arial" pitchFamily="34" charset="0"/>
              <a:buChar char="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SzPct val="60000"/>
              <a:buFont typeface="Arial" pitchFamily="34" charset="0"/>
              <a:buChar char="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DE" sz="2200" b="1" dirty="0">
                <a:ea typeface="+mn-lt"/>
                <a:cs typeface="+mn-lt"/>
              </a:rPr>
              <a:t>Android </a:t>
            </a:r>
            <a:r>
              <a:rPr lang="en-GB" sz="2200" b="1" dirty="0">
                <a:ea typeface="+mn-lt"/>
                <a:cs typeface="+mn-lt"/>
              </a:rPr>
              <a:t>application</a:t>
            </a:r>
            <a:endParaRPr lang="en-GB" sz="2200" b="1" dirty="0">
              <a:cs typeface="Calibri"/>
            </a:endParaRPr>
          </a:p>
        </p:txBody>
      </p:sp>
      <p:pic>
        <p:nvPicPr>
          <p:cNvPr id="10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E0CBBA4-30E7-4C87-892E-FDB37357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3" y="2578985"/>
            <a:ext cx="4284669" cy="2626526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1F8A5B74-0813-443B-9266-68906D00EBF2}"/>
              </a:ext>
            </a:extLst>
          </p:cNvPr>
          <p:cNvSpPr txBox="1"/>
          <p:nvPr/>
        </p:nvSpPr>
        <p:spPr>
          <a:xfrm>
            <a:off x="306107" y="53785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+mn-lt"/>
              </a:rPr>
              <a:t>Android Application Code-block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67544" y="1221709"/>
            <a:ext cx="6984776" cy="1087368"/>
          </a:xfrm>
        </p:spPr>
        <p:txBody>
          <a:bodyPr anchor="t"/>
          <a:lstStyle/>
          <a:p>
            <a:pPr algn="just"/>
            <a:r>
              <a:rPr lang="en-GB" sz="2000" dirty="0">
                <a:ea typeface="+mn-lt"/>
                <a:cs typeface="+mn-lt"/>
              </a:rPr>
              <a:t>"MIT App inventor 2" uses block-based coding method</a:t>
            </a:r>
          </a:p>
          <a:p>
            <a:pPr algn="just"/>
            <a:r>
              <a:rPr lang="en-GB" sz="2000" dirty="0">
                <a:ea typeface="+mn-lt"/>
                <a:cs typeface="+mn-lt"/>
              </a:rPr>
              <a:t>It uses graphical interface to drag and drop visual objects</a:t>
            </a:r>
          </a:p>
          <a:p>
            <a:pPr algn="just"/>
            <a:r>
              <a:rPr lang="en-GB" sz="2000" dirty="0">
                <a:ea typeface="+mn-lt"/>
                <a:cs typeface="+mn-lt"/>
              </a:rPr>
              <a:t>Integrated with Firebase for cloud services</a:t>
            </a:r>
            <a:endParaRPr lang="en-GB" sz="2000" dirty="0">
              <a:cs typeface="Calibri"/>
            </a:endParaRPr>
          </a:p>
        </p:txBody>
      </p:sp>
      <p:sp>
        <p:nvSpPr>
          <p:cNvPr id="13" name="Textplatzhalter 7"/>
          <p:cNvSpPr txBox="1">
            <a:spLocks/>
          </p:cNvSpPr>
          <p:nvPr/>
        </p:nvSpPr>
        <p:spPr>
          <a:xfrm>
            <a:off x="5004048" y="5408962"/>
            <a:ext cx="3312493" cy="287561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SzPct val="70000"/>
              <a:buFont typeface="Arial" pitchFamily="34" charset="0"/>
              <a:buChar char="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7716"/>
              </a:buClr>
              <a:buSzPct val="60000"/>
              <a:buFont typeface="Arial" pitchFamily="34" charset="0"/>
              <a:buChar char="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sz="1800" dirty="0">
                <a:cs typeface="Calibri"/>
              </a:rPr>
              <a:t>Interface of Android application</a:t>
            </a:r>
          </a:p>
        </p:txBody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AC0A53E-123E-4C76-BB16-90079623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91" y="2582203"/>
            <a:ext cx="4367840" cy="26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5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460C-5DE2-4A64-A062-89337D04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99392"/>
            <a:ext cx="8729666" cy="6713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Real </a:t>
            </a:r>
            <a:r>
              <a:rPr lang="en-GB" dirty="0"/>
              <a:t>implementation and measurement results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5D3D-EE46-407B-8A51-4B55BF27D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431577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Normal room temperature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231113" y="2564904"/>
            <a:ext cx="1847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de-DE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Picture 5" descr="An open computer sitting on a desk&#10;&#10;Description generated with very high confidence">
            <a:extLst>
              <a:ext uri="{FF2B5EF4-FFF2-40B4-BE49-F238E27FC236}">
                <a16:creationId xmlns:a16="http://schemas.microsoft.com/office/drawing/2014/main" id="{BF865EB4-BF89-49D5-9C7F-3775F4B4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310725" cy="3480846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7845FC7-21DA-42D6-95AE-B28F3E167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181416"/>
              </p:ext>
            </p:extLst>
          </p:nvPr>
        </p:nvGraphicFramePr>
        <p:xfrm>
          <a:off x="3813083" y="1412776"/>
          <a:ext cx="5220072" cy="348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6047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461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AvantGarde Bk BT</vt:lpstr>
      <vt:lpstr>Calibri</vt:lpstr>
      <vt:lpstr>Wingdings</vt:lpstr>
      <vt:lpstr>Larissa-Design</vt:lpstr>
      <vt:lpstr>Real time Temperature Measurement of a System on Chip</vt:lpstr>
      <vt:lpstr>Table of Content</vt:lpstr>
      <vt:lpstr>Introduction and Motivation</vt:lpstr>
      <vt:lpstr>Real time measurement of temperature</vt:lpstr>
      <vt:lpstr>Real time measurement of temperature</vt:lpstr>
      <vt:lpstr>Real time measurement of temperature</vt:lpstr>
      <vt:lpstr>Real time measurement of temperature</vt:lpstr>
      <vt:lpstr>Real time measurement of temperature</vt:lpstr>
      <vt:lpstr>Real implementation and measurement results</vt:lpstr>
      <vt:lpstr>Real implementation and measurement results</vt:lpstr>
      <vt:lpstr>Real implementation and measurement results</vt:lpstr>
      <vt:lpstr>Comparison with external temperature sensor</vt:lpstr>
      <vt:lpstr>Comparison with external temperature sensor</vt:lpstr>
      <vt:lpstr>Challenges &amp; Observations</vt:lpstr>
      <vt:lpstr>Conclusion</vt:lpstr>
      <vt:lpstr>References</vt:lpstr>
    </vt:vector>
  </TitlesOfParts>
  <Company>TU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Uwe Tröltzsch</dc:creator>
  <cp:lastModifiedBy>Sharad Sirsat</cp:lastModifiedBy>
  <cp:revision>806</cp:revision>
  <dcterms:created xsi:type="dcterms:W3CDTF">2009-12-10T09:55:46Z</dcterms:created>
  <dcterms:modified xsi:type="dcterms:W3CDTF">2019-07-03T10:31:28Z</dcterms:modified>
</cp:coreProperties>
</file>