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6" r:id="rId10"/>
    <p:sldId id="263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33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6883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3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44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03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09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23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3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6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3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02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1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37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24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3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F11DA62-9C6C-4B44-9437-E74435BB1DC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5C39EA5-9483-446D-B25B-101B5968F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81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5F31-449F-CC7B-18CA-699978ED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MENTAL HEALTH COUNSELLING SUMMARIZATION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90BC-66AE-E891-3120-DFFC941A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20080" cy="17378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ANIKET DWIVEDI | MT24208</a:t>
            </a:r>
          </a:p>
          <a:p>
            <a:r>
              <a:rPr lang="en-US" dirty="0"/>
              <a:t>KESHAV SHARMA | MT24214</a:t>
            </a:r>
          </a:p>
          <a:p>
            <a:r>
              <a:rPr lang="en-US" dirty="0"/>
              <a:t>RITWIK GANGULY | MT24222</a:t>
            </a:r>
          </a:p>
          <a:p>
            <a:r>
              <a:rPr lang="en-US" dirty="0"/>
              <a:t>(GROUP 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8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43F-673A-B8B9-AD00-F0C58E1F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Baselines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6DD2-B199-2FAF-0ACF-66AD9159E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BF74D1-EB24-A266-3999-7291B784D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31426"/>
              </p:ext>
            </p:extLst>
          </p:nvPr>
        </p:nvGraphicFramePr>
        <p:xfrm>
          <a:off x="220973" y="2467297"/>
          <a:ext cx="11255561" cy="3469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9052">
                  <a:extLst>
                    <a:ext uri="{9D8B030D-6E8A-4147-A177-3AD203B41FA5}">
                      <a16:colId xmlns:a16="http://schemas.microsoft.com/office/drawing/2014/main" val="220812761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453066063"/>
                    </a:ext>
                  </a:extLst>
                </a:gridCol>
                <a:gridCol w="504138">
                  <a:extLst>
                    <a:ext uri="{9D8B030D-6E8A-4147-A177-3AD203B41FA5}">
                      <a16:colId xmlns:a16="http://schemas.microsoft.com/office/drawing/2014/main" val="959635266"/>
                    </a:ext>
                  </a:extLst>
                </a:gridCol>
                <a:gridCol w="470050">
                  <a:extLst>
                    <a:ext uri="{9D8B030D-6E8A-4147-A177-3AD203B41FA5}">
                      <a16:colId xmlns:a16="http://schemas.microsoft.com/office/drawing/2014/main" val="1830696140"/>
                    </a:ext>
                  </a:extLst>
                </a:gridCol>
                <a:gridCol w="494806">
                  <a:extLst>
                    <a:ext uri="{9D8B030D-6E8A-4147-A177-3AD203B41FA5}">
                      <a16:colId xmlns:a16="http://schemas.microsoft.com/office/drawing/2014/main" val="159324562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252862872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1746606707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2984810782"/>
                    </a:ext>
                  </a:extLst>
                </a:gridCol>
                <a:gridCol w="515447">
                  <a:extLst>
                    <a:ext uri="{9D8B030D-6E8A-4147-A177-3AD203B41FA5}">
                      <a16:colId xmlns:a16="http://schemas.microsoft.com/office/drawing/2014/main" val="1235430247"/>
                    </a:ext>
                  </a:extLst>
                </a:gridCol>
                <a:gridCol w="599998">
                  <a:extLst>
                    <a:ext uri="{9D8B030D-6E8A-4147-A177-3AD203B41FA5}">
                      <a16:colId xmlns:a16="http://schemas.microsoft.com/office/drawing/2014/main" val="326486596"/>
                    </a:ext>
                  </a:extLst>
                </a:gridCol>
                <a:gridCol w="599998">
                  <a:extLst>
                    <a:ext uri="{9D8B030D-6E8A-4147-A177-3AD203B41FA5}">
                      <a16:colId xmlns:a16="http://schemas.microsoft.com/office/drawing/2014/main" val="2579926726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2523128572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3565704743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2556348925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105682034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322182590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314575168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899677545"/>
                    </a:ext>
                  </a:extLst>
                </a:gridCol>
              </a:tblGrid>
              <a:tr h="9871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700" dirty="0"/>
                        <a:t>BLEU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BERTScore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2834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T5-BASE + PROMPTING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0.19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0.814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0.802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0.808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18.56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1.05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0.24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0.06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0.176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0.087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0.089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0.014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0.005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0.007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0.129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0.071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0.066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76265"/>
                  </a:ext>
                </a:extLst>
              </a:tr>
              <a:tr h="7934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MENTAL LLAMA +</a:t>
                      </a:r>
                      <a:br>
                        <a:rPr lang="en-IN" b="1" dirty="0"/>
                      </a:br>
                      <a:r>
                        <a:rPr lang="en-IN" b="1" dirty="0"/>
                        <a:t>PROMPTING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1.07</a:t>
                      </a:r>
                    </a:p>
                    <a:p>
                      <a:pPr algn="ctr">
                        <a:lnSpc>
                          <a:spcPct val="600000"/>
                        </a:lnSpc>
                      </a:pP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0.83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1" dirty="0"/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/>
                        <a:t>11.55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0.086</a:t>
                      </a:r>
                    </a:p>
                    <a:p>
                      <a:pPr algn="ctr">
                        <a:lnSpc>
                          <a:spcPct val="600000"/>
                        </a:lnSpc>
                      </a:pP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35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C59CEC8-45E2-9E8D-BD37-04ECC2C367D9}"/>
              </a:ext>
            </a:extLst>
          </p:cNvPr>
          <p:cNvSpPr txBox="1">
            <a:spLocks/>
          </p:cNvSpPr>
          <p:nvPr/>
        </p:nvSpPr>
        <p:spPr>
          <a:xfrm>
            <a:off x="4693791" y="1830653"/>
            <a:ext cx="8746309" cy="44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PROMPTING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883A-EEF2-C0BC-E7A4-188294B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B8DD8-A786-5E03-2B95-3EB575627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3527" y="953047"/>
            <a:ext cx="884751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Multi-view summarization enhances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and relevance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Speaker &amp; emotional views improve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contextual retention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Scope: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factuality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contrastive training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Human evaluation for real-world viability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B968-3CB4-EF23-86D5-0D441ED1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&amp;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105F-C5ED-C97E-CF94-DAF0EAC98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Why This Project Matters ??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Mental health counseling sessions are long and nuanced—manual review is time-consuming.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Existing summarization tools lack domain awareness and miss emotional or speaker-specific cues.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Quick, accurate summaries can aid therapists in tracking progress and improving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Problem We're Addressing: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/>
              <a:t>Goal: </a:t>
            </a:r>
            <a:br>
              <a:rPr lang="en-US" sz="1700" b="1" dirty="0"/>
            </a:br>
            <a:r>
              <a:rPr lang="en-US" sz="1700" dirty="0"/>
              <a:t>Develop an NLP model that generates empathetic, context-aware summaries of counseling conversations.</a:t>
            </a:r>
            <a:br>
              <a:rPr lang="en-US" sz="1700" dirty="0"/>
            </a:b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700" b="1" dirty="0"/>
              <a:t>Challenges:</a:t>
            </a:r>
            <a:br>
              <a:rPr lang="en-US" sz="1700" b="1" dirty="0"/>
            </a:br>
            <a:r>
              <a:rPr lang="en-US" sz="1700" dirty="0"/>
              <a:t>Capturing speaker roles and emotional tone.</a:t>
            </a:r>
            <a:br>
              <a:rPr lang="en-US" sz="1700" dirty="0"/>
            </a:br>
            <a:r>
              <a:rPr lang="en-US" sz="1700" dirty="0"/>
              <a:t>Ensuring coherence and factual accuracy.</a:t>
            </a:r>
            <a:br>
              <a:rPr lang="en-US" sz="1700" dirty="0"/>
            </a:b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/>
              <a:t>Approach: </a:t>
            </a:r>
            <a:br>
              <a:rPr lang="en-US" sz="1700" b="1" dirty="0"/>
            </a:br>
            <a:r>
              <a:rPr lang="en-US" sz="1700" dirty="0"/>
              <a:t>Use prompt engineering and multi-view summarization with speaker-emotion awareness to produce summaries tailored for mental health settings.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AD3-3A15-B5EC-0C04-C2A7B0A0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04E40-C065-496F-C07D-C35C85CD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MEMO_KDD_2022: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Transcribed counseling sessions with splitted train, validation and test data.</a:t>
            </a:r>
          </a:p>
          <a:p>
            <a:pPr marL="571500" lvl="1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Contains: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Utterances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Emotions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Dialogue 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Summary, Primary Topic, Secondary Topic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Preprocessing: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Expanding contractions, Lower casing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Punctuation removal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Lemmatization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Encoding speaker roles to enhance model understanding.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Analyzing dialogue acts to differentiate therapeutic strategies.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Careful handling of stop words and dialogue structures in preserving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Emotion &amp; dialogue-act tagging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prepare the data for summarization, conversation utterances are aggregated while maintaining their order, and summaries are extracted separately.</a:t>
            </a:r>
            <a:br>
              <a:rPr lang="en-IN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D6A5-696E-DEEB-5158-808AE30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Baseline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4871-70D1-2956-6F60-450801244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 1 </a:t>
            </a:r>
            <a:r>
              <a:rPr lang="en-IN" dirty="0"/>
              <a:t>(T5 - Base):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Fine-tuned </a:t>
            </a:r>
            <a:r>
              <a:rPr lang="en-IN" sz="2100" b="1" dirty="0"/>
              <a:t>T5-base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Input: concatenated counselling session</a:t>
            </a:r>
            <a:endParaRPr lang="en-IN" sz="2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Output: single summary</a:t>
            </a:r>
            <a:endParaRPr lang="en-IN" sz="2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b="1" dirty="0"/>
              <a:t>Results:</a:t>
            </a:r>
          </a:p>
          <a:p>
            <a:pPr marL="1485900" lvl="3" indent="0">
              <a:buNone/>
            </a:pPr>
            <a:r>
              <a:rPr lang="en-IN" sz="2100" b="1" dirty="0"/>
              <a:t>BERTScore: 0.8261 (F1)</a:t>
            </a:r>
          </a:p>
          <a:p>
            <a:pPr marL="1485900" lvl="3" indent="0">
              <a:buNone/>
            </a:pPr>
            <a:r>
              <a:rPr lang="en-IN" sz="2100" b="1" dirty="0"/>
              <a:t>BLEU: 1.6756/100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Identified Limitations:</a:t>
            </a:r>
          </a:p>
          <a:p>
            <a:pPr marL="1485900" lvl="3" indent="0">
              <a:buNone/>
            </a:pPr>
            <a:r>
              <a:rPr lang="en-IN" sz="2100" dirty="0"/>
              <a:t>Ignores speaker/emotion information</a:t>
            </a:r>
          </a:p>
          <a:p>
            <a:pPr marL="1485900" lvl="3" indent="0">
              <a:buNone/>
            </a:pPr>
            <a:r>
              <a:rPr lang="en-IN" sz="2100" dirty="0"/>
              <a:t>One-size summary lacks flexibility</a:t>
            </a:r>
          </a:p>
          <a:p>
            <a:pPr marL="1485900" lvl="3" indent="0">
              <a:buNone/>
            </a:pPr>
            <a:endParaRPr lang="en-IN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 2 </a:t>
            </a:r>
            <a:r>
              <a:rPr lang="en-IN" dirty="0"/>
              <a:t>(T5-Large):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Fine-tuned </a:t>
            </a:r>
            <a:r>
              <a:rPr lang="en-IN" sz="2100" b="1" dirty="0"/>
              <a:t>T5-large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Input: concatenated counselling session</a:t>
            </a:r>
            <a:endParaRPr lang="en-IN" sz="2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Output: single summary</a:t>
            </a:r>
            <a:endParaRPr lang="en-IN" sz="21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b="1" dirty="0"/>
              <a:t>Results:</a:t>
            </a:r>
          </a:p>
          <a:p>
            <a:pPr marL="1485900" lvl="3" indent="0">
              <a:buNone/>
            </a:pPr>
            <a:r>
              <a:rPr lang="en-IN" sz="2100" b="1" dirty="0"/>
              <a:t>BERTScore: 0.83 (F1)</a:t>
            </a:r>
          </a:p>
          <a:p>
            <a:pPr marL="1485900" lvl="3" indent="0">
              <a:buNone/>
            </a:pPr>
            <a:r>
              <a:rPr lang="en-IN" sz="2100" b="1" dirty="0"/>
              <a:t>BLEU: 1.69/100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100" dirty="0"/>
              <a:t>Identified Limitations:</a:t>
            </a:r>
          </a:p>
          <a:p>
            <a:pPr marL="1485900" lvl="3" indent="0">
              <a:buNone/>
            </a:pPr>
            <a:r>
              <a:rPr lang="en-IN" sz="2100" dirty="0"/>
              <a:t>Ignores speaker/emotion information</a:t>
            </a:r>
          </a:p>
          <a:p>
            <a:pPr marL="1485900" lvl="3" indent="0">
              <a:buNone/>
            </a:pPr>
            <a:r>
              <a:rPr lang="en-IN" sz="2100" dirty="0"/>
              <a:t>One-size summary lacks flexibility</a:t>
            </a:r>
          </a:p>
        </p:txBody>
      </p:sp>
    </p:spTree>
    <p:extLst>
      <p:ext uri="{BB962C8B-B14F-4D97-AF65-F5344CB8AC3E}">
        <p14:creationId xmlns:p14="http://schemas.microsoft.com/office/powerpoint/2010/main" val="187371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262A-D818-BC70-D5D8-08CF3619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Advancing Beyond the Baselines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99EB-C144-E8CF-8246-BC7CB5E5A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Multi-View Summarization</a:t>
            </a:r>
            <a:r>
              <a:rPr lang="en-US" sz="1900" dirty="0"/>
              <a:t> </a:t>
            </a:r>
            <a:endParaRPr lang="en-US" sz="19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Generates both overview &amp; detailed summaries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Leverages speaker-aware embeddings and emotion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Uses T5-Large with </a:t>
            </a:r>
            <a:r>
              <a:rPr lang="en-US" sz="1700" dirty="0" err="1"/>
              <a:t>LoRA</a:t>
            </a:r>
            <a:r>
              <a:rPr lang="en-US" sz="1700" dirty="0"/>
              <a:t> fine-tuning + PEFT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Fuses speaker role and emotional state for tailored summaries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Evaluated with BLEU, ROUGE-L, and </a:t>
            </a:r>
            <a:r>
              <a:rPr lang="en-US" sz="1700" dirty="0" err="1"/>
              <a:t>BERTScore</a:t>
            </a:r>
            <a:r>
              <a:rPr lang="en-US" sz="1700" dirty="0"/>
              <a:t> for quality assessment.</a:t>
            </a:r>
          </a:p>
          <a:p>
            <a:pPr marL="571500" lvl="1" indent="0">
              <a:buNone/>
            </a:pPr>
            <a:endParaRPr lang="en-US" sz="1700" dirty="0"/>
          </a:p>
          <a:p>
            <a:pPr marL="5715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Prompt Engineering</a:t>
            </a:r>
            <a:endParaRPr lang="en-US" sz="19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Use Zero shot prompt at the time of </a:t>
            </a:r>
            <a:r>
              <a:rPr lang="en-US" sz="1500" b="1" dirty="0"/>
              <a:t>model building and inference.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The helped the LLM model to understand the context.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34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D908-33B9-C070-4164-D513DD1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447656"/>
            <a:ext cx="9445502" cy="826172"/>
          </a:xfrm>
        </p:spPr>
        <p:txBody>
          <a:bodyPr>
            <a:noAutofit/>
          </a:bodyPr>
          <a:lstStyle/>
          <a:p>
            <a:r>
              <a:rPr lang="en-IN" dirty="0"/>
              <a:t>Implementation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4F16-7241-5BB1-2650-7B0277210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Multi-View Summarization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Custom preprocessing:</a:t>
            </a:r>
          </a:p>
          <a:p>
            <a:pPr marL="1028700" lvl="2" indent="0">
              <a:buNone/>
            </a:pPr>
            <a:r>
              <a:rPr lang="en-US" dirty="0"/>
              <a:t>Speaker + Emotion Fusion: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utterance is tagged with speaker identity and predicted emotion. </a:t>
            </a:r>
            <a:br>
              <a:rPr lang="en-US" dirty="0"/>
            </a:br>
            <a:r>
              <a:rPr lang="en-US" dirty="0"/>
              <a:t>These tags are prepended as prompt tokens to form multi-view input representations.</a:t>
            </a:r>
            <a:br>
              <a:rPr lang="en-US" dirty="0"/>
            </a:b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Model: T5-Large with </a:t>
            </a:r>
            <a:r>
              <a:rPr lang="en-IN" dirty="0" err="1"/>
              <a:t>LoRA</a:t>
            </a:r>
            <a:endParaRPr lang="en-IN" dirty="0"/>
          </a:p>
          <a:p>
            <a:pPr marL="1028700" lvl="2" indent="0">
              <a:buNone/>
            </a:pPr>
            <a:r>
              <a:rPr lang="en-US" dirty="0"/>
              <a:t>Fine-tuned T5-Large using Low-Rank Adaptation (</a:t>
            </a:r>
            <a:r>
              <a:rPr lang="en-US" dirty="0" err="1"/>
              <a:t>LoRA</a:t>
            </a:r>
            <a:r>
              <a:rPr lang="en-US" dirty="0"/>
              <a:t>) for parameter-efficient updates.</a:t>
            </a:r>
          </a:p>
          <a:p>
            <a:pPr marL="1028700" lvl="2" indent="0">
              <a:buNone/>
            </a:pPr>
            <a:r>
              <a:rPr lang="en-US" dirty="0"/>
              <a:t>Multi-view information is injected into the encoder input via structured prompts (e.g., role + emotion cues).</a:t>
            </a:r>
          </a:p>
          <a:p>
            <a:pPr marL="1028700" lvl="2" indent="0">
              <a:buNone/>
            </a:pPr>
            <a:r>
              <a:rPr lang="en-US" dirty="0"/>
              <a:t>PEFT (Parameter-Efficient Fine-Tuning) allows scalable training on limited resources.</a:t>
            </a:r>
            <a:br>
              <a:rPr lang="en-US" dirty="0"/>
            </a:b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Training Strategy: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Epoch-wise Loss Review: Train and validation loss </a:t>
            </a:r>
            <a:r>
              <a:rPr lang="en-US" sz="2000" dirty="0"/>
              <a:t>are manually evaluated after each epoch to assess interpretability.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Hyperparameter Tuning: Learning rate, </a:t>
            </a:r>
            <a:r>
              <a:rPr lang="en-US" sz="2000" dirty="0" err="1"/>
              <a:t>LoRA</a:t>
            </a:r>
            <a:r>
              <a:rPr lang="en-US" sz="2000" dirty="0"/>
              <a:t> rank, and batch size are tuned for optimal balance between summary coherence and diversity.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399B-22B6-24F5-161C-1DD6252B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35EE-4A62-9BE5-5BAA-C6562DAC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447656"/>
            <a:ext cx="9445502" cy="826172"/>
          </a:xfrm>
        </p:spPr>
        <p:txBody>
          <a:bodyPr>
            <a:noAutofit/>
          </a:bodyPr>
          <a:lstStyle/>
          <a:p>
            <a:r>
              <a:rPr lang="en-IN" dirty="0"/>
              <a:t>Implementation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9518A-BEA4-7706-AB54-5696D067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Prompt Engineering</a:t>
            </a:r>
            <a:br>
              <a:rPr lang="en-IN" dirty="0"/>
            </a:b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Baseline Establishment: </a:t>
            </a:r>
            <a:r>
              <a:rPr lang="en-US" sz="1800" dirty="0"/>
              <a:t>Provides a performance base-line against which the effectiveness of fine-tuned models(like the </a:t>
            </a:r>
            <a:r>
              <a:rPr lang="en-US" sz="1800" dirty="0" err="1"/>
              <a:t>LoRA</a:t>
            </a:r>
            <a:r>
              <a:rPr lang="en-US" sz="1800" dirty="0"/>
              <a:t>/</a:t>
            </a:r>
            <a:r>
              <a:rPr lang="en-US" sz="1800" dirty="0" err="1"/>
              <a:t>QLoRA</a:t>
            </a:r>
            <a:r>
              <a:rPr lang="en-US" sz="1800" dirty="0"/>
              <a:t> adapted </a:t>
            </a:r>
            <a:r>
              <a:rPr lang="en-US" sz="1800" dirty="0" err="1"/>
              <a:t>MentalLlama</a:t>
            </a:r>
            <a:r>
              <a:rPr lang="en-US" sz="1800" dirty="0"/>
              <a:t> or T5) can be measured</a:t>
            </a:r>
            <a:r>
              <a:rPr lang="en-US" b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Capability Assessment: </a:t>
            </a:r>
            <a:r>
              <a:rPr lang="en-US" sz="1800" dirty="0"/>
              <a:t>Evaluates the inherent </a:t>
            </a:r>
            <a:r>
              <a:rPr lang="en-US" sz="1800" dirty="0" err="1"/>
              <a:t>abilityof</a:t>
            </a:r>
            <a:r>
              <a:rPr lang="en-US" sz="1800" dirty="0"/>
              <a:t> large pre-trained models to understand and </a:t>
            </a:r>
            <a:r>
              <a:rPr lang="en-US" sz="1800" dirty="0" err="1"/>
              <a:t>summarizecomplex</a:t>
            </a:r>
            <a:r>
              <a:rPr lang="en-US" sz="1800" dirty="0"/>
              <a:t>, sensitive mental health conversations </a:t>
            </a:r>
            <a:r>
              <a:rPr lang="en-US" sz="1800" dirty="0" err="1"/>
              <a:t>withouttask</a:t>
            </a:r>
            <a:r>
              <a:rPr lang="en-US" sz="1800" dirty="0"/>
              <a:t>-specific training data</a:t>
            </a:r>
            <a:r>
              <a:rPr lang="en-US" sz="1800" b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• Resource Efficiency: </a:t>
            </a:r>
            <a:r>
              <a:rPr lang="en-US" sz="1800" dirty="0"/>
              <a:t>Offers a method to generate sum-</a:t>
            </a:r>
            <a:r>
              <a:rPr lang="en-US" sz="1800" dirty="0" err="1"/>
              <a:t>maries</a:t>
            </a:r>
            <a:r>
              <a:rPr lang="en-US" sz="1800" dirty="0"/>
              <a:t> when computational resources or labeled fine-tuning data (dialogue-summary pairs) are limited or un-available</a:t>
            </a:r>
            <a:r>
              <a:rPr lang="en-US" sz="1800" b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• Rapid Prototyping</a:t>
            </a:r>
            <a:r>
              <a:rPr lang="en-US" dirty="0"/>
              <a:t>: </a:t>
            </a:r>
            <a:r>
              <a:rPr lang="en-US" sz="1800" dirty="0"/>
              <a:t>Allows for quick testing of summa-</a:t>
            </a:r>
            <a:r>
              <a:rPr lang="en-US" sz="1800" dirty="0" err="1"/>
              <a:t>rization</a:t>
            </a:r>
            <a:r>
              <a:rPr lang="en-US" sz="1800" dirty="0"/>
              <a:t> ideas using different prompts before committing to a full fine-tuning cycle.</a:t>
            </a:r>
            <a:r>
              <a:rPr lang="en-IN" sz="1800" dirty="0"/>
              <a:t>  </a:t>
            </a:r>
            <a:br>
              <a:rPr lang="en-IN" sz="1800" dirty="0"/>
            </a:b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F03B-73CE-8263-750F-FA77DD6D3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4EE1-DC8D-BCA2-B686-BF0FE71E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Baselines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5789-64D6-9091-11C1-2F2F14946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F5C0E7-FE68-D83A-609A-2EBEC808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05493"/>
              </p:ext>
            </p:extLst>
          </p:nvPr>
        </p:nvGraphicFramePr>
        <p:xfrm>
          <a:off x="220973" y="2467297"/>
          <a:ext cx="11255561" cy="2705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9052">
                  <a:extLst>
                    <a:ext uri="{9D8B030D-6E8A-4147-A177-3AD203B41FA5}">
                      <a16:colId xmlns:a16="http://schemas.microsoft.com/office/drawing/2014/main" val="220812761"/>
                    </a:ext>
                  </a:extLst>
                </a:gridCol>
                <a:gridCol w="460722">
                  <a:extLst>
                    <a:ext uri="{9D8B030D-6E8A-4147-A177-3AD203B41FA5}">
                      <a16:colId xmlns:a16="http://schemas.microsoft.com/office/drawing/2014/main" val="2453066063"/>
                    </a:ext>
                  </a:extLst>
                </a:gridCol>
                <a:gridCol w="504138">
                  <a:extLst>
                    <a:ext uri="{9D8B030D-6E8A-4147-A177-3AD203B41FA5}">
                      <a16:colId xmlns:a16="http://schemas.microsoft.com/office/drawing/2014/main" val="959635266"/>
                    </a:ext>
                  </a:extLst>
                </a:gridCol>
                <a:gridCol w="470050">
                  <a:extLst>
                    <a:ext uri="{9D8B030D-6E8A-4147-A177-3AD203B41FA5}">
                      <a16:colId xmlns:a16="http://schemas.microsoft.com/office/drawing/2014/main" val="1830696140"/>
                    </a:ext>
                  </a:extLst>
                </a:gridCol>
                <a:gridCol w="494806">
                  <a:extLst>
                    <a:ext uri="{9D8B030D-6E8A-4147-A177-3AD203B41FA5}">
                      <a16:colId xmlns:a16="http://schemas.microsoft.com/office/drawing/2014/main" val="159324562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252862872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1746606707"/>
                    </a:ext>
                  </a:extLst>
                </a:gridCol>
                <a:gridCol w="482428">
                  <a:extLst>
                    <a:ext uri="{9D8B030D-6E8A-4147-A177-3AD203B41FA5}">
                      <a16:colId xmlns:a16="http://schemas.microsoft.com/office/drawing/2014/main" val="2984810782"/>
                    </a:ext>
                  </a:extLst>
                </a:gridCol>
                <a:gridCol w="515447">
                  <a:extLst>
                    <a:ext uri="{9D8B030D-6E8A-4147-A177-3AD203B41FA5}">
                      <a16:colId xmlns:a16="http://schemas.microsoft.com/office/drawing/2014/main" val="1235430247"/>
                    </a:ext>
                  </a:extLst>
                </a:gridCol>
                <a:gridCol w="599998">
                  <a:extLst>
                    <a:ext uri="{9D8B030D-6E8A-4147-A177-3AD203B41FA5}">
                      <a16:colId xmlns:a16="http://schemas.microsoft.com/office/drawing/2014/main" val="326486596"/>
                    </a:ext>
                  </a:extLst>
                </a:gridCol>
                <a:gridCol w="599998">
                  <a:extLst>
                    <a:ext uri="{9D8B030D-6E8A-4147-A177-3AD203B41FA5}">
                      <a16:colId xmlns:a16="http://schemas.microsoft.com/office/drawing/2014/main" val="2579926726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2523128572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3565704743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2556348925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105682034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322182590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3145751684"/>
                    </a:ext>
                  </a:extLst>
                </a:gridCol>
                <a:gridCol w="583170">
                  <a:extLst>
                    <a:ext uri="{9D8B030D-6E8A-4147-A177-3AD203B41FA5}">
                      <a16:colId xmlns:a16="http://schemas.microsoft.com/office/drawing/2014/main" val="899677545"/>
                    </a:ext>
                  </a:extLst>
                </a:gridCol>
              </a:tblGrid>
              <a:tr h="9871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700" dirty="0"/>
                        <a:t>BLEU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BERTScore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2834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T5-Large + 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0.93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0.835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0.802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0.818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20.56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1.11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0.30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0.1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0.2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0.098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0.12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0.02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0.009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0.009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>
                          <a:solidFill>
                            <a:srgbClr val="0070C0"/>
                          </a:solidFill>
                        </a:rPr>
                        <a:t>0.14</a:t>
                      </a:r>
                      <a:endParaRPr lang="en-IN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0.09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0.088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76265"/>
                  </a:ext>
                </a:extLst>
              </a:tr>
              <a:tr h="7934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35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67D3903-3B32-20B7-8831-62FCAAFCA0CC}"/>
              </a:ext>
            </a:extLst>
          </p:cNvPr>
          <p:cNvSpPr txBox="1">
            <a:spLocks/>
          </p:cNvSpPr>
          <p:nvPr/>
        </p:nvSpPr>
        <p:spPr>
          <a:xfrm>
            <a:off x="4693791" y="1830653"/>
            <a:ext cx="8746309" cy="44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bg2"/>
                </a:solidFill>
              </a:rPr>
              <a:t>T5-Large</a:t>
            </a:r>
          </a:p>
        </p:txBody>
      </p:sp>
    </p:spTree>
    <p:extLst>
      <p:ext uri="{BB962C8B-B14F-4D97-AF65-F5344CB8AC3E}">
        <p14:creationId xmlns:p14="http://schemas.microsoft.com/office/powerpoint/2010/main" val="224945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A284-009F-7865-EF6D-2D15C7E47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A5B-02EA-859C-064F-0BA22C44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Baselines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645B-D742-1120-04BD-EF31C5111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35F251-B7C2-93C4-4256-DCE28171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877867"/>
              </p:ext>
            </p:extLst>
          </p:nvPr>
        </p:nvGraphicFramePr>
        <p:xfrm>
          <a:off x="71116" y="2214526"/>
          <a:ext cx="12120884" cy="3846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0738">
                  <a:extLst>
                    <a:ext uri="{9D8B030D-6E8A-4147-A177-3AD203B41FA5}">
                      <a16:colId xmlns:a16="http://schemas.microsoft.com/office/drawing/2014/main" val="220812761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2453066063"/>
                    </a:ext>
                  </a:extLst>
                </a:gridCol>
                <a:gridCol w="540569">
                  <a:extLst>
                    <a:ext uri="{9D8B030D-6E8A-4147-A177-3AD203B41FA5}">
                      <a16:colId xmlns:a16="http://schemas.microsoft.com/office/drawing/2014/main" val="959635266"/>
                    </a:ext>
                  </a:extLst>
                </a:gridCol>
                <a:gridCol w="517290">
                  <a:extLst>
                    <a:ext uri="{9D8B030D-6E8A-4147-A177-3AD203B41FA5}">
                      <a16:colId xmlns:a16="http://schemas.microsoft.com/office/drawing/2014/main" val="1830696140"/>
                    </a:ext>
                  </a:extLst>
                </a:gridCol>
                <a:gridCol w="517290">
                  <a:extLst>
                    <a:ext uri="{9D8B030D-6E8A-4147-A177-3AD203B41FA5}">
                      <a16:colId xmlns:a16="http://schemas.microsoft.com/office/drawing/2014/main" val="159324562"/>
                    </a:ext>
                  </a:extLst>
                </a:gridCol>
                <a:gridCol w="511347">
                  <a:extLst>
                    <a:ext uri="{9D8B030D-6E8A-4147-A177-3AD203B41FA5}">
                      <a16:colId xmlns:a16="http://schemas.microsoft.com/office/drawing/2014/main" val="252862872"/>
                    </a:ext>
                  </a:extLst>
                </a:gridCol>
                <a:gridCol w="523234">
                  <a:extLst>
                    <a:ext uri="{9D8B030D-6E8A-4147-A177-3AD203B41FA5}">
                      <a16:colId xmlns:a16="http://schemas.microsoft.com/office/drawing/2014/main" val="1746606707"/>
                    </a:ext>
                  </a:extLst>
                </a:gridCol>
                <a:gridCol w="517290">
                  <a:extLst>
                    <a:ext uri="{9D8B030D-6E8A-4147-A177-3AD203B41FA5}">
                      <a16:colId xmlns:a16="http://schemas.microsoft.com/office/drawing/2014/main" val="2984810782"/>
                    </a:ext>
                  </a:extLst>
                </a:gridCol>
                <a:gridCol w="552695">
                  <a:extLst>
                    <a:ext uri="{9D8B030D-6E8A-4147-A177-3AD203B41FA5}">
                      <a16:colId xmlns:a16="http://schemas.microsoft.com/office/drawing/2014/main" val="1235430247"/>
                    </a:ext>
                  </a:extLst>
                </a:gridCol>
                <a:gridCol w="643356">
                  <a:extLst>
                    <a:ext uri="{9D8B030D-6E8A-4147-A177-3AD203B41FA5}">
                      <a16:colId xmlns:a16="http://schemas.microsoft.com/office/drawing/2014/main" val="326486596"/>
                    </a:ext>
                  </a:extLst>
                </a:gridCol>
                <a:gridCol w="643356">
                  <a:extLst>
                    <a:ext uri="{9D8B030D-6E8A-4147-A177-3AD203B41FA5}">
                      <a16:colId xmlns:a16="http://schemas.microsoft.com/office/drawing/2014/main" val="2579926726"/>
                    </a:ext>
                  </a:extLst>
                </a:gridCol>
                <a:gridCol w="620454">
                  <a:extLst>
                    <a:ext uri="{9D8B030D-6E8A-4147-A177-3AD203B41FA5}">
                      <a16:colId xmlns:a16="http://schemas.microsoft.com/office/drawing/2014/main" val="2523128572"/>
                    </a:ext>
                  </a:extLst>
                </a:gridCol>
                <a:gridCol w="620454">
                  <a:extLst>
                    <a:ext uri="{9D8B030D-6E8A-4147-A177-3AD203B41FA5}">
                      <a16:colId xmlns:a16="http://schemas.microsoft.com/office/drawing/2014/main" val="3565704743"/>
                    </a:ext>
                  </a:extLst>
                </a:gridCol>
                <a:gridCol w="620454">
                  <a:extLst>
                    <a:ext uri="{9D8B030D-6E8A-4147-A177-3AD203B41FA5}">
                      <a16:colId xmlns:a16="http://schemas.microsoft.com/office/drawing/2014/main" val="2556348925"/>
                    </a:ext>
                  </a:extLst>
                </a:gridCol>
                <a:gridCol w="620454">
                  <a:extLst>
                    <a:ext uri="{9D8B030D-6E8A-4147-A177-3AD203B41FA5}">
                      <a16:colId xmlns:a16="http://schemas.microsoft.com/office/drawing/2014/main" val="1056820344"/>
                    </a:ext>
                  </a:extLst>
                </a:gridCol>
                <a:gridCol w="625312">
                  <a:extLst>
                    <a:ext uri="{9D8B030D-6E8A-4147-A177-3AD203B41FA5}">
                      <a16:colId xmlns:a16="http://schemas.microsoft.com/office/drawing/2014/main" val="3221825904"/>
                    </a:ext>
                  </a:extLst>
                </a:gridCol>
                <a:gridCol w="625312">
                  <a:extLst>
                    <a:ext uri="{9D8B030D-6E8A-4147-A177-3AD203B41FA5}">
                      <a16:colId xmlns:a16="http://schemas.microsoft.com/office/drawing/2014/main" val="3145751684"/>
                    </a:ext>
                  </a:extLst>
                </a:gridCol>
                <a:gridCol w="625312">
                  <a:extLst>
                    <a:ext uri="{9D8B030D-6E8A-4147-A177-3AD203B41FA5}">
                      <a16:colId xmlns:a16="http://schemas.microsoft.com/office/drawing/2014/main" val="899677545"/>
                    </a:ext>
                  </a:extLst>
                </a:gridCol>
              </a:tblGrid>
              <a:tr h="8291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700" dirty="0"/>
                        <a:t>BLEU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Score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BERTScore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BLEU 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 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ROGUE1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ROGUEL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7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28346"/>
                  </a:ext>
                </a:extLst>
              </a:tr>
              <a:tr h="1004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3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/>
                        <a:t>T5-Base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IN" sz="900" dirty="0"/>
                        <a:t>1.6756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0.8204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0.847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0.826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27.67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11.37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b="0" dirty="0"/>
                        <a:t>3.42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1.08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0.2753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0.40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0.2844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0.0732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0.0904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0.0766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0.1838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0.3042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500000"/>
                        </a:lnSpc>
                      </a:pPr>
                      <a:r>
                        <a:rPr lang="en-US" sz="900" dirty="0"/>
                        <a:t>0.2001</a:t>
                      </a:r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76265"/>
                  </a:ext>
                </a:extLst>
              </a:tr>
              <a:tr h="1033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Bart Base + Multi-View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4</a:t>
                      </a:r>
                      <a:r>
                        <a:rPr lang="en-IN" sz="900" b="0" dirty="0"/>
                        <a:t>.54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0.8327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0.845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0.838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23.08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8.91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2.67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0.78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0.2098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0.3548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0.2387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0.0550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0.0787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0.0618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0.1552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0.2778</a:t>
                      </a:r>
                      <a:endParaRPr lang="en-IN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0"/>
                        </a:lnSpc>
                      </a:pPr>
                      <a:r>
                        <a:rPr lang="en-US" sz="900" b="0" dirty="0"/>
                        <a:t>0.1773</a:t>
                      </a:r>
                      <a:endParaRPr lang="en-IN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875622"/>
                  </a:ext>
                </a:extLst>
              </a:tr>
              <a:tr h="899288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IN" b="1" dirty="0"/>
                        <a:t>T5-Large + Multi-View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5.96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0.8415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0.860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0.850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29.34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/>
                        <a:t>11.08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0" dirty="0">
                          <a:solidFill>
                            <a:srgbClr val="0070C0"/>
                          </a:solidFill>
                        </a:rPr>
                        <a:t>3.39</a:t>
                      </a:r>
                      <a:endParaRPr lang="en-IN" sz="9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1.15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0.2802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/>
                        <a:t>0.3866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0.2913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0.0781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0.0934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0.0804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0.2005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0.2896</a:t>
                      </a:r>
                      <a:endParaRPr lang="en-IN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900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b="1" dirty="0">
                          <a:solidFill>
                            <a:srgbClr val="0070C0"/>
                          </a:solidFill>
                        </a:rPr>
                        <a:t>0.2077</a:t>
                      </a:r>
                      <a:endParaRPr lang="en-IN" sz="9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351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EFEACDC-11C3-F985-3F41-8943BA0C1F33}"/>
              </a:ext>
            </a:extLst>
          </p:cNvPr>
          <p:cNvSpPr txBox="1">
            <a:spLocks/>
          </p:cNvSpPr>
          <p:nvPr/>
        </p:nvSpPr>
        <p:spPr>
          <a:xfrm>
            <a:off x="3332351" y="1647534"/>
            <a:ext cx="8746309" cy="447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MULTIVIEW SUMMARIZATION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40087"/>
      </p:ext>
    </p:extLst>
  </p:cSld>
  <p:clrMapOvr>
    <a:masterClrMapping/>
  </p:clrMapOvr>
</p:sld>
</file>

<file path=ppt/theme/theme1.xml><?xml version="1.0" encoding="utf-8"?>
<a:theme xmlns:a="http://schemas.openxmlformats.org/drawingml/2006/main" name="IIIT D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IT D Theme" id="{228AAE15-22E7-42CF-AF78-40DAEB9075FE}" vid="{CE5F614C-42D2-48AF-9C09-3B86773ADA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 D Theme</Template>
  <TotalTime>950</TotalTime>
  <Words>921</Words>
  <Application>Microsoft Office PowerPoint</Application>
  <PresentationFormat>Widescreen</PresentationFormat>
  <Paragraphs>318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Quattrocento Sans</vt:lpstr>
      <vt:lpstr>Wingdings</vt:lpstr>
      <vt:lpstr>IIIT D Theme</vt:lpstr>
      <vt:lpstr>MENTAL HEALTH COUNSELLING SUMMARIZATION</vt:lpstr>
      <vt:lpstr>Motivation &amp; Problem Statement</vt:lpstr>
      <vt:lpstr>Dataset Overview</vt:lpstr>
      <vt:lpstr>Baseline Models</vt:lpstr>
      <vt:lpstr>Advancing Beyond the Baselines</vt:lpstr>
      <vt:lpstr>Implementation Details </vt:lpstr>
      <vt:lpstr>Implementation Details </vt:lpstr>
      <vt:lpstr>Results &amp; Baselines Comparison</vt:lpstr>
      <vt:lpstr>Results &amp; Baselines Comparison</vt:lpstr>
      <vt:lpstr>Results &amp; Baselines Comparison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Sharma</dc:creator>
  <cp:lastModifiedBy>RITWIK GANGULY</cp:lastModifiedBy>
  <cp:revision>16</cp:revision>
  <dcterms:created xsi:type="dcterms:W3CDTF">2025-04-14T08:50:11Z</dcterms:created>
  <dcterms:modified xsi:type="dcterms:W3CDTF">2025-04-15T18:26:28Z</dcterms:modified>
</cp:coreProperties>
</file>