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94"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9144000" cy="6858000" type="screen4x3"/>
  <p:notesSz cx="6858000" cy="9144000"/>
  <p:embeddedFontLst>
    <p:embeddedFont>
      <p:font typeface="Calibri" panose="020F0502020204030204" pitchFamily="34" charset="0"/>
      <p:regular r:id="rId42"/>
      <p:bold r:id="rId43"/>
      <p:italic r:id="rId44"/>
      <p:boldItalic r:id="rId45"/>
    </p:embeddedFont>
    <p:embeddedFont>
      <p:font typeface="Roboto" panose="02000000000000000000"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i7obY/PlCgr+gvvfKQS+9LuEpaC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B833D0-C8CD-4BB4-B632-36587DD76A75}">
  <a:tblStyle styleId="{FBB833D0-C8CD-4BB4-B632-36587DD76A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7bfefe69d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g27bfefe69db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7bfefe69db_0_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g27bfefe69db_0_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7bfefe69db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g27bfefe69db_0_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7bfefe69db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96" name="Google Shape;196;g27bfefe69db_0_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58839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7bfefe69db_0_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g27bfefe69db_0_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6" name="Google Shape;216;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7b54a5cafb_0_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g27b54a5cafb_0_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7b54a5cafb_0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27b54a5cafb_0_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6" name="Google Shape;246;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7ba4e28dd2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g27ba4e28dd2_0_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7ba4e28dd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g27ba4e28dd2_0_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7ba4e28dd2_0_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7" name="Google Shape;277;g27ba4e28dd2_0_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7ba4e28dd2_0_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8" name="Google Shape;288;g27ba4e28dd2_0_5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7ba4e28dd2_0_7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8" name="Google Shape;298;g27ba4e28dd2_0_7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7ba4e28dd2_0_8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9" name="Google Shape;309;g27ba4e28dd2_0_8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7ba4e28dd2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9" name="Google Shape;319;g27ba4e28dd2_0_9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7ba4e28dd2_0_1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g27ba4e28dd2_0_1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7ba4e28dd2_0_1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g27ba4e28dd2_0_1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7ba4e28dd2_0_1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1" name="Google Shape;351;g27ba4e28dd2_0_1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7ba4e28dd2_0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1" name="Google Shape;361;g27ba4e28dd2_0_1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7ba4e28dd2_0_1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2" name="Google Shape;372;g27ba4e28dd2_0_16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7ba4e28dd2_0_1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2" name="Google Shape;382;g27ba4e28dd2_0_17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27ba4e28dd2_0_18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3" name="Google Shape;393;g27ba4e28dd2_0_18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7ba4e28dd2_0_1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3" name="Google Shape;403;g27ba4e28dd2_0_19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7ba4e28dd2_0_2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4" name="Google Shape;414;g27ba4e28dd2_0_2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7ba4e28dd2_0_2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4" name="Google Shape;424;g27ba4e28dd2_0_2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7ba4e28dd2_0_2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5" name="Google Shape;435;g27ba4e28dd2_0_24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27ba4e28dd2_0_2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5" name="Google Shape;445;g27ba4e28dd2_0_25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27ba4e28dd2_0_2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6" name="Google Shape;456;g27ba4e28dd2_0_27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6" name="Google Shape;466;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7b54a5cafb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g27b54a5cafb_0_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5"/>
          <p:cNvSpPr>
            <a:spLocks noGrp="1"/>
          </p:cNvSpPr>
          <p:nvPr>
            <p:ph type="pic" idx="2"/>
          </p:nvPr>
        </p:nvSpPr>
        <p:spPr>
          <a:xfrm>
            <a:off x="1792288" y="612775"/>
            <a:ext cx="5486400" cy="4114800"/>
          </a:xfrm>
          <a:prstGeom prst="rect">
            <a:avLst/>
          </a:prstGeom>
          <a:noFill/>
          <a:ln>
            <a:noFill/>
          </a:ln>
        </p:spPr>
      </p:sp>
      <p:sp>
        <p:nvSpPr>
          <p:cNvPr id="68" name="Google Shape;68;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sciencedirect.com/topics/computer-science/cosine-similarity"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geeksforgeeks.org/jump-search/"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ww.tableau.com/learn/articles/what-is-data-cleanin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ieeexplore.ieee.org/document/9197833"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ieeexplore.ieee.org/document/9533025"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ieeexplore.ieee.org/document/9332458"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ieeexplore.ieee.org/document/9970731"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ijcsmc.com/docs/papers/March2020/V9I3202029.pdf"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www.ncbi.nlm.nih.gov/pmc/articles/PMC8144870/"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s://ijacen.iraj.in/paper_detail.php?paper_id=18651"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www.iraj.in/journal/journal_file/journal_pdf/3-596-15734507561-6.pdf"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tps://www.ijraset.com/best-journal/healthcare-chatbot-using-artificial-intelligence"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794" y="2212349"/>
            <a:ext cx="7772400" cy="1470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MEDIWISE - A Healthcare Chatbot using NLP</a:t>
            </a:r>
            <a:endParaRPr>
              <a:latin typeface="Times New Roman"/>
              <a:ea typeface="Times New Roman"/>
              <a:cs typeface="Times New Roman"/>
              <a:sym typeface="Times New Roman"/>
            </a:endParaRPr>
          </a:p>
        </p:txBody>
      </p:sp>
      <p:sp>
        <p:nvSpPr>
          <p:cNvPr id="89" name="Google Shape;89;p1"/>
          <p:cNvSpPr txBox="1">
            <a:spLocks noGrp="1"/>
          </p:cNvSpPr>
          <p:nvPr>
            <p:ph type="subTitle" idx="1"/>
          </p:nvPr>
        </p:nvSpPr>
        <p:spPr>
          <a:xfrm>
            <a:off x="4386263" y="4586288"/>
            <a:ext cx="4605337" cy="1981200"/>
          </a:xfrm>
          <a:prstGeom prst="rect">
            <a:avLst/>
          </a:prstGeom>
          <a:noFill/>
          <a:ln>
            <a:noFill/>
          </a:ln>
        </p:spPr>
        <p:txBody>
          <a:bodyPr spcFirstLastPara="1" wrap="square" lIns="91425" tIns="45700" rIns="91425" bIns="45700" anchor="t" anchorCtr="0">
            <a:normAutofit fontScale="55000" lnSpcReduction="20000"/>
          </a:bodyPr>
          <a:lstStyle/>
          <a:p>
            <a:pPr marL="0" lvl="0" indent="0" algn="ctr" rtl="0">
              <a:lnSpc>
                <a:spcPct val="100000"/>
              </a:lnSpc>
              <a:spcBef>
                <a:spcPts val="0"/>
              </a:spcBef>
              <a:spcAft>
                <a:spcPts val="0"/>
              </a:spcAft>
              <a:buSzPct val="100000"/>
              <a:buNone/>
            </a:pPr>
            <a:r>
              <a:rPr lang="en-US">
                <a:latin typeface="Times New Roman"/>
                <a:ea typeface="Times New Roman"/>
                <a:cs typeface="Times New Roman"/>
                <a:sym typeface="Times New Roman"/>
              </a:rPr>
              <a:t>Batch ID: B028</a:t>
            </a:r>
            <a:endParaRPr/>
          </a:p>
          <a:p>
            <a:pPr marL="0" lvl="0" indent="0" algn="ctr" rtl="0">
              <a:lnSpc>
                <a:spcPct val="100000"/>
              </a:lnSpc>
              <a:spcBef>
                <a:spcPts val="0"/>
              </a:spcBef>
              <a:spcAft>
                <a:spcPts val="0"/>
              </a:spcAft>
              <a:buClr>
                <a:srgbClr val="888888"/>
              </a:buClr>
              <a:buSzPct val="100000"/>
              <a:buNone/>
            </a:pPr>
            <a:endParaRPr>
              <a:latin typeface="Times New Roman"/>
              <a:ea typeface="Times New Roman"/>
              <a:cs typeface="Times New Roman"/>
              <a:sym typeface="Times New Roman"/>
            </a:endParaRPr>
          </a:p>
          <a:p>
            <a:pPr marL="0" lvl="0" indent="0" algn="ctr" rtl="0">
              <a:lnSpc>
                <a:spcPct val="100000"/>
              </a:lnSpc>
              <a:spcBef>
                <a:spcPts val="0"/>
              </a:spcBef>
              <a:spcAft>
                <a:spcPts val="0"/>
              </a:spcAft>
              <a:buClr>
                <a:srgbClr val="888888"/>
              </a:buClr>
              <a:buSzPct val="100000"/>
              <a:buNone/>
            </a:pPr>
            <a:r>
              <a:rPr lang="en-US">
                <a:latin typeface="Times New Roman"/>
                <a:ea typeface="Times New Roman"/>
                <a:cs typeface="Times New Roman"/>
                <a:sym typeface="Times New Roman"/>
              </a:rPr>
              <a:t>Student 1 Reg. No: RA2011003010098</a:t>
            </a:r>
            <a:endParaRPr>
              <a:latin typeface="Times New Roman"/>
              <a:ea typeface="Times New Roman"/>
              <a:cs typeface="Times New Roman"/>
              <a:sym typeface="Times New Roman"/>
            </a:endParaRPr>
          </a:p>
          <a:p>
            <a:pPr marL="0" lvl="0" indent="0" algn="ctr" rtl="0">
              <a:lnSpc>
                <a:spcPct val="100000"/>
              </a:lnSpc>
              <a:spcBef>
                <a:spcPts val="592"/>
              </a:spcBef>
              <a:spcAft>
                <a:spcPts val="0"/>
              </a:spcAft>
              <a:buSzPct val="100000"/>
              <a:buNone/>
            </a:pPr>
            <a:r>
              <a:rPr lang="en-US">
                <a:latin typeface="Times New Roman"/>
                <a:ea typeface="Times New Roman"/>
                <a:cs typeface="Times New Roman"/>
                <a:sym typeface="Times New Roman"/>
              </a:rPr>
              <a:t>Student 1 Name:Aniket Mishra</a:t>
            </a:r>
            <a:endParaRPr/>
          </a:p>
          <a:p>
            <a:pPr marL="0" lvl="0" indent="0" algn="ctr" rtl="0">
              <a:lnSpc>
                <a:spcPct val="100000"/>
              </a:lnSpc>
              <a:spcBef>
                <a:spcPts val="592"/>
              </a:spcBef>
              <a:spcAft>
                <a:spcPts val="0"/>
              </a:spcAft>
              <a:buClr>
                <a:srgbClr val="888888"/>
              </a:buClr>
              <a:buSzPct val="100000"/>
              <a:buNone/>
            </a:pPr>
            <a:endParaRPr>
              <a:latin typeface="Times New Roman"/>
              <a:ea typeface="Times New Roman"/>
              <a:cs typeface="Times New Roman"/>
              <a:sym typeface="Times New Roman"/>
            </a:endParaRPr>
          </a:p>
          <a:p>
            <a:pPr marL="0" lvl="0" indent="0" algn="ctr" rtl="0">
              <a:lnSpc>
                <a:spcPct val="100000"/>
              </a:lnSpc>
              <a:spcBef>
                <a:spcPts val="592"/>
              </a:spcBef>
              <a:spcAft>
                <a:spcPts val="0"/>
              </a:spcAft>
              <a:buClr>
                <a:srgbClr val="888888"/>
              </a:buClr>
              <a:buSzPct val="100000"/>
              <a:buNone/>
            </a:pPr>
            <a:r>
              <a:rPr lang="en-US">
                <a:latin typeface="Times New Roman"/>
                <a:ea typeface="Times New Roman"/>
                <a:cs typeface="Times New Roman"/>
                <a:sym typeface="Times New Roman"/>
              </a:rPr>
              <a:t>Student 2 Reg. No: RA2011003010124</a:t>
            </a:r>
            <a:endParaRPr/>
          </a:p>
          <a:p>
            <a:pPr marL="0" lvl="0" indent="0" algn="ctr" rtl="0">
              <a:lnSpc>
                <a:spcPct val="100000"/>
              </a:lnSpc>
              <a:spcBef>
                <a:spcPts val="592"/>
              </a:spcBef>
              <a:spcAft>
                <a:spcPts val="0"/>
              </a:spcAft>
              <a:buSzPct val="100000"/>
              <a:buNone/>
            </a:pPr>
            <a:r>
              <a:rPr lang="en-US">
                <a:latin typeface="Times New Roman"/>
                <a:ea typeface="Times New Roman"/>
                <a:cs typeface="Times New Roman"/>
                <a:sym typeface="Times New Roman"/>
              </a:rPr>
              <a:t>Student 2 Name: Nandini Nigam</a:t>
            </a:r>
            <a:endParaRPr>
              <a:latin typeface="Times New Roman"/>
              <a:ea typeface="Times New Roman"/>
              <a:cs typeface="Times New Roman"/>
              <a:sym typeface="Times New Roman"/>
            </a:endParaRPr>
          </a:p>
        </p:txBody>
      </p:sp>
      <p:pic>
        <p:nvPicPr>
          <p:cNvPr id="90" name="Google Shape;90;p1"/>
          <p:cNvPicPr preferRelativeResize="0"/>
          <p:nvPr/>
        </p:nvPicPr>
        <p:blipFill rotWithShape="1">
          <a:blip r:embed="rId3">
            <a:alphaModFix/>
          </a:blip>
          <a:srcRect/>
          <a:stretch/>
        </p:blipFill>
        <p:spPr>
          <a:xfrm>
            <a:off x="228600" y="553353"/>
            <a:ext cx="1735931" cy="755015"/>
          </a:xfrm>
          <a:prstGeom prst="rect">
            <a:avLst/>
          </a:prstGeom>
          <a:noFill/>
          <a:ln>
            <a:noFill/>
          </a:ln>
        </p:spPr>
      </p:pic>
      <p:sp>
        <p:nvSpPr>
          <p:cNvPr id="91" name="Google Shape;91;p1"/>
          <p:cNvSpPr/>
          <p:nvPr/>
        </p:nvSpPr>
        <p:spPr>
          <a:xfrm>
            <a:off x="1964531" y="569724"/>
            <a:ext cx="6172200" cy="14772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SRM INSTITUTE OF SCIENCE AND TECHNOLOGY </a:t>
            </a:r>
            <a:endParaRPr sz="18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SCHOOL OF COMPUTING</a:t>
            </a:r>
            <a:endParaRPr sz="18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DEPARTMENT OF COMPUTING TECHNOLOGIES</a:t>
            </a:r>
            <a:endParaRPr sz="18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18CSP107L  - MINOR PROJECT </a:t>
            </a:r>
            <a:endParaRPr sz="1800" b="0" i="0" u="none" strike="noStrike" cap="none">
              <a:solidFill>
                <a:schemeClr val="dk1"/>
              </a:solidFill>
              <a:latin typeface="Times New Roman"/>
              <a:ea typeface="Times New Roman"/>
              <a:cs typeface="Times New Roman"/>
              <a:sym typeface="Times New Roman"/>
            </a:endParaRPr>
          </a:p>
        </p:txBody>
      </p:sp>
      <p:sp>
        <p:nvSpPr>
          <p:cNvPr id="92" name="Google Shape;92;p1"/>
          <p:cNvSpPr txBox="1"/>
          <p:nvPr/>
        </p:nvSpPr>
        <p:spPr>
          <a:xfrm>
            <a:off x="228600" y="5243512"/>
            <a:ext cx="3471862" cy="1190625"/>
          </a:xfrm>
          <a:prstGeom prst="rect">
            <a:avLst/>
          </a:prstGeom>
          <a:noFill/>
          <a:ln>
            <a:noFill/>
          </a:ln>
        </p:spPr>
        <p:txBody>
          <a:bodyPr spcFirstLastPara="1" wrap="square" lIns="91425" tIns="45700" rIns="91425" bIns="45700" anchor="t" anchorCtr="0">
            <a:normAutofit fontScale="40000"/>
          </a:bodyPr>
          <a:lstStyle/>
          <a:p>
            <a:pPr marL="0" marR="0" lvl="0" indent="0" algn="ctr" rtl="0">
              <a:lnSpc>
                <a:spcPct val="170000"/>
              </a:lnSpc>
              <a:spcBef>
                <a:spcPts val="592"/>
              </a:spcBef>
              <a:spcAft>
                <a:spcPts val="0"/>
              </a:spcAft>
              <a:buClr>
                <a:srgbClr val="888888"/>
              </a:buClr>
              <a:buSzPct val="100000"/>
              <a:buFont typeface="Arial"/>
              <a:buNone/>
            </a:pPr>
            <a:r>
              <a:rPr lang="en-US" sz="3200" b="0" i="0" u="none" strike="noStrike" cap="none">
                <a:solidFill>
                  <a:srgbClr val="888888"/>
                </a:solidFill>
                <a:latin typeface="Times New Roman"/>
                <a:ea typeface="Times New Roman"/>
                <a:cs typeface="Times New Roman"/>
                <a:sym typeface="Times New Roman"/>
              </a:rPr>
              <a:t>Guide name: Dr. T.K Sivakumar </a:t>
            </a:r>
            <a:endParaRPr/>
          </a:p>
          <a:p>
            <a:pPr marL="0" marR="0" lvl="0" indent="0" algn="ctr" rtl="0">
              <a:lnSpc>
                <a:spcPct val="150000"/>
              </a:lnSpc>
              <a:spcBef>
                <a:spcPts val="592"/>
              </a:spcBef>
              <a:spcAft>
                <a:spcPts val="0"/>
              </a:spcAft>
              <a:buClr>
                <a:srgbClr val="888888"/>
              </a:buClr>
              <a:buSzPct val="100000"/>
              <a:buFont typeface="Arial"/>
              <a:buNone/>
            </a:pPr>
            <a:r>
              <a:rPr lang="en-US" sz="3200" b="0" i="0" u="none" strike="noStrike" cap="none">
                <a:solidFill>
                  <a:srgbClr val="888888"/>
                </a:solidFill>
                <a:latin typeface="Times New Roman"/>
                <a:ea typeface="Times New Roman"/>
                <a:cs typeface="Times New Roman"/>
                <a:sym typeface="Times New Roman"/>
              </a:rPr>
              <a:t>Designation: Assistant Professor (Senior Grade)</a:t>
            </a:r>
            <a:br>
              <a:rPr lang="en-US" sz="3200" b="0" i="0" u="none" strike="noStrike" cap="none">
                <a:solidFill>
                  <a:srgbClr val="888888"/>
                </a:solidFill>
                <a:latin typeface="Times New Roman"/>
                <a:ea typeface="Times New Roman"/>
                <a:cs typeface="Times New Roman"/>
                <a:sym typeface="Times New Roman"/>
              </a:rPr>
            </a:br>
            <a:r>
              <a:rPr lang="en-US" sz="3200" b="0" i="0" u="none" strike="noStrike" cap="none">
                <a:solidFill>
                  <a:srgbClr val="888888"/>
                </a:solidFill>
                <a:latin typeface="Times New Roman"/>
                <a:ea typeface="Times New Roman"/>
                <a:cs typeface="Times New Roman"/>
                <a:sym typeface="Times New Roman"/>
              </a:rPr>
              <a:t>Department: CTECH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27bfefe69db_0_0"/>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Algorithms</a:t>
            </a:r>
            <a:endParaRPr/>
          </a:p>
        </p:txBody>
      </p:sp>
      <p:pic>
        <p:nvPicPr>
          <p:cNvPr id="179" name="Google Shape;179;g27bfefe69db_0_0"/>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80" name="Google Shape;180;g27bfefe69db_0_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181" name="Google Shape;181;g27bfefe69db_0_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82" name="Google Shape;182;g27bfefe69db_0_0"/>
          <p:cNvSpPr txBox="1"/>
          <p:nvPr/>
        </p:nvSpPr>
        <p:spPr>
          <a:xfrm>
            <a:off x="457200" y="2306638"/>
            <a:ext cx="8686800" cy="3750227"/>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800" dirty="0">
                <a:solidFill>
                  <a:srgbClr val="343541"/>
                </a:solidFill>
                <a:latin typeface="Times New Roman"/>
                <a:ea typeface="Times New Roman"/>
                <a:cs typeface="Times New Roman"/>
                <a:sym typeface="Times New Roman"/>
              </a:rPr>
              <a:t>The project utilizes the following algorithms:</a:t>
            </a:r>
            <a:endParaRPr sz="1800" dirty="0">
              <a:solidFill>
                <a:srgbClr val="343541"/>
              </a:solidFill>
              <a:latin typeface="Times New Roman"/>
              <a:ea typeface="Times New Roman"/>
              <a:cs typeface="Times New Roman"/>
              <a:sym typeface="Times New Roman"/>
            </a:endParaRPr>
          </a:p>
          <a:p>
            <a:pPr marL="0" lvl="0" indent="0" algn="just" rtl="0">
              <a:spcBef>
                <a:spcPts val="0"/>
              </a:spcBef>
              <a:spcAft>
                <a:spcPts val="0"/>
              </a:spcAft>
              <a:buNone/>
            </a:pPr>
            <a:endParaRPr sz="1800" dirty="0">
              <a:solidFill>
                <a:srgbClr val="343541"/>
              </a:solidFill>
              <a:latin typeface="Times New Roman"/>
              <a:ea typeface="Times New Roman"/>
              <a:cs typeface="Times New Roman"/>
              <a:sym typeface="Times New Roman"/>
            </a:endParaRPr>
          </a:p>
          <a:p>
            <a:pPr marL="101600" lvl="0" algn="just" rtl="0">
              <a:spcBef>
                <a:spcPts val="0"/>
              </a:spcBef>
              <a:spcAft>
                <a:spcPts val="0"/>
              </a:spcAft>
              <a:buClr>
                <a:srgbClr val="343541"/>
              </a:buClr>
              <a:buSzPts val="2000"/>
            </a:pPr>
            <a:r>
              <a:rPr lang="en-US" sz="2000" b="1" dirty="0">
                <a:solidFill>
                  <a:schemeClr val="dk1"/>
                </a:solidFill>
                <a:latin typeface="Times New Roman"/>
                <a:ea typeface="Times New Roman"/>
                <a:cs typeface="Times New Roman"/>
                <a:sym typeface="Times New Roman"/>
              </a:rPr>
              <a:t>1. 	Vectorization</a:t>
            </a:r>
            <a:endParaRPr sz="2000" b="1" dirty="0">
              <a:solidFill>
                <a:srgbClr val="343541"/>
              </a:solidFill>
              <a:latin typeface="Times New Roman"/>
              <a:ea typeface="Times New Roman"/>
              <a:cs typeface="Times New Roman"/>
              <a:sym typeface="Times New Roman"/>
            </a:endParaRPr>
          </a:p>
          <a:p>
            <a:pPr marL="457200" lvl="0" indent="0" algn="just" rtl="0">
              <a:spcBef>
                <a:spcPts val="0"/>
              </a:spcBef>
              <a:spcAft>
                <a:spcPts val="0"/>
              </a:spcAft>
              <a:buNone/>
            </a:pPr>
            <a:endParaRPr sz="1800" dirty="0">
              <a:solidFill>
                <a:srgbClr val="34354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dirty="0">
                <a:solidFill>
                  <a:schemeClr val="dk1"/>
                </a:solidFill>
                <a:latin typeface="Times New Roman"/>
                <a:ea typeface="Times New Roman"/>
                <a:cs typeface="Times New Roman"/>
                <a:sym typeface="Times New Roman"/>
              </a:rPr>
              <a:t>Vectorization is jargon for a classic approach of converting input data from its raw format (i.e. text ) into vectors of real numbers which is the format that ML models support. This approach has been there ever since computers were first built, it has worked wonderfully across various domains, and it’s now used in NLP. In Machine Learning, vectorization is a step in feature extraction. The idea is to get some distinct features out of the text for the model to train on, by converting text to numerical vectors.</a:t>
            </a:r>
            <a:endParaRPr sz="1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100" dirty="0">
              <a:solidFill>
                <a:schemeClr val="dk1"/>
              </a:solidFill>
              <a:latin typeface="Calibri"/>
              <a:ea typeface="Calibri"/>
              <a:cs typeface="Calibri"/>
              <a:sym typeface="Calibri"/>
            </a:endParaRPr>
          </a:p>
          <a:p>
            <a:pPr marL="0" lvl="0" indent="0" algn="just" rtl="0">
              <a:spcBef>
                <a:spcPts val="0"/>
              </a:spcBef>
              <a:spcAft>
                <a:spcPts val="0"/>
              </a:spcAft>
              <a:buNone/>
            </a:pPr>
            <a:r>
              <a:rPr lang="en-US" sz="1800" u="sng" dirty="0">
                <a:solidFill>
                  <a:srgbClr val="0000FF"/>
                </a:solidFill>
                <a:latin typeface="Calibri"/>
                <a:ea typeface="Calibri"/>
                <a:cs typeface="Calibri"/>
                <a:sym typeface="Calibri"/>
              </a:rPr>
              <a:t>https://neptune.ai/blog/vectorization-techniques-in-nlp-guide</a:t>
            </a:r>
            <a:endParaRPr sz="1800" u="sng" dirty="0">
              <a:solidFill>
                <a:srgbClr val="0000FF"/>
              </a:solidFill>
              <a:latin typeface="Calibri"/>
              <a:ea typeface="Calibri"/>
              <a:cs typeface="Calibri"/>
              <a:sym typeface="Calibri"/>
            </a:endParaRPr>
          </a:p>
          <a:p>
            <a:pPr marL="0" lvl="0" indent="0" algn="l" rtl="0">
              <a:lnSpc>
                <a:spcPct val="115000"/>
              </a:lnSpc>
              <a:spcBef>
                <a:spcPts val="0"/>
              </a:spcBef>
              <a:spcAft>
                <a:spcPts val="0"/>
              </a:spcAft>
              <a:buNone/>
            </a:pPr>
            <a:endParaRPr sz="1800" dirty="0">
              <a:solidFill>
                <a:srgbClr val="D1D5DB"/>
              </a:solidFill>
              <a:highlight>
                <a:srgbClr val="444654"/>
              </a:highlight>
              <a:latin typeface="Times New Roman"/>
              <a:ea typeface="Times New Roman"/>
              <a:cs typeface="Times New Roman"/>
              <a:sym typeface="Times New Roman"/>
            </a:endParaRPr>
          </a:p>
        </p:txBody>
      </p:sp>
      <p:sp>
        <p:nvSpPr>
          <p:cNvPr id="183" name="Google Shape;183;g27bfefe69db_0_0"/>
          <p:cNvSpPr txBox="1"/>
          <p:nvPr/>
        </p:nvSpPr>
        <p:spPr>
          <a:xfrm>
            <a:off x="3553200" y="350325"/>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27bfefe69db_0_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Algorithms</a:t>
            </a:r>
            <a:endParaRPr/>
          </a:p>
        </p:txBody>
      </p:sp>
      <p:pic>
        <p:nvPicPr>
          <p:cNvPr id="189" name="Google Shape;189;g27bfefe69db_0_13"/>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90" name="Google Shape;190;g27bfefe69db_0_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191" name="Google Shape;191;g27bfefe69db_0_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92" name="Google Shape;192;g27bfefe69db_0_13"/>
          <p:cNvSpPr txBox="1"/>
          <p:nvPr/>
        </p:nvSpPr>
        <p:spPr>
          <a:xfrm>
            <a:off x="457200" y="2306638"/>
            <a:ext cx="8686800" cy="3263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800" dirty="0">
                <a:solidFill>
                  <a:srgbClr val="343541"/>
                </a:solidFill>
                <a:latin typeface="Times New Roman"/>
                <a:ea typeface="Times New Roman"/>
                <a:cs typeface="Times New Roman"/>
                <a:sym typeface="Times New Roman"/>
              </a:rPr>
              <a:t>The project utilizes the following algorithms:</a:t>
            </a:r>
            <a:endParaRPr sz="1800" dirty="0">
              <a:solidFill>
                <a:srgbClr val="343541"/>
              </a:solidFill>
              <a:latin typeface="Times New Roman"/>
              <a:ea typeface="Times New Roman"/>
              <a:cs typeface="Times New Roman"/>
              <a:sym typeface="Times New Roman"/>
            </a:endParaRPr>
          </a:p>
          <a:p>
            <a:pPr marL="0" lvl="0" indent="0" algn="just" rtl="0">
              <a:spcBef>
                <a:spcPts val="0"/>
              </a:spcBef>
              <a:spcAft>
                <a:spcPts val="0"/>
              </a:spcAft>
              <a:buNone/>
            </a:pPr>
            <a:endParaRPr sz="1800" dirty="0">
              <a:solidFill>
                <a:srgbClr val="343541"/>
              </a:solidFill>
              <a:latin typeface="Times New Roman"/>
              <a:ea typeface="Times New Roman"/>
              <a:cs typeface="Times New Roman"/>
              <a:sym typeface="Times New Roman"/>
            </a:endParaRPr>
          </a:p>
          <a:p>
            <a:pPr marL="0" lvl="0" indent="0" algn="just" rtl="0">
              <a:spcBef>
                <a:spcPts val="0"/>
              </a:spcBef>
              <a:spcAft>
                <a:spcPts val="0"/>
              </a:spcAft>
              <a:buNone/>
            </a:pPr>
            <a:r>
              <a:rPr lang="en-US" sz="2000" b="1" dirty="0">
                <a:solidFill>
                  <a:schemeClr val="dk1"/>
                </a:solidFill>
                <a:latin typeface="Times New Roman"/>
                <a:ea typeface="Times New Roman"/>
                <a:cs typeface="Times New Roman"/>
                <a:sym typeface="Times New Roman"/>
              </a:rPr>
              <a:t>2.	Cosine Similarity</a:t>
            </a:r>
            <a:endParaRPr sz="2000" b="1" dirty="0">
              <a:solidFill>
                <a:srgbClr val="343541"/>
              </a:solidFill>
              <a:latin typeface="Times New Roman"/>
              <a:ea typeface="Times New Roman"/>
              <a:cs typeface="Times New Roman"/>
              <a:sym typeface="Times New Roman"/>
            </a:endParaRPr>
          </a:p>
          <a:p>
            <a:pPr marL="457200" lvl="0" indent="0" algn="just" rtl="0">
              <a:spcBef>
                <a:spcPts val="0"/>
              </a:spcBef>
              <a:spcAft>
                <a:spcPts val="0"/>
              </a:spcAft>
              <a:buNone/>
            </a:pPr>
            <a:endParaRPr sz="1800" dirty="0">
              <a:solidFill>
                <a:srgbClr val="34354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dirty="0">
                <a:solidFill>
                  <a:schemeClr val="dk1"/>
                </a:solidFill>
                <a:latin typeface="Times New Roman"/>
                <a:ea typeface="Times New Roman"/>
                <a:cs typeface="Times New Roman"/>
                <a:sym typeface="Times New Roman"/>
              </a:rPr>
              <a:t>After vectorizing the user's symptoms and a dataset of known symptoms (presumably from a medical database), the code calculates the cosine similarity between these vectors. Cosine similarity is often used to measure the similarity between two vectors in a high-dimensional space, such as text documents.</a:t>
            </a:r>
            <a:endParaRPr sz="1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u="sng" dirty="0">
                <a:solidFill>
                  <a:schemeClr val="hlink"/>
                </a:solidFill>
                <a:latin typeface="Times New Roman"/>
                <a:ea typeface="Times New Roman"/>
                <a:cs typeface="Times New Roman"/>
                <a:sym typeface="Times New Roman"/>
                <a:hlinkClick r:id="rId4"/>
              </a:rPr>
              <a:t>https://www.sciencedirect.com/topics/computer-science/cosine-similarity</a:t>
            </a:r>
            <a:endParaRPr sz="1800" u="sng" dirty="0">
              <a:solidFill>
                <a:srgbClr val="0000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800" dirty="0">
              <a:solidFill>
                <a:srgbClr val="D1D5DB"/>
              </a:solidFill>
              <a:highlight>
                <a:srgbClr val="444654"/>
              </a:highlight>
              <a:latin typeface="Times New Roman"/>
              <a:ea typeface="Times New Roman"/>
              <a:cs typeface="Times New Roman"/>
              <a:sym typeface="Times New Roman"/>
            </a:endParaRPr>
          </a:p>
        </p:txBody>
      </p:sp>
      <p:sp>
        <p:nvSpPr>
          <p:cNvPr id="193" name="Google Shape;193;g27bfefe69db_0_13"/>
          <p:cNvSpPr txBox="1"/>
          <p:nvPr/>
        </p:nvSpPr>
        <p:spPr>
          <a:xfrm>
            <a:off x="3553200" y="350325"/>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27bfefe69db_0_2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Algorithms</a:t>
            </a:r>
            <a:endParaRPr/>
          </a:p>
        </p:txBody>
      </p:sp>
      <p:pic>
        <p:nvPicPr>
          <p:cNvPr id="199" name="Google Shape;199;g27bfefe69db_0_24"/>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200" name="Google Shape;200;g27bfefe69db_0_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201" name="Google Shape;201;g27bfefe69db_0_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202" name="Google Shape;202;g27bfefe69db_0_24"/>
          <p:cNvSpPr txBox="1"/>
          <p:nvPr/>
        </p:nvSpPr>
        <p:spPr>
          <a:xfrm>
            <a:off x="457200" y="2306638"/>
            <a:ext cx="8686800" cy="4411947"/>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800" dirty="0">
                <a:solidFill>
                  <a:srgbClr val="343541"/>
                </a:solidFill>
                <a:latin typeface="Times New Roman"/>
                <a:ea typeface="Times New Roman"/>
                <a:cs typeface="Times New Roman"/>
                <a:sym typeface="Times New Roman"/>
              </a:rPr>
              <a:t>The project utilizes the following algorithms:</a:t>
            </a:r>
            <a:endParaRPr sz="1800" dirty="0">
              <a:solidFill>
                <a:srgbClr val="343541"/>
              </a:solidFill>
              <a:latin typeface="Times New Roman"/>
              <a:ea typeface="Times New Roman"/>
              <a:cs typeface="Times New Roman"/>
              <a:sym typeface="Times New Roman"/>
            </a:endParaRPr>
          </a:p>
          <a:p>
            <a:pPr marL="0" lvl="0" indent="0" algn="just" rtl="0">
              <a:spcBef>
                <a:spcPts val="0"/>
              </a:spcBef>
              <a:spcAft>
                <a:spcPts val="0"/>
              </a:spcAft>
              <a:buNone/>
            </a:pPr>
            <a:endParaRPr sz="1800" dirty="0">
              <a:solidFill>
                <a:srgbClr val="343541"/>
              </a:solidFill>
              <a:latin typeface="Times New Roman"/>
              <a:ea typeface="Times New Roman"/>
              <a:cs typeface="Times New Roman"/>
              <a:sym typeface="Times New Roman"/>
            </a:endParaRPr>
          </a:p>
          <a:p>
            <a:pPr marL="0" lvl="0" indent="0" algn="just" rtl="0">
              <a:spcBef>
                <a:spcPts val="0"/>
              </a:spcBef>
              <a:spcAft>
                <a:spcPts val="0"/>
              </a:spcAft>
              <a:buNone/>
            </a:pPr>
            <a:r>
              <a:rPr lang="en-US" sz="2000" b="1" dirty="0">
                <a:solidFill>
                  <a:schemeClr val="dk1"/>
                </a:solidFill>
                <a:latin typeface="Times New Roman"/>
                <a:ea typeface="Times New Roman"/>
                <a:cs typeface="Times New Roman"/>
                <a:sym typeface="Times New Roman"/>
              </a:rPr>
              <a:t>3.	Jump Search </a:t>
            </a:r>
            <a:endParaRPr sz="2000" b="1" dirty="0">
              <a:solidFill>
                <a:srgbClr val="343541"/>
              </a:solidFill>
              <a:latin typeface="Times New Roman"/>
              <a:ea typeface="Times New Roman"/>
              <a:cs typeface="Times New Roman"/>
              <a:sym typeface="Times New Roman"/>
            </a:endParaRPr>
          </a:p>
          <a:p>
            <a:pPr marL="457200" lvl="0" indent="0" algn="just" rtl="0">
              <a:spcBef>
                <a:spcPts val="0"/>
              </a:spcBef>
              <a:spcAft>
                <a:spcPts val="0"/>
              </a:spcAft>
              <a:buNone/>
            </a:pPr>
            <a:endParaRPr sz="1800" dirty="0">
              <a:solidFill>
                <a:srgbClr val="34354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1800" dirty="0">
                <a:solidFill>
                  <a:schemeClr val="dk1"/>
                </a:solidFill>
                <a:latin typeface="Times New Roman"/>
                <a:ea typeface="Times New Roman"/>
                <a:cs typeface="Times New Roman"/>
                <a:sym typeface="Times New Roman"/>
              </a:rPr>
              <a:t>Like Binary Search, Jump Search is a searching algorithm for sorted arrays. The basic idea is to check fewer elements (than linear search) by jumping ahead by fixed steps or skipping some elements in place of searching all elements. It identifies diseases that are most similar to the user's symptoms based on the cosine similarity scores. It finds the disease(s) with the highest similarity score(s) and returns them as predictions. Time Complexity : O(√n), the time complexity of Jump Search is between Linear Search ((O(n)) and Binary Search (O(Log n)).</a:t>
            </a:r>
          </a:p>
          <a:p>
            <a:pPr marL="0" lvl="0" indent="0" algn="just"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u="sng" dirty="0">
                <a:solidFill>
                  <a:schemeClr val="hlink"/>
                </a:solidFill>
                <a:latin typeface="Times New Roman"/>
                <a:ea typeface="Times New Roman"/>
                <a:cs typeface="Times New Roman"/>
                <a:sym typeface="Times New Roman"/>
                <a:hlinkClick r:id="rId4"/>
              </a:rPr>
              <a:t>https://www.geeksforgeeks.org/jump-search/</a:t>
            </a:r>
            <a:endParaRPr sz="1800" u="sng" dirty="0">
              <a:solidFill>
                <a:srgbClr val="0000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800" dirty="0">
              <a:solidFill>
                <a:srgbClr val="D1D5DB"/>
              </a:solidFill>
              <a:highlight>
                <a:srgbClr val="444654"/>
              </a:highlight>
              <a:latin typeface="Times New Roman"/>
              <a:ea typeface="Times New Roman"/>
              <a:cs typeface="Times New Roman"/>
              <a:sym typeface="Times New Roman"/>
            </a:endParaRPr>
          </a:p>
        </p:txBody>
      </p:sp>
      <p:sp>
        <p:nvSpPr>
          <p:cNvPr id="203" name="Google Shape;203;g27bfefe69db_0_24"/>
          <p:cNvSpPr txBox="1"/>
          <p:nvPr/>
        </p:nvSpPr>
        <p:spPr>
          <a:xfrm>
            <a:off x="3553200" y="350325"/>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27bfefe69db_0_2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Algorithms</a:t>
            </a:r>
            <a:endParaRPr/>
          </a:p>
        </p:txBody>
      </p:sp>
      <p:pic>
        <p:nvPicPr>
          <p:cNvPr id="199" name="Google Shape;199;g27bfefe69db_0_24"/>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200" name="Google Shape;200;g27bfefe69db_0_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201" name="Google Shape;201;g27bfefe69db_0_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202" name="Google Shape;202;g27bfefe69db_0_24"/>
          <p:cNvSpPr txBox="1"/>
          <p:nvPr/>
        </p:nvSpPr>
        <p:spPr>
          <a:xfrm>
            <a:off x="457200" y="2306638"/>
            <a:ext cx="8686800" cy="3539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800" dirty="0">
                <a:solidFill>
                  <a:srgbClr val="343541"/>
                </a:solidFill>
                <a:latin typeface="Times New Roman"/>
                <a:ea typeface="Times New Roman"/>
                <a:cs typeface="Times New Roman"/>
                <a:sym typeface="Times New Roman"/>
              </a:rPr>
              <a:t>The project utilizes the following algorithms:</a:t>
            </a:r>
            <a:endParaRPr sz="1800" dirty="0">
              <a:solidFill>
                <a:srgbClr val="343541"/>
              </a:solidFill>
              <a:latin typeface="Times New Roman"/>
              <a:ea typeface="Times New Roman"/>
              <a:cs typeface="Times New Roman"/>
              <a:sym typeface="Times New Roman"/>
            </a:endParaRPr>
          </a:p>
          <a:p>
            <a:pPr marL="0" lvl="0" indent="0" algn="just" rtl="0">
              <a:spcBef>
                <a:spcPts val="0"/>
              </a:spcBef>
              <a:spcAft>
                <a:spcPts val="0"/>
              </a:spcAft>
              <a:buNone/>
            </a:pPr>
            <a:endParaRPr sz="1800" dirty="0">
              <a:solidFill>
                <a:srgbClr val="343541"/>
              </a:solidFill>
              <a:latin typeface="Times New Roman"/>
              <a:ea typeface="Times New Roman"/>
              <a:cs typeface="Times New Roman"/>
              <a:sym typeface="Times New Roman"/>
            </a:endParaRPr>
          </a:p>
          <a:p>
            <a:pPr marL="0" lvl="0" indent="0" algn="just" rtl="0">
              <a:spcBef>
                <a:spcPts val="0"/>
              </a:spcBef>
              <a:spcAft>
                <a:spcPts val="0"/>
              </a:spcAft>
              <a:buNone/>
            </a:pPr>
            <a:r>
              <a:rPr lang="en-US" sz="2000" b="1" dirty="0">
                <a:solidFill>
                  <a:schemeClr val="dk1"/>
                </a:solidFill>
                <a:latin typeface="Times New Roman"/>
                <a:ea typeface="Times New Roman"/>
                <a:cs typeface="Times New Roman"/>
                <a:sym typeface="Times New Roman"/>
              </a:rPr>
              <a:t>4.	Merge Sort</a:t>
            </a:r>
            <a:endParaRPr sz="2000" b="1" dirty="0">
              <a:solidFill>
                <a:srgbClr val="343541"/>
              </a:solidFill>
              <a:latin typeface="Times New Roman"/>
              <a:ea typeface="Times New Roman"/>
              <a:cs typeface="Times New Roman"/>
              <a:sym typeface="Times New Roman"/>
            </a:endParaRPr>
          </a:p>
          <a:p>
            <a:pPr marL="457200" lvl="0" indent="0" algn="just" rtl="0">
              <a:spcBef>
                <a:spcPts val="0"/>
              </a:spcBef>
              <a:spcAft>
                <a:spcPts val="0"/>
              </a:spcAft>
              <a:buNone/>
            </a:pPr>
            <a:endParaRPr sz="1800" dirty="0">
              <a:solidFill>
                <a:srgbClr val="34354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1800" dirty="0">
                <a:solidFill>
                  <a:schemeClr val="dk1"/>
                </a:solidFill>
                <a:latin typeface="Times New Roman"/>
                <a:ea typeface="Times New Roman"/>
                <a:cs typeface="Times New Roman"/>
                <a:sym typeface="Times New Roman"/>
              </a:rPr>
              <a:t>Merge sort is a highly efficient sorting algorithm, ideal for handling larger datasets. Its divide-and-conquer approach breaks the input into smaller, sorted segments before merging them, guaranteeing a consistent O(n log n) time complexity. This stability and predictable performance make merge sort a popular choice in scenarios where sorting large volumes of data quickly and reliably is essential, such as database management and external sorting tasks.</a:t>
            </a:r>
          </a:p>
          <a:p>
            <a:pPr marL="0" lvl="0" indent="0" algn="just"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u="sng" dirty="0">
                <a:solidFill>
                  <a:schemeClr val="hlink"/>
                </a:solidFill>
                <a:latin typeface="Times New Roman"/>
                <a:ea typeface="Times New Roman"/>
                <a:cs typeface="Times New Roman"/>
                <a:sym typeface="Times New Roman"/>
              </a:rPr>
              <a:t>https://www.geeksforgeeks.org/merge-sort/</a:t>
            </a:r>
            <a:endParaRPr sz="1800" dirty="0">
              <a:solidFill>
                <a:srgbClr val="D1D5DB"/>
              </a:solidFill>
              <a:highlight>
                <a:srgbClr val="444654"/>
              </a:highlight>
              <a:latin typeface="Times New Roman"/>
              <a:ea typeface="Times New Roman"/>
              <a:cs typeface="Times New Roman"/>
              <a:sym typeface="Times New Roman"/>
            </a:endParaRPr>
          </a:p>
        </p:txBody>
      </p:sp>
      <p:sp>
        <p:nvSpPr>
          <p:cNvPr id="203" name="Google Shape;203;g27bfefe69db_0_24"/>
          <p:cNvSpPr txBox="1"/>
          <p:nvPr/>
        </p:nvSpPr>
        <p:spPr>
          <a:xfrm>
            <a:off x="3553200" y="350325"/>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Tree>
    <p:extLst>
      <p:ext uri="{BB962C8B-B14F-4D97-AF65-F5344CB8AC3E}">
        <p14:creationId xmlns:p14="http://schemas.microsoft.com/office/powerpoint/2010/main" val="607131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27bfefe69db_0_3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Algorithms</a:t>
            </a:r>
            <a:endParaRPr/>
          </a:p>
        </p:txBody>
      </p:sp>
      <p:pic>
        <p:nvPicPr>
          <p:cNvPr id="209" name="Google Shape;209;g27bfefe69db_0_3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210" name="Google Shape;210;g27bfefe69db_0_3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211" name="Google Shape;211;g27bfefe69db_0_3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212" name="Google Shape;212;g27bfefe69db_0_35"/>
          <p:cNvSpPr txBox="1"/>
          <p:nvPr/>
        </p:nvSpPr>
        <p:spPr>
          <a:xfrm>
            <a:off x="457200" y="2306638"/>
            <a:ext cx="8686800" cy="358095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800" dirty="0">
                <a:solidFill>
                  <a:srgbClr val="343541"/>
                </a:solidFill>
                <a:latin typeface="Times New Roman"/>
                <a:ea typeface="Times New Roman"/>
                <a:cs typeface="Times New Roman"/>
                <a:sym typeface="Times New Roman"/>
              </a:rPr>
              <a:t>The project utilizes the following algorithms:</a:t>
            </a:r>
            <a:endParaRPr sz="1800" dirty="0">
              <a:solidFill>
                <a:srgbClr val="343541"/>
              </a:solidFill>
              <a:latin typeface="Times New Roman"/>
              <a:ea typeface="Times New Roman"/>
              <a:cs typeface="Times New Roman"/>
              <a:sym typeface="Times New Roman"/>
            </a:endParaRPr>
          </a:p>
          <a:p>
            <a:pPr marL="0" lvl="0" indent="0" algn="just" rtl="0">
              <a:spcBef>
                <a:spcPts val="0"/>
              </a:spcBef>
              <a:spcAft>
                <a:spcPts val="0"/>
              </a:spcAft>
              <a:buNone/>
            </a:pPr>
            <a:endParaRPr sz="1800" dirty="0">
              <a:solidFill>
                <a:srgbClr val="343541"/>
              </a:solidFill>
              <a:latin typeface="Times New Roman"/>
              <a:ea typeface="Times New Roman"/>
              <a:cs typeface="Times New Roman"/>
              <a:sym typeface="Times New Roman"/>
            </a:endParaRPr>
          </a:p>
          <a:p>
            <a:pPr marL="0" lvl="0" indent="0" algn="just" rtl="0">
              <a:spcBef>
                <a:spcPts val="0"/>
              </a:spcBef>
              <a:spcAft>
                <a:spcPts val="0"/>
              </a:spcAft>
              <a:buNone/>
            </a:pPr>
            <a:r>
              <a:rPr lang="en-US" sz="2000" b="1" dirty="0">
                <a:solidFill>
                  <a:schemeClr val="dk1"/>
                </a:solidFill>
                <a:latin typeface="Times New Roman"/>
                <a:ea typeface="Times New Roman"/>
                <a:cs typeface="Times New Roman"/>
                <a:sym typeface="Times New Roman"/>
              </a:rPr>
              <a:t>5.	Data Cleaning</a:t>
            </a:r>
            <a:endParaRPr sz="2000" b="1" dirty="0">
              <a:solidFill>
                <a:srgbClr val="343541"/>
              </a:solidFill>
              <a:latin typeface="Times New Roman"/>
              <a:ea typeface="Times New Roman"/>
              <a:cs typeface="Times New Roman"/>
              <a:sym typeface="Times New Roman"/>
            </a:endParaRPr>
          </a:p>
          <a:p>
            <a:pPr marL="457200" lvl="0" indent="0" algn="just" rtl="0">
              <a:spcBef>
                <a:spcPts val="0"/>
              </a:spcBef>
              <a:spcAft>
                <a:spcPts val="0"/>
              </a:spcAft>
              <a:buNone/>
            </a:pPr>
            <a:endParaRPr sz="1800" dirty="0">
              <a:solidFill>
                <a:srgbClr val="34354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dirty="0">
                <a:solidFill>
                  <a:schemeClr val="dk1"/>
                </a:solidFill>
                <a:latin typeface="Times New Roman"/>
                <a:ea typeface="Times New Roman"/>
                <a:cs typeface="Times New Roman"/>
                <a:sym typeface="Times New Roman"/>
              </a:rPr>
              <a:t>Data cleaning is a crucial step in the machine learning (ML) pipeline, as it involves identifying and removing any missing, duplicate, or irrelevant data. The goal of data cleaning is to ensure that the data is accurate, consistent, and free of errors, as incorrect or inconsistent data can negatively impact the performance of the ML model.</a:t>
            </a:r>
            <a:endParaRPr sz="1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u="sng" dirty="0">
                <a:solidFill>
                  <a:schemeClr val="hlink"/>
                </a:solidFill>
                <a:latin typeface="Times New Roman"/>
                <a:ea typeface="Times New Roman"/>
                <a:cs typeface="Times New Roman"/>
                <a:sym typeface="Times New Roman"/>
                <a:hlinkClick r:id="rId4"/>
              </a:rPr>
              <a:t>https://www.tableau.com/learn/articles/what-is-data-cleaning</a:t>
            </a:r>
            <a:endParaRPr sz="1800" u="sng" dirty="0">
              <a:solidFill>
                <a:srgbClr val="0000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800" dirty="0">
              <a:solidFill>
                <a:srgbClr val="D1D5DB"/>
              </a:solidFill>
              <a:highlight>
                <a:srgbClr val="444654"/>
              </a:highlight>
              <a:latin typeface="Times New Roman"/>
              <a:ea typeface="Times New Roman"/>
              <a:cs typeface="Times New Roman"/>
              <a:sym typeface="Times New Roman"/>
            </a:endParaRPr>
          </a:p>
        </p:txBody>
      </p:sp>
      <p:sp>
        <p:nvSpPr>
          <p:cNvPr id="213" name="Google Shape;213;g27bfefe69db_0_35"/>
          <p:cNvSpPr txBox="1"/>
          <p:nvPr/>
        </p:nvSpPr>
        <p:spPr>
          <a:xfrm>
            <a:off x="3553200" y="350325"/>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Intermediate Results and Discussion</a:t>
            </a:r>
            <a:endParaRPr/>
          </a:p>
        </p:txBody>
      </p:sp>
      <p:pic>
        <p:nvPicPr>
          <p:cNvPr id="219" name="Google Shape;219;p21"/>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220" name="Google Shape;220;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221" name="Google Shape;221;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222" name="Google Shape;222;p21"/>
          <p:cNvSpPr txBox="1"/>
          <p:nvPr/>
        </p:nvSpPr>
        <p:spPr>
          <a:xfrm>
            <a:off x="375842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pic>
        <p:nvPicPr>
          <p:cNvPr id="223" name="Google Shape;223;p21"/>
          <p:cNvPicPr preferRelativeResize="0"/>
          <p:nvPr/>
        </p:nvPicPr>
        <p:blipFill rotWithShape="1">
          <a:blip r:embed="rId4">
            <a:alphaModFix/>
          </a:blip>
          <a:srcRect t="3694" b="5081"/>
          <a:stretch/>
        </p:blipFill>
        <p:spPr>
          <a:xfrm>
            <a:off x="712000" y="2336675"/>
            <a:ext cx="7661352" cy="39312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27b54a5cafb_0_30"/>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Intermediate Results and Discussion</a:t>
            </a:r>
            <a:endParaRPr/>
          </a:p>
        </p:txBody>
      </p:sp>
      <p:pic>
        <p:nvPicPr>
          <p:cNvPr id="229" name="Google Shape;229;g27b54a5cafb_0_30"/>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230" name="Google Shape;230;g27b54a5cafb_0_3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231" name="Google Shape;231;g27b54a5cafb_0_3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232" name="Google Shape;232;g27b54a5cafb_0_30"/>
          <p:cNvSpPr txBox="1"/>
          <p:nvPr/>
        </p:nvSpPr>
        <p:spPr>
          <a:xfrm>
            <a:off x="375842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pic>
        <p:nvPicPr>
          <p:cNvPr id="233" name="Google Shape;233;g27b54a5cafb_0_30"/>
          <p:cNvPicPr preferRelativeResize="0"/>
          <p:nvPr/>
        </p:nvPicPr>
        <p:blipFill rotWithShape="1">
          <a:blip r:embed="rId4">
            <a:alphaModFix/>
          </a:blip>
          <a:srcRect t="4056" b="4586"/>
          <a:stretch/>
        </p:blipFill>
        <p:spPr>
          <a:xfrm>
            <a:off x="855688" y="2306725"/>
            <a:ext cx="7432613" cy="38195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27b54a5cafb_0_39"/>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Intermediate Results and Discussion</a:t>
            </a:r>
            <a:endParaRPr/>
          </a:p>
        </p:txBody>
      </p:sp>
      <p:pic>
        <p:nvPicPr>
          <p:cNvPr id="239" name="Google Shape;239;g27b54a5cafb_0_39"/>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240" name="Google Shape;240;g27b54a5cafb_0_3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241" name="Google Shape;241;g27b54a5cafb_0_3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242" name="Google Shape;242;g27b54a5cafb_0_39"/>
          <p:cNvSpPr txBox="1"/>
          <p:nvPr/>
        </p:nvSpPr>
        <p:spPr>
          <a:xfrm>
            <a:off x="375842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pic>
        <p:nvPicPr>
          <p:cNvPr id="243" name="Google Shape;243;g27b54a5cafb_0_39"/>
          <p:cNvPicPr preferRelativeResize="0"/>
          <p:nvPr/>
        </p:nvPicPr>
        <p:blipFill rotWithShape="1">
          <a:blip r:embed="rId4">
            <a:alphaModFix/>
          </a:blip>
          <a:srcRect t="4321" b="4321"/>
          <a:stretch/>
        </p:blipFill>
        <p:spPr>
          <a:xfrm>
            <a:off x="899400" y="2351650"/>
            <a:ext cx="7345190" cy="37746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2"/>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References</a:t>
            </a:r>
            <a:endParaRPr/>
          </a:p>
        </p:txBody>
      </p:sp>
      <p:pic>
        <p:nvPicPr>
          <p:cNvPr id="249" name="Google Shape;249;p22"/>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250" name="Google Shape;250;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251" name="Google Shape;251;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252" name="Google Shape;252;p22"/>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253" name="Google Shape;253;p22"/>
          <p:cNvSpPr txBox="1"/>
          <p:nvPr/>
        </p:nvSpPr>
        <p:spPr>
          <a:xfrm>
            <a:off x="712925" y="2611450"/>
            <a:ext cx="8229600" cy="326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Paper 1: </a:t>
            </a:r>
            <a:r>
              <a:rPr lang="en-US" sz="2000" b="1" i="1">
                <a:solidFill>
                  <a:schemeClr val="dk1"/>
                </a:solidFill>
                <a:latin typeface="Times New Roman"/>
                <a:ea typeface="Times New Roman"/>
                <a:cs typeface="Times New Roman"/>
                <a:sym typeface="Times New Roman"/>
              </a:rPr>
              <a:t>Chatbot for Healthcare System Using Artificial Intelligence</a:t>
            </a:r>
            <a:endParaRPr sz="2000" b="1"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Author:</a:t>
            </a:r>
            <a:r>
              <a:rPr lang="en-US" sz="1800">
                <a:solidFill>
                  <a:schemeClr val="dk1"/>
                </a:solidFill>
                <a:latin typeface="Times New Roman"/>
                <a:ea typeface="Times New Roman"/>
                <a:cs typeface="Times New Roman"/>
                <a:sym typeface="Times New Roman"/>
              </a:rPr>
              <a:t> Lekha Athota - Amity University, Dubai, UAE, Vinod Kumar Shukla - Amity University, Dubai, UAE, Nitin Pandey - Amity University, Noida, UP, India, Ajay Rana- Amity University Uttar Pradesh, Noida, India</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Publisher:</a:t>
            </a:r>
            <a:r>
              <a:rPr lang="en-US" sz="1800">
                <a:solidFill>
                  <a:schemeClr val="dk1"/>
                </a:solidFill>
                <a:latin typeface="Times New Roman"/>
                <a:ea typeface="Times New Roman"/>
                <a:cs typeface="Times New Roman"/>
                <a:sym typeface="Times New Roman"/>
              </a:rPr>
              <a:t> IEEE</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Published Date:</a:t>
            </a:r>
            <a:r>
              <a:rPr lang="en-US" sz="1800">
                <a:solidFill>
                  <a:schemeClr val="dk1"/>
                </a:solidFill>
                <a:latin typeface="Times New Roman"/>
                <a:ea typeface="Times New Roman"/>
                <a:cs typeface="Times New Roman"/>
                <a:sym typeface="Times New Roman"/>
              </a:rPr>
              <a:t> Tuesday, September 15, 2020</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Link:</a:t>
            </a:r>
            <a:r>
              <a:rPr lang="en-US" sz="1800">
                <a:solidFill>
                  <a:schemeClr val="dk1"/>
                </a:solidFill>
                <a:latin typeface="Times New Roman"/>
                <a:ea typeface="Times New Roman"/>
                <a:cs typeface="Times New Roman"/>
                <a:sym typeface="Times New Roman"/>
              </a:rPr>
              <a:t> </a:t>
            </a:r>
            <a:r>
              <a:rPr lang="en-US" sz="1800" u="sng">
                <a:solidFill>
                  <a:schemeClr val="hlink"/>
                </a:solidFill>
                <a:latin typeface="Times New Roman"/>
                <a:ea typeface="Times New Roman"/>
                <a:cs typeface="Times New Roman"/>
                <a:sym typeface="Times New Roman"/>
                <a:hlinkClick r:id="rId4"/>
              </a:rPr>
              <a:t>https://ieeexplore.ieee.org/document/9197833</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27ba4e28dd2_0_15"/>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endParaRPr/>
          </a:p>
        </p:txBody>
      </p:sp>
      <p:pic>
        <p:nvPicPr>
          <p:cNvPr id="259" name="Google Shape;259;g27ba4e28dd2_0_1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260" name="Google Shape;260;g27ba4e28dd2_0_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261" name="Google Shape;261;g27ba4e28dd2_0_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
        <p:nvSpPr>
          <p:cNvPr id="262" name="Google Shape;262;g27ba4e28dd2_0_15"/>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263" name="Google Shape;263;g27ba4e28dd2_0_15"/>
          <p:cNvSpPr txBox="1"/>
          <p:nvPr/>
        </p:nvSpPr>
        <p:spPr>
          <a:xfrm>
            <a:off x="636900" y="1390575"/>
            <a:ext cx="8229600" cy="181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Paper 1:</a:t>
            </a:r>
            <a:r>
              <a:rPr lang="en-US" sz="1800">
                <a:solidFill>
                  <a:schemeClr val="dk1"/>
                </a:solidFill>
                <a:latin typeface="Times New Roman"/>
                <a:ea typeface="Times New Roman"/>
                <a:cs typeface="Times New Roman"/>
                <a:sym typeface="Times New Roman"/>
              </a:rPr>
              <a:t> </a:t>
            </a:r>
            <a:r>
              <a:rPr lang="en-US" sz="1800" i="1">
                <a:solidFill>
                  <a:schemeClr val="dk1"/>
                </a:solidFill>
                <a:latin typeface="Times New Roman"/>
                <a:ea typeface="Times New Roman"/>
                <a:cs typeface="Times New Roman"/>
                <a:sym typeface="Times New Roman"/>
              </a:rPr>
              <a:t>Chatbot for Healthcare System Using Artificial Intelligence</a:t>
            </a:r>
            <a:endParaRPr sz="1800"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rgbClr val="D1D5DB"/>
              </a:solidFill>
              <a:highlight>
                <a:srgbClr val="444654"/>
              </a:highlight>
              <a:latin typeface="Times New Roman"/>
              <a:ea typeface="Times New Roman"/>
              <a:cs typeface="Times New Roman"/>
              <a:sym typeface="Times New Roman"/>
            </a:endParaRPr>
          </a:p>
          <a:p>
            <a:pPr marL="0" lvl="0" indent="0" algn="ctr" rtl="0">
              <a:spcBef>
                <a:spcPts val="0"/>
              </a:spcBef>
              <a:spcAft>
                <a:spcPts val="0"/>
              </a:spcAft>
              <a:buNone/>
            </a:pPr>
            <a:endParaRPr sz="1800" b="1">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aphicFrame>
        <p:nvGraphicFramePr>
          <p:cNvPr id="264" name="Google Shape;264;g27ba4e28dd2_0_15"/>
          <p:cNvGraphicFramePr/>
          <p:nvPr/>
        </p:nvGraphicFramePr>
        <p:xfrm>
          <a:off x="636888" y="1875875"/>
          <a:ext cx="3000000" cy="3000000"/>
        </p:xfrm>
        <a:graphic>
          <a:graphicData uri="http://schemas.openxmlformats.org/drawingml/2006/table">
            <a:tbl>
              <a:tblPr>
                <a:noFill/>
                <a:tableStyleId>{FBB833D0-C8CD-4BB4-B632-36587DD76A75}</a:tableStyleId>
              </a:tblPr>
              <a:tblGrid>
                <a:gridCol w="4294200">
                  <a:extLst>
                    <a:ext uri="{9D8B030D-6E8A-4147-A177-3AD203B41FA5}">
                      <a16:colId xmlns:a16="http://schemas.microsoft.com/office/drawing/2014/main" val="20000"/>
                    </a:ext>
                  </a:extLst>
                </a:gridCol>
                <a:gridCol w="3935400">
                  <a:extLst>
                    <a:ext uri="{9D8B030D-6E8A-4147-A177-3AD203B41FA5}">
                      <a16:colId xmlns:a16="http://schemas.microsoft.com/office/drawing/2014/main" val="20001"/>
                    </a:ext>
                  </a:extLst>
                </a:gridCol>
              </a:tblGrid>
              <a:tr h="452675">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Pros</a:t>
                      </a:r>
                      <a:endParaRPr sz="18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Cons</a:t>
                      </a:r>
                      <a:endParaRPr sz="18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023325">
                <a:tc>
                  <a:txBody>
                    <a:bodyPr/>
                    <a:lstStyle/>
                    <a:p>
                      <a:pPr marL="457200" lvl="0" indent="-342900" algn="l"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24/7 Accessibility to Healthcare Information</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Cost-Efficiency through Cost Savings</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Time-Saving by Eliminating Appointment Scheduling</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Scalability for Handling Numerous Queries</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Efficient Data Storage and Retrieval</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Improved Response Relevancy through Keyword Matching</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Expert Program Integration</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Privacy Considerations</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Educational Potential</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Enhanced User Engagement</a:t>
                      </a:r>
                      <a:endParaRPr sz="1800" b="1">
                        <a:latin typeface="Times New Roman"/>
                        <a:ea typeface="Times New Roman"/>
                        <a:cs typeface="Times New Roman"/>
                        <a:sym typeface="Times New Roman"/>
                      </a:endParaRPr>
                    </a:p>
                  </a:txBody>
                  <a:tcPr marL="91425" marR="91425" marT="91425" marB="91425"/>
                </a:tc>
                <a:tc>
                  <a:txBody>
                    <a:bodyPr/>
                    <a:lstStyle/>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Limited Accuracy in Diagnosing Complex Conditions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Incapability to Handle Emergencies</a:t>
                      </a:r>
                      <a:endParaRPr sz="22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Risk of Over-Reliance on Chatbots for Serious Health Issues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Language Limitations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Need for Ongoing Maintenance and Updates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Potential Misinterpretation of User Queries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Dependency on Internet Access</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0" lvl="0" indent="0" algn="ctr" rtl="0">
                        <a:spcBef>
                          <a:spcPts val="0"/>
                        </a:spcBef>
                        <a:spcAft>
                          <a:spcPts val="0"/>
                        </a:spcAft>
                        <a:buNone/>
                      </a:pPr>
                      <a:endParaRPr sz="18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      MEDIWISE</a:t>
            </a:r>
            <a:endParaRPr/>
          </a:p>
        </p:txBody>
      </p:sp>
      <p:sp>
        <p:nvSpPr>
          <p:cNvPr id="98" name="Google Shape;98;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sz="6700">
                <a:latin typeface="Times New Roman"/>
                <a:ea typeface="Times New Roman"/>
                <a:cs typeface="Times New Roman"/>
                <a:sym typeface="Times New Roman"/>
              </a:rPr>
              <a:t> </a:t>
            </a:r>
            <a:r>
              <a:rPr lang="en-US">
                <a:latin typeface="Times New Roman"/>
                <a:ea typeface="Times New Roman"/>
                <a:cs typeface="Times New Roman"/>
                <a:sym typeface="Times New Roman"/>
              </a:rPr>
              <a:t> Abstract </a:t>
            </a:r>
            <a:r>
              <a:rPr lang="en-US" sz="4702">
                <a:latin typeface="Times New Roman"/>
                <a:ea typeface="Times New Roman"/>
                <a:cs typeface="Times New Roman"/>
                <a:sym typeface="Times New Roman"/>
              </a:rPr>
              <a:t> </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203200" lvl="0" indent="0" algn="l" rtl="0">
              <a:lnSpc>
                <a:spcPct val="100000"/>
              </a:lnSpc>
              <a:spcBef>
                <a:spcPts val="640"/>
              </a:spcBef>
              <a:spcAft>
                <a:spcPts val="0"/>
              </a:spcAft>
              <a:buClr>
                <a:schemeClr val="dk1"/>
              </a:buClr>
              <a:buSzPts val="3200"/>
              <a:buNone/>
            </a:pPr>
            <a:endParaRPr>
              <a:latin typeface="Times New Roman"/>
              <a:ea typeface="Times New Roman"/>
              <a:cs typeface="Times New Roman"/>
              <a:sym typeface="Times New Roman"/>
            </a:endParaRPr>
          </a:p>
        </p:txBody>
      </p:sp>
      <p:pic>
        <p:nvPicPr>
          <p:cNvPr id="99" name="Google Shape;99;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00" name="Google Shape;100;p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
        <p:nvSpPr>
          <p:cNvPr id="102" name="Google Shape;102;p2"/>
          <p:cNvSpPr txBox="1"/>
          <p:nvPr/>
        </p:nvSpPr>
        <p:spPr>
          <a:xfrm>
            <a:off x="587000" y="2611425"/>
            <a:ext cx="7427100" cy="3683700"/>
          </a:xfrm>
          <a:prstGeom prst="rect">
            <a:avLst/>
          </a:prstGeom>
          <a:noFill/>
          <a:ln>
            <a:noFill/>
          </a:ln>
        </p:spPr>
        <p:txBody>
          <a:bodyPr spcFirstLastPara="1" wrap="square" lIns="91425" tIns="91425" rIns="91425" bIns="91425" anchor="t" anchorCtr="0">
            <a:noAutofit/>
          </a:bodyPr>
          <a:lstStyle/>
          <a:p>
            <a:pPr marL="457200" lvl="0" indent="-342900" algn="just" rtl="0">
              <a:spcBef>
                <a:spcPts val="64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This project aims to develop an innovative and intelligent conversational agent to enhance healthcare services and improve patient experiences.</a:t>
            </a:r>
            <a:endParaRPr sz="180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It is designed to provide a wide range of healthcare-related </a:t>
            </a:r>
            <a:endParaRPr sz="180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services like symptom assessment, health education, and general medical inquiries. </a:t>
            </a:r>
            <a:endParaRPr sz="180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Through its intuitive interface and empathetic conversational style, the chatbot aims to bridge the gap between patients and healthcare providers, promoting efficient communication and reducing the burden on medical staff.</a:t>
            </a:r>
            <a:endParaRPr sz="180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This project aims to provide a scalable, accessible, and user-friendly solution </a:t>
            </a:r>
            <a:endParaRPr sz="180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that can be integrated into existing healthcare platforms contributing to the overall improvement of healthcare delivery and patient outcomes.</a:t>
            </a:r>
            <a:endParaRPr sz="18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27ba4e28dd2_0_26"/>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References</a:t>
            </a:r>
            <a:endParaRPr/>
          </a:p>
        </p:txBody>
      </p:sp>
      <p:pic>
        <p:nvPicPr>
          <p:cNvPr id="270" name="Google Shape;270;g27ba4e28dd2_0_26"/>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271" name="Google Shape;271;g27ba4e28dd2_0_2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272" name="Google Shape;272;g27ba4e28dd2_0_2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
        <p:nvSpPr>
          <p:cNvPr id="273" name="Google Shape;273;g27ba4e28dd2_0_26"/>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274" name="Google Shape;274;g27ba4e28dd2_0_26"/>
          <p:cNvSpPr txBox="1"/>
          <p:nvPr/>
        </p:nvSpPr>
        <p:spPr>
          <a:xfrm>
            <a:off x="712925" y="2611450"/>
            <a:ext cx="8229600" cy="270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Paper 2:</a:t>
            </a:r>
            <a:r>
              <a:rPr lang="en-US" sz="2000">
                <a:solidFill>
                  <a:schemeClr val="dk1"/>
                </a:solidFill>
                <a:latin typeface="Times New Roman"/>
                <a:ea typeface="Times New Roman"/>
                <a:cs typeface="Times New Roman"/>
                <a:sym typeface="Times New Roman"/>
              </a:rPr>
              <a:t> </a:t>
            </a:r>
            <a:r>
              <a:rPr lang="en-US" sz="2000" b="1" i="1">
                <a:solidFill>
                  <a:schemeClr val="dk1"/>
                </a:solidFill>
                <a:latin typeface="Times New Roman"/>
                <a:ea typeface="Times New Roman"/>
                <a:cs typeface="Times New Roman"/>
                <a:sym typeface="Times New Roman"/>
              </a:rPr>
              <a:t>Mega Bot – The Healthcare Chatbot</a:t>
            </a:r>
            <a:endParaRPr sz="2000" b="1"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Author:</a:t>
            </a:r>
            <a:r>
              <a:rPr lang="en-US" sz="1800">
                <a:solidFill>
                  <a:schemeClr val="dk1"/>
                </a:solidFill>
                <a:latin typeface="Times New Roman"/>
                <a:ea typeface="Times New Roman"/>
                <a:cs typeface="Times New Roman"/>
                <a:sym typeface="Times New Roman"/>
              </a:rPr>
              <a:t> Megarajan G</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Publisher:</a:t>
            </a:r>
            <a:r>
              <a:rPr lang="en-US" sz="1800">
                <a:solidFill>
                  <a:schemeClr val="dk1"/>
                </a:solidFill>
                <a:latin typeface="Times New Roman"/>
                <a:ea typeface="Times New Roman"/>
                <a:cs typeface="Times New Roman"/>
                <a:sym typeface="Times New Roman"/>
              </a:rPr>
              <a:t> IEEE</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Published Date:</a:t>
            </a:r>
            <a:r>
              <a:rPr lang="en-US" sz="1800">
                <a:solidFill>
                  <a:schemeClr val="dk1"/>
                </a:solidFill>
                <a:latin typeface="Times New Roman"/>
                <a:ea typeface="Times New Roman"/>
                <a:cs typeface="Times New Roman"/>
                <a:sym typeface="Times New Roman"/>
              </a:rPr>
              <a:t> </a:t>
            </a:r>
            <a:r>
              <a:rPr lang="en-US" sz="1800">
                <a:solidFill>
                  <a:srgbClr val="333333"/>
                </a:solidFill>
                <a:latin typeface="Times New Roman"/>
                <a:ea typeface="Times New Roman"/>
                <a:cs typeface="Times New Roman"/>
                <a:sym typeface="Times New Roman"/>
              </a:rPr>
              <a:t>Thursday, 23 September 2021</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Link:</a:t>
            </a:r>
            <a:r>
              <a:rPr lang="en-US" sz="1800">
                <a:solidFill>
                  <a:schemeClr val="dk1"/>
                </a:solidFill>
                <a:latin typeface="Times New Roman"/>
                <a:ea typeface="Times New Roman"/>
                <a:cs typeface="Times New Roman"/>
                <a:sym typeface="Times New Roman"/>
              </a:rPr>
              <a:t> </a:t>
            </a:r>
            <a:r>
              <a:rPr lang="en-US" sz="1800" u="sng">
                <a:solidFill>
                  <a:schemeClr val="hlink"/>
                </a:solidFill>
                <a:latin typeface="Times New Roman"/>
                <a:ea typeface="Times New Roman"/>
                <a:cs typeface="Times New Roman"/>
                <a:sym typeface="Times New Roman"/>
                <a:hlinkClick r:id="rId4"/>
              </a:rPr>
              <a:t>https://ieeexplore.ieee.org/document/9533025</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27ba4e28dd2_0_35"/>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endParaRPr/>
          </a:p>
        </p:txBody>
      </p:sp>
      <p:pic>
        <p:nvPicPr>
          <p:cNvPr id="280" name="Google Shape;280;g27ba4e28dd2_0_3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281" name="Google Shape;281;g27ba4e28dd2_0_3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282" name="Google Shape;282;g27ba4e28dd2_0_3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sp>
        <p:nvSpPr>
          <p:cNvPr id="283" name="Google Shape;283;g27ba4e28dd2_0_35"/>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284" name="Google Shape;284;g27ba4e28dd2_0_35"/>
          <p:cNvSpPr txBox="1"/>
          <p:nvPr/>
        </p:nvSpPr>
        <p:spPr>
          <a:xfrm>
            <a:off x="636900" y="1390575"/>
            <a:ext cx="8229600" cy="181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Paper 2:</a:t>
            </a:r>
            <a:r>
              <a:rPr lang="en-US" sz="1800">
                <a:solidFill>
                  <a:schemeClr val="dk1"/>
                </a:solidFill>
                <a:latin typeface="Times New Roman"/>
                <a:ea typeface="Times New Roman"/>
                <a:cs typeface="Times New Roman"/>
                <a:sym typeface="Times New Roman"/>
              </a:rPr>
              <a:t> </a:t>
            </a:r>
            <a:r>
              <a:rPr lang="en-US" sz="1800" i="1">
                <a:solidFill>
                  <a:schemeClr val="dk1"/>
                </a:solidFill>
                <a:latin typeface="Times New Roman"/>
                <a:ea typeface="Times New Roman"/>
                <a:cs typeface="Times New Roman"/>
                <a:sym typeface="Times New Roman"/>
              </a:rPr>
              <a:t>Mega Bot – The Healthcare Chatbot</a:t>
            </a:r>
            <a:endParaRPr sz="1800"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rgbClr val="D1D5DB"/>
              </a:solidFill>
              <a:highlight>
                <a:srgbClr val="444654"/>
              </a:highlight>
              <a:latin typeface="Times New Roman"/>
              <a:ea typeface="Times New Roman"/>
              <a:cs typeface="Times New Roman"/>
              <a:sym typeface="Times New Roman"/>
            </a:endParaRPr>
          </a:p>
          <a:p>
            <a:pPr marL="0" lvl="0" indent="0" algn="ctr" rtl="0">
              <a:spcBef>
                <a:spcPts val="0"/>
              </a:spcBef>
              <a:spcAft>
                <a:spcPts val="0"/>
              </a:spcAft>
              <a:buNone/>
            </a:pPr>
            <a:endParaRPr sz="1800" b="1">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aphicFrame>
        <p:nvGraphicFramePr>
          <p:cNvPr id="285" name="Google Shape;285;g27ba4e28dd2_0_35"/>
          <p:cNvGraphicFramePr/>
          <p:nvPr/>
        </p:nvGraphicFramePr>
        <p:xfrm>
          <a:off x="712938" y="1875875"/>
          <a:ext cx="3000000" cy="3000000"/>
        </p:xfrm>
        <a:graphic>
          <a:graphicData uri="http://schemas.openxmlformats.org/drawingml/2006/table">
            <a:tbl>
              <a:tblPr>
                <a:noFill/>
                <a:tableStyleId>{FBB833D0-C8CD-4BB4-B632-36587DD76A75}</a:tableStyleId>
              </a:tblPr>
              <a:tblGrid>
                <a:gridCol w="4242200">
                  <a:extLst>
                    <a:ext uri="{9D8B030D-6E8A-4147-A177-3AD203B41FA5}">
                      <a16:colId xmlns:a16="http://schemas.microsoft.com/office/drawing/2014/main" val="20000"/>
                    </a:ext>
                  </a:extLst>
                </a:gridCol>
                <a:gridCol w="3911350">
                  <a:extLst>
                    <a:ext uri="{9D8B030D-6E8A-4147-A177-3AD203B41FA5}">
                      <a16:colId xmlns:a16="http://schemas.microsoft.com/office/drawing/2014/main" val="20001"/>
                    </a:ext>
                  </a:extLst>
                </a:gridCol>
              </a:tblGrid>
              <a:tr h="419225">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Pros</a:t>
                      </a:r>
                      <a:endParaRPr sz="18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Cons</a:t>
                      </a:r>
                      <a:endParaRPr sz="18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735275">
                <a:tc>
                  <a:txBody>
                    <a:bodyPr/>
                    <a:lstStyle/>
                    <a:p>
                      <a:pPr marL="457200" lvl="0" indent="-342900" algn="l" rtl="0">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Utilizes Cutting-Edge Technologies:</a:t>
                      </a:r>
                      <a:endParaRPr sz="1800">
                        <a:latin typeface="Times New Roman"/>
                        <a:ea typeface="Times New Roman"/>
                        <a:cs typeface="Times New Roman"/>
                        <a:sym typeface="Times New Roman"/>
                      </a:endParaRPr>
                    </a:p>
                    <a:p>
                      <a:pPr marL="0" lvl="0" indent="0" algn="l" rtl="0">
                        <a:spcBef>
                          <a:spcPts val="0"/>
                        </a:spcBef>
                        <a:spcAft>
                          <a:spcPts val="0"/>
                        </a:spcAft>
                        <a:buNone/>
                      </a:pPr>
                      <a:r>
                        <a:rPr lang="en-US" sz="1800">
                          <a:latin typeface="Times New Roman"/>
                          <a:ea typeface="Times New Roman"/>
                          <a:cs typeface="Times New Roman"/>
                          <a:sym typeface="Times New Roman"/>
                        </a:rPr>
                        <a:t>        ML, AI , IOT and Deep Learning</a:t>
                      </a:r>
                      <a:endParaRPr sz="1800">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Symptom and Temperature Monitoring:</a:t>
                      </a:r>
                      <a:endParaRPr sz="1800">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Features Offered:</a:t>
                      </a:r>
                      <a:endParaRPr sz="1800">
                        <a:latin typeface="Times New Roman"/>
                        <a:ea typeface="Times New Roman"/>
                        <a:cs typeface="Times New Roman"/>
                        <a:sym typeface="Times New Roman"/>
                      </a:endParaRPr>
                    </a:p>
                    <a:p>
                      <a:pPr marL="914400" lvl="1" indent="-342900" algn="l" rtl="0">
                        <a:spcBef>
                          <a:spcPts val="0"/>
                        </a:spcBef>
                        <a:spcAft>
                          <a:spcPts val="0"/>
                        </a:spcAft>
                        <a:buClr>
                          <a:schemeClr val="dk1"/>
                        </a:buClr>
                        <a:buSzPts val="1800"/>
                        <a:buFont typeface="Times New Roman"/>
                        <a:buAutoNum type="alphaLcPeriod"/>
                      </a:pPr>
                      <a:r>
                        <a:rPr lang="en-US" sz="1800">
                          <a:latin typeface="Times New Roman"/>
                          <a:ea typeface="Times New Roman"/>
                          <a:cs typeface="Times New Roman"/>
                          <a:sym typeface="Times New Roman"/>
                        </a:rPr>
                        <a:t>Face Checkup: Assesses emotions.</a:t>
                      </a:r>
                      <a:endParaRPr sz="1800">
                        <a:latin typeface="Times New Roman"/>
                        <a:ea typeface="Times New Roman"/>
                        <a:cs typeface="Times New Roman"/>
                        <a:sym typeface="Times New Roman"/>
                      </a:endParaRPr>
                    </a:p>
                    <a:p>
                      <a:pPr marL="914400" lvl="1" indent="-342900" algn="l" rtl="0">
                        <a:spcBef>
                          <a:spcPts val="0"/>
                        </a:spcBef>
                        <a:spcAft>
                          <a:spcPts val="0"/>
                        </a:spcAft>
                        <a:buClr>
                          <a:schemeClr val="dk1"/>
                        </a:buClr>
                        <a:buSzPts val="1800"/>
                        <a:buFont typeface="Times New Roman"/>
                        <a:buAutoNum type="alphaLcPeriod"/>
                      </a:pPr>
                      <a:r>
                        <a:rPr lang="en-US" sz="1800">
                          <a:latin typeface="Times New Roman"/>
                          <a:ea typeface="Times New Roman"/>
                          <a:cs typeface="Times New Roman"/>
                          <a:sym typeface="Times New Roman"/>
                        </a:rPr>
                        <a:t>Fever Checkup: Detects body temperature.</a:t>
                      </a:r>
                      <a:endParaRPr sz="1800">
                        <a:latin typeface="Times New Roman"/>
                        <a:ea typeface="Times New Roman"/>
                        <a:cs typeface="Times New Roman"/>
                        <a:sym typeface="Times New Roman"/>
                      </a:endParaRPr>
                    </a:p>
                    <a:p>
                      <a:pPr marL="914400" lvl="1" indent="-342900" algn="l" rtl="0">
                        <a:spcBef>
                          <a:spcPts val="0"/>
                        </a:spcBef>
                        <a:spcAft>
                          <a:spcPts val="0"/>
                        </a:spcAft>
                        <a:buClr>
                          <a:schemeClr val="dk1"/>
                        </a:buClr>
                        <a:buSzPts val="1800"/>
                        <a:buFont typeface="Times New Roman"/>
                        <a:buAutoNum type="alphaLcPeriod"/>
                      </a:pPr>
                      <a:r>
                        <a:rPr lang="en-US" sz="1800">
                          <a:latin typeface="Times New Roman"/>
                          <a:ea typeface="Times New Roman"/>
                          <a:cs typeface="Times New Roman"/>
                          <a:sym typeface="Times New Roman"/>
                        </a:rPr>
                        <a:t>Integrates Infermedica API: Handles symptom analysis using third-party data.</a:t>
                      </a:r>
                      <a:endParaRPr sz="1800">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Emphasizes the Need for Automated Diagnostic Tools:</a:t>
                      </a:r>
                      <a:endParaRPr sz="1800">
                        <a:solidFill>
                          <a:schemeClr val="dk1"/>
                        </a:solidFill>
                        <a:latin typeface="Times New Roman"/>
                        <a:ea typeface="Times New Roman"/>
                        <a:cs typeface="Times New Roman"/>
                        <a:sym typeface="Times New Roman"/>
                      </a:endParaRPr>
                    </a:p>
                  </a:txBody>
                  <a:tcPr marL="91425" marR="91425" marT="91425" marB="91425"/>
                </a:tc>
                <a:tc>
                  <a:txBody>
                    <a:bodyPr/>
                    <a:lstStyle/>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More Detailed Explanation Needed for Decision Tree Classification</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More Detailed Explanation Needed for Artificial Neural Networks in Face Checkup</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Better Connection Needed Between the Discussion on Automated Diagnostic Tools and Project Objectives</a:t>
                      </a:r>
                      <a:endParaRPr sz="1800">
                        <a:latin typeface="Times New Roman"/>
                        <a:ea typeface="Times New Roman"/>
                        <a:cs typeface="Times New Roman"/>
                        <a:sym typeface="Times New Roman"/>
                      </a:endParaRPr>
                    </a:p>
                    <a:p>
                      <a:pPr marL="457200" lvl="0" indent="0" algn="l" rtl="0">
                        <a:spcBef>
                          <a:spcPts val="0"/>
                        </a:spcBef>
                        <a:spcAft>
                          <a:spcPts val="0"/>
                        </a:spcAft>
                        <a:buNone/>
                      </a:pPr>
                      <a:endParaRPr sz="1800">
                        <a:latin typeface="Times New Roman"/>
                        <a:ea typeface="Times New Roman"/>
                        <a:cs typeface="Times New Roman"/>
                        <a:sym typeface="Times New Roman"/>
                      </a:endParaRPr>
                    </a:p>
                    <a:p>
                      <a:pPr marL="0" lvl="0" indent="0" algn="ctr" rtl="0">
                        <a:spcBef>
                          <a:spcPts val="0"/>
                        </a:spcBef>
                        <a:spcAft>
                          <a:spcPts val="0"/>
                        </a:spcAft>
                        <a:buNone/>
                      </a:pPr>
                      <a:endParaRPr sz="18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27ba4e28dd2_0_53"/>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References</a:t>
            </a:r>
            <a:endParaRPr/>
          </a:p>
        </p:txBody>
      </p:sp>
      <p:pic>
        <p:nvPicPr>
          <p:cNvPr id="291" name="Google Shape;291;g27ba4e28dd2_0_53"/>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292" name="Google Shape;292;g27ba4e28dd2_0_5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293" name="Google Shape;293;g27ba4e28dd2_0_5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sp>
        <p:nvSpPr>
          <p:cNvPr id="294" name="Google Shape;294;g27ba4e28dd2_0_53"/>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295" name="Google Shape;295;g27ba4e28dd2_0_53"/>
          <p:cNvSpPr txBox="1"/>
          <p:nvPr/>
        </p:nvSpPr>
        <p:spPr>
          <a:xfrm>
            <a:off x="727900" y="2431775"/>
            <a:ext cx="8229600" cy="3570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Paper 3: </a:t>
            </a:r>
            <a:r>
              <a:rPr lang="en-US" sz="2000" b="1" i="1">
                <a:solidFill>
                  <a:srgbClr val="1F1F1F"/>
                </a:solidFill>
                <a:highlight>
                  <a:srgbClr val="FFFFFF"/>
                </a:highlight>
                <a:latin typeface="Times New Roman"/>
                <a:ea typeface="Times New Roman"/>
                <a:cs typeface="Times New Roman"/>
                <a:sym typeface="Times New Roman"/>
              </a:rPr>
              <a:t>Natural Language Processing and Its Applications in Machine Translation: A Diachronic Review</a:t>
            </a:r>
            <a:endParaRPr sz="2000" b="1"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Author:</a:t>
            </a:r>
            <a:r>
              <a:rPr lang="en-US" sz="1800">
                <a:solidFill>
                  <a:schemeClr val="dk1"/>
                </a:solidFill>
                <a:latin typeface="Times New Roman"/>
                <a:ea typeface="Times New Roman"/>
                <a:cs typeface="Times New Roman"/>
                <a:sym typeface="Times New Roman"/>
              </a:rPr>
              <a:t> Kai Jiang - College of Foreign Languages, Huazhong Agricultural University, Wuhan, China, Xi Lu - Department of Common Required Courses, Hubei Institute of Fine Arts, Wuhan, China</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Publisher:</a:t>
            </a:r>
            <a:r>
              <a:rPr lang="en-US" sz="1800">
                <a:solidFill>
                  <a:schemeClr val="dk1"/>
                </a:solidFill>
                <a:latin typeface="Times New Roman"/>
                <a:ea typeface="Times New Roman"/>
                <a:cs typeface="Times New Roman"/>
                <a:sym typeface="Times New Roman"/>
              </a:rPr>
              <a:t> IEEE</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Published Date:</a:t>
            </a:r>
            <a:r>
              <a:rPr lang="en-US" sz="1800">
                <a:solidFill>
                  <a:schemeClr val="dk1"/>
                </a:solidFill>
                <a:latin typeface="Times New Roman"/>
                <a:ea typeface="Times New Roman"/>
                <a:cs typeface="Times New Roman"/>
                <a:sym typeface="Times New Roman"/>
              </a:rPr>
              <a:t> Monday, February 01, 2021</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Link:</a:t>
            </a:r>
            <a:r>
              <a:rPr lang="en-US" sz="1800">
                <a:solidFill>
                  <a:schemeClr val="dk1"/>
                </a:solidFill>
                <a:latin typeface="Times New Roman"/>
                <a:ea typeface="Times New Roman"/>
                <a:cs typeface="Times New Roman"/>
                <a:sym typeface="Times New Roman"/>
              </a:rPr>
              <a:t> </a:t>
            </a:r>
            <a:r>
              <a:rPr lang="en-US" sz="1800" u="sng">
                <a:solidFill>
                  <a:schemeClr val="hlink"/>
                </a:solidFill>
                <a:latin typeface="Times New Roman"/>
                <a:ea typeface="Times New Roman"/>
                <a:cs typeface="Times New Roman"/>
                <a:sym typeface="Times New Roman"/>
                <a:hlinkClick r:id="rId4"/>
              </a:rPr>
              <a:t>https://ieeexplore.ieee.org/document/9332458</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27ba4e28dd2_0_76"/>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endParaRPr/>
          </a:p>
        </p:txBody>
      </p:sp>
      <p:pic>
        <p:nvPicPr>
          <p:cNvPr id="301" name="Google Shape;301;g27ba4e28dd2_0_76"/>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302" name="Google Shape;302;g27ba4e28dd2_0_7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303" name="Google Shape;303;g27ba4e28dd2_0_7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sp>
        <p:nvSpPr>
          <p:cNvPr id="304" name="Google Shape;304;g27ba4e28dd2_0_76"/>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305" name="Google Shape;305;g27ba4e28dd2_0_76"/>
          <p:cNvSpPr txBox="1"/>
          <p:nvPr/>
        </p:nvSpPr>
        <p:spPr>
          <a:xfrm>
            <a:off x="636888" y="1265675"/>
            <a:ext cx="8229600" cy="209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Paper 3:</a:t>
            </a:r>
            <a:r>
              <a:rPr lang="en-US" sz="1800">
                <a:solidFill>
                  <a:schemeClr val="dk1"/>
                </a:solidFill>
                <a:latin typeface="Times New Roman"/>
                <a:ea typeface="Times New Roman"/>
                <a:cs typeface="Times New Roman"/>
                <a:sym typeface="Times New Roman"/>
              </a:rPr>
              <a:t> </a:t>
            </a:r>
            <a:r>
              <a:rPr lang="en-US" sz="1800" i="1">
                <a:solidFill>
                  <a:srgbClr val="1F1F1F"/>
                </a:solidFill>
                <a:highlight>
                  <a:srgbClr val="FFFFFF"/>
                </a:highlight>
                <a:latin typeface="Times New Roman"/>
                <a:ea typeface="Times New Roman"/>
                <a:cs typeface="Times New Roman"/>
                <a:sym typeface="Times New Roman"/>
              </a:rPr>
              <a:t>Natural Language Processing and Its Applications in Machine Translation: A Diachronic Review</a:t>
            </a:r>
            <a:endParaRPr sz="1800"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rgbClr val="D1D5DB"/>
              </a:solidFill>
              <a:highlight>
                <a:srgbClr val="444654"/>
              </a:highlight>
              <a:latin typeface="Times New Roman"/>
              <a:ea typeface="Times New Roman"/>
              <a:cs typeface="Times New Roman"/>
              <a:sym typeface="Times New Roman"/>
            </a:endParaRPr>
          </a:p>
          <a:p>
            <a:pPr marL="0" lvl="0" indent="0" algn="ctr" rtl="0">
              <a:spcBef>
                <a:spcPts val="0"/>
              </a:spcBef>
              <a:spcAft>
                <a:spcPts val="0"/>
              </a:spcAft>
              <a:buNone/>
            </a:pPr>
            <a:endParaRPr sz="1800" b="1">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aphicFrame>
        <p:nvGraphicFramePr>
          <p:cNvPr id="306" name="Google Shape;306;g27ba4e28dd2_0_76"/>
          <p:cNvGraphicFramePr/>
          <p:nvPr/>
        </p:nvGraphicFramePr>
        <p:xfrm>
          <a:off x="712925" y="2021725"/>
          <a:ext cx="3000000" cy="3000000"/>
        </p:xfrm>
        <a:graphic>
          <a:graphicData uri="http://schemas.openxmlformats.org/drawingml/2006/table">
            <a:tbl>
              <a:tblPr>
                <a:noFill/>
                <a:tableStyleId>{FBB833D0-C8CD-4BB4-B632-36587DD76A75}</a:tableStyleId>
              </a:tblPr>
              <a:tblGrid>
                <a:gridCol w="4113625">
                  <a:extLst>
                    <a:ext uri="{9D8B030D-6E8A-4147-A177-3AD203B41FA5}">
                      <a16:colId xmlns:a16="http://schemas.microsoft.com/office/drawing/2014/main" val="20000"/>
                    </a:ext>
                  </a:extLst>
                </a:gridCol>
                <a:gridCol w="3963900">
                  <a:extLst>
                    <a:ext uri="{9D8B030D-6E8A-4147-A177-3AD203B41FA5}">
                      <a16:colId xmlns:a16="http://schemas.microsoft.com/office/drawing/2014/main" val="20001"/>
                    </a:ext>
                  </a:extLst>
                </a:gridCol>
              </a:tblGrid>
              <a:tr h="503975">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Pros</a:t>
                      </a:r>
                      <a:endParaRPr sz="18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Cons</a:t>
                      </a:r>
                      <a:endParaRPr sz="18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830650">
                <a:tc>
                  <a:txBody>
                    <a:bodyPr/>
                    <a:lstStyle/>
                    <a:p>
                      <a:pPr marL="457200" lvl="0" indent="-342900" algn="l" rtl="0">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Comprehensive Overview of NLP and MT Relationship</a:t>
                      </a:r>
                      <a:endParaRPr sz="1800">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Recognition of Interdisciplinary Nature in Linguistics, Computer Science, and Mathematics</a:t>
                      </a:r>
                      <a:endParaRPr sz="1800">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Analysis of Progress Curve</a:t>
                      </a:r>
                      <a:endParaRPr sz="1800">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Practical Applications of NLP in MT</a:t>
                      </a:r>
                      <a:endParaRPr sz="1800">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Addressing Ethical Concerns Regarding Automation</a:t>
                      </a:r>
                      <a:endParaRPr sz="1800">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Forward-Looking Perspective on the Future of MT in AI</a:t>
                      </a:r>
                      <a:endParaRPr sz="1800">
                        <a:latin typeface="Times New Roman"/>
                        <a:ea typeface="Times New Roman"/>
                        <a:cs typeface="Times New Roman"/>
                        <a:sym typeface="Times New Roman"/>
                      </a:endParaRPr>
                    </a:p>
                    <a:p>
                      <a:pPr marL="45720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25" marR="91425" marT="91425" marB="91425"/>
                </a:tc>
                <a:tc>
                  <a:txBody>
                    <a:bodyPr/>
                    <a:lstStyle/>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Lack of Specific Technical Details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Potential Outdated Information (2020 Publication Date)</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Need for a Deeper Examination of Ethical and Societal Implications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Clarity Required Regarding Mentioned Regions or Countries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Limitations Due to the Conference Paper Format</a:t>
                      </a:r>
                      <a:endParaRPr sz="1800">
                        <a:latin typeface="Times New Roman"/>
                        <a:ea typeface="Times New Roman"/>
                        <a:cs typeface="Times New Roman"/>
                        <a:sym typeface="Times New Roman"/>
                      </a:endParaRPr>
                    </a:p>
                    <a:p>
                      <a:pPr marL="457200" lvl="0" indent="0" algn="l" rtl="0">
                        <a:spcBef>
                          <a:spcPts val="0"/>
                        </a:spcBef>
                        <a:spcAft>
                          <a:spcPts val="0"/>
                        </a:spcAft>
                        <a:buNone/>
                      </a:pPr>
                      <a:endParaRPr sz="1800">
                        <a:latin typeface="Times New Roman"/>
                        <a:ea typeface="Times New Roman"/>
                        <a:cs typeface="Times New Roman"/>
                        <a:sym typeface="Times New Roman"/>
                      </a:endParaRPr>
                    </a:p>
                    <a:p>
                      <a:pPr marL="457200" lvl="0" indent="0" algn="l" rtl="0">
                        <a:spcBef>
                          <a:spcPts val="0"/>
                        </a:spcBef>
                        <a:spcAft>
                          <a:spcPts val="0"/>
                        </a:spcAft>
                        <a:buNone/>
                      </a:pPr>
                      <a:endParaRPr sz="1800">
                        <a:latin typeface="Times New Roman"/>
                        <a:ea typeface="Times New Roman"/>
                        <a:cs typeface="Times New Roman"/>
                        <a:sym typeface="Times New Roman"/>
                      </a:endParaRPr>
                    </a:p>
                    <a:p>
                      <a:pPr marL="0" lvl="0" indent="0" algn="ctr" rtl="0">
                        <a:spcBef>
                          <a:spcPts val="0"/>
                        </a:spcBef>
                        <a:spcAft>
                          <a:spcPts val="0"/>
                        </a:spcAft>
                        <a:buNone/>
                      </a:pPr>
                      <a:endParaRPr sz="18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27ba4e28dd2_0_88"/>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References</a:t>
            </a:r>
            <a:endParaRPr/>
          </a:p>
        </p:txBody>
      </p:sp>
      <p:pic>
        <p:nvPicPr>
          <p:cNvPr id="312" name="Google Shape;312;g27ba4e28dd2_0_88"/>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313" name="Google Shape;313;g27ba4e28dd2_0_8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314" name="Google Shape;314;g27ba4e28dd2_0_8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24</a:t>
            </a:fld>
            <a:endParaRPr/>
          </a:p>
        </p:txBody>
      </p:sp>
      <p:sp>
        <p:nvSpPr>
          <p:cNvPr id="315" name="Google Shape;315;g27ba4e28dd2_0_88"/>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316" name="Google Shape;316;g27ba4e28dd2_0_88"/>
          <p:cNvSpPr txBox="1"/>
          <p:nvPr/>
        </p:nvSpPr>
        <p:spPr>
          <a:xfrm>
            <a:off x="727900" y="2431775"/>
            <a:ext cx="8229600" cy="329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Paper 4: </a:t>
            </a:r>
            <a:r>
              <a:rPr lang="en-US" sz="2000" b="1" i="1">
                <a:solidFill>
                  <a:srgbClr val="333333"/>
                </a:solidFill>
                <a:latin typeface="Times New Roman"/>
                <a:ea typeface="Times New Roman"/>
                <a:cs typeface="Times New Roman"/>
                <a:sym typeface="Times New Roman"/>
              </a:rPr>
              <a:t>An AI-Based Medical Chatbot Model for Infectious Disease Prediction</a:t>
            </a:r>
            <a:endParaRPr sz="2000" b="1"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Author:</a:t>
            </a:r>
            <a:r>
              <a:rPr lang="en-US" sz="1800">
                <a:solidFill>
                  <a:schemeClr val="dk1"/>
                </a:solidFill>
                <a:latin typeface="Times New Roman"/>
                <a:ea typeface="Times New Roman"/>
                <a:cs typeface="Times New Roman"/>
                <a:sym typeface="Times New Roman"/>
              </a:rPr>
              <a:t> Sanjay Chakraborty, Hrithik Paul, Sayani Ghatak, Saroj Kumar Pandey,</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Ankit Kumar, Kamred Udham Singh, Mohd Asif Shah</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Publisher:</a:t>
            </a:r>
            <a:r>
              <a:rPr lang="en-US" sz="1800">
                <a:solidFill>
                  <a:schemeClr val="dk1"/>
                </a:solidFill>
                <a:latin typeface="Times New Roman"/>
                <a:ea typeface="Times New Roman"/>
                <a:cs typeface="Times New Roman"/>
                <a:sym typeface="Times New Roman"/>
              </a:rPr>
              <a:t> IEEE</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Published Date:</a:t>
            </a:r>
            <a:r>
              <a:rPr lang="en-US" sz="1800">
                <a:solidFill>
                  <a:schemeClr val="dk1"/>
                </a:solidFill>
                <a:latin typeface="Times New Roman"/>
                <a:ea typeface="Times New Roman"/>
                <a:cs typeface="Times New Roman"/>
                <a:sym typeface="Times New Roman"/>
              </a:rPr>
              <a:t> Tuesday, December 06, 2022</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Link:</a:t>
            </a:r>
            <a:r>
              <a:rPr lang="en-US" sz="1800">
                <a:solidFill>
                  <a:schemeClr val="dk1"/>
                </a:solidFill>
                <a:latin typeface="Times New Roman"/>
                <a:ea typeface="Times New Roman"/>
                <a:cs typeface="Times New Roman"/>
                <a:sym typeface="Times New Roman"/>
              </a:rPr>
              <a:t> </a:t>
            </a:r>
            <a:r>
              <a:rPr lang="en-US" sz="1800" u="sng">
                <a:solidFill>
                  <a:schemeClr val="hlink"/>
                </a:solidFill>
                <a:latin typeface="Times New Roman"/>
                <a:ea typeface="Times New Roman"/>
                <a:cs typeface="Times New Roman"/>
                <a:sym typeface="Times New Roman"/>
                <a:hlinkClick r:id="rId4"/>
              </a:rPr>
              <a:t>https://ieeexplore.ieee.org/document/9970731</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g27ba4e28dd2_0_97"/>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endParaRPr/>
          </a:p>
        </p:txBody>
      </p:sp>
      <p:pic>
        <p:nvPicPr>
          <p:cNvPr id="322" name="Google Shape;322;g27ba4e28dd2_0_97"/>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323" name="Google Shape;323;g27ba4e28dd2_0_9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324" name="Google Shape;324;g27ba4e28dd2_0_9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25</a:t>
            </a:fld>
            <a:endParaRPr/>
          </a:p>
        </p:txBody>
      </p:sp>
      <p:sp>
        <p:nvSpPr>
          <p:cNvPr id="325" name="Google Shape;325;g27ba4e28dd2_0_97"/>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326" name="Google Shape;326;g27ba4e28dd2_0_97"/>
          <p:cNvSpPr txBox="1"/>
          <p:nvPr/>
        </p:nvSpPr>
        <p:spPr>
          <a:xfrm>
            <a:off x="560850" y="1212225"/>
            <a:ext cx="8229600" cy="181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Paper 4:</a:t>
            </a:r>
            <a:r>
              <a:rPr lang="en-US" sz="1800">
                <a:solidFill>
                  <a:schemeClr val="dk1"/>
                </a:solidFill>
                <a:latin typeface="Times New Roman"/>
                <a:ea typeface="Times New Roman"/>
                <a:cs typeface="Times New Roman"/>
                <a:sym typeface="Times New Roman"/>
              </a:rPr>
              <a:t> </a:t>
            </a:r>
            <a:r>
              <a:rPr lang="en-US" sz="1800" i="1">
                <a:solidFill>
                  <a:srgbClr val="333333"/>
                </a:solidFill>
                <a:latin typeface="Times New Roman"/>
                <a:ea typeface="Times New Roman"/>
                <a:cs typeface="Times New Roman"/>
                <a:sym typeface="Times New Roman"/>
              </a:rPr>
              <a:t>An AI-Based Medical Chatbot Model for Infectious Disease Prediction</a:t>
            </a:r>
            <a:endParaRPr sz="1800"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rgbClr val="D1D5DB"/>
              </a:solidFill>
              <a:highlight>
                <a:srgbClr val="444654"/>
              </a:highlight>
              <a:latin typeface="Times New Roman"/>
              <a:ea typeface="Times New Roman"/>
              <a:cs typeface="Times New Roman"/>
              <a:sym typeface="Times New Roman"/>
            </a:endParaRPr>
          </a:p>
          <a:p>
            <a:pPr marL="0" lvl="0" indent="0" algn="ctr" rtl="0">
              <a:spcBef>
                <a:spcPts val="0"/>
              </a:spcBef>
              <a:spcAft>
                <a:spcPts val="0"/>
              </a:spcAft>
              <a:buNone/>
            </a:pPr>
            <a:endParaRPr sz="1800" b="1">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aphicFrame>
        <p:nvGraphicFramePr>
          <p:cNvPr id="327" name="Google Shape;327;g27ba4e28dd2_0_97"/>
          <p:cNvGraphicFramePr/>
          <p:nvPr/>
        </p:nvGraphicFramePr>
        <p:xfrm>
          <a:off x="636900" y="1692300"/>
          <a:ext cx="3000000" cy="3000000"/>
        </p:xfrm>
        <a:graphic>
          <a:graphicData uri="http://schemas.openxmlformats.org/drawingml/2006/table">
            <a:tbl>
              <a:tblPr>
                <a:noFill/>
                <a:tableStyleId>{FBB833D0-C8CD-4BB4-B632-36587DD76A75}</a:tableStyleId>
              </a:tblPr>
              <a:tblGrid>
                <a:gridCol w="4113625">
                  <a:extLst>
                    <a:ext uri="{9D8B030D-6E8A-4147-A177-3AD203B41FA5}">
                      <a16:colId xmlns:a16="http://schemas.microsoft.com/office/drawing/2014/main" val="20000"/>
                    </a:ext>
                  </a:extLst>
                </a:gridCol>
                <a:gridCol w="3963900">
                  <a:extLst>
                    <a:ext uri="{9D8B030D-6E8A-4147-A177-3AD203B41FA5}">
                      <a16:colId xmlns:a16="http://schemas.microsoft.com/office/drawing/2014/main" val="20001"/>
                    </a:ext>
                  </a:extLst>
                </a:gridCol>
              </a:tblGrid>
              <a:tr h="441375">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Pros</a:t>
                      </a:r>
                      <a:endParaRPr sz="18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Cons</a:t>
                      </a:r>
                      <a:endParaRPr sz="18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084725">
                <a:tc>
                  <a:txBody>
                    <a:bodyPr/>
                    <a:lstStyle/>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Improved Accessibility: Particularly beneficial in emergencies or remote areas.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24/7 Support:</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Cost-Efficient:Especially beneficial for handling a large volume of user inquiries.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Quick Response Time:</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Can efficiently handle large volumes of medical information.</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Training Model: Outlines the process of building a training model using TensorFlow and NLP.</a:t>
                      </a:r>
                      <a:endParaRPr sz="1800">
                        <a:solidFill>
                          <a:schemeClr val="dk1"/>
                        </a:solidFill>
                        <a:latin typeface="Times New Roman"/>
                        <a:ea typeface="Times New Roman"/>
                        <a:cs typeface="Times New Roman"/>
                        <a:sym typeface="Times New Roman"/>
                      </a:endParaRPr>
                    </a:p>
                  </a:txBody>
                  <a:tcPr marL="91425" marR="91425" marT="91425" marB="91425"/>
                </a:tc>
                <a:tc>
                  <a:txBody>
                    <a:bodyPr/>
                    <a:lstStyle/>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Accuracy: Chatbot responses depend on data quality, risking misinformation.</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Limited Scope</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Loss of Human Touch</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Developing and maintaining medical chatbots is complex and requires continuous updates.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Ethical and Privacy Concerns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Language Limitations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Dependency on Technology: Can Lead to over-dependence.</a:t>
                      </a:r>
                      <a:endParaRPr sz="1800">
                        <a:latin typeface="Times New Roman"/>
                        <a:ea typeface="Times New Roman"/>
                        <a:cs typeface="Times New Roman"/>
                        <a:sym typeface="Times New Roman"/>
                      </a:endParaRPr>
                    </a:p>
                    <a:p>
                      <a:pPr marL="457200" lvl="0" indent="0" algn="l" rtl="0">
                        <a:spcBef>
                          <a:spcPts val="0"/>
                        </a:spcBef>
                        <a:spcAft>
                          <a:spcPts val="0"/>
                        </a:spcAft>
                        <a:buNone/>
                      </a:pPr>
                      <a:endParaRPr sz="18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g27ba4e28dd2_0_113"/>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References</a:t>
            </a:r>
            <a:endParaRPr/>
          </a:p>
        </p:txBody>
      </p:sp>
      <p:pic>
        <p:nvPicPr>
          <p:cNvPr id="333" name="Google Shape;333;g27ba4e28dd2_0_113"/>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334" name="Google Shape;334;g27ba4e28dd2_0_1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335" name="Google Shape;335;g27ba4e28dd2_0_1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26</a:t>
            </a:fld>
            <a:endParaRPr/>
          </a:p>
        </p:txBody>
      </p:sp>
      <p:sp>
        <p:nvSpPr>
          <p:cNvPr id="336" name="Google Shape;336;g27ba4e28dd2_0_113"/>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337" name="Google Shape;337;g27ba4e28dd2_0_113"/>
          <p:cNvSpPr txBox="1"/>
          <p:nvPr/>
        </p:nvSpPr>
        <p:spPr>
          <a:xfrm>
            <a:off x="727900" y="2431775"/>
            <a:ext cx="8229600" cy="366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Paper 5: </a:t>
            </a:r>
            <a:r>
              <a:rPr lang="en-US" sz="2000" b="1" i="1">
                <a:latin typeface="Times New Roman"/>
                <a:ea typeface="Times New Roman"/>
                <a:cs typeface="Times New Roman"/>
                <a:sym typeface="Times New Roman"/>
              </a:rPr>
              <a:t>A Survey on Chatbot Implementation in Health Care using NLTK</a:t>
            </a:r>
            <a:endParaRPr sz="2000" b="1" i="1">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Author:</a:t>
            </a:r>
            <a:r>
              <a:rPr lang="en-US" sz="1800">
                <a:solidFill>
                  <a:schemeClr val="dk1"/>
                </a:solidFill>
                <a:latin typeface="Times New Roman"/>
                <a:ea typeface="Times New Roman"/>
                <a:cs typeface="Times New Roman"/>
                <a:sym typeface="Times New Roman"/>
              </a:rPr>
              <a:t> J. Jinu Sophia, Assistant Professor, Rajalakshmi Engineering College</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D. Arun Kumar, Student, Rajalakshmi Engineering College</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M. Arutselvan, Student, Rajalakshmi Engineering College</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S. Barath Ram, Student, Rajalakshmi Engineering College</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Publisher:</a:t>
            </a:r>
            <a:r>
              <a:rPr lang="en-US" sz="1800">
                <a:solidFill>
                  <a:schemeClr val="dk1"/>
                </a:solidFill>
                <a:latin typeface="Times New Roman"/>
                <a:ea typeface="Times New Roman"/>
                <a:cs typeface="Times New Roman"/>
                <a:sym typeface="Times New Roman"/>
              </a:rPr>
              <a:t> International Journal of Computer Science and Mobile Computing</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Published Date:</a:t>
            </a:r>
            <a:r>
              <a:rPr lang="en-US" sz="1800">
                <a:solidFill>
                  <a:schemeClr val="dk1"/>
                </a:solidFill>
                <a:latin typeface="Times New Roman"/>
                <a:ea typeface="Times New Roman"/>
                <a:cs typeface="Times New Roman"/>
                <a:sym typeface="Times New Roman"/>
              </a:rPr>
              <a:t> Tuesday, March 03, 2020</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Link:</a:t>
            </a:r>
            <a:r>
              <a:rPr lang="en-US" sz="1800">
                <a:solidFill>
                  <a:schemeClr val="dk1"/>
                </a:solidFill>
                <a:latin typeface="Times New Roman"/>
                <a:ea typeface="Times New Roman"/>
                <a:cs typeface="Times New Roman"/>
                <a:sym typeface="Times New Roman"/>
              </a:rPr>
              <a:t> </a:t>
            </a:r>
            <a:r>
              <a:rPr lang="en-US" sz="1800" u="sng">
                <a:solidFill>
                  <a:schemeClr val="hlink"/>
                </a:solidFill>
                <a:latin typeface="Times New Roman"/>
                <a:ea typeface="Times New Roman"/>
                <a:cs typeface="Times New Roman"/>
                <a:sym typeface="Times New Roman"/>
                <a:hlinkClick r:id="rId4"/>
              </a:rPr>
              <a:t>https://ijcsmc.com/docs/papers/March2020/V9I3202029.pdf</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27ba4e28dd2_0_122"/>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endParaRPr/>
          </a:p>
        </p:txBody>
      </p:sp>
      <p:pic>
        <p:nvPicPr>
          <p:cNvPr id="343" name="Google Shape;343;g27ba4e28dd2_0_122"/>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344" name="Google Shape;344;g27ba4e28dd2_0_1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345" name="Google Shape;345;g27ba4e28dd2_0_1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27</a:t>
            </a:fld>
            <a:endParaRPr/>
          </a:p>
        </p:txBody>
      </p:sp>
      <p:sp>
        <p:nvSpPr>
          <p:cNvPr id="346" name="Google Shape;346;g27ba4e28dd2_0_122"/>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347" name="Google Shape;347;g27ba4e28dd2_0_122"/>
          <p:cNvSpPr txBox="1"/>
          <p:nvPr/>
        </p:nvSpPr>
        <p:spPr>
          <a:xfrm>
            <a:off x="560850" y="1212225"/>
            <a:ext cx="8229600" cy="181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Paper 5:</a:t>
            </a:r>
            <a:r>
              <a:rPr lang="en-US" sz="1800">
                <a:solidFill>
                  <a:schemeClr val="dk1"/>
                </a:solidFill>
                <a:latin typeface="Times New Roman"/>
                <a:ea typeface="Times New Roman"/>
                <a:cs typeface="Times New Roman"/>
                <a:sym typeface="Times New Roman"/>
              </a:rPr>
              <a:t> </a:t>
            </a:r>
            <a:r>
              <a:rPr lang="en-US" sz="1800" i="1">
                <a:solidFill>
                  <a:schemeClr val="dk1"/>
                </a:solidFill>
                <a:latin typeface="Times New Roman"/>
                <a:ea typeface="Times New Roman"/>
                <a:cs typeface="Times New Roman"/>
                <a:sym typeface="Times New Roman"/>
              </a:rPr>
              <a:t>A Survey on Chatbot Implementation in Health Care using NLTK</a:t>
            </a:r>
            <a:endParaRPr sz="1800"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rgbClr val="D1D5DB"/>
              </a:solidFill>
              <a:highlight>
                <a:srgbClr val="444654"/>
              </a:highlight>
              <a:latin typeface="Times New Roman"/>
              <a:ea typeface="Times New Roman"/>
              <a:cs typeface="Times New Roman"/>
              <a:sym typeface="Times New Roman"/>
            </a:endParaRPr>
          </a:p>
          <a:p>
            <a:pPr marL="0" lvl="0" indent="0" algn="ctr" rtl="0">
              <a:spcBef>
                <a:spcPts val="0"/>
              </a:spcBef>
              <a:spcAft>
                <a:spcPts val="0"/>
              </a:spcAft>
              <a:buNone/>
            </a:pPr>
            <a:endParaRPr sz="1800" b="1">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aphicFrame>
        <p:nvGraphicFramePr>
          <p:cNvPr id="348" name="Google Shape;348;g27ba4e28dd2_0_122"/>
          <p:cNvGraphicFramePr/>
          <p:nvPr/>
        </p:nvGraphicFramePr>
        <p:xfrm>
          <a:off x="636900" y="1692300"/>
          <a:ext cx="3000000" cy="3000000"/>
        </p:xfrm>
        <a:graphic>
          <a:graphicData uri="http://schemas.openxmlformats.org/drawingml/2006/table">
            <a:tbl>
              <a:tblPr>
                <a:noFill/>
                <a:tableStyleId>{FBB833D0-C8CD-4BB4-B632-36587DD76A75}</a:tableStyleId>
              </a:tblPr>
              <a:tblGrid>
                <a:gridCol w="4113625">
                  <a:extLst>
                    <a:ext uri="{9D8B030D-6E8A-4147-A177-3AD203B41FA5}">
                      <a16:colId xmlns:a16="http://schemas.microsoft.com/office/drawing/2014/main" val="20000"/>
                    </a:ext>
                  </a:extLst>
                </a:gridCol>
                <a:gridCol w="3963900">
                  <a:extLst>
                    <a:ext uri="{9D8B030D-6E8A-4147-A177-3AD203B41FA5}">
                      <a16:colId xmlns:a16="http://schemas.microsoft.com/office/drawing/2014/main" val="20001"/>
                    </a:ext>
                  </a:extLst>
                </a:gridCol>
              </a:tblGrid>
              <a:tr h="409900">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Pros</a:t>
                      </a:r>
                      <a:endParaRPr sz="18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Cons</a:t>
                      </a:r>
                      <a:endParaRPr sz="18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206900">
                <a:tc>
                  <a:txBody>
                    <a:bodyPr/>
                    <a:lstStyle/>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Cost-effective &amp; Accessible:</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Efficient Interaction:</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Raises health awareness.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Tailored diagnoses based on symptoms.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User-friendly Interface:</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AI Integration: Enhanced comprehension with NLP and ML integration.</a:t>
                      </a:r>
                      <a:endParaRPr sz="1800">
                        <a:latin typeface="Times New Roman"/>
                        <a:ea typeface="Times New Roman"/>
                        <a:cs typeface="Times New Roman"/>
                        <a:sym typeface="Times New Roman"/>
                      </a:endParaRPr>
                    </a:p>
                  </a:txBody>
                  <a:tcPr marL="91425" marR="91425" marT="91425" marB="91425"/>
                </a:tc>
                <a:tc>
                  <a:txBody>
                    <a:bodyPr/>
                    <a:lstStyle/>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Limited understanding in complex cases.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Scope Limitations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Challenges in protecting sensitive healthcare data.</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Struggles with complex or ambiguous inputs.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Data Quality Dependency</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Lack of Empathy: Inadequate in emotionally sensitive situations.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Over-Reliance Risk: Potential neglect of proper medical attention.</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Maintenance Complexity</a:t>
                      </a:r>
                      <a:endParaRPr sz="18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g27ba4e28dd2_0_137"/>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References</a:t>
            </a:r>
            <a:endParaRPr/>
          </a:p>
        </p:txBody>
      </p:sp>
      <p:pic>
        <p:nvPicPr>
          <p:cNvPr id="354" name="Google Shape;354;g27ba4e28dd2_0_137"/>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355" name="Google Shape;355;g27ba4e28dd2_0_13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356" name="Google Shape;356;g27ba4e28dd2_0_13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28</a:t>
            </a:fld>
            <a:endParaRPr/>
          </a:p>
        </p:txBody>
      </p:sp>
      <p:sp>
        <p:nvSpPr>
          <p:cNvPr id="357" name="Google Shape;357;g27ba4e28dd2_0_137"/>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358" name="Google Shape;358;g27ba4e28dd2_0_137"/>
          <p:cNvSpPr txBox="1"/>
          <p:nvPr/>
        </p:nvSpPr>
        <p:spPr>
          <a:xfrm>
            <a:off x="727900" y="2431775"/>
            <a:ext cx="8229600" cy="329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Paper 6: </a:t>
            </a:r>
            <a:r>
              <a:rPr lang="en-US" sz="2000" b="1" i="1">
                <a:solidFill>
                  <a:schemeClr val="dk1"/>
                </a:solidFill>
                <a:latin typeface="Times New Roman"/>
                <a:ea typeface="Times New Roman"/>
                <a:cs typeface="Times New Roman"/>
                <a:sym typeface="Times New Roman"/>
              </a:rPr>
              <a:t>The evaluation of chatbot as a tool for health literacy education among undergraduate students</a:t>
            </a:r>
            <a:endParaRPr sz="2000" b="1"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Author:</a:t>
            </a:r>
            <a:r>
              <a:rPr lang="en-US" sz="1800">
                <a:solidFill>
                  <a:schemeClr val="dk1"/>
                </a:solidFill>
                <a:latin typeface="Times New Roman"/>
                <a:ea typeface="Times New Roman"/>
                <a:cs typeface="Times New Roman"/>
                <a:sym typeface="Times New Roman"/>
              </a:rPr>
              <a:t> Nur Azlina Mohamed Mokmin, Nurul Anwar Ibrahim</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Publisher:</a:t>
            </a:r>
            <a:r>
              <a:rPr lang="en-US" sz="1800">
                <a:solidFill>
                  <a:schemeClr val="dk1"/>
                </a:solidFill>
                <a:latin typeface="Times New Roman"/>
                <a:ea typeface="Times New Roman"/>
                <a:cs typeface="Times New Roman"/>
                <a:sym typeface="Times New Roman"/>
              </a:rPr>
              <a:t> National Library of Medicine - National Center for Biotechnology Information</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Published Date: </a:t>
            </a:r>
            <a:r>
              <a:rPr lang="en-US" sz="1800">
                <a:solidFill>
                  <a:schemeClr val="dk1"/>
                </a:solidFill>
                <a:latin typeface="Times New Roman"/>
                <a:ea typeface="Times New Roman"/>
                <a:cs typeface="Times New Roman"/>
                <a:sym typeface="Times New Roman"/>
              </a:rPr>
              <a:t>Tuesday, May 25, 2021</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Link:</a:t>
            </a:r>
            <a:r>
              <a:rPr lang="en-US" sz="1800">
                <a:solidFill>
                  <a:schemeClr val="dk1"/>
                </a:solidFill>
                <a:latin typeface="Times New Roman"/>
                <a:ea typeface="Times New Roman"/>
                <a:cs typeface="Times New Roman"/>
                <a:sym typeface="Times New Roman"/>
              </a:rPr>
              <a:t> </a:t>
            </a:r>
            <a:r>
              <a:rPr lang="en-US" sz="1800" u="sng">
                <a:solidFill>
                  <a:schemeClr val="hlink"/>
                </a:solidFill>
                <a:latin typeface="Times New Roman"/>
                <a:ea typeface="Times New Roman"/>
                <a:cs typeface="Times New Roman"/>
                <a:sym typeface="Times New Roman"/>
                <a:hlinkClick r:id="rId4"/>
              </a:rPr>
              <a:t>https://www.ncbi.nlm.nih.gov/pmc/articles/PMC8144870/</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g27ba4e28dd2_0_146"/>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endParaRPr/>
          </a:p>
        </p:txBody>
      </p:sp>
      <p:pic>
        <p:nvPicPr>
          <p:cNvPr id="364" name="Google Shape;364;g27ba4e28dd2_0_146"/>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365" name="Google Shape;365;g27ba4e28dd2_0_14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366" name="Google Shape;366;g27ba4e28dd2_0_14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29</a:t>
            </a:fld>
            <a:endParaRPr/>
          </a:p>
        </p:txBody>
      </p:sp>
      <p:sp>
        <p:nvSpPr>
          <p:cNvPr id="367" name="Google Shape;367;g27ba4e28dd2_0_146"/>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368" name="Google Shape;368;g27ba4e28dd2_0_146"/>
          <p:cNvSpPr txBox="1"/>
          <p:nvPr/>
        </p:nvSpPr>
        <p:spPr>
          <a:xfrm>
            <a:off x="560850" y="1212225"/>
            <a:ext cx="8229600" cy="209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Paper 6:</a:t>
            </a:r>
            <a:r>
              <a:rPr lang="en-US" sz="1800">
                <a:solidFill>
                  <a:schemeClr val="dk1"/>
                </a:solidFill>
                <a:latin typeface="Times New Roman"/>
                <a:ea typeface="Times New Roman"/>
                <a:cs typeface="Times New Roman"/>
                <a:sym typeface="Times New Roman"/>
              </a:rPr>
              <a:t> </a:t>
            </a:r>
            <a:r>
              <a:rPr lang="en-US" sz="1800" i="1">
                <a:solidFill>
                  <a:schemeClr val="dk1"/>
                </a:solidFill>
                <a:latin typeface="Times New Roman"/>
                <a:ea typeface="Times New Roman"/>
                <a:cs typeface="Times New Roman"/>
                <a:sym typeface="Times New Roman"/>
              </a:rPr>
              <a:t>The evaluation of chatbot as a tool for health literacy education among undergraduate students</a:t>
            </a:r>
            <a:endParaRPr sz="1800"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rgbClr val="D1D5DB"/>
              </a:solidFill>
              <a:highlight>
                <a:srgbClr val="444654"/>
              </a:highlight>
              <a:latin typeface="Times New Roman"/>
              <a:ea typeface="Times New Roman"/>
              <a:cs typeface="Times New Roman"/>
              <a:sym typeface="Times New Roman"/>
            </a:endParaRPr>
          </a:p>
          <a:p>
            <a:pPr marL="0" lvl="0" indent="0" algn="ctr" rtl="0">
              <a:spcBef>
                <a:spcPts val="0"/>
              </a:spcBef>
              <a:spcAft>
                <a:spcPts val="0"/>
              </a:spcAft>
              <a:buNone/>
            </a:pPr>
            <a:endParaRPr sz="1800" b="1">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aphicFrame>
        <p:nvGraphicFramePr>
          <p:cNvPr id="369" name="Google Shape;369;g27ba4e28dd2_0_146"/>
          <p:cNvGraphicFramePr/>
          <p:nvPr/>
        </p:nvGraphicFramePr>
        <p:xfrm>
          <a:off x="636888" y="1901950"/>
          <a:ext cx="3000000" cy="3000000"/>
        </p:xfrm>
        <a:graphic>
          <a:graphicData uri="http://schemas.openxmlformats.org/drawingml/2006/table">
            <a:tbl>
              <a:tblPr>
                <a:noFill/>
                <a:tableStyleId>{FBB833D0-C8CD-4BB4-B632-36587DD76A75}</a:tableStyleId>
              </a:tblPr>
              <a:tblGrid>
                <a:gridCol w="4113625">
                  <a:extLst>
                    <a:ext uri="{9D8B030D-6E8A-4147-A177-3AD203B41FA5}">
                      <a16:colId xmlns:a16="http://schemas.microsoft.com/office/drawing/2014/main" val="20000"/>
                    </a:ext>
                  </a:extLst>
                </a:gridCol>
                <a:gridCol w="3963900">
                  <a:extLst>
                    <a:ext uri="{9D8B030D-6E8A-4147-A177-3AD203B41FA5}">
                      <a16:colId xmlns:a16="http://schemas.microsoft.com/office/drawing/2014/main" val="20001"/>
                    </a:ext>
                  </a:extLst>
                </a:gridCol>
              </a:tblGrid>
              <a:tr h="448350">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Pros</a:t>
                      </a:r>
                      <a:endParaRPr sz="18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Cons</a:t>
                      </a:r>
                      <a:endParaRPr sz="18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006050">
                <a:tc>
                  <a:txBody>
                    <a:bodyPr/>
                    <a:lstStyle/>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Useful Health Advice</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User Engagement</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Positive Attitudes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Intent Diversity</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Behavioral Intention</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Convenient Access</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txBody>
                  <a:tcPr marL="91425" marR="91425" marT="91425" marB="91425"/>
                </a:tc>
                <a:tc>
                  <a:txBody>
                    <a:bodyPr/>
                    <a:lstStyle/>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Limited Answers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Anxiety: Some users felt anxious using the chatbot for health information.</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Exit Rate: Many users left sessions prematurely due to unresolved queries.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User Assistance: Users wanted more guidance on using the chatbot effectively.</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Language Understanding:</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Session Length: Some sessions were brief due to doubts about the chatbot's accuracy.</a:t>
                      </a:r>
                      <a:endParaRPr sz="18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      MEDIWISE</a:t>
            </a:r>
            <a:endParaRPr/>
          </a:p>
        </p:txBody>
      </p:sp>
      <p:sp>
        <p:nvSpPr>
          <p:cNvPr id="108" name="Google Shape;108;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a:latin typeface="Times New Roman"/>
                <a:ea typeface="Times New Roman"/>
                <a:cs typeface="Times New Roman"/>
                <a:sym typeface="Times New Roman"/>
              </a:rPr>
              <a:t>  Introduction                   </a:t>
            </a:r>
            <a:endParaRPr>
              <a:latin typeface="Times New Roman"/>
              <a:ea typeface="Times New Roman"/>
              <a:cs typeface="Times New Roman"/>
              <a:sym typeface="Times New Roman"/>
            </a:endParaRPr>
          </a:p>
          <a:p>
            <a:pPr marL="342900" lvl="0" indent="-139700" algn="l" rtl="0">
              <a:lnSpc>
                <a:spcPct val="100000"/>
              </a:lnSpc>
              <a:spcBef>
                <a:spcPts val="640"/>
              </a:spcBef>
              <a:spcAft>
                <a:spcPts val="0"/>
              </a:spcAft>
              <a:buClr>
                <a:schemeClr val="dk1"/>
              </a:buClr>
              <a:buSzPts val="3200"/>
              <a:buNone/>
            </a:pPr>
            <a:endParaRPr>
              <a:latin typeface="Times New Roman"/>
              <a:ea typeface="Times New Roman"/>
              <a:cs typeface="Times New Roman"/>
              <a:sym typeface="Times New Roman"/>
            </a:endParaRPr>
          </a:p>
          <a:p>
            <a:pPr marL="342900" lvl="0" indent="-139700" algn="l" rtl="0">
              <a:lnSpc>
                <a:spcPct val="100000"/>
              </a:lnSpc>
              <a:spcBef>
                <a:spcPts val="640"/>
              </a:spcBef>
              <a:spcAft>
                <a:spcPts val="0"/>
              </a:spcAft>
              <a:buClr>
                <a:schemeClr val="dk1"/>
              </a:buClr>
              <a:buSzPts val="3200"/>
              <a:buNone/>
            </a:pPr>
            <a:endParaRPr>
              <a:latin typeface="Times New Roman"/>
              <a:ea typeface="Times New Roman"/>
              <a:cs typeface="Times New Roman"/>
              <a:sym typeface="Times New Roman"/>
            </a:endParaRPr>
          </a:p>
        </p:txBody>
      </p:sp>
      <p:pic>
        <p:nvPicPr>
          <p:cNvPr id="109" name="Google Shape;109;p3"/>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10" name="Google Shape;11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111" name="Google Shape;111;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112" name="Google Shape;112;p3"/>
          <p:cNvSpPr txBox="1"/>
          <p:nvPr/>
        </p:nvSpPr>
        <p:spPr>
          <a:xfrm>
            <a:off x="601975" y="2311950"/>
            <a:ext cx="7427100" cy="3683700"/>
          </a:xfrm>
          <a:prstGeom prst="rect">
            <a:avLst/>
          </a:prstGeom>
          <a:noFill/>
          <a:ln>
            <a:noFill/>
          </a:ln>
        </p:spPr>
        <p:txBody>
          <a:bodyPr spcFirstLastPara="1" wrap="square" lIns="91425" tIns="91425" rIns="91425" bIns="91425" anchor="t" anchorCtr="0">
            <a:noAutofit/>
          </a:bodyPr>
          <a:lstStyle/>
          <a:p>
            <a:pPr marL="457200" lvl="0" indent="-342900" algn="just" rtl="0">
              <a:spcBef>
                <a:spcPts val="64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In the rapidly evolving landscape of healthcare, technology has emerged as a transformative force, reshaping how medical services are delivered and experienced. </a:t>
            </a:r>
            <a:endParaRPr sz="180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Mediwise aims to harness the power of cutting-edge artificial intelligence and natural language processing to revolutionize patient interactions </a:t>
            </a:r>
            <a:endParaRPr sz="180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The development of an intelligent conversational agent holds immense potential </a:t>
            </a:r>
            <a:endParaRPr sz="180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to bridge gaps, enhance patient engagement, and streamline medical processes. </a:t>
            </a:r>
            <a:endParaRPr sz="180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By leveraging technology’s effectiveness, this endeavor aspires to cultivate a more patient- centric, efficient, and responsive healthcare ecosystem.</a:t>
            </a:r>
            <a:endParaRPr sz="1800">
              <a:solidFill>
                <a:schemeClr val="dk1"/>
              </a:solidFill>
              <a:latin typeface="Times New Roman"/>
              <a:ea typeface="Times New Roman"/>
              <a:cs typeface="Times New Roman"/>
              <a:sym typeface="Times New Roman"/>
            </a:endParaRPr>
          </a:p>
          <a:p>
            <a:pPr marL="457200" lvl="0" indent="0" algn="l" rtl="0">
              <a:spcBef>
                <a:spcPts val="640"/>
              </a:spcBef>
              <a:spcAft>
                <a:spcPts val="0"/>
              </a:spcAft>
              <a:buNone/>
            </a:pPr>
            <a:endParaRPr sz="18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g27ba4e28dd2_0_163"/>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References</a:t>
            </a:r>
            <a:endParaRPr/>
          </a:p>
        </p:txBody>
      </p:sp>
      <p:pic>
        <p:nvPicPr>
          <p:cNvPr id="375" name="Google Shape;375;g27ba4e28dd2_0_163"/>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376" name="Google Shape;376;g27ba4e28dd2_0_16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377" name="Google Shape;377;g27ba4e28dd2_0_16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30</a:t>
            </a:fld>
            <a:endParaRPr/>
          </a:p>
        </p:txBody>
      </p:sp>
      <p:sp>
        <p:nvSpPr>
          <p:cNvPr id="378" name="Google Shape;378;g27ba4e28dd2_0_163"/>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379" name="Google Shape;379;g27ba4e28dd2_0_163"/>
          <p:cNvSpPr txBox="1"/>
          <p:nvPr/>
        </p:nvSpPr>
        <p:spPr>
          <a:xfrm>
            <a:off x="727900" y="2431775"/>
            <a:ext cx="8229600" cy="329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Paper 7: </a:t>
            </a:r>
            <a:r>
              <a:rPr lang="en-US" sz="2000" b="1" i="1">
                <a:solidFill>
                  <a:schemeClr val="dk1"/>
                </a:solidFill>
                <a:latin typeface="Times New Roman"/>
                <a:ea typeface="Times New Roman"/>
                <a:cs typeface="Times New Roman"/>
                <a:sym typeface="Times New Roman"/>
              </a:rPr>
              <a:t>The Development and Use of Chatbots in Public Health - Scoping Review</a:t>
            </a:r>
            <a:endParaRPr sz="2000" b="1"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Author:</a:t>
            </a:r>
            <a:r>
              <a:rPr lang="en-US" sz="1800">
                <a:solidFill>
                  <a:schemeClr val="dk1"/>
                </a:solidFill>
                <a:latin typeface="Times New Roman"/>
                <a:ea typeface="Times New Roman"/>
                <a:cs typeface="Times New Roman"/>
                <a:sym typeface="Times New Roman"/>
              </a:rPr>
              <a:t> Lee Wilson PhD, Mariana Marasoiu Mphil</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Publisher:</a:t>
            </a:r>
            <a:r>
              <a:rPr lang="en-US" sz="1800">
                <a:solidFill>
                  <a:schemeClr val="dk1"/>
                </a:solidFill>
                <a:latin typeface="Times New Roman"/>
                <a:ea typeface="Times New Roman"/>
                <a:cs typeface="Times New Roman"/>
                <a:sym typeface="Times New Roman"/>
              </a:rPr>
              <a:t> National Library of Medicine - National Center for Biotechnology Information</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Published Date:</a:t>
            </a:r>
            <a:r>
              <a:rPr lang="en-US" sz="1800">
                <a:solidFill>
                  <a:schemeClr val="dk1"/>
                </a:solidFill>
                <a:latin typeface="Times New Roman"/>
                <a:ea typeface="Times New Roman"/>
                <a:cs typeface="Times New Roman"/>
                <a:sym typeface="Times New Roman"/>
              </a:rPr>
              <a:t> Wednesday, October 05, 2022</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Link:</a:t>
            </a:r>
            <a:r>
              <a:rPr lang="en-US" sz="1800">
                <a:solidFill>
                  <a:schemeClr val="dk1"/>
                </a:solidFill>
                <a:latin typeface="Times New Roman"/>
                <a:ea typeface="Times New Roman"/>
                <a:cs typeface="Times New Roman"/>
                <a:sym typeface="Times New Roman"/>
              </a:rPr>
              <a:t> </a:t>
            </a:r>
            <a:r>
              <a:rPr lang="en-US" sz="1800" u="sng">
                <a:solidFill>
                  <a:srgbClr val="0000FF"/>
                </a:solidFill>
                <a:latin typeface="Times New Roman"/>
                <a:ea typeface="Times New Roman"/>
                <a:cs typeface="Times New Roman"/>
                <a:sym typeface="Times New Roman"/>
              </a:rPr>
              <a:t>https://www.ncbi.nlm.nih.gov/pmc/articles/PMC9536768/</a:t>
            </a:r>
            <a:endParaRPr sz="1800" u="sng">
              <a:solidFill>
                <a:srgbClr val="0000FF"/>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g27ba4e28dd2_0_172"/>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endParaRPr/>
          </a:p>
        </p:txBody>
      </p:sp>
      <p:pic>
        <p:nvPicPr>
          <p:cNvPr id="385" name="Google Shape;385;g27ba4e28dd2_0_172"/>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386" name="Google Shape;386;g27ba4e28dd2_0_17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387" name="Google Shape;387;g27ba4e28dd2_0_17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31</a:t>
            </a:fld>
            <a:endParaRPr/>
          </a:p>
        </p:txBody>
      </p:sp>
      <p:sp>
        <p:nvSpPr>
          <p:cNvPr id="388" name="Google Shape;388;g27ba4e28dd2_0_172"/>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389" name="Google Shape;389;g27ba4e28dd2_0_172"/>
          <p:cNvSpPr txBox="1"/>
          <p:nvPr/>
        </p:nvSpPr>
        <p:spPr>
          <a:xfrm>
            <a:off x="560850" y="1212225"/>
            <a:ext cx="8229600" cy="181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Paper 7:</a:t>
            </a:r>
            <a:r>
              <a:rPr lang="en-US" sz="1800">
                <a:solidFill>
                  <a:schemeClr val="dk1"/>
                </a:solidFill>
                <a:latin typeface="Times New Roman"/>
                <a:ea typeface="Times New Roman"/>
                <a:cs typeface="Times New Roman"/>
                <a:sym typeface="Times New Roman"/>
              </a:rPr>
              <a:t> </a:t>
            </a:r>
            <a:r>
              <a:rPr lang="en-US" sz="1800" i="1">
                <a:solidFill>
                  <a:schemeClr val="dk1"/>
                </a:solidFill>
                <a:latin typeface="Times New Roman"/>
                <a:ea typeface="Times New Roman"/>
                <a:cs typeface="Times New Roman"/>
                <a:sym typeface="Times New Roman"/>
              </a:rPr>
              <a:t>The Development and Use of Chatbots in Public Health - Scoping Review</a:t>
            </a:r>
            <a:endParaRPr sz="1800"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rgbClr val="D1D5DB"/>
              </a:solidFill>
              <a:highlight>
                <a:srgbClr val="444654"/>
              </a:highlight>
              <a:latin typeface="Times New Roman"/>
              <a:ea typeface="Times New Roman"/>
              <a:cs typeface="Times New Roman"/>
              <a:sym typeface="Times New Roman"/>
            </a:endParaRPr>
          </a:p>
          <a:p>
            <a:pPr marL="0" lvl="0" indent="0" algn="ctr" rtl="0">
              <a:spcBef>
                <a:spcPts val="0"/>
              </a:spcBef>
              <a:spcAft>
                <a:spcPts val="0"/>
              </a:spcAft>
              <a:buNone/>
            </a:pPr>
            <a:endParaRPr sz="1800" b="1">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aphicFrame>
        <p:nvGraphicFramePr>
          <p:cNvPr id="390" name="Google Shape;390;g27ba4e28dd2_0_172"/>
          <p:cNvGraphicFramePr/>
          <p:nvPr/>
        </p:nvGraphicFramePr>
        <p:xfrm>
          <a:off x="636900" y="1692300"/>
          <a:ext cx="3000000" cy="3000000"/>
        </p:xfrm>
        <a:graphic>
          <a:graphicData uri="http://schemas.openxmlformats.org/drawingml/2006/table">
            <a:tbl>
              <a:tblPr>
                <a:noFill/>
                <a:tableStyleId>{FBB833D0-C8CD-4BB4-B632-36587DD76A75}</a:tableStyleId>
              </a:tblPr>
              <a:tblGrid>
                <a:gridCol w="4113625">
                  <a:extLst>
                    <a:ext uri="{9D8B030D-6E8A-4147-A177-3AD203B41FA5}">
                      <a16:colId xmlns:a16="http://schemas.microsoft.com/office/drawing/2014/main" val="20000"/>
                    </a:ext>
                  </a:extLst>
                </a:gridCol>
                <a:gridCol w="3963900">
                  <a:extLst>
                    <a:ext uri="{9D8B030D-6E8A-4147-A177-3AD203B41FA5}">
                      <a16:colId xmlns:a16="http://schemas.microsoft.com/office/drawing/2014/main" val="20001"/>
                    </a:ext>
                  </a:extLst>
                </a:gridCol>
              </a:tblGrid>
              <a:tr h="441375">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Pros</a:t>
                      </a:r>
                      <a:endParaRPr sz="18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Cons</a:t>
                      </a:r>
                      <a:endParaRPr sz="18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084725">
                <a:tc>
                  <a:txBody>
                    <a:bodyPr/>
                    <a:lstStyle/>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Accessibility: Crucial for urgent health concerns.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Scalability</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Consistency</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Cost Reduction: They assist in symptom assessment, potentially lowering healthcare costs.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Anonymity</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Offer health information, encourage healthy behaviors, and provide emotional support.</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txBody>
                  <a:tcPr marL="91425" marR="91425" marT="91425" marB="91425"/>
                </a:tc>
                <a:tc>
                  <a:txBody>
                    <a:bodyPr/>
                    <a:lstStyle/>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Limited Diagnostic Accuracy: </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Lack of Empathy</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Privacy Concerns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Overreliance: Overreliance on chatbots may delay seeking professional help.</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Proficiency and disabilities can hinder effective communication.</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Ethical Concerns: Using chatbots for mental health raises ethical questions.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User Experience Variability: Satisfaction varies based on design and responsiveness.</a:t>
                      </a:r>
                      <a:endParaRPr sz="18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g27ba4e28dd2_0_189"/>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References</a:t>
            </a:r>
            <a:endParaRPr/>
          </a:p>
        </p:txBody>
      </p:sp>
      <p:pic>
        <p:nvPicPr>
          <p:cNvPr id="396" name="Google Shape;396;g27ba4e28dd2_0_189"/>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397" name="Google Shape;397;g27ba4e28dd2_0_18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398" name="Google Shape;398;g27ba4e28dd2_0_18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32</a:t>
            </a:fld>
            <a:endParaRPr/>
          </a:p>
        </p:txBody>
      </p:sp>
      <p:sp>
        <p:nvSpPr>
          <p:cNvPr id="399" name="Google Shape;399;g27ba4e28dd2_0_189"/>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400" name="Google Shape;400;g27ba4e28dd2_0_189"/>
          <p:cNvSpPr txBox="1"/>
          <p:nvPr/>
        </p:nvSpPr>
        <p:spPr>
          <a:xfrm>
            <a:off x="727900" y="2431775"/>
            <a:ext cx="8229600" cy="270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Paper 8:</a:t>
            </a:r>
            <a:r>
              <a:rPr lang="en-US" sz="2000" b="1" i="1">
                <a:solidFill>
                  <a:schemeClr val="dk1"/>
                </a:solidFill>
                <a:latin typeface="Times New Roman"/>
                <a:ea typeface="Times New Roman"/>
                <a:cs typeface="Times New Roman"/>
                <a:sym typeface="Times New Roman"/>
              </a:rPr>
              <a:t> News entity classification using NLP</a:t>
            </a:r>
            <a:endParaRPr sz="2000" b="1"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Author:</a:t>
            </a:r>
            <a:r>
              <a:rPr lang="en-US" sz="1800">
                <a:solidFill>
                  <a:schemeClr val="dk1"/>
                </a:solidFill>
                <a:latin typeface="Times New Roman"/>
                <a:ea typeface="Times New Roman"/>
                <a:cs typeface="Times New Roman"/>
                <a:sym typeface="Times New Roman"/>
              </a:rPr>
              <a:t> Yaswanth Reddy, Sri Charan, Paul Aditya, Ryan, T. Mathu</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Publisher:</a:t>
            </a:r>
            <a:r>
              <a:rPr lang="en-US" sz="1800">
                <a:solidFill>
                  <a:schemeClr val="dk1"/>
                </a:solidFill>
                <a:latin typeface="Times New Roman"/>
                <a:ea typeface="Times New Roman"/>
                <a:cs typeface="Times New Roman"/>
                <a:sym typeface="Times New Roman"/>
              </a:rPr>
              <a:t> Institute of Research and Journals</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Published Date:</a:t>
            </a:r>
            <a:r>
              <a:rPr lang="en-US" sz="1800">
                <a:solidFill>
                  <a:schemeClr val="dk1"/>
                </a:solidFill>
                <a:latin typeface="Times New Roman"/>
                <a:ea typeface="Times New Roman"/>
                <a:cs typeface="Times New Roman"/>
                <a:sym typeface="Times New Roman"/>
              </a:rPr>
              <a:t> Tuesday, August 02, 2022</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Link:</a:t>
            </a:r>
            <a:r>
              <a:rPr lang="en-US" sz="1800">
                <a:solidFill>
                  <a:schemeClr val="dk1"/>
                </a:solidFill>
                <a:latin typeface="Times New Roman"/>
                <a:ea typeface="Times New Roman"/>
                <a:cs typeface="Times New Roman"/>
                <a:sym typeface="Times New Roman"/>
              </a:rPr>
              <a:t> </a:t>
            </a:r>
            <a:r>
              <a:rPr lang="en-US" sz="1800" u="sng">
                <a:solidFill>
                  <a:schemeClr val="hlink"/>
                </a:solidFill>
                <a:latin typeface="Times New Roman"/>
                <a:ea typeface="Times New Roman"/>
                <a:cs typeface="Times New Roman"/>
                <a:sym typeface="Times New Roman"/>
                <a:hlinkClick r:id="rId4"/>
              </a:rPr>
              <a:t>https://ijacen.iraj.in/paper_detail.php?paper_id=18651</a:t>
            </a:r>
            <a:endParaRPr sz="1800" u="sng">
              <a:solidFill>
                <a:srgbClr val="0000FF"/>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g27ba4e28dd2_0_198"/>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endParaRPr/>
          </a:p>
        </p:txBody>
      </p:sp>
      <p:pic>
        <p:nvPicPr>
          <p:cNvPr id="406" name="Google Shape;406;g27ba4e28dd2_0_198"/>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407" name="Google Shape;407;g27ba4e28dd2_0_19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408" name="Google Shape;408;g27ba4e28dd2_0_19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33</a:t>
            </a:fld>
            <a:endParaRPr/>
          </a:p>
        </p:txBody>
      </p:sp>
      <p:sp>
        <p:nvSpPr>
          <p:cNvPr id="409" name="Google Shape;409;g27ba4e28dd2_0_198"/>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410" name="Google Shape;410;g27ba4e28dd2_0_198"/>
          <p:cNvSpPr txBox="1"/>
          <p:nvPr/>
        </p:nvSpPr>
        <p:spPr>
          <a:xfrm>
            <a:off x="560850" y="1212225"/>
            <a:ext cx="8229600" cy="181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i="1">
                <a:solidFill>
                  <a:schemeClr val="dk1"/>
                </a:solidFill>
                <a:latin typeface="Times New Roman"/>
                <a:ea typeface="Times New Roman"/>
                <a:cs typeface="Times New Roman"/>
                <a:sym typeface="Times New Roman"/>
              </a:rPr>
              <a:t>Paper 8:</a:t>
            </a:r>
            <a:r>
              <a:rPr lang="en-US" sz="1800" i="1">
                <a:solidFill>
                  <a:schemeClr val="dk1"/>
                </a:solidFill>
                <a:latin typeface="Times New Roman"/>
                <a:ea typeface="Times New Roman"/>
                <a:cs typeface="Times New Roman"/>
                <a:sym typeface="Times New Roman"/>
              </a:rPr>
              <a:t> News entity classification using NLP</a:t>
            </a:r>
            <a:endParaRPr sz="1800"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i="1" u="sng">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i="1">
              <a:solidFill>
                <a:srgbClr val="D1D5DB"/>
              </a:solidFill>
              <a:highlight>
                <a:srgbClr val="444654"/>
              </a:highlight>
              <a:latin typeface="Times New Roman"/>
              <a:ea typeface="Times New Roman"/>
              <a:cs typeface="Times New Roman"/>
              <a:sym typeface="Times New Roman"/>
            </a:endParaRPr>
          </a:p>
          <a:p>
            <a:pPr marL="0" lvl="0" indent="0" algn="ctr" rtl="0">
              <a:spcBef>
                <a:spcPts val="0"/>
              </a:spcBef>
              <a:spcAft>
                <a:spcPts val="0"/>
              </a:spcAft>
              <a:buNone/>
            </a:pPr>
            <a:endParaRPr sz="1800" b="1" i="1">
              <a:latin typeface="Times New Roman"/>
              <a:ea typeface="Times New Roman"/>
              <a:cs typeface="Times New Roman"/>
              <a:sym typeface="Times New Roman"/>
            </a:endParaRPr>
          </a:p>
          <a:p>
            <a:pPr marL="0" lvl="0" indent="0" algn="l" rtl="0">
              <a:spcBef>
                <a:spcPts val="0"/>
              </a:spcBef>
              <a:spcAft>
                <a:spcPts val="0"/>
              </a:spcAft>
              <a:buNone/>
            </a:pPr>
            <a:endParaRPr sz="1800" i="1"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i="1">
              <a:solidFill>
                <a:schemeClr val="dk1"/>
              </a:solidFill>
              <a:latin typeface="Times New Roman"/>
              <a:ea typeface="Times New Roman"/>
              <a:cs typeface="Times New Roman"/>
              <a:sym typeface="Times New Roman"/>
            </a:endParaRPr>
          </a:p>
        </p:txBody>
      </p:sp>
      <p:graphicFrame>
        <p:nvGraphicFramePr>
          <p:cNvPr id="411" name="Google Shape;411;g27ba4e28dd2_0_198"/>
          <p:cNvGraphicFramePr/>
          <p:nvPr/>
        </p:nvGraphicFramePr>
        <p:xfrm>
          <a:off x="636900" y="1692300"/>
          <a:ext cx="3000000" cy="3000000"/>
        </p:xfrm>
        <a:graphic>
          <a:graphicData uri="http://schemas.openxmlformats.org/drawingml/2006/table">
            <a:tbl>
              <a:tblPr>
                <a:noFill/>
                <a:tableStyleId>{FBB833D0-C8CD-4BB4-B632-36587DD76A75}</a:tableStyleId>
              </a:tblPr>
              <a:tblGrid>
                <a:gridCol w="4113625">
                  <a:extLst>
                    <a:ext uri="{9D8B030D-6E8A-4147-A177-3AD203B41FA5}">
                      <a16:colId xmlns:a16="http://schemas.microsoft.com/office/drawing/2014/main" val="20000"/>
                    </a:ext>
                  </a:extLst>
                </a:gridCol>
                <a:gridCol w="3963900">
                  <a:extLst>
                    <a:ext uri="{9D8B030D-6E8A-4147-A177-3AD203B41FA5}">
                      <a16:colId xmlns:a16="http://schemas.microsoft.com/office/drawing/2014/main" val="20001"/>
                    </a:ext>
                  </a:extLst>
                </a:gridCol>
              </a:tblGrid>
              <a:tr h="441375">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Pros</a:t>
                      </a:r>
                      <a:endParaRPr sz="18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Cons</a:t>
                      </a:r>
                      <a:endParaRPr sz="18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767225">
                <a:tc>
                  <a:txBody>
                    <a:bodyPr/>
                    <a:lstStyle/>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Relevance: Addresses the significance of fake news detection in the digital age.</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Comprehensive Research</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Clearly outlines preprocessing steps and machine learning techniques.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Comparative Analysis: Evaluates the performance of different algorithms.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Results: Demonstrates the effectiveness with accuracy results.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References: Cites relevant prior research, enhancing credibility.</a:t>
                      </a:r>
                      <a:endParaRPr sz="1800">
                        <a:latin typeface="Times New Roman"/>
                        <a:ea typeface="Times New Roman"/>
                        <a:cs typeface="Times New Roman"/>
                        <a:sym typeface="Times New Roman"/>
                      </a:endParaRPr>
                    </a:p>
                  </a:txBody>
                  <a:tcPr marL="91425" marR="91425" marT="91425" marB="91425"/>
                </a:tc>
                <a:tc>
                  <a:txBody>
                    <a:bodyPr/>
                    <a:lstStyle/>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Data Sources: The paper mentions data collection but does not provide information on the sources of the dataset used</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Limited Context</a:t>
                      </a:r>
                      <a:endParaRPr sz="1800">
                        <a:latin typeface="Times New Roman"/>
                        <a:ea typeface="Times New Roman"/>
                        <a:cs typeface="Times New Roman"/>
                        <a:sym typeface="Times New Roman"/>
                      </a:endParaRPr>
                    </a:p>
                    <a:p>
                      <a:pPr marL="457200" lvl="0" indent="0" algn="l" rtl="0">
                        <a:spcBef>
                          <a:spcPts val="0"/>
                        </a:spcBef>
                        <a:spcAft>
                          <a:spcPts val="0"/>
                        </a:spcAft>
                        <a:buNone/>
                      </a:pPr>
                      <a:endParaRPr sz="1800">
                        <a:latin typeface="Times New Roman"/>
                        <a:ea typeface="Times New Roman"/>
                        <a:cs typeface="Times New Roman"/>
                        <a:sym typeface="Times New Roman"/>
                      </a:endParaRPr>
                    </a:p>
                    <a:p>
                      <a:pPr marL="457200" lvl="0" indent="0" algn="l" rtl="0">
                        <a:spcBef>
                          <a:spcPts val="0"/>
                        </a:spcBef>
                        <a:spcAft>
                          <a:spcPts val="0"/>
                        </a:spcAft>
                        <a:buNone/>
                      </a:pPr>
                      <a:endParaRPr sz="1800">
                        <a:latin typeface="Times New Roman"/>
                        <a:ea typeface="Times New Roman"/>
                        <a:cs typeface="Times New Roman"/>
                        <a:sym typeface="Times New Roman"/>
                      </a:endParaRPr>
                    </a:p>
                    <a:p>
                      <a:pPr marL="457200" lvl="0" indent="0" algn="l" rtl="0">
                        <a:spcBef>
                          <a:spcPts val="0"/>
                        </a:spcBef>
                        <a:spcAft>
                          <a:spcPts val="0"/>
                        </a:spcAft>
                        <a:buNone/>
                      </a:pPr>
                      <a:endParaRPr sz="1800">
                        <a:latin typeface="Times New Roman"/>
                        <a:ea typeface="Times New Roman"/>
                        <a:cs typeface="Times New Roman"/>
                        <a:sym typeface="Times New Roman"/>
                      </a:endParaRPr>
                    </a:p>
                    <a:p>
                      <a:pPr marL="457200" lvl="0" indent="0" algn="l" rtl="0">
                        <a:spcBef>
                          <a:spcPts val="0"/>
                        </a:spcBef>
                        <a:spcAft>
                          <a:spcPts val="0"/>
                        </a:spcAft>
                        <a:buNone/>
                      </a:pPr>
                      <a:endParaRPr sz="1800">
                        <a:latin typeface="Times New Roman"/>
                        <a:ea typeface="Times New Roman"/>
                        <a:cs typeface="Times New Roman"/>
                        <a:sym typeface="Times New Roman"/>
                      </a:endParaRPr>
                    </a:p>
                    <a:p>
                      <a:pPr marL="457200" lvl="0" indent="0" algn="l" rtl="0">
                        <a:spcBef>
                          <a:spcPts val="0"/>
                        </a:spcBef>
                        <a:spcAft>
                          <a:spcPts val="0"/>
                        </a:spcAft>
                        <a:buNone/>
                      </a:pP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g27ba4e28dd2_0_218"/>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References</a:t>
            </a:r>
            <a:endParaRPr/>
          </a:p>
        </p:txBody>
      </p:sp>
      <p:pic>
        <p:nvPicPr>
          <p:cNvPr id="417" name="Google Shape;417;g27ba4e28dd2_0_218"/>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418" name="Google Shape;418;g27ba4e28dd2_0_21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419" name="Google Shape;419;g27ba4e28dd2_0_2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34</a:t>
            </a:fld>
            <a:endParaRPr/>
          </a:p>
        </p:txBody>
      </p:sp>
      <p:sp>
        <p:nvSpPr>
          <p:cNvPr id="420" name="Google Shape;420;g27ba4e28dd2_0_218"/>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421" name="Google Shape;421;g27ba4e28dd2_0_218"/>
          <p:cNvSpPr txBox="1"/>
          <p:nvPr/>
        </p:nvSpPr>
        <p:spPr>
          <a:xfrm>
            <a:off x="727900" y="2431775"/>
            <a:ext cx="8229600" cy="329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Paper 9: </a:t>
            </a:r>
            <a:r>
              <a:rPr lang="en-US" sz="2000" b="1" i="1">
                <a:solidFill>
                  <a:schemeClr val="dk1"/>
                </a:solidFill>
                <a:latin typeface="Times New Roman"/>
                <a:ea typeface="Times New Roman"/>
                <a:cs typeface="Times New Roman"/>
                <a:sym typeface="Times New Roman"/>
              </a:rPr>
              <a:t>Intelligent AI-based dialogue agent to enhance communication in organ transplant networks</a:t>
            </a:r>
            <a:endParaRPr sz="2000" b="1"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Author:</a:t>
            </a:r>
            <a:r>
              <a:rPr lang="en-US" sz="1800">
                <a:solidFill>
                  <a:schemeClr val="dk1"/>
                </a:solidFill>
                <a:latin typeface="Times New Roman"/>
                <a:ea typeface="Times New Roman"/>
                <a:cs typeface="Times New Roman"/>
                <a:sym typeface="Times New Roman"/>
              </a:rPr>
              <a:t> Sumalatha M.R, Aravind Rajagopalan, Kaaviya Peranandam, Vishwa S.S.K.M</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Publisher:</a:t>
            </a:r>
            <a:r>
              <a:rPr lang="en-US" sz="1800">
                <a:solidFill>
                  <a:schemeClr val="dk1"/>
                </a:solidFill>
                <a:latin typeface="Times New Roman"/>
                <a:ea typeface="Times New Roman"/>
                <a:cs typeface="Times New Roman"/>
                <a:sym typeface="Times New Roman"/>
              </a:rPr>
              <a:t> Institute of Research and Journals</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Published Date:</a:t>
            </a:r>
            <a:r>
              <a:rPr lang="en-US" sz="1800">
                <a:solidFill>
                  <a:schemeClr val="dk1"/>
                </a:solidFill>
                <a:latin typeface="Times New Roman"/>
                <a:ea typeface="Times New Roman"/>
                <a:cs typeface="Times New Roman"/>
                <a:sym typeface="Times New Roman"/>
              </a:rPr>
              <a:t> Monday, September 09, 2019</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Link:</a:t>
            </a:r>
            <a:r>
              <a:rPr lang="en-US" sz="1800">
                <a:solidFill>
                  <a:schemeClr val="dk1"/>
                </a:solidFill>
                <a:latin typeface="Times New Roman"/>
                <a:ea typeface="Times New Roman"/>
                <a:cs typeface="Times New Roman"/>
                <a:sym typeface="Times New Roman"/>
              </a:rPr>
              <a:t> </a:t>
            </a:r>
            <a:r>
              <a:rPr lang="en-US" sz="1800" u="sng">
                <a:solidFill>
                  <a:schemeClr val="hlink"/>
                </a:solidFill>
                <a:latin typeface="Times New Roman"/>
                <a:ea typeface="Times New Roman"/>
                <a:cs typeface="Times New Roman"/>
                <a:sym typeface="Times New Roman"/>
                <a:hlinkClick r:id="rId4"/>
              </a:rPr>
              <a:t>http://www.iraj.in/journal/journal_file/journal_pdf/3-596-15734507561-6.pdf</a:t>
            </a:r>
            <a:endParaRPr sz="1800" u="sng">
              <a:solidFill>
                <a:srgbClr val="0000FF"/>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g27ba4e28dd2_0_227"/>
          <p:cNvSpPr txBox="1">
            <a:spLocks noGrp="1"/>
          </p:cNvSpPr>
          <p:nvPr>
            <p:ph type="body" idx="1"/>
          </p:nvPr>
        </p:nvSpPr>
        <p:spPr>
          <a:xfrm>
            <a:off x="560850" y="1830250"/>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endParaRPr/>
          </a:p>
        </p:txBody>
      </p:sp>
      <p:pic>
        <p:nvPicPr>
          <p:cNvPr id="427" name="Google Shape;427;g27ba4e28dd2_0_227"/>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428" name="Google Shape;428;g27ba4e28dd2_0_22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429" name="Google Shape;429;g27ba4e28dd2_0_22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35</a:t>
            </a:fld>
            <a:endParaRPr/>
          </a:p>
        </p:txBody>
      </p:sp>
      <p:sp>
        <p:nvSpPr>
          <p:cNvPr id="430" name="Google Shape;430;g27ba4e28dd2_0_227"/>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431" name="Google Shape;431;g27ba4e28dd2_0_227"/>
          <p:cNvSpPr txBox="1"/>
          <p:nvPr/>
        </p:nvSpPr>
        <p:spPr>
          <a:xfrm>
            <a:off x="560850" y="1212225"/>
            <a:ext cx="8229600" cy="264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Paper 9:</a:t>
            </a:r>
            <a:r>
              <a:rPr lang="en-US" sz="1800">
                <a:solidFill>
                  <a:schemeClr val="dk1"/>
                </a:solidFill>
                <a:latin typeface="Times New Roman"/>
                <a:ea typeface="Times New Roman"/>
                <a:cs typeface="Times New Roman"/>
                <a:sym typeface="Times New Roman"/>
              </a:rPr>
              <a:t> </a:t>
            </a:r>
            <a:r>
              <a:rPr lang="en-US" sz="1800" i="1">
                <a:solidFill>
                  <a:schemeClr val="dk1"/>
                </a:solidFill>
                <a:latin typeface="Times New Roman"/>
                <a:ea typeface="Times New Roman"/>
                <a:cs typeface="Times New Roman"/>
                <a:sym typeface="Times New Roman"/>
              </a:rPr>
              <a:t>Intelligent AI-based dialogue agent to enhance communication in organ transplant networks</a:t>
            </a:r>
            <a:endParaRPr sz="1800"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rgbClr val="D1D5DB"/>
              </a:solidFill>
              <a:highlight>
                <a:srgbClr val="444654"/>
              </a:highlight>
              <a:latin typeface="Times New Roman"/>
              <a:ea typeface="Times New Roman"/>
              <a:cs typeface="Times New Roman"/>
              <a:sym typeface="Times New Roman"/>
            </a:endParaRPr>
          </a:p>
          <a:p>
            <a:pPr marL="0" lvl="0" indent="0" algn="ctr" rtl="0">
              <a:spcBef>
                <a:spcPts val="0"/>
              </a:spcBef>
              <a:spcAft>
                <a:spcPts val="0"/>
              </a:spcAft>
              <a:buNone/>
            </a:pPr>
            <a:endParaRPr sz="1800" b="1">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aphicFrame>
        <p:nvGraphicFramePr>
          <p:cNvPr id="432" name="Google Shape;432;g27ba4e28dd2_0_227"/>
          <p:cNvGraphicFramePr/>
          <p:nvPr/>
        </p:nvGraphicFramePr>
        <p:xfrm>
          <a:off x="636875" y="1875875"/>
          <a:ext cx="3000000" cy="3000000"/>
        </p:xfrm>
        <a:graphic>
          <a:graphicData uri="http://schemas.openxmlformats.org/drawingml/2006/table">
            <a:tbl>
              <a:tblPr>
                <a:noFill/>
                <a:tableStyleId>{FBB833D0-C8CD-4BB4-B632-36587DD76A75}</a:tableStyleId>
              </a:tblPr>
              <a:tblGrid>
                <a:gridCol w="4113625">
                  <a:extLst>
                    <a:ext uri="{9D8B030D-6E8A-4147-A177-3AD203B41FA5}">
                      <a16:colId xmlns:a16="http://schemas.microsoft.com/office/drawing/2014/main" val="20000"/>
                    </a:ext>
                  </a:extLst>
                </a:gridCol>
                <a:gridCol w="3963900">
                  <a:extLst>
                    <a:ext uri="{9D8B030D-6E8A-4147-A177-3AD203B41FA5}">
                      <a16:colId xmlns:a16="http://schemas.microsoft.com/office/drawing/2014/main" val="20001"/>
                    </a:ext>
                  </a:extLst>
                </a:gridCol>
              </a:tblGrid>
              <a:tr h="443425">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Pros</a:t>
                      </a:r>
                      <a:endParaRPr sz="18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800" b="1">
                          <a:latin typeface="Times New Roman"/>
                          <a:ea typeface="Times New Roman"/>
                          <a:cs typeface="Times New Roman"/>
                          <a:sym typeface="Times New Roman"/>
                        </a:rPr>
                        <a:t>Cons</a:t>
                      </a:r>
                      <a:endParaRPr sz="18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962200">
                <a:tc>
                  <a:txBody>
                    <a:bodyPr/>
                    <a:lstStyle/>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Efficient Communication: Improves communication in organ transplant networks to save lives.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Reduces delays by automating query responses.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Utilizes NLP, NLU, NLG, LSTM neural networks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Web Scraping for Information Retrieval</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Multidomain Knowledge: Integrates knowledge from multiple domains, including transplant centers, legal matters, general info, and NGO contacts.</a:t>
                      </a:r>
                      <a:endParaRPr sz="1800">
                        <a:latin typeface="Times New Roman"/>
                        <a:ea typeface="Times New Roman"/>
                        <a:cs typeface="Times New Roman"/>
                        <a:sym typeface="Times New Roman"/>
                      </a:endParaRPr>
                    </a:p>
                  </a:txBody>
                  <a:tcPr marL="91425" marR="91425" marT="91425" marB="91425"/>
                </a:tc>
                <a:tc>
                  <a:txBody>
                    <a:bodyPr/>
                    <a:lstStyle/>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Accuracy depends on data quality and quantity.</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Training Complexity</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Requires continuous monitoring and web scraping.</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Struggles with nuanced queries.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Legal and Ethical Concerns: Adherence to ethical and legal standards is vital.</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Dependency on Web Search: Quality of answers varies based on web sources.</a:t>
                      </a:r>
                      <a:endParaRPr sz="18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g27ba4e28dd2_0_245"/>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References</a:t>
            </a:r>
            <a:endParaRPr/>
          </a:p>
        </p:txBody>
      </p:sp>
      <p:pic>
        <p:nvPicPr>
          <p:cNvPr id="438" name="Google Shape;438;g27ba4e28dd2_0_24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439" name="Google Shape;439;g27ba4e28dd2_0_24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440" name="Google Shape;440;g27ba4e28dd2_0_24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36</a:t>
            </a:fld>
            <a:endParaRPr/>
          </a:p>
        </p:txBody>
      </p:sp>
      <p:sp>
        <p:nvSpPr>
          <p:cNvPr id="441" name="Google Shape;441;g27ba4e28dd2_0_245"/>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442" name="Google Shape;442;g27ba4e28dd2_0_245"/>
          <p:cNvSpPr txBox="1"/>
          <p:nvPr/>
        </p:nvSpPr>
        <p:spPr>
          <a:xfrm>
            <a:off x="727900" y="2431775"/>
            <a:ext cx="8229600" cy="3263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b="1">
                <a:solidFill>
                  <a:schemeClr val="dk1"/>
                </a:solidFill>
                <a:latin typeface="Times New Roman"/>
                <a:ea typeface="Times New Roman"/>
                <a:cs typeface="Times New Roman"/>
                <a:sym typeface="Times New Roman"/>
              </a:rPr>
              <a:t>Paper 10: </a:t>
            </a:r>
            <a:r>
              <a:rPr lang="en-US" sz="2000" b="1" i="1">
                <a:solidFill>
                  <a:schemeClr val="dk1"/>
                </a:solidFill>
                <a:latin typeface="Times New Roman"/>
                <a:ea typeface="Times New Roman"/>
                <a:cs typeface="Times New Roman"/>
                <a:sym typeface="Times New Roman"/>
              </a:rPr>
              <a:t>Healthcare Chatbot using Artificial Intelligence</a:t>
            </a:r>
            <a:endParaRPr sz="2000" b="1" i="1">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b="1">
                <a:solidFill>
                  <a:schemeClr val="dk1"/>
                </a:solidFill>
                <a:latin typeface="Times New Roman"/>
                <a:ea typeface="Times New Roman"/>
                <a:cs typeface="Times New Roman"/>
                <a:sym typeface="Times New Roman"/>
              </a:rPr>
              <a:t>Author:</a:t>
            </a:r>
            <a:r>
              <a:rPr lang="en-US" sz="1800">
                <a:solidFill>
                  <a:schemeClr val="dk1"/>
                </a:solidFill>
                <a:latin typeface="Times New Roman"/>
                <a:ea typeface="Times New Roman"/>
                <a:cs typeface="Times New Roman"/>
                <a:sym typeface="Times New Roman"/>
              </a:rPr>
              <a:t> Anuj Patil</a:t>
            </a: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b="1">
                <a:solidFill>
                  <a:schemeClr val="dk1"/>
                </a:solidFill>
                <a:latin typeface="Times New Roman"/>
                <a:ea typeface="Times New Roman"/>
                <a:cs typeface="Times New Roman"/>
                <a:sym typeface="Times New Roman"/>
              </a:rPr>
              <a:t>Publisher:</a:t>
            </a:r>
            <a:r>
              <a:rPr lang="en-US" sz="1800">
                <a:solidFill>
                  <a:schemeClr val="dk1"/>
                </a:solidFill>
                <a:latin typeface="Times New Roman"/>
                <a:ea typeface="Times New Roman"/>
                <a:cs typeface="Times New Roman"/>
                <a:sym typeface="Times New Roman"/>
              </a:rPr>
              <a:t> International Journal for Research in Applied Science and Engineering Technology</a:t>
            </a: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b="1">
                <a:solidFill>
                  <a:schemeClr val="dk1"/>
                </a:solidFill>
                <a:latin typeface="Times New Roman"/>
                <a:ea typeface="Times New Roman"/>
                <a:cs typeface="Times New Roman"/>
                <a:sym typeface="Times New Roman"/>
              </a:rPr>
              <a:t>Published Date:</a:t>
            </a:r>
            <a:r>
              <a:rPr lang="en-US" sz="1800">
                <a:solidFill>
                  <a:schemeClr val="dk1"/>
                </a:solidFill>
                <a:latin typeface="Times New Roman"/>
                <a:ea typeface="Times New Roman"/>
                <a:cs typeface="Times New Roman"/>
                <a:sym typeface="Times New Roman"/>
              </a:rPr>
              <a:t> Saturday, August 13, 2022</a:t>
            </a: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b="1">
                <a:solidFill>
                  <a:schemeClr val="dk1"/>
                </a:solidFill>
                <a:latin typeface="Times New Roman"/>
                <a:ea typeface="Times New Roman"/>
                <a:cs typeface="Times New Roman"/>
                <a:sym typeface="Times New Roman"/>
              </a:rPr>
              <a:t>Link:</a:t>
            </a:r>
            <a:r>
              <a:rPr lang="en-US" sz="1800" u="sng">
                <a:solidFill>
                  <a:schemeClr val="hlink"/>
                </a:solidFill>
                <a:latin typeface="Times New Roman"/>
                <a:ea typeface="Times New Roman"/>
                <a:cs typeface="Times New Roman"/>
                <a:sym typeface="Times New Roman"/>
                <a:hlinkClick r:id="rId4"/>
              </a:rPr>
              <a:t>https://www.ijraset.com/best-journal/healthcare-chatbot-using-artificial-intelligence</a:t>
            </a:r>
            <a:endParaRPr sz="1800" u="sng">
              <a:solidFill>
                <a:srgbClr val="0000FF"/>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g27ba4e28dd2_0_254"/>
          <p:cNvSpPr txBox="1">
            <a:spLocks noGrp="1"/>
          </p:cNvSpPr>
          <p:nvPr>
            <p:ph type="body" idx="1"/>
          </p:nvPr>
        </p:nvSpPr>
        <p:spPr>
          <a:xfrm>
            <a:off x="457200" y="1390575"/>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1" indent="0" algn="l" rtl="0">
              <a:lnSpc>
                <a:spcPct val="100000"/>
              </a:lnSpc>
              <a:spcBef>
                <a:spcPts val="360"/>
              </a:spcBef>
              <a:spcAft>
                <a:spcPts val="0"/>
              </a:spcAft>
              <a:buSzPts val="1800"/>
              <a:buNone/>
            </a:pPr>
            <a:endParaRPr/>
          </a:p>
        </p:txBody>
      </p:sp>
      <p:pic>
        <p:nvPicPr>
          <p:cNvPr id="448" name="Google Shape;448;g27ba4e28dd2_0_254"/>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449" name="Google Shape;449;g27ba4e28dd2_0_25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450" name="Google Shape;450;g27ba4e28dd2_0_25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37</a:t>
            </a:fld>
            <a:endParaRPr/>
          </a:p>
        </p:txBody>
      </p:sp>
      <p:sp>
        <p:nvSpPr>
          <p:cNvPr id="451" name="Google Shape;451;g27ba4e28dd2_0_254"/>
          <p:cNvSpPr txBox="1"/>
          <p:nvPr/>
        </p:nvSpPr>
        <p:spPr>
          <a:xfrm>
            <a:off x="3728475"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452" name="Google Shape;452;g27ba4e28dd2_0_254"/>
          <p:cNvSpPr txBox="1"/>
          <p:nvPr/>
        </p:nvSpPr>
        <p:spPr>
          <a:xfrm>
            <a:off x="560850" y="1212225"/>
            <a:ext cx="8229600" cy="181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Paper 10:</a:t>
            </a:r>
            <a:r>
              <a:rPr lang="en-US" sz="1800">
                <a:solidFill>
                  <a:schemeClr val="dk1"/>
                </a:solidFill>
                <a:latin typeface="Times New Roman"/>
                <a:ea typeface="Times New Roman"/>
                <a:cs typeface="Times New Roman"/>
                <a:sym typeface="Times New Roman"/>
              </a:rPr>
              <a:t> </a:t>
            </a:r>
            <a:r>
              <a:rPr lang="en-US" sz="1800" i="1">
                <a:solidFill>
                  <a:schemeClr val="dk1"/>
                </a:solidFill>
                <a:latin typeface="Times New Roman"/>
                <a:ea typeface="Times New Roman"/>
                <a:cs typeface="Times New Roman"/>
                <a:sym typeface="Times New Roman"/>
              </a:rPr>
              <a:t>Healthcare Chatbot using Artificial Intelligence</a:t>
            </a:r>
            <a:endParaRPr sz="1800"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rgbClr val="D1D5DB"/>
              </a:solidFill>
              <a:highlight>
                <a:srgbClr val="444654"/>
              </a:highlight>
              <a:latin typeface="Times New Roman"/>
              <a:ea typeface="Times New Roman"/>
              <a:cs typeface="Times New Roman"/>
              <a:sym typeface="Times New Roman"/>
            </a:endParaRPr>
          </a:p>
          <a:p>
            <a:pPr marL="0" lvl="0" indent="0" algn="ctr" rtl="0">
              <a:spcBef>
                <a:spcPts val="0"/>
              </a:spcBef>
              <a:spcAft>
                <a:spcPts val="0"/>
              </a:spcAft>
              <a:buNone/>
            </a:pPr>
            <a:endParaRPr sz="1800" b="1">
              <a:latin typeface="Times New Roman"/>
              <a:ea typeface="Times New Roman"/>
              <a:cs typeface="Times New Roman"/>
              <a:sym typeface="Times New Roman"/>
            </a:endParaRPr>
          </a:p>
          <a:p>
            <a:pPr marL="0" lvl="0" indent="0" algn="l" rtl="0">
              <a:spcBef>
                <a:spcPts val="0"/>
              </a:spcBef>
              <a:spcAft>
                <a:spcPts val="0"/>
              </a:spcAft>
              <a:buNone/>
            </a:pPr>
            <a:endParaRPr sz="1800"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aphicFrame>
        <p:nvGraphicFramePr>
          <p:cNvPr id="453" name="Google Shape;453;g27ba4e28dd2_0_254"/>
          <p:cNvGraphicFramePr/>
          <p:nvPr/>
        </p:nvGraphicFramePr>
        <p:xfrm>
          <a:off x="636900" y="1692300"/>
          <a:ext cx="3000000" cy="3000000"/>
        </p:xfrm>
        <a:graphic>
          <a:graphicData uri="http://schemas.openxmlformats.org/drawingml/2006/table">
            <a:tbl>
              <a:tblPr>
                <a:noFill/>
                <a:tableStyleId>{FBB833D0-C8CD-4BB4-B632-36587DD76A75}</a:tableStyleId>
              </a:tblPr>
              <a:tblGrid>
                <a:gridCol w="4113625">
                  <a:extLst>
                    <a:ext uri="{9D8B030D-6E8A-4147-A177-3AD203B41FA5}">
                      <a16:colId xmlns:a16="http://schemas.microsoft.com/office/drawing/2014/main" val="20000"/>
                    </a:ext>
                  </a:extLst>
                </a:gridCol>
                <a:gridCol w="3963900">
                  <a:extLst>
                    <a:ext uri="{9D8B030D-6E8A-4147-A177-3AD203B41FA5}">
                      <a16:colId xmlns:a16="http://schemas.microsoft.com/office/drawing/2014/main" val="20001"/>
                    </a:ext>
                  </a:extLst>
                </a:gridCol>
              </a:tblGrid>
              <a:tr h="441375">
                <a:tc>
                  <a:txBody>
                    <a:bodyPr/>
                    <a:lstStyle/>
                    <a:p>
                      <a:pPr marL="0" lvl="0" indent="0" algn="just" rtl="0">
                        <a:spcBef>
                          <a:spcPts val="0"/>
                        </a:spcBef>
                        <a:spcAft>
                          <a:spcPts val="0"/>
                        </a:spcAft>
                        <a:buNone/>
                      </a:pPr>
                      <a:r>
                        <a:rPr lang="en-US" sz="1800" b="1">
                          <a:latin typeface="Times New Roman"/>
                          <a:ea typeface="Times New Roman"/>
                          <a:cs typeface="Times New Roman"/>
                          <a:sym typeface="Times New Roman"/>
                        </a:rPr>
                        <a:t>Pros</a:t>
                      </a:r>
                      <a:endParaRPr sz="1800" b="1">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sz="1800" b="1">
                          <a:latin typeface="Times New Roman"/>
                          <a:ea typeface="Times New Roman"/>
                          <a:cs typeface="Times New Roman"/>
                          <a:sym typeface="Times New Roman"/>
                        </a:rPr>
                        <a:t>Cons</a:t>
                      </a:r>
                      <a:endParaRPr sz="18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084725">
                <a:tc>
                  <a:txBody>
                    <a:bodyPr/>
                    <a:lstStyle/>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Improved Accessibility</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Faster Responses</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Efficient Handling of routine tasks reduces operational costs.</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Promotes health literacy, aiding informed decisions.</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Remote Monitoring</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Privacy: Users feel comfortable discussing sensitive issues.</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Scalability: Chatbots handle high volumes of inquiries.</a:t>
                      </a:r>
                      <a:endParaRPr sz="1800">
                        <a:latin typeface="Times New Roman"/>
                        <a:ea typeface="Times New Roman"/>
                        <a:cs typeface="Times New Roman"/>
                        <a:sym typeface="Times New Roman"/>
                      </a:endParaRPr>
                    </a:p>
                    <a:p>
                      <a:pPr marL="0" lvl="0" indent="0" algn="just" rtl="0">
                        <a:spcBef>
                          <a:spcPts val="0"/>
                        </a:spcBef>
                        <a:spcAft>
                          <a:spcPts val="0"/>
                        </a:spcAft>
                        <a:buNone/>
                      </a:pPr>
                      <a:endParaRPr sz="1800">
                        <a:latin typeface="Times New Roman"/>
                        <a:ea typeface="Times New Roman"/>
                        <a:cs typeface="Times New Roman"/>
                        <a:sym typeface="Times New Roman"/>
                      </a:endParaRPr>
                    </a:p>
                  </a:txBody>
                  <a:tcPr marL="91425" marR="91425" marT="91425" marB="91425"/>
                </a:tc>
                <a:tc>
                  <a:txBody>
                    <a:bodyPr/>
                    <a:lstStyle/>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Lack of Personalization</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Limited Medical Knowledge</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Misdiagnosis Risk</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Ethical Concerns</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Technical Issues: Glitches and errors can frustrate users.</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Resistance to Adoption: Concerns about job displacement and AI mistrust.</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Data Privacy: Robust security measures are needed for handling sensitive health data.</a:t>
                      </a:r>
                      <a:endParaRPr sz="1800">
                        <a:latin typeface="Times New Roman"/>
                        <a:ea typeface="Times New Roman"/>
                        <a:cs typeface="Times New Roman"/>
                        <a:sym typeface="Times New Roman"/>
                      </a:endParaRPr>
                    </a:p>
                    <a:p>
                      <a:pPr marL="0" lvl="0" indent="0" algn="just" rtl="0">
                        <a:spcBef>
                          <a:spcPts val="0"/>
                        </a:spcBef>
                        <a:spcAft>
                          <a:spcPts val="0"/>
                        </a:spcAft>
                        <a:buNone/>
                      </a:pPr>
                      <a:endParaRPr sz="18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g27ba4e28dd2_0_27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      MEDIWISE</a:t>
            </a:r>
            <a:endParaRPr/>
          </a:p>
        </p:txBody>
      </p:sp>
      <p:sp>
        <p:nvSpPr>
          <p:cNvPr id="459" name="Google Shape;459;g27ba4e28dd2_0_272"/>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a:latin typeface="Times New Roman"/>
                <a:ea typeface="Times New Roman"/>
                <a:cs typeface="Times New Roman"/>
                <a:sym typeface="Times New Roman"/>
              </a:rPr>
              <a:t>  Conclusion:                  </a:t>
            </a:r>
            <a:endParaRPr>
              <a:latin typeface="Times New Roman"/>
              <a:ea typeface="Times New Roman"/>
              <a:cs typeface="Times New Roman"/>
              <a:sym typeface="Times New Roman"/>
            </a:endParaRPr>
          </a:p>
          <a:p>
            <a:pPr marL="342900" lvl="0" indent="-139700" algn="l" rtl="0">
              <a:lnSpc>
                <a:spcPct val="100000"/>
              </a:lnSpc>
              <a:spcBef>
                <a:spcPts val="640"/>
              </a:spcBef>
              <a:spcAft>
                <a:spcPts val="0"/>
              </a:spcAft>
              <a:buClr>
                <a:schemeClr val="dk1"/>
              </a:buClr>
              <a:buSzPts val="3200"/>
              <a:buNone/>
            </a:pPr>
            <a:endParaRPr>
              <a:latin typeface="Times New Roman"/>
              <a:ea typeface="Times New Roman"/>
              <a:cs typeface="Times New Roman"/>
              <a:sym typeface="Times New Roman"/>
            </a:endParaRPr>
          </a:p>
        </p:txBody>
      </p:sp>
      <p:pic>
        <p:nvPicPr>
          <p:cNvPr id="460" name="Google Shape;460;g27ba4e28dd2_0_27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461" name="Google Shape;461;g27ba4e28dd2_0_27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462" name="Google Shape;462;g27ba4e28dd2_0_27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38</a:t>
            </a:fld>
            <a:endParaRPr/>
          </a:p>
        </p:txBody>
      </p:sp>
      <p:sp>
        <p:nvSpPr>
          <p:cNvPr id="463" name="Google Shape;463;g27ba4e28dd2_0_272"/>
          <p:cNvSpPr txBox="1"/>
          <p:nvPr/>
        </p:nvSpPr>
        <p:spPr>
          <a:xfrm>
            <a:off x="690425" y="2163837"/>
            <a:ext cx="7921500" cy="4340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800">
                <a:latin typeface="Times New Roman"/>
                <a:ea typeface="Times New Roman"/>
                <a:cs typeface="Times New Roman"/>
                <a:sym typeface="Times New Roman"/>
              </a:rPr>
              <a:t>In this phase of the project, significant milestones have been achieved. We have successfully defined our project objectives, providing a clear roadmap for development. Comprehensive research into relevant papers has deepened our understanding of the healthcare chatbot landscape.</a:t>
            </a:r>
            <a:endParaRPr sz="1800">
              <a:latin typeface="Times New Roman"/>
              <a:ea typeface="Times New Roman"/>
              <a:cs typeface="Times New Roman"/>
              <a:sym typeface="Times New Roman"/>
            </a:endParaRPr>
          </a:p>
          <a:p>
            <a:pPr marL="0" lvl="0" indent="0" algn="just" rtl="0">
              <a:spcBef>
                <a:spcPts val="0"/>
              </a:spcBef>
              <a:spcAft>
                <a:spcPts val="0"/>
              </a:spcAft>
              <a:buNone/>
            </a:pPr>
            <a:r>
              <a:rPr lang="en-US" sz="1800">
                <a:latin typeface="Times New Roman"/>
                <a:ea typeface="Times New Roman"/>
                <a:cs typeface="Times New Roman"/>
                <a:sym typeface="Times New Roman"/>
              </a:rPr>
              <a:t>Drawing insights from existing systems, we've undertaken a comprehensive comparison and learning process, identifying areas for improvement and innovation. The project's architectural framework has been established, detailing the integration of modules.</a:t>
            </a:r>
            <a:endParaRPr sz="1800">
              <a:latin typeface="Times New Roman"/>
              <a:ea typeface="Times New Roman"/>
              <a:cs typeface="Times New Roman"/>
              <a:sym typeface="Times New Roman"/>
            </a:endParaRPr>
          </a:p>
          <a:p>
            <a:pPr marL="0" lvl="0" indent="0" algn="just" rtl="0">
              <a:spcBef>
                <a:spcPts val="0"/>
              </a:spcBef>
              <a:spcAft>
                <a:spcPts val="0"/>
              </a:spcAft>
              <a:buNone/>
            </a:pPr>
            <a:r>
              <a:rPr lang="en-US" sz="1800">
                <a:latin typeface="Times New Roman"/>
                <a:ea typeface="Times New Roman"/>
                <a:cs typeface="Times New Roman"/>
                <a:sym typeface="Times New Roman"/>
              </a:rPr>
              <a:t>Moreover, our modules have been finalized, setting the foundation for advanced functionalities. The initial stages of UI development have commenced, ensuring a user-friendly interface.</a:t>
            </a:r>
            <a:endParaRPr sz="1800">
              <a:latin typeface="Times New Roman"/>
              <a:ea typeface="Times New Roman"/>
              <a:cs typeface="Times New Roman"/>
              <a:sym typeface="Times New Roman"/>
            </a:endParaRPr>
          </a:p>
          <a:p>
            <a:pPr marL="0" lvl="0" indent="0" algn="just" rtl="0">
              <a:spcBef>
                <a:spcPts val="0"/>
              </a:spcBef>
              <a:spcAft>
                <a:spcPts val="0"/>
              </a:spcAft>
              <a:buNone/>
            </a:pPr>
            <a:r>
              <a:rPr lang="en-US" sz="1800">
                <a:latin typeface="Times New Roman"/>
                <a:ea typeface="Times New Roman"/>
                <a:cs typeface="Times New Roman"/>
                <a:sym typeface="Times New Roman"/>
              </a:rPr>
              <a:t>With these accomplishments in place, we are poised to move into the next phase, commencing the integration of machine learning models to enhance the chatbot's capabilities.</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3200"/>
              <a:buNone/>
            </a:pPr>
            <a:endParaRPr>
              <a:solidFill>
                <a:srgbClr val="FF0000"/>
              </a:solidFill>
              <a:latin typeface="Times New Roman"/>
              <a:ea typeface="Times New Roman"/>
              <a:cs typeface="Times New Roman"/>
              <a:sym typeface="Times New Roman"/>
            </a:endParaRPr>
          </a:p>
          <a:p>
            <a:pPr marL="0" lvl="0" indent="0" algn="ctr" rtl="0">
              <a:lnSpc>
                <a:spcPct val="100000"/>
              </a:lnSpc>
              <a:spcBef>
                <a:spcPts val="640"/>
              </a:spcBef>
              <a:spcAft>
                <a:spcPts val="0"/>
              </a:spcAft>
              <a:buClr>
                <a:schemeClr val="dk1"/>
              </a:buClr>
              <a:buSzPts val="3200"/>
              <a:buNone/>
            </a:pPr>
            <a:endParaRPr>
              <a:solidFill>
                <a:srgbClr val="FF0000"/>
              </a:solidFill>
              <a:latin typeface="Times New Roman"/>
              <a:ea typeface="Times New Roman"/>
              <a:cs typeface="Times New Roman"/>
              <a:sym typeface="Times New Roman"/>
            </a:endParaRPr>
          </a:p>
          <a:p>
            <a:pPr marL="0" lvl="0" indent="0" algn="ctr" rtl="0">
              <a:lnSpc>
                <a:spcPct val="100000"/>
              </a:lnSpc>
              <a:spcBef>
                <a:spcPts val="640"/>
              </a:spcBef>
              <a:spcAft>
                <a:spcPts val="0"/>
              </a:spcAft>
              <a:buClr>
                <a:schemeClr val="dk1"/>
              </a:buClr>
              <a:buSzPts val="3200"/>
              <a:buNone/>
            </a:pPr>
            <a:r>
              <a:rPr lang="en-US">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pic>
        <p:nvPicPr>
          <p:cNvPr id="469" name="Google Shape;469;p23"/>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470" name="Google Shape;470;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471" name="Google Shape;471;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      MEDIWISE</a:t>
            </a:r>
            <a:endParaRPr/>
          </a:p>
        </p:txBody>
      </p:sp>
      <p:sp>
        <p:nvSpPr>
          <p:cNvPr id="118" name="Google Shape;118;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a:latin typeface="Times New Roman"/>
                <a:ea typeface="Times New Roman"/>
                <a:cs typeface="Times New Roman"/>
                <a:sym typeface="Times New Roman"/>
              </a:rPr>
              <a:t>  Existing System</a:t>
            </a:r>
            <a:endParaRPr/>
          </a:p>
          <a:p>
            <a:pPr marL="0" lvl="0" indent="0" algn="l" rtl="0">
              <a:lnSpc>
                <a:spcPct val="100000"/>
              </a:lnSpc>
              <a:spcBef>
                <a:spcPts val="0"/>
              </a:spcBef>
              <a:spcAft>
                <a:spcPts val="0"/>
              </a:spcAft>
              <a:buClr>
                <a:schemeClr val="dk1"/>
              </a:buClr>
              <a:buSzPts val="32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342900" lvl="0" indent="-139700" algn="l" rtl="0">
              <a:lnSpc>
                <a:spcPct val="100000"/>
              </a:lnSpc>
              <a:spcBef>
                <a:spcPts val="640"/>
              </a:spcBef>
              <a:spcAft>
                <a:spcPts val="0"/>
              </a:spcAft>
              <a:buClr>
                <a:schemeClr val="dk1"/>
              </a:buClr>
              <a:buSzPts val="3200"/>
              <a:buNone/>
            </a:pPr>
            <a:endParaRPr>
              <a:latin typeface="Times New Roman"/>
              <a:ea typeface="Times New Roman"/>
              <a:cs typeface="Times New Roman"/>
              <a:sym typeface="Times New Roman"/>
            </a:endParaRPr>
          </a:p>
          <a:p>
            <a:pPr marL="342900" lvl="0" indent="-139700" algn="l" rtl="0">
              <a:lnSpc>
                <a:spcPct val="100000"/>
              </a:lnSpc>
              <a:spcBef>
                <a:spcPts val="640"/>
              </a:spcBef>
              <a:spcAft>
                <a:spcPts val="0"/>
              </a:spcAft>
              <a:buClr>
                <a:schemeClr val="dk1"/>
              </a:buClr>
              <a:buSzPts val="3200"/>
              <a:buNone/>
            </a:pPr>
            <a:endParaRPr>
              <a:latin typeface="Times New Roman"/>
              <a:ea typeface="Times New Roman"/>
              <a:cs typeface="Times New Roman"/>
              <a:sym typeface="Times New Roman"/>
            </a:endParaRPr>
          </a:p>
        </p:txBody>
      </p:sp>
      <p:pic>
        <p:nvPicPr>
          <p:cNvPr id="119" name="Google Shape;119;p4"/>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20" name="Google Shape;12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121" name="Google Shape;12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2" name="Google Shape;122;p4"/>
          <p:cNvSpPr txBox="1"/>
          <p:nvPr/>
        </p:nvSpPr>
        <p:spPr>
          <a:xfrm>
            <a:off x="606950" y="2234750"/>
            <a:ext cx="78414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p>
        </p:txBody>
      </p:sp>
      <p:sp>
        <p:nvSpPr>
          <p:cNvPr id="123" name="Google Shape;123;p4"/>
          <p:cNvSpPr txBox="1"/>
          <p:nvPr/>
        </p:nvSpPr>
        <p:spPr>
          <a:xfrm>
            <a:off x="601975" y="2311950"/>
            <a:ext cx="7427100" cy="3683700"/>
          </a:xfrm>
          <a:prstGeom prst="rect">
            <a:avLst/>
          </a:prstGeom>
          <a:noFill/>
          <a:ln>
            <a:noFill/>
          </a:ln>
        </p:spPr>
        <p:txBody>
          <a:bodyPr spcFirstLastPara="1" wrap="square" lIns="91425" tIns="91425" rIns="91425" bIns="91425" anchor="t" anchorCtr="0">
            <a:noAutofit/>
          </a:bodyPr>
          <a:lstStyle/>
          <a:p>
            <a:pPr marL="457200" lvl="0" indent="-342900" algn="just" rtl="0">
              <a:spcBef>
                <a:spcPts val="64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Conversational Empathy</a:t>
            </a:r>
            <a:endParaRPr sz="180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Comprehensive Healthcare Services</a:t>
            </a:r>
            <a:endParaRPr sz="180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Diverse Data Integration</a:t>
            </a:r>
            <a:endParaRPr sz="180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Use of efficient technology along with enhancements</a:t>
            </a:r>
            <a:endParaRPr sz="180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User Centric Designs</a:t>
            </a:r>
            <a:endParaRPr sz="180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Scalability</a:t>
            </a:r>
            <a:endParaRPr sz="180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Flexible Design</a:t>
            </a:r>
            <a:endParaRPr sz="1800">
              <a:solidFill>
                <a:schemeClr val="dk1"/>
              </a:solidFill>
              <a:latin typeface="Times New Roman"/>
              <a:ea typeface="Times New Roman"/>
              <a:cs typeface="Times New Roman"/>
              <a:sym typeface="Times New Roman"/>
            </a:endParaRPr>
          </a:p>
          <a:p>
            <a:pPr marL="457200" lvl="0" indent="0" algn="l" rtl="0">
              <a:spcBef>
                <a:spcPts val="640"/>
              </a:spcBef>
              <a:spcAft>
                <a:spcPts val="0"/>
              </a:spcAft>
              <a:buNone/>
            </a:pPr>
            <a:endParaRPr sz="18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200"/>
              <a:buNone/>
            </a:pPr>
            <a:r>
              <a:rPr lang="en-US">
                <a:latin typeface="Times New Roman"/>
                <a:ea typeface="Times New Roman"/>
                <a:cs typeface="Times New Roman"/>
                <a:sym typeface="Times New Roman"/>
              </a:rPr>
              <a:t>    Problem statement and Objectives </a:t>
            </a:r>
            <a:endParaRPr/>
          </a:p>
          <a:p>
            <a:pPr marL="0" lvl="0" indent="0" algn="ctr" rtl="0">
              <a:lnSpc>
                <a:spcPct val="100000"/>
              </a:lnSpc>
              <a:spcBef>
                <a:spcPts val="0"/>
              </a:spcBef>
              <a:spcAft>
                <a:spcPts val="0"/>
              </a:spcAft>
              <a:buClr>
                <a:schemeClr val="dk1"/>
              </a:buClr>
              <a:buSzPts val="3200"/>
              <a:buNone/>
            </a:pPr>
            <a:endParaRPr>
              <a:latin typeface="Times New Roman"/>
              <a:ea typeface="Times New Roman"/>
              <a:cs typeface="Times New Roman"/>
              <a:sym typeface="Times New Roman"/>
            </a:endParaRPr>
          </a:p>
        </p:txBody>
      </p:sp>
      <p:pic>
        <p:nvPicPr>
          <p:cNvPr id="129" name="Google Shape;129;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30" name="Google Shape;1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131" name="Google Shape;131;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32" name="Google Shape;132;p5"/>
          <p:cNvSpPr txBox="1"/>
          <p:nvPr/>
        </p:nvSpPr>
        <p:spPr>
          <a:xfrm>
            <a:off x="763650" y="2392975"/>
            <a:ext cx="8043900" cy="3786600"/>
          </a:xfrm>
          <a:prstGeom prst="rect">
            <a:avLst/>
          </a:prstGeom>
          <a:noFill/>
          <a:ln>
            <a:noFill/>
          </a:ln>
        </p:spPr>
        <p:txBody>
          <a:bodyPr spcFirstLastPara="1" wrap="square" lIns="91425" tIns="91425" rIns="91425" bIns="91425" anchor="t" anchorCtr="0">
            <a:spAutoFit/>
          </a:bodyPr>
          <a:lstStyle/>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"Mediwise," connects patients and healthcare providers, aiding tasks like symptom assessment and medical queries. </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The chatbot aims to empower patients, improve communication, and advance healthcare technology with NLP algorithms and data insights. </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The goal is efficient, patient-centric care, revolutionizing healthcare delivery for improved outcomes and seamless tech integration. </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This project aims to use AI and natural language processing to create a smart conversational agent that overcomes limitations in traditional patient-provider communication. </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By offering personalized and immediate assistance, individuals can access medical information and understand health conditions. </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Additionally, it lightens the load on medical staff, allowing for improved resource allocation and focused patient care. </a:t>
            </a:r>
            <a:endParaRPr sz="2300">
              <a:latin typeface="Times New Roman"/>
              <a:ea typeface="Times New Roman"/>
              <a:cs typeface="Times New Roman"/>
              <a:sym typeface="Times New Roman"/>
            </a:endParaRPr>
          </a:p>
        </p:txBody>
      </p:sp>
      <p:sp>
        <p:nvSpPr>
          <p:cNvPr id="133" name="Google Shape;133;p5"/>
          <p:cNvSpPr txBox="1"/>
          <p:nvPr/>
        </p:nvSpPr>
        <p:spPr>
          <a:xfrm>
            <a:off x="3463350" y="403763"/>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MEDIWISE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      MEDIWISE</a:t>
            </a:r>
            <a:endParaRPr/>
          </a:p>
        </p:txBody>
      </p:sp>
      <p:sp>
        <p:nvSpPr>
          <p:cNvPr id="139" name="Google Shape;139;p1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a:latin typeface="Times New Roman"/>
                <a:ea typeface="Times New Roman"/>
                <a:cs typeface="Times New Roman"/>
                <a:sym typeface="Times New Roman"/>
              </a:rPr>
              <a:t>  Proposed System                   </a:t>
            </a:r>
            <a:endParaRPr>
              <a:latin typeface="Times New Roman"/>
              <a:ea typeface="Times New Roman"/>
              <a:cs typeface="Times New Roman"/>
              <a:sym typeface="Times New Roman"/>
            </a:endParaRPr>
          </a:p>
          <a:p>
            <a:pPr marL="342900" lvl="0" indent="-139700" algn="l" rtl="0">
              <a:lnSpc>
                <a:spcPct val="100000"/>
              </a:lnSpc>
              <a:spcBef>
                <a:spcPts val="640"/>
              </a:spcBef>
              <a:spcAft>
                <a:spcPts val="0"/>
              </a:spcAft>
              <a:buClr>
                <a:schemeClr val="dk1"/>
              </a:buClr>
              <a:buSzPts val="3200"/>
              <a:buNone/>
            </a:pPr>
            <a:endParaRPr>
              <a:latin typeface="Times New Roman"/>
              <a:ea typeface="Times New Roman"/>
              <a:cs typeface="Times New Roman"/>
              <a:sym typeface="Times New Roman"/>
            </a:endParaRPr>
          </a:p>
        </p:txBody>
      </p:sp>
      <p:pic>
        <p:nvPicPr>
          <p:cNvPr id="140" name="Google Shape;140;p18"/>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41" name="Google Shape;14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142" name="Google Shape;14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43" name="Google Shape;143;p18"/>
          <p:cNvSpPr txBox="1"/>
          <p:nvPr/>
        </p:nvSpPr>
        <p:spPr>
          <a:xfrm>
            <a:off x="611250" y="2358487"/>
            <a:ext cx="7921500" cy="3037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This Project introduces a revolutionary conversational agent with innovations including:</a:t>
            </a: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1. Advanced NLU: Understands context for precise responses.</a:t>
            </a: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2. Emotionally Aware: Responds empathetically, adapting to users' emotions.</a:t>
            </a: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3. Dynamic Learning: Improves over time with continuous learning.</a:t>
            </a: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4. Comprehensive Services: Offers various healthcare services. </a:t>
            </a: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5. Integration: Seamlessly fits into existing healthcare platforms.  </a:t>
            </a: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6. Real-time Analytics: Provides insights into patient needs and trends.</a:t>
            </a:r>
            <a:endParaRPr sz="1800">
              <a:solidFill>
                <a:schemeClr val="dk1"/>
              </a:solidFill>
              <a:latin typeface="Times New Roman"/>
              <a:ea typeface="Times New Roman"/>
              <a:cs typeface="Times New Roman"/>
              <a:sym typeface="Times New Roman"/>
            </a:endParaRPr>
          </a:p>
          <a:p>
            <a:pPr marL="342900" lvl="0" indent="-139700" algn="l" rtl="0">
              <a:spcBef>
                <a:spcPts val="64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57150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Architecture/Block Diagram of the proposed model</a:t>
            </a:r>
            <a:endParaRPr/>
          </a:p>
        </p:txBody>
      </p:sp>
      <p:pic>
        <p:nvPicPr>
          <p:cNvPr id="149" name="Google Shape;149;p19"/>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50" name="Google Shape;150;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151" name="Google Shape;151;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52" name="Google Shape;152;p19"/>
          <p:cNvSpPr txBox="1"/>
          <p:nvPr/>
        </p:nvSpPr>
        <p:spPr>
          <a:xfrm>
            <a:off x="3553200" y="-327087"/>
            <a:ext cx="3000000" cy="153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pic>
        <p:nvPicPr>
          <p:cNvPr id="153" name="Google Shape;153;p19"/>
          <p:cNvPicPr preferRelativeResize="0"/>
          <p:nvPr/>
        </p:nvPicPr>
        <p:blipFill>
          <a:blip r:embed="rId4">
            <a:alphaModFix/>
          </a:blip>
          <a:stretch>
            <a:fillRect/>
          </a:stretch>
        </p:blipFill>
        <p:spPr>
          <a:xfrm>
            <a:off x="1724975" y="2159375"/>
            <a:ext cx="5824826" cy="46986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Modules Description </a:t>
            </a:r>
            <a:endParaRPr/>
          </a:p>
        </p:txBody>
      </p:sp>
      <p:pic>
        <p:nvPicPr>
          <p:cNvPr id="159" name="Google Shape;159;p20"/>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60" name="Google Shape;160;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161" name="Google Shape;161;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62" name="Google Shape;162;p20"/>
          <p:cNvSpPr txBox="1"/>
          <p:nvPr/>
        </p:nvSpPr>
        <p:spPr>
          <a:xfrm>
            <a:off x="457200" y="2306638"/>
            <a:ext cx="8686800" cy="4063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800">
                <a:solidFill>
                  <a:srgbClr val="343541"/>
                </a:solidFill>
                <a:latin typeface="Times New Roman"/>
                <a:ea typeface="Times New Roman"/>
                <a:cs typeface="Times New Roman"/>
                <a:sym typeface="Times New Roman"/>
              </a:rPr>
              <a:t>The Healthcare Chatbot project utilizes a combination of programming languages and libraries to achieve its goals:</a:t>
            </a:r>
            <a:endParaRPr sz="1800">
              <a:solidFill>
                <a:srgbClr val="343541"/>
              </a:solidFill>
              <a:latin typeface="Times New Roman"/>
              <a:ea typeface="Times New Roman"/>
              <a:cs typeface="Times New Roman"/>
              <a:sym typeface="Times New Roman"/>
            </a:endParaRPr>
          </a:p>
          <a:p>
            <a:pPr marL="0" lvl="0" indent="0" algn="just" rtl="0">
              <a:spcBef>
                <a:spcPts val="0"/>
              </a:spcBef>
              <a:spcAft>
                <a:spcPts val="0"/>
              </a:spcAft>
              <a:buNone/>
            </a:pPr>
            <a:endParaRPr sz="1800">
              <a:solidFill>
                <a:srgbClr val="343541"/>
              </a:solidFill>
              <a:latin typeface="Times New Roman"/>
              <a:ea typeface="Times New Roman"/>
              <a:cs typeface="Times New Roman"/>
              <a:sym typeface="Times New Roman"/>
            </a:endParaRPr>
          </a:p>
          <a:p>
            <a:pPr marL="457200" lvl="0" indent="-342900" algn="just" rtl="0">
              <a:spcBef>
                <a:spcPts val="0"/>
              </a:spcBef>
              <a:spcAft>
                <a:spcPts val="0"/>
              </a:spcAft>
              <a:buClr>
                <a:srgbClr val="343541"/>
              </a:buClr>
              <a:buSzPts val="1800"/>
              <a:buFont typeface="Times New Roman"/>
              <a:buAutoNum type="arabicPeriod"/>
            </a:pPr>
            <a:r>
              <a:rPr lang="en-US" sz="1800">
                <a:solidFill>
                  <a:srgbClr val="343541"/>
                </a:solidFill>
                <a:latin typeface="Times New Roman"/>
                <a:ea typeface="Times New Roman"/>
                <a:cs typeface="Times New Roman"/>
                <a:sym typeface="Times New Roman"/>
              </a:rPr>
              <a:t>Python is used as its primary language</a:t>
            </a:r>
            <a:endParaRPr sz="1800">
              <a:solidFill>
                <a:srgbClr val="343541"/>
              </a:solidFill>
              <a:latin typeface="Times New Roman"/>
              <a:ea typeface="Times New Roman"/>
              <a:cs typeface="Times New Roman"/>
              <a:sym typeface="Times New Roman"/>
            </a:endParaRPr>
          </a:p>
          <a:p>
            <a:pPr marL="457200" lvl="0" indent="0" algn="just" rtl="0">
              <a:spcBef>
                <a:spcPts val="0"/>
              </a:spcBef>
              <a:spcAft>
                <a:spcPts val="0"/>
              </a:spcAft>
              <a:buNone/>
            </a:pPr>
            <a:endParaRPr sz="1800">
              <a:solidFill>
                <a:srgbClr val="343541"/>
              </a:solidFill>
              <a:latin typeface="Times New Roman"/>
              <a:ea typeface="Times New Roman"/>
              <a:cs typeface="Times New Roman"/>
              <a:sym typeface="Times New Roman"/>
            </a:endParaRPr>
          </a:p>
          <a:p>
            <a:pPr marL="457200" lvl="0" indent="-342900" algn="just" rtl="0">
              <a:spcBef>
                <a:spcPts val="0"/>
              </a:spcBef>
              <a:spcAft>
                <a:spcPts val="0"/>
              </a:spcAft>
              <a:buClr>
                <a:srgbClr val="343541"/>
              </a:buClr>
              <a:buSzPts val="1800"/>
              <a:buFont typeface="Times New Roman"/>
              <a:buAutoNum type="arabicPeriod"/>
            </a:pPr>
            <a:r>
              <a:rPr lang="en-US" sz="1800">
                <a:solidFill>
                  <a:srgbClr val="343541"/>
                </a:solidFill>
                <a:latin typeface="Times New Roman"/>
                <a:ea typeface="Times New Roman"/>
                <a:cs typeface="Times New Roman"/>
                <a:sym typeface="Times New Roman"/>
              </a:rPr>
              <a:t>Natural Language Processing (NLP) Libraries:</a:t>
            </a:r>
            <a:endParaRPr sz="1800">
              <a:solidFill>
                <a:srgbClr val="343541"/>
              </a:solidFill>
              <a:latin typeface="Times New Roman"/>
              <a:ea typeface="Times New Roman"/>
              <a:cs typeface="Times New Roman"/>
              <a:sym typeface="Times New Roman"/>
            </a:endParaRPr>
          </a:p>
          <a:p>
            <a:pPr marL="457200" lvl="0" indent="-342900" algn="just" rtl="0">
              <a:spcBef>
                <a:spcPts val="0"/>
              </a:spcBef>
              <a:spcAft>
                <a:spcPts val="0"/>
              </a:spcAft>
              <a:buClr>
                <a:srgbClr val="343541"/>
              </a:buClr>
              <a:buSzPts val="1800"/>
              <a:buFont typeface="Times New Roman"/>
              <a:buChar char="●"/>
            </a:pPr>
            <a:r>
              <a:rPr lang="en-US" sz="1800">
                <a:solidFill>
                  <a:srgbClr val="343541"/>
                </a:solidFill>
                <a:latin typeface="Times New Roman"/>
                <a:ea typeface="Times New Roman"/>
                <a:cs typeface="Times New Roman"/>
                <a:sym typeface="Times New Roman"/>
              </a:rPr>
              <a:t>NLTK (Natural Language Toolkit): Used for various NLP tasks like tokenization, stemming, and sentiment analysis.</a:t>
            </a:r>
            <a:endParaRPr sz="1800">
              <a:solidFill>
                <a:srgbClr val="343541"/>
              </a:solidFill>
              <a:latin typeface="Times New Roman"/>
              <a:ea typeface="Times New Roman"/>
              <a:cs typeface="Times New Roman"/>
              <a:sym typeface="Times New Roman"/>
            </a:endParaRPr>
          </a:p>
          <a:p>
            <a:pPr marL="457200" lvl="0" indent="-342900" algn="just" rtl="0">
              <a:spcBef>
                <a:spcPts val="0"/>
              </a:spcBef>
              <a:spcAft>
                <a:spcPts val="0"/>
              </a:spcAft>
              <a:buClr>
                <a:srgbClr val="343541"/>
              </a:buClr>
              <a:buSzPts val="1800"/>
              <a:buFont typeface="Times New Roman"/>
              <a:buChar char="●"/>
            </a:pPr>
            <a:r>
              <a:rPr lang="en-US" sz="1800">
                <a:solidFill>
                  <a:srgbClr val="343541"/>
                </a:solidFill>
                <a:latin typeface="Times New Roman"/>
                <a:ea typeface="Times New Roman"/>
                <a:cs typeface="Times New Roman"/>
                <a:sym typeface="Times New Roman"/>
              </a:rPr>
              <a:t>spaCy- Offers advanced NLP capabilities</a:t>
            </a:r>
            <a:endParaRPr sz="1800">
              <a:solidFill>
                <a:srgbClr val="343541"/>
              </a:solidFill>
              <a:latin typeface="Times New Roman"/>
              <a:ea typeface="Times New Roman"/>
              <a:cs typeface="Times New Roman"/>
              <a:sym typeface="Times New Roman"/>
            </a:endParaRPr>
          </a:p>
          <a:p>
            <a:pPr marL="0" lvl="0" indent="0" algn="just" rtl="0">
              <a:spcBef>
                <a:spcPts val="0"/>
              </a:spcBef>
              <a:spcAft>
                <a:spcPts val="0"/>
              </a:spcAft>
              <a:buNone/>
            </a:pPr>
            <a:endParaRPr sz="1800">
              <a:solidFill>
                <a:srgbClr val="343541"/>
              </a:solidFill>
              <a:latin typeface="Times New Roman"/>
              <a:ea typeface="Times New Roman"/>
              <a:cs typeface="Times New Roman"/>
              <a:sym typeface="Times New Roman"/>
            </a:endParaRPr>
          </a:p>
          <a:p>
            <a:pPr marL="457200" lvl="0" indent="-342900" algn="just" rtl="0">
              <a:spcBef>
                <a:spcPts val="0"/>
              </a:spcBef>
              <a:spcAft>
                <a:spcPts val="0"/>
              </a:spcAft>
              <a:buClr>
                <a:srgbClr val="343541"/>
              </a:buClr>
              <a:buSzPts val="1800"/>
              <a:buFont typeface="Times New Roman"/>
              <a:buAutoNum type="arabicPeriod"/>
            </a:pPr>
            <a:r>
              <a:rPr lang="en-US" sz="1800">
                <a:solidFill>
                  <a:srgbClr val="343541"/>
                </a:solidFill>
                <a:latin typeface="Times New Roman"/>
                <a:ea typeface="Times New Roman"/>
                <a:cs typeface="Times New Roman"/>
                <a:sym typeface="Times New Roman"/>
              </a:rPr>
              <a:t>Machine Learning and AI Libraries:</a:t>
            </a:r>
            <a:endParaRPr sz="1800">
              <a:solidFill>
                <a:srgbClr val="343541"/>
              </a:solidFill>
              <a:latin typeface="Times New Roman"/>
              <a:ea typeface="Times New Roman"/>
              <a:cs typeface="Times New Roman"/>
              <a:sym typeface="Times New Roman"/>
            </a:endParaRPr>
          </a:p>
          <a:p>
            <a:pPr marL="457200" lvl="0" indent="-342900" algn="just" rtl="0">
              <a:spcBef>
                <a:spcPts val="0"/>
              </a:spcBef>
              <a:spcAft>
                <a:spcPts val="0"/>
              </a:spcAft>
              <a:buClr>
                <a:srgbClr val="343541"/>
              </a:buClr>
              <a:buSzPts val="1800"/>
              <a:buFont typeface="Times New Roman"/>
              <a:buChar char="●"/>
            </a:pPr>
            <a:r>
              <a:rPr lang="en-US" sz="1800">
                <a:solidFill>
                  <a:srgbClr val="343541"/>
                </a:solidFill>
                <a:latin typeface="Times New Roman"/>
                <a:ea typeface="Times New Roman"/>
                <a:cs typeface="Times New Roman"/>
                <a:sym typeface="Times New Roman"/>
              </a:rPr>
              <a:t>For data preprocessing.</a:t>
            </a:r>
            <a:endParaRPr sz="1800">
              <a:solidFill>
                <a:srgbClr val="343541"/>
              </a:solidFill>
              <a:latin typeface="Times New Roman"/>
              <a:ea typeface="Times New Roman"/>
              <a:cs typeface="Times New Roman"/>
              <a:sym typeface="Times New Roman"/>
            </a:endParaRPr>
          </a:p>
          <a:p>
            <a:pPr marL="457200" lvl="0" indent="-342900" algn="just" rtl="0">
              <a:spcBef>
                <a:spcPts val="0"/>
              </a:spcBef>
              <a:spcAft>
                <a:spcPts val="0"/>
              </a:spcAft>
              <a:buClr>
                <a:srgbClr val="343541"/>
              </a:buClr>
              <a:buSzPts val="1800"/>
              <a:buFont typeface="Times New Roman"/>
              <a:buChar char="●"/>
            </a:pPr>
            <a:r>
              <a:rPr lang="en-US" sz="1800">
                <a:solidFill>
                  <a:srgbClr val="343541"/>
                </a:solidFill>
                <a:latin typeface="Times New Roman"/>
                <a:ea typeface="Times New Roman"/>
                <a:cs typeface="Times New Roman"/>
                <a:sym typeface="Times New Roman"/>
              </a:rPr>
              <a:t>For developing and training</a:t>
            </a:r>
            <a:endParaRPr sz="1800">
              <a:solidFill>
                <a:srgbClr val="343541"/>
              </a:solidFill>
              <a:highlight>
                <a:srgbClr val="444654"/>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800">
              <a:solidFill>
                <a:srgbClr val="D1D5DB"/>
              </a:solidFill>
              <a:highlight>
                <a:srgbClr val="444654"/>
              </a:highlight>
              <a:latin typeface="Times New Roman"/>
              <a:ea typeface="Times New Roman"/>
              <a:cs typeface="Times New Roman"/>
              <a:sym typeface="Times New Roman"/>
            </a:endParaRPr>
          </a:p>
        </p:txBody>
      </p:sp>
      <p:sp>
        <p:nvSpPr>
          <p:cNvPr id="163" name="Google Shape;163;p20"/>
          <p:cNvSpPr txBox="1"/>
          <p:nvPr/>
        </p:nvSpPr>
        <p:spPr>
          <a:xfrm>
            <a:off x="3553200" y="350325"/>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27b54a5cafb_0_1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1"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Modules Description </a:t>
            </a:r>
            <a:endParaRPr/>
          </a:p>
        </p:txBody>
      </p:sp>
      <p:pic>
        <p:nvPicPr>
          <p:cNvPr id="169" name="Google Shape;169;g27b54a5cafb_0_18"/>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70" name="Google Shape;170;g27b54a5cafb_0_1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6-9-2023</a:t>
            </a:r>
            <a:endParaRPr/>
          </a:p>
        </p:txBody>
      </p:sp>
      <p:sp>
        <p:nvSpPr>
          <p:cNvPr id="171" name="Google Shape;171;g27b54a5cafb_0_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72" name="Google Shape;172;g27b54a5cafb_0_18"/>
          <p:cNvSpPr txBox="1"/>
          <p:nvPr/>
        </p:nvSpPr>
        <p:spPr>
          <a:xfrm>
            <a:off x="457200" y="2216813"/>
            <a:ext cx="8686800" cy="4730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Times New Roman"/>
                <a:ea typeface="Times New Roman"/>
                <a:cs typeface="Times New Roman"/>
                <a:sym typeface="Times New Roman"/>
              </a:rPr>
              <a:t>  4. User Interface Libraries:</a:t>
            </a:r>
            <a:endParaRPr sz="1800">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US" sz="1800">
                <a:latin typeface="Times New Roman"/>
                <a:ea typeface="Times New Roman"/>
                <a:cs typeface="Times New Roman"/>
                <a:sym typeface="Times New Roman"/>
              </a:rPr>
              <a:t>HTML, CSS, JavaScript: For building the user interface of the web application.</a:t>
            </a:r>
            <a:endParaRPr sz="1800">
              <a:latin typeface="Times New Roman"/>
              <a:ea typeface="Times New Roman"/>
              <a:cs typeface="Times New Roman"/>
              <a:sym typeface="Times New Roman"/>
            </a:endParaRPr>
          </a:p>
          <a:p>
            <a:pPr marL="457200" lvl="0" indent="0" algn="l" rtl="0">
              <a:spcBef>
                <a:spcPts val="0"/>
              </a:spcBef>
              <a:spcAft>
                <a:spcPts val="0"/>
              </a:spcAft>
              <a:buNone/>
            </a:pPr>
            <a:endParaRPr sz="1800">
              <a:latin typeface="Times New Roman"/>
              <a:ea typeface="Times New Roman"/>
              <a:cs typeface="Times New Roman"/>
              <a:sym typeface="Times New Roman"/>
            </a:endParaRPr>
          </a:p>
          <a:p>
            <a:pPr marL="0" lvl="0" indent="0" algn="l" rtl="0">
              <a:spcBef>
                <a:spcPts val="0"/>
              </a:spcBef>
              <a:spcAft>
                <a:spcPts val="0"/>
              </a:spcAft>
              <a:buNone/>
            </a:pPr>
            <a:r>
              <a:rPr lang="en-US" sz="1800">
                <a:latin typeface="Times New Roman"/>
                <a:ea typeface="Times New Roman"/>
                <a:cs typeface="Times New Roman"/>
                <a:sym typeface="Times New Roman"/>
              </a:rPr>
              <a:t>  5. Data Analytics Libraries:</a:t>
            </a:r>
            <a:endParaRPr sz="1800">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US" sz="1800">
                <a:latin typeface="Times New Roman"/>
                <a:ea typeface="Times New Roman"/>
                <a:cs typeface="Times New Roman"/>
                <a:sym typeface="Times New Roman"/>
              </a:rPr>
              <a:t>Pandas: For data manipulation and analysis.</a:t>
            </a:r>
            <a:endParaRPr sz="1800">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US" sz="1800">
                <a:latin typeface="Times New Roman"/>
                <a:ea typeface="Times New Roman"/>
                <a:cs typeface="Times New Roman"/>
                <a:sym typeface="Times New Roman"/>
              </a:rPr>
              <a:t>NumPy: For numerical computations.</a:t>
            </a:r>
            <a:endParaRPr sz="1800">
              <a:latin typeface="Times New Roman"/>
              <a:ea typeface="Times New Roman"/>
              <a:cs typeface="Times New Roman"/>
              <a:sym typeface="Times New Roman"/>
            </a:endParaRPr>
          </a:p>
          <a:p>
            <a:pPr marL="457200" lvl="0" indent="0" algn="l" rtl="0">
              <a:spcBef>
                <a:spcPts val="0"/>
              </a:spcBef>
              <a:spcAft>
                <a:spcPts val="0"/>
              </a:spcAft>
              <a:buNone/>
            </a:pPr>
            <a:endParaRPr sz="1800">
              <a:latin typeface="Times New Roman"/>
              <a:ea typeface="Times New Roman"/>
              <a:cs typeface="Times New Roman"/>
              <a:sym typeface="Times New Roman"/>
            </a:endParaRPr>
          </a:p>
          <a:p>
            <a:pPr marL="0" lvl="0" indent="0" algn="l" rtl="0">
              <a:spcBef>
                <a:spcPts val="0"/>
              </a:spcBef>
              <a:spcAft>
                <a:spcPts val="0"/>
              </a:spcAft>
              <a:buNone/>
            </a:pPr>
            <a:r>
              <a:rPr lang="en-US" sz="1800">
                <a:latin typeface="Times New Roman"/>
                <a:ea typeface="Times New Roman"/>
                <a:cs typeface="Times New Roman"/>
                <a:sym typeface="Times New Roman"/>
              </a:rPr>
              <a:t>  6. Web Frameworks:</a:t>
            </a:r>
            <a:endParaRPr sz="1800">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US" sz="1800">
                <a:latin typeface="Times New Roman"/>
                <a:ea typeface="Times New Roman"/>
                <a:cs typeface="Times New Roman"/>
                <a:sym typeface="Times New Roman"/>
              </a:rPr>
              <a:t>Flask: For creating the web application interface and managing user interactions.</a:t>
            </a:r>
            <a:endParaRPr sz="1800">
              <a:latin typeface="Times New Roman"/>
              <a:ea typeface="Times New Roman"/>
              <a:cs typeface="Times New Roman"/>
              <a:sym typeface="Times New Roman"/>
            </a:endParaRPr>
          </a:p>
          <a:p>
            <a:pPr marL="457200" lvl="0" indent="0" algn="l" rtl="0">
              <a:spcBef>
                <a:spcPts val="0"/>
              </a:spcBef>
              <a:spcAft>
                <a:spcPts val="0"/>
              </a:spcAft>
              <a:buNone/>
            </a:pPr>
            <a:endParaRPr sz="1800">
              <a:latin typeface="Times New Roman"/>
              <a:ea typeface="Times New Roman"/>
              <a:cs typeface="Times New Roman"/>
              <a:sym typeface="Times New Roman"/>
            </a:endParaRPr>
          </a:p>
          <a:p>
            <a:pPr marL="0" lvl="0" indent="0" algn="l" rtl="0">
              <a:spcBef>
                <a:spcPts val="0"/>
              </a:spcBef>
              <a:spcAft>
                <a:spcPts val="0"/>
              </a:spcAft>
              <a:buNone/>
            </a:pPr>
            <a:r>
              <a:rPr lang="en-US" sz="1800">
                <a:latin typeface="Times New Roman"/>
                <a:ea typeface="Times New Roman"/>
                <a:cs typeface="Times New Roman"/>
                <a:sym typeface="Times New Roman"/>
              </a:rPr>
              <a:t>  7. Cloud Services:</a:t>
            </a:r>
            <a:endParaRPr sz="1800">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US" sz="1800">
                <a:latin typeface="Times New Roman"/>
                <a:ea typeface="Times New Roman"/>
                <a:cs typeface="Times New Roman"/>
                <a:sym typeface="Times New Roman"/>
              </a:rPr>
              <a:t>Amazon Web Services (AWS) or Microsoft Azure: For hosting and deploying the chatbot application.</a:t>
            </a:r>
            <a:endParaRPr sz="1800">
              <a:highlight>
                <a:srgbClr val="444654"/>
              </a:highlight>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D1D5DB"/>
              </a:solidFill>
              <a:highlight>
                <a:srgbClr val="444654"/>
              </a:highlight>
              <a:latin typeface="Roboto"/>
              <a:ea typeface="Roboto"/>
              <a:cs typeface="Roboto"/>
              <a:sym typeface="Roboto"/>
            </a:endParaRPr>
          </a:p>
          <a:p>
            <a:pPr marL="457200" lvl="0" indent="0" algn="l" rtl="0">
              <a:spcBef>
                <a:spcPts val="1600"/>
              </a:spcBef>
              <a:spcAft>
                <a:spcPts val="0"/>
              </a:spcAft>
              <a:buNone/>
            </a:pPr>
            <a:endParaRPr sz="1800">
              <a:solidFill>
                <a:srgbClr val="34354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800">
              <a:solidFill>
                <a:srgbClr val="D1D5DB"/>
              </a:solidFill>
              <a:highlight>
                <a:srgbClr val="444654"/>
              </a:highlight>
              <a:latin typeface="Times New Roman"/>
              <a:ea typeface="Times New Roman"/>
              <a:cs typeface="Times New Roman"/>
              <a:sym typeface="Times New Roman"/>
            </a:endParaRPr>
          </a:p>
        </p:txBody>
      </p:sp>
      <p:sp>
        <p:nvSpPr>
          <p:cNvPr id="173" name="Google Shape;173;g27b54a5cafb_0_18"/>
          <p:cNvSpPr txBox="1"/>
          <p:nvPr/>
        </p:nvSpPr>
        <p:spPr>
          <a:xfrm>
            <a:off x="3553200" y="350325"/>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a:solidFill>
                  <a:schemeClr val="dk1"/>
                </a:solidFill>
                <a:latin typeface="Calibri"/>
                <a:ea typeface="Calibri"/>
                <a:cs typeface="Calibri"/>
                <a:sym typeface="Calibri"/>
              </a:rPr>
              <a:t> MEDIWISE</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3206</Words>
  <Application>Microsoft Office PowerPoint</Application>
  <PresentationFormat>On-screen Show (4:3)</PresentationFormat>
  <Paragraphs>560</Paragraphs>
  <Slides>39</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Times New Roman</vt:lpstr>
      <vt:lpstr>Roboto</vt:lpstr>
      <vt:lpstr>Arial</vt:lpstr>
      <vt:lpstr>Calibri</vt:lpstr>
      <vt:lpstr>Office Theme</vt:lpstr>
      <vt:lpstr>MEDIWISE - A Healthcare Chatbot using NLP</vt:lpstr>
      <vt:lpstr>      MEDIWISE</vt:lpstr>
      <vt:lpstr>      MEDIWISE</vt:lpstr>
      <vt:lpstr>      MEDIWISE</vt:lpstr>
      <vt:lpstr>PowerPoint Presentation</vt:lpstr>
      <vt:lpstr>      MEDIWISE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MEDIWISE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MEDIWISE - A Healthcare Chatbot using NLP</dc:title>
  <dc:creator>Kevin</dc:creator>
  <cp:lastModifiedBy>Aniket Mishra</cp:lastModifiedBy>
  <cp:revision>5</cp:revision>
  <dcterms:created xsi:type="dcterms:W3CDTF">2020-05-13T07:00:09Z</dcterms:created>
  <dcterms:modified xsi:type="dcterms:W3CDTF">2023-09-07T06:18:20Z</dcterms:modified>
</cp:coreProperties>
</file>