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66" r:id="rId4"/>
    <p:sldId id="259" r:id="rId5"/>
    <p:sldId id="261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rudhya Bhattacharya" initials="AB" lastIdx="1" clrIdx="0">
    <p:extLst>
      <p:ext uri="{19B8F6BF-5375-455C-9EA6-DF929625EA0E}">
        <p15:presenceInfo xmlns:p15="http://schemas.microsoft.com/office/powerpoint/2012/main" userId="S::anirudhya.bhattacharya@ericsson.com::941027d8-f80d-4d4e-a3ca-53010ac65f7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2424"/>
    <a:srgbClr val="1F2C89"/>
    <a:srgbClr val="284780"/>
    <a:srgbClr val="2C4E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5009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356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04949" y="1854926"/>
            <a:ext cx="11168742" cy="43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5172891" y="987425"/>
            <a:ext cx="6182497" cy="487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49353" y="325938"/>
            <a:ext cx="1446786" cy="379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177766"/>
            <a:ext cx="1268279" cy="81501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1013092" y="1952625"/>
            <a:ext cx="9144000" cy="147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IN" sz="2800" dirty="0"/>
              <a:t>L</a:t>
            </a:r>
            <a:r>
              <a:rPr lang="en-IN" sz="1800" dirty="0"/>
              <a:t>ENDING</a:t>
            </a:r>
            <a:r>
              <a:rPr lang="en-IN" sz="2800" dirty="0"/>
              <a:t> C</a:t>
            </a:r>
            <a:r>
              <a:rPr lang="en-IN" sz="1800" dirty="0"/>
              <a:t>LUB</a:t>
            </a:r>
            <a:r>
              <a:rPr lang="en-IN" sz="2800" dirty="0"/>
              <a:t> C</a:t>
            </a:r>
            <a:r>
              <a:rPr lang="en-IN" sz="1800" dirty="0"/>
              <a:t>ASE</a:t>
            </a:r>
            <a:r>
              <a:rPr lang="en-IN" sz="2800" dirty="0"/>
              <a:t> S</a:t>
            </a:r>
            <a:r>
              <a:rPr lang="en-IN" sz="1800" dirty="0"/>
              <a:t>TUDY</a:t>
            </a:r>
            <a:r>
              <a:rPr lang="en-IN" sz="2800" dirty="0"/>
              <a:t>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</a:t>
            </a:r>
            <a:r>
              <a:rPr lang="en-IN" sz="1800" dirty="0"/>
              <a:t>UBMISSION</a:t>
            </a:r>
            <a:r>
              <a:rPr lang="en-IN" sz="2800" dirty="0"/>
              <a:t> 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2515642" y="3583128"/>
            <a:ext cx="6138900" cy="147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665" dirty="0"/>
              <a:t>By</a:t>
            </a:r>
          </a:p>
          <a:p>
            <a:pPr marL="0" lvl="0" indent="0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665" dirty="0"/>
              <a:t>Ashwani Kumar</a:t>
            </a:r>
          </a:p>
          <a:p>
            <a:pPr marL="0" lvl="0" indent="0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665" dirty="0"/>
              <a:t>&amp;</a:t>
            </a:r>
          </a:p>
          <a:p>
            <a:pPr marL="0" lvl="0" indent="0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665" dirty="0"/>
              <a:t>Anirudhya Bhattacharya</a:t>
            </a:r>
            <a:endParaRPr sz="166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01277-7005-44D9-8A59-9EA80DA9F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7777" y="2380072"/>
            <a:ext cx="4112606" cy="2531293"/>
          </a:xfrm>
        </p:spPr>
        <p:txBody>
          <a:bodyPr/>
          <a:lstStyle/>
          <a:p>
            <a:r>
              <a:rPr lang="en-US" sz="1800" dirty="0"/>
              <a:t>As long as loan amount is less than 20% of annual income, defaults are low.</a:t>
            </a:r>
          </a:p>
          <a:p>
            <a:pPr marL="114300" indent="0">
              <a:buNone/>
            </a:pPr>
            <a:r>
              <a:rPr lang="en-US" sz="1800" dirty="0"/>
              <a:t> </a:t>
            </a:r>
          </a:p>
          <a:p>
            <a:r>
              <a:rPr lang="en-US" sz="1800" dirty="0"/>
              <a:t>Loan amounts of 30% of annual income or higher see a high rate of default.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D67F4F-BFC4-407A-BBDE-D7227293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84" y="658813"/>
            <a:ext cx="10561231" cy="85613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Analysis - Defaults by ratio of amount to income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9703B-4E7A-449E-9B21-08B9E5B29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74" y="1852171"/>
            <a:ext cx="679613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38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352FC-D50B-4D00-BAC5-F3DD82EDB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6982" y="2403836"/>
            <a:ext cx="5078623" cy="2648931"/>
          </a:xfrm>
        </p:spPr>
        <p:txBody>
          <a:bodyPr/>
          <a:lstStyle/>
          <a:p>
            <a:r>
              <a:rPr lang="en-US" sz="2000" dirty="0"/>
              <a:t>We see here that Lending Club has extended high-value loans to people with low income.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There are many cases of people with income 50000 or less getting loans of 25000 or more.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014AFF-D4BA-4669-ADF3-DDD275BD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784" y="400050"/>
            <a:ext cx="9313863" cy="8556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Analysis - Defaults by ratio 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6164B-FFD2-451F-8B79-0FA046CAD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16" y="1495425"/>
            <a:ext cx="5978361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33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B80A-F9B0-46EE-A5E5-56F06A62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472" y="161442"/>
            <a:ext cx="9154100" cy="565432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Analysis - Defaults by Revolving Line Util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FA29B-72BF-43EC-92E1-EFD586B52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1427" y="1253765"/>
            <a:ext cx="7437748" cy="1357460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People with high utilization of Revolving Line of Credit at the time of taking loan default more.</a:t>
            </a:r>
          </a:p>
          <a:p>
            <a:pPr marL="11430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Loans with utilization &gt; 75% are risky.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39863-DED3-4B60-9D24-132C3CF08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8" y="3491276"/>
            <a:ext cx="11415860" cy="32865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B7E3C8-4171-4C9E-B01F-0EB5D1D23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66" y="1012976"/>
            <a:ext cx="3607324" cy="235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8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EEE49-5235-4708-96A1-34E7387F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5957" y="1951977"/>
            <a:ext cx="5410986" cy="3685251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/>
              <a:t>There have been some high value loans extended to borrowers with revolving line utilization rate of higher than 75%.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This practice should be stopped. 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Density of low value loans is also high. They should be approved less often.</a:t>
            </a:r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593597-7D27-4020-9D41-50F50A11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1" y="573776"/>
            <a:ext cx="9875478" cy="855662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Analysis - Defaults by Revolving Line Util Rate 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B2839-0B11-44DD-8DF7-D865ADF0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33" y="1603186"/>
            <a:ext cx="5105400" cy="5010150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99745FB6-59F4-4EEC-9E07-7EBEC5029653}"/>
              </a:ext>
            </a:extLst>
          </p:cNvPr>
          <p:cNvSpPr/>
          <p:nvPr/>
        </p:nvSpPr>
        <p:spPr>
          <a:xfrm>
            <a:off x="4609707" y="2460395"/>
            <a:ext cx="673624" cy="292231"/>
          </a:xfrm>
          <a:prstGeom prst="leftArrow">
            <a:avLst/>
          </a:prstGeom>
          <a:solidFill>
            <a:srgbClr val="A42424"/>
          </a:solidFill>
          <a:ln>
            <a:solidFill>
              <a:srgbClr val="A42424"/>
            </a:solidFill>
          </a:ln>
          <a:effectLst>
            <a:outerShdw blurRad="50800" dist="50800" dir="5400000" sx="95000" sy="95000" algn="ctr" rotWithShape="0">
              <a:srgbClr val="000000">
                <a:alpha val="7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8EA8D0D-7585-4F4B-A9D9-4147047C7CCA}"/>
              </a:ext>
            </a:extLst>
          </p:cNvPr>
          <p:cNvSpPr/>
          <p:nvPr/>
        </p:nvSpPr>
        <p:spPr>
          <a:xfrm>
            <a:off x="4609707" y="2921446"/>
            <a:ext cx="673624" cy="292231"/>
          </a:xfrm>
          <a:prstGeom prst="leftArrow">
            <a:avLst/>
          </a:prstGeom>
          <a:solidFill>
            <a:srgbClr val="A42424"/>
          </a:solidFill>
          <a:ln>
            <a:solidFill>
              <a:srgbClr val="A42424"/>
            </a:solidFill>
          </a:ln>
          <a:effectLst>
            <a:outerShdw blurRad="50800" dist="50800" dir="5400000" sx="95000" sy="95000" algn="ctr" rotWithShape="0">
              <a:srgbClr val="000000">
                <a:alpha val="7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5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F320-ED1C-4B77-B28E-9DFD52C2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920" y="276309"/>
            <a:ext cx="9313817" cy="85613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Analysis - Defaults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by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prior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 bad record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49E9C-3EA9-4CBB-A8F5-2436E1B2C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1184" y="1309854"/>
            <a:ext cx="4265090" cy="999241"/>
          </a:xfrm>
        </p:spPr>
        <p:txBody>
          <a:bodyPr/>
          <a:lstStyle/>
          <a:p>
            <a:r>
              <a:rPr lang="en-US" sz="1400" dirty="0"/>
              <a:t>94% have no Public derogatory records.</a:t>
            </a:r>
          </a:p>
          <a:p>
            <a:r>
              <a:rPr lang="en-US" sz="1400" dirty="0"/>
              <a:t>Having even 1 derogatory record increases the chances of Charge Off significantly.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323F0-CEB5-4C55-9817-E0010A0E3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387" y="2886773"/>
            <a:ext cx="5866614" cy="38203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EF8211-C50B-4534-BB4B-9D56FC912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30" y="2709366"/>
            <a:ext cx="5550997" cy="399780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7F60F42-B898-4288-B2D5-CE25A40B9066}"/>
              </a:ext>
            </a:extLst>
          </p:cNvPr>
          <p:cNvSpPr txBox="1">
            <a:spLocks/>
          </p:cNvSpPr>
          <p:nvPr/>
        </p:nvSpPr>
        <p:spPr>
          <a:xfrm>
            <a:off x="6664473" y="1309854"/>
            <a:ext cx="5527527" cy="139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400" dirty="0"/>
              <a:t>96% have no bankruptcy record.</a:t>
            </a:r>
          </a:p>
          <a:p>
            <a:r>
              <a:rPr lang="en-US" sz="1400" dirty="0"/>
              <a:t>Having even 1 bankruptcy record increases the chances of Charge Off significantly.</a:t>
            </a:r>
          </a:p>
          <a:p>
            <a:r>
              <a:rPr lang="en-US" sz="1400" dirty="0"/>
              <a:t>Public Derogatory Record and Public Bankruptcy records have 83% correlation. We can use any one.</a:t>
            </a:r>
          </a:p>
        </p:txBody>
      </p:sp>
    </p:spTree>
    <p:extLst>
      <p:ext uri="{BB962C8B-B14F-4D97-AF65-F5344CB8AC3E}">
        <p14:creationId xmlns:p14="http://schemas.microsoft.com/office/powerpoint/2010/main" val="4221906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59CC-7C24-42F1-A7F3-8AC2D3D5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029" y="145903"/>
            <a:ext cx="9313817" cy="85613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Analysis by prior bad record -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08440-FEC8-4041-B11D-8841B237D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3606" y="2399820"/>
            <a:ext cx="5012634" cy="2464411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High value loans, as well as low interest loans have been extended to those with prior public derogatory records.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This practice can be stopped to improve business metrics.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B5DCB-347A-47D0-8B66-50EE54B2A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10" y="1315374"/>
            <a:ext cx="50863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19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E837-EB9F-4476-8AC9-62E90EAB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16" y="230744"/>
            <a:ext cx="9313817" cy="85613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Analysis – Defaults by Debt to Income Ratio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47DDD-5494-4507-B28A-BA1F0B3D3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194" y="1501778"/>
            <a:ext cx="5184741" cy="856137"/>
          </a:xfrm>
        </p:spPr>
        <p:txBody>
          <a:bodyPr/>
          <a:lstStyle/>
          <a:p>
            <a:r>
              <a:rPr lang="en-US" sz="1600" dirty="0"/>
              <a:t>Percentage of default rises with </a:t>
            </a:r>
            <a:r>
              <a:rPr lang="en-US" sz="1600" dirty="0" err="1"/>
              <a:t>dti</a:t>
            </a:r>
            <a:r>
              <a:rPr lang="en-US" sz="1600" dirty="0"/>
              <a:t> ratio.</a:t>
            </a:r>
          </a:p>
          <a:p>
            <a:r>
              <a:rPr lang="en-US" sz="1600" dirty="0"/>
              <a:t>As the </a:t>
            </a:r>
            <a:r>
              <a:rPr lang="en-US" sz="1600" dirty="0" err="1"/>
              <a:t>dti</a:t>
            </a:r>
            <a:r>
              <a:rPr lang="en-US" sz="1600" dirty="0"/>
              <a:t> ratio rises above 20, the loans become risky.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C6E56-B303-4BF2-9D48-76AEA3ECE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6" y="2887859"/>
            <a:ext cx="6964800" cy="3517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88D870-31ED-4B2E-89B4-65A67020C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493" y="2753964"/>
            <a:ext cx="4628561" cy="354756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031817A-71EF-482F-9C0E-204EC5ED4CA4}"/>
              </a:ext>
            </a:extLst>
          </p:cNvPr>
          <p:cNvSpPr txBox="1">
            <a:spLocks/>
          </p:cNvSpPr>
          <p:nvPr/>
        </p:nvSpPr>
        <p:spPr>
          <a:xfrm>
            <a:off x="7843101" y="1375646"/>
            <a:ext cx="4062952" cy="10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600" dirty="0"/>
              <a:t>Higher interest rates should be charged for higher DTI, but we see spread across all values</a:t>
            </a:r>
          </a:p>
        </p:txBody>
      </p:sp>
    </p:spTree>
    <p:extLst>
      <p:ext uri="{BB962C8B-B14F-4D97-AF65-F5344CB8AC3E}">
        <p14:creationId xmlns:p14="http://schemas.microsoft.com/office/powerpoint/2010/main" val="3807185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05C0-E77E-49DA-B62F-534D96B0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067" y="230744"/>
            <a:ext cx="9313817" cy="85613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Some Interesting 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BA4E74-A3AE-4FFC-B7C7-58751CEC5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92" y="2579410"/>
            <a:ext cx="7657707" cy="3553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81C71C-0E90-46CF-8AA0-52A7EE4C5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38" y="2356702"/>
            <a:ext cx="4218553" cy="3999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E6F969-4030-441A-B586-D4137D031216}"/>
              </a:ext>
            </a:extLst>
          </p:cNvPr>
          <p:cNvSpPr txBox="1"/>
          <p:nvPr/>
        </p:nvSpPr>
        <p:spPr>
          <a:xfrm>
            <a:off x="721688" y="1251058"/>
            <a:ext cx="331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numbers increase as months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closer to year-end.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3F970-2C7F-44C3-88EE-F3A557AAA373}"/>
              </a:ext>
            </a:extLst>
          </p:cNvPr>
          <p:cNvSpPr txBox="1"/>
          <p:nvPr/>
        </p:nvSpPr>
        <p:spPr>
          <a:xfrm>
            <a:off x="5307291" y="1251057"/>
            <a:ext cx="660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loans are in populous states, California, New York, Florida and Texas</a:t>
            </a:r>
          </a:p>
        </p:txBody>
      </p:sp>
    </p:spTree>
    <p:extLst>
      <p:ext uri="{BB962C8B-B14F-4D97-AF65-F5344CB8AC3E}">
        <p14:creationId xmlns:p14="http://schemas.microsoft.com/office/powerpoint/2010/main" val="2691523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17253-6553-45A8-B09A-FE57FFA81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3689" y="2055043"/>
            <a:ext cx="5860327" cy="3855563"/>
          </a:xfrm>
        </p:spPr>
        <p:txBody>
          <a:bodyPr/>
          <a:lstStyle/>
          <a:p>
            <a:pPr marL="11430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Loan_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amount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correlated to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last_payment_amount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r factor.44, as expected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int_rate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correlated to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revol_util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r factor of .47 - This is good, as company is charging higher interest from riskier loan.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loan_amnt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revol_bal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correlated with r factor .35 - This is not good as it suggests that higher loan amount is being approved to riskier borrowers.&lt;/mark&gt;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delinq_2yrs is totally un-correlated with public record of bankruptcy. Therefore they represent distinct features with individual predictive value.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4B882C-58E7-476C-965F-C0FA61AE9908}"/>
              </a:ext>
            </a:extLst>
          </p:cNvPr>
          <p:cNvSpPr txBox="1">
            <a:spLocks/>
          </p:cNvSpPr>
          <p:nvPr/>
        </p:nvSpPr>
        <p:spPr>
          <a:xfrm>
            <a:off x="995067" y="230744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Correlation and Observation</a:t>
            </a: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9848346C-04D7-48BC-A908-47A602A64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59" y="1086881"/>
            <a:ext cx="5560454" cy="577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C1C0-6475-4D0A-ABC1-2894ACCE8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13" y="883920"/>
            <a:ext cx="2654648" cy="589279"/>
          </a:xfrm>
        </p:spPr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09C4B-9C9C-42D9-8C69-C0E74DACB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712" y="1473199"/>
            <a:ext cx="11975185" cy="2388125"/>
          </a:xfr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  <a:effectLst>
            <a:outerShdw blurRad="139700" dist="50800" dir="6900000" sx="101000" sy="101000" algn="ctr" rotWithShape="0">
              <a:srgbClr val="000000">
                <a:alpha val="62000"/>
              </a:srgbClr>
            </a:outerShdw>
          </a:effectLst>
        </p:spPr>
        <p:txBody>
          <a:bodyPr/>
          <a:lstStyle/>
          <a:p>
            <a:pPr marL="114300" indent="0">
              <a:buNone/>
            </a:pPr>
            <a:r>
              <a:rPr lang="en-US" sz="1400" b="1" dirty="0"/>
              <a:t>Below are the top variables that are impacting the defaulters:</a:t>
            </a:r>
          </a:p>
          <a:p>
            <a:r>
              <a:rPr lang="en-US" sz="1400" b="1" dirty="0"/>
              <a:t>Grade, </a:t>
            </a:r>
            <a:r>
              <a:rPr lang="en-US" sz="1400" b="1" dirty="0" err="1"/>
              <a:t>SubGrade</a:t>
            </a:r>
            <a:r>
              <a:rPr lang="en-US" sz="1400" dirty="0"/>
              <a:t>    -- As grade changes there are defaulters changing, G being the highest</a:t>
            </a:r>
          </a:p>
          <a:p>
            <a:r>
              <a:rPr lang="en-US" sz="1400" b="1" dirty="0"/>
              <a:t>Purpose of the loan</a:t>
            </a:r>
            <a:r>
              <a:rPr lang="en-US" sz="1400" dirty="0"/>
              <a:t> -- Small business has more defaulters</a:t>
            </a:r>
          </a:p>
          <a:p>
            <a:r>
              <a:rPr lang="en-US" sz="1400" b="1" dirty="0"/>
              <a:t>Interest rate</a:t>
            </a:r>
            <a:r>
              <a:rPr lang="en-US" sz="1400" dirty="0"/>
              <a:t>      -- As interest rate increases defaulters are </a:t>
            </a:r>
            <a:r>
              <a:rPr lang="en-US" sz="1400" dirty="0" err="1"/>
              <a:t>moe</a:t>
            </a:r>
            <a:r>
              <a:rPr lang="en-US" sz="1400" dirty="0"/>
              <a:t> </a:t>
            </a:r>
          </a:p>
          <a:p>
            <a:r>
              <a:rPr lang="en-US" sz="1400" b="1" dirty="0"/>
              <a:t>Term</a:t>
            </a:r>
            <a:r>
              <a:rPr lang="en-US" sz="1400" dirty="0"/>
              <a:t> -- There are more defaulters with 60 months term than 36 months</a:t>
            </a:r>
          </a:p>
          <a:p>
            <a:r>
              <a:rPr lang="en-US" sz="1400" b="1" dirty="0"/>
              <a:t>Annual income</a:t>
            </a:r>
            <a:r>
              <a:rPr lang="en-US" sz="1400" dirty="0"/>
              <a:t> -- If the annual income is more then high possibility that he pays the loan</a:t>
            </a:r>
          </a:p>
          <a:p>
            <a:r>
              <a:rPr lang="en-US" sz="1400" b="1" dirty="0"/>
              <a:t>Debt to Income</a:t>
            </a:r>
            <a:r>
              <a:rPr lang="en-US" sz="1400" dirty="0"/>
              <a:t> -- Percentage of default rises with </a:t>
            </a:r>
            <a:r>
              <a:rPr lang="en-US" sz="1400" dirty="0" err="1"/>
              <a:t>dti</a:t>
            </a:r>
            <a:r>
              <a:rPr lang="en-US" sz="1400" dirty="0"/>
              <a:t> ratio. As the </a:t>
            </a:r>
            <a:r>
              <a:rPr lang="en-US" sz="1400" dirty="0" err="1"/>
              <a:t>dti</a:t>
            </a:r>
            <a:r>
              <a:rPr lang="en-US" sz="1400" dirty="0"/>
              <a:t> ratio rises above 20, the loans become risky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B330BE-A556-4F85-8593-6C32CE3D0637}"/>
              </a:ext>
            </a:extLst>
          </p:cNvPr>
          <p:cNvSpPr txBox="1">
            <a:spLocks/>
          </p:cNvSpPr>
          <p:nvPr/>
        </p:nvSpPr>
        <p:spPr>
          <a:xfrm>
            <a:off x="108407" y="4135120"/>
            <a:ext cx="11975185" cy="23037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42424"/>
            </a:solidFill>
          </a:ln>
          <a:effectLst>
            <a:outerShdw blurRad="50800" dist="50800" dir="7140000" sx="101000" sy="101000" algn="ctr" rotWithShape="0">
              <a:srgbClr val="000000">
                <a:alpha val="37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400" b="1" dirty="0"/>
              <a:t>Recommendations:</a:t>
            </a:r>
          </a:p>
          <a:p>
            <a:pPr marL="114300" indent="0">
              <a:buNone/>
            </a:pPr>
            <a:r>
              <a:rPr lang="en-US" sz="1400" dirty="0"/>
              <a:t>1. </a:t>
            </a:r>
            <a:r>
              <a:rPr lang="en-US" sz="1400" b="1" dirty="0"/>
              <a:t>Stop</a:t>
            </a:r>
            <a:r>
              <a:rPr lang="en-US" sz="1400" dirty="0"/>
              <a:t> – approving loans where amount/income is higher than 30%.</a:t>
            </a:r>
          </a:p>
          <a:p>
            <a:pPr marL="114300" indent="0">
              <a:buNone/>
            </a:pPr>
            <a:r>
              <a:rPr lang="en-US" sz="1400" dirty="0"/>
              <a:t>2. </a:t>
            </a:r>
            <a:r>
              <a:rPr lang="en-US" sz="1400" b="1" dirty="0"/>
              <a:t>Reduce</a:t>
            </a:r>
            <a:r>
              <a:rPr lang="en-US" sz="1400" dirty="0"/>
              <a:t> – number of approvals where purpose is small business.</a:t>
            </a:r>
          </a:p>
          <a:p>
            <a:pPr marL="114300" indent="0">
              <a:buNone/>
            </a:pPr>
            <a:r>
              <a:rPr lang="en-US" sz="1400" dirty="0"/>
              <a:t>3. </a:t>
            </a:r>
            <a:r>
              <a:rPr lang="en-US" sz="1400" b="1" dirty="0"/>
              <a:t>Stop</a:t>
            </a:r>
            <a:r>
              <a:rPr lang="en-US" sz="1400" dirty="0"/>
              <a:t> – approving high-value loans when revolving line utilization rate greater than 75%.</a:t>
            </a:r>
          </a:p>
          <a:p>
            <a:pPr marL="114300" indent="0">
              <a:buNone/>
            </a:pPr>
            <a:r>
              <a:rPr lang="en-US" sz="1400" dirty="0"/>
              <a:t>4. </a:t>
            </a:r>
            <a:r>
              <a:rPr lang="en-US" sz="1400" b="1" dirty="0"/>
              <a:t>Stop</a:t>
            </a:r>
            <a:r>
              <a:rPr lang="en-US" sz="1400" dirty="0"/>
              <a:t> – approving loans to people with prior bad record. Or at least stop approving high-value loans.</a:t>
            </a:r>
          </a:p>
          <a:p>
            <a:pPr marL="114300" indent="0">
              <a:buNone/>
            </a:pPr>
            <a:r>
              <a:rPr lang="en-US" sz="1400" dirty="0"/>
              <a:t>5. </a:t>
            </a:r>
            <a:r>
              <a:rPr lang="en-US" sz="1400" b="1" dirty="0"/>
              <a:t>Start</a:t>
            </a:r>
            <a:r>
              <a:rPr lang="en-US" sz="1400" dirty="0"/>
              <a:t> – charging higher interest rates for loans with </a:t>
            </a:r>
            <a:r>
              <a:rPr lang="en-US" sz="1400" dirty="0" err="1"/>
              <a:t>dti</a:t>
            </a:r>
            <a:r>
              <a:rPr lang="en-US" sz="1400" dirty="0"/>
              <a:t> greater than 20.</a:t>
            </a:r>
          </a:p>
        </p:txBody>
      </p:sp>
    </p:spTree>
    <p:extLst>
      <p:ext uri="{BB962C8B-B14F-4D97-AF65-F5344CB8AC3E}">
        <p14:creationId xmlns:p14="http://schemas.microsoft.com/office/powerpoint/2010/main" val="425611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01DC4F-2661-4AD1-805F-CE2AAB2C9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58092"/>
            <a:ext cx="12192001" cy="58999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7E3416-4608-44CC-9091-79DD65B5F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3" y="1042794"/>
            <a:ext cx="11745798" cy="527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B16A6F-79F4-4109-AE17-3000B60B9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01" y="953409"/>
            <a:ext cx="11830639" cy="5725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B1CD9E2-B5E7-4D38-BDBB-7D4895520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1" y="867266"/>
            <a:ext cx="11934334" cy="57692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643FF7-87AF-47A3-82E3-EAA60ECA9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7421"/>
            <a:ext cx="12192000" cy="58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A5F672-D84D-4E09-BE89-E45AC1BF9796}"/>
              </a:ext>
            </a:extLst>
          </p:cNvPr>
          <p:cNvSpPr txBox="1"/>
          <p:nvPr/>
        </p:nvSpPr>
        <p:spPr>
          <a:xfrm>
            <a:off x="320511" y="999241"/>
            <a:ext cx="753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Analysis - Defaults by Interest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A93BE-641B-4683-8A52-8DFEC8FD19C2}"/>
              </a:ext>
            </a:extLst>
          </p:cNvPr>
          <p:cNvSpPr txBox="1"/>
          <p:nvPr/>
        </p:nvSpPr>
        <p:spPr>
          <a:xfrm>
            <a:off x="320511" y="1777233"/>
            <a:ext cx="9879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Percentage of Defaults increases monotonically with higher interest rates. At rates of 19% and above, more than 30% of loans are Charged Off.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06411B-03C2-432A-ACFC-07B139C0A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12" y="2964029"/>
            <a:ext cx="7007604" cy="28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CD43C3-EE43-4037-822E-32638CAFB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456" y="2964028"/>
            <a:ext cx="4338589" cy="282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8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9B22D-F6C9-4379-8B4C-AB429A14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333" y="473102"/>
            <a:ext cx="9313817" cy="85613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Analysis - Defaults by Loan 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2B3B0-997A-464F-8E11-2CD9A0F16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72" y="5663302"/>
            <a:ext cx="10859679" cy="65045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1800" dirty="0"/>
              <a:t>More than a quarter of loans taken for the purpose of running a small business are Charged Off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E5C816-B44F-4433-B2A3-CB7EC0D1D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28" y="1491642"/>
            <a:ext cx="11312166" cy="403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3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0789-30A8-49E4-BCE4-70E453A7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091" y="149886"/>
            <a:ext cx="9313817" cy="85613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Analysis - Defaults by Borrower’s Income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7FF0C-AC8C-47BC-86F7-61932DD07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35" y="1142650"/>
            <a:ext cx="11161336" cy="1234911"/>
          </a:xfrm>
        </p:spPr>
        <p:txBody>
          <a:bodyPr/>
          <a:lstStyle/>
          <a:p>
            <a:r>
              <a:rPr lang="en-US" sz="1600" dirty="0"/>
              <a:t>Borrowers having annual income less than 20000 default on their loans at much higher rates.</a:t>
            </a:r>
          </a:p>
          <a:p>
            <a:r>
              <a:rPr lang="en-US" sz="1600" dirty="0"/>
              <a:t>Loan default decreases with higher annual income.</a:t>
            </a:r>
          </a:p>
          <a:p>
            <a:r>
              <a:rPr lang="en-US" sz="1600" dirty="0"/>
              <a:t>As we will see on next slide – the ratio of amount to income is more important.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1FB89-D247-49B0-8CBB-0AD83C333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1" y="2433329"/>
            <a:ext cx="11998258" cy="427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2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765</Words>
  <Application>Microsoft Office PowerPoint</Application>
  <PresentationFormat>Widescreen</PresentationFormat>
  <Paragraphs>68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LENDING CLUB CASE STUDY   SUBMISSION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- Defaults by Loan Purpose</vt:lpstr>
      <vt:lpstr>Analysis - Defaults by Borrower’s Income</vt:lpstr>
      <vt:lpstr>Analysis - Defaults by ratio of amount to income</vt:lpstr>
      <vt:lpstr>Analysis - Defaults by ratio Continued</vt:lpstr>
      <vt:lpstr>Analysis - Defaults by Revolving Line Util Rate</vt:lpstr>
      <vt:lpstr>Analysis - Defaults by Revolving Line Util Rate Continued</vt:lpstr>
      <vt:lpstr>Analysis - Defaults by prior bad record</vt:lpstr>
      <vt:lpstr>Analysis by prior bad record - Continued</vt:lpstr>
      <vt:lpstr>Analysis – Defaults by Debt to Income Ratio</vt:lpstr>
      <vt:lpstr>Some Interesting Observations</vt:lpstr>
      <vt:lpstr>PowerPoint Presentation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 SUBMISSION</dc:title>
  <dc:creator>Anirudhya Bhattacharya</dc:creator>
  <cp:lastModifiedBy>Anirudhya Bhattacharya</cp:lastModifiedBy>
  <cp:revision>133</cp:revision>
  <dcterms:modified xsi:type="dcterms:W3CDTF">2021-05-17T13:25:56Z</dcterms:modified>
</cp:coreProperties>
</file>