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0" roundtripDataSignature="AMtx7miwiOcLFc7cLqlBaQXPP9m/jEk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3522647" y="92618"/>
            <a:ext cx="5146705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3522647" y="92618"/>
            <a:ext cx="5146705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3522647" y="92618"/>
            <a:ext cx="5146705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466509" y="0"/>
            <a:ext cx="3430904" cy="5393690"/>
          </a:xfrm>
          <a:custGeom>
            <a:avLst/>
            <a:gdLst/>
            <a:ahLst/>
            <a:cxnLst/>
            <a:rect l="l" t="t" r="r" b="b"/>
            <a:pathLst>
              <a:path w="3430904" h="5393690" extrusionOk="0">
                <a:moveTo>
                  <a:pt x="3430755" y="5393139"/>
                </a:moveTo>
                <a:lnTo>
                  <a:pt x="0" y="5393139"/>
                </a:lnTo>
                <a:lnTo>
                  <a:pt x="0" y="0"/>
                </a:lnTo>
                <a:lnTo>
                  <a:pt x="3430755" y="0"/>
                </a:lnTo>
                <a:lnTo>
                  <a:pt x="3430755" y="5393139"/>
                </a:lnTo>
                <a:close/>
              </a:path>
            </a:pathLst>
          </a:custGeom>
          <a:solidFill>
            <a:srgbClr val="E6E6E6">
              <a:alpha val="3803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861105" y="5390889"/>
            <a:ext cx="607695" cy="607695"/>
          </a:xfrm>
          <a:custGeom>
            <a:avLst/>
            <a:gdLst/>
            <a:ahLst/>
            <a:cxnLst/>
            <a:rect l="l" t="t" r="r" b="b"/>
            <a:pathLst>
              <a:path w="607694" h="607695" extrusionOk="0">
                <a:moveTo>
                  <a:pt x="607296" y="607298"/>
                </a:moveTo>
                <a:lnTo>
                  <a:pt x="0" y="607298"/>
                </a:lnTo>
                <a:lnTo>
                  <a:pt x="0" y="0"/>
                </a:lnTo>
                <a:lnTo>
                  <a:pt x="607296" y="0"/>
                </a:lnTo>
                <a:lnTo>
                  <a:pt x="607296" y="607298"/>
                </a:lnTo>
                <a:close/>
              </a:path>
            </a:pathLst>
          </a:custGeom>
          <a:solidFill>
            <a:srgbClr val="28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5"/>
          <p:cNvSpPr/>
          <p:nvPr/>
        </p:nvSpPr>
        <p:spPr>
          <a:xfrm>
            <a:off x="576066" y="5108789"/>
            <a:ext cx="287020" cy="282575"/>
          </a:xfrm>
          <a:custGeom>
            <a:avLst/>
            <a:gdLst/>
            <a:ahLst/>
            <a:cxnLst/>
            <a:rect l="l" t="t" r="r" b="b"/>
            <a:pathLst>
              <a:path w="287019" h="282575" extrusionOk="0">
                <a:moveTo>
                  <a:pt x="286651" y="282074"/>
                </a:moveTo>
                <a:lnTo>
                  <a:pt x="0" y="282074"/>
                </a:lnTo>
                <a:lnTo>
                  <a:pt x="0" y="0"/>
                </a:lnTo>
                <a:lnTo>
                  <a:pt x="286651" y="0"/>
                </a:lnTo>
                <a:lnTo>
                  <a:pt x="286651" y="282074"/>
                </a:lnTo>
                <a:close/>
              </a:path>
            </a:pathLst>
          </a:custGeom>
          <a:solidFill>
            <a:srgbClr val="00C6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5"/>
          <p:cNvSpPr/>
          <p:nvPr/>
        </p:nvSpPr>
        <p:spPr>
          <a:xfrm>
            <a:off x="861105" y="4952465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80" h="157479" extrusionOk="0">
                <a:moveTo>
                  <a:pt x="157459" y="157449"/>
                </a:moveTo>
                <a:lnTo>
                  <a:pt x="0" y="157449"/>
                </a:lnTo>
                <a:lnTo>
                  <a:pt x="0" y="0"/>
                </a:lnTo>
                <a:lnTo>
                  <a:pt x="157459" y="0"/>
                </a:lnTo>
                <a:lnTo>
                  <a:pt x="157459" y="157449"/>
                </a:lnTo>
                <a:close/>
              </a:path>
            </a:pathLst>
          </a:custGeom>
          <a:solidFill>
            <a:srgbClr val="2872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5"/>
          <p:cNvSpPr/>
          <p:nvPr/>
        </p:nvSpPr>
        <p:spPr>
          <a:xfrm>
            <a:off x="1466509" y="5992740"/>
            <a:ext cx="1031755" cy="3847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522647" y="92618"/>
            <a:ext cx="5146705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i4aniket/monte-carlo-simulation-1-ap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pgL6nLwRm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"/>
          <p:cNvGrpSpPr/>
          <p:nvPr/>
        </p:nvGrpSpPr>
        <p:grpSpPr>
          <a:xfrm>
            <a:off x="576066" y="0"/>
            <a:ext cx="4321347" cy="6377461"/>
            <a:chOff x="576066" y="0"/>
            <a:chExt cx="4321347" cy="6377461"/>
          </a:xfrm>
        </p:grpSpPr>
        <p:sp>
          <p:nvSpPr>
            <p:cNvPr id="49" name="Google Shape;49;p1"/>
            <p:cNvSpPr/>
            <p:nvPr/>
          </p:nvSpPr>
          <p:spPr>
            <a:xfrm>
              <a:off x="1466509" y="0"/>
              <a:ext cx="3430904" cy="5393690"/>
            </a:xfrm>
            <a:custGeom>
              <a:avLst/>
              <a:gdLst/>
              <a:ahLst/>
              <a:cxnLst/>
              <a:rect l="l" t="t" r="r" b="b"/>
              <a:pathLst>
                <a:path w="3430904" h="5393690" extrusionOk="0">
                  <a:moveTo>
                    <a:pt x="3430755" y="5393139"/>
                  </a:moveTo>
                  <a:lnTo>
                    <a:pt x="0" y="5393139"/>
                  </a:lnTo>
                  <a:lnTo>
                    <a:pt x="0" y="0"/>
                  </a:lnTo>
                  <a:lnTo>
                    <a:pt x="3430755" y="0"/>
                  </a:lnTo>
                  <a:lnTo>
                    <a:pt x="3430755" y="5393139"/>
                  </a:lnTo>
                  <a:close/>
                </a:path>
              </a:pathLst>
            </a:custGeom>
            <a:solidFill>
              <a:srgbClr val="E6E6E6">
                <a:alpha val="3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861105" y="5390889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 extrusionOk="0">
                  <a:moveTo>
                    <a:pt x="607296" y="607298"/>
                  </a:moveTo>
                  <a:lnTo>
                    <a:pt x="0" y="607298"/>
                  </a:lnTo>
                  <a:lnTo>
                    <a:pt x="0" y="0"/>
                  </a:lnTo>
                  <a:lnTo>
                    <a:pt x="607296" y="0"/>
                  </a:lnTo>
                  <a:lnTo>
                    <a:pt x="607296" y="607298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576066" y="5108789"/>
              <a:ext cx="287020" cy="282575"/>
            </a:xfrm>
            <a:custGeom>
              <a:avLst/>
              <a:gdLst/>
              <a:ahLst/>
              <a:cxnLst/>
              <a:rect l="l" t="t" r="r" b="b"/>
              <a:pathLst>
                <a:path w="287019" h="282575" extrusionOk="0">
                  <a:moveTo>
                    <a:pt x="286651" y="282074"/>
                  </a:moveTo>
                  <a:lnTo>
                    <a:pt x="0" y="282074"/>
                  </a:lnTo>
                  <a:lnTo>
                    <a:pt x="0" y="0"/>
                  </a:lnTo>
                  <a:lnTo>
                    <a:pt x="286651" y="0"/>
                  </a:lnTo>
                  <a:lnTo>
                    <a:pt x="286651" y="282074"/>
                  </a:lnTo>
                  <a:close/>
                </a:path>
              </a:pathLst>
            </a:custGeom>
            <a:solidFill>
              <a:srgbClr val="00C6F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861105" y="495246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 extrusionOk="0">
                  <a:moveTo>
                    <a:pt x="157459" y="157449"/>
                  </a:moveTo>
                  <a:lnTo>
                    <a:pt x="0" y="157449"/>
                  </a:lnTo>
                  <a:lnTo>
                    <a:pt x="0" y="0"/>
                  </a:lnTo>
                  <a:lnTo>
                    <a:pt x="157459" y="0"/>
                  </a:lnTo>
                  <a:lnTo>
                    <a:pt x="157459" y="157449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466509" y="5992740"/>
              <a:ext cx="1031755" cy="3847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"/>
          <p:cNvSpPr/>
          <p:nvPr/>
        </p:nvSpPr>
        <p:spPr>
          <a:xfrm>
            <a:off x="6462836" y="3783142"/>
            <a:ext cx="5288514" cy="280289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title"/>
          </p:nvPr>
        </p:nvSpPr>
        <p:spPr>
          <a:xfrm>
            <a:off x="3522652" y="92625"/>
            <a:ext cx="8457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119120" marR="5080" lvl="0" indent="0" algn="l" rtl="0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Theme:  Montecarlo Simulation</a:t>
            </a:r>
            <a:endParaRPr/>
          </a:p>
          <a:p>
            <a:pPr marL="3119120" marR="5080" lvl="0" indent="0" algn="l" rtl="0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Name: ByteFabrik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6629103" y="1403250"/>
            <a:ext cx="51222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Team Members: Aniket Kumar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12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 extrusionOk="0">
                <a:moveTo>
                  <a:pt x="11736946" y="6407429"/>
                </a:moveTo>
                <a:lnTo>
                  <a:pt x="0" y="6407429"/>
                </a:lnTo>
                <a:lnTo>
                  <a:pt x="0" y="6857974"/>
                </a:lnTo>
                <a:lnTo>
                  <a:pt x="11736946" y="6857974"/>
                </a:lnTo>
                <a:lnTo>
                  <a:pt x="11736946" y="6407429"/>
                </a:lnTo>
                <a:close/>
              </a:path>
              <a:path w="12187555" h="6858000" extrusionOk="0">
                <a:moveTo>
                  <a:pt x="12187492" y="0"/>
                </a:moveTo>
                <a:lnTo>
                  <a:pt x="11736946" y="0"/>
                </a:lnTo>
                <a:lnTo>
                  <a:pt x="11736946" y="6407429"/>
                </a:lnTo>
                <a:lnTo>
                  <a:pt x="12187492" y="6407429"/>
                </a:lnTo>
                <a:lnTo>
                  <a:pt x="1218749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556033" y="6570621"/>
            <a:ext cx="603250" cy="3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DPC++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Essentials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11137452" y="6554713"/>
            <a:ext cx="476073" cy="1775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1931802" y="6562397"/>
            <a:ext cx="81915" cy="1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558668" y="458621"/>
            <a:ext cx="3865879" cy="90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000000"/>
                </a:solidFill>
              </a:rPr>
              <a:t>GitHub Link</a:t>
            </a:r>
            <a:endParaRPr sz="5800"/>
          </a:p>
        </p:txBody>
      </p:sp>
      <p:sp>
        <p:nvSpPr>
          <p:cNvPr id="150" name="Google Shape;150;p10"/>
          <p:cNvSpPr txBox="1"/>
          <p:nvPr/>
        </p:nvSpPr>
        <p:spPr>
          <a:xfrm>
            <a:off x="987775" y="2681100"/>
            <a:ext cx="903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https://github.com/ani4aniket/monte-carlo-simulation-1-api</a:t>
            </a:r>
            <a:endParaRPr sz="2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/>
          <p:nvPr/>
        </p:nvSpPr>
        <p:spPr>
          <a:xfrm>
            <a:off x="0" y="12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 extrusionOk="0">
                <a:moveTo>
                  <a:pt x="11736946" y="6407429"/>
                </a:moveTo>
                <a:lnTo>
                  <a:pt x="0" y="6407429"/>
                </a:lnTo>
                <a:lnTo>
                  <a:pt x="0" y="6857974"/>
                </a:lnTo>
                <a:lnTo>
                  <a:pt x="11736946" y="6857974"/>
                </a:lnTo>
                <a:lnTo>
                  <a:pt x="11736946" y="6407429"/>
                </a:lnTo>
                <a:close/>
              </a:path>
              <a:path w="12187555" h="6858000" extrusionOk="0">
                <a:moveTo>
                  <a:pt x="12187492" y="0"/>
                </a:moveTo>
                <a:lnTo>
                  <a:pt x="11736946" y="0"/>
                </a:lnTo>
                <a:lnTo>
                  <a:pt x="11736946" y="6407429"/>
                </a:lnTo>
                <a:lnTo>
                  <a:pt x="12187492" y="6407429"/>
                </a:lnTo>
                <a:lnTo>
                  <a:pt x="1218749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556033" y="6570621"/>
            <a:ext cx="603250" cy="3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DPC++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Essentials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11137452" y="6554713"/>
            <a:ext cx="476073" cy="1775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11931802" y="6562397"/>
            <a:ext cx="81915" cy="1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558668" y="458621"/>
            <a:ext cx="10871332" cy="90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000000"/>
                </a:solidFill>
              </a:rPr>
              <a:t>Results and Visualization</a:t>
            </a:r>
            <a:endParaRPr sz="5800"/>
          </a:p>
        </p:txBody>
      </p:sp>
      <p:pic>
        <p:nvPicPr>
          <p:cNvPr id="160" name="Google Shape;160;p11" descr="Screenshot (108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1676400"/>
            <a:ext cx="9220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/>
          <p:nvPr/>
        </p:nvSpPr>
        <p:spPr>
          <a:xfrm>
            <a:off x="0" y="12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 extrusionOk="0">
                <a:moveTo>
                  <a:pt x="11736946" y="6407429"/>
                </a:moveTo>
                <a:lnTo>
                  <a:pt x="0" y="6407429"/>
                </a:lnTo>
                <a:lnTo>
                  <a:pt x="0" y="6857974"/>
                </a:lnTo>
                <a:lnTo>
                  <a:pt x="11736946" y="6857974"/>
                </a:lnTo>
                <a:lnTo>
                  <a:pt x="11736946" y="6407429"/>
                </a:lnTo>
                <a:close/>
              </a:path>
              <a:path w="12187555" h="6858000" extrusionOk="0">
                <a:moveTo>
                  <a:pt x="12187492" y="0"/>
                </a:moveTo>
                <a:lnTo>
                  <a:pt x="11736946" y="0"/>
                </a:lnTo>
                <a:lnTo>
                  <a:pt x="11736946" y="6407429"/>
                </a:lnTo>
                <a:lnTo>
                  <a:pt x="12187492" y="6407429"/>
                </a:lnTo>
                <a:lnTo>
                  <a:pt x="1218749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556033" y="6570621"/>
            <a:ext cx="603250" cy="3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DPC++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Essentials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11137452" y="6554713"/>
            <a:ext cx="476073" cy="1775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11931802" y="6562397"/>
            <a:ext cx="81915" cy="1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558668" y="458621"/>
            <a:ext cx="10871332" cy="90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000000"/>
                </a:solidFill>
              </a:rPr>
              <a:t>Results and Visualization</a:t>
            </a:r>
            <a:endParaRPr sz="5800"/>
          </a:p>
        </p:txBody>
      </p:sp>
      <p:pic>
        <p:nvPicPr>
          <p:cNvPr id="170" name="Google Shape;170;p12" descr="Screenshot (108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7700" y="167640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676401" y="92618"/>
            <a:ext cx="6992952" cy="82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000000"/>
                </a:solidFill>
              </a:rPr>
              <a:t>Results Summary</a:t>
            </a:r>
            <a:endParaRPr sz="5300"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the Monte Carlo Simulation we have taken the data points provided by Techgig and done analysis using Blacl Scholes formula and shared the result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written the code in SYCL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help of Advisor we have created a roofline report for the code and deployed the same in Devcloud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analyse almost any code in SYCL and find performance reports generated in html and see where the codes can be improved.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also offloaded the code to Intel Advisor so that we analyse the code we created in SYCL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oneAPI tools used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Language: SYCL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oneAPI Base toolkit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DevCloud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oneAPI Advisor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0067B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4099941" y="2409775"/>
            <a:ext cx="4080091" cy="152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11888192" y="6414587"/>
            <a:ext cx="85725" cy="1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0" y="12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 extrusionOk="0">
                <a:moveTo>
                  <a:pt x="11736946" y="6407429"/>
                </a:moveTo>
                <a:lnTo>
                  <a:pt x="0" y="6407429"/>
                </a:lnTo>
                <a:lnTo>
                  <a:pt x="0" y="6857974"/>
                </a:lnTo>
                <a:lnTo>
                  <a:pt x="11736946" y="6857974"/>
                </a:lnTo>
                <a:lnTo>
                  <a:pt x="11736946" y="6407429"/>
                </a:lnTo>
                <a:close/>
              </a:path>
              <a:path w="12187555" h="6858000" extrusionOk="0">
                <a:moveTo>
                  <a:pt x="12187492" y="0"/>
                </a:moveTo>
                <a:lnTo>
                  <a:pt x="11736946" y="0"/>
                </a:lnTo>
                <a:lnTo>
                  <a:pt x="11736946" y="6407429"/>
                </a:lnTo>
                <a:lnTo>
                  <a:pt x="12187492" y="6407429"/>
                </a:lnTo>
                <a:lnTo>
                  <a:pt x="12187492" y="0"/>
                </a:lnTo>
                <a:close/>
              </a:path>
            </a:pathLst>
          </a:custGeom>
          <a:solidFill>
            <a:srgbClr val="0049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000"/>
                </a:solidFill>
              </a:rPr>
              <a:t>Problem Statement</a:t>
            </a:r>
            <a:endParaRPr sz="6400"/>
          </a:p>
        </p:txBody>
      </p:sp>
      <p:sp>
        <p:nvSpPr>
          <p:cNvPr id="62" name="Google Shape;62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Monte Carlo Simulation using SYCL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576066" y="0"/>
            <a:ext cx="4321347" cy="6377461"/>
            <a:chOff x="576066" y="0"/>
            <a:chExt cx="4321347" cy="6377461"/>
          </a:xfrm>
        </p:grpSpPr>
        <p:sp>
          <p:nvSpPr>
            <p:cNvPr id="68" name="Google Shape;68;p3"/>
            <p:cNvSpPr/>
            <p:nvPr/>
          </p:nvSpPr>
          <p:spPr>
            <a:xfrm>
              <a:off x="1466509" y="0"/>
              <a:ext cx="3430904" cy="5393690"/>
            </a:xfrm>
            <a:custGeom>
              <a:avLst/>
              <a:gdLst/>
              <a:ahLst/>
              <a:cxnLst/>
              <a:rect l="l" t="t" r="r" b="b"/>
              <a:pathLst>
                <a:path w="3430904" h="5393690" extrusionOk="0">
                  <a:moveTo>
                    <a:pt x="3430755" y="5393139"/>
                  </a:moveTo>
                  <a:lnTo>
                    <a:pt x="0" y="5393139"/>
                  </a:lnTo>
                  <a:lnTo>
                    <a:pt x="0" y="0"/>
                  </a:lnTo>
                  <a:lnTo>
                    <a:pt x="3430755" y="0"/>
                  </a:lnTo>
                  <a:lnTo>
                    <a:pt x="3430755" y="5393139"/>
                  </a:lnTo>
                  <a:close/>
                </a:path>
              </a:pathLst>
            </a:custGeom>
            <a:solidFill>
              <a:srgbClr val="E6E6E6">
                <a:alpha val="3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61105" y="5390889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 extrusionOk="0">
                  <a:moveTo>
                    <a:pt x="607296" y="607298"/>
                  </a:moveTo>
                  <a:lnTo>
                    <a:pt x="0" y="607298"/>
                  </a:lnTo>
                  <a:lnTo>
                    <a:pt x="0" y="0"/>
                  </a:lnTo>
                  <a:lnTo>
                    <a:pt x="607296" y="0"/>
                  </a:lnTo>
                  <a:lnTo>
                    <a:pt x="607296" y="607298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76066" y="5108789"/>
              <a:ext cx="287020" cy="282575"/>
            </a:xfrm>
            <a:custGeom>
              <a:avLst/>
              <a:gdLst/>
              <a:ahLst/>
              <a:cxnLst/>
              <a:rect l="l" t="t" r="r" b="b"/>
              <a:pathLst>
                <a:path w="287019" h="282575" extrusionOk="0">
                  <a:moveTo>
                    <a:pt x="286651" y="282074"/>
                  </a:moveTo>
                  <a:lnTo>
                    <a:pt x="0" y="282074"/>
                  </a:lnTo>
                  <a:lnTo>
                    <a:pt x="0" y="0"/>
                  </a:lnTo>
                  <a:lnTo>
                    <a:pt x="286651" y="0"/>
                  </a:lnTo>
                  <a:lnTo>
                    <a:pt x="286651" y="282074"/>
                  </a:lnTo>
                  <a:close/>
                </a:path>
              </a:pathLst>
            </a:custGeom>
            <a:solidFill>
              <a:srgbClr val="00C6F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61105" y="495246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 extrusionOk="0">
                  <a:moveTo>
                    <a:pt x="157459" y="157449"/>
                  </a:moveTo>
                  <a:lnTo>
                    <a:pt x="0" y="157449"/>
                  </a:lnTo>
                  <a:lnTo>
                    <a:pt x="0" y="0"/>
                  </a:lnTo>
                  <a:lnTo>
                    <a:pt x="157459" y="0"/>
                  </a:lnTo>
                  <a:lnTo>
                    <a:pt x="157459" y="157449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466509" y="5992740"/>
              <a:ext cx="1031755" cy="3847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3"/>
          <p:cNvSpPr txBox="1"/>
          <p:nvPr/>
        </p:nvSpPr>
        <p:spPr>
          <a:xfrm>
            <a:off x="752473" y="49700"/>
            <a:ext cx="8744585" cy="70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Tech Architecture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3" descr="main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800" y="984124"/>
            <a:ext cx="7467600" cy="488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"/>
          <p:cNvGrpSpPr/>
          <p:nvPr/>
        </p:nvGrpSpPr>
        <p:grpSpPr>
          <a:xfrm>
            <a:off x="576066" y="0"/>
            <a:ext cx="4321347" cy="6377461"/>
            <a:chOff x="576066" y="0"/>
            <a:chExt cx="4321347" cy="6377461"/>
          </a:xfrm>
        </p:grpSpPr>
        <p:sp>
          <p:nvSpPr>
            <p:cNvPr id="80" name="Google Shape;80;p4"/>
            <p:cNvSpPr/>
            <p:nvPr/>
          </p:nvSpPr>
          <p:spPr>
            <a:xfrm>
              <a:off x="1466509" y="0"/>
              <a:ext cx="3430904" cy="5393690"/>
            </a:xfrm>
            <a:custGeom>
              <a:avLst/>
              <a:gdLst/>
              <a:ahLst/>
              <a:cxnLst/>
              <a:rect l="l" t="t" r="r" b="b"/>
              <a:pathLst>
                <a:path w="3430904" h="5393690" extrusionOk="0">
                  <a:moveTo>
                    <a:pt x="3430755" y="5393139"/>
                  </a:moveTo>
                  <a:lnTo>
                    <a:pt x="0" y="5393139"/>
                  </a:lnTo>
                  <a:lnTo>
                    <a:pt x="0" y="0"/>
                  </a:lnTo>
                  <a:lnTo>
                    <a:pt x="3430755" y="0"/>
                  </a:lnTo>
                  <a:lnTo>
                    <a:pt x="3430755" y="5393139"/>
                  </a:lnTo>
                  <a:close/>
                </a:path>
              </a:pathLst>
            </a:custGeom>
            <a:solidFill>
              <a:srgbClr val="E6E6E6">
                <a:alpha val="3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61105" y="5390889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 extrusionOk="0">
                  <a:moveTo>
                    <a:pt x="607296" y="607298"/>
                  </a:moveTo>
                  <a:lnTo>
                    <a:pt x="0" y="607298"/>
                  </a:lnTo>
                  <a:lnTo>
                    <a:pt x="0" y="0"/>
                  </a:lnTo>
                  <a:lnTo>
                    <a:pt x="607296" y="0"/>
                  </a:lnTo>
                  <a:lnTo>
                    <a:pt x="607296" y="607298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76066" y="5108789"/>
              <a:ext cx="287020" cy="282575"/>
            </a:xfrm>
            <a:custGeom>
              <a:avLst/>
              <a:gdLst/>
              <a:ahLst/>
              <a:cxnLst/>
              <a:rect l="l" t="t" r="r" b="b"/>
              <a:pathLst>
                <a:path w="287019" h="282575" extrusionOk="0">
                  <a:moveTo>
                    <a:pt x="286651" y="282074"/>
                  </a:moveTo>
                  <a:lnTo>
                    <a:pt x="0" y="282074"/>
                  </a:lnTo>
                  <a:lnTo>
                    <a:pt x="0" y="0"/>
                  </a:lnTo>
                  <a:lnTo>
                    <a:pt x="286651" y="0"/>
                  </a:lnTo>
                  <a:lnTo>
                    <a:pt x="286651" y="282074"/>
                  </a:lnTo>
                  <a:close/>
                </a:path>
              </a:pathLst>
            </a:custGeom>
            <a:solidFill>
              <a:srgbClr val="00C6F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1105" y="495246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 extrusionOk="0">
                  <a:moveTo>
                    <a:pt x="157459" y="157449"/>
                  </a:moveTo>
                  <a:lnTo>
                    <a:pt x="0" y="157449"/>
                  </a:lnTo>
                  <a:lnTo>
                    <a:pt x="0" y="0"/>
                  </a:lnTo>
                  <a:lnTo>
                    <a:pt x="157459" y="0"/>
                  </a:lnTo>
                  <a:lnTo>
                    <a:pt x="157459" y="157449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466509" y="5992740"/>
              <a:ext cx="1031755" cy="3847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4"/>
          <p:cNvSpPr txBox="1"/>
          <p:nvPr/>
        </p:nvSpPr>
        <p:spPr>
          <a:xfrm>
            <a:off x="752473" y="49700"/>
            <a:ext cx="8744585" cy="70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What we are doing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Monte Carlo Simulation using  the Black-Scholes formula is a mathematical model that provides an analytical solution for pricing European-style options, which are financial contracts that give the holder the right, but not the obligation, to buy (call option) or sell (put option) an underlying asset at a predetermined price (strike price) on or before a specific date (expiration date).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formula assumes that the price of the underlying asset follows a geometric Brownian motion, which means that the rate of return on the asset is normally distributed with a constant expected return and volatility over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formula calculates the theoretical value of the option by taking into account several factors,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"/>
          <p:cNvGrpSpPr/>
          <p:nvPr/>
        </p:nvGrpSpPr>
        <p:grpSpPr>
          <a:xfrm>
            <a:off x="576066" y="0"/>
            <a:ext cx="4321347" cy="6377461"/>
            <a:chOff x="576066" y="0"/>
            <a:chExt cx="4321347" cy="6377461"/>
          </a:xfrm>
        </p:grpSpPr>
        <p:sp>
          <p:nvSpPr>
            <p:cNvPr id="92" name="Google Shape;92;p5"/>
            <p:cNvSpPr/>
            <p:nvPr/>
          </p:nvSpPr>
          <p:spPr>
            <a:xfrm>
              <a:off x="1466509" y="0"/>
              <a:ext cx="3430904" cy="5393690"/>
            </a:xfrm>
            <a:custGeom>
              <a:avLst/>
              <a:gdLst/>
              <a:ahLst/>
              <a:cxnLst/>
              <a:rect l="l" t="t" r="r" b="b"/>
              <a:pathLst>
                <a:path w="3430904" h="5393690" extrusionOk="0">
                  <a:moveTo>
                    <a:pt x="3430755" y="5393139"/>
                  </a:moveTo>
                  <a:lnTo>
                    <a:pt x="0" y="5393139"/>
                  </a:lnTo>
                  <a:lnTo>
                    <a:pt x="0" y="0"/>
                  </a:lnTo>
                  <a:lnTo>
                    <a:pt x="3430755" y="0"/>
                  </a:lnTo>
                  <a:lnTo>
                    <a:pt x="3430755" y="5393139"/>
                  </a:lnTo>
                  <a:close/>
                </a:path>
              </a:pathLst>
            </a:custGeom>
            <a:solidFill>
              <a:srgbClr val="E6E6E6">
                <a:alpha val="3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861105" y="5390889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 extrusionOk="0">
                  <a:moveTo>
                    <a:pt x="607296" y="607298"/>
                  </a:moveTo>
                  <a:lnTo>
                    <a:pt x="0" y="607298"/>
                  </a:lnTo>
                  <a:lnTo>
                    <a:pt x="0" y="0"/>
                  </a:lnTo>
                  <a:lnTo>
                    <a:pt x="607296" y="0"/>
                  </a:lnTo>
                  <a:lnTo>
                    <a:pt x="607296" y="607298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76066" y="5108789"/>
              <a:ext cx="287020" cy="282575"/>
            </a:xfrm>
            <a:custGeom>
              <a:avLst/>
              <a:gdLst/>
              <a:ahLst/>
              <a:cxnLst/>
              <a:rect l="l" t="t" r="r" b="b"/>
              <a:pathLst>
                <a:path w="287019" h="282575" extrusionOk="0">
                  <a:moveTo>
                    <a:pt x="286651" y="282074"/>
                  </a:moveTo>
                  <a:lnTo>
                    <a:pt x="0" y="282074"/>
                  </a:lnTo>
                  <a:lnTo>
                    <a:pt x="0" y="0"/>
                  </a:lnTo>
                  <a:lnTo>
                    <a:pt x="286651" y="0"/>
                  </a:lnTo>
                  <a:lnTo>
                    <a:pt x="286651" y="282074"/>
                  </a:lnTo>
                  <a:close/>
                </a:path>
              </a:pathLst>
            </a:custGeom>
            <a:solidFill>
              <a:srgbClr val="00C6F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861105" y="495246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 extrusionOk="0">
                  <a:moveTo>
                    <a:pt x="157459" y="157449"/>
                  </a:moveTo>
                  <a:lnTo>
                    <a:pt x="0" y="157449"/>
                  </a:lnTo>
                  <a:lnTo>
                    <a:pt x="0" y="0"/>
                  </a:lnTo>
                  <a:lnTo>
                    <a:pt x="157459" y="0"/>
                  </a:lnTo>
                  <a:lnTo>
                    <a:pt x="157459" y="157449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466509" y="5992740"/>
              <a:ext cx="1031755" cy="3847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5"/>
          <p:cNvSpPr txBox="1"/>
          <p:nvPr/>
        </p:nvSpPr>
        <p:spPr>
          <a:xfrm>
            <a:off x="752473" y="49700"/>
            <a:ext cx="8744585" cy="70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What we are doing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price of the underlying asset (S)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Strike price of the option (K)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expiration of the option (T)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Risk-free interest rate (r)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Dividend yield of the underlying asset (q)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Volatility of the underlying asset (σ)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formula 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= S * N(d1) - K * e^(-rT) * N(d2)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 = K * e^(-rT) * N(-d2) - S * N(-d1)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is the call option price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 is the put option price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6"/>
          <p:cNvGrpSpPr/>
          <p:nvPr/>
        </p:nvGrpSpPr>
        <p:grpSpPr>
          <a:xfrm>
            <a:off x="576066" y="0"/>
            <a:ext cx="4321347" cy="6377461"/>
            <a:chOff x="576066" y="0"/>
            <a:chExt cx="4321347" cy="6377461"/>
          </a:xfrm>
        </p:grpSpPr>
        <p:sp>
          <p:nvSpPr>
            <p:cNvPr id="104" name="Google Shape;104;p6"/>
            <p:cNvSpPr/>
            <p:nvPr/>
          </p:nvSpPr>
          <p:spPr>
            <a:xfrm>
              <a:off x="1466509" y="0"/>
              <a:ext cx="3430904" cy="5393690"/>
            </a:xfrm>
            <a:custGeom>
              <a:avLst/>
              <a:gdLst/>
              <a:ahLst/>
              <a:cxnLst/>
              <a:rect l="l" t="t" r="r" b="b"/>
              <a:pathLst>
                <a:path w="3430904" h="5393690" extrusionOk="0">
                  <a:moveTo>
                    <a:pt x="3430755" y="5393139"/>
                  </a:moveTo>
                  <a:lnTo>
                    <a:pt x="0" y="5393139"/>
                  </a:lnTo>
                  <a:lnTo>
                    <a:pt x="0" y="0"/>
                  </a:lnTo>
                  <a:lnTo>
                    <a:pt x="3430755" y="0"/>
                  </a:lnTo>
                  <a:lnTo>
                    <a:pt x="3430755" y="5393139"/>
                  </a:lnTo>
                  <a:close/>
                </a:path>
              </a:pathLst>
            </a:custGeom>
            <a:solidFill>
              <a:srgbClr val="E6E6E6">
                <a:alpha val="3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61105" y="5390889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 extrusionOk="0">
                  <a:moveTo>
                    <a:pt x="607296" y="607298"/>
                  </a:moveTo>
                  <a:lnTo>
                    <a:pt x="0" y="607298"/>
                  </a:lnTo>
                  <a:lnTo>
                    <a:pt x="0" y="0"/>
                  </a:lnTo>
                  <a:lnTo>
                    <a:pt x="607296" y="0"/>
                  </a:lnTo>
                  <a:lnTo>
                    <a:pt x="607296" y="607298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76066" y="5108789"/>
              <a:ext cx="287020" cy="282575"/>
            </a:xfrm>
            <a:custGeom>
              <a:avLst/>
              <a:gdLst/>
              <a:ahLst/>
              <a:cxnLst/>
              <a:rect l="l" t="t" r="r" b="b"/>
              <a:pathLst>
                <a:path w="287019" h="282575" extrusionOk="0">
                  <a:moveTo>
                    <a:pt x="286651" y="282074"/>
                  </a:moveTo>
                  <a:lnTo>
                    <a:pt x="0" y="282074"/>
                  </a:lnTo>
                  <a:lnTo>
                    <a:pt x="0" y="0"/>
                  </a:lnTo>
                  <a:lnTo>
                    <a:pt x="286651" y="0"/>
                  </a:lnTo>
                  <a:lnTo>
                    <a:pt x="286651" y="282074"/>
                  </a:lnTo>
                  <a:close/>
                </a:path>
              </a:pathLst>
            </a:custGeom>
            <a:solidFill>
              <a:srgbClr val="00C6F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61105" y="495246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 extrusionOk="0">
                  <a:moveTo>
                    <a:pt x="157459" y="157449"/>
                  </a:moveTo>
                  <a:lnTo>
                    <a:pt x="0" y="157449"/>
                  </a:lnTo>
                  <a:lnTo>
                    <a:pt x="0" y="0"/>
                  </a:lnTo>
                  <a:lnTo>
                    <a:pt x="157459" y="0"/>
                  </a:lnTo>
                  <a:lnTo>
                    <a:pt x="157459" y="157449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466509" y="5992740"/>
              <a:ext cx="1031755" cy="3847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6"/>
          <p:cNvSpPr txBox="1"/>
          <p:nvPr/>
        </p:nvSpPr>
        <p:spPr>
          <a:xfrm>
            <a:off x="752473" y="49700"/>
            <a:ext cx="8744585" cy="70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What we are doing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N(d1) and N(d2) are the cumulative normal distribution functions of the standardized variables d1 and d2, respectively, which are defined as follows: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d1 = [ln(S/K) + (r - q + σ^2/2)T] / (σ * sqrt(T))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d2 = d1 - σ * sqrt(T)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Black-Scholes formula assumes that the underlying asset follows a lognormal distribution, which means that small changes in the price of the underlying asset have a proportional effect on the option price. However, the model has some limitations, such as assuming constant volatility and that stock prices follow a random walk, which may not always hold in real-world financial markets.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7"/>
          <p:cNvGrpSpPr/>
          <p:nvPr/>
        </p:nvGrpSpPr>
        <p:grpSpPr>
          <a:xfrm>
            <a:off x="576066" y="0"/>
            <a:ext cx="4321347" cy="6377461"/>
            <a:chOff x="576066" y="0"/>
            <a:chExt cx="4321347" cy="6377461"/>
          </a:xfrm>
        </p:grpSpPr>
        <p:sp>
          <p:nvSpPr>
            <p:cNvPr id="116" name="Google Shape;116;p7"/>
            <p:cNvSpPr/>
            <p:nvPr/>
          </p:nvSpPr>
          <p:spPr>
            <a:xfrm>
              <a:off x="1466509" y="0"/>
              <a:ext cx="3430904" cy="5393690"/>
            </a:xfrm>
            <a:custGeom>
              <a:avLst/>
              <a:gdLst/>
              <a:ahLst/>
              <a:cxnLst/>
              <a:rect l="l" t="t" r="r" b="b"/>
              <a:pathLst>
                <a:path w="3430904" h="5393690" extrusionOk="0">
                  <a:moveTo>
                    <a:pt x="3430755" y="5393139"/>
                  </a:moveTo>
                  <a:lnTo>
                    <a:pt x="0" y="5393139"/>
                  </a:lnTo>
                  <a:lnTo>
                    <a:pt x="0" y="0"/>
                  </a:lnTo>
                  <a:lnTo>
                    <a:pt x="3430755" y="0"/>
                  </a:lnTo>
                  <a:lnTo>
                    <a:pt x="3430755" y="5393139"/>
                  </a:lnTo>
                  <a:close/>
                </a:path>
              </a:pathLst>
            </a:custGeom>
            <a:solidFill>
              <a:srgbClr val="E6E6E6">
                <a:alpha val="3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861105" y="5390889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 extrusionOk="0">
                  <a:moveTo>
                    <a:pt x="607296" y="607298"/>
                  </a:moveTo>
                  <a:lnTo>
                    <a:pt x="0" y="607298"/>
                  </a:lnTo>
                  <a:lnTo>
                    <a:pt x="0" y="0"/>
                  </a:lnTo>
                  <a:lnTo>
                    <a:pt x="607296" y="0"/>
                  </a:lnTo>
                  <a:lnTo>
                    <a:pt x="607296" y="607298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76066" y="5108789"/>
              <a:ext cx="287020" cy="282575"/>
            </a:xfrm>
            <a:custGeom>
              <a:avLst/>
              <a:gdLst/>
              <a:ahLst/>
              <a:cxnLst/>
              <a:rect l="l" t="t" r="r" b="b"/>
              <a:pathLst>
                <a:path w="287019" h="282575" extrusionOk="0">
                  <a:moveTo>
                    <a:pt x="286651" y="282074"/>
                  </a:moveTo>
                  <a:lnTo>
                    <a:pt x="0" y="282074"/>
                  </a:lnTo>
                  <a:lnTo>
                    <a:pt x="0" y="0"/>
                  </a:lnTo>
                  <a:lnTo>
                    <a:pt x="286651" y="0"/>
                  </a:lnTo>
                  <a:lnTo>
                    <a:pt x="286651" y="282074"/>
                  </a:lnTo>
                  <a:close/>
                </a:path>
              </a:pathLst>
            </a:custGeom>
            <a:solidFill>
              <a:srgbClr val="00C6F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861105" y="495246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 extrusionOk="0">
                  <a:moveTo>
                    <a:pt x="157459" y="157449"/>
                  </a:moveTo>
                  <a:lnTo>
                    <a:pt x="0" y="157449"/>
                  </a:lnTo>
                  <a:lnTo>
                    <a:pt x="0" y="0"/>
                  </a:lnTo>
                  <a:lnTo>
                    <a:pt x="157459" y="0"/>
                  </a:lnTo>
                  <a:lnTo>
                    <a:pt x="157459" y="157449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466509" y="5992740"/>
              <a:ext cx="1031755" cy="3847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7"/>
          <p:cNvSpPr txBox="1"/>
          <p:nvPr/>
        </p:nvSpPr>
        <p:spPr>
          <a:xfrm>
            <a:off x="752473" y="49700"/>
            <a:ext cx="8744585" cy="70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What we are doing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is using SYCL standards to perform a Monte Carlo simulation to price European call options using the Black-Scholes model for multiple stocks. It takes in stock data for different dates and performs a Monte Carlo simulation to calculate the option price for each stock. The StockData class stores information about the stock for a particular date, including the date, stock name, open price, high price, low price, closing price, and trading volume.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parse_stock_data function takes in raw stock data as a vector of strings, where each string represents data for a particular date, and parses it to create a vector of StockData objects. The data is separated by tabs, and each field is stored in the appropriate variable in the StockData object.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black_scholes_call function takes in a StockData object, strike price, risk-free interest rate, dividend yield, volatility, and time to maturity, and uses the Black-Scholes formula to calculate the price of a European call option for the given stock.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576066" y="0"/>
            <a:ext cx="4321347" cy="6377461"/>
            <a:chOff x="576066" y="0"/>
            <a:chExt cx="4321347" cy="6377461"/>
          </a:xfrm>
        </p:grpSpPr>
        <p:sp>
          <p:nvSpPr>
            <p:cNvPr id="128" name="Google Shape;128;p8"/>
            <p:cNvSpPr/>
            <p:nvPr/>
          </p:nvSpPr>
          <p:spPr>
            <a:xfrm>
              <a:off x="1466509" y="0"/>
              <a:ext cx="3430904" cy="5393690"/>
            </a:xfrm>
            <a:custGeom>
              <a:avLst/>
              <a:gdLst/>
              <a:ahLst/>
              <a:cxnLst/>
              <a:rect l="l" t="t" r="r" b="b"/>
              <a:pathLst>
                <a:path w="3430904" h="5393690" extrusionOk="0">
                  <a:moveTo>
                    <a:pt x="3430755" y="5393139"/>
                  </a:moveTo>
                  <a:lnTo>
                    <a:pt x="0" y="5393139"/>
                  </a:lnTo>
                  <a:lnTo>
                    <a:pt x="0" y="0"/>
                  </a:lnTo>
                  <a:lnTo>
                    <a:pt x="3430755" y="0"/>
                  </a:lnTo>
                  <a:lnTo>
                    <a:pt x="3430755" y="5393139"/>
                  </a:lnTo>
                  <a:close/>
                </a:path>
              </a:pathLst>
            </a:custGeom>
            <a:solidFill>
              <a:srgbClr val="E6E6E6">
                <a:alpha val="3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61105" y="5390889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 extrusionOk="0">
                  <a:moveTo>
                    <a:pt x="607296" y="607298"/>
                  </a:moveTo>
                  <a:lnTo>
                    <a:pt x="0" y="607298"/>
                  </a:lnTo>
                  <a:lnTo>
                    <a:pt x="0" y="0"/>
                  </a:lnTo>
                  <a:lnTo>
                    <a:pt x="607296" y="0"/>
                  </a:lnTo>
                  <a:lnTo>
                    <a:pt x="607296" y="607298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76066" y="5108789"/>
              <a:ext cx="287020" cy="282575"/>
            </a:xfrm>
            <a:custGeom>
              <a:avLst/>
              <a:gdLst/>
              <a:ahLst/>
              <a:cxnLst/>
              <a:rect l="l" t="t" r="r" b="b"/>
              <a:pathLst>
                <a:path w="287019" h="282575" extrusionOk="0">
                  <a:moveTo>
                    <a:pt x="286651" y="282074"/>
                  </a:moveTo>
                  <a:lnTo>
                    <a:pt x="0" y="282074"/>
                  </a:lnTo>
                  <a:lnTo>
                    <a:pt x="0" y="0"/>
                  </a:lnTo>
                  <a:lnTo>
                    <a:pt x="286651" y="0"/>
                  </a:lnTo>
                  <a:lnTo>
                    <a:pt x="286651" y="282074"/>
                  </a:lnTo>
                  <a:close/>
                </a:path>
              </a:pathLst>
            </a:custGeom>
            <a:solidFill>
              <a:srgbClr val="00C6F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61105" y="495246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 extrusionOk="0">
                  <a:moveTo>
                    <a:pt x="157459" y="157449"/>
                  </a:moveTo>
                  <a:lnTo>
                    <a:pt x="0" y="157449"/>
                  </a:lnTo>
                  <a:lnTo>
                    <a:pt x="0" y="0"/>
                  </a:lnTo>
                  <a:lnTo>
                    <a:pt x="157459" y="0"/>
                  </a:lnTo>
                  <a:lnTo>
                    <a:pt x="157459" y="157449"/>
                  </a:lnTo>
                  <a:close/>
                </a:path>
              </a:pathLst>
            </a:custGeom>
            <a:solidFill>
              <a:srgbClr val="2872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466509" y="5992740"/>
              <a:ext cx="1031755" cy="3847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8"/>
          <p:cNvSpPr txBox="1"/>
          <p:nvPr/>
        </p:nvSpPr>
        <p:spPr>
          <a:xfrm>
            <a:off x="752473" y="49700"/>
            <a:ext cx="8744585" cy="70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What we are doing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main function, a loop is used to iterate over each StockData object in the stock_data vector. For each stock, a SYCL queue is created using the CPU selector, and a Monte Carlo simulation is performed to calculate the option price. The simulation is performed using the same parameters for all stocks, including the strike price, risk-free interest rate, dividend yield, volatility, time to maturity, number of simulations, and number of steps.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Inside the loop, a normal distribution is used to generate random numbers, which are stored in a vector and then transferred to a SYCL buffer. A kernel is then executed on the SYCL device, which performs the Monte Carlo simulation to calculate the option price. The result is stored in a SYCL buffer and then transferred back to the host. The relative error between the Monte Carlo simulation result and the analytical result calculated using the Black-Scholes formula is calculated and printed to the console along with the date and stock name. If the relative error is less than 1%, the result is considered good, and otherwise, the number of simulations or steps is suggested to be increased for a more accurate result.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752473" y="28973"/>
            <a:ext cx="7919084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rgbClr val="000000"/>
                </a:solidFill>
              </a:rPr>
              <a:t>Demo Video/Live Demo</a:t>
            </a:r>
            <a:endParaRPr sz="5900"/>
          </a:p>
        </p:txBody>
      </p:sp>
      <p:sp>
        <p:nvSpPr>
          <p:cNvPr id="140" name="Google Shape;140;p9"/>
          <p:cNvSpPr txBox="1"/>
          <p:nvPr/>
        </p:nvSpPr>
        <p:spPr>
          <a:xfrm>
            <a:off x="1368775" y="2808100"/>
            <a:ext cx="8932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https://youtu.be/zpgL6nLwRmg</a:t>
            </a:r>
            <a:endParaRPr sz="3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Theme:  Montecarlo Simulation Team Name: ByteFabrik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Video/Live Demo</vt:lpstr>
      <vt:lpstr>GitHub Link</vt:lpstr>
      <vt:lpstr>Results and Visualization</vt:lpstr>
      <vt:lpstr>Results and Visualization</vt:lpstr>
      <vt:lpstr>Results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Theme:  Montecarlo Simulation Team Name: ByteFabrik</dc:title>
  <dc:creator>Abhishek Nandy</dc:creator>
  <cp:revision>2</cp:revision>
  <dcterms:created xsi:type="dcterms:W3CDTF">2023-05-05T22:01:05Z</dcterms:created>
  <dcterms:modified xsi:type="dcterms:W3CDTF">2023-05-06T18:05:08Z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2023-05-05T00:00:00Z</vt:filetime>
  </property>
</Properties>
</file>