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857B12B-A57A-43CE-A078-7E977F0F039F}" type="datetime">
              <a:rPr b="0" lang="en-IN" sz="900" spc="-1" strike="noStrike">
                <a:solidFill>
                  <a:srgbClr val="8b8b8b"/>
                </a:solidFill>
                <a:latin typeface="Trebuchet MS"/>
              </a:rPr>
              <a:t>13/02/20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CD3812-F467-4249-A10D-EF2273BAFEA5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426C4F-C2A8-447A-8174-3F7A02A24E1F}" type="datetime">
              <a:rPr b="0" lang="en-IN" sz="900" spc="-1" strike="noStrike">
                <a:solidFill>
                  <a:srgbClr val="8b8b8b"/>
                </a:solidFill>
                <a:latin typeface="Trebuchet MS"/>
              </a:rPr>
              <a:t>13/02/20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8A00894-B344-48EE-ACD0-4D9D68DCCA70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7ED46C-DF6A-40E1-84DB-42BCD479D995}" type="datetime">
              <a:rPr b="0" lang="en-IN" sz="900" spc="-1" strike="noStrike">
                <a:solidFill>
                  <a:srgbClr val="8b8b8b"/>
                </a:solidFill>
                <a:latin typeface="Trebuchet MS"/>
              </a:rPr>
              <a:t>13/02/20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17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43A6F2-9997-49F5-98B6-D271879CB15F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1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1000"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NEOMd : a Graph DB approach to recommendations 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808080"/>
                </a:solidFill>
                <a:latin typeface="Trebuchet MS"/>
              </a:rPr>
              <a:t>By: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808080"/>
                </a:solidFill>
                <a:latin typeface="Trebuchet MS"/>
              </a:rPr>
              <a:t>L. Aniruth Naraayanan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808080"/>
                </a:solidFill>
                <a:latin typeface="Trebuchet MS"/>
              </a:rPr>
              <a:t>Prathamesh Madiwale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808080"/>
                </a:solidFill>
                <a:latin typeface="Trebuchet MS"/>
              </a:rPr>
              <a:t>Siddhesh Kokane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Weighted Similarity Algorithm: </a:t>
            </a:r>
            <a:br/>
            <a:r>
              <a:rPr b="0" lang="en-US" sz="2200" spc="-1" strike="noStrike">
                <a:solidFill>
                  <a:srgbClr val="90c226"/>
                </a:solidFill>
                <a:latin typeface="Trebuchet MS"/>
              </a:rPr>
              <a:t>Recommending movies by several similar fields and assigned weights</a:t>
            </a: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677160" y="2160720"/>
            <a:ext cx="83228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This approach is very similar to genre similarity technique, in-fact its an improvement.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Instead of just considering matching genres, we also consider directors, actors, and relevance.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Working: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Select movies, with matching genres and aggregate matching genres to get genre similarity </a:t>
            </a: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parameter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From the above movies optionally select those with matching directors and actors, and aggregate to get person similarity parameter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Assign weights to each parameter and sum them to get final similarity parameter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Sort by similarity to get desired results.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We found this algorithm to be much superior to the previous one.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91560" y="432000"/>
            <a:ext cx="8596440" cy="86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0c226"/>
                </a:solidFill>
                <a:latin typeface="Trebuchet MS"/>
              </a:rPr>
              <a:t>Weighted Similarity (Only PostgreSQL)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48000" y="1080000"/>
            <a:ext cx="4183560" cy="518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// match common genres 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WITH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cg AS 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(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SELECT movie_id, COUNT(*) AS common_genre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FROM in_genre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WHERE gen_id 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IN (SELECT gen_id FROM in_genre WHERE movie_id = 1375666) 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AND movie_id != 1375666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),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// match common directors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cd AS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(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SELECT mov_id, COUNT(*) AS common_directors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FROM directed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WHERE dir_id 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IN (SELECT dir_id FROM directed WHERE mov_id =1375666) 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AND movie_id != 1375666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),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// match common actors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ca AS 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(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SELECT movie_id, COUNT(*) AS common_actors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FROM acted_in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WHERE actor_id 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IN (SELECT act_id FROM acted_in WHERE movie_id = 1375666) 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AND movie_id != 1375666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Fira Code"/>
                <a:ea typeface="Fira Code"/>
              </a:rPr>
              <a:t>),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5104440" y="1368000"/>
            <a:ext cx="4183560" cy="511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// assign weights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t1 AS 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(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SELECT cg.movie_id, common_genre, COALESCE(common_directors, 0) AS common_directors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FROM cg LEFT JOIN cd ON cg.movie_id = cd.movie_id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),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t2 AS 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(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SELECT t1.movie_id, common_genre, common_directors, COALESCE(common_actors, 0) AS common_actors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FROM t1 LEFT JOIN ca ON t1.movie_id = ca.movie_id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)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SELECT movie_id, (3*common_genre + 5*common_directors + 2*common_actors) AS similarity FROM t2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2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Fira Code"/>
                <a:ea typeface="Fira Code"/>
              </a:rPr>
              <a:t>ORDER BY similarity DESC</a:t>
            </a: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1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Neo4j vs PostgreSQL: </a:t>
            </a:r>
            <a:br/>
            <a:r>
              <a:rPr b="0" lang="en-US" sz="2800" spc="-1" strike="noStrike">
                <a:solidFill>
                  <a:srgbClr val="90c226"/>
                </a:solidFill>
                <a:latin typeface="Trebuchet MS"/>
              </a:rPr>
              <a:t>Weighted Similarity (Only Neo4j)(~100-150ms)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77160" y="2160720"/>
            <a:ext cx="83228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// match common genres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MATCH (curr :Movie {id:$id})-[:IN_GENRE]-&gt;(g:Genre)&lt;-[:IN_GENRE]-(sim :Movie)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// match common directors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WITH curr, sim, COUNT(*) AS cg 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OPTIONAL MATCH(curr)&lt;-[: DIRECTED]-(d:Director)-[:DIRECTED]-&gt; (sim)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// match common actors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WITH curr, sim, cg, COUNT(d) AS cd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OPTIONAL MATCH(curr)&lt;-[: ACTED_IN]-(a: Actor)-[:ACTED_IN]-&gt;(sim)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// assign weights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WITH curr, sim, cg, cd, COUNT(a) AS ca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WITH sim.id AS id, (3 * cg) + (5 * cd) + (2 * ca) AS Similarity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ORDER BY Similarity DESC RETURN id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Collaborative Filtering: 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91560" y="1656000"/>
            <a:ext cx="8596440" cy="452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Very simple and </a:t>
            </a:r>
            <a:r>
              <a:rPr b="1" lang="en-US" sz="14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commonly used</a:t>
            </a:r>
            <a:r>
              <a:rPr b="0" lang="en-US" sz="14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 </a:t>
            </a: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technique in most recommendation systems.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It works by taking into </a:t>
            </a:r>
            <a:r>
              <a:rPr b="1" lang="en-US" sz="1400" spc="-1" strike="noStrike">
                <a:solidFill>
                  <a:srgbClr val="404040"/>
                </a:solidFill>
                <a:latin typeface="Trebuchet MS"/>
              </a:rPr>
              <a:t>consideration other users ratings/preference</a:t>
            </a: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 for the given item for recommendation. 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Popular example : </a:t>
            </a:r>
            <a:r>
              <a:rPr b="1" lang="en-US" sz="1400" spc="-1" strike="noStrike">
                <a:solidFill>
                  <a:srgbClr val="404040"/>
                </a:solidFill>
                <a:latin typeface="Trebuchet MS"/>
              </a:rPr>
              <a:t>Amazon’s ‘People also bought’ </a:t>
            </a: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recommendations. 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404040"/>
                </a:solidFill>
                <a:latin typeface="Trebuchet MS"/>
              </a:rPr>
              <a:t>Working</a:t>
            </a: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: 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Select users who liked movie under consideration.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Select others movies liked by these users and aggregate these movies over users to get similarity index.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Sort by similarity.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Biggest problem with this technique is that it depends heavily on the users and works very poorly when the number of users are quite low, but can be a very efficient technique for systems with lots of users already available, like </a:t>
            </a:r>
            <a:r>
              <a:rPr b="1" lang="en-US" sz="1400" spc="-1" strike="noStrike">
                <a:solidFill>
                  <a:srgbClr val="404040"/>
                </a:solidFill>
                <a:latin typeface="Trebuchet MS"/>
              </a:rPr>
              <a:t>facebook, linkedin</a:t>
            </a: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..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For our movie recommendation app however, it isn't good enough, as it gives repeated and inappropriate results frequently.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Collaborative Filtering: 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91560" y="1656000"/>
            <a:ext cx="8596440" cy="452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MATCH(m:Movie{id:$id})&lt;-[r:RATED]-(u:User) WHERE r.rating &gt;= 3</a:t>
            </a:r>
            <a:endParaRPr b="0" lang="en-US" sz="22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MATCH (u)-[x:RATED]-&gt;(sim) WHERE sim.imdbId &lt;&gt; m.imdbId AND x.rating &gt;= 3</a:t>
            </a:r>
            <a:endParaRPr b="0" lang="en-US" sz="22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WITH sim.id AS id, COUNT(*) as relevance RETURN id</a:t>
            </a:r>
            <a:endParaRPr b="0" lang="en-US" sz="22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Neo4j vs PostgreSQL: </a:t>
            </a:r>
            <a:br/>
            <a:r>
              <a:rPr b="0" lang="en-US" sz="2800" spc="-1" strike="noStrike">
                <a:solidFill>
                  <a:srgbClr val="90c226"/>
                </a:solidFill>
                <a:latin typeface="Trebuchet MS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19560" y="230400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Performance of both databases, neo4j and sql is asymptotically the same.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biggest difference, however, is the ease with which queries are formulated especially when query deals with a lot of associations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Query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can be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designed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quite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easily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in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neo4j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, but in the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sql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version, when the query involves several tables, formulating a query can be quite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tedious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designed query is also a lot more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concise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and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 expressive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in Neo4j when compared to SQL.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76000" y="2304000"/>
            <a:ext cx="8596440" cy="124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90c226"/>
                </a:solidFill>
                <a:latin typeface="Trebuchet MS"/>
              </a:rPr>
              <a:t>DEMO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Introduction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 this project, we are experimenting with an approach to combine recommendation system to graph databases.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Recommendation Systems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: are a subclass of information filtering system that seeks to predict the "rating" or "preference" a user would give to an item.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Examples : YouTube, Netflix, Amazon’s ‘People also Bought &amp; many more.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Graph Databases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are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No-SQL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databases which is based on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graph theory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. The data is stored as a collection of nodes and relationships.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Examples :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Neo4j(used for this project),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ArangoDB.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This is also a </a:t>
            </a: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comparative study on Rel.Db &amp; GraphDb.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NEOMd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NEOMd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is a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Movie Recommendation Web Application.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Dataset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: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OpenMovie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dataset – based on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IMDb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Technology Stack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Front End – </a:t>
            </a: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Bootstrap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+ Pug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Server Side – </a:t>
            </a: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Express-js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(Node js framework)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Back-end – </a:t>
            </a: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Neo4j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IDE: </a:t>
            </a: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VS-Code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, Neo4j Browser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Algorithm used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 Content Based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Weighted Similarity, Collaborative Filtering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Design Pattern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: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Model – View - Controller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77160" y="609480"/>
            <a:ext cx="8596440" cy="111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Data Model: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72800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E-R Diagram: (RDBMS)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5400000" y="166356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Property Graph Model:(GraphDb)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5698440" y="2664000"/>
            <a:ext cx="5101560" cy="3348360"/>
          </a:xfrm>
          <a:prstGeom prst="rect">
            <a:avLst/>
          </a:prstGeom>
          <a:ln>
            <a:noFill/>
          </a:ln>
        </p:spPr>
      </p:pic>
      <p:pic>
        <p:nvPicPr>
          <p:cNvPr id="178" name="Picture 3" descr=""/>
          <p:cNvPicPr/>
          <p:nvPr/>
        </p:nvPicPr>
        <p:blipFill>
          <a:blip r:embed="rId2"/>
          <a:stretch/>
        </p:blipFill>
        <p:spPr>
          <a:xfrm>
            <a:off x="648000" y="2592000"/>
            <a:ext cx="4169160" cy="388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77160" y="609480"/>
            <a:ext cx="8596440" cy="104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Addressing Cold Start Issue.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77160" y="1800000"/>
            <a:ext cx="8178840" cy="424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One of the most common problems associated with recommendation system is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Cold Start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Cold Start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happens when a new user enters a recommender system, and there is no items to recommend because he/she has no behavior (ratings, purchases etc..).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address this issue we start of our application with a list of the most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relevant/popular items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, in this case movies.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Once the users rates these movies we can then start giving personalized recommendations.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Relevance Algorithm: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48000" y="1734840"/>
            <a:ext cx="8178840" cy="424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404040"/>
                </a:solidFill>
                <a:latin typeface="Trebuchet MS"/>
              </a:rPr>
              <a:t>Select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1" lang="en-US" sz="2800" spc="-1" strike="noStrike">
                <a:solidFill>
                  <a:srgbClr val="404040"/>
                </a:solidFill>
                <a:latin typeface="Trebuchet MS"/>
              </a:rPr>
              <a:t>movies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rated by </a:t>
            </a:r>
            <a:r>
              <a:rPr b="1" lang="en-US" sz="2800" spc="-1" strike="noStrike">
                <a:solidFill>
                  <a:srgbClr val="404040"/>
                </a:solidFill>
                <a:latin typeface="Trebuchet MS"/>
              </a:rPr>
              <a:t>users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404040"/>
                </a:solidFill>
                <a:latin typeface="Trebuchet MS"/>
              </a:rPr>
              <a:t>Aggregate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the movies by the users who rated them, </a:t>
            </a:r>
            <a:r>
              <a:rPr b="1" lang="en-US" sz="2800" spc="-1" strike="noStrike">
                <a:solidFill>
                  <a:srgbClr val="404040"/>
                </a:solidFill>
                <a:latin typeface="Trebuchet MS"/>
              </a:rPr>
              <a:t>to get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the </a:t>
            </a:r>
            <a:r>
              <a:rPr b="1" lang="en-US" sz="2800" spc="-1" strike="noStrike">
                <a:solidFill>
                  <a:srgbClr val="404040"/>
                </a:solidFill>
                <a:latin typeface="Trebuchet MS"/>
              </a:rPr>
              <a:t>relevance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parameter of each movie.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404040"/>
                </a:solidFill>
                <a:latin typeface="Trebuchet MS"/>
              </a:rPr>
              <a:t>Sort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movies </a:t>
            </a:r>
            <a:r>
              <a:rPr b="1" lang="en-US" sz="2800" spc="-1" strike="noStrike">
                <a:solidFill>
                  <a:srgbClr val="404040"/>
                </a:solidFill>
                <a:latin typeface="Trebuchet MS"/>
              </a:rPr>
              <a:t>by relevance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to get desired result.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Relevance Algorithm </a:t>
            </a:r>
            <a:br/>
            <a:r>
              <a:rPr b="0" lang="en-US" sz="2600" spc="-1" strike="noStrike">
                <a:solidFill>
                  <a:srgbClr val="90c226"/>
                </a:solidFill>
                <a:latin typeface="Trebuchet MS"/>
              </a:rPr>
              <a:t>Listing Movies by Popularity: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708120" y="2304000"/>
            <a:ext cx="4183560" cy="3830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SQL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Fira Code"/>
                <a:ea typeface="Fira Code"/>
              </a:rPr>
              <a:t>SELECT movie_id FROM ratings</a:t>
            </a: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Fira Code"/>
                <a:ea typeface="Fira Code"/>
              </a:rPr>
              <a:t>GROUP BY movie_id</a:t>
            </a: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Fira Code"/>
                <a:ea typeface="Fira Code"/>
              </a:rPr>
              <a:t>ORDER BY COUNT (*) DESC</a:t>
            </a: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5040000" y="2304000"/>
            <a:ext cx="4183560" cy="331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Fira Code"/>
                <a:ea typeface="Fira Code"/>
              </a:rPr>
              <a:t>Neo4j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Fira Code"/>
                <a:ea typeface="Fira Code"/>
              </a:rPr>
              <a:t>MATCH(m:Movie)&lt;-[:RATED](u:User)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Fira Code"/>
                <a:ea typeface="Fira Code"/>
              </a:rPr>
              <a:t>WITH m.id AS id, COUNT(*) as rel</a:t>
            </a: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Fira Code"/>
                <a:ea typeface="Fira Code"/>
              </a:rPr>
              <a:t>ORDER BY rel RETURN id</a:t>
            </a: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Similar Genres Approach: </a:t>
            </a:r>
            <a:br/>
            <a:r>
              <a:rPr b="0" lang="en-US" sz="2600" spc="-1" strike="noStrike">
                <a:solidFill>
                  <a:srgbClr val="90c226"/>
                </a:solidFill>
                <a:latin typeface="Trebuchet MS"/>
              </a:rPr>
              <a:t>Recommending Movies with matching genres </a:t>
            </a:r>
            <a:br/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77160" y="2160720"/>
            <a:ext cx="8538840" cy="388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One easy approach for movie recommendation is to return relevant movies in matching genres.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Algorithm: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Select genres of given movie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Select other movies along with genres matching given movies genre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Aggregate movies over genre to get similarity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Sort by similar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Simple approach, very similar to jaccard index, but can be improved by using other fields like directors, cast, ratings, etc..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Matching Genres: </a:t>
            </a:r>
            <a:br/>
            <a:r>
              <a:rPr b="0" lang="en-US" sz="2800" spc="-1" strike="noStrike">
                <a:solidFill>
                  <a:srgbClr val="90c226"/>
                </a:solidFill>
                <a:latin typeface="Trebuchet MS"/>
              </a:rPr>
              <a:t>Get Movies with matching genres for a given movie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PGSQL:</a:t>
            </a: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SELECT movie_id, COUNT(*) AS common_genre FROM in_genre WHERE genre_id IN (</a:t>
            </a: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  </a:t>
            </a: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SELECT genre_id FROM in_genre </a:t>
            </a: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  </a:t>
            </a: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WHERE movie_id = 1375666</a:t>
            </a: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) AND movie_id != 1375666</a:t>
            </a: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GROUP BY movie_id </a:t>
            </a: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ORDER BY common_genre DESC</a:t>
            </a: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509004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Neo4j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MATCH(m:Movie{imdbId: "1375666"})-[:IN_GENRE]→(g:Genre)&lt;-[:IN_GENRE]-(sim:Movie)</a:t>
            </a: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WITH sim.imdbId as movie_id, COUNT(*) AS common_genres</a:t>
            </a: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Fira Code"/>
                <a:ea typeface="Fira Code"/>
              </a:rPr>
              <a:t>ORDER BY common_genres DESC RETURN movie_id, common_genres</a:t>
            </a:r>
            <a:endParaRPr b="0" lang="en-US" sz="1400" spc="-1" strike="noStrike">
              <a:solidFill>
                <a:srgbClr val="404040"/>
              </a:solidFill>
              <a:latin typeface="Trebuchet MS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Application>LibreOffice/6.1.0.3$Windows_X86_64 LibreOffice_project/efb621ed25068d70781dc026f7e9c5187a4decd1</Application>
  <Words>1103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2020-02-10T04:43:55Z</dcterms:created>
  <dc:creator>Prathamesh</dc:creator>
  <dc:description/>
  <dc:language>en-IN</dc:language>
  <cp:lastModifiedBy/>
  <dcterms:modified xsi:type="dcterms:W3CDTF">2020-02-13T23:47:36Z</dcterms:modified>
  <cp:revision>24</cp:revision>
  <dc:subject/>
  <dc:title>NEOMd : a Graph DB approach to recommendations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