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slides/slide290.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259.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s/slide29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slides/slide284.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slides/slide262.xml" ContentType="application/vnd.openxmlformats-officedocument.presentationml.slide+xml"/>
  <Override PartName="/ppt/slides/slide273.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78.xml" ContentType="application/vnd.openxmlformats-officedocument.presentationml.slide+xml"/>
  <Override PartName="/ppt/slides/slide289.xml" ContentType="application/vnd.openxmlformats-officedocument.presentationml.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Override PartName="/ppt/slides/slide281.xml" ContentType="application/vnd.openxmlformats-officedocument.presentationml.slide+xml"/>
  <Override PartName="/ppt/slides/slide292.xml" ContentType="application/vnd.openxmlformats-officedocument.presentationml.slide+xml"/>
  <Override PartName="/ppt/slides/slide41.xml" ContentType="application/vnd.openxmlformats-officedocument.presentationml.slide+xml"/>
  <Override PartName="/ppt/slides/slide223.xml" ContentType="application/vnd.openxmlformats-officedocument.presentationml.slide+xml"/>
  <Override PartName="/ppt/slides/slide270.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239.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slides/slide2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46.xml" ContentType="application/vnd.openxmlformats-officedocument.presentationml.slide+xml"/>
  <Override PartName="/ppt/slides/slide264.xml" ContentType="application/vnd.openxmlformats-officedocument.presentationml.slide+xml"/>
  <Override PartName="/ppt/slides/slide275.xml" ContentType="application/vnd.openxmlformats-officedocument.presentationml.slide+xml"/>
  <Override PartName="/ppt/slides/slide293.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35.xml" ContentType="application/vnd.openxmlformats-officedocument.presentationml.slide+xml"/>
  <Override PartName="/ppt/slides/slide253.xml" ContentType="application/vnd.openxmlformats-officedocument.presentationml.slide+xml"/>
  <Override PartName="/ppt/slides/slide2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42.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slides/slide2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s/slide283.xml" ContentType="application/vnd.openxmlformats-officedocument.presentationml.slide+xml"/>
  <Override PartName="/ppt/slides/slide294.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slides/slide272.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slides/slide288.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7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s/slide291.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280.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Default Extension="gif" ContentType="image/gif"/>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s/slide285.xml" ContentType="application/vnd.openxmlformats-officedocument.presentationml.slide+xml"/>
  <Override PartName="/ppt/slides/slide29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slides/slide167.xml" ContentType="application/vnd.openxmlformats-officedocument.presentationml.slide+xml"/>
  <Override PartName="/ppt/commentAuthors.xml" ContentType="application/vnd.openxmlformats-officedocument.presentationml.commentAuthors+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98"/>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84"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1043" r:id="rId65"/>
    <p:sldId id="1044" r:id="rId66"/>
    <p:sldId id="590" r:id="rId67"/>
    <p:sldId id="490" r:id="rId68"/>
    <p:sldId id="491" r:id="rId69"/>
    <p:sldId id="492" r:id="rId70"/>
    <p:sldId id="493" r:id="rId71"/>
    <p:sldId id="495" r:id="rId72"/>
    <p:sldId id="958" r:id="rId73"/>
    <p:sldId id="959" r:id="rId74"/>
    <p:sldId id="960" r:id="rId75"/>
    <p:sldId id="971" r:id="rId76"/>
    <p:sldId id="961" r:id="rId77"/>
    <p:sldId id="962" r:id="rId78"/>
    <p:sldId id="966" r:id="rId79"/>
    <p:sldId id="967" r:id="rId80"/>
    <p:sldId id="963" r:id="rId81"/>
    <p:sldId id="970" r:id="rId82"/>
    <p:sldId id="972" r:id="rId83"/>
    <p:sldId id="973" r:id="rId84"/>
    <p:sldId id="974" r:id="rId85"/>
    <p:sldId id="1046" r:id="rId86"/>
    <p:sldId id="1047" r:id="rId87"/>
    <p:sldId id="1048" r:id="rId88"/>
    <p:sldId id="1049" r:id="rId89"/>
    <p:sldId id="1050" r:id="rId90"/>
    <p:sldId id="1051" r:id="rId91"/>
    <p:sldId id="1052" r:id="rId92"/>
    <p:sldId id="1053" r:id="rId93"/>
    <p:sldId id="1054" r:id="rId94"/>
    <p:sldId id="1055" r:id="rId95"/>
    <p:sldId id="1056" r:id="rId96"/>
    <p:sldId id="1057" r:id="rId97"/>
    <p:sldId id="1058" r:id="rId98"/>
    <p:sldId id="595" r:id="rId99"/>
    <p:sldId id="539" r:id="rId100"/>
    <p:sldId id="580" r:id="rId101"/>
    <p:sldId id="620" r:id="rId102"/>
    <p:sldId id="1041" r:id="rId103"/>
    <p:sldId id="1040" r:id="rId104"/>
    <p:sldId id="621" r:id="rId105"/>
    <p:sldId id="796" r:id="rId106"/>
    <p:sldId id="931" r:id="rId107"/>
    <p:sldId id="985" r:id="rId108"/>
    <p:sldId id="849" r:id="rId109"/>
    <p:sldId id="800" r:id="rId110"/>
    <p:sldId id="615" r:id="rId111"/>
    <p:sldId id="506" r:id="rId112"/>
    <p:sldId id="803" r:id="rId113"/>
    <p:sldId id="804" r:id="rId114"/>
    <p:sldId id="791" r:id="rId115"/>
    <p:sldId id="793" r:id="rId116"/>
    <p:sldId id="794" r:id="rId117"/>
    <p:sldId id="795" r:id="rId118"/>
    <p:sldId id="616" r:id="rId119"/>
    <p:sldId id="505" r:id="rId120"/>
    <p:sldId id="1017" r:id="rId121"/>
    <p:sldId id="1059" r:id="rId122"/>
    <p:sldId id="1060" r:id="rId123"/>
    <p:sldId id="1061" r:id="rId124"/>
    <p:sldId id="1062" r:id="rId125"/>
    <p:sldId id="1063" r:id="rId126"/>
    <p:sldId id="1064" r:id="rId127"/>
    <p:sldId id="1065" r:id="rId128"/>
    <p:sldId id="1066" r:id="rId129"/>
    <p:sldId id="1067" r:id="rId130"/>
    <p:sldId id="1068" r:id="rId131"/>
    <p:sldId id="1069" r:id="rId132"/>
    <p:sldId id="1070" r:id="rId133"/>
    <p:sldId id="1071" r:id="rId134"/>
    <p:sldId id="1072" r:id="rId135"/>
    <p:sldId id="1073" r:id="rId136"/>
    <p:sldId id="1074" r:id="rId137"/>
    <p:sldId id="1075" r:id="rId138"/>
    <p:sldId id="1076" r:id="rId139"/>
    <p:sldId id="1077" r:id="rId140"/>
    <p:sldId id="1078" r:id="rId141"/>
    <p:sldId id="1079" r:id="rId142"/>
    <p:sldId id="1080" r:id="rId143"/>
    <p:sldId id="1081" r:id="rId144"/>
    <p:sldId id="1082" r:id="rId145"/>
    <p:sldId id="1083" r:id="rId146"/>
    <p:sldId id="1084" r:id="rId147"/>
    <p:sldId id="1085" r:id="rId148"/>
    <p:sldId id="1086" r:id="rId149"/>
    <p:sldId id="1087" r:id="rId150"/>
    <p:sldId id="1088" r:id="rId151"/>
    <p:sldId id="1089" r:id="rId152"/>
    <p:sldId id="1090" r:id="rId153"/>
    <p:sldId id="1091" r:id="rId154"/>
    <p:sldId id="1092" r:id="rId155"/>
    <p:sldId id="1093" r:id="rId156"/>
    <p:sldId id="1094" r:id="rId157"/>
    <p:sldId id="1095" r:id="rId158"/>
    <p:sldId id="1096" r:id="rId159"/>
    <p:sldId id="1097" r:id="rId160"/>
    <p:sldId id="1098" r:id="rId161"/>
    <p:sldId id="1099" r:id="rId162"/>
    <p:sldId id="1100" r:id="rId163"/>
    <p:sldId id="1101" r:id="rId164"/>
    <p:sldId id="1102" r:id="rId165"/>
    <p:sldId id="1103" r:id="rId166"/>
    <p:sldId id="1104" r:id="rId167"/>
    <p:sldId id="1105" r:id="rId168"/>
    <p:sldId id="1106" r:id="rId169"/>
    <p:sldId id="1107" r:id="rId170"/>
    <p:sldId id="1108" r:id="rId171"/>
    <p:sldId id="1109" r:id="rId172"/>
    <p:sldId id="1110" r:id="rId173"/>
    <p:sldId id="1111" r:id="rId174"/>
    <p:sldId id="1112" r:id="rId175"/>
    <p:sldId id="1113" r:id="rId176"/>
    <p:sldId id="1114" r:id="rId177"/>
    <p:sldId id="1115" r:id="rId178"/>
    <p:sldId id="1116" r:id="rId179"/>
    <p:sldId id="1117" r:id="rId180"/>
    <p:sldId id="1118" r:id="rId181"/>
    <p:sldId id="1119" r:id="rId182"/>
    <p:sldId id="1120" r:id="rId183"/>
    <p:sldId id="1121" r:id="rId184"/>
    <p:sldId id="1122" r:id="rId185"/>
    <p:sldId id="1123" r:id="rId186"/>
    <p:sldId id="1124" r:id="rId187"/>
    <p:sldId id="1125" r:id="rId188"/>
    <p:sldId id="1126" r:id="rId189"/>
    <p:sldId id="1127" r:id="rId190"/>
    <p:sldId id="1128" r:id="rId191"/>
    <p:sldId id="1129" r:id="rId192"/>
    <p:sldId id="1130" r:id="rId193"/>
    <p:sldId id="1131" r:id="rId194"/>
    <p:sldId id="1132" r:id="rId195"/>
    <p:sldId id="1133" r:id="rId196"/>
    <p:sldId id="1134" r:id="rId197"/>
    <p:sldId id="1135" r:id="rId198"/>
    <p:sldId id="1136" r:id="rId199"/>
    <p:sldId id="1137" r:id="rId200"/>
    <p:sldId id="1138" r:id="rId201"/>
    <p:sldId id="1139" r:id="rId202"/>
    <p:sldId id="1140" r:id="rId203"/>
    <p:sldId id="1141" r:id="rId204"/>
    <p:sldId id="1142" r:id="rId205"/>
    <p:sldId id="1143" r:id="rId206"/>
    <p:sldId id="1144" r:id="rId207"/>
    <p:sldId id="1145" r:id="rId208"/>
    <p:sldId id="1146" r:id="rId209"/>
    <p:sldId id="1147" r:id="rId210"/>
    <p:sldId id="1148" r:id="rId211"/>
    <p:sldId id="1149" r:id="rId212"/>
    <p:sldId id="1150" r:id="rId213"/>
    <p:sldId id="1151" r:id="rId214"/>
    <p:sldId id="1152" r:id="rId215"/>
    <p:sldId id="1153" r:id="rId216"/>
    <p:sldId id="1154" r:id="rId217"/>
    <p:sldId id="1155" r:id="rId218"/>
    <p:sldId id="1156" r:id="rId219"/>
    <p:sldId id="1157" r:id="rId220"/>
    <p:sldId id="1158" r:id="rId221"/>
    <p:sldId id="1159" r:id="rId222"/>
    <p:sldId id="1160" r:id="rId223"/>
    <p:sldId id="1161" r:id="rId224"/>
    <p:sldId id="1162" r:id="rId225"/>
    <p:sldId id="1163" r:id="rId226"/>
    <p:sldId id="1164" r:id="rId227"/>
    <p:sldId id="1165" r:id="rId228"/>
    <p:sldId id="1166" r:id="rId229"/>
    <p:sldId id="1167" r:id="rId230"/>
    <p:sldId id="1168" r:id="rId231"/>
    <p:sldId id="1169" r:id="rId232"/>
    <p:sldId id="1170" r:id="rId233"/>
    <p:sldId id="1171" r:id="rId234"/>
    <p:sldId id="1172" r:id="rId235"/>
    <p:sldId id="1173" r:id="rId236"/>
    <p:sldId id="1174" r:id="rId237"/>
    <p:sldId id="1175" r:id="rId238"/>
    <p:sldId id="1176" r:id="rId239"/>
    <p:sldId id="1177" r:id="rId240"/>
    <p:sldId id="1178" r:id="rId241"/>
    <p:sldId id="1179" r:id="rId242"/>
    <p:sldId id="1180" r:id="rId243"/>
    <p:sldId id="1181" r:id="rId244"/>
    <p:sldId id="1182" r:id="rId245"/>
    <p:sldId id="1183" r:id="rId246"/>
    <p:sldId id="1184" r:id="rId247"/>
    <p:sldId id="1185" r:id="rId248"/>
    <p:sldId id="1186" r:id="rId249"/>
    <p:sldId id="1187" r:id="rId250"/>
    <p:sldId id="1188" r:id="rId251"/>
    <p:sldId id="1189" r:id="rId252"/>
    <p:sldId id="1190" r:id="rId253"/>
    <p:sldId id="1191" r:id="rId254"/>
    <p:sldId id="1192" r:id="rId255"/>
    <p:sldId id="1193" r:id="rId256"/>
    <p:sldId id="1194" r:id="rId257"/>
    <p:sldId id="1195" r:id="rId258"/>
    <p:sldId id="1196" r:id="rId259"/>
    <p:sldId id="1197" r:id="rId260"/>
    <p:sldId id="1198" r:id="rId261"/>
    <p:sldId id="1199" r:id="rId262"/>
    <p:sldId id="1200" r:id="rId263"/>
    <p:sldId id="1201" r:id="rId264"/>
    <p:sldId id="1202" r:id="rId265"/>
    <p:sldId id="1203" r:id="rId266"/>
    <p:sldId id="1204" r:id="rId267"/>
    <p:sldId id="1205" r:id="rId268"/>
    <p:sldId id="1206" r:id="rId269"/>
    <p:sldId id="1207" r:id="rId270"/>
    <p:sldId id="1208" r:id="rId271"/>
    <p:sldId id="1209" r:id="rId272"/>
    <p:sldId id="1210" r:id="rId273"/>
    <p:sldId id="1211" r:id="rId274"/>
    <p:sldId id="1212" r:id="rId275"/>
    <p:sldId id="1213" r:id="rId276"/>
    <p:sldId id="1214" r:id="rId277"/>
    <p:sldId id="1215" r:id="rId278"/>
    <p:sldId id="1216" r:id="rId279"/>
    <p:sldId id="1217" r:id="rId280"/>
    <p:sldId id="1218" r:id="rId281"/>
    <p:sldId id="1219" r:id="rId282"/>
    <p:sldId id="1220" r:id="rId283"/>
    <p:sldId id="1221" r:id="rId284"/>
    <p:sldId id="1222" r:id="rId285"/>
    <p:sldId id="1223" r:id="rId286"/>
    <p:sldId id="1224" r:id="rId287"/>
    <p:sldId id="1225" r:id="rId288"/>
    <p:sldId id="1226" r:id="rId289"/>
    <p:sldId id="1227" r:id="rId290"/>
    <p:sldId id="1228" r:id="rId291"/>
    <p:sldId id="1229" r:id="rId292"/>
    <p:sldId id="1230" r:id="rId293"/>
    <p:sldId id="1231" r:id="rId294"/>
    <p:sldId id="1232" r:id="rId295"/>
    <p:sldId id="1233" r:id="rId296"/>
    <p:sldId id="1234" r:id="rId29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6C86"/>
    <a:srgbClr val="2658E6"/>
    <a:srgbClr val="E01E1E"/>
    <a:srgbClr val="C74C49"/>
    <a:srgbClr val="E12F2B"/>
    <a:srgbClr val="FE1212"/>
    <a:srgbClr val="C41A1A"/>
    <a:srgbClr val="D9DD21"/>
    <a:srgbClr val="7EEEE3"/>
    <a:srgbClr val="E1FBF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737" autoAdjust="0"/>
  </p:normalViewPr>
  <p:slideViewPr>
    <p:cSldViewPr>
      <p:cViewPr>
        <p:scale>
          <a:sx n="75" d="100"/>
          <a:sy n="75" d="100"/>
        </p:scale>
        <p:origin x="-366" y="36"/>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commentAuthors" Target="commentAuthors.xml"/><Relationship Id="rId303"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92" Type="http://schemas.openxmlformats.org/officeDocument/2006/relationships/slide" Target="slides/slide291.xml"/><Relationship Id="rId297" Type="http://schemas.openxmlformats.org/officeDocument/2006/relationships/slide" Target="slides/slide296.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slide" Target="slides/slide286.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slide" Target="slides/slide28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notesMaster" Target="notesMasters/notesMaster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presProps" Target="presProps.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26-09-2019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xmlns=""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74</a:t>
            </a:fld>
            <a:endParaRPr lang="en-IN"/>
          </a:p>
        </p:txBody>
      </p:sp>
    </p:spTree>
    <p:extLst>
      <p:ext uri="{BB962C8B-B14F-4D97-AF65-F5344CB8AC3E}">
        <p14:creationId xmlns:p14="http://schemas.microsoft.com/office/powerpoint/2010/main" xmlns=""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179</a:t>
            </a:fld>
            <a:endParaRPr lang="en-IN"/>
          </a:p>
        </p:txBody>
      </p:sp>
    </p:spTree>
    <p:extLst>
      <p:ext uri="{BB962C8B-B14F-4D97-AF65-F5344CB8AC3E}">
        <p14:creationId xmlns="" xmlns:p14="http://schemas.microsoft.com/office/powerpoint/2010/main" val="39030089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xmlns=""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9/26/2019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9/26/2019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xmlns=""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9/26/2019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9/26/2019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xmlns=""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 Id="rId9" Type="http://schemas.openxmlformats.org/officeDocument/2006/relationships/image" Target="../media/image66.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 Id="rId5" Type="http://schemas.openxmlformats.org/officeDocument/2006/relationships/image" Target="../media/image76.png"/><Relationship Id="rId4" Type="http://schemas.openxmlformats.org/officeDocument/2006/relationships/image" Target="../media/image75.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jpeg"/><Relationship Id="rId1" Type="http://schemas.openxmlformats.org/officeDocument/2006/relationships/slideLayout" Target="../slideLayouts/slideLayout7.xml"/><Relationship Id="rId4" Type="http://schemas.openxmlformats.org/officeDocument/2006/relationships/image" Target="../media/image81.png"/></Relationships>
</file>

<file path=ppt/slides/_rels/slide24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image" Target="../media/image82.png"/><Relationship Id="rId1" Type="http://schemas.openxmlformats.org/officeDocument/2006/relationships/slideLayout" Target="../slideLayouts/slideLayout7.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 Id="rId9" Type="http://schemas.openxmlformats.org/officeDocument/2006/relationships/image" Target="../media/image89.png"/></Relationships>
</file>

<file path=ppt/slides/_rels/slide24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2.png"/><Relationship Id="rId1" Type="http://schemas.openxmlformats.org/officeDocument/2006/relationships/slideLayout" Target="../slideLayouts/slideLayout7.xml"/><Relationship Id="rId4" Type="http://schemas.openxmlformats.org/officeDocument/2006/relationships/image" Target="../media/image91.png"/></Relationships>
</file>

<file path=ppt/slides/_rels/slide24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6.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2" Type="http://schemas.openxmlformats.org/officeDocument/2006/relationships/image" Target="../media/image94.jpeg"/><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94.jpe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18.xml"/><Relationship Id="rId3" Type="http://schemas.openxmlformats.org/officeDocument/2006/relationships/slide" Target="slide50.xml"/><Relationship Id="rId7" Type="http://schemas.openxmlformats.org/officeDocument/2006/relationships/slide" Target="slide110.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101.xml"/><Relationship Id="rId5" Type="http://schemas.openxmlformats.org/officeDocument/2006/relationships/slide" Target="slide98.xml"/><Relationship Id="rId4" Type="http://schemas.openxmlformats.org/officeDocument/2006/relationships/slide" Target="slide6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282603"/>
            <a:ext cx="5562600" cy="646331"/>
          </a:xfrm>
          <a:prstGeom prst="rect">
            <a:avLst/>
          </a:prstGeom>
        </p:spPr>
        <p:txBody>
          <a:bodyPr wrap="square">
            <a:spAutoFit/>
          </a:bodyPr>
          <a:lstStyle/>
          <a:p>
            <a:r>
              <a:rPr lang="en-IN" dirty="0"/>
              <a:t>skills acquired through experience or </a:t>
            </a:r>
            <a:r>
              <a:rPr lang="en-IN" dirty="0" smtClean="0"/>
              <a:t>education, </a:t>
            </a:r>
            <a:r>
              <a:rPr lang="en-US" dirty="0" smtClean="0"/>
              <a:t>the theoretical or practical understanding of a subject.</a:t>
            </a:r>
            <a:endParaRPr lang="en-IN" dirty="0"/>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
        <p:nvSpPr>
          <p:cNvPr id="11" name="Rectangle 10"/>
          <p:cNvSpPr/>
          <p:nvPr/>
        </p:nvSpPr>
        <p:spPr>
          <a:xfrm>
            <a:off x="152399" y="5663102"/>
            <a:ext cx="4572000" cy="646331"/>
          </a:xfrm>
          <a:prstGeom prst="rect">
            <a:avLst/>
          </a:prstGeom>
          <a:solidFill>
            <a:schemeClr val="tx1"/>
          </a:solidFill>
        </p:spPr>
        <p:txBody>
          <a:bodyPr>
            <a:spAutoFit/>
          </a:bodyPr>
          <a:lstStyle/>
          <a:p>
            <a:r>
              <a:rPr lang="en-US" dirty="0"/>
              <a:t>https://hackr.io/blog/dbms-normalization#First_Normal_Form_1NF</a:t>
            </a:r>
          </a:p>
        </p:txBody>
      </p:sp>
    </p:spTree>
    <p:extLst>
      <p:ext uri="{BB962C8B-B14F-4D97-AF65-F5344CB8AC3E}">
        <p14:creationId xmlns:p14="http://schemas.microsoft.com/office/powerpoint/2010/main" xmlns=""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295768247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xmlns="" val="5620301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Tablespace, Control files, Data files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27678587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Database Storage Structures</a:t>
            </a:r>
            <a:endParaRPr lang="en-US" sz="4000" b="1" i="1" dirty="0">
              <a:solidFill>
                <a:srgbClr val="FFFF00"/>
              </a:solidFill>
              <a:latin typeface="Arial" pitchFamily="34" charset="0"/>
              <a:cs typeface="Arial" pitchFamily="34" charset="0"/>
            </a:endParaRPr>
          </a:p>
        </p:txBody>
      </p:sp>
      <p:sp>
        <p:nvSpPr>
          <p:cNvPr id="6" name="Rectangle 5"/>
          <p:cNvSpPr/>
          <p:nvPr/>
        </p:nvSpPr>
        <p:spPr>
          <a:xfrm>
            <a:off x="69587" y="773652"/>
            <a:ext cx="3716595" cy="369332"/>
          </a:xfrm>
          <a:prstGeom prst="rect">
            <a:avLst/>
          </a:prstGeom>
        </p:spPr>
        <p:txBody>
          <a:bodyPr wrap="none">
            <a:spAutoFit/>
          </a:bodyPr>
          <a:lstStyle/>
          <a:p>
            <a:r>
              <a:rPr lang="en-US" dirty="0" smtClean="0">
                <a:solidFill>
                  <a:srgbClr val="006C86"/>
                </a:solidFill>
              </a:rPr>
              <a:t>SHOW VARIABLES </a:t>
            </a:r>
            <a:r>
              <a:rPr lang="en-US" dirty="0" smtClean="0">
                <a:solidFill>
                  <a:srgbClr val="A67F59"/>
                </a:solidFill>
                <a:latin typeface="Liberation Mono"/>
              </a:rPr>
              <a:t>LIKE</a:t>
            </a:r>
            <a:r>
              <a:rPr lang="en-US" dirty="0" smtClean="0">
                <a:solidFill>
                  <a:srgbClr val="006C86"/>
                </a:solidFill>
              </a:rPr>
              <a:t> </a:t>
            </a:r>
            <a:r>
              <a:rPr lang="en-US" dirty="0" smtClean="0">
                <a:solidFill>
                  <a:srgbClr val="92D050"/>
                </a:solidFill>
              </a:rPr>
              <a:t>'</a:t>
            </a:r>
            <a:r>
              <a:rPr lang="en-US" dirty="0" err="1" smtClean="0">
                <a:solidFill>
                  <a:srgbClr val="92D050"/>
                </a:solidFill>
              </a:rPr>
              <a:t>datadir</a:t>
            </a:r>
            <a:r>
              <a:rPr lang="en-US" dirty="0" smtClean="0">
                <a:solidFill>
                  <a:srgbClr val="006C86"/>
                </a:solidFill>
              </a:rPr>
              <a:t>';</a:t>
            </a:r>
            <a:endParaRPr lang="en-US" dirty="0">
              <a:solidFill>
                <a:srgbClr val="006C86"/>
              </a:solidFill>
            </a:endParaRPr>
          </a:p>
        </p:txBody>
      </p:sp>
    </p:spTree>
    <p:extLst>
      <p:ext uri="{BB962C8B-B14F-4D97-AF65-F5344CB8AC3E}">
        <p14:creationId xmlns:p14="http://schemas.microsoft.com/office/powerpoint/2010/main" xmlns="" val="5620301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276785876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xmlns="" val="273350796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xmlns=""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xmlns="" val="197419777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391483"/>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xmlns="" val="268954052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
        <p:nvSpPr>
          <p:cNvPr id="4" name="Rectangle 3"/>
          <p:cNvSpPr/>
          <p:nvPr/>
        </p:nvSpPr>
        <p:spPr>
          <a:xfrm>
            <a:off x="196850" y="1295400"/>
            <a:ext cx="8750300" cy="707886"/>
          </a:xfrm>
          <a:prstGeom prst="rect">
            <a:avLst/>
          </a:prstGeom>
        </p:spPr>
        <p:txBody>
          <a:bodyPr wrap="square">
            <a:spAutoFit/>
          </a:bodyPr>
          <a:lstStyle/>
          <a:p>
            <a:r>
              <a:rPr lang="en-US" sz="2000" dirty="0">
                <a:solidFill>
                  <a:srgbClr val="006C86"/>
                </a:solidFill>
                <a:latin typeface="Segoe UI Light" panose="020B0502040204020203" pitchFamily="34" charset="0"/>
                <a:cs typeface="Segoe UI Light" panose="020B0502040204020203" pitchFamily="34" charset="0"/>
              </a:rPr>
              <a:t>In the case of InnoDB, it is used to store the tables in tablespace whereas, in the case of MyISAM, it stores each MyISAM table in a separate file.</a:t>
            </a:r>
          </a:p>
        </p:txBody>
      </p:sp>
      <p:sp>
        <p:nvSpPr>
          <p:cNvPr id="6" name="Rectangle 5"/>
          <p:cNvSpPr/>
          <p:nvPr/>
        </p:nvSpPr>
        <p:spPr>
          <a:xfrm>
            <a:off x="196850" y="2133600"/>
            <a:ext cx="8489950" cy="1261884"/>
          </a:xfrm>
          <a:prstGeom prst="rect">
            <a:avLst/>
          </a:prstGeom>
        </p:spPr>
        <p:txBody>
          <a:bodyPr wrap="square">
            <a:spAutoFit/>
          </a:bodyPr>
          <a:lstStyle/>
          <a:p>
            <a:r>
              <a:rPr lang="en-US" dirty="0" smtClean="0">
                <a:solidFill>
                  <a:srgbClr val="C00000"/>
                </a:solidFill>
                <a:latin typeface="Liberation Mono"/>
              </a:rPr>
              <a:t>In my.ini do this changes.</a:t>
            </a:r>
            <a:r>
              <a:rPr lang="en-US" dirty="0" smtClean="0">
                <a:solidFill>
                  <a:srgbClr val="000000"/>
                </a:solidFill>
                <a:latin typeface="Liberation Mono"/>
              </a:rPr>
              <a:t/>
            </a:r>
            <a:br>
              <a:rPr lang="en-US" dirty="0" smtClean="0">
                <a:solidFill>
                  <a:srgbClr val="000000"/>
                </a:solidFill>
                <a:latin typeface="Liberation Mono"/>
              </a:rPr>
            </a:br>
            <a:endParaRPr lang="en-US" dirty="0" smtClean="0">
              <a:solidFill>
                <a:srgbClr val="000000"/>
              </a:solidFill>
              <a:latin typeface="Liberation Mono"/>
            </a:endParaRPr>
          </a:p>
          <a:p>
            <a:r>
              <a:rPr lang="en-US" dirty="0" smtClean="0">
                <a:solidFill>
                  <a:srgbClr val="000000"/>
                </a:solidFill>
                <a:latin typeface="Liberation Mono"/>
              </a:rPr>
              <a:t>[</a:t>
            </a:r>
            <a:r>
              <a:rPr lang="en-US" sz="2000" dirty="0">
                <a:solidFill>
                  <a:srgbClr val="0077AA"/>
                </a:solidFill>
                <a:latin typeface="Leelawadee UI Semilight" panose="020B0402040204020203" pitchFamily="34" charset="-34"/>
                <a:cs typeface="Leelawadee UI Semilight" panose="020B0402040204020203" pitchFamily="34" charset="-34"/>
              </a:rPr>
              <a:t>mysqld</a:t>
            </a:r>
            <a:r>
              <a:rPr lang="en-US" dirty="0">
                <a:solidFill>
                  <a:srgbClr val="000000"/>
                </a:solidFill>
                <a:latin typeface="Liberation Mono"/>
              </a:rPr>
              <a:t>] </a:t>
            </a:r>
            <a:endParaRPr lang="en-US" sz="2000" dirty="0">
              <a:solidFill>
                <a:srgbClr val="0077AA"/>
              </a:solidFill>
              <a:latin typeface="Leelawadee UI Semilight" panose="020B0402040204020203" pitchFamily="34" charset="-34"/>
              <a:cs typeface="Leelawadee UI Semilight" panose="020B0402040204020203" pitchFamily="34" charset="-34"/>
            </a:endParaRPr>
          </a:p>
          <a:p>
            <a:r>
              <a:rPr lang="en-US" sz="2000" dirty="0" smtClean="0">
                <a:solidFill>
                  <a:srgbClr val="0077AA"/>
                </a:solidFill>
                <a:latin typeface="Leelawadee UI Semilight" panose="020B0402040204020203" pitchFamily="34" charset="-34"/>
                <a:cs typeface="Leelawadee UI Semilight" panose="020B0402040204020203" pitchFamily="34" charset="-34"/>
              </a:rPr>
              <a:t>innodb_file_per_table = 1</a:t>
            </a:r>
            <a:endParaRPr lang="en-US"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5" name="Rectangle 4"/>
          <p:cNvSpPr/>
          <p:nvPr/>
        </p:nvSpPr>
        <p:spPr>
          <a:xfrm>
            <a:off x="304800" y="3581400"/>
            <a:ext cx="8534400" cy="2554545"/>
          </a:xfrm>
          <a:prstGeom prst="rect">
            <a:avLst/>
          </a:prstGeom>
        </p:spPr>
        <p:txBody>
          <a:bodyPr wrap="square">
            <a:spAutoFit/>
          </a:bodyPr>
          <a:lstStyle/>
          <a:p>
            <a:r>
              <a:rPr lang="en-US" sz="2000" b="1" dirty="0" smtClean="0">
                <a:solidFill>
                  <a:srgbClr val="006C86"/>
                </a:solidFill>
                <a:latin typeface="Segoe UI Light" panose="020B0502040204020203" pitchFamily="34" charset="0"/>
                <a:cs typeface="Segoe UI Light" panose="020B0502040204020203" pitchFamily="34" charset="0"/>
              </a:rPr>
              <a:t>Tablespace</a:t>
            </a:r>
            <a:r>
              <a:rPr lang="en-US" sz="2000" dirty="0" smtClean="0">
                <a:solidFill>
                  <a:srgbClr val="006C86"/>
                </a:solidFill>
                <a:latin typeface="Segoe UI Light" panose="020B0502040204020203" pitchFamily="34" charset="0"/>
                <a:cs typeface="Segoe UI Light" panose="020B0502040204020203" pitchFamily="34" charset="0"/>
              </a:rPr>
              <a:t>: A </a:t>
            </a:r>
            <a:r>
              <a:rPr lang="en-US" sz="2000" dirty="0">
                <a:solidFill>
                  <a:srgbClr val="006C86"/>
                </a:solidFill>
                <a:latin typeface="Segoe UI Light" panose="020B0502040204020203" pitchFamily="34" charset="0"/>
                <a:cs typeface="Segoe UI Light" panose="020B0502040204020203" pitchFamily="34" charset="0"/>
              </a:rPr>
              <a:t>data file that can hold data for one or more InnoDB tables and associated indexes</a:t>
            </a:r>
            <a:r>
              <a:rPr lang="en-US" sz="2000" dirty="0" smtClean="0">
                <a:solidFill>
                  <a:srgbClr val="006C86"/>
                </a:solidFill>
                <a:latin typeface="Segoe UI Light" panose="020B0502040204020203" pitchFamily="34" charset="0"/>
                <a:cs typeface="Segoe UI Light" panose="020B0502040204020203" pitchFamily="34" charset="0"/>
              </a:rPr>
              <a:t>. </a:t>
            </a: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System </a:t>
            </a:r>
            <a:r>
              <a:rPr lang="en-US" sz="2000" b="1" dirty="0">
                <a:solidFill>
                  <a:srgbClr val="006C86"/>
                </a:solidFill>
                <a:latin typeface="Segoe UI Light" panose="020B0502040204020203" pitchFamily="34" charset="0"/>
                <a:cs typeface="Segoe UI Light" panose="020B0502040204020203" pitchFamily="34" charset="0"/>
              </a:rPr>
              <a:t>tablespace </a:t>
            </a:r>
            <a:endParaRPr lang="en-US" sz="2000" b="1" dirty="0" smtClean="0">
              <a:solidFill>
                <a:srgbClr val="006C86"/>
              </a:solidFill>
              <a:latin typeface="Segoe UI Light" panose="020B0502040204020203" pitchFamily="34" charset="0"/>
              <a:cs typeface="Segoe UI Light" panose="020B0502040204020203" pitchFamily="34" charset="0"/>
            </a:endParaRP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File </a:t>
            </a:r>
            <a:r>
              <a:rPr lang="en-US" sz="2000" b="1" dirty="0">
                <a:solidFill>
                  <a:srgbClr val="006C86"/>
                </a:solidFill>
                <a:latin typeface="Segoe UI Light" panose="020B0502040204020203" pitchFamily="34" charset="0"/>
                <a:cs typeface="Segoe UI Light" panose="020B0502040204020203" pitchFamily="34" charset="0"/>
              </a:rPr>
              <a:t>per tablespace </a:t>
            </a:r>
            <a:endParaRPr lang="en-US" sz="2000" b="1" dirty="0" smtClean="0">
              <a:solidFill>
                <a:srgbClr val="006C86"/>
              </a:solidFill>
              <a:latin typeface="Segoe UI Light" panose="020B0502040204020203" pitchFamily="34" charset="0"/>
              <a:cs typeface="Segoe UI Light" panose="020B0502040204020203" pitchFamily="34" charset="0"/>
            </a:endParaRP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General tablespace</a:t>
            </a:r>
          </a:p>
          <a:p>
            <a:endParaRPr lang="en-US" sz="2000" b="1" dirty="0">
              <a:solidFill>
                <a:srgbClr val="006C86"/>
              </a:solidFill>
              <a:latin typeface="Segoe UI Light" panose="020B0502040204020203" pitchFamily="34" charset="0"/>
              <a:cs typeface="Segoe UI Light" panose="020B0502040204020203" pitchFamily="34" charset="0"/>
            </a:endParaRPr>
          </a:p>
          <a:p>
            <a:r>
              <a:rPr lang="en-US" sz="2000" b="1" dirty="0" smtClean="0">
                <a:solidFill>
                  <a:srgbClr val="006C86"/>
                </a:solidFill>
                <a:latin typeface="Segoe UI Light" panose="020B0502040204020203" pitchFamily="34" charset="0"/>
                <a:cs typeface="Segoe UI Light" panose="020B0502040204020203" pitchFamily="34" charset="0"/>
              </a:rPr>
              <a:t>Note:- </a:t>
            </a:r>
            <a:r>
              <a:rPr lang="en-US" sz="2000" dirty="0">
                <a:solidFill>
                  <a:srgbClr val="006C86"/>
                </a:solidFill>
                <a:latin typeface="Segoe UI Light" panose="020B0502040204020203" pitchFamily="34" charset="0"/>
                <a:cs typeface="Segoe UI Light" panose="020B0502040204020203" pitchFamily="34" charset="0"/>
              </a:rPr>
              <a:t>By default, InnoDB contains only one tablespace called the </a:t>
            </a:r>
            <a:r>
              <a:rPr lang="en-US" sz="2000" b="1" dirty="0">
                <a:solidFill>
                  <a:srgbClr val="006C86"/>
                </a:solidFill>
                <a:latin typeface="Segoe UI Light" panose="020B0502040204020203" pitchFamily="34" charset="0"/>
                <a:cs typeface="Segoe UI Light" panose="020B0502040204020203" pitchFamily="34" charset="0"/>
              </a:rPr>
              <a:t>System tablespace</a:t>
            </a:r>
            <a:r>
              <a:rPr lang="en-US" sz="2000" dirty="0" smtClean="0">
                <a:solidFill>
                  <a:srgbClr val="006C86"/>
                </a:solidFill>
                <a:latin typeface="Segoe UI Light" panose="020B0502040204020203" pitchFamily="34" charset="0"/>
                <a:cs typeface="Segoe UI Light" panose="020B0502040204020203" pitchFamily="34" charset="0"/>
              </a:rPr>
              <a:t> </a:t>
            </a:r>
            <a:r>
              <a:rPr lang="en-US" sz="2000" dirty="0">
                <a:solidFill>
                  <a:srgbClr val="006C86"/>
                </a:solidFill>
                <a:latin typeface="Segoe UI Light" panose="020B0502040204020203" pitchFamily="34" charset="0"/>
                <a:cs typeface="Segoe UI Light" panose="020B0502040204020203" pitchFamily="34" charset="0"/>
              </a:rPr>
              <a:t>whose identifier is 0</a:t>
            </a:r>
          </a:p>
        </p:txBody>
      </p:sp>
    </p:spTree>
    <p:extLst>
      <p:ext uri="{BB962C8B-B14F-4D97-AF65-F5344CB8AC3E}">
        <p14:creationId xmlns:p14="http://schemas.microsoft.com/office/powerpoint/2010/main" xmlns="" val="165612335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xmlns="" val="270338005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sz="2000" dirty="0" smtClean="0">
                <a:solidFill>
                  <a:srgbClr val="0077AA"/>
                </a:solidFill>
                <a:latin typeface="Arial" panose="020B0604020202020204" pitchFamily="34" charset="0"/>
                <a:ea typeface="Times New Roman" panose="02020603050405020304" pitchFamily="18" charset="0"/>
              </a:rPr>
              <a:t>SET DEFAULT_STORAGE_ENGINE </a:t>
            </a:r>
            <a:r>
              <a:rPr lang="en-IN" sz="2000" dirty="0" smtClean="0">
                <a:solidFill>
                  <a:schemeClr val="accent5">
                    <a:lumMod val="75000"/>
                  </a:schemeClr>
                </a:solidFill>
                <a:latin typeface="Arial" panose="020B0604020202020204" pitchFamily="34" charset="0"/>
                <a:ea typeface="Times New Roman" panose="02020603050405020304" pitchFamily="18" charset="0"/>
              </a:rPr>
              <a:t>=</a:t>
            </a:r>
            <a:r>
              <a:rPr lang="en-IN" sz="2000" dirty="0" smtClean="0">
                <a:solidFill>
                  <a:srgbClr val="0077AA"/>
                </a:solidFill>
                <a:latin typeface="Arial" panose="020B0604020202020204" pitchFamily="34" charset="0"/>
                <a:ea typeface="Times New Roman" panose="02020603050405020304" pitchFamily="18" charset="0"/>
              </a:rPr>
              <a:t> </a:t>
            </a:r>
            <a:r>
              <a:rPr lang="en-IN" sz="2000" dirty="0">
                <a:solidFill>
                  <a:srgbClr val="669900"/>
                </a:solidFill>
                <a:latin typeface="Liberation Mono"/>
              </a:rPr>
              <a:t>InnoDB</a:t>
            </a:r>
            <a:r>
              <a:rPr lang="en-IN" sz="2000" dirty="0" smtClean="0">
                <a:solidFill>
                  <a:srgbClr val="0077AA"/>
                </a:solidFill>
                <a:latin typeface="Arial" panose="020B0604020202020204" pitchFamily="34" charset="0"/>
                <a:ea typeface="Times New Roman" panose="02020603050405020304" pitchFamily="18" charset="0"/>
              </a:rPr>
              <a:t>;</a:t>
            </a:r>
            <a:endParaRPr lang="en-IN" sz="2000"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xmlns="" val="12799243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xmlns="" val="185268719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209974275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5614998" cy="646331"/>
          </a:xfrm>
          <a:prstGeom prst="rect">
            <a:avLst/>
          </a:prstGeom>
        </p:spPr>
        <p:txBody>
          <a:bodyPr wrap="square">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03499630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xmlns="" val="386802882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cs typeface="Arial" panose="020B0604020202020204" pitchFamily="34" charset="0"/>
              </a:rPr>
              <a:t>USE </a:t>
            </a:r>
            <a:r>
              <a:rPr lang="en-IN" dirty="0" smtClean="0">
                <a:solidFill>
                  <a:srgbClr val="669900"/>
                </a:solidFill>
                <a:latin typeface="Arial" panose="020B0604020202020204" pitchFamily="34" charset="0"/>
                <a:cs typeface="Arial" panose="020B0604020202020204" pitchFamily="34" charset="0"/>
              </a:rPr>
              <a:t>db1</a:t>
            </a:r>
          </a:p>
          <a:p>
            <a:pPr>
              <a:lnSpc>
                <a:spcPct val="150000"/>
              </a:lnSpc>
            </a:pPr>
            <a:r>
              <a:rPr lang="en-IN" dirty="0" smtClean="0">
                <a:solidFill>
                  <a:srgbClr val="0077AA"/>
                </a:solidFill>
                <a:latin typeface="Arial" panose="020B0604020202020204" pitchFamily="34" charset="0"/>
                <a:cs typeface="Arial" panose="020B0604020202020204" pitchFamily="34" charset="0"/>
              </a:rPr>
              <a:t>\U </a:t>
            </a:r>
            <a:r>
              <a:rPr lang="en-IN" dirty="0" smtClean="0">
                <a:solidFill>
                  <a:srgbClr val="669900"/>
                </a:solidFill>
                <a:latin typeface="Arial" panose="020B0604020202020204" pitchFamily="34" charset="0"/>
                <a:cs typeface="Arial" panose="020B0604020202020204" pitchFamily="34" charset="0"/>
              </a:rPr>
              <a:t>db1</a:t>
            </a:r>
            <a:endParaRPr lang="en-IN" dirty="0">
              <a:solidFill>
                <a:srgbClr val="669900"/>
              </a:solidFill>
              <a:latin typeface="Arial" panose="020B0604020202020204" pitchFamily="34" charset="0"/>
              <a:cs typeface="Arial" panose="020B0604020202020204" pitchFamily="34" charset="0"/>
            </a:endParaRP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xmlns="" val="152473364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235990276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smtClean="0">
                <a:solidFill>
                  <a:srgbClr val="669900"/>
                </a:solidFill>
                <a:latin typeface="Liberation Mono"/>
              </a:rPr>
              <a:t>db1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smtClean="0">
                <a:solidFill>
                  <a:srgbClr val="669900"/>
                </a:solidFill>
                <a:latin typeface="Liberation Mono"/>
              </a:rPr>
              <a:t>db1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xmlns="" val="250504884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xmlns="" val="197510678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a:t>
            </a:r>
            <a:r>
              <a:rPr lang="en-IN" dirty="0" smtClean="0">
                <a:solidFill>
                  <a:srgbClr val="0070C0"/>
                </a:solidFill>
                <a:latin typeface="Arial" panose="020B0604020202020204" pitchFamily="34" charset="0"/>
                <a:ea typeface="Arial Unicode MS"/>
                <a:cs typeface="Arial" panose="020B0604020202020204" pitchFamily="34" charset="0"/>
              </a:rPr>
              <a:t>DATABASE </a:t>
            </a:r>
            <a:r>
              <a:rPr lang="en-IN" dirty="0" smtClean="0">
                <a:solidFill>
                  <a:srgbClr val="669900"/>
                </a:solidFill>
                <a:latin typeface="Liberation Mono"/>
              </a:rPr>
              <a:t>db1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a:t>
            </a:r>
            <a:r>
              <a:rPr lang="en-IN" dirty="0" smtClean="0">
                <a:solidFill>
                  <a:srgbClr val="0070C0"/>
                </a:solidFill>
                <a:latin typeface="Arial" panose="020B0604020202020204" pitchFamily="34" charset="0"/>
                <a:ea typeface="Arial Unicode MS"/>
                <a:cs typeface="Arial" panose="020B0604020202020204" pitchFamily="34" charset="0"/>
              </a:rPr>
              <a:t>DATABASE </a:t>
            </a:r>
            <a:r>
              <a:rPr lang="en-IN" dirty="0" smtClean="0">
                <a:solidFill>
                  <a:srgbClr val="A67F59"/>
                </a:solidFill>
                <a:latin typeface="Liberation Mono"/>
              </a:rPr>
              <a:t>IF</a:t>
            </a:r>
            <a:r>
              <a:rPr lang="en-IN" dirty="0" smtClean="0">
                <a:solidFill>
                  <a:srgbClr val="0070C0"/>
                </a:solidFill>
                <a:latin typeface="Arial" panose="020B0604020202020204" pitchFamily="34" charset="0"/>
                <a:ea typeface="Arial Unicode MS"/>
                <a:cs typeface="Arial" panose="020B0604020202020204" pitchFamily="34" charset="0"/>
              </a:rPr>
              <a:t> </a:t>
            </a:r>
            <a:r>
              <a:rPr lang="en-IN" dirty="0">
                <a:solidFill>
                  <a:srgbClr val="A67F59"/>
                </a:solidFill>
                <a:latin typeface="Liberation Mono"/>
              </a:rPr>
              <a:t>EXISTS</a:t>
            </a:r>
            <a:r>
              <a:rPr lang="en-IN" dirty="0">
                <a:solidFill>
                  <a:srgbClr val="0070C0"/>
                </a:solidFill>
                <a:latin typeface="Arial" panose="020B0604020202020204" pitchFamily="34" charset="0"/>
                <a:ea typeface="Arial Unicode MS"/>
                <a:cs typeface="Arial" panose="020B0604020202020204" pitchFamily="34" charset="0"/>
              </a:rPr>
              <a:t> </a:t>
            </a:r>
            <a:r>
              <a:rPr lang="en-IN" dirty="0">
                <a:solidFill>
                  <a:srgbClr val="669900"/>
                </a:solidFill>
                <a:latin typeface="Liberation Mono"/>
              </a:rPr>
              <a:t>db1</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xmlns="" val="190382406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310000975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xmlns="" val="16965023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xmlns=""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52486"/>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mysqlshow.exe</a:t>
            </a:r>
            <a:endParaRPr lang="en-US" sz="2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00166" y="3357562"/>
            <a:ext cx="6429420" cy="369332"/>
          </a:xfrm>
          <a:prstGeom prst="rect">
            <a:avLst/>
          </a:prstGeom>
        </p:spPr>
        <p:txBody>
          <a:bodyPr wrap="square">
            <a:spAutoFit/>
          </a:bodyPr>
          <a:lstStyle/>
          <a:p>
            <a:r>
              <a:rPr lang="en-US" dirty="0" smtClean="0">
                <a:solidFill>
                  <a:srgbClr val="006C86"/>
                </a:solidFill>
              </a:rPr>
              <a:t>.</a:t>
            </a:r>
            <a:endParaRPr lang="en-US" dirty="0">
              <a:solidFill>
                <a:srgbClr val="006C86"/>
              </a:solidFill>
            </a:endParaRPr>
          </a:p>
        </p:txBody>
      </p:sp>
      <p:sp>
        <p:nvSpPr>
          <p:cNvPr id="4" name="Rectangle 3"/>
          <p:cNvSpPr/>
          <p:nvPr/>
        </p:nvSpPr>
        <p:spPr>
          <a:xfrm>
            <a:off x="857224" y="3435494"/>
            <a:ext cx="7643866" cy="707886"/>
          </a:xfrm>
          <a:prstGeom prst="rect">
            <a:avLst/>
          </a:prstGeom>
        </p:spPr>
        <p:txBody>
          <a:bodyPr wrap="square">
            <a:spAutoFit/>
          </a:bodyPr>
          <a:lstStyle/>
          <a:p>
            <a:r>
              <a:rPr lang="en-US" sz="2000" dirty="0" smtClean="0">
                <a:solidFill>
                  <a:srgbClr val="006C86"/>
                </a:solidFill>
              </a:rPr>
              <a:t>The mysqlshow client can be used to quickly see which databases exist, their tables, or a table's columns or indexes</a:t>
            </a:r>
            <a:endParaRPr lang="en-US" sz="2000" dirty="0">
              <a:solidFill>
                <a:srgbClr val="006C86"/>
              </a:solidFill>
            </a:endParaRPr>
          </a:p>
        </p:txBody>
      </p:sp>
      <p:sp>
        <p:nvSpPr>
          <p:cNvPr id="5" name="Rectangle 4"/>
          <p:cNvSpPr/>
          <p:nvPr/>
        </p:nvSpPr>
        <p:spPr>
          <a:xfrm>
            <a:off x="285720" y="428604"/>
            <a:ext cx="7500990" cy="430887"/>
          </a:xfrm>
          <a:prstGeom prst="rect">
            <a:avLst/>
          </a:prstGeom>
        </p:spPr>
        <p:txBody>
          <a:bodyPr wrap="square">
            <a:spAutoFit/>
          </a:bodyPr>
          <a:lstStyle/>
          <a:p>
            <a:r>
              <a:rPr lang="en-US" sz="2200" dirty="0" smtClean="0">
                <a:solidFill>
                  <a:schemeClr val="accent5">
                    <a:lumMod val="75000"/>
                  </a:schemeClr>
                </a:solidFill>
              </a:rPr>
              <a:t>mysqlshow [</a:t>
            </a:r>
            <a:r>
              <a:rPr lang="en-US" sz="2200" i="1" dirty="0" smtClean="0">
                <a:solidFill>
                  <a:schemeClr val="accent5">
                    <a:lumMod val="75000"/>
                  </a:schemeClr>
                </a:solidFill>
              </a:rPr>
              <a:t>options</a:t>
            </a:r>
            <a:r>
              <a:rPr lang="en-US" sz="2200" dirty="0" smtClean="0">
                <a:solidFill>
                  <a:schemeClr val="accent5">
                    <a:lumMod val="75000"/>
                  </a:schemeClr>
                </a:solidFill>
              </a:rPr>
              <a:t>] [</a:t>
            </a:r>
            <a:r>
              <a:rPr lang="en-US" sz="2200" i="1" dirty="0" smtClean="0">
                <a:solidFill>
                  <a:schemeClr val="accent5">
                    <a:lumMod val="75000"/>
                  </a:schemeClr>
                </a:solidFill>
              </a:rPr>
              <a:t>db_name</a:t>
            </a:r>
            <a:r>
              <a:rPr lang="en-US" sz="2200" dirty="0" smtClean="0">
                <a:solidFill>
                  <a:schemeClr val="accent5">
                    <a:lumMod val="75000"/>
                  </a:schemeClr>
                </a:solidFill>
              </a:rPr>
              <a:t> [</a:t>
            </a:r>
            <a:r>
              <a:rPr lang="en-US" sz="2200" i="1" dirty="0" smtClean="0">
                <a:solidFill>
                  <a:schemeClr val="accent5">
                    <a:lumMod val="75000"/>
                  </a:schemeClr>
                </a:solidFill>
              </a:rPr>
              <a:t>tbl_name</a:t>
            </a:r>
            <a:r>
              <a:rPr lang="en-US" sz="2200" dirty="0" smtClean="0">
                <a:solidFill>
                  <a:schemeClr val="accent5">
                    <a:lumMod val="75000"/>
                  </a:schemeClr>
                </a:solidFill>
              </a:rPr>
              <a:t> [</a:t>
            </a:r>
            <a:r>
              <a:rPr lang="en-US" sz="2200" i="1" dirty="0" smtClean="0">
                <a:solidFill>
                  <a:schemeClr val="accent5">
                    <a:lumMod val="75000"/>
                  </a:schemeClr>
                </a:solidFill>
              </a:rPr>
              <a:t>col_name</a:t>
            </a:r>
            <a:r>
              <a:rPr lang="en-US" sz="2200" dirty="0" smtClean="0">
                <a:solidFill>
                  <a:schemeClr val="accent5">
                    <a:lumMod val="75000"/>
                  </a:schemeClr>
                </a:solidFill>
              </a:rPr>
              <a:t>]]]</a:t>
            </a:r>
            <a:endParaRPr lang="en-US" sz="2200" dirty="0">
              <a:solidFill>
                <a:schemeClr val="accent5">
                  <a:lumMod val="75000"/>
                </a:schemeClr>
              </a:solidFill>
            </a:endParaRPr>
          </a:p>
        </p:txBody>
      </p:sp>
    </p:spTree>
    <p:extLst>
      <p:ext uri="{BB962C8B-B14F-4D97-AF65-F5344CB8AC3E}">
        <p14:creationId xmlns:p14="http://schemas.microsoft.com/office/powerpoint/2010/main" xmlns="" val="310000975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9711868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 xmlns:p14="http://schemas.microsoft.com/office/powerpoint/2010/main" val="13903269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642910" y="1371600"/>
            <a:ext cx="8429652"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sp>
        <p:nvSpPr>
          <p:cNvPr id="6" name="TextBox 5"/>
          <p:cNvSpPr txBox="1"/>
          <p:nvPr/>
        </p:nvSpPr>
        <p:spPr>
          <a:xfrm>
            <a:off x="142844" y="3357562"/>
            <a:ext cx="8858280" cy="830997"/>
          </a:xfrm>
          <a:prstGeom prst="rect">
            <a:avLst/>
          </a:prstGeom>
          <a:noFill/>
        </p:spPr>
        <p:txBody>
          <a:bodyPr wrap="square" rtlCol="0">
            <a:spAutoFit/>
          </a:bodyPr>
          <a:lstStyle/>
          <a:p>
            <a:r>
              <a:rPr lang="en-US" sz="2400" dirty="0" smtClean="0">
                <a:solidFill>
                  <a:srgbClr val="008080"/>
                </a:solidFill>
              </a:rPr>
              <a:t>If the </a:t>
            </a:r>
            <a:r>
              <a:rPr lang="en-US" sz="2400" b="1" i="1" dirty="0" smtClean="0">
                <a:solidFill>
                  <a:srgbClr val="008080"/>
                </a:solidFill>
              </a:rPr>
              <a:t>GROUP</a:t>
            </a:r>
            <a:r>
              <a:rPr lang="en-US" sz="2400" dirty="0" smtClean="0">
                <a:solidFill>
                  <a:srgbClr val="008080"/>
                </a:solidFill>
              </a:rPr>
              <a:t> </a:t>
            </a:r>
            <a:r>
              <a:rPr lang="en-US" sz="2400" b="1" i="1" dirty="0" smtClean="0">
                <a:solidFill>
                  <a:srgbClr val="008080"/>
                </a:solidFill>
              </a:rPr>
              <a:t>BY</a:t>
            </a:r>
            <a:r>
              <a:rPr lang="en-US" sz="2400" dirty="0" smtClean="0">
                <a:solidFill>
                  <a:srgbClr val="008080"/>
                </a:solidFill>
              </a:rPr>
              <a:t> clause is omitted, the </a:t>
            </a:r>
            <a:r>
              <a:rPr lang="en-US" sz="2400" b="1" i="1" dirty="0" smtClean="0">
                <a:solidFill>
                  <a:srgbClr val="008080"/>
                </a:solidFill>
              </a:rPr>
              <a:t>HAVING</a:t>
            </a:r>
            <a:r>
              <a:rPr lang="en-US" sz="2400" dirty="0" smtClean="0">
                <a:solidFill>
                  <a:srgbClr val="008080"/>
                </a:solidFill>
              </a:rPr>
              <a:t> clause behaves like the </a:t>
            </a:r>
            <a:r>
              <a:rPr lang="en-US" sz="2400" b="1" i="1" dirty="0" smtClean="0">
                <a:solidFill>
                  <a:srgbClr val="008080"/>
                </a:solidFill>
              </a:rPr>
              <a:t>WHERE</a:t>
            </a:r>
            <a:r>
              <a:rPr lang="en-US" sz="2400" dirty="0" smtClean="0">
                <a:solidFill>
                  <a:srgbClr val="008080"/>
                </a:solidFill>
              </a:rPr>
              <a:t> clasue.</a:t>
            </a:r>
            <a:endParaRPr lang="en-US" sz="2400" dirty="0">
              <a:solidFill>
                <a:srgbClr val="008080"/>
              </a:solidFill>
            </a:endParaRPr>
          </a:p>
        </p:txBody>
      </p:sp>
    </p:spTree>
    <p:extLst>
      <p:ext uri="{BB962C8B-B14F-4D97-AF65-F5344CB8AC3E}">
        <p14:creationId xmlns="" xmlns:p14="http://schemas.microsoft.com/office/powerpoint/2010/main" val="359248076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
        <p:nvSpPr>
          <p:cNvPr id="6" name="Rectangle 5"/>
          <p:cNvSpPr/>
          <p:nvPr/>
        </p:nvSpPr>
        <p:spPr>
          <a:xfrm>
            <a:off x="152400" y="2972699"/>
            <a:ext cx="8839200" cy="1384995"/>
          </a:xfrm>
          <a:prstGeom prst="rect">
            <a:avLst/>
          </a:prstGeom>
        </p:spPr>
        <p:txBody>
          <a:bodyPr wrap="square">
            <a:spAutoFit/>
          </a:bodyPr>
          <a:lstStyle/>
          <a:p>
            <a:pPr>
              <a:lnSpc>
                <a:spcPct val="150000"/>
              </a:lnSpc>
            </a:pPr>
            <a:r>
              <a:rPr lang="en-US" dirty="0">
                <a:solidFill>
                  <a:srgbClr val="0077AA"/>
                </a:solidFill>
                <a:latin typeface="Liberation Mono"/>
              </a:rPr>
              <a:t>SELECT </a:t>
            </a:r>
            <a:r>
              <a:rPr lang="en-US" b="1" i="1" dirty="0">
                <a:solidFill>
                  <a:srgbClr val="0077AA"/>
                </a:solidFill>
                <a:latin typeface="Liberation Mono"/>
              </a:rPr>
              <a:t>G</a:t>
            </a:r>
            <a:r>
              <a:rPr lang="en-US" sz="2400" b="1" i="1" baseline="-25000" dirty="0">
                <a:solidFill>
                  <a:srgbClr val="0077AA"/>
                </a:solidFill>
                <a:latin typeface="Liberation Mono"/>
              </a:rPr>
              <a:t>1</a:t>
            </a:r>
            <a:r>
              <a:rPr lang="en-US" b="1" i="1" dirty="0" smtClean="0">
                <a:solidFill>
                  <a:srgbClr val="0077AA"/>
                </a:solidFill>
                <a:latin typeface="Liberation Mono"/>
              </a:rPr>
              <a:t>, G</a:t>
            </a:r>
            <a:r>
              <a:rPr lang="en-US" sz="2400" b="1" i="1" baseline="-25000" dirty="0" smtClean="0">
                <a:solidFill>
                  <a:srgbClr val="0077AA"/>
                </a:solidFill>
                <a:latin typeface="Liberation Mono"/>
              </a:rPr>
              <a:t>2</a:t>
            </a:r>
            <a:r>
              <a:rPr lang="en-US" b="1" i="1" dirty="0" smtClean="0">
                <a:solidFill>
                  <a:srgbClr val="0077AA"/>
                </a:solidFill>
                <a:latin typeface="Liberation Mono"/>
              </a:rPr>
              <a:t>,  . . . </a:t>
            </a:r>
            <a:r>
              <a:rPr lang="en-US" sz="2400" b="1" i="1" baseline="-25000" dirty="0" smtClean="0">
                <a:solidFill>
                  <a:srgbClr val="0077AA"/>
                </a:solidFill>
                <a:latin typeface="Liberation Mono"/>
              </a:rPr>
              <a:t>, </a:t>
            </a:r>
            <a:r>
              <a:rPr lang="en-US" b="1" i="1" dirty="0" smtClean="0">
                <a:solidFill>
                  <a:srgbClr val="0077AA"/>
                </a:solidFill>
                <a:latin typeface="Liberation Mono"/>
              </a:rPr>
              <a:t>F</a:t>
            </a:r>
            <a:r>
              <a:rPr lang="en-US" sz="2400" b="1" i="1" baseline="-25000" dirty="0" smtClean="0">
                <a:solidFill>
                  <a:srgbClr val="0077AA"/>
                </a:solidFill>
                <a:latin typeface="Liberation Mono"/>
              </a:rPr>
              <a:t>1</a:t>
            </a:r>
            <a:r>
              <a:rPr lang="en-US" b="1" i="1" dirty="0" smtClean="0">
                <a:solidFill>
                  <a:srgbClr val="0077AA"/>
                </a:solidFill>
                <a:latin typeface="Liberation Mono"/>
              </a:rPr>
              <a:t>(A</a:t>
            </a:r>
            <a:r>
              <a:rPr lang="en-US" b="1" i="1" baseline="-25000" dirty="0" smtClean="0">
                <a:solidFill>
                  <a:srgbClr val="0077AA"/>
                </a:solidFill>
                <a:latin typeface="Liberation Mono"/>
              </a:rPr>
              <a:t>1</a:t>
            </a:r>
            <a:r>
              <a:rPr lang="en-US" b="1" i="1" dirty="0" smtClean="0">
                <a:solidFill>
                  <a:srgbClr val="0077AA"/>
                </a:solidFill>
                <a:latin typeface="Liberation Mono"/>
              </a:rPr>
              <a:t>), F</a:t>
            </a:r>
            <a:r>
              <a:rPr lang="en-US" sz="2400" b="1" i="1" baseline="-25000" dirty="0" smtClean="0">
                <a:solidFill>
                  <a:srgbClr val="0077AA"/>
                </a:solidFill>
                <a:latin typeface="Liberation Mono"/>
              </a:rPr>
              <a:t>2</a:t>
            </a:r>
            <a:r>
              <a:rPr lang="en-US" b="1" i="1" dirty="0" smtClean="0">
                <a:solidFill>
                  <a:srgbClr val="0077AA"/>
                </a:solidFill>
                <a:latin typeface="Liberation Mono"/>
              </a:rPr>
              <a:t>(A</a:t>
            </a:r>
            <a:r>
              <a:rPr lang="en-US" b="1" i="1" baseline="-25000" dirty="0" smtClean="0">
                <a:solidFill>
                  <a:srgbClr val="0077AA"/>
                </a:solidFill>
                <a:latin typeface="Liberation Mono"/>
              </a:rPr>
              <a:t>2</a:t>
            </a:r>
            <a:r>
              <a:rPr lang="en-US" b="1" i="1" dirty="0" smtClean="0">
                <a:solidFill>
                  <a:srgbClr val="0077AA"/>
                </a:solidFill>
                <a:latin typeface="Liberation Mono"/>
              </a:rPr>
              <a:t>),  . . . </a:t>
            </a:r>
            <a:r>
              <a:rPr lang="en-US" dirty="0" smtClean="0">
                <a:solidFill>
                  <a:srgbClr val="0077AA"/>
                </a:solidFill>
                <a:latin typeface="Liberation Mono"/>
              </a:rPr>
              <a:t>  </a:t>
            </a:r>
            <a:r>
              <a:rPr lang="en-US" dirty="0">
                <a:solidFill>
                  <a:srgbClr val="0077AA"/>
                </a:solidFill>
                <a:latin typeface="Liberation Mono"/>
              </a:rPr>
              <a:t>from </a:t>
            </a:r>
            <a:r>
              <a:rPr lang="en-US" b="1" i="1" dirty="0" smtClean="0">
                <a:solidFill>
                  <a:srgbClr val="0077AA"/>
                </a:solidFill>
                <a:latin typeface="Liberation Mono"/>
              </a:rPr>
              <a:t>r</a:t>
            </a:r>
            <a:r>
              <a:rPr lang="en-US" b="1" i="1" baseline="-25000" dirty="0" smtClean="0">
                <a:solidFill>
                  <a:srgbClr val="0077AA"/>
                </a:solidFill>
                <a:latin typeface="Liberation Mono"/>
              </a:rPr>
              <a:t>1</a:t>
            </a:r>
            <a:r>
              <a:rPr lang="en-US" b="1" i="1" dirty="0" smtClean="0">
                <a:solidFill>
                  <a:srgbClr val="0077AA"/>
                </a:solidFill>
                <a:latin typeface="Liberation Mono"/>
              </a:rPr>
              <a:t>, r</a:t>
            </a:r>
            <a:r>
              <a:rPr lang="en-US" b="1" i="1" baseline="-25000" dirty="0" smtClean="0">
                <a:solidFill>
                  <a:srgbClr val="0077AA"/>
                </a:solidFill>
                <a:latin typeface="Liberation Mono"/>
              </a:rPr>
              <a:t>2</a:t>
            </a:r>
            <a:r>
              <a:rPr lang="en-US" b="1" i="1" dirty="0" smtClean="0">
                <a:solidFill>
                  <a:srgbClr val="0077AA"/>
                </a:solidFill>
                <a:latin typeface="Liberation Mono"/>
              </a:rPr>
              <a:t>, r</a:t>
            </a:r>
            <a:r>
              <a:rPr lang="en-US" b="1" i="1" baseline="-25000" dirty="0" smtClean="0">
                <a:solidFill>
                  <a:srgbClr val="0077AA"/>
                </a:solidFill>
                <a:latin typeface="Liberation Mono"/>
              </a:rPr>
              <a:t>3</a:t>
            </a:r>
            <a:r>
              <a:rPr lang="en-US" b="1" i="1" dirty="0" smtClean="0">
                <a:solidFill>
                  <a:srgbClr val="0077AA"/>
                </a:solidFill>
                <a:latin typeface="Liberation Mono"/>
              </a:rPr>
              <a:t>  . . . </a:t>
            </a:r>
            <a:endParaRPr lang="en-US" dirty="0">
              <a:solidFill>
                <a:srgbClr val="0077AA"/>
              </a:solidFill>
              <a:latin typeface="Liberation Mono"/>
            </a:endParaRPr>
          </a:p>
          <a:p>
            <a:pPr>
              <a:lnSpc>
                <a:spcPct val="150000"/>
              </a:lnSpc>
            </a:pPr>
            <a:r>
              <a:rPr lang="en-US" dirty="0">
                <a:solidFill>
                  <a:srgbClr val="0077AA"/>
                </a:solidFill>
                <a:latin typeface="Liberation Mono"/>
              </a:rPr>
              <a:t>    [GROUP BY </a:t>
            </a:r>
            <a:r>
              <a:rPr lang="en-US" dirty="0" smtClean="0">
                <a:solidFill>
                  <a:srgbClr val="0077AA"/>
                </a:solidFill>
                <a:latin typeface="Liberation Mono"/>
              </a:rPr>
              <a:t>{</a:t>
            </a:r>
            <a:r>
              <a:rPr lang="en-US" b="1" i="1" dirty="0" smtClean="0">
                <a:solidFill>
                  <a:srgbClr val="0077AA"/>
                </a:solidFill>
                <a:latin typeface="Liberation Mono"/>
              </a:rPr>
              <a:t>G</a:t>
            </a:r>
            <a:r>
              <a:rPr lang="en-US" sz="2400" b="1" i="1" baseline="-25000" dirty="0" smtClean="0">
                <a:solidFill>
                  <a:srgbClr val="0077AA"/>
                </a:solidFill>
                <a:latin typeface="Liberation Mono"/>
              </a:rPr>
              <a:t>1</a:t>
            </a:r>
            <a:r>
              <a:rPr lang="en-US" b="1" i="1" dirty="0" smtClean="0">
                <a:solidFill>
                  <a:srgbClr val="0077AA"/>
                </a:solidFill>
                <a:latin typeface="Liberation Mono"/>
              </a:rPr>
              <a:t>, G</a:t>
            </a:r>
            <a:r>
              <a:rPr lang="en-US" sz="2400" b="1" i="1" baseline="-25000" dirty="0" smtClean="0">
                <a:solidFill>
                  <a:srgbClr val="0077AA"/>
                </a:solidFill>
                <a:latin typeface="Liberation Mono"/>
              </a:rPr>
              <a:t>2</a:t>
            </a:r>
            <a:r>
              <a:rPr lang="en-US" b="1" i="1" dirty="0" smtClean="0">
                <a:solidFill>
                  <a:srgbClr val="0077AA"/>
                </a:solidFill>
                <a:latin typeface="Liberation Mono"/>
              </a:rPr>
              <a:t>,  . . .</a:t>
            </a:r>
            <a:r>
              <a:rPr lang="en-US" dirty="0" smtClean="0">
                <a:solidFill>
                  <a:srgbClr val="0077AA"/>
                </a:solidFill>
                <a:latin typeface="Liberation Mono"/>
              </a:rPr>
              <a:t> </a:t>
            </a:r>
            <a:r>
              <a:rPr lang="en-US" dirty="0">
                <a:solidFill>
                  <a:srgbClr val="0077AA"/>
                </a:solidFill>
                <a:latin typeface="Liberation Mono"/>
              </a:rPr>
              <a:t>| expr | position} [ASC | DESC], ... [WITH ROLLUP</a:t>
            </a:r>
            <a:r>
              <a:rPr lang="en-US" dirty="0" smtClean="0">
                <a:solidFill>
                  <a:srgbClr val="0077AA"/>
                </a:solidFill>
                <a:latin typeface="Liberation Mono"/>
              </a:rPr>
              <a:t>]]</a:t>
            </a:r>
          </a:p>
          <a:p>
            <a:pPr>
              <a:lnSpc>
                <a:spcPct val="150000"/>
              </a:lnSpc>
            </a:pPr>
            <a:r>
              <a:rPr lang="en-US" dirty="0" smtClean="0">
                <a:solidFill>
                  <a:srgbClr val="0077AA"/>
                </a:solidFill>
                <a:latin typeface="Liberation Mono"/>
              </a:rPr>
              <a:t>    [ HAVING having_condition ] </a:t>
            </a:r>
            <a:endParaRPr lang="en-US" dirty="0">
              <a:solidFill>
                <a:srgbClr val="0077AA"/>
              </a:solidFill>
              <a:latin typeface="Liberation Mono"/>
            </a:endParaRPr>
          </a:p>
        </p:txBody>
      </p:sp>
    </p:spTree>
    <p:extLst>
      <p:ext uri="{BB962C8B-B14F-4D97-AF65-F5344CB8AC3E}">
        <p14:creationId xmlns="" xmlns:p14="http://schemas.microsoft.com/office/powerpoint/2010/main" val="140734368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1406" y="285728"/>
            <a:ext cx="8858312" cy="1631216"/>
          </a:xfrm>
          <a:prstGeom prst="rect">
            <a:avLst/>
          </a:prstGeom>
        </p:spPr>
        <p:txBody>
          <a:bodyPr wrap="square">
            <a:spAutoFit/>
          </a:bodyPr>
          <a:lstStyle/>
          <a:p>
            <a:pPr algn="just"/>
            <a:r>
              <a:rPr lang="en-US" sz="2000" dirty="0" smtClean="0">
                <a:solidFill>
                  <a:srgbClr val="006C86"/>
                </a:solidFill>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endParaRPr lang="en-US" sz="2000" dirty="0">
              <a:solidFill>
                <a:srgbClr val="006C86"/>
              </a:solidFill>
            </a:endParaRPr>
          </a:p>
        </p:txBody>
      </p:sp>
    </p:spTree>
    <p:extLst>
      <p:ext uri="{BB962C8B-B14F-4D97-AF65-F5344CB8AC3E}">
        <p14:creationId xmlns="" xmlns:p14="http://schemas.microsoft.com/office/powerpoint/2010/main" val="163375944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a:t>
            </a:r>
            <a:r>
              <a:rPr lang="en-IN">
                <a:latin typeface="Arial" panose="020B0604020202020204" pitchFamily="34" charset="0"/>
                <a:cs typeface="Arial" panose="020B0604020202020204" pitchFamily="34" charset="0"/>
              </a:rPr>
              <a:t>WHERE </a:t>
            </a:r>
            <a:r>
              <a:rPr lang="en-IN" smtClean="0">
                <a:latin typeface="Arial" panose="020B0604020202020204" pitchFamily="34" charset="0"/>
                <a:cs typeface="Arial" panose="020B0604020202020204" pitchFamily="34" charset="0"/>
              </a:rPr>
              <a:t>clause condition, </a:t>
            </a:r>
            <a:r>
              <a:rPr lang="en-IN" dirty="0">
                <a:latin typeface="Arial" panose="020B0604020202020204" pitchFamily="34" charset="0"/>
                <a:cs typeface="Arial" panose="020B0604020202020204" pitchFamily="34" charset="0"/>
              </a:rPr>
              <a:t>unless it is in a </a:t>
            </a:r>
            <a:r>
              <a:rPr lang="en-IN" dirty="0" smtClean="0">
                <a:latin typeface="Arial" panose="020B0604020202020204" pitchFamily="34" charset="0"/>
                <a:cs typeface="Arial" panose="020B0604020202020204" pitchFamily="34" charset="0"/>
              </a:rPr>
              <a:t>subquery </a:t>
            </a:r>
            <a:r>
              <a:rPr lang="en-IN" dirty="0">
                <a:latin typeface="Arial" panose="020B0604020202020204" pitchFamily="34" charset="0"/>
                <a:cs typeface="Arial" panose="020B0604020202020204" pitchFamily="34" charset="0"/>
              </a:rPr>
              <a:t>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
        <p:nvSpPr>
          <p:cNvPr id="4" name="Rectangle 3"/>
          <p:cNvSpPr/>
          <p:nvPr/>
        </p:nvSpPr>
        <p:spPr>
          <a:xfrm>
            <a:off x="214282" y="3786190"/>
            <a:ext cx="8786874" cy="830997"/>
          </a:xfrm>
          <a:prstGeom prst="rect">
            <a:avLst/>
          </a:prstGeom>
        </p:spPr>
        <p:txBody>
          <a:bodyPr wrap="square">
            <a:spAutoFit/>
          </a:bodyPr>
          <a:lstStyle/>
          <a:p>
            <a:r>
              <a:rPr lang="en-US" sz="2400" dirty="0" smtClean="0">
                <a:solidFill>
                  <a:srgbClr val="C74C49"/>
                </a:solidFill>
                <a:latin typeface="Arial" pitchFamily="34" charset="0"/>
                <a:cs typeface="Arial" pitchFamily="34" charset="0"/>
              </a:rPr>
              <a:t>The </a:t>
            </a:r>
            <a:r>
              <a:rPr lang="en-US" sz="2400" i="1" dirty="0" smtClean="0">
                <a:solidFill>
                  <a:srgbClr val="C74C49"/>
                </a:solidFill>
                <a:latin typeface="Arial" pitchFamily="34" charset="0"/>
                <a:cs typeface="Arial" pitchFamily="34" charset="0"/>
              </a:rPr>
              <a:t>Where</a:t>
            </a:r>
            <a:r>
              <a:rPr lang="en-US" sz="2400" dirty="0" smtClean="0">
                <a:solidFill>
                  <a:srgbClr val="C74C49"/>
                </a:solidFill>
                <a:latin typeface="Arial" pitchFamily="34" charset="0"/>
                <a:cs typeface="Arial" pitchFamily="34" charset="0"/>
              </a:rPr>
              <a:t> clause acts as a pre filter where as </a:t>
            </a:r>
            <a:r>
              <a:rPr lang="en-US" sz="2400" i="1" dirty="0" smtClean="0">
                <a:solidFill>
                  <a:srgbClr val="C74C49"/>
                </a:solidFill>
                <a:latin typeface="Arial" pitchFamily="34" charset="0"/>
                <a:cs typeface="Arial" pitchFamily="34" charset="0"/>
              </a:rPr>
              <a:t>Having clause acts</a:t>
            </a:r>
            <a:r>
              <a:rPr lang="en-US" sz="2400" dirty="0" smtClean="0">
                <a:solidFill>
                  <a:srgbClr val="C74C49"/>
                </a:solidFill>
                <a:latin typeface="Arial" pitchFamily="34" charset="0"/>
                <a:cs typeface="Arial" pitchFamily="34" charset="0"/>
              </a:rPr>
              <a:t> as a post filter.</a:t>
            </a:r>
            <a:endParaRPr lang="en-US" sz="2400" dirty="0">
              <a:solidFill>
                <a:srgbClr val="C74C49"/>
              </a:solidFill>
              <a:latin typeface="Arial" pitchFamily="34" charset="0"/>
              <a:cs typeface="Arial" pitchFamily="34" charset="0"/>
            </a:endParaRPr>
          </a:p>
        </p:txBody>
      </p:sp>
    </p:spTree>
    <p:extLst>
      <p:ext uri="{BB962C8B-B14F-4D97-AF65-F5344CB8AC3E}">
        <p14:creationId xmlns="" xmlns:p14="http://schemas.microsoft.com/office/powerpoint/2010/main" val="426566084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399" y="89806"/>
            <a:ext cx="3599692" cy="242479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 xmlns:p14="http://schemas.microsoft.com/office/powerpoint/2010/main" val="114629506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 xmlns:p14="http://schemas.microsoft.com/office/powerpoint/2010/main" val="311864972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 xmlns:p14="http://schemas.microsoft.com/office/powerpoint/2010/main" val="1603374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window function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379185985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window function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95276" y="1428736"/>
            <a:ext cx="8563004" cy="3416320"/>
          </a:xfrm>
          <a:prstGeom prst="rect">
            <a:avLst/>
          </a:prstGeom>
        </p:spPr>
        <p:txBody>
          <a:bodyPr wrap="square">
            <a:spAutoFit/>
          </a:bodyPr>
          <a:lstStyle/>
          <a:p>
            <a:pPr marL="342900" indent="-342900">
              <a:lnSpc>
                <a:spcPct val="150000"/>
              </a:lnSpc>
              <a:buFont typeface="Arial" pitchFamily="34" charset="0"/>
              <a:buChar char="•"/>
            </a:pPr>
            <a:r>
              <a:rPr lang="en-US" dirty="0" smtClean="0">
                <a:solidFill>
                  <a:srgbClr val="0077AA"/>
                </a:solidFill>
                <a:latin typeface="Liberation Mono"/>
              </a:rPr>
              <a:t>RANK() OVER([PARTITION</a:t>
            </a:r>
            <a:r>
              <a:rPr lang="en-US" dirty="0" smtClean="0"/>
              <a:t> </a:t>
            </a:r>
            <a:r>
              <a:rPr lang="en-US" dirty="0" smtClean="0">
                <a:solidFill>
                  <a:srgbClr val="0077AA"/>
                </a:solidFill>
                <a:latin typeface="Liberation Mono"/>
              </a:rPr>
              <a:t>BY</a:t>
            </a:r>
            <a:r>
              <a:rPr lang="en-US" dirty="0" smtClean="0"/>
              <a:t> </a:t>
            </a:r>
            <a:r>
              <a:rPr lang="en-US" i="1" dirty="0" smtClean="0"/>
              <a:t>expr</a:t>
            </a:r>
            <a:r>
              <a:rPr lang="en-US" dirty="0" smtClean="0"/>
              <a:t> [, </a:t>
            </a:r>
            <a:r>
              <a:rPr lang="en-US" i="1" dirty="0" smtClean="0"/>
              <a:t>expr</a:t>
            </a:r>
            <a:r>
              <a:rPr lang="en-US" dirty="0" smtClean="0"/>
              <a:t>] ... </a:t>
            </a:r>
            <a:r>
              <a:rPr lang="en-US" dirty="0" smtClean="0">
                <a:solidFill>
                  <a:srgbClr val="0077AA"/>
                </a:solidFill>
                <a:latin typeface="Liberation Mono"/>
              </a:rPr>
              <a:t>ORDER</a:t>
            </a:r>
            <a:r>
              <a:rPr lang="en-US" dirty="0" smtClean="0"/>
              <a:t> </a:t>
            </a:r>
            <a:r>
              <a:rPr lang="en-US" dirty="0" smtClean="0">
                <a:solidFill>
                  <a:srgbClr val="0077AA"/>
                </a:solidFill>
                <a:latin typeface="Liberation Mono"/>
              </a:rPr>
              <a:t>BY</a:t>
            </a:r>
            <a:r>
              <a:rPr lang="en-US" dirty="0" smtClean="0"/>
              <a:t> </a:t>
            </a:r>
            <a:r>
              <a:rPr lang="en-US" i="1" dirty="0" smtClean="0"/>
              <a:t>expr</a:t>
            </a:r>
            <a:r>
              <a:rPr lang="en-US" dirty="0" smtClean="0"/>
              <a:t> [ASC | DESC] [, </a:t>
            </a:r>
            <a:r>
              <a:rPr lang="en-US" i="1" dirty="0" smtClean="0"/>
              <a:t>expr</a:t>
            </a:r>
            <a:r>
              <a:rPr lang="en-US" dirty="0" smtClean="0"/>
              <a:t> [ASC | DESC]] ...</a:t>
            </a:r>
            <a:r>
              <a:rPr lang="en-US" dirty="0" smtClean="0">
                <a:solidFill>
                  <a:srgbClr val="0077AA"/>
                </a:solidFill>
                <a:latin typeface="Liberation Mono"/>
              </a:rPr>
              <a:t>])</a:t>
            </a:r>
          </a:p>
          <a:p>
            <a:pPr marL="342900" indent="-342900">
              <a:lnSpc>
                <a:spcPct val="150000"/>
              </a:lnSpc>
              <a:buFont typeface="Arial" pitchFamily="34" charset="0"/>
              <a:buChar char="•"/>
            </a:pPr>
            <a:endParaRPr lang="en-US" dirty="0" smtClean="0">
              <a:solidFill>
                <a:srgbClr val="0077AA"/>
              </a:solidFill>
              <a:latin typeface="Liberation Mono"/>
            </a:endParaRPr>
          </a:p>
          <a:p>
            <a:pPr marL="342900" indent="-342900">
              <a:lnSpc>
                <a:spcPct val="150000"/>
              </a:lnSpc>
              <a:buFont typeface="Arial" pitchFamily="34" charset="0"/>
              <a:buChar char="•"/>
            </a:pPr>
            <a:r>
              <a:rPr lang="en-US" dirty="0" smtClean="0">
                <a:solidFill>
                  <a:srgbClr val="0077AA"/>
                </a:solidFill>
                <a:latin typeface="Liberation Mono"/>
              </a:rPr>
              <a:t>DENSE_RANK() OVER([PARTITION</a:t>
            </a:r>
            <a:r>
              <a:rPr lang="en-US" dirty="0" smtClean="0"/>
              <a:t> </a:t>
            </a:r>
            <a:r>
              <a:rPr lang="en-US" dirty="0" smtClean="0">
                <a:solidFill>
                  <a:srgbClr val="0077AA"/>
                </a:solidFill>
                <a:latin typeface="Liberation Mono"/>
              </a:rPr>
              <a:t>BY</a:t>
            </a:r>
            <a:r>
              <a:rPr lang="en-US" dirty="0" smtClean="0"/>
              <a:t> </a:t>
            </a:r>
            <a:r>
              <a:rPr lang="en-US" i="1" dirty="0" smtClean="0"/>
              <a:t>expr</a:t>
            </a:r>
            <a:r>
              <a:rPr lang="en-US" dirty="0" smtClean="0"/>
              <a:t> [, </a:t>
            </a:r>
            <a:r>
              <a:rPr lang="en-US" i="1" dirty="0" smtClean="0"/>
              <a:t>expr</a:t>
            </a:r>
            <a:r>
              <a:rPr lang="en-US" dirty="0" smtClean="0"/>
              <a:t>] ... </a:t>
            </a:r>
            <a:r>
              <a:rPr lang="en-US" dirty="0" smtClean="0">
                <a:solidFill>
                  <a:srgbClr val="0077AA"/>
                </a:solidFill>
                <a:latin typeface="Liberation Mono"/>
              </a:rPr>
              <a:t>ORDER</a:t>
            </a:r>
            <a:r>
              <a:rPr lang="en-US" dirty="0" smtClean="0"/>
              <a:t> </a:t>
            </a:r>
            <a:r>
              <a:rPr lang="en-US" dirty="0" smtClean="0">
                <a:solidFill>
                  <a:srgbClr val="0077AA"/>
                </a:solidFill>
                <a:latin typeface="Liberation Mono"/>
              </a:rPr>
              <a:t>BY</a:t>
            </a:r>
            <a:r>
              <a:rPr lang="en-US" dirty="0" smtClean="0"/>
              <a:t> </a:t>
            </a:r>
            <a:r>
              <a:rPr lang="en-US" i="1" dirty="0" smtClean="0"/>
              <a:t>expr</a:t>
            </a:r>
            <a:r>
              <a:rPr lang="en-US" dirty="0" smtClean="0"/>
              <a:t> [ASC|DESC] [, </a:t>
            </a:r>
            <a:r>
              <a:rPr lang="en-US" i="1" dirty="0" smtClean="0"/>
              <a:t>expr</a:t>
            </a:r>
            <a:r>
              <a:rPr lang="en-US" dirty="0" smtClean="0"/>
              <a:t> [ASC | DESC]] ...</a:t>
            </a:r>
            <a:r>
              <a:rPr lang="en-US" dirty="0" smtClean="0">
                <a:solidFill>
                  <a:srgbClr val="0077AA"/>
                </a:solidFill>
                <a:latin typeface="Liberation Mono"/>
              </a:rPr>
              <a:t>])</a:t>
            </a:r>
          </a:p>
          <a:p>
            <a:pPr marL="342900" indent="-342900">
              <a:lnSpc>
                <a:spcPct val="150000"/>
              </a:lnSpc>
              <a:buFont typeface="Arial" pitchFamily="34" charset="0"/>
              <a:buChar char="•"/>
            </a:pPr>
            <a:endParaRPr lang="en-US" dirty="0" smtClean="0">
              <a:solidFill>
                <a:srgbClr val="0077AA"/>
              </a:solidFill>
              <a:latin typeface="Liberation Mono"/>
            </a:endParaRPr>
          </a:p>
          <a:p>
            <a:pPr marL="342900" indent="-342900">
              <a:lnSpc>
                <a:spcPct val="150000"/>
              </a:lnSpc>
              <a:buFont typeface="Arial" pitchFamily="34" charset="0"/>
              <a:buChar char="•"/>
            </a:pPr>
            <a:r>
              <a:rPr lang="en-US" dirty="0" smtClean="0">
                <a:solidFill>
                  <a:srgbClr val="0077AA"/>
                </a:solidFill>
                <a:latin typeface="Liberation Mono"/>
              </a:rPr>
              <a:t>ROW_NUMBER() OVER([PARTITION</a:t>
            </a:r>
            <a:r>
              <a:rPr lang="en-US" dirty="0" smtClean="0"/>
              <a:t> </a:t>
            </a:r>
            <a:r>
              <a:rPr lang="en-US" dirty="0" smtClean="0">
                <a:solidFill>
                  <a:srgbClr val="0077AA"/>
                </a:solidFill>
                <a:latin typeface="Liberation Mono"/>
              </a:rPr>
              <a:t>BY</a:t>
            </a:r>
            <a:r>
              <a:rPr lang="en-US" dirty="0" smtClean="0"/>
              <a:t> </a:t>
            </a:r>
            <a:r>
              <a:rPr lang="en-US" i="1" dirty="0" smtClean="0"/>
              <a:t>expr</a:t>
            </a:r>
            <a:r>
              <a:rPr lang="en-US" dirty="0" smtClean="0"/>
              <a:t> [, </a:t>
            </a:r>
            <a:r>
              <a:rPr lang="en-US" i="1" dirty="0" smtClean="0"/>
              <a:t>expr</a:t>
            </a:r>
            <a:r>
              <a:rPr lang="en-US" dirty="0" smtClean="0"/>
              <a:t>] ... </a:t>
            </a:r>
            <a:r>
              <a:rPr lang="en-US" dirty="0" smtClean="0">
                <a:solidFill>
                  <a:srgbClr val="0077AA"/>
                </a:solidFill>
                <a:latin typeface="Liberation Mono"/>
              </a:rPr>
              <a:t>ORDER</a:t>
            </a:r>
            <a:r>
              <a:rPr lang="en-US" dirty="0" smtClean="0"/>
              <a:t> </a:t>
            </a:r>
            <a:r>
              <a:rPr lang="en-US" dirty="0" smtClean="0">
                <a:solidFill>
                  <a:srgbClr val="0077AA"/>
                </a:solidFill>
                <a:latin typeface="Liberation Mono"/>
              </a:rPr>
              <a:t>BY</a:t>
            </a:r>
            <a:r>
              <a:rPr lang="en-US" dirty="0" smtClean="0"/>
              <a:t> </a:t>
            </a:r>
            <a:r>
              <a:rPr lang="en-US" i="1" dirty="0" smtClean="0"/>
              <a:t>expr</a:t>
            </a:r>
            <a:r>
              <a:rPr lang="en-US" dirty="0" smtClean="0"/>
              <a:t> [ASC|DESC] [, </a:t>
            </a:r>
            <a:r>
              <a:rPr lang="en-US" i="1" dirty="0" smtClean="0"/>
              <a:t>expr</a:t>
            </a:r>
            <a:r>
              <a:rPr lang="en-US" dirty="0" smtClean="0"/>
              <a:t> [ASC | DESC]] ...</a:t>
            </a:r>
            <a:r>
              <a:rPr lang="en-US" dirty="0" smtClean="0">
                <a:solidFill>
                  <a:srgbClr val="0077AA"/>
                </a:solidFill>
                <a:latin typeface="Liberation Mono"/>
              </a:rPr>
              <a:t>])</a:t>
            </a:r>
          </a:p>
        </p:txBody>
      </p:sp>
      <p:sp>
        <p:nvSpPr>
          <p:cNvPr id="10" name="Rectangle 9"/>
          <p:cNvSpPr/>
          <p:nvPr/>
        </p:nvSpPr>
        <p:spPr>
          <a:xfrm>
            <a:off x="152400" y="703183"/>
            <a:ext cx="8839200" cy="369332"/>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TODO</a:t>
            </a:r>
            <a:endParaRPr lang="en-IN" b="1"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60337425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379185985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chemeClr val="bg1"/>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chemeClr val="bg1"/>
                </a:solidFill>
                <a:latin typeface="Arial" panose="020B0604020202020204" pitchFamily="34" charset="0"/>
                <a:cs typeface="Arial" panose="020B0604020202020204" pitchFamily="34" charset="0"/>
              </a:rPr>
              <a:t>var</a:t>
            </a:r>
            <a:r>
              <a:rPr lang="en-IN" sz="2000" dirty="0">
                <a:solidFill>
                  <a:schemeClr val="bg1"/>
                </a:solidFill>
                <a:latin typeface="Arial" panose="020B0604020202020204" pitchFamily="34" charset="0"/>
                <a:cs typeface="Arial" panose="020B0604020202020204" pitchFamily="34" charset="0"/>
              </a:rPr>
              <a:t>', @"my-</a:t>
            </a:r>
            <a:r>
              <a:rPr lang="en-IN" sz="2000" dirty="0" err="1">
                <a:solidFill>
                  <a:schemeClr val="bg1"/>
                </a:solidFill>
                <a:latin typeface="Arial" panose="020B0604020202020204" pitchFamily="34" charset="0"/>
                <a:cs typeface="Arial" panose="020B0604020202020204" pitchFamily="34" charset="0"/>
              </a:rPr>
              <a:t>var</a:t>
            </a:r>
            <a:r>
              <a:rPr lang="en-IN" sz="2000" dirty="0">
                <a:solidFill>
                  <a:schemeClr val="bg1"/>
                </a:solidFill>
                <a:latin typeface="Arial" panose="020B0604020202020204" pitchFamily="34" charset="0"/>
                <a:cs typeface="Arial" panose="020B0604020202020204" pitchFamily="34" charset="0"/>
              </a:rPr>
              <a:t>", or @`my-</a:t>
            </a:r>
            <a:r>
              <a:rPr lang="en-IN" sz="2000" dirty="0" err="1">
                <a:solidFill>
                  <a:schemeClr val="bg1"/>
                </a:solidFill>
                <a:latin typeface="Arial" panose="020B0604020202020204" pitchFamily="34" charset="0"/>
                <a:cs typeface="Arial" panose="020B0604020202020204" pitchFamily="34" charset="0"/>
              </a:rPr>
              <a:t>var</a:t>
            </a:r>
            <a:r>
              <a:rPr lang="en-IN" sz="2000" dirty="0">
                <a:solidFill>
                  <a:schemeClr val="bg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chemeClr val="bg1"/>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chemeClr val="bg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chemeClr val="bg1"/>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chemeClr val="bg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chemeClr val="bg1"/>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chemeClr val="bg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chemeClr val="bg1"/>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chemeClr val="bg1"/>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6284208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 xmlns:p14="http://schemas.microsoft.com/office/powerpoint/2010/main" val="212027453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chemeClr val="accent3">
                    <a:lumMod val="50000"/>
                  </a:schemeClr>
                </a:solidFill>
                <a:latin typeface="Liberation Mono"/>
              </a:rPr>
              <a:t>//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pic>
        <p:nvPicPr>
          <p:cNvPr id="4" name="Picture 3"/>
          <p:cNvPicPr>
            <a:picLocks noChangeAspect="1"/>
          </p:cNvPicPr>
          <p:nvPr/>
        </p:nvPicPr>
        <p:blipFill>
          <a:blip r:embed="rId2"/>
          <a:stretch>
            <a:fillRect/>
          </a:stretch>
        </p:blipFill>
        <p:spPr>
          <a:xfrm>
            <a:off x="914400" y="3276600"/>
            <a:ext cx="1219200" cy="2975429"/>
          </a:xfrm>
          <a:prstGeom prst="rect">
            <a:avLst/>
          </a:prstGeom>
        </p:spPr>
      </p:pic>
    </p:spTree>
    <p:extLst>
      <p:ext uri="{BB962C8B-B14F-4D97-AF65-F5344CB8AC3E}">
        <p14:creationId xmlns="" xmlns:p14="http://schemas.microsoft.com/office/powerpoint/2010/main" val="112307434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14282" y="3714752"/>
            <a:ext cx="8786874" cy="646331"/>
          </a:xfrm>
          <a:prstGeom prst="rect">
            <a:avLst/>
          </a:prstGeom>
        </p:spPr>
        <p:txBody>
          <a:bodyPr wrap="square">
            <a:spAutoFit/>
          </a:bodyPr>
          <a:lstStyle/>
          <a:p>
            <a:r>
              <a:rPr lang="en-IN" dirty="0" smtClean="0">
                <a:solidFill>
                  <a:srgbClr val="A67F59"/>
                </a:solidFill>
                <a:latin typeface="Liberation Mono"/>
              </a:rPr>
              <a:t>mysql&gt; </a:t>
            </a:r>
            <a:r>
              <a:rPr lang="en-US" dirty="0" smtClean="0">
                <a:solidFill>
                  <a:srgbClr val="0077AA"/>
                </a:solidFill>
                <a:latin typeface="Liberation Mono"/>
                <a:ea typeface="Times New Roman" panose="02020603050405020304" pitchFamily="18" charset="0"/>
              </a:rPr>
              <a:t>SELECT</a:t>
            </a:r>
            <a:r>
              <a:rPr lang="en-US" dirty="0" smtClean="0">
                <a:latin typeface="Liberation Mono"/>
              </a:rPr>
              <a:t> * </a:t>
            </a:r>
            <a:r>
              <a:rPr lang="en-US" dirty="0" smtClean="0">
                <a:solidFill>
                  <a:srgbClr val="0077AA"/>
                </a:solidFill>
                <a:latin typeface="Liberation Mono"/>
                <a:ea typeface="Times New Roman" panose="02020603050405020304" pitchFamily="18" charset="0"/>
              </a:rPr>
              <a:t>FROM</a:t>
            </a:r>
            <a:r>
              <a:rPr lang="en-US" dirty="0" smtClean="0">
                <a:latin typeface="Liberation Mono"/>
              </a:rPr>
              <a:t> (</a:t>
            </a:r>
            <a:r>
              <a:rPr lang="en-US" dirty="0" smtClean="0">
                <a:solidFill>
                  <a:srgbClr val="0077AA"/>
                </a:solidFill>
                <a:latin typeface="Liberation Mono"/>
                <a:ea typeface="Times New Roman" panose="02020603050405020304" pitchFamily="18" charset="0"/>
              </a:rPr>
              <a:t>SELECT</a:t>
            </a:r>
            <a:r>
              <a:rPr lang="en-US" dirty="0" smtClean="0">
                <a:latin typeface="Liberation Mono"/>
              </a:rPr>
              <a:t> </a:t>
            </a:r>
            <a:r>
              <a:rPr lang="en-US" dirty="0" smtClean="0">
                <a:solidFill>
                  <a:srgbClr val="EE9900"/>
                </a:solidFill>
                <a:latin typeface="Liberation Mono"/>
              </a:rPr>
              <a:t>@cnt</a:t>
            </a:r>
            <a:r>
              <a:rPr lang="en-US" dirty="0" smtClean="0">
                <a:solidFill>
                  <a:schemeClr val="accent5">
                    <a:lumMod val="50000"/>
                  </a:schemeClr>
                </a:solidFill>
                <a:latin typeface="Liberation Mono"/>
              </a:rPr>
              <a:t> </a:t>
            </a:r>
            <a:r>
              <a:rPr lang="en-US" dirty="0" smtClean="0">
                <a:solidFill>
                  <a:srgbClr val="A67F59"/>
                </a:solidFill>
                <a:latin typeface="Liberation Mono"/>
              </a:rPr>
              <a:t>:=</a:t>
            </a:r>
            <a:r>
              <a:rPr lang="en-US" dirty="0" smtClean="0">
                <a:solidFill>
                  <a:schemeClr val="accent5">
                    <a:lumMod val="50000"/>
                  </a:schemeClr>
                </a:solidFill>
                <a:latin typeface="Liberation Mono"/>
              </a:rPr>
              <a:t> </a:t>
            </a:r>
            <a:r>
              <a:rPr lang="en-US" dirty="0" smtClean="0">
                <a:solidFill>
                  <a:srgbClr val="EE9900"/>
                </a:solidFill>
                <a:latin typeface="Liberation Mono"/>
              </a:rPr>
              <a:t>@cnt </a:t>
            </a:r>
            <a:r>
              <a:rPr lang="en-US" dirty="0" smtClean="0">
                <a:latin typeface="Liberation Mono"/>
              </a:rPr>
              <a:t>+ </a:t>
            </a:r>
            <a:r>
              <a:rPr lang="en-US" dirty="0" smtClean="0">
                <a:solidFill>
                  <a:srgbClr val="669900"/>
                </a:solidFill>
                <a:latin typeface="Liberation Mono"/>
              </a:rPr>
              <a:t>1</a:t>
            </a:r>
            <a:r>
              <a:rPr lang="en-US" dirty="0" smtClean="0">
                <a:latin typeface="Liberation Mono"/>
              </a:rPr>
              <a:t> R1, EMP.* </a:t>
            </a:r>
            <a:r>
              <a:rPr lang="en-US" dirty="0" smtClean="0">
                <a:solidFill>
                  <a:srgbClr val="0077AA"/>
                </a:solidFill>
                <a:latin typeface="Liberation Mono"/>
                <a:ea typeface="Times New Roman" panose="02020603050405020304" pitchFamily="18" charset="0"/>
              </a:rPr>
              <a:t>FROM</a:t>
            </a:r>
            <a:r>
              <a:rPr lang="en-US" dirty="0" smtClean="0">
                <a:latin typeface="Liberation Mono"/>
              </a:rPr>
              <a:t> EMP, (</a:t>
            </a:r>
            <a:r>
              <a:rPr lang="en-US" dirty="0" smtClean="0">
                <a:solidFill>
                  <a:srgbClr val="0077AA"/>
                </a:solidFill>
                <a:latin typeface="Liberation Mono"/>
                <a:ea typeface="Times New Roman" panose="02020603050405020304" pitchFamily="18" charset="0"/>
              </a:rPr>
              <a:t>SELECT</a:t>
            </a:r>
            <a:r>
              <a:rPr lang="en-US" dirty="0" smtClean="0">
                <a:latin typeface="Liberation Mono"/>
              </a:rPr>
              <a:t> </a:t>
            </a:r>
            <a:r>
              <a:rPr lang="en-US" dirty="0" smtClean="0">
                <a:solidFill>
                  <a:srgbClr val="EE9900"/>
                </a:solidFill>
                <a:latin typeface="Liberation Mono"/>
              </a:rPr>
              <a:t>@cnt </a:t>
            </a:r>
            <a:r>
              <a:rPr lang="en-US" dirty="0" smtClean="0">
                <a:solidFill>
                  <a:srgbClr val="A67F59"/>
                </a:solidFill>
                <a:latin typeface="Liberation Mono"/>
              </a:rPr>
              <a:t>:=</a:t>
            </a:r>
            <a:r>
              <a:rPr lang="en-US" dirty="0" smtClean="0">
                <a:solidFill>
                  <a:schemeClr val="accent5">
                    <a:lumMod val="50000"/>
                  </a:schemeClr>
                </a:solidFill>
                <a:latin typeface="Liberation Mono"/>
              </a:rPr>
              <a:t> </a:t>
            </a:r>
            <a:r>
              <a:rPr lang="en-US" dirty="0" smtClean="0">
                <a:solidFill>
                  <a:srgbClr val="669900"/>
                </a:solidFill>
                <a:latin typeface="Liberation Mono"/>
              </a:rPr>
              <a:t>0</a:t>
            </a:r>
            <a:r>
              <a:rPr lang="en-US" dirty="0" smtClean="0">
                <a:latin typeface="Liberation Mono"/>
              </a:rPr>
              <a:t>) T1) T2 </a:t>
            </a:r>
            <a:r>
              <a:rPr lang="en-US" dirty="0" smtClean="0">
                <a:solidFill>
                  <a:srgbClr val="0077AA"/>
                </a:solidFill>
                <a:latin typeface="Liberation Mono"/>
                <a:ea typeface="Times New Roman" panose="02020603050405020304" pitchFamily="18" charset="0"/>
              </a:rPr>
              <a:t>WHERE</a:t>
            </a:r>
            <a:r>
              <a:rPr lang="en-US" dirty="0" smtClean="0">
                <a:latin typeface="Liberation Mono"/>
              </a:rPr>
              <a:t> R1</a:t>
            </a:r>
            <a:r>
              <a:rPr lang="en-US" dirty="0" smtClean="0">
                <a:solidFill>
                  <a:srgbClr val="A67F59"/>
                </a:solidFill>
                <a:latin typeface="Liberation Mono"/>
              </a:rPr>
              <a:t> </a:t>
            </a:r>
            <a:r>
              <a:rPr lang="en-US" dirty="0" smtClean="0">
                <a:latin typeface="Liberation Mono"/>
              </a:rPr>
              <a:t>&gt; </a:t>
            </a:r>
            <a:r>
              <a:rPr lang="en-US" dirty="0" smtClean="0">
                <a:solidFill>
                  <a:srgbClr val="EE9900"/>
                </a:solidFill>
                <a:latin typeface="Liberation Mono"/>
              </a:rPr>
              <a:t>@cnt </a:t>
            </a:r>
            <a:r>
              <a:rPr lang="en-US" dirty="0" smtClean="0">
                <a:latin typeface="Liberation Mono"/>
              </a:rPr>
              <a:t>- </a:t>
            </a:r>
            <a:r>
              <a:rPr lang="en-US" dirty="0" smtClean="0">
                <a:solidFill>
                  <a:srgbClr val="669900"/>
                </a:solidFill>
                <a:latin typeface="Liberation Mono"/>
              </a:rPr>
              <a:t>7</a:t>
            </a:r>
            <a:r>
              <a:rPr lang="en-US" dirty="0" smtClean="0">
                <a:latin typeface="Liberation Mono"/>
              </a:rPr>
              <a:t>;</a:t>
            </a:r>
            <a:endParaRPr lang="en-US" dirty="0">
              <a:latin typeface="Liberation Mono"/>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2000"/>
            <a:ext cx="8839200" cy="2123658"/>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sz="800"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sz="800"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p>
          <a:p>
            <a:endParaRPr lang="en-IN" sz="800" dirty="0" smtClean="0">
              <a:solidFill>
                <a:srgbClr val="A67F59"/>
              </a:solidFill>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a:latin typeface="Liberation Mono"/>
                <a:cs typeface="Arial" panose="020B0604020202020204" pitchFamily="34" charset="0"/>
              </a:rPr>
              <a:t>,E.*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anose="020B0604020202020204" pitchFamily="34" charset="0"/>
              </a:rPr>
              <a:t>JOB, 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 BY </a:t>
            </a:r>
            <a:r>
              <a:rPr lang="en-IN" dirty="0">
                <a:latin typeface="Liberation Mono"/>
                <a:ea typeface="Times New Roman" panose="02020603050405020304" pitchFamily="18" charset="0"/>
                <a:cs typeface="Times New Roman" panose="02020603050405020304" pitchFamily="18" charset="0"/>
              </a:rPr>
              <a:t>JOB</a:t>
            </a:r>
            <a:r>
              <a:rPr lang="en-IN"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cs typeface="Times New Roman" panose="02020603050405020304" pitchFamily="18" charset="0"/>
              </a:rPr>
              <a:t>SAL</a:t>
            </a:r>
            <a:r>
              <a:rPr lang="en-IN" dirty="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 ,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EE</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grpSp>
        <p:nvGrpSpPr>
          <p:cNvPr id="2" name="Group 8"/>
          <p:cNvGrpSpPr/>
          <p:nvPr/>
        </p:nvGrpSpPr>
        <p:grpSpPr>
          <a:xfrm>
            <a:off x="130629" y="2971800"/>
            <a:ext cx="8860971" cy="3160931"/>
            <a:chOff x="130629" y="2935069"/>
            <a:chExt cx="8860971" cy="3160931"/>
          </a:xfrm>
        </p:grpSpPr>
        <p:grpSp>
          <p:nvGrpSpPr>
            <p:cNvPr id="8" name="Group 7"/>
            <p:cNvGrpSpPr/>
            <p:nvPr/>
          </p:nvGrpSpPr>
          <p:grpSpPr>
            <a:xfrm>
              <a:off x="130629" y="2935069"/>
              <a:ext cx="8860971" cy="3160931"/>
              <a:chOff x="130629" y="2935069"/>
              <a:chExt cx="8860971" cy="3160931"/>
            </a:xfrm>
          </p:grpSpPr>
          <p:sp>
            <p:nvSpPr>
              <p:cNvPr id="3" name="Rectangle 2"/>
              <p:cNvSpPr/>
              <p:nvPr/>
            </p:nvSpPr>
            <p:spPr>
              <a:xfrm>
                <a:off x="152400" y="2935069"/>
                <a:ext cx="8839200" cy="369332"/>
              </a:xfrm>
              <a:prstGeom prst="rect">
                <a:avLst/>
              </a:prstGeom>
            </p:spPr>
            <p:txBody>
              <a:bodyPr wrap="square">
                <a:spAutoFit/>
              </a:bodyPr>
              <a:lstStyle/>
              <a:p>
                <a:endParaRPr lang="en-IN" dirty="0">
                  <a:latin typeface="Liberation Mono"/>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30629" y="3215283"/>
                <a:ext cx="8816105" cy="2880717"/>
              </a:xfrm>
              <a:prstGeom prst="rect">
                <a:avLst/>
              </a:prstGeom>
            </p:spPr>
          </p:pic>
        </p:grpSp>
        <p:sp>
          <p:nvSpPr>
            <p:cNvPr id="7" name="Rectangle 6"/>
            <p:cNvSpPr/>
            <p:nvPr/>
          </p:nvSpPr>
          <p:spPr>
            <a:xfrm>
              <a:off x="391886" y="3185441"/>
              <a:ext cx="685800" cy="2880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263412930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 xmlns:p14="http://schemas.microsoft.com/office/powerpoint/2010/main" val="387351885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70136766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xmlns=""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 xmlns:p14="http://schemas.microsoft.com/office/powerpoint/2010/main" val="19571643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45919445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28040282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52486"/>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mysqlshow.exe</a:t>
            </a:r>
            <a:endParaRPr lang="en-US" sz="2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00166" y="3357562"/>
            <a:ext cx="6429420" cy="369332"/>
          </a:xfrm>
          <a:prstGeom prst="rect">
            <a:avLst/>
          </a:prstGeom>
        </p:spPr>
        <p:txBody>
          <a:bodyPr wrap="square">
            <a:spAutoFit/>
          </a:bodyPr>
          <a:lstStyle/>
          <a:p>
            <a:r>
              <a:rPr lang="en-US" dirty="0" smtClean="0">
                <a:solidFill>
                  <a:srgbClr val="006C86"/>
                </a:solidFill>
              </a:rPr>
              <a:t>.</a:t>
            </a:r>
            <a:endParaRPr lang="en-US" dirty="0">
              <a:solidFill>
                <a:srgbClr val="006C86"/>
              </a:solidFill>
            </a:endParaRPr>
          </a:p>
        </p:txBody>
      </p:sp>
      <p:sp>
        <p:nvSpPr>
          <p:cNvPr id="4" name="Rectangle 3"/>
          <p:cNvSpPr/>
          <p:nvPr/>
        </p:nvSpPr>
        <p:spPr>
          <a:xfrm>
            <a:off x="857224" y="3435494"/>
            <a:ext cx="7643866" cy="707886"/>
          </a:xfrm>
          <a:prstGeom prst="rect">
            <a:avLst/>
          </a:prstGeom>
        </p:spPr>
        <p:txBody>
          <a:bodyPr wrap="square">
            <a:spAutoFit/>
          </a:bodyPr>
          <a:lstStyle/>
          <a:p>
            <a:r>
              <a:rPr lang="en-US" sz="2000" dirty="0" smtClean="0">
                <a:solidFill>
                  <a:srgbClr val="006C86"/>
                </a:solidFill>
              </a:rPr>
              <a:t>The mysqlshow client can be used to quickly see which databases exist, their tables, or a table's columns or indexes</a:t>
            </a:r>
            <a:endParaRPr lang="en-US" sz="2000" dirty="0">
              <a:solidFill>
                <a:srgbClr val="006C86"/>
              </a:solidFill>
            </a:endParaRPr>
          </a:p>
        </p:txBody>
      </p:sp>
      <p:sp>
        <p:nvSpPr>
          <p:cNvPr id="5" name="Rectangle 4"/>
          <p:cNvSpPr/>
          <p:nvPr/>
        </p:nvSpPr>
        <p:spPr>
          <a:xfrm>
            <a:off x="285720" y="428604"/>
            <a:ext cx="7500990" cy="430887"/>
          </a:xfrm>
          <a:prstGeom prst="rect">
            <a:avLst/>
          </a:prstGeom>
        </p:spPr>
        <p:txBody>
          <a:bodyPr wrap="square">
            <a:spAutoFit/>
          </a:bodyPr>
          <a:lstStyle/>
          <a:p>
            <a:r>
              <a:rPr lang="en-US" sz="2200" dirty="0" smtClean="0">
                <a:solidFill>
                  <a:schemeClr val="accent5">
                    <a:lumMod val="75000"/>
                  </a:schemeClr>
                </a:solidFill>
              </a:rPr>
              <a:t>mysqlshow [</a:t>
            </a:r>
            <a:r>
              <a:rPr lang="en-US" sz="2200" i="1" dirty="0" smtClean="0">
                <a:solidFill>
                  <a:schemeClr val="accent5">
                    <a:lumMod val="75000"/>
                  </a:schemeClr>
                </a:solidFill>
              </a:rPr>
              <a:t>options</a:t>
            </a:r>
            <a:r>
              <a:rPr lang="en-US" sz="2200" dirty="0" smtClean="0">
                <a:solidFill>
                  <a:schemeClr val="accent5">
                    <a:lumMod val="75000"/>
                  </a:schemeClr>
                </a:solidFill>
              </a:rPr>
              <a:t>] [</a:t>
            </a:r>
            <a:r>
              <a:rPr lang="en-US" sz="2200" i="1" dirty="0" smtClean="0">
                <a:solidFill>
                  <a:schemeClr val="accent5">
                    <a:lumMod val="75000"/>
                  </a:schemeClr>
                </a:solidFill>
              </a:rPr>
              <a:t>db_name</a:t>
            </a:r>
            <a:r>
              <a:rPr lang="en-US" sz="2200" dirty="0" smtClean="0">
                <a:solidFill>
                  <a:schemeClr val="accent5">
                    <a:lumMod val="75000"/>
                  </a:schemeClr>
                </a:solidFill>
              </a:rPr>
              <a:t> [</a:t>
            </a:r>
            <a:r>
              <a:rPr lang="en-US" sz="2200" i="1" dirty="0" smtClean="0">
                <a:solidFill>
                  <a:schemeClr val="accent5">
                    <a:lumMod val="75000"/>
                  </a:schemeClr>
                </a:solidFill>
              </a:rPr>
              <a:t>tbl_name</a:t>
            </a:r>
            <a:r>
              <a:rPr lang="en-US" sz="2200" dirty="0" smtClean="0">
                <a:solidFill>
                  <a:schemeClr val="accent5">
                    <a:lumMod val="75000"/>
                  </a:schemeClr>
                </a:solidFill>
              </a:rPr>
              <a:t> [</a:t>
            </a:r>
            <a:r>
              <a:rPr lang="en-US" sz="2200" i="1" dirty="0" smtClean="0">
                <a:solidFill>
                  <a:schemeClr val="accent5">
                    <a:lumMod val="75000"/>
                  </a:schemeClr>
                </a:solidFill>
              </a:rPr>
              <a:t>col_name</a:t>
            </a:r>
            <a:r>
              <a:rPr lang="en-US" sz="2200" dirty="0" smtClean="0">
                <a:solidFill>
                  <a:schemeClr val="accent5">
                    <a:lumMod val="75000"/>
                  </a:schemeClr>
                </a:solidFill>
              </a:rPr>
              <a:t>]]]</a:t>
            </a:r>
            <a:endParaRPr lang="en-US" sz="2200" dirty="0">
              <a:solidFill>
                <a:schemeClr val="accent5">
                  <a:lumMod val="75000"/>
                </a:schemeClr>
              </a:solidFill>
            </a:endParaRPr>
          </a:p>
        </p:txBody>
      </p:sp>
    </p:spTree>
    <p:extLst>
      <p:ext uri="{BB962C8B-B14F-4D97-AF65-F5344CB8AC3E}">
        <p14:creationId xmlns="" xmlns:p14="http://schemas.microsoft.com/office/powerpoint/2010/main" val="310000975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mysqlshow.exe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7" name="Rectangle 6"/>
          <p:cNvSpPr/>
          <p:nvPr/>
        </p:nvSpPr>
        <p:spPr>
          <a:xfrm>
            <a:off x="152400" y="814312"/>
            <a:ext cx="8839200" cy="461665"/>
          </a:xfrm>
          <a:prstGeom prst="rect">
            <a:avLst/>
          </a:prstGeom>
        </p:spPr>
        <p:txBody>
          <a:bodyPr wrap="square">
            <a:spAutoFit/>
          </a:bodyPr>
          <a:lstStyle/>
          <a:p>
            <a:r>
              <a:rPr lang="en-US" sz="2400" b="1" dirty="0" smtClean="0">
                <a:solidFill>
                  <a:srgbClr val="006C86"/>
                </a:solidFill>
              </a:rPr>
              <a:t>mysqlshow</a:t>
            </a:r>
            <a:r>
              <a:rPr lang="en-US" sz="2400" dirty="0" smtClean="0"/>
              <a:t> </a:t>
            </a:r>
            <a:r>
              <a:rPr lang="en-US" sz="2000" dirty="0" smtClean="0"/>
              <a:t>– Get Quick Info On MySQL DB, Table, Column and Index</a:t>
            </a:r>
            <a:endParaRPr lang="en-US" sz="2000" dirty="0"/>
          </a:p>
        </p:txBody>
      </p:sp>
      <p:sp>
        <p:nvSpPr>
          <p:cNvPr id="9" name="Rectangle 8"/>
          <p:cNvSpPr/>
          <p:nvPr/>
        </p:nvSpPr>
        <p:spPr>
          <a:xfrm>
            <a:off x="0" y="1460360"/>
            <a:ext cx="9144000" cy="4662815"/>
          </a:xfrm>
          <a:prstGeom prst="rect">
            <a:avLst/>
          </a:prstGeom>
        </p:spPr>
        <p:txBody>
          <a:bodyPr wrap="square">
            <a:spAutoFit/>
          </a:bodyPr>
          <a:lstStyle/>
          <a:p>
            <a:pPr>
              <a:lnSpc>
                <a:spcPct val="150000"/>
              </a:lnSpc>
            </a:pPr>
            <a:r>
              <a:rPr lang="en-US" dirty="0" smtClean="0">
                <a:solidFill>
                  <a:srgbClr val="00B050"/>
                </a:solidFill>
                <a:latin typeface="Arial" panose="020B0604020202020204" pitchFamily="34" charset="0"/>
                <a:ea typeface="Arial Unicode MS"/>
                <a:cs typeface="Arial" panose="020B0604020202020204" pitchFamily="34" charset="0"/>
              </a:rPr>
              <a:t>[</a:t>
            </a:r>
            <a:r>
              <a:rPr lang="en-US" dirty="0" smtClean="0">
                <a:solidFill>
                  <a:srgbClr val="00B050"/>
                </a:solidFill>
              </a:rPr>
              <a:t>Display available databases</a:t>
            </a:r>
            <a:r>
              <a:rPr lang="en-US" dirty="0" smtClean="0">
                <a:solidFill>
                  <a:srgbClr val="00B050"/>
                </a:solidFill>
                <a:latin typeface="Arial" panose="020B0604020202020204" pitchFamily="34" charset="0"/>
                <a:ea typeface="Arial Unicode MS"/>
                <a:cs typeface="Arial" panose="020B0604020202020204" pitchFamily="34" charset="0"/>
              </a:rPr>
              <a:t>]</a:t>
            </a:r>
            <a:endParaRPr lang="en-US" dirty="0" smtClean="0">
              <a:solidFill>
                <a:srgbClr val="0070C0"/>
              </a:solidFill>
              <a:latin typeface="Arial" panose="020B0604020202020204" pitchFamily="34" charset="0"/>
              <a:ea typeface="Arial Unicode MS"/>
              <a:cs typeface="Arial" panose="020B0604020202020204" pitchFamily="34" charset="0"/>
            </a:endParaRPr>
          </a:p>
          <a:p>
            <a:pPr>
              <a:lnSpc>
                <a:spcPct val="150000"/>
              </a:lnSpc>
            </a:pPr>
            <a:r>
              <a:rPr lang="en-US" dirty="0" smtClean="0">
                <a:solidFill>
                  <a:srgbClr val="0070C0"/>
                </a:solidFill>
                <a:latin typeface="Arial" panose="020B0604020202020204" pitchFamily="34" charset="0"/>
                <a:ea typeface="Arial Unicode MS"/>
                <a:cs typeface="Arial" panose="020B0604020202020204" pitchFamily="34" charset="0"/>
              </a:rPr>
              <a:t>mysqlshow -hlocalhost -P3306 -uroot –proot  	</a:t>
            </a:r>
            <a:endParaRPr lang="en-US" dirty="0" smtClean="0">
              <a:solidFill>
                <a:srgbClr val="00B050"/>
              </a:solidFill>
              <a:latin typeface="Arial" panose="020B0604020202020204" pitchFamily="34" charset="0"/>
              <a:ea typeface="Arial Unicode MS"/>
              <a:cs typeface="Arial" panose="020B0604020202020204" pitchFamily="34" charset="0"/>
            </a:endParaRPr>
          </a:p>
          <a:p>
            <a:pPr>
              <a:lnSpc>
                <a:spcPct val="150000"/>
              </a:lnSpc>
            </a:pPr>
            <a:endParaRPr lang="en-IN" dirty="0" smtClean="0">
              <a:solidFill>
                <a:srgbClr val="00B050"/>
              </a:solidFill>
            </a:endParaRPr>
          </a:p>
          <a:p>
            <a:pPr>
              <a:lnSpc>
                <a:spcPct val="150000"/>
              </a:lnSpc>
            </a:pPr>
            <a:r>
              <a:rPr lang="en-IN" dirty="0" smtClean="0">
                <a:solidFill>
                  <a:srgbClr val="00B050"/>
                </a:solidFill>
              </a:rPr>
              <a:t>[</a:t>
            </a:r>
            <a:r>
              <a:rPr lang="en-US" dirty="0" smtClean="0">
                <a:solidFill>
                  <a:srgbClr val="00B050"/>
                </a:solidFill>
              </a:rPr>
              <a:t>Display all tables in a database</a:t>
            </a:r>
            <a:r>
              <a:rPr lang="en-IN" dirty="0" smtClean="0">
                <a:solidFill>
                  <a:srgbClr val="00B050"/>
                </a:solidFill>
              </a:rPr>
              <a:t>]</a:t>
            </a:r>
            <a:endParaRPr lang="en-US" dirty="0" smtClean="0">
              <a:solidFill>
                <a:srgbClr val="0070C0"/>
              </a:solidFill>
              <a:latin typeface="Arial" panose="020B0604020202020204" pitchFamily="34" charset="0"/>
              <a:ea typeface="Arial Unicode MS"/>
              <a:cs typeface="Arial" panose="020B0604020202020204" pitchFamily="34" charset="0"/>
            </a:endParaRPr>
          </a:p>
          <a:p>
            <a:pPr>
              <a:lnSpc>
                <a:spcPct val="150000"/>
              </a:lnSpc>
            </a:pPr>
            <a:r>
              <a:rPr lang="en-US" dirty="0" smtClean="0">
                <a:solidFill>
                  <a:srgbClr val="0070C0"/>
                </a:solidFill>
                <a:latin typeface="Arial" panose="020B0604020202020204" pitchFamily="34" charset="0"/>
                <a:ea typeface="Arial Unicode MS"/>
                <a:cs typeface="Arial" panose="020B0604020202020204" pitchFamily="34" charset="0"/>
              </a:rPr>
              <a:t>mysqlshow -hlocalhost -P3306 -uroot -proot </a:t>
            </a:r>
            <a:r>
              <a:rPr lang="en-IN" dirty="0" smtClean="0">
                <a:solidFill>
                  <a:srgbClr val="669900"/>
                </a:solidFill>
                <a:latin typeface="Liberation Mono"/>
              </a:rPr>
              <a:t>db1 	</a:t>
            </a:r>
          </a:p>
          <a:p>
            <a:pPr>
              <a:lnSpc>
                <a:spcPct val="150000"/>
              </a:lnSpc>
            </a:pPr>
            <a:endParaRPr lang="en-US" dirty="0" smtClean="0">
              <a:solidFill>
                <a:srgbClr val="00B050"/>
              </a:solidFill>
            </a:endParaRPr>
          </a:p>
          <a:p>
            <a:pPr>
              <a:lnSpc>
                <a:spcPct val="150000"/>
              </a:lnSpc>
            </a:pPr>
            <a:r>
              <a:rPr lang="en-US" dirty="0" smtClean="0">
                <a:solidFill>
                  <a:schemeClr val="accent5">
                    <a:lumMod val="50000"/>
                  </a:schemeClr>
                </a:solidFill>
                <a:latin typeface="Arial" panose="020B0604020202020204" pitchFamily="34" charset="0"/>
                <a:ea typeface="Arial Unicode MS"/>
                <a:cs typeface="Arial" panose="020B0604020202020204" pitchFamily="34" charset="0"/>
              </a:rPr>
              <a:t> </a:t>
            </a:r>
            <a:r>
              <a:rPr lang="en-US" dirty="0" smtClean="0">
                <a:solidFill>
                  <a:srgbClr val="00B050"/>
                </a:solidFill>
              </a:rPr>
              <a:t>[Display tables along with number of columns in a database]</a:t>
            </a:r>
            <a:endParaRPr lang="en-US" dirty="0" smtClean="0">
              <a:solidFill>
                <a:srgbClr val="0070C0"/>
              </a:solidFill>
              <a:latin typeface="Arial" panose="020B0604020202020204" pitchFamily="34" charset="0"/>
              <a:ea typeface="Arial Unicode MS"/>
              <a:cs typeface="Arial" panose="020B0604020202020204" pitchFamily="34" charset="0"/>
            </a:endParaRPr>
          </a:p>
          <a:p>
            <a:pPr>
              <a:lnSpc>
                <a:spcPct val="150000"/>
              </a:lnSpc>
            </a:pPr>
            <a:r>
              <a:rPr lang="en-US" dirty="0" smtClean="0">
                <a:solidFill>
                  <a:srgbClr val="0070C0"/>
                </a:solidFill>
                <a:latin typeface="Arial" panose="020B0604020202020204" pitchFamily="34" charset="0"/>
                <a:ea typeface="Arial Unicode MS"/>
                <a:cs typeface="Arial" panose="020B0604020202020204" pitchFamily="34" charset="0"/>
              </a:rPr>
              <a:t>mysqlshow -hlocalhost -P3306 -uroot -proot </a:t>
            </a:r>
            <a:r>
              <a:rPr lang="en-IN" dirty="0" smtClean="0">
                <a:solidFill>
                  <a:srgbClr val="669900"/>
                </a:solidFill>
                <a:latin typeface="Liberation Mono"/>
              </a:rPr>
              <a:t>db1 </a:t>
            </a:r>
            <a:r>
              <a:rPr lang="en-US" dirty="0" smtClean="0">
                <a:solidFill>
                  <a:schemeClr val="accent5">
                    <a:lumMod val="50000"/>
                  </a:schemeClr>
                </a:solidFill>
                <a:latin typeface="Arial" panose="020B0604020202020204" pitchFamily="34" charset="0"/>
                <a:ea typeface="Arial Unicode MS"/>
                <a:cs typeface="Arial" panose="020B0604020202020204" pitchFamily="34" charset="0"/>
              </a:rPr>
              <a:t>–v</a:t>
            </a:r>
            <a:endParaRPr lang="en-US" dirty="0" smtClean="0">
              <a:solidFill>
                <a:srgbClr val="00B050"/>
              </a:solidFill>
            </a:endParaRPr>
          </a:p>
          <a:p>
            <a:pPr>
              <a:lnSpc>
                <a:spcPct val="150000"/>
              </a:lnSpc>
            </a:pPr>
            <a:endParaRPr lang="en-US" dirty="0" smtClean="0">
              <a:solidFill>
                <a:schemeClr val="accent5">
                  <a:lumMod val="50000"/>
                </a:schemeClr>
              </a:solidFill>
              <a:latin typeface="Arial" panose="020B0604020202020204" pitchFamily="34" charset="0"/>
              <a:ea typeface="Arial Unicode MS"/>
              <a:cs typeface="Arial" panose="020B0604020202020204" pitchFamily="34" charset="0"/>
            </a:endParaRPr>
          </a:p>
          <a:p>
            <a:pPr>
              <a:lnSpc>
                <a:spcPct val="150000"/>
              </a:lnSpc>
            </a:pPr>
            <a:r>
              <a:rPr lang="en-US" dirty="0" smtClean="0">
                <a:solidFill>
                  <a:srgbClr val="00B050"/>
                </a:solidFill>
              </a:rPr>
              <a:t>[Display total number of columns and rows of all tables in a database]</a:t>
            </a:r>
          </a:p>
          <a:p>
            <a:pPr>
              <a:lnSpc>
                <a:spcPct val="150000"/>
              </a:lnSpc>
            </a:pPr>
            <a:r>
              <a:rPr lang="en-US" dirty="0" smtClean="0">
                <a:solidFill>
                  <a:srgbClr val="0070C0"/>
                </a:solidFill>
                <a:latin typeface="Arial" panose="020B0604020202020204" pitchFamily="34" charset="0"/>
                <a:ea typeface="Arial Unicode MS"/>
                <a:cs typeface="Arial" panose="020B0604020202020204" pitchFamily="34" charset="0"/>
              </a:rPr>
              <a:t>mysqlshow -hlocalhost -P3306 -uroot -proot </a:t>
            </a:r>
            <a:r>
              <a:rPr lang="en-IN" dirty="0" smtClean="0">
                <a:solidFill>
                  <a:srgbClr val="669900"/>
                </a:solidFill>
                <a:latin typeface="Liberation Mono"/>
              </a:rPr>
              <a:t>db1 </a:t>
            </a:r>
            <a:r>
              <a:rPr lang="en-US" dirty="0" smtClean="0">
                <a:solidFill>
                  <a:schemeClr val="accent5">
                    <a:lumMod val="50000"/>
                  </a:schemeClr>
                </a:solidFill>
                <a:latin typeface="Arial" panose="020B0604020202020204" pitchFamily="34" charset="0"/>
                <a:ea typeface="Arial Unicode MS"/>
                <a:cs typeface="Arial" panose="020B0604020202020204" pitchFamily="34" charset="0"/>
              </a:rPr>
              <a:t>–v</a:t>
            </a:r>
            <a:r>
              <a:rPr lang="en-US" dirty="0" smtClean="0">
                <a:solidFill>
                  <a:srgbClr val="0070C0"/>
                </a:solidFill>
                <a:latin typeface="Arial" panose="020B0604020202020204" pitchFamily="34" charset="0"/>
                <a:ea typeface="Arial Unicode MS"/>
                <a:cs typeface="Arial" panose="020B0604020202020204" pitchFamily="34" charset="0"/>
              </a:rPr>
              <a:t> </a:t>
            </a:r>
            <a:r>
              <a:rPr lang="en-US" dirty="0" smtClean="0">
                <a:solidFill>
                  <a:schemeClr val="accent5">
                    <a:lumMod val="50000"/>
                  </a:schemeClr>
                </a:solidFill>
                <a:latin typeface="Arial" panose="020B0604020202020204" pitchFamily="34" charset="0"/>
                <a:ea typeface="Arial Unicode MS"/>
                <a:cs typeface="Arial" panose="020B0604020202020204" pitchFamily="34" charset="0"/>
              </a:rPr>
              <a:t>–v</a:t>
            </a:r>
          </a:p>
        </p:txBody>
      </p:sp>
    </p:spTree>
    <p:extLst>
      <p:ext uri="{BB962C8B-B14F-4D97-AF65-F5344CB8AC3E}">
        <p14:creationId xmlns="" xmlns:p14="http://schemas.microsoft.com/office/powerpoint/2010/main" val="190382406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mysqlshow.exe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7" name="Rectangle 6"/>
          <p:cNvSpPr/>
          <p:nvPr/>
        </p:nvSpPr>
        <p:spPr>
          <a:xfrm>
            <a:off x="152400" y="814312"/>
            <a:ext cx="8839200" cy="461665"/>
          </a:xfrm>
          <a:prstGeom prst="rect">
            <a:avLst/>
          </a:prstGeom>
        </p:spPr>
        <p:txBody>
          <a:bodyPr wrap="square">
            <a:spAutoFit/>
          </a:bodyPr>
          <a:lstStyle/>
          <a:p>
            <a:r>
              <a:rPr lang="en-US" sz="2400" b="1" dirty="0" smtClean="0">
                <a:solidFill>
                  <a:srgbClr val="006C86"/>
                </a:solidFill>
              </a:rPr>
              <a:t>mysqlshow</a:t>
            </a:r>
            <a:r>
              <a:rPr lang="en-US" sz="2000" dirty="0" smtClean="0"/>
              <a:t> – Get Quick Info On MySQL DB, Table, Column and Index</a:t>
            </a:r>
            <a:endParaRPr lang="en-US" sz="2000" dirty="0"/>
          </a:p>
        </p:txBody>
      </p:sp>
      <p:sp>
        <p:nvSpPr>
          <p:cNvPr id="9" name="Rectangle 8"/>
          <p:cNvSpPr/>
          <p:nvPr/>
        </p:nvSpPr>
        <p:spPr>
          <a:xfrm>
            <a:off x="0" y="1460360"/>
            <a:ext cx="9144000" cy="3416320"/>
          </a:xfrm>
          <a:prstGeom prst="rect">
            <a:avLst/>
          </a:prstGeom>
        </p:spPr>
        <p:txBody>
          <a:bodyPr wrap="square">
            <a:spAutoFit/>
          </a:bodyPr>
          <a:lstStyle/>
          <a:p>
            <a:pPr>
              <a:lnSpc>
                <a:spcPct val="150000"/>
              </a:lnSpc>
            </a:pPr>
            <a:r>
              <a:rPr lang="en-IN" dirty="0" smtClean="0">
                <a:solidFill>
                  <a:srgbClr val="00B050"/>
                </a:solidFill>
              </a:rPr>
              <a:t>[</a:t>
            </a:r>
            <a:r>
              <a:rPr lang="en-US" dirty="0" smtClean="0">
                <a:solidFill>
                  <a:srgbClr val="00B050"/>
                </a:solidFill>
              </a:rPr>
              <a:t>Display all columns of a table</a:t>
            </a:r>
            <a:r>
              <a:rPr lang="en-IN" dirty="0" smtClean="0">
                <a:solidFill>
                  <a:srgbClr val="00B050"/>
                </a:solidFill>
              </a:rPr>
              <a:t>]</a:t>
            </a:r>
            <a:endParaRPr lang="en-US" dirty="0" smtClean="0">
              <a:solidFill>
                <a:srgbClr val="00B050"/>
              </a:solidFill>
            </a:endParaRPr>
          </a:p>
          <a:p>
            <a:pPr>
              <a:lnSpc>
                <a:spcPct val="150000"/>
              </a:lnSpc>
            </a:pPr>
            <a:r>
              <a:rPr lang="en-US" dirty="0" smtClean="0">
                <a:solidFill>
                  <a:srgbClr val="0070C0"/>
                </a:solidFill>
                <a:latin typeface="Arial" panose="020B0604020202020204" pitchFamily="34" charset="0"/>
                <a:ea typeface="Arial Unicode MS"/>
                <a:cs typeface="Arial" panose="020B0604020202020204" pitchFamily="34" charset="0"/>
              </a:rPr>
              <a:t>mysqlshow -hlocalhost -P3306 -uroot -proot </a:t>
            </a:r>
            <a:r>
              <a:rPr lang="en-IN" dirty="0" smtClean="0">
                <a:solidFill>
                  <a:srgbClr val="669900"/>
                </a:solidFill>
                <a:latin typeface="Liberation Mono"/>
              </a:rPr>
              <a:t>db1 </a:t>
            </a:r>
            <a:r>
              <a:rPr lang="en-IN" dirty="0" smtClean="0">
                <a:solidFill>
                  <a:srgbClr val="C00000"/>
                </a:solidFill>
                <a:latin typeface="Liberation Mono"/>
              </a:rPr>
              <a:t>EMP</a:t>
            </a:r>
          </a:p>
          <a:p>
            <a:pPr>
              <a:lnSpc>
                <a:spcPct val="150000"/>
              </a:lnSpc>
            </a:pPr>
            <a:endParaRPr lang="en-US" dirty="0" smtClean="0">
              <a:solidFill>
                <a:srgbClr val="00B050"/>
              </a:solidFill>
            </a:endParaRPr>
          </a:p>
          <a:p>
            <a:pPr>
              <a:lnSpc>
                <a:spcPct val="150000"/>
              </a:lnSpc>
            </a:pPr>
            <a:r>
              <a:rPr lang="en-US" dirty="0" smtClean="0">
                <a:solidFill>
                  <a:srgbClr val="00B050"/>
                </a:solidFill>
              </a:rPr>
              <a:t> [Display details about a specific column from a table]</a:t>
            </a:r>
          </a:p>
          <a:p>
            <a:pPr>
              <a:lnSpc>
                <a:spcPct val="150000"/>
              </a:lnSpc>
            </a:pPr>
            <a:r>
              <a:rPr lang="en-US" dirty="0" smtClean="0">
                <a:solidFill>
                  <a:srgbClr val="0070C0"/>
                </a:solidFill>
                <a:latin typeface="Arial" panose="020B0604020202020204" pitchFamily="34" charset="0"/>
                <a:ea typeface="Arial Unicode MS"/>
                <a:cs typeface="Arial" panose="020B0604020202020204" pitchFamily="34" charset="0"/>
              </a:rPr>
              <a:t>mysqlshow -hlocalhost -P3306 -uroot -proot </a:t>
            </a:r>
            <a:r>
              <a:rPr lang="en-IN" dirty="0" smtClean="0">
                <a:solidFill>
                  <a:srgbClr val="669900"/>
                </a:solidFill>
                <a:latin typeface="Liberation Mono"/>
              </a:rPr>
              <a:t>db1 </a:t>
            </a:r>
            <a:r>
              <a:rPr lang="en-IN" dirty="0" smtClean="0">
                <a:solidFill>
                  <a:srgbClr val="C00000"/>
                </a:solidFill>
                <a:latin typeface="Liberation Mono"/>
              </a:rPr>
              <a:t>EMP</a:t>
            </a:r>
            <a:r>
              <a:rPr lang="en-IN" dirty="0" smtClean="0">
                <a:solidFill>
                  <a:srgbClr val="FFC000"/>
                </a:solidFill>
                <a:latin typeface="Liberation Mono"/>
              </a:rPr>
              <a:t> </a:t>
            </a:r>
            <a:r>
              <a:rPr lang="en-IN" dirty="0" smtClean="0">
                <a:solidFill>
                  <a:srgbClr val="FF0000"/>
                </a:solidFill>
                <a:latin typeface="Liberation Mono"/>
              </a:rPr>
              <a:t>empno</a:t>
            </a:r>
            <a:endParaRPr lang="en-US" dirty="0" smtClean="0">
              <a:solidFill>
                <a:srgbClr val="FF0000"/>
              </a:solidFill>
            </a:endParaRPr>
          </a:p>
          <a:p>
            <a:pPr>
              <a:lnSpc>
                <a:spcPct val="150000"/>
              </a:lnSpc>
            </a:pPr>
            <a:endParaRPr lang="en-US" dirty="0" smtClean="0">
              <a:solidFill>
                <a:schemeClr val="accent5">
                  <a:lumMod val="50000"/>
                </a:schemeClr>
              </a:solidFill>
              <a:latin typeface="Arial" panose="020B0604020202020204" pitchFamily="34" charset="0"/>
              <a:ea typeface="Arial Unicode MS"/>
              <a:cs typeface="Arial" panose="020B0604020202020204" pitchFamily="34" charset="0"/>
            </a:endParaRPr>
          </a:p>
          <a:p>
            <a:pPr>
              <a:lnSpc>
                <a:spcPct val="150000"/>
              </a:lnSpc>
            </a:pPr>
            <a:r>
              <a:rPr lang="en-US" dirty="0" smtClean="0">
                <a:solidFill>
                  <a:srgbClr val="00B050"/>
                </a:solidFill>
              </a:rPr>
              <a:t>[Display both indexes and columns of a table]</a:t>
            </a:r>
          </a:p>
          <a:p>
            <a:pPr>
              <a:lnSpc>
                <a:spcPct val="150000"/>
              </a:lnSpc>
            </a:pPr>
            <a:r>
              <a:rPr lang="en-US" dirty="0" smtClean="0">
                <a:solidFill>
                  <a:srgbClr val="0070C0"/>
                </a:solidFill>
                <a:latin typeface="Arial" panose="020B0604020202020204" pitchFamily="34" charset="0"/>
                <a:ea typeface="Arial Unicode MS"/>
                <a:cs typeface="Arial" panose="020B0604020202020204" pitchFamily="34" charset="0"/>
              </a:rPr>
              <a:t>mysqlshow -hlocalhost -P3306 -uroot -proot </a:t>
            </a:r>
            <a:r>
              <a:rPr lang="en-IN" dirty="0" smtClean="0">
                <a:solidFill>
                  <a:srgbClr val="669900"/>
                </a:solidFill>
                <a:latin typeface="Liberation Mono"/>
              </a:rPr>
              <a:t>db1 </a:t>
            </a:r>
            <a:r>
              <a:rPr lang="en-IN" dirty="0" smtClean="0">
                <a:solidFill>
                  <a:srgbClr val="C00000"/>
                </a:solidFill>
                <a:latin typeface="Liberation Mono"/>
              </a:rPr>
              <a:t>EMP</a:t>
            </a:r>
            <a:r>
              <a:rPr lang="en-US" dirty="0" smtClean="0">
                <a:solidFill>
                  <a:srgbClr val="0070C0"/>
                </a:solidFill>
                <a:latin typeface="Arial" panose="020B0604020202020204" pitchFamily="34" charset="0"/>
                <a:ea typeface="Arial Unicode MS"/>
                <a:cs typeface="Arial" panose="020B0604020202020204" pitchFamily="34" charset="0"/>
              </a:rPr>
              <a:t> </a:t>
            </a:r>
            <a:r>
              <a:rPr lang="en-US" dirty="0" smtClean="0">
                <a:solidFill>
                  <a:schemeClr val="accent5">
                    <a:lumMod val="50000"/>
                  </a:schemeClr>
                </a:solidFill>
                <a:latin typeface="Arial" panose="020B0604020202020204" pitchFamily="34" charset="0"/>
                <a:ea typeface="Arial Unicode MS"/>
                <a:cs typeface="Arial" panose="020B0604020202020204" pitchFamily="34" charset="0"/>
              </a:rPr>
              <a:t>–k</a:t>
            </a:r>
          </a:p>
        </p:txBody>
      </p:sp>
    </p:spTree>
    <p:extLst>
      <p:ext uri="{BB962C8B-B14F-4D97-AF65-F5344CB8AC3E}">
        <p14:creationId xmlns="" xmlns:p14="http://schemas.microsoft.com/office/powerpoint/2010/main" val="190382406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 xmlns:p14="http://schemas.microsoft.com/office/powerpoint/2010/main" val="298077907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32351836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 xmlns:p14="http://schemas.microsoft.com/office/powerpoint/2010/main" val="251411929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7842030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xmlns=""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 xmlns:p14="http://schemas.microsoft.com/office/powerpoint/2010/main" val="237888119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5972188" cy="923330"/>
          </a:xfrm>
          <a:prstGeom prst="rect">
            <a:avLst/>
          </a:prstGeom>
        </p:spPr>
        <p:txBody>
          <a:bodyPr wrap="square">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 xmlns:p14="http://schemas.microsoft.com/office/powerpoint/2010/main" val="141328063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424836120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6615130" cy="646331"/>
          </a:xfrm>
          <a:prstGeom prst="rect">
            <a:avLst/>
          </a:prstGeom>
        </p:spPr>
        <p:txBody>
          <a:bodyPr wrap="square">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 xmlns:p14="http://schemas.microsoft.com/office/powerpoint/2010/main" val="196350664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32619783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6829444" cy="646331"/>
          </a:xfrm>
          <a:prstGeom prst="rect">
            <a:avLst/>
          </a:prstGeom>
        </p:spPr>
        <p:txBody>
          <a:bodyPr wrap="square">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 xmlns:p14="http://schemas.microsoft.com/office/powerpoint/2010/main" val="4261328356"/>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172543098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6543692" cy="646331"/>
          </a:xfrm>
          <a:prstGeom prst="rect">
            <a:avLst/>
          </a:prstGeom>
        </p:spPr>
        <p:txBody>
          <a:bodyPr wrap="square">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4" name="Rectangle 3"/>
          <p:cNvSpPr/>
          <p:nvPr/>
        </p:nvSpPr>
        <p:spPr>
          <a:xfrm>
            <a:off x="428596" y="3071810"/>
            <a:ext cx="3905749" cy="646331"/>
          </a:xfrm>
          <a:prstGeom prst="rect">
            <a:avLst/>
          </a:prstGeom>
        </p:spPr>
        <p:txBody>
          <a:bodyPr wrap="none">
            <a:spAutoFit/>
          </a:bodyPr>
          <a:lstStyle/>
          <a:p>
            <a:r>
              <a:rPr lang="en-US" dirty="0" smtClean="0">
                <a:solidFill>
                  <a:srgbClr val="0077AA"/>
                </a:solidFill>
                <a:latin typeface="Liberation Mono"/>
              </a:rPr>
              <a:t>SET</a:t>
            </a:r>
            <a:r>
              <a:rPr lang="en-US" dirty="0" smtClean="0"/>
              <a:t> </a:t>
            </a:r>
            <a:r>
              <a:rPr lang="en-US" dirty="0" smtClean="0">
                <a:solidFill>
                  <a:srgbClr val="0077AA"/>
                </a:solidFill>
                <a:latin typeface="Liberation Mono"/>
              </a:rPr>
              <a:t>SQL_SAFE_UPDATES</a:t>
            </a:r>
            <a:r>
              <a:rPr lang="en-US" dirty="0" smtClean="0"/>
              <a:t> </a:t>
            </a:r>
            <a:r>
              <a:rPr lang="en-US" dirty="0" smtClean="0">
                <a:solidFill>
                  <a:schemeClr val="accent5">
                    <a:lumMod val="50000"/>
                  </a:schemeClr>
                </a:solidFill>
              </a:rPr>
              <a:t>=</a:t>
            </a:r>
            <a:r>
              <a:rPr lang="en-US" dirty="0" smtClean="0"/>
              <a:t> </a:t>
            </a:r>
            <a:r>
              <a:rPr lang="en-US" dirty="0" smtClean="0">
                <a:solidFill>
                  <a:srgbClr val="669900"/>
                </a:solidFill>
                <a:latin typeface="Liberation Mono"/>
              </a:rPr>
              <a:t>0</a:t>
            </a:r>
            <a:r>
              <a:rPr lang="en-US" dirty="0" smtClean="0"/>
              <a:t>;</a:t>
            </a:r>
          </a:p>
          <a:p>
            <a:r>
              <a:rPr lang="en-US" dirty="0" smtClean="0">
                <a:solidFill>
                  <a:srgbClr val="0077AA"/>
                </a:solidFill>
                <a:latin typeface="Liberation Mono"/>
              </a:rPr>
              <a:t>SET</a:t>
            </a:r>
            <a:r>
              <a:rPr lang="en-US" dirty="0" smtClean="0"/>
              <a:t> </a:t>
            </a:r>
            <a:r>
              <a:rPr lang="en-US" dirty="0" smtClean="0">
                <a:solidFill>
                  <a:srgbClr val="0077AA"/>
                </a:solidFill>
                <a:latin typeface="Liberation Mono"/>
              </a:rPr>
              <a:t>SQL_SAFE_UPDATES</a:t>
            </a:r>
            <a:r>
              <a:rPr lang="en-US" dirty="0" smtClean="0"/>
              <a:t> </a:t>
            </a:r>
            <a:r>
              <a:rPr lang="en-US" dirty="0" smtClean="0">
                <a:solidFill>
                  <a:schemeClr val="accent5">
                    <a:lumMod val="50000"/>
                  </a:schemeClr>
                </a:solidFill>
              </a:rPr>
              <a:t>=</a:t>
            </a:r>
            <a:r>
              <a:rPr lang="en-US" dirty="0" smtClean="0"/>
              <a:t> </a:t>
            </a:r>
            <a:r>
              <a:rPr lang="en-US" dirty="0" smtClean="0">
                <a:solidFill>
                  <a:srgbClr val="669900"/>
                </a:solidFill>
                <a:latin typeface="Liberation Mono"/>
              </a:rPr>
              <a:t>false</a:t>
            </a:r>
            <a:r>
              <a:rPr lang="en-US" dirty="0" smtClean="0"/>
              <a:t>;</a:t>
            </a:r>
          </a:p>
        </p:txBody>
      </p:sp>
      <p:sp>
        <p:nvSpPr>
          <p:cNvPr id="5" name="Rectangle 4"/>
          <p:cNvSpPr/>
          <p:nvPr/>
        </p:nvSpPr>
        <p:spPr>
          <a:xfrm>
            <a:off x="500034" y="3929066"/>
            <a:ext cx="5286412" cy="369332"/>
          </a:xfrm>
          <a:prstGeom prst="rect">
            <a:avLst/>
          </a:prstGeom>
        </p:spPr>
        <p:txBody>
          <a:bodyPr wrap="square">
            <a:spAutoFit/>
          </a:bodyPr>
          <a:lstStyle/>
          <a:p>
            <a:r>
              <a:rPr lang="en-US" dirty="0" smtClean="0">
                <a:latin typeface="Liberation Mono"/>
              </a:rPr>
              <a:t>Enable/Disable :- </a:t>
            </a:r>
            <a:r>
              <a:rPr lang="en-US" dirty="0" smtClean="0">
                <a:solidFill>
                  <a:srgbClr val="669900"/>
                </a:solidFill>
                <a:latin typeface="Liberation Mono"/>
              </a:rPr>
              <a:t>1</a:t>
            </a:r>
            <a:r>
              <a:rPr lang="en-US" dirty="0" smtClean="0">
                <a:solidFill>
                  <a:srgbClr val="92D050"/>
                </a:solidFill>
                <a:latin typeface="Liberation Mono"/>
              </a:rPr>
              <a:t> </a:t>
            </a:r>
            <a:r>
              <a:rPr lang="en-US" dirty="0" smtClean="0">
                <a:solidFill>
                  <a:srgbClr val="669900"/>
                </a:solidFill>
                <a:latin typeface="Liberation Mono"/>
              </a:rPr>
              <a:t>(for true)  / 0 (for false)</a:t>
            </a:r>
          </a:p>
        </p:txBody>
      </p:sp>
    </p:spTree>
    <p:extLst>
      <p:ext uri="{BB962C8B-B14F-4D97-AF65-F5344CB8AC3E}">
        <p14:creationId xmlns="" xmlns:p14="http://schemas.microsoft.com/office/powerpoint/2010/main" val="236315383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 xmlns:p14="http://schemas.microsoft.com/office/powerpoint/2010/main" val="3015355759"/>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1380596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xmlns=""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 xmlns:p14="http://schemas.microsoft.com/office/powerpoint/2010/main" val="157345489"/>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 xmlns:p14="http://schemas.microsoft.com/office/powerpoint/2010/main" val="154514397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107119112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 xmlns:p14="http://schemas.microsoft.com/office/powerpoint/2010/main" val="162792400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 xmlns:p14="http://schemas.microsoft.com/office/powerpoint/2010/main" val="2546089021"/>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 xmlns:p14="http://schemas.microsoft.com/office/powerpoint/2010/main" val="416209800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 xmlns:p14="http://schemas.microsoft.com/office/powerpoint/2010/main" val="178652179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 xmlns:p14="http://schemas.microsoft.com/office/powerpoint/2010/main" val="1088603037"/>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0903718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 xmlns:p14="http://schemas.microsoft.com/office/powerpoint/2010/main" val="16234247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2" descr="Related image"/>
          <p:cNvPicPr>
            <a:picLocks noChangeAspect="1" noChangeArrowheads="1"/>
          </p:cNvPicPr>
          <p:nvPr/>
        </p:nvPicPr>
        <p:blipFill>
          <a:blip r:embed="rId2"/>
          <a:srcRect/>
          <a:stretch>
            <a:fillRect/>
          </a:stretch>
        </p:blipFill>
        <p:spPr bwMode="auto">
          <a:xfrm>
            <a:off x="1023962" y="3571876"/>
            <a:ext cx="7048500" cy="2762251"/>
          </a:xfrm>
          <a:prstGeom prst="rect">
            <a:avLst/>
          </a:prstGeom>
          <a:noFill/>
        </p:spPr>
      </p:pic>
    </p:spTree>
    <p:extLst>
      <p:ext uri="{BB962C8B-B14F-4D97-AF65-F5344CB8AC3E}">
        <p14:creationId xmlns:p14="http://schemas.microsoft.com/office/powerpoint/2010/main" xmlns=""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 xmlns:p14="http://schemas.microsoft.com/office/powerpoint/2010/main" val="20729158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 xmlns:p14="http://schemas.microsoft.com/office/powerpoint/2010/main" val="3722667859"/>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 xmlns:p14="http://schemas.microsoft.com/office/powerpoint/2010/main" val="4118219676"/>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 xmlns:p14="http://schemas.microsoft.com/office/powerpoint/2010/main" val="268117798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500034" y="3286124"/>
            <a:ext cx="8215370" cy="1323439"/>
          </a:xfrm>
          <a:prstGeom prst="rect">
            <a:avLst/>
          </a:prstGeom>
        </p:spPr>
        <p:txBody>
          <a:bodyPr wrap="square">
            <a:spAutoFit/>
          </a:bodyPr>
          <a:lstStyle/>
          <a:p>
            <a:pPr algn="just"/>
            <a:r>
              <a:rPr lang="en-US" sz="2000" dirty="0" smtClean="0">
                <a:solidFill>
                  <a:srgbClr val="006C86"/>
                </a:solidFill>
              </a:rPr>
              <a:t>"</a:t>
            </a:r>
            <a:r>
              <a:rPr lang="en-US" sz="2000" b="1" dirty="0" smtClean="0">
                <a:solidFill>
                  <a:srgbClr val="006C86"/>
                </a:solidFill>
              </a:rPr>
              <a:t>Strings</a:t>
            </a:r>
            <a:r>
              <a:rPr lang="en-US" sz="2000" dirty="0" smtClean="0">
                <a:solidFill>
                  <a:srgbClr val="006C86"/>
                </a:solidFill>
              </a:rPr>
              <a:t> are automatically converted to numbers and numbers to </a:t>
            </a:r>
            <a:r>
              <a:rPr lang="en-US" sz="2000" b="1" dirty="0" smtClean="0">
                <a:solidFill>
                  <a:srgbClr val="006C86"/>
                </a:solidFill>
              </a:rPr>
              <a:t>strings</a:t>
            </a:r>
            <a:r>
              <a:rPr lang="en-US" sz="2000" dirty="0" smtClean="0">
                <a:solidFill>
                  <a:srgbClr val="006C86"/>
                </a:solidFill>
              </a:rPr>
              <a:t> as necessary." This means that in order to compare a </a:t>
            </a:r>
            <a:r>
              <a:rPr lang="en-US" sz="2000" b="1" dirty="0" smtClean="0">
                <a:solidFill>
                  <a:srgbClr val="006C86"/>
                </a:solidFill>
              </a:rPr>
              <a:t>string</a:t>
            </a:r>
            <a:r>
              <a:rPr lang="en-US" sz="2000" dirty="0" smtClean="0">
                <a:solidFill>
                  <a:srgbClr val="006C86"/>
                </a:solidFill>
              </a:rPr>
              <a:t> to a number, it tries to parse a number from the start of the </a:t>
            </a:r>
            <a:r>
              <a:rPr lang="en-US" sz="2000" b="1" dirty="0" smtClean="0">
                <a:solidFill>
                  <a:srgbClr val="006C86"/>
                </a:solidFill>
              </a:rPr>
              <a:t>string</a:t>
            </a:r>
            <a:r>
              <a:rPr lang="en-US" sz="2000" dirty="0" smtClean="0">
                <a:solidFill>
                  <a:srgbClr val="006C86"/>
                </a:solidFill>
              </a:rPr>
              <a:t>. In this case there is no number there, so it converts to </a:t>
            </a:r>
            <a:r>
              <a:rPr lang="en-US" sz="2000" b="1" dirty="0" smtClean="0">
                <a:solidFill>
                  <a:srgbClr val="006C86"/>
                </a:solidFill>
              </a:rPr>
              <a:t>0</a:t>
            </a:r>
            <a:r>
              <a:rPr lang="en-US" sz="2000" dirty="0" smtClean="0">
                <a:solidFill>
                  <a:srgbClr val="006C86"/>
                </a:solidFill>
              </a:rPr>
              <a:t>, and </a:t>
            </a:r>
            <a:r>
              <a:rPr lang="en-US" sz="2000" b="1" dirty="0" smtClean="0">
                <a:solidFill>
                  <a:srgbClr val="006C86"/>
                </a:solidFill>
              </a:rPr>
              <a:t>0</a:t>
            </a:r>
            <a:r>
              <a:rPr lang="en-US" sz="2000" dirty="0" smtClean="0">
                <a:solidFill>
                  <a:srgbClr val="006C86"/>
                </a:solidFill>
              </a:rPr>
              <a:t> = </a:t>
            </a:r>
            <a:r>
              <a:rPr lang="en-US" sz="2000" b="1" dirty="0" smtClean="0">
                <a:solidFill>
                  <a:srgbClr val="006C86"/>
                </a:solidFill>
              </a:rPr>
              <a:t>0</a:t>
            </a:r>
            <a:r>
              <a:rPr lang="en-US" sz="2000" dirty="0" smtClean="0">
                <a:solidFill>
                  <a:srgbClr val="006C86"/>
                </a:solidFill>
              </a:rPr>
              <a:t> is true.</a:t>
            </a:r>
            <a:endParaRPr lang="en-US" sz="2000" dirty="0">
              <a:solidFill>
                <a:srgbClr val="006C86"/>
              </a:solidFill>
            </a:endParaRPr>
          </a:p>
        </p:txBody>
      </p:sp>
      <p:sp>
        <p:nvSpPr>
          <p:cNvPr id="4" name="Rectangle 3"/>
          <p:cNvSpPr/>
          <p:nvPr/>
        </p:nvSpPr>
        <p:spPr>
          <a:xfrm>
            <a:off x="428596" y="357166"/>
            <a:ext cx="8215370" cy="646331"/>
          </a:xfrm>
          <a:prstGeom prst="rect">
            <a:avLst/>
          </a:prstGeom>
        </p:spPr>
        <p:txBody>
          <a:bodyPr wrap="square">
            <a:spAutoFit/>
          </a:bodyPr>
          <a:lstStyle/>
          <a:p>
            <a:r>
              <a:rPr lang="en-US" dirty="0" smtClean="0"/>
              <a:t>select ename, substr(ename,1, 4), hex(substr(ename,1, 4)), cast(</a:t>
            </a:r>
            <a:r>
              <a:rPr lang="en-US" dirty="0" err="1" smtClean="0"/>
              <a:t>unhex</a:t>
            </a:r>
            <a:r>
              <a:rPr lang="en-US" dirty="0" smtClean="0"/>
              <a:t>(hex(substr(ename,1, 4))) as char(1000) CHARACTER SET utf8) from emp;</a:t>
            </a:r>
            <a:endParaRPr lang="en-US" dirty="0"/>
          </a:p>
        </p:txBody>
      </p:sp>
    </p:spTree>
    <p:extLst>
      <p:ext uri="{BB962C8B-B14F-4D97-AF65-F5344CB8AC3E}">
        <p14:creationId xmlns="" xmlns:p14="http://schemas.microsoft.com/office/powerpoint/2010/main" val="86179180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 xmlns:p14="http://schemas.microsoft.com/office/powerpoint/2010/main" val="310381709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 xmlns:p14="http://schemas.microsoft.com/office/powerpoint/2010/main" val="175419733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 xmlns:p14="http://schemas.microsoft.com/office/powerpoint/2010/main" val="1780249896"/>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 xmlns:p14="http://schemas.microsoft.com/office/powerpoint/2010/main" val="1641846914"/>
      </p:ext>
    </p:extLst>
  </p:cSld>
  <p:clrMapOvr>
    <a:masterClrMapping/>
  </p:clrMapOvr>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 xmlns:p14="http://schemas.microsoft.com/office/powerpoint/2010/main" val="208615082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xmlns=""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 xmlns:p14="http://schemas.microsoft.com/office/powerpoint/2010/main" val="206949030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 xmlns:p14="http://schemas.microsoft.com/office/powerpoint/2010/main" val="258396453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 xmlns:p14="http://schemas.microsoft.com/office/powerpoint/2010/main" val="373171254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 xmlns:p14="http://schemas.microsoft.com/office/powerpoint/2010/main" val="1265439772"/>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51890472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4093632094"/>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1289551423"/>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 xmlns:p14="http://schemas.microsoft.com/office/powerpoint/2010/main" val="1733901836"/>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 xmlns:p14="http://schemas.microsoft.com/office/powerpoint/2010/main" val="3271572254"/>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 xmlns:p14="http://schemas.microsoft.com/office/powerpoint/2010/main" val="14157648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xmlns="" val="415893437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640994360"/>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3092956502"/>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405684384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 xmlns:p14="http://schemas.microsoft.com/office/powerpoint/2010/main" val="4025255439"/>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 xmlns:p14="http://schemas.microsoft.com/office/powerpoint/2010/main" val="3515856926"/>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 xmlns:p14="http://schemas.microsoft.com/office/powerpoint/2010/main" val="3213815813"/>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 xmlns:p14="http://schemas.microsoft.com/office/powerpoint/2010/main" val="85373715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a:t>
            </a:r>
            <a:r>
              <a:rPr lang="en-IN" sz="2000" dirty="0" smtClean="0">
                <a:solidFill>
                  <a:srgbClr val="0077AA"/>
                </a:solidFill>
                <a:latin typeface="Liberation Mono"/>
              </a:rPr>
              <a:t>day)</a:t>
            </a:r>
            <a:endParaRPr lang="en-IN" sz="2000" dirty="0">
              <a:solidFill>
                <a:srgbClr val="0077AA"/>
              </a:solidFill>
              <a:latin typeface="Liberation Mono"/>
            </a:endParaRP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 xmlns:p14="http://schemas.microsoft.com/office/powerpoint/2010/main" val="229343541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 xmlns:p14="http://schemas.microsoft.com/office/powerpoint/2010/main" val="295319191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765853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xmlns=""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xmlns=""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 xmlns:p14="http://schemas.microsoft.com/office/powerpoint/2010/main" val="198625924"/>
      </p:ext>
    </p:extLst>
  </p:cSld>
  <p:clrMapOvr>
    <a:masterClrMapping/>
  </p:clrMapOvr>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 xmlns:p14="http://schemas.microsoft.com/office/powerpoint/2010/main" val="3149576464"/>
      </p:ext>
    </p:extLst>
  </p:cSld>
  <p:clrMapOvr>
    <a:masterClrMapping/>
  </p:clrMapOvr>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 xmlns:p14="http://schemas.microsoft.com/office/powerpoint/2010/main" val="2580197117"/>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686502013"/>
      </p:ext>
    </p:extLst>
  </p:cSld>
  <p:clrMapOvr>
    <a:masterClrMapping/>
  </p:clrMapOvr>
  <p:transition/>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 xmlns:p14="http://schemas.microsoft.com/office/powerpoint/2010/main" val="73826099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 xmlns:p14="http://schemas.microsoft.com/office/powerpoint/2010/main" val="338203817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 xmlns:p14="http://schemas.microsoft.com/office/powerpoint/2010/main" val="2270596306"/>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 xmlns:p14="http://schemas.microsoft.com/office/powerpoint/2010/main" val="2238145823"/>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 xmlns:p14="http://schemas.microsoft.com/office/powerpoint/2010/main" val="173454131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 xmlns:p14="http://schemas.microsoft.com/office/powerpoint/2010/main" val="12795670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xmlns=""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 xmlns:p14="http://schemas.microsoft.com/office/powerpoint/2010/main" val="14301565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 xmlns:p14="http://schemas.microsoft.com/office/powerpoint/2010/main" val="240115353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 xmlns:p14="http://schemas.microsoft.com/office/powerpoint/2010/main" val="3689396500"/>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 xmlns:p14="http://schemas.microsoft.com/office/powerpoint/2010/main" val="4035298888"/>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 xmlns:p14="http://schemas.microsoft.com/office/powerpoint/2010/main" val="981062780"/>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 xmlns:p14="http://schemas.microsoft.com/office/powerpoint/2010/main" val="3855592295"/>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 xmlns:p14="http://schemas.microsoft.com/office/powerpoint/2010/main" val="2358182600"/>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 xmlns:p14="http://schemas.microsoft.com/office/powerpoint/2010/main" val="154986425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854163911"/>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 xmlns:p14="http://schemas.microsoft.com/office/powerpoint/2010/main" val="598073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xmlns=""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 xmlns:p14="http://schemas.microsoft.com/office/powerpoint/2010/main" val="262987459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429000" y="4196938"/>
            <a:ext cx="5715000" cy="2324100"/>
          </a:xfrm>
          <a:prstGeom prst="rect">
            <a:avLst/>
          </a:prstGeom>
        </p:spPr>
      </p:pic>
      <p:sp>
        <p:nvSpPr>
          <p:cNvPr id="5" name="Rectangle 4"/>
          <p:cNvSpPr/>
          <p:nvPr/>
        </p:nvSpPr>
        <p:spPr>
          <a:xfrm>
            <a:off x="285720" y="142852"/>
            <a:ext cx="6929486" cy="1477328"/>
          </a:xfrm>
          <a:prstGeom prst="rect">
            <a:avLst/>
          </a:prstGeom>
        </p:spPr>
        <p:txBody>
          <a:bodyPr wrap="square">
            <a:spAutoFit/>
          </a:bodyPr>
          <a:lstStyle/>
          <a:p>
            <a:pPr>
              <a:lnSpc>
                <a:spcPct val="150000"/>
              </a:lnSpc>
            </a:pPr>
            <a:r>
              <a:rPr lang="en-US" sz="2000" dirty="0" smtClean="0">
                <a:solidFill>
                  <a:srgbClr val="006C86"/>
                </a:solidFill>
                <a:latin typeface="Consolas" pitchFamily="49" charset="0"/>
              </a:rPr>
              <a:t>select * from emp;</a:t>
            </a:r>
          </a:p>
          <a:p>
            <a:pPr>
              <a:lnSpc>
                <a:spcPct val="150000"/>
              </a:lnSpc>
            </a:pPr>
            <a:r>
              <a:rPr lang="en-US" sz="2000" dirty="0" smtClean="0">
                <a:solidFill>
                  <a:srgbClr val="006C86"/>
                </a:solidFill>
                <a:latin typeface="Consolas" pitchFamily="49" charset="0"/>
              </a:rPr>
              <a:t>select * from emp where ename = '' or 1=1;</a:t>
            </a:r>
          </a:p>
          <a:p>
            <a:pPr>
              <a:lnSpc>
                <a:spcPct val="150000"/>
              </a:lnSpc>
            </a:pPr>
            <a:r>
              <a:rPr lang="en-US" sz="2000" smtClean="0">
                <a:solidFill>
                  <a:srgbClr val="006C86"/>
                </a:solidFill>
                <a:latin typeface="Consolas" pitchFamily="49" charset="0"/>
              </a:rPr>
              <a:t>select * from emp where True</a:t>
            </a:r>
            <a:endParaRPr lang="en-US" sz="2000" dirty="0">
              <a:solidFill>
                <a:srgbClr val="006C86"/>
              </a:solidFill>
              <a:latin typeface="Consolas" pitchFamily="49" charset="0"/>
            </a:endParaRPr>
          </a:p>
        </p:txBody>
      </p:sp>
    </p:spTree>
    <p:extLst>
      <p:ext uri="{BB962C8B-B14F-4D97-AF65-F5344CB8AC3E}">
        <p14:creationId xmlns="" xmlns:p14="http://schemas.microsoft.com/office/powerpoint/2010/main" val="967305241"/>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28736"/>
            <a:ext cx="8839200" cy="3266985"/>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a:t>
            </a:r>
            <a:r>
              <a:rPr lang="en-US" sz="2000" dirty="0" smtClean="0">
                <a:solidFill>
                  <a:srgbClr val="0077AA"/>
                </a:solidFill>
                <a:latin typeface="Liberation Mono"/>
              </a:rPr>
              <a:t>/ </a:t>
            </a:r>
            <a:r>
              <a:rPr lang="en-US" sz="2000" b="1" i="1" dirty="0" smtClean="0">
                <a:solidFill>
                  <a:srgbClr val="0077AA"/>
                </a:solidFill>
                <a:latin typeface="Liberation Mono"/>
              </a:rPr>
              <a:t>A</a:t>
            </a:r>
            <a:r>
              <a:rPr lang="en-US" sz="2000" i="1" baseline="-25000" dirty="0" smtClean="0">
                <a:solidFill>
                  <a:srgbClr val="0077AA"/>
                </a:solidFill>
                <a:latin typeface="Liberation Mono"/>
              </a:rPr>
              <a:t>1</a:t>
            </a:r>
            <a:r>
              <a:rPr lang="en-US" sz="2000" dirty="0" smtClean="0">
                <a:solidFill>
                  <a:srgbClr val="0077AA"/>
                </a:solidFill>
                <a:latin typeface="Liberation Mono"/>
              </a:rPr>
              <a:t> [ [as] alias_name], </a:t>
            </a:r>
            <a:r>
              <a:rPr lang="en-US" sz="2000" b="1" i="1" dirty="0" smtClean="0">
                <a:solidFill>
                  <a:srgbClr val="0077AA"/>
                </a:solidFill>
                <a:latin typeface="Liberation Mono"/>
              </a:rPr>
              <a:t>A</a:t>
            </a:r>
            <a:r>
              <a:rPr lang="en-US" sz="2000" i="1" baseline="-25000" dirty="0" smtClean="0">
                <a:solidFill>
                  <a:srgbClr val="0077AA"/>
                </a:solidFill>
                <a:latin typeface="Liberation Mono"/>
              </a:rPr>
              <a:t>2</a:t>
            </a:r>
            <a:r>
              <a:rPr lang="en-US" sz="2000" dirty="0" smtClean="0">
                <a:solidFill>
                  <a:srgbClr val="0077AA"/>
                </a:solidFill>
                <a:latin typeface="Liberation Mono"/>
              </a:rPr>
              <a:t> [ [as] alias_name], expressions [ [as] alias_name],... </a:t>
            </a:r>
            <a:r>
              <a:rPr lang="en-US" sz="2000" dirty="0">
                <a:solidFill>
                  <a:srgbClr val="0077AA"/>
                </a:solidFill>
                <a:latin typeface="Liberation Mono"/>
              </a:rPr>
              <a:t>from </a:t>
            </a:r>
            <a:r>
              <a:rPr lang="en-US" sz="2000" dirty="0" smtClean="0">
                <a:solidFill>
                  <a:srgbClr val="0077AA"/>
                </a:solidFill>
                <a:latin typeface="Liberation Mono"/>
              </a:rPr>
              <a:t>&lt;</a:t>
            </a:r>
            <a:r>
              <a:rPr lang="en-US" sz="2000" b="1" i="1" dirty="0" smtClean="0">
                <a:solidFill>
                  <a:srgbClr val="0077AA"/>
                </a:solidFill>
                <a:latin typeface="Liberation Mono"/>
              </a:rPr>
              <a:t>r</a:t>
            </a:r>
            <a:r>
              <a:rPr lang="en-US" sz="2000" dirty="0" smtClean="0">
                <a:solidFill>
                  <a:srgbClr val="0077AA"/>
                </a:solidFill>
                <a:latin typeface="Liberation Mono"/>
              </a:rPr>
              <a:t>&gt;</a:t>
            </a:r>
            <a:endParaRPr lang="en-US" sz="2000" dirty="0">
              <a:solidFill>
                <a:srgbClr val="0077AA"/>
              </a:solidFill>
              <a:latin typeface="Liberation Mono"/>
            </a:endParaRP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a:t>
            </a:r>
            <a:r>
              <a:rPr lang="en-US" sz="2000" dirty="0" smtClean="0">
                <a:solidFill>
                  <a:srgbClr val="0077AA"/>
                </a:solidFill>
                <a:latin typeface="Liberation Mono"/>
              </a:rPr>
              <a:t>&lt;where_condition&gt;]</a:t>
            </a:r>
            <a:endParaRPr lang="en-US" sz="2000" dirty="0">
              <a:solidFill>
                <a:srgbClr val="0077AA"/>
              </a:solidFill>
              <a:latin typeface="Liberation Mono"/>
            </a:endParaRP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a:t>
            </a:r>
            <a:r>
              <a:rPr lang="en-US" sz="2000" dirty="0" smtClean="0">
                <a:solidFill>
                  <a:srgbClr val="0077AA"/>
                </a:solidFill>
                <a:latin typeface="Liberation Mono"/>
              </a:rPr>
              <a:t>&lt;having_condition&gt;]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43315"/>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 xmlns:p14="http://schemas.microsoft.com/office/powerpoint/2010/main" val="1901945413"/>
      </p:ext>
    </p:extLst>
  </p:cSld>
  <p:clrMapOvr>
    <a:masterClrMapping/>
  </p:clrMapOvr>
  <p:transition spd="slow"/>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 xmlns:p14="http://schemas.microsoft.com/office/powerpoint/2010/main" val="1710746735"/>
      </p:ext>
    </p:extLst>
  </p:cSld>
  <p:clrMapOvr>
    <a:masterClrMapping/>
  </p:clrMapOvr>
  <p:transition/>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a:t>
            </a:r>
            <a:r>
              <a:rPr lang="en-US" sz="3200" b="1" i="1" dirty="0" smtClean="0">
                <a:solidFill>
                  <a:srgbClr val="FFFF00"/>
                </a:solidFill>
                <a:latin typeface="Arial" pitchFamily="34" charset="0"/>
                <a:cs typeface="Arial" pitchFamily="34" charset="0"/>
              </a:rPr>
              <a:t>BY</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5608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smtClean="0">
                <a:solidFill>
                  <a:srgbClr val="0077AA"/>
                </a:solidFill>
                <a:latin typeface="Liberation Mono"/>
              </a:rPr>
              <a:t>A</a:t>
            </a:r>
            <a:r>
              <a:rPr lang="en-US" sz="2000" b="1" i="1" baseline="-25000" dirty="0" smtClean="0">
                <a:solidFill>
                  <a:srgbClr val="0077AA"/>
                </a:solidFill>
                <a:latin typeface="Liberation Mono"/>
              </a:rPr>
              <a:t>1</a:t>
            </a:r>
            <a:r>
              <a:rPr lang="en-US" sz="2000" b="1" i="1" dirty="0" smtClean="0">
                <a:solidFill>
                  <a:srgbClr val="0077AA"/>
                </a:solidFill>
                <a:latin typeface="Liberation Mono"/>
              </a:rPr>
              <a:t>, A</a:t>
            </a:r>
            <a:r>
              <a:rPr lang="en-US" sz="2000" b="1" i="1" baseline="-25000" dirty="0" smtClean="0">
                <a:solidFill>
                  <a:srgbClr val="0077AA"/>
                </a:solidFill>
                <a:latin typeface="Liberation Mono"/>
              </a:rPr>
              <a:t>2</a:t>
            </a:r>
            <a:r>
              <a:rPr lang="en-US" sz="2000" b="1" i="1" dirty="0" smtClean="0">
                <a:solidFill>
                  <a:srgbClr val="0077AA"/>
                </a:solidFill>
                <a:latin typeface="Liberation Mono"/>
              </a:rPr>
              <a:t>, A</a:t>
            </a:r>
            <a:r>
              <a:rPr lang="en-US" sz="2000" b="1" i="1" baseline="-25000" dirty="0" smtClean="0">
                <a:solidFill>
                  <a:srgbClr val="0077AA"/>
                </a:solidFill>
                <a:latin typeface="Liberation Mono"/>
              </a:rPr>
              <a:t>3</a:t>
            </a:r>
            <a:r>
              <a:rPr lang="en-US" sz="2000" b="1" i="1" dirty="0" smtClean="0">
                <a:solidFill>
                  <a:srgbClr val="0077AA"/>
                </a:solidFill>
                <a:latin typeface="Liberation Mono"/>
              </a:rPr>
              <a:t>, . . . </a:t>
            </a:r>
            <a:r>
              <a:rPr lang="en-US" sz="2000" dirty="0" smtClean="0">
                <a:solidFill>
                  <a:srgbClr val="0077AA"/>
                </a:solidFill>
                <a:latin typeface="Liberation Mono"/>
              </a:rPr>
              <a:t>from </a:t>
            </a:r>
            <a:r>
              <a:rPr lang="en-US" sz="2000" b="1" i="1" dirty="0" smtClean="0">
                <a:solidFill>
                  <a:srgbClr val="0077AA"/>
                </a:solidFill>
                <a:latin typeface="Liberation Mono"/>
              </a:rPr>
              <a:t>r</a:t>
            </a:r>
            <a:r>
              <a:rPr lang="en-US" sz="2000" b="1" i="1" baseline="-25000" dirty="0" smtClean="0">
                <a:solidFill>
                  <a:srgbClr val="0077AA"/>
                </a:solidFill>
                <a:latin typeface="Liberation Mono"/>
              </a:rPr>
              <a:t>1</a:t>
            </a:r>
            <a:r>
              <a:rPr lang="en-US" sz="2000" b="1" i="1" dirty="0" smtClean="0">
                <a:solidFill>
                  <a:srgbClr val="0077AA"/>
                </a:solidFill>
                <a:latin typeface="Liberation Mono"/>
              </a:rPr>
              <a:t>, r</a:t>
            </a:r>
            <a:r>
              <a:rPr lang="en-US" sz="2000" b="1" i="1" baseline="-25000" dirty="0" smtClean="0">
                <a:solidFill>
                  <a:srgbClr val="0077AA"/>
                </a:solidFill>
                <a:latin typeface="Liberation Mono"/>
              </a:rPr>
              <a:t>2</a:t>
            </a:r>
            <a:r>
              <a:rPr lang="en-US" sz="2000" b="1" i="1" dirty="0" smtClean="0">
                <a:solidFill>
                  <a:srgbClr val="0077AA"/>
                </a:solidFill>
                <a:latin typeface="Liberation Mono"/>
              </a:rPr>
              <a:t>, r</a:t>
            </a:r>
            <a:r>
              <a:rPr lang="en-US" sz="2000" b="1" i="1" baseline="-25000" dirty="0" smtClean="0">
                <a:solidFill>
                  <a:srgbClr val="0077AA"/>
                </a:solidFill>
                <a:latin typeface="Liberation Mono"/>
              </a:rPr>
              <a:t>3</a:t>
            </a:r>
            <a:r>
              <a:rPr lang="en-US" sz="2000" b="1" i="1" dirty="0" smtClean="0">
                <a:solidFill>
                  <a:srgbClr val="0077AA"/>
                </a:solidFill>
                <a:latin typeface="Liberation Mono"/>
              </a:rPr>
              <a:t>  . . . </a:t>
            </a:r>
            <a:endParaRPr lang="en-US" sz="2000" b="1" i="1" dirty="0">
              <a:solidFill>
                <a:srgbClr val="0077AA"/>
              </a:solidFill>
              <a:latin typeface="Liberation Mono"/>
            </a:endParaRPr>
          </a:p>
          <a:p>
            <a:pPr>
              <a:lnSpc>
                <a:spcPct val="150000"/>
              </a:lnSpc>
            </a:pPr>
            <a:r>
              <a:rPr lang="en-US" sz="2000" dirty="0">
                <a:solidFill>
                  <a:srgbClr val="0077AA"/>
                </a:solidFill>
                <a:latin typeface="Liberation Mono"/>
              </a:rPr>
              <a:t>    [ORDER BY </a:t>
            </a:r>
            <a:r>
              <a:rPr lang="en-US" sz="2000" dirty="0" smtClean="0">
                <a:solidFill>
                  <a:srgbClr val="0077AA"/>
                </a:solidFill>
                <a:latin typeface="Liberation Mono"/>
              </a:rPr>
              <a:t>{</a:t>
            </a:r>
            <a:r>
              <a:rPr lang="en-US" sz="2000" b="1" i="1" dirty="0" smtClean="0">
                <a:solidFill>
                  <a:srgbClr val="0077AA"/>
                </a:solidFill>
                <a:latin typeface="Liberation Mono"/>
              </a:rPr>
              <a:t>A</a:t>
            </a:r>
            <a:r>
              <a:rPr lang="en-US" sz="2000" b="1" i="1" baseline="-25000" dirty="0" smtClean="0">
                <a:solidFill>
                  <a:srgbClr val="0077AA"/>
                </a:solidFill>
                <a:latin typeface="Liberation Mono"/>
              </a:rPr>
              <a:t>1</a:t>
            </a:r>
            <a:r>
              <a:rPr lang="en-US" sz="2000" b="1" i="1" dirty="0" smtClean="0">
                <a:solidFill>
                  <a:srgbClr val="0077AA"/>
                </a:solidFill>
                <a:latin typeface="Liberation Mono"/>
              </a:rPr>
              <a:t>, A</a:t>
            </a:r>
            <a:r>
              <a:rPr lang="en-US" sz="2000" b="1" i="1" baseline="-25000" dirty="0" smtClean="0">
                <a:solidFill>
                  <a:srgbClr val="0077AA"/>
                </a:solidFill>
                <a:latin typeface="Liberation Mono"/>
              </a:rPr>
              <a:t>2</a:t>
            </a:r>
            <a:r>
              <a:rPr lang="en-US" sz="2000" b="1" i="1" dirty="0" smtClean="0">
                <a:solidFill>
                  <a:srgbClr val="0077AA"/>
                </a:solidFill>
                <a:latin typeface="Liberation Mono"/>
              </a:rPr>
              <a:t>, A</a:t>
            </a:r>
            <a:r>
              <a:rPr lang="en-US" sz="2000" b="1" i="1" baseline="-25000" dirty="0" smtClean="0">
                <a:solidFill>
                  <a:srgbClr val="0077AA"/>
                </a:solidFill>
                <a:latin typeface="Liberation Mono"/>
              </a:rPr>
              <a:t>3</a:t>
            </a:r>
            <a:r>
              <a:rPr lang="en-US" sz="2000" b="1" i="1" dirty="0" smtClean="0">
                <a:solidFill>
                  <a:srgbClr val="0077AA"/>
                </a:solidFill>
                <a:latin typeface="Liberation Mono"/>
              </a:rPr>
              <a:t>, . . .</a:t>
            </a:r>
            <a:r>
              <a:rPr lang="en-US" sz="2000" dirty="0" smtClean="0">
                <a:solidFill>
                  <a:srgbClr val="0077AA"/>
                </a:solidFill>
                <a:latin typeface="Liberation Mono"/>
              </a:rPr>
              <a:t> </a:t>
            </a:r>
            <a:r>
              <a:rPr lang="en-US" sz="2000" dirty="0">
                <a:solidFill>
                  <a:srgbClr val="0077AA"/>
                </a:solidFill>
                <a:latin typeface="Liberation Mono"/>
              </a:rPr>
              <a:t>| expr | position}  [ASC | DESC], ...]</a:t>
            </a:r>
          </a:p>
        </p:txBody>
      </p:sp>
      <p:sp>
        <p:nvSpPr>
          <p:cNvPr id="3" name="Rectangle 2"/>
          <p:cNvSpPr/>
          <p:nvPr/>
        </p:nvSpPr>
        <p:spPr>
          <a:xfrm>
            <a:off x="141514" y="485776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t>
            </a:r>
            <a:r>
              <a:rPr lang="en-IN" sz="1600" b="1" i="1" dirty="0">
                <a:latin typeface="Arial" panose="020B0604020202020204" pitchFamily="34" charset="0"/>
                <a:cs typeface="Arial" panose="020B0604020202020204" pitchFamily="34" charset="0"/>
              </a:rPr>
              <a:t>ASC</a:t>
            </a:r>
            <a:r>
              <a:rPr lang="en-IN" sz="1600" dirty="0">
                <a:latin typeface="Arial" panose="020B0604020202020204" pitchFamily="34" charset="0"/>
                <a:cs typeface="Arial" panose="020B0604020202020204" pitchFamily="34" charset="0"/>
              </a:rPr>
              <a:t> or </a:t>
            </a:r>
            <a:r>
              <a:rPr lang="en-IN" sz="1600" b="1" i="1" dirty="0">
                <a:latin typeface="Arial" panose="020B0604020202020204" pitchFamily="34" charset="0"/>
                <a:cs typeface="Arial" panose="020B0604020202020204" pitchFamily="34" charset="0"/>
              </a:rPr>
              <a:t>DESC</a:t>
            </a:r>
            <a:r>
              <a:rPr lang="en-IN" sz="1600" dirty="0">
                <a:latin typeface="Arial" panose="020B0604020202020204" pitchFamily="34" charset="0"/>
                <a:cs typeface="Arial" panose="020B0604020202020204" pitchFamily="34" charset="0"/>
              </a:rPr>
              <a:t> modifier is not provided in the ORDER BY clause, the results will be sorted by expression in </a:t>
            </a:r>
            <a:r>
              <a:rPr lang="en-IN" sz="1600" b="1" i="1" dirty="0" smtClean="0">
                <a:latin typeface="Arial" panose="020B0604020202020204" pitchFamily="34" charset="0"/>
                <a:cs typeface="Arial" panose="020B0604020202020204" pitchFamily="34" charset="0"/>
              </a:rPr>
              <a:t>ASC</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order. This is equivalent to ORDER BY expression </a:t>
            </a:r>
            <a:r>
              <a:rPr lang="en-IN" sz="1600" b="1" i="1" dirty="0">
                <a:latin typeface="Arial" panose="020B0604020202020204" pitchFamily="34" charset="0"/>
                <a:cs typeface="Arial" panose="020B0604020202020204" pitchFamily="34" charset="0"/>
              </a:rPr>
              <a:t>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b="1" dirty="0">
                <a:solidFill>
                  <a:schemeClr val="accent2">
                    <a:lumMod val="50000"/>
                  </a:schemeClr>
                </a:solidFill>
                <a:latin typeface="Arial" panose="020B0604020202020204" pitchFamily="34" charset="0"/>
                <a:cs typeface="Arial" panose="020B0604020202020204" pitchFamily="34" charset="0"/>
              </a:rPr>
              <a:t>The ORDER BY clause can be used in a SELECT statement, SELECT LIMIT statement, </a:t>
            </a:r>
            <a:r>
              <a:rPr lang="en-IN" sz="1600" b="1" dirty="0" smtClean="0">
                <a:solidFill>
                  <a:schemeClr val="accent2">
                    <a:lumMod val="50000"/>
                  </a:schemeClr>
                </a:solidFill>
                <a:latin typeface="Arial" panose="020B0604020202020204" pitchFamily="34" charset="0"/>
                <a:cs typeface="Arial" panose="020B0604020202020204" pitchFamily="34" charset="0"/>
              </a:rPr>
              <a:t>Update LIMIT, and </a:t>
            </a:r>
            <a:r>
              <a:rPr lang="en-IN" sz="1600" b="1" dirty="0">
                <a:solidFill>
                  <a:schemeClr val="accent2">
                    <a:lumMod val="50000"/>
                  </a:schemeClr>
                </a:solidFill>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1938992"/>
          </a:xfrm>
          <a:prstGeom prst="rect">
            <a:avLst/>
          </a:prstGeom>
        </p:spPr>
        <p:txBody>
          <a:bodyPr wrap="square">
            <a:spAutoFit/>
          </a:bodyPr>
          <a:lstStyle/>
          <a:p>
            <a:pPr>
              <a:lnSpc>
                <a:spcPct val="150000"/>
              </a:lnSpc>
              <a:buFont typeface="Wingdings" pitchFamily="2" charset="2"/>
              <a:buChar char="v"/>
            </a:pPr>
            <a:r>
              <a:rPr lang="en-IN" sz="2000" dirty="0" smtClean="0">
                <a:solidFill>
                  <a:schemeClr val="accent2">
                    <a:lumMod val="50000"/>
                  </a:schemeClr>
                </a:solidFill>
              </a:rPr>
              <a:t> "</a:t>
            </a:r>
            <a:r>
              <a:rPr lang="en-IN" sz="2000" dirty="0">
                <a:solidFill>
                  <a:schemeClr val="accent2">
                    <a:lumMod val="50000"/>
                  </a:schemeClr>
                </a:solidFill>
              </a:rPr>
              <a:t>Ordered by attributes </a:t>
            </a:r>
            <a:r>
              <a:rPr lang="en-IN" sz="2000" b="1" i="1" dirty="0">
                <a:solidFill>
                  <a:schemeClr val="accent2">
                    <a:lumMod val="50000"/>
                  </a:schemeClr>
                </a:solidFill>
              </a:rPr>
              <a:t>A</a:t>
            </a:r>
            <a:r>
              <a:rPr lang="en-IN" sz="2000" b="1" i="1" baseline="-25000" dirty="0">
                <a:solidFill>
                  <a:schemeClr val="accent2">
                    <a:lumMod val="50000"/>
                  </a:schemeClr>
                </a:solidFill>
              </a:rPr>
              <a:t>1</a:t>
            </a:r>
            <a:r>
              <a:rPr lang="en-IN" sz="2000" b="1" i="1" dirty="0">
                <a:solidFill>
                  <a:schemeClr val="accent2">
                    <a:lumMod val="50000"/>
                  </a:schemeClr>
                </a:solidFill>
              </a:rPr>
              <a:t>, A</a:t>
            </a:r>
            <a:r>
              <a:rPr lang="en-IN" sz="2000" b="1" i="1" baseline="-25000" dirty="0">
                <a:solidFill>
                  <a:schemeClr val="accent2">
                    <a:lumMod val="50000"/>
                  </a:schemeClr>
                </a:solidFill>
              </a:rPr>
              <a:t>2</a:t>
            </a:r>
            <a:r>
              <a:rPr lang="en-IN" sz="2000" b="1" i="1" dirty="0">
                <a:solidFill>
                  <a:schemeClr val="accent2">
                    <a:lumMod val="50000"/>
                  </a:schemeClr>
                </a:solidFill>
              </a:rPr>
              <a:t>, </a:t>
            </a:r>
            <a:r>
              <a:rPr lang="en-IN" sz="2000" b="1" i="1" dirty="0" smtClean="0">
                <a:solidFill>
                  <a:schemeClr val="accent2">
                    <a:lumMod val="50000"/>
                  </a:schemeClr>
                </a:solidFill>
              </a:rPr>
              <a:t>. . ."</a:t>
            </a:r>
            <a:endParaRPr lang="en-IN" sz="2000" b="1" i="1" dirty="0">
              <a:solidFill>
                <a:schemeClr val="accent2">
                  <a:lumMod val="50000"/>
                </a:schemeClr>
              </a:solidFill>
            </a:endParaRPr>
          </a:p>
          <a:p>
            <a:pPr indent="-285750">
              <a:lnSpc>
                <a:spcPct val="150000"/>
              </a:lnSpc>
              <a:buFont typeface="Wingdings" pitchFamily="2" charset="2"/>
              <a:buChar char="v"/>
            </a:pPr>
            <a:r>
              <a:rPr lang="en-IN" sz="2000" dirty="0" smtClean="0">
                <a:solidFill>
                  <a:schemeClr val="accent2">
                    <a:lumMod val="50000"/>
                  </a:schemeClr>
                </a:solidFill>
              </a:rPr>
              <a:t> Tuples </a:t>
            </a:r>
            <a:r>
              <a:rPr lang="en-IN" sz="2000" dirty="0">
                <a:solidFill>
                  <a:schemeClr val="accent2">
                    <a:lumMod val="50000"/>
                  </a:schemeClr>
                </a:solidFill>
              </a:rPr>
              <a:t>are sorted by specified attributes</a:t>
            </a:r>
          </a:p>
          <a:p>
            <a:pPr indent="-285750">
              <a:lnSpc>
                <a:spcPct val="150000"/>
              </a:lnSpc>
              <a:buFont typeface="Wingdings" pitchFamily="2" charset="2"/>
              <a:buChar char="v"/>
            </a:pPr>
            <a:r>
              <a:rPr lang="en-IN" sz="2000" dirty="0" smtClean="0">
                <a:solidFill>
                  <a:schemeClr val="accent2">
                    <a:lumMod val="50000"/>
                  </a:schemeClr>
                </a:solidFill>
              </a:rPr>
              <a:t> Results </a:t>
            </a:r>
            <a:r>
              <a:rPr lang="en-IN" sz="2000" dirty="0">
                <a:solidFill>
                  <a:schemeClr val="accent2">
                    <a:lumMod val="50000"/>
                  </a:schemeClr>
                </a:solidFill>
              </a:rPr>
              <a:t>are sorted by </a:t>
            </a:r>
            <a:r>
              <a:rPr lang="en-IN" sz="2000" b="1" i="1" dirty="0" smtClean="0">
                <a:solidFill>
                  <a:schemeClr val="accent2">
                    <a:lumMod val="50000"/>
                  </a:schemeClr>
                </a:solidFill>
              </a:rPr>
              <a:t>A</a:t>
            </a:r>
            <a:r>
              <a:rPr lang="en-IN" sz="2000" b="1" i="1" baseline="-25000" dirty="0" smtClean="0">
                <a:solidFill>
                  <a:schemeClr val="accent2">
                    <a:lumMod val="50000"/>
                  </a:schemeClr>
                </a:solidFill>
              </a:rPr>
              <a:t>1</a:t>
            </a:r>
            <a:r>
              <a:rPr lang="en-IN" sz="2000" dirty="0" smtClean="0">
                <a:solidFill>
                  <a:schemeClr val="accent2">
                    <a:lumMod val="50000"/>
                  </a:schemeClr>
                </a:solidFill>
              </a:rPr>
              <a:t> </a:t>
            </a:r>
            <a:r>
              <a:rPr lang="en-IN" sz="2000" dirty="0">
                <a:solidFill>
                  <a:schemeClr val="accent2">
                    <a:lumMod val="50000"/>
                  </a:schemeClr>
                </a:solidFill>
              </a:rPr>
              <a:t>first</a:t>
            </a:r>
          </a:p>
          <a:p>
            <a:pPr indent="-285750">
              <a:lnSpc>
                <a:spcPct val="150000"/>
              </a:lnSpc>
              <a:buFont typeface="Wingdings" pitchFamily="2" charset="2"/>
              <a:buChar char="v"/>
            </a:pPr>
            <a:r>
              <a:rPr lang="en-IN" sz="2000" dirty="0" smtClean="0">
                <a:solidFill>
                  <a:schemeClr val="accent2">
                    <a:lumMod val="50000"/>
                  </a:schemeClr>
                </a:solidFill>
              </a:rPr>
              <a:t> Within </a:t>
            </a:r>
            <a:r>
              <a:rPr lang="en-IN" sz="2000" dirty="0">
                <a:solidFill>
                  <a:schemeClr val="accent2">
                    <a:lumMod val="50000"/>
                  </a:schemeClr>
                </a:solidFill>
              </a:rPr>
              <a:t>each value of </a:t>
            </a:r>
            <a:r>
              <a:rPr lang="en-IN" sz="2000" b="1" i="1" dirty="0" smtClean="0">
                <a:solidFill>
                  <a:schemeClr val="accent2">
                    <a:lumMod val="50000"/>
                  </a:schemeClr>
                </a:solidFill>
              </a:rPr>
              <a:t>A</a:t>
            </a:r>
            <a:r>
              <a:rPr lang="en-IN" sz="2000" b="1" i="1" baseline="-25000" dirty="0" smtClean="0">
                <a:solidFill>
                  <a:schemeClr val="accent2">
                    <a:lumMod val="50000"/>
                  </a:schemeClr>
                </a:solidFill>
              </a:rPr>
              <a:t>1</a:t>
            </a:r>
            <a:r>
              <a:rPr lang="en-IN" sz="2000" dirty="0" smtClean="0">
                <a:solidFill>
                  <a:schemeClr val="accent2">
                    <a:lumMod val="50000"/>
                  </a:schemeClr>
                </a:solidFill>
              </a:rPr>
              <a:t>, </a:t>
            </a:r>
            <a:r>
              <a:rPr lang="en-IN" sz="2000" dirty="0">
                <a:solidFill>
                  <a:schemeClr val="accent2">
                    <a:lumMod val="50000"/>
                  </a:schemeClr>
                </a:solidFill>
              </a:rPr>
              <a:t>results are sorted by </a:t>
            </a:r>
            <a:r>
              <a:rPr lang="en-IN" sz="2000" b="1" i="1" dirty="0" smtClean="0">
                <a:solidFill>
                  <a:schemeClr val="accent2">
                    <a:lumMod val="50000"/>
                  </a:schemeClr>
                </a:solidFill>
              </a:rPr>
              <a:t>A</a:t>
            </a:r>
            <a:r>
              <a:rPr lang="en-IN" sz="2000" b="1" i="1" baseline="-25000" dirty="0" smtClean="0">
                <a:solidFill>
                  <a:schemeClr val="accent2">
                    <a:lumMod val="50000"/>
                  </a:schemeClr>
                </a:solidFill>
              </a:rPr>
              <a:t>2</a:t>
            </a:r>
            <a:endParaRPr lang="en-IN" sz="2000" dirty="0">
              <a:solidFill>
                <a:schemeClr val="accent2">
                  <a:lumMod val="50000"/>
                </a:schemeClr>
              </a:solidFill>
            </a:endParaRPr>
          </a:p>
        </p:txBody>
      </p:sp>
    </p:spTree>
    <p:extLst>
      <p:ext uri="{BB962C8B-B14F-4D97-AF65-F5344CB8AC3E}">
        <p14:creationId xmlns="" xmlns:p14="http://schemas.microsoft.com/office/powerpoint/2010/main" val="2427937762"/>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270036"/>
            <a:ext cx="9024257" cy="4016484"/>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
        <p:nvSpPr>
          <p:cNvPr id="7" name="Rectangle 6"/>
          <p:cNvSpPr/>
          <p:nvPr/>
        </p:nvSpPr>
        <p:spPr>
          <a:xfrm>
            <a:off x="152400" y="1142984"/>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smtClean="0">
                <a:solidFill>
                  <a:srgbClr val="0077AA"/>
                </a:solidFill>
                <a:latin typeface="Liberation Mono"/>
              </a:rPr>
              <a:t>A</a:t>
            </a:r>
            <a:r>
              <a:rPr lang="en-US" sz="2000" b="1" i="1" baseline="-25000" dirty="0" smtClean="0">
                <a:solidFill>
                  <a:srgbClr val="0077AA"/>
                </a:solidFill>
                <a:latin typeface="Liberation Mono"/>
              </a:rPr>
              <a:t>1</a:t>
            </a:r>
            <a:r>
              <a:rPr lang="en-US" sz="2000" b="1" i="1" dirty="0" smtClean="0">
                <a:solidFill>
                  <a:srgbClr val="0077AA"/>
                </a:solidFill>
                <a:latin typeface="Liberation Mono"/>
              </a:rPr>
              <a:t>, A</a:t>
            </a:r>
            <a:r>
              <a:rPr lang="en-US" sz="2000" b="1" i="1" baseline="-25000" dirty="0" smtClean="0">
                <a:solidFill>
                  <a:srgbClr val="0077AA"/>
                </a:solidFill>
                <a:latin typeface="Liberation Mono"/>
              </a:rPr>
              <a:t>2</a:t>
            </a:r>
            <a:r>
              <a:rPr lang="en-US" sz="2000" b="1" i="1" dirty="0" smtClean="0">
                <a:solidFill>
                  <a:srgbClr val="0077AA"/>
                </a:solidFill>
                <a:latin typeface="Liberation Mono"/>
              </a:rPr>
              <a:t>, A</a:t>
            </a:r>
            <a:r>
              <a:rPr lang="en-US" sz="2000" b="1" i="1" baseline="-25000" dirty="0" smtClean="0">
                <a:solidFill>
                  <a:srgbClr val="0077AA"/>
                </a:solidFill>
                <a:latin typeface="Liberation Mono"/>
              </a:rPr>
              <a:t>3</a:t>
            </a:r>
            <a:r>
              <a:rPr lang="en-US" sz="2000" b="1" i="1" dirty="0" smtClean="0">
                <a:solidFill>
                  <a:srgbClr val="0077AA"/>
                </a:solidFill>
                <a:latin typeface="Liberation Mono"/>
              </a:rPr>
              <a:t>, . . . </a:t>
            </a:r>
            <a:r>
              <a:rPr lang="en-US" sz="2000" dirty="0" smtClean="0">
                <a:solidFill>
                  <a:srgbClr val="0077AA"/>
                </a:solidFill>
                <a:latin typeface="Liberation Mono"/>
              </a:rPr>
              <a:t>from </a:t>
            </a:r>
            <a:r>
              <a:rPr lang="en-US" sz="2000" b="1" i="1" dirty="0" smtClean="0">
                <a:solidFill>
                  <a:srgbClr val="0077AA"/>
                </a:solidFill>
                <a:latin typeface="Liberation Mono"/>
              </a:rPr>
              <a:t>r</a:t>
            </a:r>
            <a:r>
              <a:rPr lang="en-US" sz="2000" b="1" i="1" baseline="-25000" dirty="0" smtClean="0">
                <a:solidFill>
                  <a:srgbClr val="0077AA"/>
                </a:solidFill>
                <a:latin typeface="Liberation Mono"/>
              </a:rPr>
              <a:t>1</a:t>
            </a:r>
            <a:r>
              <a:rPr lang="en-US" sz="2000" b="1" i="1" dirty="0" smtClean="0">
                <a:solidFill>
                  <a:srgbClr val="0077AA"/>
                </a:solidFill>
                <a:latin typeface="Liberation Mono"/>
              </a:rPr>
              <a:t>, r</a:t>
            </a:r>
            <a:r>
              <a:rPr lang="en-US" sz="2000" b="1" i="1" baseline="-25000" dirty="0" smtClean="0">
                <a:solidFill>
                  <a:srgbClr val="0077AA"/>
                </a:solidFill>
                <a:latin typeface="Liberation Mono"/>
              </a:rPr>
              <a:t>2</a:t>
            </a:r>
            <a:r>
              <a:rPr lang="en-US" sz="2000" b="1" i="1" dirty="0" smtClean="0">
                <a:solidFill>
                  <a:srgbClr val="0077AA"/>
                </a:solidFill>
                <a:latin typeface="Liberation Mono"/>
              </a:rPr>
              <a:t>, r</a:t>
            </a:r>
            <a:r>
              <a:rPr lang="en-US" sz="2000" b="1" i="1" baseline="-25000" dirty="0" smtClean="0">
                <a:solidFill>
                  <a:srgbClr val="0077AA"/>
                </a:solidFill>
                <a:latin typeface="Liberation Mono"/>
              </a:rPr>
              <a:t>3</a:t>
            </a:r>
            <a:r>
              <a:rPr lang="en-US" sz="2000" b="1" i="1" dirty="0" smtClean="0">
                <a:solidFill>
                  <a:srgbClr val="0077AA"/>
                </a:solidFill>
                <a:latin typeface="Liberation Mono"/>
              </a:rPr>
              <a:t>  . . . </a:t>
            </a:r>
            <a:endParaRPr lang="en-US" sz="2000" b="1" i="1" dirty="0">
              <a:solidFill>
                <a:srgbClr val="0077AA"/>
              </a:solidFill>
              <a:latin typeface="Liberation Mono"/>
            </a:endParaRPr>
          </a:p>
          <a:p>
            <a:pPr>
              <a:lnSpc>
                <a:spcPct val="150000"/>
              </a:lnSpc>
            </a:pPr>
            <a:r>
              <a:rPr lang="en-US" sz="2000" dirty="0">
                <a:solidFill>
                  <a:srgbClr val="0077AA"/>
                </a:solidFill>
                <a:latin typeface="Liberation Mono"/>
              </a:rPr>
              <a:t>    [ORDER BY </a:t>
            </a:r>
            <a:r>
              <a:rPr lang="en-US" sz="2000" dirty="0" smtClean="0">
                <a:solidFill>
                  <a:srgbClr val="0077AA"/>
                </a:solidFill>
                <a:latin typeface="Liberation Mono"/>
              </a:rPr>
              <a:t>{</a:t>
            </a:r>
            <a:r>
              <a:rPr lang="en-US" sz="2000" b="1" i="1" dirty="0" smtClean="0">
                <a:solidFill>
                  <a:srgbClr val="0077AA"/>
                </a:solidFill>
                <a:latin typeface="Liberation Mono"/>
              </a:rPr>
              <a:t>A</a:t>
            </a:r>
            <a:r>
              <a:rPr lang="en-US" sz="2000" b="1" i="1" baseline="-25000" dirty="0" smtClean="0">
                <a:solidFill>
                  <a:srgbClr val="0077AA"/>
                </a:solidFill>
                <a:latin typeface="Liberation Mono"/>
              </a:rPr>
              <a:t>1</a:t>
            </a:r>
            <a:r>
              <a:rPr lang="en-US" sz="2000" b="1" i="1" dirty="0" smtClean="0">
                <a:solidFill>
                  <a:srgbClr val="0077AA"/>
                </a:solidFill>
                <a:latin typeface="Liberation Mono"/>
              </a:rPr>
              <a:t>, A</a:t>
            </a:r>
            <a:r>
              <a:rPr lang="en-US" sz="2000" b="1" i="1" baseline="-25000" dirty="0" smtClean="0">
                <a:solidFill>
                  <a:srgbClr val="0077AA"/>
                </a:solidFill>
                <a:latin typeface="Liberation Mono"/>
              </a:rPr>
              <a:t>2</a:t>
            </a:r>
            <a:r>
              <a:rPr lang="en-US" sz="2000" b="1" i="1" dirty="0" smtClean="0">
                <a:solidFill>
                  <a:srgbClr val="0077AA"/>
                </a:solidFill>
                <a:latin typeface="Liberation Mono"/>
              </a:rPr>
              <a:t>, A</a:t>
            </a:r>
            <a:r>
              <a:rPr lang="en-US" sz="2000" b="1" i="1" baseline="-25000" dirty="0" smtClean="0">
                <a:solidFill>
                  <a:srgbClr val="0077AA"/>
                </a:solidFill>
                <a:latin typeface="Liberation Mono"/>
              </a:rPr>
              <a:t>3</a:t>
            </a:r>
            <a:r>
              <a:rPr lang="en-US" sz="2000" b="1" i="1" dirty="0" smtClean="0">
                <a:solidFill>
                  <a:srgbClr val="0077AA"/>
                </a:solidFill>
                <a:latin typeface="Liberation Mono"/>
              </a:rPr>
              <a:t>, . . .</a:t>
            </a:r>
            <a:r>
              <a:rPr lang="en-US" sz="2000" dirty="0" smtClean="0">
                <a:solidFill>
                  <a:srgbClr val="0077AA"/>
                </a:solidFill>
                <a:latin typeface="Liberation Mono"/>
              </a:rPr>
              <a:t> </a:t>
            </a:r>
            <a:r>
              <a:rPr lang="en-US" sz="2000" dirty="0">
                <a:solidFill>
                  <a:srgbClr val="0077AA"/>
                </a:solidFill>
                <a:latin typeface="Liberation Mono"/>
              </a:rPr>
              <a:t>| expr | position}  [ASC | DESC], ...]</a:t>
            </a:r>
          </a:p>
        </p:txBody>
      </p:sp>
    </p:spTree>
    <p:extLst>
      <p:ext uri="{BB962C8B-B14F-4D97-AF65-F5344CB8AC3E}">
        <p14:creationId xmlns="" xmlns:p14="http://schemas.microsoft.com/office/powerpoint/2010/main" val="228561882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 xmlns:p14="http://schemas.microsoft.com/office/powerpoint/2010/main" val="229098280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6" name="Rectangle 5"/>
          <p:cNvSpPr/>
          <p:nvPr/>
        </p:nvSpPr>
        <p:spPr>
          <a:xfrm>
            <a:off x="152400" y="1589118"/>
            <a:ext cx="8839200" cy="496996"/>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smtClean="0">
                <a:solidFill>
                  <a:srgbClr val="0077AA"/>
                </a:solidFill>
                <a:latin typeface="Liberation Mono"/>
              </a:rPr>
              <a:t>A</a:t>
            </a:r>
            <a:r>
              <a:rPr lang="en-US" sz="2000" b="1" i="1" baseline="-25000" dirty="0" smtClean="0">
                <a:solidFill>
                  <a:srgbClr val="0077AA"/>
                </a:solidFill>
                <a:latin typeface="Liberation Mono"/>
              </a:rPr>
              <a:t>1</a:t>
            </a:r>
            <a:r>
              <a:rPr lang="en-US" sz="2000" b="1" i="1" dirty="0" smtClean="0">
                <a:solidFill>
                  <a:srgbClr val="0077AA"/>
                </a:solidFill>
                <a:latin typeface="Liberation Mono"/>
              </a:rPr>
              <a:t>, A</a:t>
            </a:r>
            <a:r>
              <a:rPr lang="en-US" sz="2000" b="1" i="1" baseline="-25000" dirty="0" smtClean="0">
                <a:solidFill>
                  <a:srgbClr val="0077AA"/>
                </a:solidFill>
                <a:latin typeface="Liberation Mono"/>
              </a:rPr>
              <a:t>2</a:t>
            </a:r>
            <a:r>
              <a:rPr lang="en-US" sz="2000" b="1" i="1" dirty="0" smtClean="0">
                <a:solidFill>
                  <a:srgbClr val="0077AA"/>
                </a:solidFill>
                <a:latin typeface="Liberation Mono"/>
              </a:rPr>
              <a:t>, A</a:t>
            </a:r>
            <a:r>
              <a:rPr lang="en-US" sz="2000" b="1" i="1" baseline="-25000" dirty="0" smtClean="0">
                <a:solidFill>
                  <a:srgbClr val="0077AA"/>
                </a:solidFill>
                <a:latin typeface="Liberation Mono"/>
              </a:rPr>
              <a:t>3</a:t>
            </a:r>
            <a:r>
              <a:rPr lang="en-US" sz="2000" b="1" i="1" dirty="0" smtClean="0">
                <a:solidFill>
                  <a:srgbClr val="0077AA"/>
                </a:solidFill>
                <a:latin typeface="Liberation Mono"/>
              </a:rPr>
              <a:t>, . . . </a:t>
            </a:r>
            <a:r>
              <a:rPr lang="en-US" sz="2000" dirty="0" smtClean="0">
                <a:solidFill>
                  <a:srgbClr val="0077AA"/>
                </a:solidFill>
                <a:latin typeface="Liberation Mono"/>
              </a:rPr>
              <a:t>from </a:t>
            </a:r>
            <a:r>
              <a:rPr lang="en-US" sz="2000" b="1" i="1" dirty="0" smtClean="0">
                <a:solidFill>
                  <a:srgbClr val="0077AA"/>
                </a:solidFill>
                <a:latin typeface="Liberation Mono"/>
              </a:rPr>
              <a:t>r</a:t>
            </a:r>
            <a:r>
              <a:rPr lang="en-US" sz="2000" b="1" i="1" baseline="-25000" dirty="0" smtClean="0">
                <a:solidFill>
                  <a:srgbClr val="0077AA"/>
                </a:solidFill>
                <a:latin typeface="Liberation Mono"/>
              </a:rPr>
              <a:t>1</a:t>
            </a:r>
            <a:r>
              <a:rPr lang="en-US" sz="2000" b="1" i="1" dirty="0" smtClean="0">
                <a:solidFill>
                  <a:srgbClr val="0077AA"/>
                </a:solidFill>
                <a:latin typeface="Liberation Mono"/>
              </a:rPr>
              <a:t>, r</a:t>
            </a:r>
            <a:r>
              <a:rPr lang="en-US" sz="2000" b="1" i="1" baseline="-25000" dirty="0" smtClean="0">
                <a:solidFill>
                  <a:srgbClr val="0077AA"/>
                </a:solidFill>
                <a:latin typeface="Liberation Mono"/>
              </a:rPr>
              <a:t>2</a:t>
            </a:r>
            <a:r>
              <a:rPr lang="en-US" sz="2000" b="1" i="1" dirty="0" smtClean="0">
                <a:solidFill>
                  <a:srgbClr val="0077AA"/>
                </a:solidFill>
                <a:latin typeface="Liberation Mono"/>
              </a:rPr>
              <a:t>, r</a:t>
            </a:r>
            <a:r>
              <a:rPr lang="en-US" sz="2000" b="1" i="1" baseline="-25000" dirty="0" smtClean="0">
                <a:solidFill>
                  <a:srgbClr val="0077AA"/>
                </a:solidFill>
                <a:latin typeface="Liberation Mono"/>
              </a:rPr>
              <a:t>3</a:t>
            </a:r>
            <a:r>
              <a:rPr lang="en-US" sz="2000" b="1" i="1" dirty="0" smtClean="0">
                <a:solidFill>
                  <a:srgbClr val="0077AA"/>
                </a:solidFill>
                <a:latin typeface="Liberation Mono"/>
              </a:rPr>
              <a:t>  . . .   </a:t>
            </a:r>
            <a:r>
              <a:rPr lang="en-US" sz="2000" dirty="0" smtClean="0">
                <a:solidFill>
                  <a:srgbClr val="0077AA"/>
                </a:solidFill>
                <a:latin typeface="Liberation Mono"/>
              </a:rPr>
              <a:t>[ WHERE </a:t>
            </a:r>
            <a:r>
              <a:rPr lang="en-US" sz="2000" b="1" i="1" dirty="0" smtClean="0">
                <a:solidFill>
                  <a:srgbClr val="0077AA"/>
                </a:solidFill>
                <a:latin typeface="Liberation Mono"/>
              </a:rPr>
              <a:t>P </a:t>
            </a:r>
            <a:r>
              <a:rPr lang="en-US" sz="2000" dirty="0" smtClean="0">
                <a:solidFill>
                  <a:srgbClr val="0077AA"/>
                </a:solidFill>
                <a:latin typeface="Liberation Mono"/>
              </a:rPr>
              <a:t>]</a:t>
            </a:r>
            <a:endParaRPr lang="en-US" sz="2000" dirty="0">
              <a:solidFill>
                <a:srgbClr val="0077AA"/>
              </a:solidFill>
              <a:latin typeface="Liberation Mono"/>
            </a:endParaRPr>
          </a:p>
        </p:txBody>
      </p:sp>
      <p:sp>
        <p:nvSpPr>
          <p:cNvPr id="9" name="Rectangle 8"/>
          <p:cNvSpPr/>
          <p:nvPr/>
        </p:nvSpPr>
        <p:spPr>
          <a:xfrm>
            <a:off x="214282" y="3934430"/>
            <a:ext cx="8572560" cy="1846659"/>
          </a:xfrm>
          <a:prstGeom prst="rect">
            <a:avLst/>
          </a:prstGeom>
        </p:spPr>
        <p:txBody>
          <a:bodyPr wrap="square">
            <a:spAutoFit/>
          </a:bodyPr>
          <a:lstStyle/>
          <a:p>
            <a:pPr marL="342900" indent="-342900">
              <a:buFont typeface="Arial" pitchFamily="34" charset="0"/>
              <a:buChar char="•"/>
            </a:pPr>
            <a:r>
              <a:rPr lang="en-US" sz="1900" dirty="0" smtClean="0">
                <a:solidFill>
                  <a:srgbClr val="006C86"/>
                </a:solidFill>
              </a:rPr>
              <a:t>A predicate is a condition expression that evaluates to a boolean value, either true or false.</a:t>
            </a:r>
          </a:p>
          <a:p>
            <a:pPr marL="342900" indent="-342900">
              <a:buFont typeface="Arial" pitchFamily="34" charset="0"/>
              <a:buChar char="•"/>
            </a:pPr>
            <a:endParaRPr lang="en-US" sz="1900" dirty="0" smtClean="0">
              <a:solidFill>
                <a:srgbClr val="006C86"/>
              </a:solidFill>
            </a:endParaRPr>
          </a:p>
          <a:p>
            <a:pPr marL="342900" indent="-342900">
              <a:buFont typeface="Arial" pitchFamily="34" charset="0"/>
              <a:buChar char="•"/>
            </a:pPr>
            <a:r>
              <a:rPr lang="en-US" sz="1900" dirty="0" smtClean="0">
                <a:solidFill>
                  <a:srgbClr val="006C86"/>
                </a:solidFill>
              </a:rPr>
              <a:t> Predicates can be used as follows: In a SELECT statement's </a:t>
            </a:r>
            <a:r>
              <a:rPr lang="en-US" sz="1900" b="1" i="1" dirty="0" smtClean="0">
                <a:solidFill>
                  <a:srgbClr val="006C86"/>
                </a:solidFill>
              </a:rPr>
              <a:t>WHERE</a:t>
            </a:r>
            <a:r>
              <a:rPr lang="en-US" sz="1900" dirty="0" smtClean="0">
                <a:solidFill>
                  <a:srgbClr val="006C86"/>
                </a:solidFill>
              </a:rPr>
              <a:t> clause or </a:t>
            </a:r>
            <a:r>
              <a:rPr lang="en-US" sz="1900" b="1" i="1" dirty="0" smtClean="0">
                <a:solidFill>
                  <a:srgbClr val="006C86"/>
                </a:solidFill>
              </a:rPr>
              <a:t>HAVING</a:t>
            </a:r>
            <a:r>
              <a:rPr lang="en-US" sz="1900" dirty="0" smtClean="0">
                <a:solidFill>
                  <a:srgbClr val="006C86"/>
                </a:solidFill>
              </a:rPr>
              <a:t> clause to determine which rows are relevant to a particular query.</a:t>
            </a:r>
            <a:endParaRPr lang="en-US" sz="1900" dirty="0">
              <a:solidFill>
                <a:srgbClr val="006C86"/>
              </a:solidFill>
            </a:endParaRPr>
          </a:p>
        </p:txBody>
      </p:sp>
      <p:sp>
        <p:nvSpPr>
          <p:cNvPr id="10" name="Rectangle 9"/>
          <p:cNvSpPr/>
          <p:nvPr/>
        </p:nvSpPr>
        <p:spPr>
          <a:xfrm>
            <a:off x="214282" y="2222989"/>
            <a:ext cx="8715436" cy="1477328"/>
          </a:xfrm>
          <a:prstGeom prst="rect">
            <a:avLst/>
          </a:prstGeom>
        </p:spPr>
        <p:txBody>
          <a:bodyPr wrap="square">
            <a:spAutoFit/>
          </a:bodyPr>
          <a:lstStyle/>
          <a:p>
            <a:pPr>
              <a:lnSpc>
                <a:spcPct val="150000"/>
              </a:lnSpc>
              <a:buFont typeface="Wingdings" pitchFamily="2" charset="2"/>
              <a:buChar char="v"/>
            </a:pPr>
            <a:r>
              <a:rPr lang="en-US" sz="2000" dirty="0" smtClean="0">
                <a:solidFill>
                  <a:schemeClr val="accent2">
                    <a:lumMod val="50000"/>
                  </a:schemeClr>
                </a:solidFill>
              </a:rPr>
              <a:t> r</a:t>
            </a:r>
            <a:r>
              <a:rPr lang="en-US" sz="2000" baseline="-25000" dirty="0" smtClean="0">
                <a:solidFill>
                  <a:schemeClr val="accent2">
                    <a:lumMod val="50000"/>
                  </a:schemeClr>
                </a:solidFill>
              </a:rPr>
              <a:t>i</a:t>
            </a:r>
            <a:r>
              <a:rPr lang="en-US" sz="2000" dirty="0" smtClean="0">
                <a:solidFill>
                  <a:schemeClr val="accent2">
                    <a:lumMod val="50000"/>
                  </a:schemeClr>
                </a:solidFill>
              </a:rPr>
              <a:t> are the relations (tables) </a:t>
            </a:r>
          </a:p>
          <a:p>
            <a:pPr>
              <a:lnSpc>
                <a:spcPct val="150000"/>
              </a:lnSpc>
              <a:buFont typeface="Wingdings" pitchFamily="2" charset="2"/>
              <a:buChar char="v"/>
            </a:pPr>
            <a:r>
              <a:rPr lang="en-US" sz="2000" dirty="0" smtClean="0">
                <a:solidFill>
                  <a:schemeClr val="accent2">
                    <a:lumMod val="50000"/>
                  </a:schemeClr>
                </a:solidFill>
              </a:rPr>
              <a:t> A</a:t>
            </a:r>
            <a:r>
              <a:rPr lang="en-US" sz="2000" baseline="-25000" dirty="0" smtClean="0">
                <a:solidFill>
                  <a:schemeClr val="accent2">
                    <a:lumMod val="50000"/>
                  </a:schemeClr>
                </a:solidFill>
              </a:rPr>
              <a:t>i</a:t>
            </a:r>
            <a:r>
              <a:rPr lang="en-US" sz="2000" dirty="0" smtClean="0">
                <a:solidFill>
                  <a:schemeClr val="accent2">
                    <a:lumMod val="50000"/>
                  </a:schemeClr>
                </a:solidFill>
              </a:rPr>
              <a:t> are attributes (columns) </a:t>
            </a:r>
          </a:p>
          <a:p>
            <a:pPr>
              <a:lnSpc>
                <a:spcPct val="150000"/>
              </a:lnSpc>
              <a:buFont typeface="Wingdings" pitchFamily="2" charset="2"/>
              <a:buChar char="v"/>
            </a:pPr>
            <a:r>
              <a:rPr lang="en-US" sz="2000" dirty="0" smtClean="0">
                <a:solidFill>
                  <a:schemeClr val="accent2">
                    <a:lumMod val="50000"/>
                  </a:schemeClr>
                </a:solidFill>
              </a:rPr>
              <a:t> P is the selection predicate</a:t>
            </a:r>
            <a:endParaRPr lang="en-US" sz="2000" dirty="0">
              <a:solidFill>
                <a:schemeClr val="accent2">
                  <a:lumMod val="50000"/>
                </a:schemeClr>
              </a:solidFill>
            </a:endParaRPr>
          </a:p>
        </p:txBody>
      </p:sp>
    </p:spTree>
    <p:extLst>
      <p:ext uri="{BB962C8B-B14F-4D97-AF65-F5344CB8AC3E}">
        <p14:creationId xmlns="" xmlns:p14="http://schemas.microsoft.com/office/powerpoint/2010/main" val="13994743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 xmlns:p14="http://schemas.microsoft.com/office/powerpoint/2010/main" val="2061842585"/>
              </p:ext>
            </p:extLst>
          </p:nvPr>
        </p:nvGraphicFramePr>
        <p:xfrm>
          <a:off x="152400" y="2285992"/>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89118"/>
            <a:ext cx="8839200" cy="496996"/>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smtClean="0">
                <a:solidFill>
                  <a:srgbClr val="0077AA"/>
                </a:solidFill>
                <a:latin typeface="Liberation Mono"/>
              </a:rPr>
              <a:t>A</a:t>
            </a:r>
            <a:r>
              <a:rPr lang="en-US" sz="2000" b="1" i="1" baseline="-25000" dirty="0" smtClean="0">
                <a:solidFill>
                  <a:srgbClr val="0077AA"/>
                </a:solidFill>
                <a:latin typeface="Liberation Mono"/>
              </a:rPr>
              <a:t>1</a:t>
            </a:r>
            <a:r>
              <a:rPr lang="en-US" sz="2000" b="1" i="1" dirty="0" smtClean="0">
                <a:solidFill>
                  <a:srgbClr val="0077AA"/>
                </a:solidFill>
                <a:latin typeface="Liberation Mono"/>
              </a:rPr>
              <a:t>, A</a:t>
            </a:r>
            <a:r>
              <a:rPr lang="en-US" sz="2000" b="1" i="1" baseline="-25000" dirty="0" smtClean="0">
                <a:solidFill>
                  <a:srgbClr val="0077AA"/>
                </a:solidFill>
                <a:latin typeface="Liberation Mono"/>
              </a:rPr>
              <a:t>2</a:t>
            </a:r>
            <a:r>
              <a:rPr lang="en-US" sz="2000" b="1" i="1" dirty="0" smtClean="0">
                <a:solidFill>
                  <a:srgbClr val="0077AA"/>
                </a:solidFill>
                <a:latin typeface="Liberation Mono"/>
              </a:rPr>
              <a:t>, A</a:t>
            </a:r>
            <a:r>
              <a:rPr lang="en-US" sz="2000" b="1" i="1" baseline="-25000" dirty="0" smtClean="0">
                <a:solidFill>
                  <a:srgbClr val="0077AA"/>
                </a:solidFill>
                <a:latin typeface="Liberation Mono"/>
              </a:rPr>
              <a:t>3</a:t>
            </a:r>
            <a:r>
              <a:rPr lang="en-US" sz="2000" b="1" i="1" dirty="0" smtClean="0">
                <a:solidFill>
                  <a:srgbClr val="0077AA"/>
                </a:solidFill>
                <a:latin typeface="Liberation Mono"/>
              </a:rPr>
              <a:t>, . . . </a:t>
            </a:r>
            <a:r>
              <a:rPr lang="en-US" sz="2000" dirty="0" smtClean="0">
                <a:solidFill>
                  <a:srgbClr val="0077AA"/>
                </a:solidFill>
                <a:latin typeface="Liberation Mono"/>
              </a:rPr>
              <a:t>from </a:t>
            </a:r>
            <a:r>
              <a:rPr lang="en-US" sz="2000" b="1" i="1" dirty="0" smtClean="0">
                <a:solidFill>
                  <a:srgbClr val="0077AA"/>
                </a:solidFill>
                <a:latin typeface="Liberation Mono"/>
              </a:rPr>
              <a:t>r</a:t>
            </a:r>
            <a:r>
              <a:rPr lang="en-US" sz="2000" b="1" i="1" baseline="-25000" dirty="0" smtClean="0">
                <a:solidFill>
                  <a:srgbClr val="0077AA"/>
                </a:solidFill>
                <a:latin typeface="Liberation Mono"/>
              </a:rPr>
              <a:t>1</a:t>
            </a:r>
            <a:r>
              <a:rPr lang="en-US" sz="2000" b="1" i="1" dirty="0" smtClean="0">
                <a:solidFill>
                  <a:srgbClr val="0077AA"/>
                </a:solidFill>
                <a:latin typeface="Liberation Mono"/>
              </a:rPr>
              <a:t>, r</a:t>
            </a:r>
            <a:r>
              <a:rPr lang="en-US" sz="2000" b="1" i="1" baseline="-25000" dirty="0" smtClean="0">
                <a:solidFill>
                  <a:srgbClr val="0077AA"/>
                </a:solidFill>
                <a:latin typeface="Liberation Mono"/>
              </a:rPr>
              <a:t>2</a:t>
            </a:r>
            <a:r>
              <a:rPr lang="en-US" sz="2000" b="1" i="1" dirty="0" smtClean="0">
                <a:solidFill>
                  <a:srgbClr val="0077AA"/>
                </a:solidFill>
                <a:latin typeface="Liberation Mono"/>
              </a:rPr>
              <a:t>, r</a:t>
            </a:r>
            <a:r>
              <a:rPr lang="en-US" sz="2000" b="1" i="1" baseline="-25000" dirty="0" smtClean="0">
                <a:solidFill>
                  <a:srgbClr val="0077AA"/>
                </a:solidFill>
                <a:latin typeface="Liberation Mono"/>
              </a:rPr>
              <a:t>3</a:t>
            </a:r>
            <a:r>
              <a:rPr lang="en-US" sz="2000" b="1" i="1" dirty="0" smtClean="0">
                <a:solidFill>
                  <a:srgbClr val="0077AA"/>
                </a:solidFill>
                <a:latin typeface="Liberation Mono"/>
              </a:rPr>
              <a:t>  . . .   </a:t>
            </a:r>
            <a:r>
              <a:rPr lang="en-US" sz="2000" dirty="0" smtClean="0">
                <a:solidFill>
                  <a:srgbClr val="0077AA"/>
                </a:solidFill>
                <a:latin typeface="Liberation Mono"/>
              </a:rPr>
              <a:t>[ WHERE </a:t>
            </a:r>
            <a:r>
              <a:rPr lang="en-US" sz="2000" b="1" i="1" dirty="0" smtClean="0">
                <a:solidFill>
                  <a:srgbClr val="0077AA"/>
                </a:solidFill>
                <a:latin typeface="Liberation Mono"/>
              </a:rPr>
              <a:t>P </a:t>
            </a:r>
            <a:r>
              <a:rPr lang="en-US" sz="2000" dirty="0" smtClean="0">
                <a:solidFill>
                  <a:srgbClr val="0077AA"/>
                </a:solidFill>
                <a:latin typeface="Liberation Mono"/>
              </a:rPr>
              <a:t>]</a:t>
            </a:r>
            <a:endParaRPr lang="en-US" sz="2000" dirty="0">
              <a:solidFill>
                <a:srgbClr val="0077AA"/>
              </a:solidFill>
              <a:latin typeface="Liberation Mono"/>
            </a:endParaRPr>
          </a:p>
        </p:txBody>
      </p:sp>
      <p:grpSp>
        <p:nvGrpSpPr>
          <p:cNvPr id="8" name="Group 7"/>
          <p:cNvGrpSpPr/>
          <p:nvPr/>
        </p:nvGrpSpPr>
        <p:grpSpPr>
          <a:xfrm>
            <a:off x="180944" y="5500702"/>
            <a:ext cx="5362575" cy="742950"/>
            <a:chOff x="180944" y="5500702"/>
            <a:chExt cx="5362575" cy="742950"/>
          </a:xfrm>
        </p:grpSpPr>
        <p:pic>
          <p:nvPicPr>
            <p:cNvPr id="4" name="Picture 3"/>
            <p:cNvPicPr>
              <a:picLocks noChangeAspect="1"/>
            </p:cNvPicPr>
            <p:nvPr/>
          </p:nvPicPr>
          <p:blipFill>
            <a:blip r:embed="rId2"/>
            <a:stretch>
              <a:fillRect/>
            </a:stretch>
          </p:blipFill>
          <p:spPr>
            <a:xfrm>
              <a:off x="180944" y="5500702"/>
              <a:ext cx="5362575" cy="342900"/>
            </a:xfrm>
            <a:prstGeom prst="rect">
              <a:avLst/>
            </a:prstGeom>
          </p:spPr>
        </p:pic>
        <p:pic>
          <p:nvPicPr>
            <p:cNvPr id="7" name="Picture 6"/>
            <p:cNvPicPr>
              <a:picLocks noChangeAspect="1"/>
            </p:cNvPicPr>
            <p:nvPr/>
          </p:nvPicPr>
          <p:blipFill>
            <a:blip r:embed="rId3"/>
            <a:stretch>
              <a:fillRect/>
            </a:stretch>
          </p:blipFill>
          <p:spPr>
            <a:xfrm>
              <a:off x="228600" y="5957902"/>
              <a:ext cx="4629150" cy="285750"/>
            </a:xfrm>
            <a:prstGeom prst="rect">
              <a:avLst/>
            </a:prstGeom>
          </p:spPr>
        </p:pic>
      </p:grpSp>
    </p:spTree>
    <p:extLst>
      <p:ext uri="{BB962C8B-B14F-4D97-AF65-F5344CB8AC3E}">
        <p14:creationId xmlns="" xmlns:p14="http://schemas.microsoft.com/office/powerpoint/2010/main" val="1399474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xmlns=""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 xmlns:p14="http://schemas.microsoft.com/office/powerpoint/2010/main" val="183385212"/>
              </p:ext>
            </p:extLst>
          </p:nvPr>
        </p:nvGraphicFramePr>
        <p:xfrm>
          <a:off x="152400" y="2374268"/>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eg.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eg.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eg. SELECT NOT 1;</a:t>
                      </a:r>
                    </a:p>
                  </a:txBody>
                  <a:tcPr anchor="ctr"/>
                </a:tc>
              </a:tr>
            </a:tbl>
          </a:graphicData>
        </a:graphic>
      </p:graphicFrame>
      <p:sp>
        <p:nvSpPr>
          <p:cNvPr id="4" name="Rectangle 3"/>
          <p:cNvSpPr/>
          <p:nvPr/>
        </p:nvSpPr>
        <p:spPr>
          <a:xfrm>
            <a:off x="152400" y="4143380"/>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
        <p:nvSpPr>
          <p:cNvPr id="8" name="Rectangle 7"/>
          <p:cNvSpPr/>
          <p:nvPr/>
        </p:nvSpPr>
        <p:spPr>
          <a:xfrm>
            <a:off x="152400" y="1589118"/>
            <a:ext cx="8839200" cy="496996"/>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smtClean="0">
                <a:solidFill>
                  <a:srgbClr val="0077AA"/>
                </a:solidFill>
                <a:latin typeface="Liberation Mono"/>
              </a:rPr>
              <a:t>A</a:t>
            </a:r>
            <a:r>
              <a:rPr lang="en-US" sz="2000" b="1" i="1" baseline="-25000" dirty="0" smtClean="0">
                <a:solidFill>
                  <a:srgbClr val="0077AA"/>
                </a:solidFill>
                <a:latin typeface="Liberation Mono"/>
              </a:rPr>
              <a:t>1</a:t>
            </a:r>
            <a:r>
              <a:rPr lang="en-US" sz="2000" b="1" i="1" dirty="0" smtClean="0">
                <a:solidFill>
                  <a:srgbClr val="0077AA"/>
                </a:solidFill>
                <a:latin typeface="Liberation Mono"/>
              </a:rPr>
              <a:t>, A</a:t>
            </a:r>
            <a:r>
              <a:rPr lang="en-US" sz="2000" b="1" i="1" baseline="-25000" dirty="0" smtClean="0">
                <a:solidFill>
                  <a:srgbClr val="0077AA"/>
                </a:solidFill>
                <a:latin typeface="Liberation Mono"/>
              </a:rPr>
              <a:t>2</a:t>
            </a:r>
            <a:r>
              <a:rPr lang="en-US" sz="2000" b="1" i="1" dirty="0" smtClean="0">
                <a:solidFill>
                  <a:srgbClr val="0077AA"/>
                </a:solidFill>
                <a:latin typeface="Liberation Mono"/>
              </a:rPr>
              <a:t>, A</a:t>
            </a:r>
            <a:r>
              <a:rPr lang="en-US" sz="2000" b="1" i="1" baseline="-25000" dirty="0" smtClean="0">
                <a:solidFill>
                  <a:srgbClr val="0077AA"/>
                </a:solidFill>
                <a:latin typeface="Liberation Mono"/>
              </a:rPr>
              <a:t>3</a:t>
            </a:r>
            <a:r>
              <a:rPr lang="en-US" sz="2000" b="1" i="1" dirty="0" smtClean="0">
                <a:solidFill>
                  <a:srgbClr val="0077AA"/>
                </a:solidFill>
                <a:latin typeface="Liberation Mono"/>
              </a:rPr>
              <a:t>, . . . </a:t>
            </a:r>
            <a:r>
              <a:rPr lang="en-US" sz="2000" dirty="0" smtClean="0">
                <a:solidFill>
                  <a:srgbClr val="0077AA"/>
                </a:solidFill>
                <a:latin typeface="Liberation Mono"/>
              </a:rPr>
              <a:t>from </a:t>
            </a:r>
            <a:r>
              <a:rPr lang="en-US" sz="2000" b="1" i="1" dirty="0" smtClean="0">
                <a:solidFill>
                  <a:srgbClr val="0077AA"/>
                </a:solidFill>
                <a:latin typeface="Liberation Mono"/>
              </a:rPr>
              <a:t>r</a:t>
            </a:r>
            <a:r>
              <a:rPr lang="en-US" sz="2000" b="1" i="1" baseline="-25000" dirty="0" smtClean="0">
                <a:solidFill>
                  <a:srgbClr val="0077AA"/>
                </a:solidFill>
                <a:latin typeface="Liberation Mono"/>
              </a:rPr>
              <a:t>1</a:t>
            </a:r>
            <a:r>
              <a:rPr lang="en-US" sz="2000" b="1" i="1" dirty="0" smtClean="0">
                <a:solidFill>
                  <a:srgbClr val="0077AA"/>
                </a:solidFill>
                <a:latin typeface="Liberation Mono"/>
              </a:rPr>
              <a:t>, r</a:t>
            </a:r>
            <a:r>
              <a:rPr lang="en-US" sz="2000" b="1" i="1" baseline="-25000" dirty="0" smtClean="0">
                <a:solidFill>
                  <a:srgbClr val="0077AA"/>
                </a:solidFill>
                <a:latin typeface="Liberation Mono"/>
              </a:rPr>
              <a:t>2</a:t>
            </a:r>
            <a:r>
              <a:rPr lang="en-US" sz="2000" b="1" i="1" dirty="0" smtClean="0">
                <a:solidFill>
                  <a:srgbClr val="0077AA"/>
                </a:solidFill>
                <a:latin typeface="Liberation Mono"/>
              </a:rPr>
              <a:t>, r</a:t>
            </a:r>
            <a:r>
              <a:rPr lang="en-US" sz="2000" b="1" i="1" baseline="-25000" dirty="0" smtClean="0">
                <a:solidFill>
                  <a:srgbClr val="0077AA"/>
                </a:solidFill>
                <a:latin typeface="Liberation Mono"/>
              </a:rPr>
              <a:t>3</a:t>
            </a:r>
            <a:r>
              <a:rPr lang="en-US" sz="2000" b="1" i="1" dirty="0" smtClean="0">
                <a:solidFill>
                  <a:srgbClr val="0077AA"/>
                </a:solidFill>
                <a:latin typeface="Liberation Mono"/>
              </a:rPr>
              <a:t>  . . .   </a:t>
            </a:r>
            <a:r>
              <a:rPr lang="en-US" sz="2000" dirty="0" smtClean="0">
                <a:solidFill>
                  <a:srgbClr val="0077AA"/>
                </a:solidFill>
                <a:latin typeface="Liberation Mono"/>
              </a:rPr>
              <a:t>[ WHERE </a:t>
            </a:r>
            <a:r>
              <a:rPr lang="en-US" sz="2000" b="1" i="1" dirty="0" smtClean="0">
                <a:solidFill>
                  <a:srgbClr val="0077AA"/>
                </a:solidFill>
                <a:latin typeface="Liberation Mono"/>
              </a:rPr>
              <a:t>P </a:t>
            </a:r>
            <a:r>
              <a:rPr lang="en-US" sz="2000" dirty="0" smtClean="0">
                <a:solidFill>
                  <a:srgbClr val="0077AA"/>
                </a:solidFill>
                <a:latin typeface="Liberation Mono"/>
              </a:rPr>
              <a:t>]</a:t>
            </a:r>
            <a:endParaRPr lang="en-US" sz="2000" dirty="0">
              <a:solidFill>
                <a:srgbClr val="0077AA"/>
              </a:solidFill>
              <a:latin typeface="Liberation Mono"/>
            </a:endParaRPr>
          </a:p>
        </p:txBody>
      </p:sp>
    </p:spTree>
    <p:extLst>
      <p:ext uri="{BB962C8B-B14F-4D97-AF65-F5344CB8AC3E}">
        <p14:creationId xmlns="" xmlns:p14="http://schemas.microsoft.com/office/powerpoint/2010/main" val="409196845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 xmlns:p14="http://schemas.microsoft.com/office/powerpoint/2010/main" val="1192373735"/>
              </p:ext>
            </p:extLst>
          </p:nvPr>
        </p:nvGraphicFramePr>
        <p:xfrm>
          <a:off x="152400" y="216695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52400" y="1589118"/>
            <a:ext cx="8839200" cy="496996"/>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smtClean="0">
                <a:solidFill>
                  <a:srgbClr val="0077AA"/>
                </a:solidFill>
                <a:latin typeface="Liberation Mono"/>
              </a:rPr>
              <a:t>A</a:t>
            </a:r>
            <a:r>
              <a:rPr lang="en-US" sz="2000" b="1" i="1" baseline="-25000" dirty="0" smtClean="0">
                <a:solidFill>
                  <a:srgbClr val="0077AA"/>
                </a:solidFill>
                <a:latin typeface="Liberation Mono"/>
              </a:rPr>
              <a:t>1</a:t>
            </a:r>
            <a:r>
              <a:rPr lang="en-US" sz="2000" b="1" i="1" dirty="0" smtClean="0">
                <a:solidFill>
                  <a:srgbClr val="0077AA"/>
                </a:solidFill>
                <a:latin typeface="Liberation Mono"/>
              </a:rPr>
              <a:t>, A</a:t>
            </a:r>
            <a:r>
              <a:rPr lang="en-US" sz="2000" b="1" i="1" baseline="-25000" dirty="0" smtClean="0">
                <a:solidFill>
                  <a:srgbClr val="0077AA"/>
                </a:solidFill>
                <a:latin typeface="Liberation Mono"/>
              </a:rPr>
              <a:t>2</a:t>
            </a:r>
            <a:r>
              <a:rPr lang="en-US" sz="2000" b="1" i="1" dirty="0" smtClean="0">
                <a:solidFill>
                  <a:srgbClr val="0077AA"/>
                </a:solidFill>
                <a:latin typeface="Liberation Mono"/>
              </a:rPr>
              <a:t>, A</a:t>
            </a:r>
            <a:r>
              <a:rPr lang="en-US" sz="2000" b="1" i="1" baseline="-25000" dirty="0" smtClean="0">
                <a:solidFill>
                  <a:srgbClr val="0077AA"/>
                </a:solidFill>
                <a:latin typeface="Liberation Mono"/>
              </a:rPr>
              <a:t>3</a:t>
            </a:r>
            <a:r>
              <a:rPr lang="en-US" sz="2000" b="1" i="1" dirty="0" smtClean="0">
                <a:solidFill>
                  <a:srgbClr val="0077AA"/>
                </a:solidFill>
                <a:latin typeface="Liberation Mono"/>
              </a:rPr>
              <a:t>, . . . </a:t>
            </a:r>
            <a:r>
              <a:rPr lang="en-US" sz="2000" dirty="0" smtClean="0">
                <a:solidFill>
                  <a:srgbClr val="0077AA"/>
                </a:solidFill>
                <a:latin typeface="Liberation Mono"/>
              </a:rPr>
              <a:t>from </a:t>
            </a:r>
            <a:r>
              <a:rPr lang="en-US" sz="2000" b="1" i="1" dirty="0" smtClean="0">
                <a:solidFill>
                  <a:srgbClr val="0077AA"/>
                </a:solidFill>
                <a:latin typeface="Liberation Mono"/>
              </a:rPr>
              <a:t>r</a:t>
            </a:r>
            <a:r>
              <a:rPr lang="en-US" sz="2000" b="1" i="1" baseline="-25000" dirty="0" smtClean="0">
                <a:solidFill>
                  <a:srgbClr val="0077AA"/>
                </a:solidFill>
                <a:latin typeface="Liberation Mono"/>
              </a:rPr>
              <a:t>1</a:t>
            </a:r>
            <a:r>
              <a:rPr lang="en-US" sz="2000" b="1" i="1" dirty="0" smtClean="0">
                <a:solidFill>
                  <a:srgbClr val="0077AA"/>
                </a:solidFill>
                <a:latin typeface="Liberation Mono"/>
              </a:rPr>
              <a:t>, r</a:t>
            </a:r>
            <a:r>
              <a:rPr lang="en-US" sz="2000" b="1" i="1" baseline="-25000" dirty="0" smtClean="0">
                <a:solidFill>
                  <a:srgbClr val="0077AA"/>
                </a:solidFill>
                <a:latin typeface="Liberation Mono"/>
              </a:rPr>
              <a:t>2</a:t>
            </a:r>
            <a:r>
              <a:rPr lang="en-US" sz="2000" b="1" i="1" dirty="0" smtClean="0">
                <a:solidFill>
                  <a:srgbClr val="0077AA"/>
                </a:solidFill>
                <a:latin typeface="Liberation Mono"/>
              </a:rPr>
              <a:t>, r</a:t>
            </a:r>
            <a:r>
              <a:rPr lang="en-US" sz="2000" b="1" i="1" baseline="-25000" dirty="0" smtClean="0">
                <a:solidFill>
                  <a:srgbClr val="0077AA"/>
                </a:solidFill>
                <a:latin typeface="Liberation Mono"/>
              </a:rPr>
              <a:t>3</a:t>
            </a:r>
            <a:r>
              <a:rPr lang="en-US" sz="2000" b="1" i="1" dirty="0" smtClean="0">
                <a:solidFill>
                  <a:srgbClr val="0077AA"/>
                </a:solidFill>
                <a:latin typeface="Liberation Mono"/>
              </a:rPr>
              <a:t>  . . .   </a:t>
            </a:r>
            <a:r>
              <a:rPr lang="en-US" sz="2000" dirty="0" smtClean="0">
                <a:solidFill>
                  <a:srgbClr val="0077AA"/>
                </a:solidFill>
                <a:latin typeface="Liberation Mono"/>
              </a:rPr>
              <a:t>[ WHERE </a:t>
            </a:r>
            <a:r>
              <a:rPr lang="en-US" sz="2000" b="1" i="1" dirty="0" smtClean="0">
                <a:solidFill>
                  <a:srgbClr val="0077AA"/>
                </a:solidFill>
                <a:latin typeface="Liberation Mono"/>
              </a:rPr>
              <a:t>P </a:t>
            </a:r>
            <a:r>
              <a:rPr lang="en-US" sz="2000" dirty="0" smtClean="0">
                <a:solidFill>
                  <a:srgbClr val="0077AA"/>
                </a:solidFill>
                <a:latin typeface="Liberation Mono"/>
              </a:rPr>
              <a:t>]</a:t>
            </a:r>
            <a:endParaRPr lang="en-US" sz="2000" dirty="0">
              <a:solidFill>
                <a:srgbClr val="0077AA"/>
              </a:solidFill>
              <a:latin typeface="Liberation Mono"/>
            </a:endParaRPr>
          </a:p>
        </p:txBody>
      </p:sp>
      <p:sp>
        <p:nvSpPr>
          <p:cNvPr id="6" name="Rectangle 5"/>
          <p:cNvSpPr/>
          <p:nvPr/>
        </p:nvSpPr>
        <p:spPr>
          <a:xfrm>
            <a:off x="142844" y="5357826"/>
            <a:ext cx="8858312" cy="1415772"/>
          </a:xfrm>
          <a:prstGeom prst="rect">
            <a:avLst/>
          </a:prstGeom>
          <a:solidFill>
            <a:schemeClr val="bg1"/>
          </a:solidFill>
        </p:spPr>
        <p:txBody>
          <a:bodyPr wrap="square">
            <a:spAutoFit/>
          </a:bodyPr>
          <a:lstStyle/>
          <a:p>
            <a:pPr latinLnBrk="1"/>
            <a:r>
              <a:rPr lang="en-US" dirty="0" smtClean="0">
                <a:solidFill>
                  <a:srgbClr val="00B0F0"/>
                </a:solidFill>
                <a:latin typeface="Consolas" pitchFamily="49" charset="0"/>
              </a:rPr>
              <a:t>SELECT GREATEST(10, 20, 30),    </a:t>
            </a:r>
            <a:r>
              <a:rPr lang="en-US" i="1" dirty="0" smtClean="0">
                <a:solidFill>
                  <a:srgbClr val="00B050"/>
                </a:solidFill>
                <a:latin typeface="Consolas" pitchFamily="49" charset="0"/>
              </a:rPr>
              <a:t>-- 30</a:t>
            </a:r>
            <a:endParaRPr lang="en-US" dirty="0" smtClean="0">
              <a:solidFill>
                <a:srgbClr val="00B050"/>
              </a:solidFill>
              <a:latin typeface="Consolas" pitchFamily="49" charset="0"/>
            </a:endParaRPr>
          </a:p>
          <a:p>
            <a:pPr latinLnBrk="1"/>
            <a:r>
              <a:rPr lang="en-US" dirty="0" smtClean="0">
                <a:solidFill>
                  <a:srgbClr val="00B0F0"/>
                </a:solidFill>
                <a:latin typeface="Consolas" pitchFamily="49" charset="0"/>
              </a:rPr>
              <a:t>       LEAST(10, 20, 30); 	   </a:t>
            </a:r>
            <a:r>
              <a:rPr lang="en-US" i="1" dirty="0" smtClean="0">
                <a:solidFill>
                  <a:srgbClr val="00B050"/>
                </a:solidFill>
                <a:latin typeface="Consolas" pitchFamily="49" charset="0"/>
              </a:rPr>
              <a:t>-- 10</a:t>
            </a:r>
            <a:endParaRPr lang="en-US" dirty="0" smtClean="0">
              <a:solidFill>
                <a:srgbClr val="00B050"/>
              </a:solidFill>
              <a:latin typeface="Consolas" pitchFamily="49" charset="0"/>
            </a:endParaRPr>
          </a:p>
          <a:p>
            <a:pPr latinLnBrk="1"/>
            <a:r>
              <a:rPr lang="en-US" sz="1050" dirty="0" smtClean="0">
                <a:solidFill>
                  <a:srgbClr val="00B0F0"/>
                </a:solidFill>
                <a:latin typeface="Consolas" pitchFamily="49" charset="0"/>
              </a:rPr>
              <a:t>  </a:t>
            </a:r>
          </a:p>
          <a:p>
            <a:pPr latinLnBrk="1"/>
            <a:r>
              <a:rPr lang="en-US" dirty="0" smtClean="0">
                <a:solidFill>
                  <a:srgbClr val="00B0F0"/>
                </a:solidFill>
                <a:latin typeface="Consolas" pitchFamily="49" charset="0"/>
              </a:rPr>
              <a:t>SELECT GREATEST(10, null, 30),  </a:t>
            </a:r>
            <a:r>
              <a:rPr lang="en-US" i="1" dirty="0" smtClean="0">
                <a:solidFill>
                  <a:srgbClr val="00B050"/>
                </a:solidFill>
                <a:latin typeface="Consolas" pitchFamily="49" charset="0"/>
              </a:rPr>
              <a:t>-- null</a:t>
            </a:r>
            <a:endParaRPr lang="en-US" dirty="0" smtClean="0">
              <a:solidFill>
                <a:srgbClr val="00B050"/>
              </a:solidFill>
              <a:latin typeface="Consolas" pitchFamily="49" charset="0"/>
            </a:endParaRPr>
          </a:p>
          <a:p>
            <a:pPr latinLnBrk="1"/>
            <a:r>
              <a:rPr lang="en-US" dirty="0" smtClean="0">
                <a:solidFill>
                  <a:srgbClr val="00B0F0"/>
                </a:solidFill>
                <a:latin typeface="Consolas" pitchFamily="49" charset="0"/>
              </a:rPr>
              <a:t>       LEAST(10, null , 30);    </a:t>
            </a:r>
            <a:r>
              <a:rPr lang="en-US" i="1" dirty="0" smtClean="0">
                <a:solidFill>
                  <a:srgbClr val="00B050"/>
                </a:solidFill>
                <a:latin typeface="Consolas" pitchFamily="49" charset="0"/>
              </a:rPr>
              <a:t>-- null</a:t>
            </a:r>
            <a:endParaRPr lang="en-US" dirty="0">
              <a:solidFill>
                <a:srgbClr val="00B050"/>
              </a:solidFill>
              <a:latin typeface="Consolas" pitchFamily="49" charset="0"/>
            </a:endParaRPr>
          </a:p>
        </p:txBody>
      </p:sp>
    </p:spTree>
    <p:extLst>
      <p:ext uri="{BB962C8B-B14F-4D97-AF65-F5344CB8AC3E}">
        <p14:creationId xmlns="" xmlns:p14="http://schemas.microsoft.com/office/powerpoint/2010/main" val="887705388"/>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 xmlns:p14="http://schemas.microsoft.com/office/powerpoint/2010/main" val="2028519673"/>
              </p:ext>
            </p:extLst>
          </p:nvPr>
        </p:nvGraphicFramePr>
        <p:xfrm>
          <a:off x="152400" y="2428868"/>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89118"/>
            <a:ext cx="8839200" cy="496996"/>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smtClean="0">
                <a:solidFill>
                  <a:srgbClr val="0077AA"/>
                </a:solidFill>
                <a:latin typeface="Liberation Mono"/>
              </a:rPr>
              <a:t>A</a:t>
            </a:r>
            <a:r>
              <a:rPr lang="en-US" sz="2000" b="1" i="1" baseline="-25000" dirty="0" smtClean="0">
                <a:solidFill>
                  <a:srgbClr val="0077AA"/>
                </a:solidFill>
                <a:latin typeface="Liberation Mono"/>
              </a:rPr>
              <a:t>1</a:t>
            </a:r>
            <a:r>
              <a:rPr lang="en-US" sz="2000" b="1" i="1" dirty="0" smtClean="0">
                <a:solidFill>
                  <a:srgbClr val="0077AA"/>
                </a:solidFill>
                <a:latin typeface="Liberation Mono"/>
              </a:rPr>
              <a:t>, A</a:t>
            </a:r>
            <a:r>
              <a:rPr lang="en-US" sz="2000" b="1" i="1" baseline="-25000" dirty="0" smtClean="0">
                <a:solidFill>
                  <a:srgbClr val="0077AA"/>
                </a:solidFill>
                <a:latin typeface="Liberation Mono"/>
              </a:rPr>
              <a:t>2</a:t>
            </a:r>
            <a:r>
              <a:rPr lang="en-US" sz="2000" b="1" i="1" dirty="0" smtClean="0">
                <a:solidFill>
                  <a:srgbClr val="0077AA"/>
                </a:solidFill>
                <a:latin typeface="Liberation Mono"/>
              </a:rPr>
              <a:t>, A</a:t>
            </a:r>
            <a:r>
              <a:rPr lang="en-US" sz="2000" b="1" i="1" baseline="-25000" dirty="0" smtClean="0">
                <a:solidFill>
                  <a:srgbClr val="0077AA"/>
                </a:solidFill>
                <a:latin typeface="Liberation Mono"/>
              </a:rPr>
              <a:t>3</a:t>
            </a:r>
            <a:r>
              <a:rPr lang="en-US" sz="2000" b="1" i="1" dirty="0" smtClean="0">
                <a:solidFill>
                  <a:srgbClr val="0077AA"/>
                </a:solidFill>
                <a:latin typeface="Liberation Mono"/>
              </a:rPr>
              <a:t>, . . . </a:t>
            </a:r>
            <a:r>
              <a:rPr lang="en-US" sz="2000" dirty="0" smtClean="0">
                <a:solidFill>
                  <a:srgbClr val="0077AA"/>
                </a:solidFill>
                <a:latin typeface="Liberation Mono"/>
              </a:rPr>
              <a:t>from </a:t>
            </a:r>
            <a:r>
              <a:rPr lang="en-US" sz="2000" b="1" i="1" dirty="0" smtClean="0">
                <a:solidFill>
                  <a:srgbClr val="0077AA"/>
                </a:solidFill>
                <a:latin typeface="Liberation Mono"/>
              </a:rPr>
              <a:t>r</a:t>
            </a:r>
            <a:r>
              <a:rPr lang="en-US" sz="2000" b="1" i="1" baseline="-25000" dirty="0" smtClean="0">
                <a:solidFill>
                  <a:srgbClr val="0077AA"/>
                </a:solidFill>
                <a:latin typeface="Liberation Mono"/>
              </a:rPr>
              <a:t>1</a:t>
            </a:r>
            <a:r>
              <a:rPr lang="en-US" sz="2000" b="1" i="1" dirty="0" smtClean="0">
                <a:solidFill>
                  <a:srgbClr val="0077AA"/>
                </a:solidFill>
                <a:latin typeface="Liberation Mono"/>
              </a:rPr>
              <a:t>, r</a:t>
            </a:r>
            <a:r>
              <a:rPr lang="en-US" sz="2000" b="1" i="1" baseline="-25000" dirty="0" smtClean="0">
                <a:solidFill>
                  <a:srgbClr val="0077AA"/>
                </a:solidFill>
                <a:latin typeface="Liberation Mono"/>
              </a:rPr>
              <a:t>2</a:t>
            </a:r>
            <a:r>
              <a:rPr lang="en-US" sz="2000" b="1" i="1" dirty="0" smtClean="0">
                <a:solidFill>
                  <a:srgbClr val="0077AA"/>
                </a:solidFill>
                <a:latin typeface="Liberation Mono"/>
              </a:rPr>
              <a:t>, r</a:t>
            </a:r>
            <a:r>
              <a:rPr lang="en-US" sz="2000" b="1" i="1" baseline="-25000" dirty="0" smtClean="0">
                <a:solidFill>
                  <a:srgbClr val="0077AA"/>
                </a:solidFill>
                <a:latin typeface="Liberation Mono"/>
              </a:rPr>
              <a:t>3</a:t>
            </a:r>
            <a:r>
              <a:rPr lang="en-US" sz="2000" b="1" i="1" dirty="0" smtClean="0">
                <a:solidFill>
                  <a:srgbClr val="0077AA"/>
                </a:solidFill>
                <a:latin typeface="Liberation Mono"/>
              </a:rPr>
              <a:t>  . . .   </a:t>
            </a:r>
            <a:r>
              <a:rPr lang="en-US" sz="2000" dirty="0" smtClean="0">
                <a:solidFill>
                  <a:srgbClr val="0077AA"/>
                </a:solidFill>
                <a:latin typeface="Liberation Mono"/>
              </a:rPr>
              <a:t>[ WHERE </a:t>
            </a:r>
            <a:r>
              <a:rPr lang="en-US" sz="2000" b="1" i="1" dirty="0" smtClean="0">
                <a:solidFill>
                  <a:srgbClr val="0077AA"/>
                </a:solidFill>
                <a:latin typeface="Liberation Mono"/>
              </a:rPr>
              <a:t>P </a:t>
            </a:r>
            <a:r>
              <a:rPr lang="en-US" sz="2000" dirty="0" smtClean="0">
                <a:solidFill>
                  <a:srgbClr val="0077AA"/>
                </a:solidFill>
                <a:latin typeface="Liberation Mono"/>
              </a:rPr>
              <a:t>]</a:t>
            </a:r>
            <a:endParaRPr lang="en-US" sz="2000" dirty="0">
              <a:solidFill>
                <a:srgbClr val="0077AA"/>
              </a:solidFill>
              <a:latin typeface="Liberation Mono"/>
            </a:endParaRPr>
          </a:p>
        </p:txBody>
      </p:sp>
    </p:spTree>
    <p:extLst>
      <p:ext uri="{BB962C8B-B14F-4D97-AF65-F5344CB8AC3E}">
        <p14:creationId xmlns="" xmlns:p14="http://schemas.microsoft.com/office/powerpoint/2010/main" val="3139534799"/>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 xmlns:p14="http://schemas.microsoft.com/office/powerpoint/2010/main" val="2493496343"/>
              </p:ext>
            </p:extLst>
          </p:nvPr>
        </p:nvGraphicFramePr>
        <p:xfrm>
          <a:off x="152400" y="2428868"/>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89118"/>
            <a:ext cx="8839200" cy="496996"/>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smtClean="0">
                <a:solidFill>
                  <a:srgbClr val="0077AA"/>
                </a:solidFill>
                <a:latin typeface="Liberation Mono"/>
              </a:rPr>
              <a:t>A</a:t>
            </a:r>
            <a:r>
              <a:rPr lang="en-US" sz="2000" b="1" i="1" baseline="-25000" dirty="0" smtClean="0">
                <a:solidFill>
                  <a:srgbClr val="0077AA"/>
                </a:solidFill>
                <a:latin typeface="Liberation Mono"/>
              </a:rPr>
              <a:t>1</a:t>
            </a:r>
            <a:r>
              <a:rPr lang="en-US" sz="2000" b="1" i="1" dirty="0" smtClean="0">
                <a:solidFill>
                  <a:srgbClr val="0077AA"/>
                </a:solidFill>
                <a:latin typeface="Liberation Mono"/>
              </a:rPr>
              <a:t>, A</a:t>
            </a:r>
            <a:r>
              <a:rPr lang="en-US" sz="2000" b="1" i="1" baseline="-25000" dirty="0" smtClean="0">
                <a:solidFill>
                  <a:srgbClr val="0077AA"/>
                </a:solidFill>
                <a:latin typeface="Liberation Mono"/>
              </a:rPr>
              <a:t>2</a:t>
            </a:r>
            <a:r>
              <a:rPr lang="en-US" sz="2000" b="1" i="1" dirty="0" smtClean="0">
                <a:solidFill>
                  <a:srgbClr val="0077AA"/>
                </a:solidFill>
                <a:latin typeface="Liberation Mono"/>
              </a:rPr>
              <a:t>, A</a:t>
            </a:r>
            <a:r>
              <a:rPr lang="en-US" sz="2000" b="1" i="1" baseline="-25000" dirty="0" smtClean="0">
                <a:solidFill>
                  <a:srgbClr val="0077AA"/>
                </a:solidFill>
                <a:latin typeface="Liberation Mono"/>
              </a:rPr>
              <a:t>3</a:t>
            </a:r>
            <a:r>
              <a:rPr lang="en-US" sz="2000" b="1" i="1" dirty="0" smtClean="0">
                <a:solidFill>
                  <a:srgbClr val="0077AA"/>
                </a:solidFill>
                <a:latin typeface="Liberation Mono"/>
              </a:rPr>
              <a:t>, . . . </a:t>
            </a:r>
            <a:r>
              <a:rPr lang="en-US" sz="2000" dirty="0" smtClean="0">
                <a:solidFill>
                  <a:srgbClr val="0077AA"/>
                </a:solidFill>
                <a:latin typeface="Liberation Mono"/>
              </a:rPr>
              <a:t>from </a:t>
            </a:r>
            <a:r>
              <a:rPr lang="en-US" sz="2000" b="1" i="1" dirty="0" smtClean="0">
                <a:solidFill>
                  <a:srgbClr val="0077AA"/>
                </a:solidFill>
                <a:latin typeface="Liberation Mono"/>
              </a:rPr>
              <a:t>r</a:t>
            </a:r>
            <a:r>
              <a:rPr lang="en-US" sz="2000" b="1" i="1" baseline="-25000" dirty="0" smtClean="0">
                <a:solidFill>
                  <a:srgbClr val="0077AA"/>
                </a:solidFill>
                <a:latin typeface="Liberation Mono"/>
              </a:rPr>
              <a:t>1</a:t>
            </a:r>
            <a:r>
              <a:rPr lang="en-US" sz="2000" b="1" i="1" dirty="0" smtClean="0">
                <a:solidFill>
                  <a:srgbClr val="0077AA"/>
                </a:solidFill>
                <a:latin typeface="Liberation Mono"/>
              </a:rPr>
              <a:t>, r</a:t>
            </a:r>
            <a:r>
              <a:rPr lang="en-US" sz="2000" b="1" i="1" baseline="-25000" dirty="0" smtClean="0">
                <a:solidFill>
                  <a:srgbClr val="0077AA"/>
                </a:solidFill>
                <a:latin typeface="Liberation Mono"/>
              </a:rPr>
              <a:t>2</a:t>
            </a:r>
            <a:r>
              <a:rPr lang="en-US" sz="2000" b="1" i="1" dirty="0" smtClean="0">
                <a:solidFill>
                  <a:srgbClr val="0077AA"/>
                </a:solidFill>
                <a:latin typeface="Liberation Mono"/>
              </a:rPr>
              <a:t>, r</a:t>
            </a:r>
            <a:r>
              <a:rPr lang="en-US" sz="2000" b="1" i="1" baseline="-25000" dirty="0" smtClean="0">
                <a:solidFill>
                  <a:srgbClr val="0077AA"/>
                </a:solidFill>
                <a:latin typeface="Liberation Mono"/>
              </a:rPr>
              <a:t>3</a:t>
            </a:r>
            <a:r>
              <a:rPr lang="en-US" sz="2000" b="1" i="1" dirty="0" smtClean="0">
                <a:solidFill>
                  <a:srgbClr val="0077AA"/>
                </a:solidFill>
                <a:latin typeface="Liberation Mono"/>
              </a:rPr>
              <a:t>  . . .   </a:t>
            </a:r>
            <a:r>
              <a:rPr lang="en-US" sz="2000" dirty="0" smtClean="0">
                <a:solidFill>
                  <a:srgbClr val="0077AA"/>
                </a:solidFill>
                <a:latin typeface="Liberation Mono"/>
              </a:rPr>
              <a:t>[ WHERE </a:t>
            </a:r>
            <a:r>
              <a:rPr lang="en-US" sz="2000" b="1" i="1" dirty="0" smtClean="0">
                <a:solidFill>
                  <a:srgbClr val="0077AA"/>
                </a:solidFill>
                <a:latin typeface="Liberation Mono"/>
              </a:rPr>
              <a:t>P </a:t>
            </a:r>
            <a:r>
              <a:rPr lang="en-US" sz="2000" dirty="0" smtClean="0">
                <a:solidFill>
                  <a:srgbClr val="0077AA"/>
                </a:solidFill>
                <a:latin typeface="Liberation Mono"/>
              </a:rPr>
              <a:t>]</a:t>
            </a:r>
            <a:endParaRPr lang="en-US" sz="2000" dirty="0">
              <a:solidFill>
                <a:srgbClr val="0077AA"/>
              </a:solidFill>
              <a:latin typeface="Liberation Mono"/>
            </a:endParaRPr>
          </a:p>
        </p:txBody>
      </p:sp>
    </p:spTree>
    <p:extLst>
      <p:ext uri="{BB962C8B-B14F-4D97-AF65-F5344CB8AC3E}">
        <p14:creationId xmlns="" xmlns:p14="http://schemas.microsoft.com/office/powerpoint/2010/main" val="4189364523"/>
      </p:ext>
    </p:extLst>
  </p:cSld>
  <p:clrMapOvr>
    <a:masterClrMapping/>
  </p:clrMapOvr>
  <p:transition/>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 xmlns:p14="http://schemas.microsoft.com/office/powerpoint/2010/main" val="3751917077"/>
              </p:ext>
            </p:extLst>
          </p:nvPr>
        </p:nvGraphicFramePr>
        <p:xfrm>
          <a:off x="152400" y="2428868"/>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786322"/>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
        <p:nvSpPr>
          <p:cNvPr id="8" name="Rectangle 7"/>
          <p:cNvSpPr/>
          <p:nvPr/>
        </p:nvSpPr>
        <p:spPr>
          <a:xfrm>
            <a:off x="152400" y="1589118"/>
            <a:ext cx="8839200" cy="496996"/>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smtClean="0">
                <a:solidFill>
                  <a:srgbClr val="0077AA"/>
                </a:solidFill>
                <a:latin typeface="Liberation Mono"/>
              </a:rPr>
              <a:t>A</a:t>
            </a:r>
            <a:r>
              <a:rPr lang="en-US" sz="2000" b="1" i="1" baseline="-25000" dirty="0" smtClean="0">
                <a:solidFill>
                  <a:srgbClr val="0077AA"/>
                </a:solidFill>
                <a:latin typeface="Liberation Mono"/>
              </a:rPr>
              <a:t>1</a:t>
            </a:r>
            <a:r>
              <a:rPr lang="en-US" sz="2000" b="1" i="1" dirty="0" smtClean="0">
                <a:solidFill>
                  <a:srgbClr val="0077AA"/>
                </a:solidFill>
                <a:latin typeface="Liberation Mono"/>
              </a:rPr>
              <a:t>, A</a:t>
            </a:r>
            <a:r>
              <a:rPr lang="en-US" sz="2000" b="1" i="1" baseline="-25000" dirty="0" smtClean="0">
                <a:solidFill>
                  <a:srgbClr val="0077AA"/>
                </a:solidFill>
                <a:latin typeface="Liberation Mono"/>
              </a:rPr>
              <a:t>2</a:t>
            </a:r>
            <a:r>
              <a:rPr lang="en-US" sz="2000" b="1" i="1" dirty="0" smtClean="0">
                <a:solidFill>
                  <a:srgbClr val="0077AA"/>
                </a:solidFill>
                <a:latin typeface="Liberation Mono"/>
              </a:rPr>
              <a:t>, A</a:t>
            </a:r>
            <a:r>
              <a:rPr lang="en-US" sz="2000" b="1" i="1" baseline="-25000" dirty="0" smtClean="0">
                <a:solidFill>
                  <a:srgbClr val="0077AA"/>
                </a:solidFill>
                <a:latin typeface="Liberation Mono"/>
              </a:rPr>
              <a:t>3</a:t>
            </a:r>
            <a:r>
              <a:rPr lang="en-US" sz="2000" b="1" i="1" dirty="0" smtClean="0">
                <a:solidFill>
                  <a:srgbClr val="0077AA"/>
                </a:solidFill>
                <a:latin typeface="Liberation Mono"/>
              </a:rPr>
              <a:t>, . . . </a:t>
            </a:r>
            <a:r>
              <a:rPr lang="en-US" sz="2000" dirty="0" smtClean="0">
                <a:solidFill>
                  <a:srgbClr val="0077AA"/>
                </a:solidFill>
                <a:latin typeface="Liberation Mono"/>
              </a:rPr>
              <a:t>from </a:t>
            </a:r>
            <a:r>
              <a:rPr lang="en-US" sz="2000" b="1" i="1" dirty="0" smtClean="0">
                <a:solidFill>
                  <a:srgbClr val="0077AA"/>
                </a:solidFill>
                <a:latin typeface="Liberation Mono"/>
              </a:rPr>
              <a:t>r</a:t>
            </a:r>
            <a:r>
              <a:rPr lang="en-US" sz="2000" b="1" i="1" baseline="-25000" dirty="0" smtClean="0">
                <a:solidFill>
                  <a:srgbClr val="0077AA"/>
                </a:solidFill>
                <a:latin typeface="Liberation Mono"/>
              </a:rPr>
              <a:t>1</a:t>
            </a:r>
            <a:r>
              <a:rPr lang="en-US" sz="2000" b="1" i="1" dirty="0" smtClean="0">
                <a:solidFill>
                  <a:srgbClr val="0077AA"/>
                </a:solidFill>
                <a:latin typeface="Liberation Mono"/>
              </a:rPr>
              <a:t>, r</a:t>
            </a:r>
            <a:r>
              <a:rPr lang="en-US" sz="2000" b="1" i="1" baseline="-25000" dirty="0" smtClean="0">
                <a:solidFill>
                  <a:srgbClr val="0077AA"/>
                </a:solidFill>
                <a:latin typeface="Liberation Mono"/>
              </a:rPr>
              <a:t>2</a:t>
            </a:r>
            <a:r>
              <a:rPr lang="en-US" sz="2000" b="1" i="1" dirty="0" smtClean="0">
                <a:solidFill>
                  <a:srgbClr val="0077AA"/>
                </a:solidFill>
                <a:latin typeface="Liberation Mono"/>
              </a:rPr>
              <a:t>, r</a:t>
            </a:r>
            <a:r>
              <a:rPr lang="en-US" sz="2000" b="1" i="1" baseline="-25000" dirty="0" smtClean="0">
                <a:solidFill>
                  <a:srgbClr val="0077AA"/>
                </a:solidFill>
                <a:latin typeface="Liberation Mono"/>
              </a:rPr>
              <a:t>3</a:t>
            </a:r>
            <a:r>
              <a:rPr lang="en-US" sz="2000" b="1" i="1" dirty="0" smtClean="0">
                <a:solidFill>
                  <a:srgbClr val="0077AA"/>
                </a:solidFill>
                <a:latin typeface="Liberation Mono"/>
              </a:rPr>
              <a:t>  . . .   </a:t>
            </a:r>
            <a:r>
              <a:rPr lang="en-US" sz="2000" dirty="0" smtClean="0">
                <a:solidFill>
                  <a:srgbClr val="0077AA"/>
                </a:solidFill>
                <a:latin typeface="Liberation Mono"/>
              </a:rPr>
              <a:t>[ WHERE </a:t>
            </a:r>
            <a:r>
              <a:rPr lang="en-US" sz="2000" b="1" i="1" dirty="0" smtClean="0">
                <a:solidFill>
                  <a:srgbClr val="0077AA"/>
                </a:solidFill>
                <a:latin typeface="Liberation Mono"/>
              </a:rPr>
              <a:t>P </a:t>
            </a:r>
            <a:r>
              <a:rPr lang="en-US" sz="2000" dirty="0" smtClean="0">
                <a:solidFill>
                  <a:srgbClr val="0077AA"/>
                </a:solidFill>
                <a:latin typeface="Liberation Mono"/>
              </a:rPr>
              <a:t>]</a:t>
            </a:r>
            <a:endParaRPr lang="en-US" sz="2000" dirty="0">
              <a:solidFill>
                <a:srgbClr val="0077AA"/>
              </a:solidFill>
              <a:latin typeface="Liberation Mono"/>
            </a:endParaRPr>
          </a:p>
        </p:txBody>
      </p:sp>
    </p:spTree>
    <p:extLst>
      <p:ext uri="{BB962C8B-B14F-4D97-AF65-F5344CB8AC3E}">
        <p14:creationId xmlns="" xmlns:p14="http://schemas.microsoft.com/office/powerpoint/2010/main" val="3680069024"/>
      </p:ext>
    </p:extLst>
  </p:cSld>
  <p:clrMapOvr>
    <a:masterClrMapping/>
  </p:clrMapOvr>
  <p:transition/>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 xmlns:p14="http://schemas.microsoft.com/office/powerpoint/2010/main" val="3558986064"/>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grpSp>
        <p:nvGrpSpPr>
          <p:cNvPr id="3" name="Group 10"/>
          <p:cNvGrpSpPr/>
          <p:nvPr/>
        </p:nvGrpSpPr>
        <p:grpSpPr>
          <a:xfrm>
            <a:off x="152398" y="1081086"/>
            <a:ext cx="8839202" cy="2133600"/>
            <a:chOff x="152398" y="762000"/>
            <a:chExt cx="8839202" cy="2133600"/>
          </a:xfrm>
        </p:grpSpPr>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2786211057"/>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57158" y="500042"/>
            <a:ext cx="6500858" cy="958660"/>
          </a:xfrm>
          <a:prstGeom prst="rect">
            <a:avLst/>
          </a:prstGeom>
        </p:spPr>
        <p:txBody>
          <a:bodyPr wrap="square">
            <a:spAutoFit/>
          </a:bodyPr>
          <a:lstStyle/>
          <a:p>
            <a:pPr>
              <a:lnSpc>
                <a:spcPct val="150000"/>
              </a:lnSpc>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US" sz="2000" dirty="0" smtClean="0">
                <a:latin typeface="Arial" pitchFamily="34" charset="0"/>
                <a:cs typeface="Arial" pitchFamily="34" charset="0"/>
              </a:rPr>
              <a:t> *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US" sz="2000" dirty="0" smtClean="0">
                <a:latin typeface="Arial" pitchFamily="34" charset="0"/>
                <a:cs typeface="Arial" pitchFamily="34" charset="0"/>
              </a:rPr>
              <a:t> EMP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sz="2000" dirty="0" smtClean="0">
                <a:latin typeface="Arial" pitchFamily="34" charset="0"/>
                <a:cs typeface="Arial" pitchFamily="34" charset="0"/>
              </a:rPr>
              <a:t> ename </a:t>
            </a:r>
            <a:r>
              <a:rPr lang="en-US" sz="2000" dirty="0" smtClean="0">
                <a:solidFill>
                  <a:schemeClr val="accent5">
                    <a:lumMod val="75000"/>
                  </a:schemeClr>
                </a:solidFill>
                <a:latin typeface="Arial" pitchFamily="34" charset="0"/>
                <a:cs typeface="Arial" pitchFamily="34" charset="0"/>
              </a:rPr>
              <a:t>=</a:t>
            </a:r>
            <a:r>
              <a:rPr lang="en-US" sz="2000" dirty="0" smtClean="0">
                <a:latin typeface="Arial" pitchFamily="34" charset="0"/>
                <a:cs typeface="Arial" pitchFamily="34" charset="0"/>
              </a:rPr>
              <a:t> </a:t>
            </a:r>
            <a:r>
              <a:rPr lang="en-IN" sz="2000" dirty="0" smtClean="0">
                <a:solidFill>
                  <a:srgbClr val="92D050"/>
                </a:solidFill>
                <a:latin typeface="Arial" panose="020B0604020202020204" pitchFamily="34" charset="0"/>
                <a:ea typeface="Times New Roman" panose="02020603050405020304" pitchFamily="18" charset="0"/>
              </a:rPr>
              <a:t>'smith'</a:t>
            </a:r>
            <a:r>
              <a:rPr lang="en-US" sz="2000" dirty="0" smtClean="0">
                <a:latin typeface="Arial" pitchFamily="34" charset="0"/>
                <a:cs typeface="Arial" pitchFamily="34" charset="0"/>
              </a:rPr>
              <a:t> or True;</a:t>
            </a:r>
          </a:p>
          <a:p>
            <a:pPr>
              <a:lnSpc>
                <a:spcPct val="150000"/>
              </a:lnSpc>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US" sz="2000" dirty="0" smtClean="0">
                <a:latin typeface="Arial" pitchFamily="34" charset="0"/>
                <a:cs typeface="Arial" pitchFamily="34" charset="0"/>
              </a:rPr>
              <a:t> *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US" sz="2000" dirty="0" smtClean="0">
                <a:latin typeface="Arial" pitchFamily="34" charset="0"/>
                <a:cs typeface="Arial" pitchFamily="34" charset="0"/>
              </a:rPr>
              <a:t> EMP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sz="2000" dirty="0" smtClean="0">
                <a:latin typeface="Arial" pitchFamily="34" charset="0"/>
                <a:cs typeface="Arial" pitchFamily="34" charset="0"/>
              </a:rPr>
              <a:t> ename </a:t>
            </a:r>
            <a:r>
              <a:rPr lang="en-US" sz="2000" dirty="0" smtClean="0">
                <a:solidFill>
                  <a:schemeClr val="accent5">
                    <a:lumMod val="75000"/>
                  </a:schemeClr>
                </a:solidFill>
                <a:latin typeface="Arial" pitchFamily="34" charset="0"/>
                <a:cs typeface="Arial" pitchFamily="34" charset="0"/>
              </a:rPr>
              <a:t>in</a:t>
            </a:r>
            <a:r>
              <a:rPr lang="en-US" sz="2000" dirty="0" smtClean="0">
                <a:latin typeface="Arial" pitchFamily="34" charset="0"/>
                <a:cs typeface="Arial" pitchFamily="34" charset="0"/>
              </a:rPr>
              <a:t> (</a:t>
            </a:r>
            <a:r>
              <a:rPr lang="en-IN" sz="2000" dirty="0" smtClean="0">
                <a:solidFill>
                  <a:srgbClr val="92D050"/>
                </a:solidFill>
                <a:latin typeface="Arial" panose="020B0604020202020204" pitchFamily="34" charset="0"/>
                <a:ea typeface="Times New Roman" panose="02020603050405020304" pitchFamily="18" charset="0"/>
              </a:rPr>
              <a:t>'smith'</a:t>
            </a:r>
            <a:r>
              <a:rPr lang="en-US" sz="2000" dirty="0" smtClean="0">
                <a:latin typeface="Arial" pitchFamily="34" charset="0"/>
                <a:cs typeface="Arial" pitchFamily="34" charset="0"/>
              </a:rPr>
              <a:t>, True);</a:t>
            </a:r>
            <a:endParaRPr lang="en-US" sz="2000" dirty="0">
              <a:latin typeface="Arial" pitchFamily="34" charset="0"/>
              <a:cs typeface="Arial" pitchFamily="34" charset="0"/>
            </a:endParaRPr>
          </a:p>
        </p:txBody>
      </p:sp>
    </p:spTree>
    <p:extLst>
      <p:ext uri="{BB962C8B-B14F-4D97-AF65-F5344CB8AC3E}">
        <p14:creationId xmlns="" xmlns:p14="http://schemas.microsoft.com/office/powerpoint/2010/main" val="382902519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 xmlns:p14="http://schemas.microsoft.com/office/powerpoint/2010/main" val="188257062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98033925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 xmlns:p14="http://schemas.microsoft.com/office/powerpoint/2010/main" val="1070194761"/>
      </p:ext>
    </p:extLst>
  </p:cSld>
  <p:clrMapOvr>
    <a:masterClrMapping/>
  </p:clrMapOvr>
  <p:transition/>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 xmlns:p14="http://schemas.microsoft.com/office/powerpoint/2010/main" val="2344757521"/>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1438" y="3411352"/>
            <a:ext cx="9001156" cy="446276"/>
          </a:xfrm>
          <a:prstGeom prst="rect">
            <a:avLst/>
          </a:prstGeom>
        </p:spPr>
        <p:txBody>
          <a:bodyPr wrap="square">
            <a:spAutoFit/>
          </a:bodyPr>
          <a:lstStyle/>
          <a:p>
            <a:r>
              <a:rPr lang="en-IN" sz="23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300" dirty="0">
              <a:solidFill>
                <a:srgbClr val="FF0000"/>
              </a:solidFill>
              <a:latin typeface="Cambria" panose="02040503050406030204" pitchFamily="18" charset="0"/>
              <a:cs typeface="Segoe UI Semilight" panose="020B0402040204020203" pitchFamily="34" charset="0"/>
            </a:endParaRPr>
          </a:p>
        </p:txBody>
      </p:sp>
      <p:grpSp>
        <p:nvGrpSpPr>
          <p:cNvPr id="4" name="Group 5"/>
          <p:cNvGrpSpPr/>
          <p:nvPr/>
        </p:nvGrpSpPr>
        <p:grpSpPr>
          <a:xfrm>
            <a:off x="457200" y="4482767"/>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214282" y="1714488"/>
            <a:ext cx="8610600" cy="523220"/>
          </a:xfrm>
          <a:prstGeom prst="rect">
            <a:avLst/>
          </a:prstGeom>
        </p:spPr>
        <p:txBody>
          <a:bodyPr wrap="square">
            <a:spAutoFit/>
          </a:bodyPr>
          <a:lstStyle/>
          <a:p>
            <a:r>
              <a:rPr lang="en-IN" sz="2800" i="1" dirty="0" smtClean="0">
                <a:solidFill>
                  <a:srgbClr val="006C86"/>
                </a:solidFill>
                <a:latin typeface="Verdana" panose="020B0604030504040204" pitchFamily="34" charset="0"/>
                <a:ea typeface="Verdana" panose="020B0604030504040204" pitchFamily="34" charset="0"/>
              </a:rPr>
              <a:t>G</a:t>
            </a:r>
            <a:r>
              <a:rPr lang="en-IN" sz="2800" i="1" baseline="-25000" dirty="0" smtClean="0">
                <a:solidFill>
                  <a:srgbClr val="006C86"/>
                </a:solidFill>
                <a:latin typeface="Verdana" panose="020B0604030504040204" pitchFamily="34" charset="0"/>
                <a:ea typeface="Verdana" panose="020B0604030504040204" pitchFamily="34" charset="0"/>
              </a:rPr>
              <a:t>1,</a:t>
            </a:r>
            <a:r>
              <a:rPr lang="en-IN" sz="2800" i="1" dirty="0" smtClean="0">
                <a:solidFill>
                  <a:srgbClr val="006C86"/>
                </a:solidFill>
                <a:latin typeface="Verdana" panose="020B0604030504040204" pitchFamily="34" charset="0"/>
                <a:ea typeface="Verdana" panose="020B0604030504040204" pitchFamily="34" charset="0"/>
              </a:rPr>
              <a:t>G</a:t>
            </a:r>
            <a:r>
              <a:rPr lang="en-IN" sz="2800" i="1" baseline="-25000" dirty="0" smtClean="0">
                <a:solidFill>
                  <a:srgbClr val="006C86"/>
                </a:solidFill>
                <a:latin typeface="Verdana" panose="020B0604030504040204" pitchFamily="34" charset="0"/>
                <a:ea typeface="Verdana" panose="020B0604030504040204" pitchFamily="34" charset="0"/>
              </a:rPr>
              <a:t>2,….,</a:t>
            </a:r>
            <a:r>
              <a:rPr lang="en-IN" sz="2800" i="1" dirty="0" smtClean="0">
                <a:solidFill>
                  <a:srgbClr val="006C86"/>
                </a:solidFill>
                <a:latin typeface="Verdana" panose="020B0604030504040204" pitchFamily="34" charset="0"/>
                <a:ea typeface="Verdana" panose="020B0604030504040204" pitchFamily="34" charset="0"/>
              </a:rPr>
              <a:t>G</a:t>
            </a:r>
            <a:r>
              <a:rPr lang="en-IN" sz="2800" i="1" baseline="-25000" dirty="0" smtClean="0">
                <a:solidFill>
                  <a:srgbClr val="006C86"/>
                </a:solidFill>
                <a:latin typeface="Verdana" panose="020B0604030504040204" pitchFamily="34" charset="0"/>
                <a:ea typeface="Verdana" panose="020B0604030504040204" pitchFamily="34" charset="0"/>
              </a:rPr>
              <a:t>n,</a:t>
            </a:r>
            <a:r>
              <a:rPr lang="en-IN" sz="2800" i="1" dirty="0" smtClean="0">
                <a:solidFill>
                  <a:srgbClr val="006C86"/>
                </a:solidFill>
                <a:latin typeface="Verdana" panose="020B0604030504040204" pitchFamily="34" charset="0"/>
                <a:ea typeface="Verdana" panose="020B0604030504040204" pitchFamily="34" charset="0"/>
              </a:rPr>
              <a:t> F</a:t>
            </a:r>
            <a:r>
              <a:rPr lang="en-IN" sz="2800" i="1" baseline="-25000" dirty="0" smtClean="0">
                <a:solidFill>
                  <a:srgbClr val="006C86"/>
                </a:solidFill>
                <a:latin typeface="Verdana" panose="020B0604030504040204" pitchFamily="34" charset="0"/>
                <a:ea typeface="Verdana" panose="020B0604030504040204" pitchFamily="34" charset="0"/>
              </a:rPr>
              <a:t>1</a:t>
            </a:r>
            <a:r>
              <a:rPr lang="en-IN" sz="2800" i="1" dirty="0" smtClean="0">
                <a:solidFill>
                  <a:srgbClr val="006C86"/>
                </a:solidFill>
                <a:latin typeface="Verdana" panose="020B0604030504040204" pitchFamily="34" charset="0"/>
                <a:ea typeface="Verdana" panose="020B0604030504040204" pitchFamily="34" charset="0"/>
              </a:rPr>
              <a:t>(A</a:t>
            </a:r>
            <a:r>
              <a:rPr lang="en-IN" sz="2800" i="1" baseline="-25000" dirty="0" smtClean="0">
                <a:solidFill>
                  <a:srgbClr val="006C86"/>
                </a:solidFill>
                <a:latin typeface="Verdana" panose="020B0604030504040204" pitchFamily="34" charset="0"/>
                <a:ea typeface="Verdana" panose="020B0604030504040204" pitchFamily="34" charset="0"/>
              </a:rPr>
              <a:t>1</a:t>
            </a:r>
            <a:r>
              <a:rPr lang="en-IN" sz="2800" i="1" dirty="0" smtClean="0">
                <a:solidFill>
                  <a:srgbClr val="006C86"/>
                </a:solidFill>
                <a:latin typeface="Verdana" panose="020B0604030504040204" pitchFamily="34" charset="0"/>
                <a:ea typeface="Verdana" panose="020B0604030504040204" pitchFamily="34" charset="0"/>
              </a:rPr>
              <a:t>),</a:t>
            </a:r>
            <a:r>
              <a:rPr lang="en-IN" sz="2800" i="1" dirty="0">
                <a:solidFill>
                  <a:srgbClr val="006C86"/>
                </a:solidFill>
                <a:latin typeface="Verdana" panose="020B0604030504040204" pitchFamily="34" charset="0"/>
                <a:ea typeface="Verdana" panose="020B0604030504040204" pitchFamily="34" charset="0"/>
              </a:rPr>
              <a:t> </a:t>
            </a:r>
            <a:r>
              <a:rPr lang="en-IN" sz="2800" i="1" dirty="0" smtClean="0">
                <a:solidFill>
                  <a:srgbClr val="006C86"/>
                </a:solidFill>
                <a:latin typeface="Verdana" panose="020B0604030504040204" pitchFamily="34" charset="0"/>
                <a:ea typeface="Verdana" panose="020B0604030504040204" pitchFamily="34" charset="0"/>
              </a:rPr>
              <a:t>F</a:t>
            </a:r>
            <a:r>
              <a:rPr lang="en-IN" sz="2800" i="1" baseline="-25000" dirty="0" smtClean="0">
                <a:solidFill>
                  <a:srgbClr val="006C86"/>
                </a:solidFill>
                <a:latin typeface="Verdana" panose="020B0604030504040204" pitchFamily="34" charset="0"/>
                <a:ea typeface="Verdana" panose="020B0604030504040204" pitchFamily="34" charset="0"/>
              </a:rPr>
              <a:t>2</a:t>
            </a:r>
            <a:r>
              <a:rPr lang="en-IN" sz="2800" i="1" dirty="0" smtClean="0">
                <a:solidFill>
                  <a:srgbClr val="006C86"/>
                </a:solidFill>
                <a:latin typeface="Verdana" panose="020B0604030504040204" pitchFamily="34" charset="0"/>
                <a:ea typeface="Verdana" panose="020B0604030504040204" pitchFamily="34" charset="0"/>
              </a:rPr>
              <a:t>(A</a:t>
            </a:r>
            <a:r>
              <a:rPr lang="en-IN" sz="2800" i="1" baseline="-25000" dirty="0" smtClean="0">
                <a:solidFill>
                  <a:srgbClr val="006C86"/>
                </a:solidFill>
                <a:latin typeface="Verdana" panose="020B0604030504040204" pitchFamily="34" charset="0"/>
                <a:ea typeface="Verdana" panose="020B0604030504040204" pitchFamily="34" charset="0"/>
              </a:rPr>
              <a:t>2</a:t>
            </a:r>
            <a:r>
              <a:rPr lang="en-IN" sz="2800" i="1" dirty="0" smtClean="0">
                <a:solidFill>
                  <a:srgbClr val="006C86"/>
                </a:solidFill>
                <a:latin typeface="Verdana" panose="020B0604030504040204" pitchFamily="34" charset="0"/>
                <a:ea typeface="Verdana" panose="020B0604030504040204" pitchFamily="34" charset="0"/>
              </a:rPr>
              <a:t>),</a:t>
            </a:r>
            <a:r>
              <a:rPr lang="en-IN" sz="2800" i="1" baseline="-25000" dirty="0" smtClean="0">
                <a:solidFill>
                  <a:srgbClr val="006C86"/>
                </a:solidFill>
                <a:latin typeface="Verdana" panose="020B0604030504040204" pitchFamily="34" charset="0"/>
                <a:ea typeface="Verdana" panose="020B0604030504040204" pitchFamily="34" charset="0"/>
              </a:rPr>
              <a:t>…..</a:t>
            </a:r>
            <a:r>
              <a:rPr lang="en-IN" sz="2800" i="1" dirty="0" smtClean="0">
                <a:solidFill>
                  <a:srgbClr val="006C86"/>
                </a:solidFill>
                <a:latin typeface="Verdana" panose="020B0604030504040204" pitchFamily="34" charset="0"/>
                <a:ea typeface="Verdana" panose="020B0604030504040204" pitchFamily="34" charset="0"/>
              </a:rPr>
              <a:t>F</a:t>
            </a:r>
            <a:r>
              <a:rPr lang="en-IN" sz="2800" i="1" baseline="-25000" dirty="0" smtClean="0">
                <a:solidFill>
                  <a:srgbClr val="006C86"/>
                </a:solidFill>
                <a:latin typeface="Verdana" panose="020B0604030504040204" pitchFamily="34" charset="0"/>
                <a:ea typeface="Verdana" panose="020B0604030504040204" pitchFamily="34" charset="0"/>
              </a:rPr>
              <a:t>n</a:t>
            </a:r>
            <a:r>
              <a:rPr lang="en-IN" sz="2800" i="1" dirty="0" smtClean="0">
                <a:solidFill>
                  <a:srgbClr val="006C86"/>
                </a:solidFill>
                <a:latin typeface="Verdana" panose="020B0604030504040204" pitchFamily="34" charset="0"/>
                <a:ea typeface="Verdana" panose="020B0604030504040204" pitchFamily="34" charset="0"/>
              </a:rPr>
              <a:t>(A</a:t>
            </a:r>
            <a:r>
              <a:rPr lang="en-IN" sz="2800" i="1" baseline="-25000" dirty="0" smtClean="0">
                <a:solidFill>
                  <a:srgbClr val="006C86"/>
                </a:solidFill>
                <a:latin typeface="Verdana" panose="020B0604030504040204" pitchFamily="34" charset="0"/>
                <a:ea typeface="Verdana" panose="020B0604030504040204" pitchFamily="34" charset="0"/>
              </a:rPr>
              <a:t>n</a:t>
            </a:r>
            <a:r>
              <a:rPr lang="en-IN" sz="2800" i="1" dirty="0" smtClean="0">
                <a:solidFill>
                  <a:srgbClr val="006C86"/>
                </a:solidFill>
                <a:latin typeface="Verdana" panose="020B0604030504040204" pitchFamily="34" charset="0"/>
                <a:ea typeface="Verdana" panose="020B0604030504040204" pitchFamily="34" charset="0"/>
              </a:rPr>
              <a:t>)</a:t>
            </a:r>
            <a:r>
              <a:rPr lang="en-IN" sz="2800" i="1" baseline="30000" dirty="0" smtClean="0">
                <a:solidFill>
                  <a:srgbClr val="006C86"/>
                </a:solidFill>
                <a:latin typeface="Verdana" panose="020B0604030504040204" pitchFamily="34" charset="0"/>
                <a:ea typeface="Verdana" panose="020B0604030504040204" pitchFamily="34" charset="0"/>
              </a:rPr>
              <a:t> </a:t>
            </a:r>
            <a:r>
              <a:rPr lang="en-IN" sz="2800" baseline="30000" dirty="0" smtClean="0">
                <a:solidFill>
                  <a:srgbClr val="006C86"/>
                </a:solidFill>
                <a:latin typeface="Verdana" panose="020B0604030504040204" pitchFamily="34" charset="0"/>
                <a:ea typeface="Verdana" panose="020B0604030504040204" pitchFamily="34" charset="0"/>
              </a:rPr>
              <a:t>(</a:t>
            </a:r>
            <a:r>
              <a:rPr lang="en-IN" sz="2800" b="1" i="1" baseline="30000" dirty="0" smtClean="0">
                <a:solidFill>
                  <a:srgbClr val="006C86"/>
                </a:solidFill>
                <a:latin typeface="Verdana" panose="020B0604030504040204" pitchFamily="34" charset="0"/>
                <a:ea typeface="Verdana" panose="020B0604030504040204" pitchFamily="34" charset="0"/>
              </a:rPr>
              <a:t>r</a:t>
            </a:r>
            <a:r>
              <a:rPr lang="en-IN" sz="2800" baseline="30000" dirty="0" smtClean="0">
                <a:solidFill>
                  <a:srgbClr val="006C86"/>
                </a:solidFill>
                <a:latin typeface="Verdana" panose="020B0604030504040204" pitchFamily="34" charset="0"/>
                <a:ea typeface="Verdana" panose="020B0604030504040204" pitchFamily="34" charset="0"/>
              </a:rPr>
              <a:t>)</a:t>
            </a:r>
            <a:endParaRPr lang="en-IN" sz="2800" baseline="30000" dirty="0">
              <a:solidFill>
                <a:srgbClr val="006C86"/>
              </a:solidFill>
              <a:latin typeface="Verdana" panose="020B0604030504040204" pitchFamily="34" charset="0"/>
              <a:ea typeface="Verdana" panose="020B0604030504040204" pitchFamily="34" charset="0"/>
            </a:endParaRPr>
          </a:p>
        </p:txBody>
      </p:sp>
    </p:spTree>
    <p:extLst>
      <p:ext uri="{BB962C8B-B14F-4D97-AF65-F5344CB8AC3E}">
        <p14:creationId xmlns="" xmlns:p14="http://schemas.microsoft.com/office/powerpoint/2010/main" val="3793845099"/>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grpSp>
        <p:nvGrpSpPr>
          <p:cNvPr id="3" name="Group 6"/>
          <p:cNvGrpSpPr/>
          <p:nvPr/>
        </p:nvGrpSpPr>
        <p:grpSpPr>
          <a:xfrm>
            <a:off x="228600" y="5110061"/>
            <a:ext cx="8686800" cy="890707"/>
            <a:chOff x="228600" y="4976693"/>
            <a:chExt cx="8686800" cy="890707"/>
          </a:xfrm>
        </p:grpSpPr>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grpSp>
    </p:spTree>
    <p:extLst>
      <p:ext uri="{BB962C8B-B14F-4D97-AF65-F5344CB8AC3E}">
        <p14:creationId xmlns="" xmlns:p14="http://schemas.microsoft.com/office/powerpoint/2010/main" val="299712585"/>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a:t>
            </a:r>
            <a:r>
              <a:rPr lang="en-US" b="1" i="1" dirty="0">
                <a:solidFill>
                  <a:srgbClr val="0077AA"/>
                </a:solidFill>
                <a:latin typeface="Liberation Mono"/>
              </a:rPr>
              <a:t>G</a:t>
            </a:r>
            <a:r>
              <a:rPr lang="en-US" sz="2400" b="1" i="1" baseline="-25000" dirty="0">
                <a:solidFill>
                  <a:srgbClr val="0077AA"/>
                </a:solidFill>
                <a:latin typeface="Liberation Mono"/>
              </a:rPr>
              <a:t>1</a:t>
            </a:r>
            <a:r>
              <a:rPr lang="en-US" b="1" i="1" dirty="0" smtClean="0">
                <a:solidFill>
                  <a:srgbClr val="0077AA"/>
                </a:solidFill>
                <a:latin typeface="Liberation Mono"/>
              </a:rPr>
              <a:t>, G</a:t>
            </a:r>
            <a:r>
              <a:rPr lang="en-US" sz="2400" b="1" i="1" baseline="-25000" dirty="0" smtClean="0">
                <a:solidFill>
                  <a:srgbClr val="0077AA"/>
                </a:solidFill>
                <a:latin typeface="Liberation Mono"/>
              </a:rPr>
              <a:t>2</a:t>
            </a:r>
            <a:r>
              <a:rPr lang="en-US" b="1" i="1" dirty="0" smtClean="0">
                <a:solidFill>
                  <a:srgbClr val="0077AA"/>
                </a:solidFill>
                <a:latin typeface="Liberation Mono"/>
              </a:rPr>
              <a:t>,  . . . </a:t>
            </a:r>
            <a:r>
              <a:rPr lang="en-US" sz="2400" b="1" i="1" baseline="-25000" dirty="0" smtClean="0">
                <a:solidFill>
                  <a:srgbClr val="0077AA"/>
                </a:solidFill>
                <a:latin typeface="Liberation Mono"/>
              </a:rPr>
              <a:t>, </a:t>
            </a:r>
            <a:r>
              <a:rPr lang="en-US" b="1" i="1" dirty="0" smtClean="0">
                <a:solidFill>
                  <a:srgbClr val="0077AA"/>
                </a:solidFill>
                <a:latin typeface="Liberation Mono"/>
              </a:rPr>
              <a:t>F</a:t>
            </a:r>
            <a:r>
              <a:rPr lang="en-US" sz="2400" b="1" i="1" baseline="-25000" dirty="0" smtClean="0">
                <a:solidFill>
                  <a:srgbClr val="0077AA"/>
                </a:solidFill>
                <a:latin typeface="Liberation Mono"/>
              </a:rPr>
              <a:t>1</a:t>
            </a:r>
            <a:r>
              <a:rPr lang="en-US" b="1" i="1" dirty="0" smtClean="0">
                <a:solidFill>
                  <a:srgbClr val="0077AA"/>
                </a:solidFill>
                <a:latin typeface="Liberation Mono"/>
              </a:rPr>
              <a:t>(A</a:t>
            </a:r>
            <a:r>
              <a:rPr lang="en-US" b="1" i="1" baseline="-25000" dirty="0" smtClean="0">
                <a:solidFill>
                  <a:srgbClr val="0077AA"/>
                </a:solidFill>
                <a:latin typeface="Liberation Mono"/>
              </a:rPr>
              <a:t>1</a:t>
            </a:r>
            <a:r>
              <a:rPr lang="en-US" b="1" i="1" dirty="0" smtClean="0">
                <a:solidFill>
                  <a:srgbClr val="0077AA"/>
                </a:solidFill>
                <a:latin typeface="Liberation Mono"/>
              </a:rPr>
              <a:t>), F</a:t>
            </a:r>
            <a:r>
              <a:rPr lang="en-US" sz="2400" b="1" i="1" baseline="-25000" dirty="0" smtClean="0">
                <a:solidFill>
                  <a:srgbClr val="0077AA"/>
                </a:solidFill>
                <a:latin typeface="Liberation Mono"/>
              </a:rPr>
              <a:t>2</a:t>
            </a:r>
            <a:r>
              <a:rPr lang="en-US" b="1" i="1" dirty="0" smtClean="0">
                <a:solidFill>
                  <a:srgbClr val="0077AA"/>
                </a:solidFill>
                <a:latin typeface="Liberation Mono"/>
              </a:rPr>
              <a:t>(A</a:t>
            </a:r>
            <a:r>
              <a:rPr lang="en-US" b="1" i="1" baseline="-25000" dirty="0" smtClean="0">
                <a:solidFill>
                  <a:srgbClr val="0077AA"/>
                </a:solidFill>
                <a:latin typeface="Liberation Mono"/>
              </a:rPr>
              <a:t>2</a:t>
            </a:r>
            <a:r>
              <a:rPr lang="en-US" b="1" i="1" dirty="0" smtClean="0">
                <a:solidFill>
                  <a:srgbClr val="0077AA"/>
                </a:solidFill>
                <a:latin typeface="Liberation Mono"/>
              </a:rPr>
              <a:t>),  . . . </a:t>
            </a:r>
            <a:r>
              <a:rPr lang="en-US" dirty="0" smtClean="0">
                <a:solidFill>
                  <a:srgbClr val="0077AA"/>
                </a:solidFill>
                <a:latin typeface="Liberation Mono"/>
              </a:rPr>
              <a:t>  </a:t>
            </a:r>
            <a:r>
              <a:rPr lang="en-US" dirty="0">
                <a:solidFill>
                  <a:srgbClr val="0077AA"/>
                </a:solidFill>
                <a:latin typeface="Liberation Mono"/>
              </a:rPr>
              <a:t>from </a:t>
            </a:r>
            <a:r>
              <a:rPr lang="en-US" b="1" i="1" dirty="0" smtClean="0">
                <a:solidFill>
                  <a:srgbClr val="0077AA"/>
                </a:solidFill>
                <a:latin typeface="Liberation Mono"/>
              </a:rPr>
              <a:t>r</a:t>
            </a:r>
            <a:r>
              <a:rPr lang="en-US" b="1" i="1" baseline="-25000" dirty="0" smtClean="0">
                <a:solidFill>
                  <a:srgbClr val="0077AA"/>
                </a:solidFill>
                <a:latin typeface="Liberation Mono"/>
              </a:rPr>
              <a:t>1</a:t>
            </a:r>
            <a:r>
              <a:rPr lang="en-US" b="1" i="1" dirty="0" smtClean="0">
                <a:solidFill>
                  <a:srgbClr val="0077AA"/>
                </a:solidFill>
                <a:latin typeface="Liberation Mono"/>
              </a:rPr>
              <a:t>, r</a:t>
            </a:r>
            <a:r>
              <a:rPr lang="en-US" b="1" i="1" baseline="-25000" dirty="0" smtClean="0">
                <a:solidFill>
                  <a:srgbClr val="0077AA"/>
                </a:solidFill>
                <a:latin typeface="Liberation Mono"/>
              </a:rPr>
              <a:t>2</a:t>
            </a:r>
            <a:r>
              <a:rPr lang="en-US" b="1" i="1" dirty="0" smtClean="0">
                <a:solidFill>
                  <a:srgbClr val="0077AA"/>
                </a:solidFill>
                <a:latin typeface="Liberation Mono"/>
              </a:rPr>
              <a:t>, r</a:t>
            </a:r>
            <a:r>
              <a:rPr lang="en-US" b="1" i="1" baseline="-25000" dirty="0" smtClean="0">
                <a:solidFill>
                  <a:srgbClr val="0077AA"/>
                </a:solidFill>
                <a:latin typeface="Liberation Mono"/>
              </a:rPr>
              <a:t>3</a:t>
            </a:r>
            <a:r>
              <a:rPr lang="en-US" b="1" i="1" dirty="0" smtClean="0">
                <a:solidFill>
                  <a:srgbClr val="0077AA"/>
                </a:solidFill>
                <a:latin typeface="Liberation Mono"/>
              </a:rPr>
              <a:t>  . . . </a:t>
            </a:r>
            <a:endParaRPr lang="en-US" dirty="0">
              <a:solidFill>
                <a:srgbClr val="0077AA"/>
              </a:solidFill>
              <a:latin typeface="Liberation Mono"/>
            </a:endParaRPr>
          </a:p>
          <a:p>
            <a:pPr>
              <a:lnSpc>
                <a:spcPct val="150000"/>
              </a:lnSpc>
            </a:pPr>
            <a:r>
              <a:rPr lang="en-US" dirty="0">
                <a:solidFill>
                  <a:srgbClr val="0077AA"/>
                </a:solidFill>
                <a:latin typeface="Liberation Mono"/>
              </a:rPr>
              <a:t>    [GROUP BY </a:t>
            </a:r>
            <a:r>
              <a:rPr lang="en-US" dirty="0" smtClean="0">
                <a:solidFill>
                  <a:srgbClr val="0077AA"/>
                </a:solidFill>
                <a:latin typeface="Liberation Mono"/>
              </a:rPr>
              <a:t>{</a:t>
            </a:r>
            <a:r>
              <a:rPr lang="en-US" b="1" i="1" dirty="0" smtClean="0">
                <a:solidFill>
                  <a:srgbClr val="0077AA"/>
                </a:solidFill>
                <a:latin typeface="Liberation Mono"/>
              </a:rPr>
              <a:t>G</a:t>
            </a:r>
            <a:r>
              <a:rPr lang="en-US" sz="2400" b="1" i="1" baseline="-25000" dirty="0" smtClean="0">
                <a:solidFill>
                  <a:srgbClr val="0077AA"/>
                </a:solidFill>
                <a:latin typeface="Liberation Mono"/>
              </a:rPr>
              <a:t>1</a:t>
            </a:r>
            <a:r>
              <a:rPr lang="en-US" b="1" i="1" dirty="0" smtClean="0">
                <a:solidFill>
                  <a:srgbClr val="0077AA"/>
                </a:solidFill>
                <a:latin typeface="Liberation Mono"/>
              </a:rPr>
              <a:t>, G</a:t>
            </a:r>
            <a:r>
              <a:rPr lang="en-US" sz="2400" b="1" i="1" baseline="-25000" dirty="0" smtClean="0">
                <a:solidFill>
                  <a:srgbClr val="0077AA"/>
                </a:solidFill>
                <a:latin typeface="Liberation Mono"/>
              </a:rPr>
              <a:t>2</a:t>
            </a:r>
            <a:r>
              <a:rPr lang="en-US" b="1" i="1" dirty="0" smtClean="0">
                <a:solidFill>
                  <a:srgbClr val="0077AA"/>
                </a:solidFill>
                <a:latin typeface="Liberation Mono"/>
              </a:rPr>
              <a:t>,  . . .</a:t>
            </a:r>
            <a:r>
              <a:rPr lang="en-US" dirty="0" smtClean="0">
                <a:solidFill>
                  <a:srgbClr val="0077AA"/>
                </a:solidFill>
                <a:latin typeface="Liberation Mono"/>
              </a:rPr>
              <a:t> </a:t>
            </a:r>
            <a:r>
              <a:rPr lang="en-US" dirty="0">
                <a:solidFill>
                  <a:srgbClr val="0077AA"/>
                </a:solidFill>
                <a:latin typeface="Liberation Mono"/>
              </a:rPr>
              <a:t>|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1256834162"/>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a:t>
            </a:r>
            <a:r>
              <a:rPr lang="en-IN" sz="2000" b="1" i="1" dirty="0">
                <a:latin typeface="Segoe UI Light" panose="020B0502040204020203" pitchFamily="34" charset="0"/>
                <a:cs typeface="Segoe UI Light" panose="020B0502040204020203" pitchFamily="34" charset="0"/>
              </a:rPr>
              <a:t>SUM</a:t>
            </a:r>
            <a:r>
              <a:rPr lang="en-IN" sz="2000"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AVG</a:t>
            </a:r>
            <a:r>
              <a:rPr lang="en-IN" sz="2000"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MAX</a:t>
            </a:r>
            <a:r>
              <a:rPr lang="en-IN" sz="2000"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MIN</a:t>
            </a:r>
            <a:r>
              <a:rPr lang="en-IN" sz="2000" dirty="0">
                <a:latin typeface="Segoe UI Light" panose="020B0502040204020203" pitchFamily="34" charset="0"/>
                <a:cs typeface="Segoe UI Light" panose="020B0502040204020203" pitchFamily="34" charset="0"/>
              </a:rPr>
              <a:t>, and </a:t>
            </a:r>
            <a:r>
              <a:rPr lang="en-IN" sz="2000" b="1" i="1" dirty="0">
                <a:latin typeface="Segoe UI Light" panose="020B0502040204020203" pitchFamily="34" charset="0"/>
                <a:cs typeface="Segoe UI Light" panose="020B0502040204020203" pitchFamily="34" charset="0"/>
              </a:rPr>
              <a:t>COUNT</a:t>
            </a:r>
            <a:r>
              <a:rPr lang="en-IN" sz="2000" dirty="0">
                <a:latin typeface="Segoe UI Light" panose="020B0502040204020203" pitchFamily="34" charset="0"/>
                <a:cs typeface="Segoe UI Light" panose="020B0502040204020203" pitchFamily="34" charset="0"/>
              </a:rPr>
              <a: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142844" y="1643050"/>
            <a:ext cx="9001156"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5"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 xmlns:p14="http://schemas.microsoft.com/office/powerpoint/2010/main" val="1372885297"/>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a:t>
            </a:r>
            <a:r>
              <a:rPr lang="en-IN" sz="2000" b="1" i="1" dirty="0">
                <a:latin typeface="Segoe UI Light" panose="020B0502040204020203" pitchFamily="34" charset="0"/>
                <a:cs typeface="Segoe UI Light" panose="020B0502040204020203" pitchFamily="34" charset="0"/>
              </a:rPr>
              <a:t>SUM</a:t>
            </a:r>
            <a:r>
              <a:rPr lang="en-IN" sz="2000"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AVG</a:t>
            </a:r>
            <a:r>
              <a:rPr lang="en-IN" sz="2000"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MAX</a:t>
            </a:r>
            <a:r>
              <a:rPr lang="en-IN" sz="2000"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MIN</a:t>
            </a:r>
            <a:r>
              <a:rPr lang="en-IN" sz="2000" dirty="0">
                <a:latin typeface="Segoe UI Light" panose="020B0502040204020203" pitchFamily="34" charset="0"/>
                <a:cs typeface="Segoe UI Light" panose="020B0502040204020203" pitchFamily="34" charset="0"/>
              </a:rPr>
              <a:t>, and </a:t>
            </a:r>
            <a:r>
              <a:rPr lang="en-IN" sz="2000" b="1" i="1" dirty="0">
                <a:latin typeface="Segoe UI Light" panose="020B0502040204020203" pitchFamily="34" charset="0"/>
                <a:cs typeface="Segoe UI Light" panose="020B0502040204020203" pitchFamily="34" charset="0"/>
              </a:rPr>
              <a:t>COUNT</a:t>
            </a:r>
            <a:r>
              <a:rPr lang="en-IN" sz="2000" dirty="0">
                <a:latin typeface="Segoe UI Light" panose="020B0502040204020203" pitchFamily="34" charset="0"/>
                <a:cs typeface="Segoe UI Light" panose="020B0502040204020203" pitchFamily="34" charset="0"/>
              </a:rPr>
              <a: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238636"/>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
        <p:nvSpPr>
          <p:cNvPr id="8" name="Rectangle 7"/>
          <p:cNvSpPr/>
          <p:nvPr/>
        </p:nvSpPr>
        <p:spPr>
          <a:xfrm>
            <a:off x="142844" y="1643050"/>
            <a:ext cx="9001156"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spTree>
    <p:extLst>
      <p:ext uri="{BB962C8B-B14F-4D97-AF65-F5344CB8AC3E}">
        <p14:creationId xmlns="" xmlns:p14="http://schemas.microsoft.com/office/powerpoint/2010/main" val="2154041715"/>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553054"/>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527E67"/>
                </a:solidFill>
                <a:latin typeface="Arial" pitchFamily="34" charset="0"/>
                <a:ea typeface="+mj-ea"/>
                <a:cs typeface="Arial" pitchFamily="34" charset="0"/>
              </a:rPr>
              <a:t>  in the </a:t>
            </a:r>
            <a:r>
              <a:rPr lang="en-US" sz="2200" b="1" dirty="0" smtClean="0">
                <a:solidFill>
                  <a:srgbClr val="527E67"/>
                </a:solidFill>
                <a:latin typeface="Arial" pitchFamily="34" charset="0"/>
                <a:ea typeface="+mj-ea"/>
                <a:cs typeface="Arial" pitchFamily="34" charset="0"/>
              </a:rPr>
              <a:t>SELECT-LIST</a:t>
            </a:r>
            <a:r>
              <a:rPr lang="en-US" sz="22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527E67"/>
                </a:solidFill>
                <a:latin typeface="Arial" pitchFamily="34" charset="0"/>
                <a:ea typeface="+mj-ea"/>
                <a:cs typeface="Arial" pitchFamily="34" charset="0"/>
              </a:rPr>
              <a:t>  in the </a:t>
            </a:r>
            <a:r>
              <a:rPr lang="en-US" sz="2200" b="1" dirty="0" smtClean="0">
                <a:solidFill>
                  <a:srgbClr val="527E67"/>
                </a:solidFill>
                <a:latin typeface="Arial" pitchFamily="34" charset="0"/>
                <a:ea typeface="+mj-ea"/>
                <a:cs typeface="Arial" pitchFamily="34" charset="0"/>
              </a:rPr>
              <a:t>ORDER BY</a:t>
            </a:r>
            <a:r>
              <a:rPr lang="en-US" sz="22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527E67"/>
                </a:solidFill>
                <a:latin typeface="Arial" pitchFamily="34" charset="0"/>
                <a:ea typeface="+mj-ea"/>
                <a:cs typeface="Arial" pitchFamily="34" charset="0"/>
              </a:rPr>
              <a:t>  and in the </a:t>
            </a:r>
            <a:r>
              <a:rPr lang="en-US" sz="2200" b="1" dirty="0" smtClean="0">
                <a:solidFill>
                  <a:srgbClr val="527E67"/>
                </a:solidFill>
                <a:latin typeface="Arial" pitchFamily="34" charset="0"/>
                <a:ea typeface="+mj-ea"/>
                <a:cs typeface="Arial" pitchFamily="34" charset="0"/>
              </a:rPr>
              <a:t>HAVING</a:t>
            </a:r>
            <a:r>
              <a:rPr lang="en-US" sz="22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913667"/>
            <a:ext cx="8686800" cy="1107996"/>
          </a:xfrm>
          <a:prstGeom prst="rect">
            <a:avLst/>
          </a:prstGeom>
          <a:solidFill>
            <a:schemeClr val="accent6">
              <a:lumMod val="20000"/>
              <a:lumOff val="80000"/>
            </a:schemeClr>
          </a:solidFill>
        </p:spPr>
        <p:txBody>
          <a:bodyPr wrap="square">
            <a:spAutoFit/>
          </a:bodyPr>
          <a:lstStyle/>
          <a:p>
            <a:r>
              <a:rPr lang="en-IN" sz="2200" dirty="0">
                <a:solidFill>
                  <a:srgbClr val="242729"/>
                </a:solidFill>
                <a:latin typeface="Segoe UI Light" panose="020B0502040204020203" pitchFamily="34" charset="0"/>
                <a:cs typeface="Segoe UI Light" panose="020B0502040204020203" pitchFamily="34" charset="0"/>
              </a:rPr>
              <a:t>"An aggregate may </a:t>
            </a:r>
            <a:r>
              <a:rPr lang="en-IN" sz="2200" b="1" i="1" dirty="0" smtClean="0">
                <a:solidFill>
                  <a:srgbClr val="C00000"/>
                </a:solidFill>
                <a:latin typeface="Segoe UI Light" panose="020B0502040204020203" pitchFamily="34" charset="0"/>
                <a:cs typeface="Segoe UI Light" panose="020B0502040204020203" pitchFamily="34" charset="0"/>
              </a:rPr>
              <a:t>NOT </a:t>
            </a:r>
            <a:r>
              <a:rPr lang="en-IN" sz="2200" dirty="0" smtClean="0">
                <a:solidFill>
                  <a:srgbClr val="242729"/>
                </a:solidFill>
                <a:latin typeface="Segoe UI Light" panose="020B0502040204020203" pitchFamily="34" charset="0"/>
                <a:cs typeface="Segoe UI Light" panose="020B0502040204020203" pitchFamily="34" charset="0"/>
              </a:rPr>
              <a:t>appear </a:t>
            </a:r>
            <a:r>
              <a:rPr lang="en-IN" sz="2200" dirty="0">
                <a:solidFill>
                  <a:srgbClr val="242729"/>
                </a:solidFill>
                <a:latin typeface="Segoe UI Light" panose="020B0502040204020203" pitchFamily="34" charset="0"/>
                <a:cs typeface="Segoe UI Light" panose="020B0502040204020203" pitchFamily="34" charset="0"/>
              </a:rPr>
              <a:t>in the </a:t>
            </a:r>
            <a:r>
              <a:rPr lang="en-IN" sz="2200" b="1" i="1" dirty="0">
                <a:solidFill>
                  <a:srgbClr val="C00000"/>
                </a:solidFill>
                <a:latin typeface="Segoe UI Light" panose="020B0502040204020203" pitchFamily="34" charset="0"/>
                <a:cs typeface="Segoe UI Light" panose="020B0502040204020203" pitchFamily="34" charset="0"/>
              </a:rPr>
              <a:t>WHERE clause</a:t>
            </a:r>
            <a:r>
              <a:rPr lang="en-IN" sz="2200" dirty="0">
                <a:solidFill>
                  <a:srgbClr val="242729"/>
                </a:solidFill>
                <a:latin typeface="Segoe UI Light" panose="020B0502040204020203" pitchFamily="34" charset="0"/>
                <a:cs typeface="Segoe UI Light" panose="020B0502040204020203" pitchFamily="34" charset="0"/>
              </a:rPr>
              <a:t> unless it is in a </a:t>
            </a:r>
            <a:r>
              <a:rPr lang="en-IN" sz="2200" b="1" i="1" dirty="0">
                <a:solidFill>
                  <a:srgbClr val="FF0000"/>
                </a:solidFill>
                <a:latin typeface="Segoe UI Light" panose="020B0502040204020203" pitchFamily="34" charset="0"/>
                <a:cs typeface="Segoe UI Light" panose="020B0502040204020203" pitchFamily="34" charset="0"/>
              </a:rPr>
              <a:t>subquery</a:t>
            </a:r>
            <a:r>
              <a:rPr lang="en-IN" sz="2200" dirty="0">
                <a:solidFill>
                  <a:srgbClr val="242729"/>
                </a:solidFill>
                <a:latin typeface="Segoe UI Light" panose="020B0502040204020203" pitchFamily="34" charset="0"/>
                <a:cs typeface="Segoe UI Light" panose="020B0502040204020203" pitchFamily="34" charset="0"/>
              </a:rPr>
              <a:t> contained in a </a:t>
            </a:r>
            <a:r>
              <a:rPr lang="en-IN" sz="2200" b="1" i="1" dirty="0" smtClean="0">
                <a:solidFill>
                  <a:srgbClr val="FF0000"/>
                </a:solidFill>
                <a:latin typeface="Segoe UI Light" panose="020B0502040204020203" pitchFamily="34" charset="0"/>
                <a:cs typeface="Segoe UI Light" panose="020B0502040204020203" pitchFamily="34" charset="0"/>
              </a:rPr>
              <a:t>WHERE</a:t>
            </a:r>
            <a:r>
              <a:rPr lang="en-IN" sz="2200" dirty="0" smtClean="0">
                <a:solidFill>
                  <a:srgbClr val="242729"/>
                </a:solidFill>
                <a:latin typeface="Segoe UI Light" panose="020B0502040204020203" pitchFamily="34" charset="0"/>
                <a:cs typeface="Segoe UI Light" panose="020B0502040204020203" pitchFamily="34" charset="0"/>
              </a:rPr>
              <a:t> or </a:t>
            </a:r>
            <a:r>
              <a:rPr lang="en-IN" sz="2200" b="1" i="1" dirty="0" smtClean="0">
                <a:solidFill>
                  <a:srgbClr val="FF0000"/>
                </a:solidFill>
                <a:latin typeface="Segoe UI Light" panose="020B0502040204020203" pitchFamily="34" charset="0"/>
                <a:cs typeface="Segoe UI Light" panose="020B0502040204020203" pitchFamily="34" charset="0"/>
              </a:rPr>
              <a:t>HAVING</a:t>
            </a:r>
            <a:r>
              <a:rPr lang="en-IN" sz="2200" dirty="0" smtClean="0">
                <a:solidFill>
                  <a:srgbClr val="242729"/>
                </a:solidFill>
                <a:latin typeface="Segoe UI Light" panose="020B0502040204020203" pitchFamily="34" charset="0"/>
                <a:cs typeface="Segoe UI Light" panose="020B0502040204020203" pitchFamily="34" charset="0"/>
              </a:rPr>
              <a:t> </a:t>
            </a:r>
            <a:r>
              <a:rPr lang="en-IN" sz="22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2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3016527"/>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 xmlns:p14="http://schemas.microsoft.com/office/powerpoint/2010/main" val="4112397665"/>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996652757"/>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 xmlns:p14="http://schemas.microsoft.com/office/powerpoint/2010/main" val="40773055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4305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a:t>
            </a:r>
            <a:r>
              <a:rPr lang="en-US" b="1" i="1" dirty="0">
                <a:solidFill>
                  <a:srgbClr val="0077AA"/>
                </a:solidFill>
                <a:latin typeface="Liberation Mono"/>
              </a:rPr>
              <a:t>G</a:t>
            </a:r>
            <a:r>
              <a:rPr lang="en-US" sz="2400" b="1" i="1" baseline="-25000" dirty="0">
                <a:solidFill>
                  <a:srgbClr val="0077AA"/>
                </a:solidFill>
                <a:latin typeface="Liberation Mono"/>
              </a:rPr>
              <a:t>1</a:t>
            </a:r>
            <a:r>
              <a:rPr lang="en-US" b="1" i="1" dirty="0" smtClean="0">
                <a:solidFill>
                  <a:srgbClr val="0077AA"/>
                </a:solidFill>
                <a:latin typeface="Liberation Mono"/>
              </a:rPr>
              <a:t>, G</a:t>
            </a:r>
            <a:r>
              <a:rPr lang="en-US" sz="2400" b="1" i="1" baseline="-25000" dirty="0" smtClean="0">
                <a:solidFill>
                  <a:srgbClr val="0077AA"/>
                </a:solidFill>
                <a:latin typeface="Liberation Mono"/>
              </a:rPr>
              <a:t>2</a:t>
            </a:r>
            <a:r>
              <a:rPr lang="en-US" b="1" i="1" dirty="0" smtClean="0">
                <a:solidFill>
                  <a:srgbClr val="0077AA"/>
                </a:solidFill>
                <a:latin typeface="Liberation Mono"/>
              </a:rPr>
              <a:t>,  . . . </a:t>
            </a:r>
            <a:r>
              <a:rPr lang="en-US" sz="2400" b="1" i="1" baseline="-25000" dirty="0" smtClean="0">
                <a:solidFill>
                  <a:srgbClr val="0077AA"/>
                </a:solidFill>
                <a:latin typeface="Liberation Mono"/>
              </a:rPr>
              <a:t>, </a:t>
            </a:r>
            <a:r>
              <a:rPr lang="en-US" b="1" i="1" dirty="0" smtClean="0">
                <a:solidFill>
                  <a:srgbClr val="0077AA"/>
                </a:solidFill>
                <a:latin typeface="Liberation Mono"/>
              </a:rPr>
              <a:t>F</a:t>
            </a:r>
            <a:r>
              <a:rPr lang="en-US" sz="2400" b="1" i="1" baseline="-25000" dirty="0" smtClean="0">
                <a:solidFill>
                  <a:srgbClr val="0077AA"/>
                </a:solidFill>
                <a:latin typeface="Liberation Mono"/>
              </a:rPr>
              <a:t>1</a:t>
            </a:r>
            <a:r>
              <a:rPr lang="en-US" b="1" i="1" dirty="0" smtClean="0">
                <a:solidFill>
                  <a:srgbClr val="0077AA"/>
                </a:solidFill>
                <a:latin typeface="Liberation Mono"/>
              </a:rPr>
              <a:t>(A</a:t>
            </a:r>
            <a:r>
              <a:rPr lang="en-US" b="1" i="1" baseline="-25000" dirty="0" smtClean="0">
                <a:solidFill>
                  <a:srgbClr val="0077AA"/>
                </a:solidFill>
                <a:latin typeface="Liberation Mono"/>
              </a:rPr>
              <a:t>1</a:t>
            </a:r>
            <a:r>
              <a:rPr lang="en-US" b="1" i="1" dirty="0" smtClean="0">
                <a:solidFill>
                  <a:srgbClr val="0077AA"/>
                </a:solidFill>
                <a:latin typeface="Liberation Mono"/>
              </a:rPr>
              <a:t>), F</a:t>
            </a:r>
            <a:r>
              <a:rPr lang="en-US" sz="2400" b="1" i="1" baseline="-25000" dirty="0" smtClean="0">
                <a:solidFill>
                  <a:srgbClr val="0077AA"/>
                </a:solidFill>
                <a:latin typeface="Liberation Mono"/>
              </a:rPr>
              <a:t>2</a:t>
            </a:r>
            <a:r>
              <a:rPr lang="en-US" b="1" i="1" dirty="0" smtClean="0">
                <a:solidFill>
                  <a:srgbClr val="0077AA"/>
                </a:solidFill>
                <a:latin typeface="Liberation Mono"/>
              </a:rPr>
              <a:t>(A</a:t>
            </a:r>
            <a:r>
              <a:rPr lang="en-US" b="1" i="1" baseline="-25000" dirty="0" smtClean="0">
                <a:solidFill>
                  <a:srgbClr val="0077AA"/>
                </a:solidFill>
                <a:latin typeface="Liberation Mono"/>
              </a:rPr>
              <a:t>2</a:t>
            </a:r>
            <a:r>
              <a:rPr lang="en-US" b="1" i="1" dirty="0" smtClean="0">
                <a:solidFill>
                  <a:srgbClr val="0077AA"/>
                </a:solidFill>
                <a:latin typeface="Liberation Mono"/>
              </a:rPr>
              <a:t>),  . . . </a:t>
            </a:r>
            <a:r>
              <a:rPr lang="en-US" dirty="0" smtClean="0">
                <a:solidFill>
                  <a:srgbClr val="0077AA"/>
                </a:solidFill>
                <a:latin typeface="Liberation Mono"/>
              </a:rPr>
              <a:t>  </a:t>
            </a:r>
            <a:r>
              <a:rPr lang="en-US" dirty="0">
                <a:solidFill>
                  <a:srgbClr val="0077AA"/>
                </a:solidFill>
                <a:latin typeface="Liberation Mono"/>
              </a:rPr>
              <a:t>from </a:t>
            </a:r>
            <a:r>
              <a:rPr lang="en-US" b="1" i="1" dirty="0" smtClean="0">
                <a:solidFill>
                  <a:srgbClr val="0077AA"/>
                </a:solidFill>
                <a:latin typeface="Liberation Mono"/>
              </a:rPr>
              <a:t>r</a:t>
            </a:r>
            <a:r>
              <a:rPr lang="en-US" b="1" i="1" baseline="-25000" dirty="0" smtClean="0">
                <a:solidFill>
                  <a:srgbClr val="0077AA"/>
                </a:solidFill>
                <a:latin typeface="Liberation Mono"/>
              </a:rPr>
              <a:t>1</a:t>
            </a:r>
            <a:r>
              <a:rPr lang="en-US" b="1" i="1" dirty="0" smtClean="0">
                <a:solidFill>
                  <a:srgbClr val="0077AA"/>
                </a:solidFill>
                <a:latin typeface="Liberation Mono"/>
              </a:rPr>
              <a:t>, r</a:t>
            </a:r>
            <a:r>
              <a:rPr lang="en-US" b="1" i="1" baseline="-25000" dirty="0" smtClean="0">
                <a:solidFill>
                  <a:srgbClr val="0077AA"/>
                </a:solidFill>
                <a:latin typeface="Liberation Mono"/>
              </a:rPr>
              <a:t>2</a:t>
            </a:r>
            <a:r>
              <a:rPr lang="en-US" b="1" i="1" dirty="0" smtClean="0">
                <a:solidFill>
                  <a:srgbClr val="0077AA"/>
                </a:solidFill>
                <a:latin typeface="Liberation Mono"/>
              </a:rPr>
              <a:t>, r</a:t>
            </a:r>
            <a:r>
              <a:rPr lang="en-US" b="1" i="1" baseline="-25000" dirty="0" smtClean="0">
                <a:solidFill>
                  <a:srgbClr val="0077AA"/>
                </a:solidFill>
                <a:latin typeface="Liberation Mono"/>
              </a:rPr>
              <a:t>3</a:t>
            </a:r>
            <a:r>
              <a:rPr lang="en-US" b="1" i="1" dirty="0" smtClean="0">
                <a:solidFill>
                  <a:srgbClr val="0077AA"/>
                </a:solidFill>
                <a:latin typeface="Liberation Mono"/>
              </a:rPr>
              <a:t>  . . . </a:t>
            </a:r>
            <a:endParaRPr lang="en-US" dirty="0">
              <a:solidFill>
                <a:srgbClr val="0077AA"/>
              </a:solidFill>
              <a:latin typeface="Liberation Mono"/>
            </a:endParaRPr>
          </a:p>
          <a:p>
            <a:pPr>
              <a:lnSpc>
                <a:spcPct val="150000"/>
              </a:lnSpc>
            </a:pPr>
            <a:r>
              <a:rPr lang="en-US" dirty="0">
                <a:solidFill>
                  <a:srgbClr val="0077AA"/>
                </a:solidFill>
                <a:latin typeface="Liberation Mono"/>
              </a:rPr>
              <a:t>    [GROUP BY </a:t>
            </a:r>
            <a:r>
              <a:rPr lang="en-US" dirty="0" smtClean="0">
                <a:solidFill>
                  <a:srgbClr val="0077AA"/>
                </a:solidFill>
                <a:latin typeface="Liberation Mono"/>
              </a:rPr>
              <a:t>{</a:t>
            </a:r>
            <a:r>
              <a:rPr lang="en-US" b="1" i="1" dirty="0" smtClean="0">
                <a:solidFill>
                  <a:srgbClr val="0077AA"/>
                </a:solidFill>
                <a:latin typeface="Liberation Mono"/>
              </a:rPr>
              <a:t>G</a:t>
            </a:r>
            <a:r>
              <a:rPr lang="en-US" sz="2400" b="1" i="1" baseline="-25000" dirty="0" smtClean="0">
                <a:solidFill>
                  <a:srgbClr val="0077AA"/>
                </a:solidFill>
                <a:latin typeface="Liberation Mono"/>
              </a:rPr>
              <a:t>1</a:t>
            </a:r>
            <a:r>
              <a:rPr lang="en-US" b="1" i="1" dirty="0" smtClean="0">
                <a:solidFill>
                  <a:srgbClr val="0077AA"/>
                </a:solidFill>
                <a:latin typeface="Liberation Mono"/>
              </a:rPr>
              <a:t>, G</a:t>
            </a:r>
            <a:r>
              <a:rPr lang="en-US" sz="2400" b="1" i="1" baseline="-25000" dirty="0" smtClean="0">
                <a:solidFill>
                  <a:srgbClr val="0077AA"/>
                </a:solidFill>
                <a:latin typeface="Liberation Mono"/>
              </a:rPr>
              <a:t>2</a:t>
            </a:r>
            <a:r>
              <a:rPr lang="en-US" b="1" i="1" dirty="0" smtClean="0">
                <a:solidFill>
                  <a:srgbClr val="0077AA"/>
                </a:solidFill>
                <a:latin typeface="Liberation Mono"/>
              </a:rPr>
              <a:t>,  . . .</a:t>
            </a:r>
            <a:r>
              <a:rPr lang="en-US" dirty="0" smtClean="0">
                <a:solidFill>
                  <a:srgbClr val="0077AA"/>
                </a:solidFill>
                <a:latin typeface="Liberation Mono"/>
              </a:rPr>
              <a:t> </a:t>
            </a:r>
            <a:r>
              <a:rPr lang="en-US" dirty="0">
                <a:solidFill>
                  <a:srgbClr val="0077AA"/>
                </a:solidFill>
                <a:latin typeface="Liberation Mono"/>
              </a:rPr>
              <a:t>| expr | position} [ASC | DESC], ... [WITH ROLLUP]]</a:t>
            </a:r>
          </a:p>
        </p:txBody>
      </p:sp>
    </p:spTree>
    <p:extLst>
      <p:ext uri="{BB962C8B-B14F-4D97-AF65-F5344CB8AC3E}">
        <p14:creationId xmlns="" xmlns:p14="http://schemas.microsoft.com/office/powerpoint/2010/main" val="3605536760"/>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938158378"/>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10" name="Rectangle 9"/>
          <p:cNvSpPr/>
          <p:nvPr/>
        </p:nvSpPr>
        <p:spPr>
          <a:xfrm>
            <a:off x="152400" y="164305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a:t>
            </a:r>
            <a:r>
              <a:rPr lang="en-US" b="1" i="1" dirty="0">
                <a:solidFill>
                  <a:srgbClr val="0077AA"/>
                </a:solidFill>
                <a:latin typeface="Liberation Mono"/>
              </a:rPr>
              <a:t>G</a:t>
            </a:r>
            <a:r>
              <a:rPr lang="en-US" sz="2400" b="1" i="1" baseline="-25000" dirty="0">
                <a:solidFill>
                  <a:srgbClr val="0077AA"/>
                </a:solidFill>
                <a:latin typeface="Liberation Mono"/>
              </a:rPr>
              <a:t>1</a:t>
            </a:r>
            <a:r>
              <a:rPr lang="en-US" b="1" i="1" dirty="0" smtClean="0">
                <a:solidFill>
                  <a:srgbClr val="0077AA"/>
                </a:solidFill>
                <a:latin typeface="Liberation Mono"/>
              </a:rPr>
              <a:t>, G</a:t>
            </a:r>
            <a:r>
              <a:rPr lang="en-US" sz="2400" b="1" i="1" baseline="-25000" dirty="0" smtClean="0">
                <a:solidFill>
                  <a:srgbClr val="0077AA"/>
                </a:solidFill>
                <a:latin typeface="Liberation Mono"/>
              </a:rPr>
              <a:t>2</a:t>
            </a:r>
            <a:r>
              <a:rPr lang="en-US" b="1" i="1" dirty="0" smtClean="0">
                <a:solidFill>
                  <a:srgbClr val="0077AA"/>
                </a:solidFill>
                <a:latin typeface="Liberation Mono"/>
              </a:rPr>
              <a:t>,  . . . </a:t>
            </a:r>
            <a:r>
              <a:rPr lang="en-US" sz="2400" b="1" i="1" baseline="-25000" dirty="0" smtClean="0">
                <a:solidFill>
                  <a:srgbClr val="0077AA"/>
                </a:solidFill>
                <a:latin typeface="Liberation Mono"/>
              </a:rPr>
              <a:t>, </a:t>
            </a:r>
            <a:r>
              <a:rPr lang="en-US" b="1" i="1" dirty="0" smtClean="0">
                <a:solidFill>
                  <a:srgbClr val="0077AA"/>
                </a:solidFill>
                <a:latin typeface="Liberation Mono"/>
              </a:rPr>
              <a:t>F</a:t>
            </a:r>
            <a:r>
              <a:rPr lang="en-US" sz="2400" b="1" i="1" baseline="-25000" dirty="0" smtClean="0">
                <a:solidFill>
                  <a:srgbClr val="0077AA"/>
                </a:solidFill>
                <a:latin typeface="Liberation Mono"/>
              </a:rPr>
              <a:t>1</a:t>
            </a:r>
            <a:r>
              <a:rPr lang="en-US" b="1" i="1" dirty="0" smtClean="0">
                <a:solidFill>
                  <a:srgbClr val="0077AA"/>
                </a:solidFill>
                <a:latin typeface="Liberation Mono"/>
              </a:rPr>
              <a:t>(A</a:t>
            </a:r>
            <a:r>
              <a:rPr lang="en-US" b="1" i="1" baseline="-25000" dirty="0" smtClean="0">
                <a:solidFill>
                  <a:srgbClr val="0077AA"/>
                </a:solidFill>
                <a:latin typeface="Liberation Mono"/>
              </a:rPr>
              <a:t>1</a:t>
            </a:r>
            <a:r>
              <a:rPr lang="en-US" b="1" i="1" dirty="0" smtClean="0">
                <a:solidFill>
                  <a:srgbClr val="0077AA"/>
                </a:solidFill>
                <a:latin typeface="Liberation Mono"/>
              </a:rPr>
              <a:t>), F</a:t>
            </a:r>
            <a:r>
              <a:rPr lang="en-US" sz="2400" b="1" i="1" baseline="-25000" dirty="0" smtClean="0">
                <a:solidFill>
                  <a:srgbClr val="0077AA"/>
                </a:solidFill>
                <a:latin typeface="Liberation Mono"/>
              </a:rPr>
              <a:t>2</a:t>
            </a:r>
            <a:r>
              <a:rPr lang="en-US" b="1" i="1" dirty="0" smtClean="0">
                <a:solidFill>
                  <a:srgbClr val="0077AA"/>
                </a:solidFill>
                <a:latin typeface="Liberation Mono"/>
              </a:rPr>
              <a:t>(A</a:t>
            </a:r>
            <a:r>
              <a:rPr lang="en-US" b="1" i="1" baseline="-25000" dirty="0" smtClean="0">
                <a:solidFill>
                  <a:srgbClr val="0077AA"/>
                </a:solidFill>
                <a:latin typeface="Liberation Mono"/>
              </a:rPr>
              <a:t>2</a:t>
            </a:r>
            <a:r>
              <a:rPr lang="en-US" b="1" i="1" dirty="0" smtClean="0">
                <a:solidFill>
                  <a:srgbClr val="0077AA"/>
                </a:solidFill>
                <a:latin typeface="Liberation Mono"/>
              </a:rPr>
              <a:t>),  . . . </a:t>
            </a:r>
            <a:r>
              <a:rPr lang="en-US" dirty="0" smtClean="0">
                <a:solidFill>
                  <a:srgbClr val="0077AA"/>
                </a:solidFill>
                <a:latin typeface="Liberation Mono"/>
              </a:rPr>
              <a:t>  </a:t>
            </a:r>
            <a:r>
              <a:rPr lang="en-US" dirty="0">
                <a:solidFill>
                  <a:srgbClr val="0077AA"/>
                </a:solidFill>
                <a:latin typeface="Liberation Mono"/>
              </a:rPr>
              <a:t>from </a:t>
            </a:r>
            <a:r>
              <a:rPr lang="en-US" b="1" i="1" dirty="0" smtClean="0">
                <a:solidFill>
                  <a:srgbClr val="0077AA"/>
                </a:solidFill>
                <a:latin typeface="Liberation Mono"/>
              </a:rPr>
              <a:t>r</a:t>
            </a:r>
            <a:r>
              <a:rPr lang="en-US" b="1" i="1" baseline="-25000" dirty="0" smtClean="0">
                <a:solidFill>
                  <a:srgbClr val="0077AA"/>
                </a:solidFill>
                <a:latin typeface="Liberation Mono"/>
              </a:rPr>
              <a:t>1</a:t>
            </a:r>
            <a:r>
              <a:rPr lang="en-US" b="1" i="1" dirty="0" smtClean="0">
                <a:solidFill>
                  <a:srgbClr val="0077AA"/>
                </a:solidFill>
                <a:latin typeface="Liberation Mono"/>
              </a:rPr>
              <a:t>, r</a:t>
            </a:r>
            <a:r>
              <a:rPr lang="en-US" b="1" i="1" baseline="-25000" dirty="0" smtClean="0">
                <a:solidFill>
                  <a:srgbClr val="0077AA"/>
                </a:solidFill>
                <a:latin typeface="Liberation Mono"/>
              </a:rPr>
              <a:t>2</a:t>
            </a:r>
            <a:r>
              <a:rPr lang="en-US" b="1" i="1" dirty="0" smtClean="0">
                <a:solidFill>
                  <a:srgbClr val="0077AA"/>
                </a:solidFill>
                <a:latin typeface="Liberation Mono"/>
              </a:rPr>
              <a:t>, r</a:t>
            </a:r>
            <a:r>
              <a:rPr lang="en-US" b="1" i="1" baseline="-25000" dirty="0" smtClean="0">
                <a:solidFill>
                  <a:srgbClr val="0077AA"/>
                </a:solidFill>
                <a:latin typeface="Liberation Mono"/>
              </a:rPr>
              <a:t>3</a:t>
            </a:r>
            <a:r>
              <a:rPr lang="en-US" b="1" i="1" dirty="0" smtClean="0">
                <a:solidFill>
                  <a:srgbClr val="0077AA"/>
                </a:solidFill>
                <a:latin typeface="Liberation Mono"/>
              </a:rPr>
              <a:t>  . . . </a:t>
            </a:r>
            <a:endParaRPr lang="en-US" dirty="0">
              <a:solidFill>
                <a:srgbClr val="0077AA"/>
              </a:solidFill>
              <a:latin typeface="Liberation Mono"/>
            </a:endParaRPr>
          </a:p>
          <a:p>
            <a:pPr>
              <a:lnSpc>
                <a:spcPct val="150000"/>
              </a:lnSpc>
            </a:pPr>
            <a:r>
              <a:rPr lang="en-US" dirty="0">
                <a:solidFill>
                  <a:srgbClr val="0077AA"/>
                </a:solidFill>
                <a:latin typeface="Liberation Mono"/>
              </a:rPr>
              <a:t>    [GROUP BY </a:t>
            </a:r>
            <a:r>
              <a:rPr lang="en-US" dirty="0" smtClean="0">
                <a:solidFill>
                  <a:srgbClr val="0077AA"/>
                </a:solidFill>
                <a:latin typeface="Liberation Mono"/>
              </a:rPr>
              <a:t>{</a:t>
            </a:r>
            <a:r>
              <a:rPr lang="en-US" b="1" i="1" dirty="0" smtClean="0">
                <a:solidFill>
                  <a:srgbClr val="0077AA"/>
                </a:solidFill>
                <a:latin typeface="Liberation Mono"/>
              </a:rPr>
              <a:t>G</a:t>
            </a:r>
            <a:r>
              <a:rPr lang="en-US" sz="2400" b="1" i="1" baseline="-25000" dirty="0" smtClean="0">
                <a:solidFill>
                  <a:srgbClr val="0077AA"/>
                </a:solidFill>
                <a:latin typeface="Liberation Mono"/>
              </a:rPr>
              <a:t>1</a:t>
            </a:r>
            <a:r>
              <a:rPr lang="en-US" b="1" i="1" dirty="0" smtClean="0">
                <a:solidFill>
                  <a:srgbClr val="0077AA"/>
                </a:solidFill>
                <a:latin typeface="Liberation Mono"/>
              </a:rPr>
              <a:t>, G</a:t>
            </a:r>
            <a:r>
              <a:rPr lang="en-US" sz="2400" b="1" i="1" baseline="-25000" dirty="0" smtClean="0">
                <a:solidFill>
                  <a:srgbClr val="0077AA"/>
                </a:solidFill>
                <a:latin typeface="Liberation Mono"/>
              </a:rPr>
              <a:t>2</a:t>
            </a:r>
            <a:r>
              <a:rPr lang="en-US" b="1" i="1" dirty="0" smtClean="0">
                <a:solidFill>
                  <a:srgbClr val="0077AA"/>
                </a:solidFill>
                <a:latin typeface="Liberation Mono"/>
              </a:rPr>
              <a:t>,  . . .</a:t>
            </a:r>
            <a:r>
              <a:rPr lang="en-US" dirty="0" smtClean="0">
                <a:solidFill>
                  <a:srgbClr val="0077AA"/>
                </a:solidFill>
                <a:latin typeface="Liberation Mono"/>
              </a:rPr>
              <a:t> </a:t>
            </a:r>
            <a:r>
              <a:rPr lang="en-US" dirty="0">
                <a:solidFill>
                  <a:srgbClr val="0077AA"/>
                </a:solidFill>
                <a:latin typeface="Liberation Mono"/>
              </a:rPr>
              <a:t>| expr | position} [ASC | DESC], ... [WITH ROLLUP]]</a:t>
            </a:r>
          </a:p>
        </p:txBody>
      </p:sp>
    </p:spTree>
    <p:extLst>
      <p:ext uri="{BB962C8B-B14F-4D97-AF65-F5344CB8AC3E}">
        <p14:creationId xmlns="" xmlns:p14="http://schemas.microsoft.com/office/powerpoint/2010/main" val="78347923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grpSp>
        <p:nvGrpSpPr>
          <p:cNvPr id="3"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
        <p:nvSpPr>
          <p:cNvPr id="9" name="Rectangle 8"/>
          <p:cNvSpPr/>
          <p:nvPr/>
        </p:nvSpPr>
        <p:spPr>
          <a:xfrm>
            <a:off x="228600" y="4913667"/>
            <a:ext cx="8686800" cy="1107996"/>
          </a:xfrm>
          <a:prstGeom prst="rect">
            <a:avLst/>
          </a:prstGeom>
          <a:solidFill>
            <a:schemeClr val="accent6">
              <a:lumMod val="20000"/>
              <a:lumOff val="80000"/>
            </a:schemeClr>
          </a:solidFill>
        </p:spPr>
        <p:txBody>
          <a:bodyPr wrap="square">
            <a:spAutoFit/>
          </a:bodyPr>
          <a:lstStyle/>
          <a:p>
            <a:r>
              <a:rPr lang="en-IN" sz="2200" dirty="0">
                <a:solidFill>
                  <a:srgbClr val="242729"/>
                </a:solidFill>
                <a:latin typeface="Segoe UI Light" panose="020B0502040204020203" pitchFamily="34" charset="0"/>
                <a:cs typeface="Segoe UI Light" panose="020B0502040204020203" pitchFamily="34" charset="0"/>
              </a:rPr>
              <a:t>"An aggregate may </a:t>
            </a:r>
            <a:r>
              <a:rPr lang="en-IN" sz="2200" b="1" i="1" dirty="0" smtClean="0">
                <a:solidFill>
                  <a:srgbClr val="C00000"/>
                </a:solidFill>
                <a:latin typeface="Segoe UI Light" panose="020B0502040204020203" pitchFamily="34" charset="0"/>
                <a:cs typeface="Segoe UI Light" panose="020B0502040204020203" pitchFamily="34" charset="0"/>
              </a:rPr>
              <a:t>NOT </a:t>
            </a:r>
            <a:r>
              <a:rPr lang="en-IN" sz="2200" dirty="0" smtClean="0">
                <a:solidFill>
                  <a:srgbClr val="242729"/>
                </a:solidFill>
                <a:latin typeface="Segoe UI Light" panose="020B0502040204020203" pitchFamily="34" charset="0"/>
                <a:cs typeface="Segoe UI Light" panose="020B0502040204020203" pitchFamily="34" charset="0"/>
              </a:rPr>
              <a:t>appear </a:t>
            </a:r>
            <a:r>
              <a:rPr lang="en-IN" sz="2200" dirty="0">
                <a:solidFill>
                  <a:srgbClr val="242729"/>
                </a:solidFill>
                <a:latin typeface="Segoe UI Light" panose="020B0502040204020203" pitchFamily="34" charset="0"/>
                <a:cs typeface="Segoe UI Light" panose="020B0502040204020203" pitchFamily="34" charset="0"/>
              </a:rPr>
              <a:t>in the </a:t>
            </a:r>
            <a:r>
              <a:rPr lang="en-IN" sz="2200" b="1" i="1" dirty="0">
                <a:solidFill>
                  <a:srgbClr val="C00000"/>
                </a:solidFill>
                <a:latin typeface="Segoe UI Light" panose="020B0502040204020203" pitchFamily="34" charset="0"/>
                <a:cs typeface="Segoe UI Light" panose="020B0502040204020203" pitchFamily="34" charset="0"/>
              </a:rPr>
              <a:t>WHERE clause</a:t>
            </a:r>
            <a:r>
              <a:rPr lang="en-IN" sz="2200" dirty="0">
                <a:solidFill>
                  <a:srgbClr val="242729"/>
                </a:solidFill>
                <a:latin typeface="Segoe UI Light" panose="020B0502040204020203" pitchFamily="34" charset="0"/>
                <a:cs typeface="Segoe UI Light" panose="020B0502040204020203" pitchFamily="34" charset="0"/>
              </a:rPr>
              <a:t> unless it is in a </a:t>
            </a:r>
            <a:r>
              <a:rPr lang="en-IN" sz="2200" b="1" i="1" dirty="0">
                <a:solidFill>
                  <a:srgbClr val="FF0000"/>
                </a:solidFill>
                <a:latin typeface="Segoe UI Light" panose="020B0502040204020203" pitchFamily="34" charset="0"/>
                <a:cs typeface="Segoe UI Light" panose="020B0502040204020203" pitchFamily="34" charset="0"/>
              </a:rPr>
              <a:t>subquery</a:t>
            </a:r>
            <a:r>
              <a:rPr lang="en-IN" sz="2200" dirty="0">
                <a:solidFill>
                  <a:srgbClr val="242729"/>
                </a:solidFill>
                <a:latin typeface="Segoe UI Light" panose="020B0502040204020203" pitchFamily="34" charset="0"/>
                <a:cs typeface="Segoe UI Light" panose="020B0502040204020203" pitchFamily="34" charset="0"/>
              </a:rPr>
              <a:t> contained in a </a:t>
            </a:r>
            <a:r>
              <a:rPr lang="en-IN" sz="2200" b="1" i="1" dirty="0" smtClean="0">
                <a:solidFill>
                  <a:srgbClr val="FF0000"/>
                </a:solidFill>
                <a:latin typeface="Segoe UI Light" panose="020B0502040204020203" pitchFamily="34" charset="0"/>
                <a:cs typeface="Segoe UI Light" panose="020B0502040204020203" pitchFamily="34" charset="0"/>
              </a:rPr>
              <a:t>WHERE</a:t>
            </a:r>
            <a:r>
              <a:rPr lang="en-IN" sz="2200" dirty="0" smtClean="0">
                <a:solidFill>
                  <a:srgbClr val="242729"/>
                </a:solidFill>
                <a:latin typeface="Segoe UI Light" panose="020B0502040204020203" pitchFamily="34" charset="0"/>
                <a:cs typeface="Segoe UI Light" panose="020B0502040204020203" pitchFamily="34" charset="0"/>
              </a:rPr>
              <a:t> or </a:t>
            </a:r>
            <a:r>
              <a:rPr lang="en-IN" sz="2200" b="1" i="1" dirty="0" smtClean="0">
                <a:solidFill>
                  <a:srgbClr val="FF0000"/>
                </a:solidFill>
                <a:latin typeface="Segoe UI Light" panose="020B0502040204020203" pitchFamily="34" charset="0"/>
                <a:cs typeface="Segoe UI Light" panose="020B0502040204020203" pitchFamily="34" charset="0"/>
              </a:rPr>
              <a:t>HAVING</a:t>
            </a:r>
            <a:r>
              <a:rPr lang="en-IN" sz="2200" dirty="0" smtClean="0">
                <a:solidFill>
                  <a:srgbClr val="242729"/>
                </a:solidFill>
                <a:latin typeface="Segoe UI Light" panose="020B0502040204020203" pitchFamily="34" charset="0"/>
                <a:cs typeface="Segoe UI Light" panose="020B0502040204020203" pitchFamily="34" charset="0"/>
              </a:rPr>
              <a:t> </a:t>
            </a:r>
            <a:r>
              <a:rPr lang="en-IN" sz="22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200" dirty="0">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4084998653"/>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 xmlns:p14="http://schemas.microsoft.com/office/powerpoint/2010/main" val="2174102441"/>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9711868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 xmlns:p14="http://schemas.microsoft.com/office/powerpoint/2010/main" val="13903269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642910" y="1371600"/>
            <a:ext cx="8429652"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sp>
        <p:nvSpPr>
          <p:cNvPr id="6" name="TextBox 5"/>
          <p:cNvSpPr txBox="1"/>
          <p:nvPr/>
        </p:nvSpPr>
        <p:spPr>
          <a:xfrm>
            <a:off x="142844" y="3357562"/>
            <a:ext cx="8858280" cy="830997"/>
          </a:xfrm>
          <a:prstGeom prst="rect">
            <a:avLst/>
          </a:prstGeom>
          <a:noFill/>
        </p:spPr>
        <p:txBody>
          <a:bodyPr wrap="square" rtlCol="0">
            <a:spAutoFit/>
          </a:bodyPr>
          <a:lstStyle/>
          <a:p>
            <a:r>
              <a:rPr lang="en-US" sz="2400" dirty="0" smtClean="0">
                <a:solidFill>
                  <a:srgbClr val="008080"/>
                </a:solidFill>
              </a:rPr>
              <a:t>If the </a:t>
            </a:r>
            <a:r>
              <a:rPr lang="en-US" sz="2400" b="1" i="1" dirty="0" smtClean="0">
                <a:solidFill>
                  <a:srgbClr val="008080"/>
                </a:solidFill>
              </a:rPr>
              <a:t>GROUP</a:t>
            </a:r>
            <a:r>
              <a:rPr lang="en-US" sz="2400" dirty="0" smtClean="0">
                <a:solidFill>
                  <a:srgbClr val="008080"/>
                </a:solidFill>
              </a:rPr>
              <a:t> </a:t>
            </a:r>
            <a:r>
              <a:rPr lang="en-US" sz="2400" b="1" i="1" dirty="0" smtClean="0">
                <a:solidFill>
                  <a:srgbClr val="008080"/>
                </a:solidFill>
              </a:rPr>
              <a:t>BY</a:t>
            </a:r>
            <a:r>
              <a:rPr lang="en-US" sz="2400" dirty="0" smtClean="0">
                <a:solidFill>
                  <a:srgbClr val="008080"/>
                </a:solidFill>
              </a:rPr>
              <a:t> clause is omitted, the </a:t>
            </a:r>
            <a:r>
              <a:rPr lang="en-US" sz="2400" b="1" i="1" dirty="0" smtClean="0">
                <a:solidFill>
                  <a:srgbClr val="008080"/>
                </a:solidFill>
              </a:rPr>
              <a:t>HAVING</a:t>
            </a:r>
            <a:r>
              <a:rPr lang="en-US" sz="2400" dirty="0" smtClean="0">
                <a:solidFill>
                  <a:srgbClr val="008080"/>
                </a:solidFill>
              </a:rPr>
              <a:t> clause behaves like the </a:t>
            </a:r>
            <a:r>
              <a:rPr lang="en-US" sz="2400" b="1" i="1" dirty="0" smtClean="0">
                <a:solidFill>
                  <a:srgbClr val="008080"/>
                </a:solidFill>
              </a:rPr>
              <a:t>WHERE</a:t>
            </a:r>
            <a:r>
              <a:rPr lang="en-US" sz="2400" dirty="0" smtClean="0">
                <a:solidFill>
                  <a:srgbClr val="008080"/>
                </a:solidFill>
              </a:rPr>
              <a:t> clasue.</a:t>
            </a:r>
            <a:endParaRPr lang="en-US" sz="2400" dirty="0">
              <a:solidFill>
                <a:srgbClr val="008080"/>
              </a:solidFill>
            </a:endParaRPr>
          </a:p>
        </p:txBody>
      </p:sp>
    </p:spTree>
    <p:extLst>
      <p:ext uri="{BB962C8B-B14F-4D97-AF65-F5344CB8AC3E}">
        <p14:creationId xmlns="" xmlns:p14="http://schemas.microsoft.com/office/powerpoint/2010/main" val="3592480767"/>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
        <p:nvSpPr>
          <p:cNvPr id="6" name="Rectangle 5"/>
          <p:cNvSpPr/>
          <p:nvPr/>
        </p:nvSpPr>
        <p:spPr>
          <a:xfrm>
            <a:off x="152400" y="2972699"/>
            <a:ext cx="8839200" cy="1384995"/>
          </a:xfrm>
          <a:prstGeom prst="rect">
            <a:avLst/>
          </a:prstGeom>
        </p:spPr>
        <p:txBody>
          <a:bodyPr wrap="square">
            <a:spAutoFit/>
          </a:bodyPr>
          <a:lstStyle/>
          <a:p>
            <a:pPr>
              <a:lnSpc>
                <a:spcPct val="150000"/>
              </a:lnSpc>
            </a:pPr>
            <a:r>
              <a:rPr lang="en-US" dirty="0">
                <a:solidFill>
                  <a:srgbClr val="0077AA"/>
                </a:solidFill>
                <a:latin typeface="Liberation Mono"/>
              </a:rPr>
              <a:t>SELECT </a:t>
            </a:r>
            <a:r>
              <a:rPr lang="en-US" b="1" i="1" dirty="0">
                <a:solidFill>
                  <a:srgbClr val="0077AA"/>
                </a:solidFill>
                <a:latin typeface="Liberation Mono"/>
              </a:rPr>
              <a:t>G</a:t>
            </a:r>
            <a:r>
              <a:rPr lang="en-US" sz="2400" b="1" i="1" baseline="-25000" dirty="0">
                <a:solidFill>
                  <a:srgbClr val="0077AA"/>
                </a:solidFill>
                <a:latin typeface="Liberation Mono"/>
              </a:rPr>
              <a:t>1</a:t>
            </a:r>
            <a:r>
              <a:rPr lang="en-US" b="1" i="1" dirty="0" smtClean="0">
                <a:solidFill>
                  <a:srgbClr val="0077AA"/>
                </a:solidFill>
                <a:latin typeface="Liberation Mono"/>
              </a:rPr>
              <a:t>, G</a:t>
            </a:r>
            <a:r>
              <a:rPr lang="en-US" sz="2400" b="1" i="1" baseline="-25000" dirty="0" smtClean="0">
                <a:solidFill>
                  <a:srgbClr val="0077AA"/>
                </a:solidFill>
                <a:latin typeface="Liberation Mono"/>
              </a:rPr>
              <a:t>2</a:t>
            </a:r>
            <a:r>
              <a:rPr lang="en-US" b="1" i="1" dirty="0" smtClean="0">
                <a:solidFill>
                  <a:srgbClr val="0077AA"/>
                </a:solidFill>
                <a:latin typeface="Liberation Mono"/>
              </a:rPr>
              <a:t>,  . . . </a:t>
            </a:r>
            <a:r>
              <a:rPr lang="en-US" sz="2400" b="1" i="1" baseline="-25000" dirty="0" smtClean="0">
                <a:solidFill>
                  <a:srgbClr val="0077AA"/>
                </a:solidFill>
                <a:latin typeface="Liberation Mono"/>
              </a:rPr>
              <a:t>, </a:t>
            </a:r>
            <a:r>
              <a:rPr lang="en-US" b="1" i="1" dirty="0" smtClean="0">
                <a:solidFill>
                  <a:srgbClr val="0077AA"/>
                </a:solidFill>
                <a:latin typeface="Liberation Mono"/>
              </a:rPr>
              <a:t>F</a:t>
            </a:r>
            <a:r>
              <a:rPr lang="en-US" sz="2400" b="1" i="1" baseline="-25000" dirty="0" smtClean="0">
                <a:solidFill>
                  <a:srgbClr val="0077AA"/>
                </a:solidFill>
                <a:latin typeface="Liberation Mono"/>
              </a:rPr>
              <a:t>1</a:t>
            </a:r>
            <a:r>
              <a:rPr lang="en-US" b="1" i="1" dirty="0" smtClean="0">
                <a:solidFill>
                  <a:srgbClr val="0077AA"/>
                </a:solidFill>
                <a:latin typeface="Liberation Mono"/>
              </a:rPr>
              <a:t>(A</a:t>
            </a:r>
            <a:r>
              <a:rPr lang="en-US" b="1" i="1" baseline="-25000" dirty="0" smtClean="0">
                <a:solidFill>
                  <a:srgbClr val="0077AA"/>
                </a:solidFill>
                <a:latin typeface="Liberation Mono"/>
              </a:rPr>
              <a:t>1</a:t>
            </a:r>
            <a:r>
              <a:rPr lang="en-US" b="1" i="1" dirty="0" smtClean="0">
                <a:solidFill>
                  <a:srgbClr val="0077AA"/>
                </a:solidFill>
                <a:latin typeface="Liberation Mono"/>
              </a:rPr>
              <a:t>), F</a:t>
            </a:r>
            <a:r>
              <a:rPr lang="en-US" sz="2400" b="1" i="1" baseline="-25000" dirty="0" smtClean="0">
                <a:solidFill>
                  <a:srgbClr val="0077AA"/>
                </a:solidFill>
                <a:latin typeface="Liberation Mono"/>
              </a:rPr>
              <a:t>2</a:t>
            </a:r>
            <a:r>
              <a:rPr lang="en-US" b="1" i="1" dirty="0" smtClean="0">
                <a:solidFill>
                  <a:srgbClr val="0077AA"/>
                </a:solidFill>
                <a:latin typeface="Liberation Mono"/>
              </a:rPr>
              <a:t>(A</a:t>
            </a:r>
            <a:r>
              <a:rPr lang="en-US" b="1" i="1" baseline="-25000" dirty="0" smtClean="0">
                <a:solidFill>
                  <a:srgbClr val="0077AA"/>
                </a:solidFill>
                <a:latin typeface="Liberation Mono"/>
              </a:rPr>
              <a:t>2</a:t>
            </a:r>
            <a:r>
              <a:rPr lang="en-US" b="1" i="1" dirty="0" smtClean="0">
                <a:solidFill>
                  <a:srgbClr val="0077AA"/>
                </a:solidFill>
                <a:latin typeface="Liberation Mono"/>
              </a:rPr>
              <a:t>),  . . . </a:t>
            </a:r>
            <a:r>
              <a:rPr lang="en-US" dirty="0" smtClean="0">
                <a:solidFill>
                  <a:srgbClr val="0077AA"/>
                </a:solidFill>
                <a:latin typeface="Liberation Mono"/>
              </a:rPr>
              <a:t>  </a:t>
            </a:r>
            <a:r>
              <a:rPr lang="en-US" dirty="0">
                <a:solidFill>
                  <a:srgbClr val="0077AA"/>
                </a:solidFill>
                <a:latin typeface="Liberation Mono"/>
              </a:rPr>
              <a:t>from </a:t>
            </a:r>
            <a:r>
              <a:rPr lang="en-US" b="1" i="1" dirty="0" smtClean="0">
                <a:solidFill>
                  <a:srgbClr val="0077AA"/>
                </a:solidFill>
                <a:latin typeface="Liberation Mono"/>
              </a:rPr>
              <a:t>r</a:t>
            </a:r>
            <a:r>
              <a:rPr lang="en-US" b="1" i="1" baseline="-25000" dirty="0" smtClean="0">
                <a:solidFill>
                  <a:srgbClr val="0077AA"/>
                </a:solidFill>
                <a:latin typeface="Liberation Mono"/>
              </a:rPr>
              <a:t>1</a:t>
            </a:r>
            <a:r>
              <a:rPr lang="en-US" b="1" i="1" dirty="0" smtClean="0">
                <a:solidFill>
                  <a:srgbClr val="0077AA"/>
                </a:solidFill>
                <a:latin typeface="Liberation Mono"/>
              </a:rPr>
              <a:t>, r</a:t>
            </a:r>
            <a:r>
              <a:rPr lang="en-US" b="1" i="1" baseline="-25000" dirty="0" smtClean="0">
                <a:solidFill>
                  <a:srgbClr val="0077AA"/>
                </a:solidFill>
                <a:latin typeface="Liberation Mono"/>
              </a:rPr>
              <a:t>2</a:t>
            </a:r>
            <a:r>
              <a:rPr lang="en-US" b="1" i="1" dirty="0" smtClean="0">
                <a:solidFill>
                  <a:srgbClr val="0077AA"/>
                </a:solidFill>
                <a:latin typeface="Liberation Mono"/>
              </a:rPr>
              <a:t>, r</a:t>
            </a:r>
            <a:r>
              <a:rPr lang="en-US" b="1" i="1" baseline="-25000" dirty="0" smtClean="0">
                <a:solidFill>
                  <a:srgbClr val="0077AA"/>
                </a:solidFill>
                <a:latin typeface="Liberation Mono"/>
              </a:rPr>
              <a:t>3</a:t>
            </a:r>
            <a:r>
              <a:rPr lang="en-US" b="1" i="1" dirty="0" smtClean="0">
                <a:solidFill>
                  <a:srgbClr val="0077AA"/>
                </a:solidFill>
                <a:latin typeface="Liberation Mono"/>
              </a:rPr>
              <a:t>  . . . </a:t>
            </a:r>
            <a:endParaRPr lang="en-US" dirty="0">
              <a:solidFill>
                <a:srgbClr val="0077AA"/>
              </a:solidFill>
              <a:latin typeface="Liberation Mono"/>
            </a:endParaRPr>
          </a:p>
          <a:p>
            <a:pPr>
              <a:lnSpc>
                <a:spcPct val="150000"/>
              </a:lnSpc>
            </a:pPr>
            <a:r>
              <a:rPr lang="en-US" dirty="0">
                <a:solidFill>
                  <a:srgbClr val="0077AA"/>
                </a:solidFill>
                <a:latin typeface="Liberation Mono"/>
              </a:rPr>
              <a:t>    [GROUP BY </a:t>
            </a:r>
            <a:r>
              <a:rPr lang="en-US" dirty="0" smtClean="0">
                <a:solidFill>
                  <a:srgbClr val="0077AA"/>
                </a:solidFill>
                <a:latin typeface="Liberation Mono"/>
              </a:rPr>
              <a:t>{</a:t>
            </a:r>
            <a:r>
              <a:rPr lang="en-US" b="1" i="1" dirty="0" smtClean="0">
                <a:solidFill>
                  <a:srgbClr val="0077AA"/>
                </a:solidFill>
                <a:latin typeface="Liberation Mono"/>
              </a:rPr>
              <a:t>G</a:t>
            </a:r>
            <a:r>
              <a:rPr lang="en-US" sz="2400" b="1" i="1" baseline="-25000" dirty="0" smtClean="0">
                <a:solidFill>
                  <a:srgbClr val="0077AA"/>
                </a:solidFill>
                <a:latin typeface="Liberation Mono"/>
              </a:rPr>
              <a:t>1</a:t>
            </a:r>
            <a:r>
              <a:rPr lang="en-US" b="1" i="1" dirty="0" smtClean="0">
                <a:solidFill>
                  <a:srgbClr val="0077AA"/>
                </a:solidFill>
                <a:latin typeface="Liberation Mono"/>
              </a:rPr>
              <a:t>, G</a:t>
            </a:r>
            <a:r>
              <a:rPr lang="en-US" sz="2400" b="1" i="1" baseline="-25000" dirty="0" smtClean="0">
                <a:solidFill>
                  <a:srgbClr val="0077AA"/>
                </a:solidFill>
                <a:latin typeface="Liberation Mono"/>
              </a:rPr>
              <a:t>2</a:t>
            </a:r>
            <a:r>
              <a:rPr lang="en-US" b="1" i="1" dirty="0" smtClean="0">
                <a:solidFill>
                  <a:srgbClr val="0077AA"/>
                </a:solidFill>
                <a:latin typeface="Liberation Mono"/>
              </a:rPr>
              <a:t>,  . . .</a:t>
            </a:r>
            <a:r>
              <a:rPr lang="en-US" dirty="0" smtClean="0">
                <a:solidFill>
                  <a:srgbClr val="0077AA"/>
                </a:solidFill>
                <a:latin typeface="Liberation Mono"/>
              </a:rPr>
              <a:t> </a:t>
            </a:r>
            <a:r>
              <a:rPr lang="en-US" dirty="0">
                <a:solidFill>
                  <a:srgbClr val="0077AA"/>
                </a:solidFill>
                <a:latin typeface="Liberation Mono"/>
              </a:rPr>
              <a:t>| expr | position} [ASC | DESC], ... [WITH ROLLUP</a:t>
            </a:r>
            <a:r>
              <a:rPr lang="en-US" dirty="0" smtClean="0">
                <a:solidFill>
                  <a:srgbClr val="0077AA"/>
                </a:solidFill>
                <a:latin typeface="Liberation Mono"/>
              </a:rPr>
              <a:t>]]</a:t>
            </a:r>
          </a:p>
          <a:p>
            <a:pPr>
              <a:lnSpc>
                <a:spcPct val="150000"/>
              </a:lnSpc>
            </a:pPr>
            <a:r>
              <a:rPr lang="en-US" dirty="0" smtClean="0">
                <a:solidFill>
                  <a:srgbClr val="0077AA"/>
                </a:solidFill>
                <a:latin typeface="Liberation Mono"/>
              </a:rPr>
              <a:t>    [ HAVING having_condition ] </a:t>
            </a:r>
            <a:endParaRPr lang="en-US" dirty="0">
              <a:solidFill>
                <a:srgbClr val="0077AA"/>
              </a:solidFill>
              <a:latin typeface="Liberation Mono"/>
            </a:endParaRPr>
          </a:p>
        </p:txBody>
      </p:sp>
    </p:spTree>
    <p:extLst>
      <p:ext uri="{BB962C8B-B14F-4D97-AF65-F5344CB8AC3E}">
        <p14:creationId xmlns="" xmlns:p14="http://schemas.microsoft.com/office/powerpoint/2010/main" val="1407343680"/>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1406" y="285728"/>
            <a:ext cx="8858312" cy="1631216"/>
          </a:xfrm>
          <a:prstGeom prst="rect">
            <a:avLst/>
          </a:prstGeom>
        </p:spPr>
        <p:txBody>
          <a:bodyPr wrap="square">
            <a:spAutoFit/>
          </a:bodyPr>
          <a:lstStyle/>
          <a:p>
            <a:pPr algn="just"/>
            <a:r>
              <a:rPr lang="en-US" sz="2000" dirty="0" smtClean="0">
                <a:solidFill>
                  <a:srgbClr val="006C86"/>
                </a:solidFill>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endParaRPr lang="en-US" sz="2000" dirty="0">
              <a:solidFill>
                <a:srgbClr val="006C86"/>
              </a:solidFill>
            </a:endParaRPr>
          </a:p>
        </p:txBody>
      </p:sp>
    </p:spTree>
    <p:extLst>
      <p:ext uri="{BB962C8B-B14F-4D97-AF65-F5344CB8AC3E}">
        <p14:creationId xmlns="" xmlns:p14="http://schemas.microsoft.com/office/powerpoint/2010/main" val="16337594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a:t>
                      </a:r>
                      <a:r>
                        <a:rPr kumimoji="0" lang="en-US" sz="1800" kern="1200" dirty="0" err="1" smtClean="0">
                          <a:solidFill>
                            <a:schemeClr val="tx1"/>
                          </a:solidFill>
                          <a:latin typeface="Arial" pitchFamily="34" charset="0"/>
                          <a:ea typeface="+mn-ea"/>
                          <a:cs typeface="Arial" pitchFamily="34" charset="0"/>
                        </a:rPr>
                        <a:t>mysql</a:t>
                      </a:r>
                      <a:r>
                        <a:rPr kumimoji="0" lang="en-US" sz="1800" kern="1200" dirty="0" smtClean="0">
                          <a:solidFill>
                            <a:schemeClr val="tx1"/>
                          </a:solidFill>
                          <a:latin typeface="Arial" pitchFamily="34" charset="0"/>
                          <a:ea typeface="+mn-ea"/>
                          <a:cs typeface="Arial" pitchFamily="34" charset="0"/>
                        </a:rPr>
                        <a:t>,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a:t>
            </a:r>
            <a:r>
              <a:rPr lang="en-IN">
                <a:latin typeface="Arial" panose="020B0604020202020204" pitchFamily="34" charset="0"/>
                <a:cs typeface="Arial" panose="020B0604020202020204" pitchFamily="34" charset="0"/>
              </a:rPr>
              <a:t>WHERE </a:t>
            </a:r>
            <a:r>
              <a:rPr lang="en-IN" smtClean="0">
                <a:latin typeface="Arial" panose="020B0604020202020204" pitchFamily="34" charset="0"/>
                <a:cs typeface="Arial" panose="020B0604020202020204" pitchFamily="34" charset="0"/>
              </a:rPr>
              <a:t>clause condition, </a:t>
            </a:r>
            <a:r>
              <a:rPr lang="en-IN" dirty="0">
                <a:latin typeface="Arial" panose="020B0604020202020204" pitchFamily="34" charset="0"/>
                <a:cs typeface="Arial" panose="020B0604020202020204" pitchFamily="34" charset="0"/>
              </a:rPr>
              <a:t>unless it is in a </a:t>
            </a:r>
            <a:r>
              <a:rPr lang="en-IN" dirty="0" smtClean="0">
                <a:latin typeface="Arial" panose="020B0604020202020204" pitchFamily="34" charset="0"/>
                <a:cs typeface="Arial" panose="020B0604020202020204" pitchFamily="34" charset="0"/>
              </a:rPr>
              <a:t>subquery </a:t>
            </a:r>
            <a:r>
              <a:rPr lang="en-IN" dirty="0">
                <a:latin typeface="Arial" panose="020B0604020202020204" pitchFamily="34" charset="0"/>
                <a:cs typeface="Arial" panose="020B0604020202020204" pitchFamily="34" charset="0"/>
              </a:rPr>
              <a:t>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
        <p:nvSpPr>
          <p:cNvPr id="4" name="Rectangle 3"/>
          <p:cNvSpPr/>
          <p:nvPr/>
        </p:nvSpPr>
        <p:spPr>
          <a:xfrm>
            <a:off x="214282" y="3786190"/>
            <a:ext cx="8786874" cy="830997"/>
          </a:xfrm>
          <a:prstGeom prst="rect">
            <a:avLst/>
          </a:prstGeom>
        </p:spPr>
        <p:txBody>
          <a:bodyPr wrap="square">
            <a:spAutoFit/>
          </a:bodyPr>
          <a:lstStyle/>
          <a:p>
            <a:r>
              <a:rPr lang="en-US" sz="2400" dirty="0" smtClean="0">
                <a:solidFill>
                  <a:srgbClr val="C74C49"/>
                </a:solidFill>
                <a:latin typeface="Arial" pitchFamily="34" charset="0"/>
                <a:cs typeface="Arial" pitchFamily="34" charset="0"/>
              </a:rPr>
              <a:t>The </a:t>
            </a:r>
            <a:r>
              <a:rPr lang="en-US" sz="2400" i="1" dirty="0" smtClean="0">
                <a:solidFill>
                  <a:srgbClr val="C74C49"/>
                </a:solidFill>
                <a:latin typeface="Arial" pitchFamily="34" charset="0"/>
                <a:cs typeface="Arial" pitchFamily="34" charset="0"/>
              </a:rPr>
              <a:t>Where</a:t>
            </a:r>
            <a:r>
              <a:rPr lang="en-US" sz="2400" dirty="0" smtClean="0">
                <a:solidFill>
                  <a:srgbClr val="C74C49"/>
                </a:solidFill>
                <a:latin typeface="Arial" pitchFamily="34" charset="0"/>
                <a:cs typeface="Arial" pitchFamily="34" charset="0"/>
              </a:rPr>
              <a:t> clause acts as a pre filter where as </a:t>
            </a:r>
            <a:r>
              <a:rPr lang="en-US" sz="2400" i="1" dirty="0" smtClean="0">
                <a:solidFill>
                  <a:srgbClr val="C74C49"/>
                </a:solidFill>
                <a:latin typeface="Arial" pitchFamily="34" charset="0"/>
                <a:cs typeface="Arial" pitchFamily="34" charset="0"/>
              </a:rPr>
              <a:t>Having clause acts</a:t>
            </a:r>
            <a:r>
              <a:rPr lang="en-US" sz="2400" dirty="0" smtClean="0">
                <a:solidFill>
                  <a:srgbClr val="C74C49"/>
                </a:solidFill>
                <a:latin typeface="Arial" pitchFamily="34" charset="0"/>
                <a:cs typeface="Arial" pitchFamily="34" charset="0"/>
              </a:rPr>
              <a:t> as a post filter.</a:t>
            </a:r>
            <a:endParaRPr lang="en-US" sz="2400" dirty="0">
              <a:solidFill>
                <a:srgbClr val="C74C49"/>
              </a:solidFill>
              <a:latin typeface="Arial" pitchFamily="34" charset="0"/>
              <a:cs typeface="Arial" pitchFamily="34" charset="0"/>
            </a:endParaRPr>
          </a:p>
        </p:txBody>
      </p:sp>
    </p:spTree>
    <p:extLst>
      <p:ext uri="{BB962C8B-B14F-4D97-AF65-F5344CB8AC3E}">
        <p14:creationId xmlns="" xmlns:p14="http://schemas.microsoft.com/office/powerpoint/2010/main" val="4265660840"/>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399" y="89806"/>
            <a:ext cx="3599692" cy="242479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 xmlns:p14="http://schemas.microsoft.com/office/powerpoint/2010/main" val="1146295067"/>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 xmlns:p14="http://schemas.microsoft.com/office/powerpoint/2010/main" val="3118649723"/>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 xmlns:p14="http://schemas.microsoft.com/office/powerpoint/2010/main" val="1603374250"/>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window function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3791859850"/>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window function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95276" y="1428736"/>
            <a:ext cx="8563004" cy="3416320"/>
          </a:xfrm>
          <a:prstGeom prst="rect">
            <a:avLst/>
          </a:prstGeom>
        </p:spPr>
        <p:txBody>
          <a:bodyPr wrap="square">
            <a:spAutoFit/>
          </a:bodyPr>
          <a:lstStyle/>
          <a:p>
            <a:pPr marL="342900" indent="-342900">
              <a:lnSpc>
                <a:spcPct val="150000"/>
              </a:lnSpc>
              <a:buFont typeface="Arial" pitchFamily="34" charset="0"/>
              <a:buChar char="•"/>
            </a:pPr>
            <a:r>
              <a:rPr lang="en-US" dirty="0" smtClean="0">
                <a:solidFill>
                  <a:srgbClr val="0077AA"/>
                </a:solidFill>
                <a:latin typeface="Liberation Mono"/>
              </a:rPr>
              <a:t>RANK() OVER([PARTITION</a:t>
            </a:r>
            <a:r>
              <a:rPr lang="en-US" dirty="0" smtClean="0"/>
              <a:t> </a:t>
            </a:r>
            <a:r>
              <a:rPr lang="en-US" dirty="0" smtClean="0">
                <a:solidFill>
                  <a:srgbClr val="0077AA"/>
                </a:solidFill>
                <a:latin typeface="Liberation Mono"/>
              </a:rPr>
              <a:t>BY</a:t>
            </a:r>
            <a:r>
              <a:rPr lang="en-US" dirty="0" smtClean="0"/>
              <a:t> </a:t>
            </a:r>
            <a:r>
              <a:rPr lang="en-US" i="1" dirty="0" smtClean="0"/>
              <a:t>expr</a:t>
            </a:r>
            <a:r>
              <a:rPr lang="en-US" dirty="0" smtClean="0"/>
              <a:t> [, </a:t>
            </a:r>
            <a:r>
              <a:rPr lang="en-US" i="1" dirty="0" smtClean="0"/>
              <a:t>expr</a:t>
            </a:r>
            <a:r>
              <a:rPr lang="en-US" dirty="0" smtClean="0"/>
              <a:t>] ... </a:t>
            </a:r>
            <a:r>
              <a:rPr lang="en-US" dirty="0" smtClean="0">
                <a:solidFill>
                  <a:srgbClr val="0077AA"/>
                </a:solidFill>
                <a:latin typeface="Liberation Mono"/>
              </a:rPr>
              <a:t>ORDER</a:t>
            </a:r>
            <a:r>
              <a:rPr lang="en-US" dirty="0" smtClean="0"/>
              <a:t> </a:t>
            </a:r>
            <a:r>
              <a:rPr lang="en-US" dirty="0" smtClean="0">
                <a:solidFill>
                  <a:srgbClr val="0077AA"/>
                </a:solidFill>
                <a:latin typeface="Liberation Mono"/>
              </a:rPr>
              <a:t>BY</a:t>
            </a:r>
            <a:r>
              <a:rPr lang="en-US" dirty="0" smtClean="0"/>
              <a:t> </a:t>
            </a:r>
            <a:r>
              <a:rPr lang="en-US" i="1" dirty="0" smtClean="0"/>
              <a:t>expr</a:t>
            </a:r>
            <a:r>
              <a:rPr lang="en-US" dirty="0" smtClean="0"/>
              <a:t> [ASC | DESC] [, </a:t>
            </a:r>
            <a:r>
              <a:rPr lang="en-US" i="1" dirty="0" smtClean="0"/>
              <a:t>expr</a:t>
            </a:r>
            <a:r>
              <a:rPr lang="en-US" dirty="0" smtClean="0"/>
              <a:t> [ASC | DESC]] ...</a:t>
            </a:r>
            <a:r>
              <a:rPr lang="en-US" dirty="0" smtClean="0">
                <a:solidFill>
                  <a:srgbClr val="0077AA"/>
                </a:solidFill>
                <a:latin typeface="Liberation Mono"/>
              </a:rPr>
              <a:t>])</a:t>
            </a:r>
          </a:p>
          <a:p>
            <a:pPr marL="342900" indent="-342900">
              <a:lnSpc>
                <a:spcPct val="150000"/>
              </a:lnSpc>
              <a:buFont typeface="Arial" pitchFamily="34" charset="0"/>
              <a:buChar char="•"/>
            </a:pPr>
            <a:endParaRPr lang="en-US" dirty="0" smtClean="0">
              <a:solidFill>
                <a:srgbClr val="0077AA"/>
              </a:solidFill>
              <a:latin typeface="Liberation Mono"/>
            </a:endParaRPr>
          </a:p>
          <a:p>
            <a:pPr marL="342900" indent="-342900">
              <a:lnSpc>
                <a:spcPct val="150000"/>
              </a:lnSpc>
              <a:buFont typeface="Arial" pitchFamily="34" charset="0"/>
              <a:buChar char="•"/>
            </a:pPr>
            <a:r>
              <a:rPr lang="en-US" dirty="0" smtClean="0">
                <a:solidFill>
                  <a:srgbClr val="0077AA"/>
                </a:solidFill>
                <a:latin typeface="Liberation Mono"/>
              </a:rPr>
              <a:t>DENSE_RANK() OVER([PARTITION</a:t>
            </a:r>
            <a:r>
              <a:rPr lang="en-US" dirty="0" smtClean="0"/>
              <a:t> </a:t>
            </a:r>
            <a:r>
              <a:rPr lang="en-US" dirty="0" smtClean="0">
                <a:solidFill>
                  <a:srgbClr val="0077AA"/>
                </a:solidFill>
                <a:latin typeface="Liberation Mono"/>
              </a:rPr>
              <a:t>BY</a:t>
            </a:r>
            <a:r>
              <a:rPr lang="en-US" dirty="0" smtClean="0"/>
              <a:t> </a:t>
            </a:r>
            <a:r>
              <a:rPr lang="en-US" i="1" dirty="0" smtClean="0"/>
              <a:t>expr</a:t>
            </a:r>
            <a:r>
              <a:rPr lang="en-US" dirty="0" smtClean="0"/>
              <a:t> [, </a:t>
            </a:r>
            <a:r>
              <a:rPr lang="en-US" i="1" dirty="0" smtClean="0"/>
              <a:t>expr</a:t>
            </a:r>
            <a:r>
              <a:rPr lang="en-US" dirty="0" smtClean="0"/>
              <a:t>] ... </a:t>
            </a:r>
            <a:r>
              <a:rPr lang="en-US" dirty="0" smtClean="0">
                <a:solidFill>
                  <a:srgbClr val="0077AA"/>
                </a:solidFill>
                <a:latin typeface="Liberation Mono"/>
              </a:rPr>
              <a:t>ORDER</a:t>
            </a:r>
            <a:r>
              <a:rPr lang="en-US" dirty="0" smtClean="0"/>
              <a:t> </a:t>
            </a:r>
            <a:r>
              <a:rPr lang="en-US" dirty="0" smtClean="0">
                <a:solidFill>
                  <a:srgbClr val="0077AA"/>
                </a:solidFill>
                <a:latin typeface="Liberation Mono"/>
              </a:rPr>
              <a:t>BY</a:t>
            </a:r>
            <a:r>
              <a:rPr lang="en-US" dirty="0" smtClean="0"/>
              <a:t> </a:t>
            </a:r>
            <a:r>
              <a:rPr lang="en-US" i="1" dirty="0" smtClean="0"/>
              <a:t>expr</a:t>
            </a:r>
            <a:r>
              <a:rPr lang="en-US" dirty="0" smtClean="0"/>
              <a:t> [ASC|DESC] [, </a:t>
            </a:r>
            <a:r>
              <a:rPr lang="en-US" i="1" dirty="0" smtClean="0"/>
              <a:t>expr</a:t>
            </a:r>
            <a:r>
              <a:rPr lang="en-US" dirty="0" smtClean="0"/>
              <a:t> [ASC | DESC]] ...</a:t>
            </a:r>
            <a:r>
              <a:rPr lang="en-US" dirty="0" smtClean="0">
                <a:solidFill>
                  <a:srgbClr val="0077AA"/>
                </a:solidFill>
                <a:latin typeface="Liberation Mono"/>
              </a:rPr>
              <a:t>])</a:t>
            </a:r>
          </a:p>
          <a:p>
            <a:pPr marL="342900" indent="-342900">
              <a:lnSpc>
                <a:spcPct val="150000"/>
              </a:lnSpc>
              <a:buFont typeface="Arial" pitchFamily="34" charset="0"/>
              <a:buChar char="•"/>
            </a:pPr>
            <a:endParaRPr lang="en-US" dirty="0" smtClean="0">
              <a:solidFill>
                <a:srgbClr val="0077AA"/>
              </a:solidFill>
              <a:latin typeface="Liberation Mono"/>
            </a:endParaRPr>
          </a:p>
          <a:p>
            <a:pPr marL="342900" indent="-342900">
              <a:lnSpc>
                <a:spcPct val="150000"/>
              </a:lnSpc>
              <a:buFont typeface="Arial" pitchFamily="34" charset="0"/>
              <a:buChar char="•"/>
            </a:pPr>
            <a:r>
              <a:rPr lang="en-US" dirty="0" smtClean="0">
                <a:solidFill>
                  <a:srgbClr val="0077AA"/>
                </a:solidFill>
                <a:latin typeface="Liberation Mono"/>
              </a:rPr>
              <a:t>ROW_NUMBER() OVER([PARTITION</a:t>
            </a:r>
            <a:r>
              <a:rPr lang="en-US" dirty="0" smtClean="0"/>
              <a:t> </a:t>
            </a:r>
            <a:r>
              <a:rPr lang="en-US" dirty="0" smtClean="0">
                <a:solidFill>
                  <a:srgbClr val="0077AA"/>
                </a:solidFill>
                <a:latin typeface="Liberation Mono"/>
              </a:rPr>
              <a:t>BY</a:t>
            </a:r>
            <a:r>
              <a:rPr lang="en-US" dirty="0" smtClean="0"/>
              <a:t> </a:t>
            </a:r>
            <a:r>
              <a:rPr lang="en-US" i="1" dirty="0" smtClean="0"/>
              <a:t>expr</a:t>
            </a:r>
            <a:r>
              <a:rPr lang="en-US" dirty="0" smtClean="0"/>
              <a:t> [, </a:t>
            </a:r>
            <a:r>
              <a:rPr lang="en-US" i="1" dirty="0" smtClean="0"/>
              <a:t>expr</a:t>
            </a:r>
            <a:r>
              <a:rPr lang="en-US" dirty="0" smtClean="0"/>
              <a:t>] ... </a:t>
            </a:r>
            <a:r>
              <a:rPr lang="en-US" dirty="0" smtClean="0">
                <a:solidFill>
                  <a:srgbClr val="0077AA"/>
                </a:solidFill>
                <a:latin typeface="Liberation Mono"/>
              </a:rPr>
              <a:t>ORDER</a:t>
            </a:r>
            <a:r>
              <a:rPr lang="en-US" dirty="0" smtClean="0"/>
              <a:t> </a:t>
            </a:r>
            <a:r>
              <a:rPr lang="en-US" dirty="0" smtClean="0">
                <a:solidFill>
                  <a:srgbClr val="0077AA"/>
                </a:solidFill>
                <a:latin typeface="Liberation Mono"/>
              </a:rPr>
              <a:t>BY</a:t>
            </a:r>
            <a:r>
              <a:rPr lang="en-US" dirty="0" smtClean="0"/>
              <a:t> </a:t>
            </a:r>
            <a:r>
              <a:rPr lang="en-US" i="1" dirty="0" smtClean="0"/>
              <a:t>expr</a:t>
            </a:r>
            <a:r>
              <a:rPr lang="en-US" dirty="0" smtClean="0"/>
              <a:t> [ASC|DESC] [, </a:t>
            </a:r>
            <a:r>
              <a:rPr lang="en-US" i="1" dirty="0" smtClean="0"/>
              <a:t>expr</a:t>
            </a:r>
            <a:r>
              <a:rPr lang="en-US" dirty="0" smtClean="0"/>
              <a:t> [ASC | DESC]] ...</a:t>
            </a:r>
            <a:r>
              <a:rPr lang="en-US" dirty="0" smtClean="0">
                <a:solidFill>
                  <a:srgbClr val="0077AA"/>
                </a:solidFill>
                <a:latin typeface="Liberation Mono"/>
              </a:rPr>
              <a:t>])</a:t>
            </a:r>
          </a:p>
        </p:txBody>
      </p:sp>
      <p:sp>
        <p:nvSpPr>
          <p:cNvPr id="10" name="Rectangle 9"/>
          <p:cNvSpPr/>
          <p:nvPr/>
        </p:nvSpPr>
        <p:spPr>
          <a:xfrm>
            <a:off x="152400" y="703183"/>
            <a:ext cx="8839200" cy="369332"/>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TODO</a:t>
            </a:r>
            <a:endParaRPr lang="en-IN" b="1"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603374250"/>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3791859850"/>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chemeClr val="bg1"/>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chemeClr val="bg1"/>
                </a:solidFill>
                <a:latin typeface="Arial" panose="020B0604020202020204" pitchFamily="34" charset="0"/>
                <a:cs typeface="Arial" panose="020B0604020202020204" pitchFamily="34" charset="0"/>
              </a:rPr>
              <a:t>var</a:t>
            </a:r>
            <a:r>
              <a:rPr lang="en-IN" sz="2000" dirty="0">
                <a:solidFill>
                  <a:schemeClr val="bg1"/>
                </a:solidFill>
                <a:latin typeface="Arial" panose="020B0604020202020204" pitchFamily="34" charset="0"/>
                <a:cs typeface="Arial" panose="020B0604020202020204" pitchFamily="34" charset="0"/>
              </a:rPr>
              <a:t>', @"my-</a:t>
            </a:r>
            <a:r>
              <a:rPr lang="en-IN" sz="2000" dirty="0" err="1">
                <a:solidFill>
                  <a:schemeClr val="bg1"/>
                </a:solidFill>
                <a:latin typeface="Arial" panose="020B0604020202020204" pitchFamily="34" charset="0"/>
                <a:cs typeface="Arial" panose="020B0604020202020204" pitchFamily="34" charset="0"/>
              </a:rPr>
              <a:t>var</a:t>
            </a:r>
            <a:r>
              <a:rPr lang="en-IN" sz="2000" dirty="0">
                <a:solidFill>
                  <a:schemeClr val="bg1"/>
                </a:solidFill>
                <a:latin typeface="Arial" panose="020B0604020202020204" pitchFamily="34" charset="0"/>
                <a:cs typeface="Arial" panose="020B0604020202020204" pitchFamily="34" charset="0"/>
              </a:rPr>
              <a:t>", or @`my-</a:t>
            </a:r>
            <a:r>
              <a:rPr lang="en-IN" sz="2000" dirty="0" err="1">
                <a:solidFill>
                  <a:schemeClr val="bg1"/>
                </a:solidFill>
                <a:latin typeface="Arial" panose="020B0604020202020204" pitchFamily="34" charset="0"/>
                <a:cs typeface="Arial" panose="020B0604020202020204" pitchFamily="34" charset="0"/>
              </a:rPr>
              <a:t>var</a:t>
            </a:r>
            <a:r>
              <a:rPr lang="en-IN" sz="2000" dirty="0">
                <a:solidFill>
                  <a:schemeClr val="bg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chemeClr val="bg1"/>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chemeClr val="bg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chemeClr val="bg1"/>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chemeClr val="bg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chemeClr val="bg1"/>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chemeClr val="bg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chemeClr val="bg1"/>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chemeClr val="bg1"/>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62842086"/>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 xmlns:p14="http://schemas.microsoft.com/office/powerpoint/2010/main" val="2120274538"/>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chemeClr val="accent3">
                    <a:lumMod val="50000"/>
                  </a:schemeClr>
                </a:solidFill>
                <a:latin typeface="Liberation Mono"/>
              </a:rPr>
              <a:t>//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pic>
        <p:nvPicPr>
          <p:cNvPr id="4" name="Picture 3"/>
          <p:cNvPicPr>
            <a:picLocks noChangeAspect="1"/>
          </p:cNvPicPr>
          <p:nvPr/>
        </p:nvPicPr>
        <p:blipFill>
          <a:blip r:embed="rId2"/>
          <a:stretch>
            <a:fillRect/>
          </a:stretch>
        </p:blipFill>
        <p:spPr>
          <a:xfrm>
            <a:off x="914400" y="3276600"/>
            <a:ext cx="1219200" cy="2975429"/>
          </a:xfrm>
          <a:prstGeom prst="rect">
            <a:avLst/>
          </a:prstGeom>
        </p:spPr>
      </p:pic>
    </p:spTree>
    <p:extLst>
      <p:ext uri="{BB962C8B-B14F-4D97-AF65-F5344CB8AC3E}">
        <p14:creationId xmlns="" xmlns:p14="http://schemas.microsoft.com/office/powerpoint/2010/main" val="11230743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14282" y="3714752"/>
            <a:ext cx="8786874" cy="646331"/>
          </a:xfrm>
          <a:prstGeom prst="rect">
            <a:avLst/>
          </a:prstGeom>
        </p:spPr>
        <p:txBody>
          <a:bodyPr wrap="square">
            <a:spAutoFit/>
          </a:bodyPr>
          <a:lstStyle/>
          <a:p>
            <a:r>
              <a:rPr lang="en-IN" dirty="0" smtClean="0">
                <a:solidFill>
                  <a:srgbClr val="A67F59"/>
                </a:solidFill>
                <a:latin typeface="Liberation Mono"/>
              </a:rPr>
              <a:t>mysql&gt; </a:t>
            </a:r>
            <a:r>
              <a:rPr lang="en-US" dirty="0" smtClean="0">
                <a:solidFill>
                  <a:srgbClr val="0077AA"/>
                </a:solidFill>
                <a:latin typeface="Liberation Mono"/>
                <a:ea typeface="Times New Roman" panose="02020603050405020304" pitchFamily="18" charset="0"/>
              </a:rPr>
              <a:t>SELECT</a:t>
            </a:r>
            <a:r>
              <a:rPr lang="en-US" dirty="0" smtClean="0">
                <a:latin typeface="Liberation Mono"/>
              </a:rPr>
              <a:t> * </a:t>
            </a:r>
            <a:r>
              <a:rPr lang="en-US" dirty="0" smtClean="0">
                <a:solidFill>
                  <a:srgbClr val="0077AA"/>
                </a:solidFill>
                <a:latin typeface="Liberation Mono"/>
                <a:ea typeface="Times New Roman" panose="02020603050405020304" pitchFamily="18" charset="0"/>
              </a:rPr>
              <a:t>FROM</a:t>
            </a:r>
            <a:r>
              <a:rPr lang="en-US" dirty="0" smtClean="0">
                <a:latin typeface="Liberation Mono"/>
              </a:rPr>
              <a:t> (</a:t>
            </a:r>
            <a:r>
              <a:rPr lang="en-US" dirty="0" smtClean="0">
                <a:solidFill>
                  <a:srgbClr val="0077AA"/>
                </a:solidFill>
                <a:latin typeface="Liberation Mono"/>
                <a:ea typeface="Times New Roman" panose="02020603050405020304" pitchFamily="18" charset="0"/>
              </a:rPr>
              <a:t>SELECT</a:t>
            </a:r>
            <a:r>
              <a:rPr lang="en-US" dirty="0" smtClean="0">
                <a:latin typeface="Liberation Mono"/>
              </a:rPr>
              <a:t> </a:t>
            </a:r>
            <a:r>
              <a:rPr lang="en-US" dirty="0" smtClean="0">
                <a:solidFill>
                  <a:srgbClr val="EE9900"/>
                </a:solidFill>
                <a:latin typeface="Liberation Mono"/>
              </a:rPr>
              <a:t>@cnt</a:t>
            </a:r>
            <a:r>
              <a:rPr lang="en-US" dirty="0" smtClean="0">
                <a:solidFill>
                  <a:schemeClr val="accent5">
                    <a:lumMod val="50000"/>
                  </a:schemeClr>
                </a:solidFill>
                <a:latin typeface="Liberation Mono"/>
              </a:rPr>
              <a:t> </a:t>
            </a:r>
            <a:r>
              <a:rPr lang="en-US" dirty="0" smtClean="0">
                <a:solidFill>
                  <a:srgbClr val="A67F59"/>
                </a:solidFill>
                <a:latin typeface="Liberation Mono"/>
              </a:rPr>
              <a:t>:=</a:t>
            </a:r>
            <a:r>
              <a:rPr lang="en-US" dirty="0" smtClean="0">
                <a:solidFill>
                  <a:schemeClr val="accent5">
                    <a:lumMod val="50000"/>
                  </a:schemeClr>
                </a:solidFill>
                <a:latin typeface="Liberation Mono"/>
              </a:rPr>
              <a:t> </a:t>
            </a:r>
            <a:r>
              <a:rPr lang="en-US" dirty="0" smtClean="0">
                <a:solidFill>
                  <a:srgbClr val="EE9900"/>
                </a:solidFill>
                <a:latin typeface="Liberation Mono"/>
              </a:rPr>
              <a:t>@cnt </a:t>
            </a:r>
            <a:r>
              <a:rPr lang="en-US" dirty="0" smtClean="0">
                <a:latin typeface="Liberation Mono"/>
              </a:rPr>
              <a:t>+ </a:t>
            </a:r>
            <a:r>
              <a:rPr lang="en-US" dirty="0" smtClean="0">
                <a:solidFill>
                  <a:srgbClr val="669900"/>
                </a:solidFill>
                <a:latin typeface="Liberation Mono"/>
              </a:rPr>
              <a:t>1</a:t>
            </a:r>
            <a:r>
              <a:rPr lang="en-US" dirty="0" smtClean="0">
                <a:latin typeface="Liberation Mono"/>
              </a:rPr>
              <a:t> R1, EMP.* </a:t>
            </a:r>
            <a:r>
              <a:rPr lang="en-US" dirty="0" smtClean="0">
                <a:solidFill>
                  <a:srgbClr val="0077AA"/>
                </a:solidFill>
                <a:latin typeface="Liberation Mono"/>
                <a:ea typeface="Times New Roman" panose="02020603050405020304" pitchFamily="18" charset="0"/>
              </a:rPr>
              <a:t>FROM</a:t>
            </a:r>
            <a:r>
              <a:rPr lang="en-US" dirty="0" smtClean="0">
                <a:latin typeface="Liberation Mono"/>
              </a:rPr>
              <a:t> EMP, (</a:t>
            </a:r>
            <a:r>
              <a:rPr lang="en-US" dirty="0" smtClean="0">
                <a:solidFill>
                  <a:srgbClr val="0077AA"/>
                </a:solidFill>
                <a:latin typeface="Liberation Mono"/>
                <a:ea typeface="Times New Roman" panose="02020603050405020304" pitchFamily="18" charset="0"/>
              </a:rPr>
              <a:t>SELECT</a:t>
            </a:r>
            <a:r>
              <a:rPr lang="en-US" dirty="0" smtClean="0">
                <a:latin typeface="Liberation Mono"/>
              </a:rPr>
              <a:t> </a:t>
            </a:r>
            <a:r>
              <a:rPr lang="en-US" dirty="0" smtClean="0">
                <a:solidFill>
                  <a:srgbClr val="EE9900"/>
                </a:solidFill>
                <a:latin typeface="Liberation Mono"/>
              </a:rPr>
              <a:t>@cnt </a:t>
            </a:r>
            <a:r>
              <a:rPr lang="en-US" dirty="0" smtClean="0">
                <a:solidFill>
                  <a:srgbClr val="A67F59"/>
                </a:solidFill>
                <a:latin typeface="Liberation Mono"/>
              </a:rPr>
              <a:t>:=</a:t>
            </a:r>
            <a:r>
              <a:rPr lang="en-US" dirty="0" smtClean="0">
                <a:solidFill>
                  <a:schemeClr val="accent5">
                    <a:lumMod val="50000"/>
                  </a:schemeClr>
                </a:solidFill>
                <a:latin typeface="Liberation Mono"/>
              </a:rPr>
              <a:t> </a:t>
            </a:r>
            <a:r>
              <a:rPr lang="en-US" dirty="0" smtClean="0">
                <a:solidFill>
                  <a:srgbClr val="669900"/>
                </a:solidFill>
                <a:latin typeface="Liberation Mono"/>
              </a:rPr>
              <a:t>0</a:t>
            </a:r>
            <a:r>
              <a:rPr lang="en-US" dirty="0" smtClean="0">
                <a:latin typeface="Liberation Mono"/>
              </a:rPr>
              <a:t>) T1) T2 </a:t>
            </a:r>
            <a:r>
              <a:rPr lang="en-US" dirty="0" smtClean="0">
                <a:solidFill>
                  <a:srgbClr val="0077AA"/>
                </a:solidFill>
                <a:latin typeface="Liberation Mono"/>
                <a:ea typeface="Times New Roman" panose="02020603050405020304" pitchFamily="18" charset="0"/>
              </a:rPr>
              <a:t>WHERE</a:t>
            </a:r>
            <a:r>
              <a:rPr lang="en-US" dirty="0" smtClean="0">
                <a:latin typeface="Liberation Mono"/>
              </a:rPr>
              <a:t> R1</a:t>
            </a:r>
            <a:r>
              <a:rPr lang="en-US" dirty="0" smtClean="0">
                <a:solidFill>
                  <a:srgbClr val="A67F59"/>
                </a:solidFill>
                <a:latin typeface="Liberation Mono"/>
              </a:rPr>
              <a:t> </a:t>
            </a:r>
            <a:r>
              <a:rPr lang="en-US" dirty="0" smtClean="0">
                <a:latin typeface="Liberation Mono"/>
              </a:rPr>
              <a:t>&gt; </a:t>
            </a:r>
            <a:r>
              <a:rPr lang="en-US" dirty="0" smtClean="0">
                <a:solidFill>
                  <a:srgbClr val="EE9900"/>
                </a:solidFill>
                <a:latin typeface="Liberation Mono"/>
              </a:rPr>
              <a:t>@cnt </a:t>
            </a:r>
            <a:r>
              <a:rPr lang="en-US" dirty="0" smtClean="0">
                <a:latin typeface="Liberation Mono"/>
              </a:rPr>
              <a:t>- </a:t>
            </a:r>
            <a:r>
              <a:rPr lang="en-US" dirty="0" smtClean="0">
                <a:solidFill>
                  <a:srgbClr val="669900"/>
                </a:solidFill>
                <a:latin typeface="Liberation Mono"/>
              </a:rPr>
              <a:t>7</a:t>
            </a:r>
            <a:r>
              <a:rPr lang="en-US" dirty="0" smtClean="0">
                <a:latin typeface="Liberation Mono"/>
              </a:rPr>
              <a:t>;</a:t>
            </a:r>
            <a:endParaRPr lang="en-US" dirty="0">
              <a:latin typeface="Liberation Mono"/>
            </a:endParaRPr>
          </a:p>
        </p:txBody>
      </p:sp>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2000"/>
            <a:ext cx="8839200" cy="2123658"/>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sz="800"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sz="800"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p>
          <a:p>
            <a:endParaRPr lang="en-IN" sz="800" dirty="0" smtClean="0">
              <a:solidFill>
                <a:srgbClr val="A67F59"/>
              </a:solidFill>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a:latin typeface="Liberation Mono"/>
                <a:cs typeface="Arial" panose="020B0604020202020204" pitchFamily="34" charset="0"/>
              </a:rPr>
              <a:t>,E.*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anose="020B0604020202020204" pitchFamily="34" charset="0"/>
              </a:rPr>
              <a:t>JOB, 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 BY </a:t>
            </a:r>
            <a:r>
              <a:rPr lang="en-IN" dirty="0">
                <a:latin typeface="Liberation Mono"/>
                <a:ea typeface="Times New Roman" panose="02020603050405020304" pitchFamily="18" charset="0"/>
                <a:cs typeface="Times New Roman" panose="02020603050405020304" pitchFamily="18" charset="0"/>
              </a:rPr>
              <a:t>JOB</a:t>
            </a:r>
            <a:r>
              <a:rPr lang="en-IN"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cs typeface="Times New Roman" panose="02020603050405020304" pitchFamily="18" charset="0"/>
              </a:rPr>
              <a:t>SAL</a:t>
            </a:r>
            <a:r>
              <a:rPr lang="en-IN" dirty="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 ,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EE</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grpSp>
        <p:nvGrpSpPr>
          <p:cNvPr id="2" name="Group 8"/>
          <p:cNvGrpSpPr/>
          <p:nvPr/>
        </p:nvGrpSpPr>
        <p:grpSpPr>
          <a:xfrm>
            <a:off x="130629" y="2971800"/>
            <a:ext cx="8860971" cy="3160931"/>
            <a:chOff x="130629" y="2935069"/>
            <a:chExt cx="8860971" cy="3160931"/>
          </a:xfrm>
        </p:grpSpPr>
        <p:grpSp>
          <p:nvGrpSpPr>
            <p:cNvPr id="8" name="Group 7"/>
            <p:cNvGrpSpPr/>
            <p:nvPr/>
          </p:nvGrpSpPr>
          <p:grpSpPr>
            <a:xfrm>
              <a:off x="130629" y="2935069"/>
              <a:ext cx="8860971" cy="3160931"/>
              <a:chOff x="130629" y="2935069"/>
              <a:chExt cx="8860971" cy="3160931"/>
            </a:xfrm>
          </p:grpSpPr>
          <p:sp>
            <p:nvSpPr>
              <p:cNvPr id="3" name="Rectangle 2"/>
              <p:cNvSpPr/>
              <p:nvPr/>
            </p:nvSpPr>
            <p:spPr>
              <a:xfrm>
                <a:off x="152400" y="2935069"/>
                <a:ext cx="8839200" cy="369332"/>
              </a:xfrm>
              <a:prstGeom prst="rect">
                <a:avLst/>
              </a:prstGeom>
            </p:spPr>
            <p:txBody>
              <a:bodyPr wrap="square">
                <a:spAutoFit/>
              </a:bodyPr>
              <a:lstStyle/>
              <a:p>
                <a:endParaRPr lang="en-IN" dirty="0">
                  <a:latin typeface="Liberation Mono"/>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30629" y="3215283"/>
                <a:ext cx="8816105" cy="2880717"/>
              </a:xfrm>
              <a:prstGeom prst="rect">
                <a:avLst/>
              </a:prstGeom>
            </p:spPr>
          </p:pic>
        </p:grpSp>
        <p:sp>
          <p:nvSpPr>
            <p:cNvPr id="7" name="Rectangle 6"/>
            <p:cNvSpPr/>
            <p:nvPr/>
          </p:nvSpPr>
          <p:spPr>
            <a:xfrm>
              <a:off x="391886" y="3185441"/>
              <a:ext cx="685800" cy="2880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2634129302"/>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 xmlns:p14="http://schemas.microsoft.com/office/powerpoint/2010/main" val="387351885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70136766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 xmlns:p14="http://schemas.microsoft.com/office/powerpoint/2010/main" val="19571643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45919445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28040282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 xmlns:p14="http://schemas.microsoft.com/office/powerpoint/2010/main" val="44294674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38867614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 xmlns:p14="http://schemas.microsoft.com/office/powerpoint/2010/main" val="82527408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 xmlns:p14="http://schemas.microsoft.com/office/powerpoint/2010/main" val="381388573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
        <p:nvSpPr>
          <p:cNvPr id="3" name="Rectangle 2"/>
          <p:cNvSpPr/>
          <p:nvPr/>
        </p:nvSpPr>
        <p:spPr>
          <a:xfrm>
            <a:off x="152400" y="0"/>
            <a:ext cx="6213176" cy="1754326"/>
          </a:xfrm>
          <a:prstGeom prst="rect">
            <a:avLst/>
          </a:prstGeom>
        </p:spPr>
        <p:txBody>
          <a:bodyPr wrap="none">
            <a:spAutoFit/>
          </a:bodyPr>
          <a:lstStyle/>
          <a:p>
            <a:pPr>
              <a:lnSpc>
                <a:spcPct val="150000"/>
              </a:lnSpc>
            </a:pPr>
            <a:r>
              <a:rPr lang="en-US" sz="2400" dirty="0" smtClean="0">
                <a:solidFill>
                  <a:srgbClr val="D9DD21"/>
                </a:solidFill>
              </a:rPr>
              <a:t>If not working then do changes in </a:t>
            </a:r>
            <a:r>
              <a:rPr lang="en-US" sz="2400" i="1" dirty="0" smtClean="0">
                <a:solidFill>
                  <a:srgbClr val="D9DD21"/>
                </a:solidFill>
              </a:rPr>
              <a:t>my.ini</a:t>
            </a:r>
            <a:r>
              <a:rPr lang="en-US" sz="2400" dirty="0" smtClean="0">
                <a:solidFill>
                  <a:srgbClr val="D9DD21"/>
                </a:solidFill>
              </a:rPr>
              <a:t> file.</a:t>
            </a:r>
          </a:p>
          <a:p>
            <a:pPr>
              <a:lnSpc>
                <a:spcPct val="150000"/>
              </a:lnSpc>
            </a:pPr>
            <a:r>
              <a:rPr lang="en-US" sz="2400" dirty="0" smtClean="0">
                <a:solidFill>
                  <a:srgbClr val="298AE5"/>
                </a:solidFill>
                <a:latin typeface="Gill Sans MT (Body)"/>
                <a:cs typeface="Arial" panose="020B0604020202020204" pitchFamily="34" charset="0"/>
              </a:rPr>
              <a:t>secure_file_priv = ""</a:t>
            </a:r>
          </a:p>
          <a:p>
            <a:pPr>
              <a:lnSpc>
                <a:spcPct val="150000"/>
              </a:lnSpc>
            </a:pPr>
            <a:r>
              <a:rPr lang="en-US" sz="2400" dirty="0" smtClean="0">
                <a:solidFill>
                  <a:srgbClr val="298AE5"/>
                </a:solidFill>
                <a:latin typeface="Gill Sans MT (Body)"/>
                <a:cs typeface="Arial" panose="020B0604020202020204" pitchFamily="34" charset="0"/>
              </a:rPr>
              <a:t>SHOW VARIABLES LIKE "secure_file_priv";</a:t>
            </a:r>
            <a:endParaRPr lang="en-US" sz="2400" dirty="0">
              <a:solidFill>
                <a:srgbClr val="298AE5"/>
              </a:solidFill>
              <a:latin typeface="Gill Sans MT (Body)"/>
              <a:cs typeface="Arial" panose="020B0604020202020204" pitchFamily="34" charset="0"/>
            </a:endParaRPr>
          </a:p>
        </p:txBody>
      </p:sp>
    </p:spTree>
    <p:extLst>
      <p:ext uri="{BB962C8B-B14F-4D97-AF65-F5344CB8AC3E}">
        <p14:creationId xmlns="" xmlns:p14="http://schemas.microsoft.com/office/powerpoint/2010/main" val="236073090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 xmlns:p14="http://schemas.microsoft.com/office/powerpoint/2010/main" val="170143060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 xmlns:p14="http://schemas.microsoft.com/office/powerpoint/2010/main" val="112305591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 xmlns:p14="http://schemas.microsoft.com/office/powerpoint/2010/main" val="32902620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 xmlns:p14="http://schemas.microsoft.com/office/powerpoint/2010/main" val="3783013475"/>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3533475096"/>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2"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14889766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3212266341"/>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 xmlns:p14="http://schemas.microsoft.com/office/powerpoint/2010/main" val="3616541887"/>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 xmlns:p14="http://schemas.microsoft.com/office/powerpoint/2010/main" val="3475107062"/>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847755"/>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 </a:t>
            </a:r>
            <a:r>
              <a:rPr lang="en-IN" sz="2200" dirty="0" smtClean="0">
                <a:solidFill>
                  <a:srgbClr val="00B050"/>
                </a:solidFill>
                <a:latin typeface="Arial" panose="020B0604020202020204" pitchFamily="34" charset="0"/>
                <a:cs typeface="Arial" panose="020B0604020202020204" pitchFamily="34" charset="0"/>
              </a:rPr>
              <a:t>(to give in selection-list)</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a:t>
            </a:r>
            <a:r>
              <a:rPr lang="en-IN" sz="2200" dirty="0" smtClean="0">
                <a:solidFill>
                  <a:srgbClr val="00B050"/>
                </a:solidFill>
                <a:latin typeface="Arial" panose="020B0604020202020204" pitchFamily="34" charset="0"/>
                <a:cs typeface="Arial" panose="020B0604020202020204" pitchFamily="34" charset="0"/>
              </a:rPr>
              <a:t> (to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a:t>
            </a:r>
            <a:r>
              <a:rPr lang="en-IN" sz="2200" dirty="0" smtClean="0">
                <a:solidFill>
                  <a:srgbClr val="C00000"/>
                </a:solidFill>
                <a:latin typeface="Arial" panose="020B0604020202020204" pitchFamily="34" charset="0"/>
                <a:cs typeface="Arial" panose="020B0604020202020204" pitchFamily="34" charset="0"/>
              </a:rPr>
              <a:t>Views </a:t>
            </a:r>
            <a:r>
              <a:rPr lang="en-IN" sz="2200" dirty="0" smtClean="0">
                <a:solidFill>
                  <a:srgbClr val="00B050"/>
                </a:solidFill>
                <a:latin typeface="Arial" panose="020B0604020202020204" pitchFamily="34" charset="0"/>
                <a:cs typeface="Arial" panose="020B0604020202020204" pitchFamily="34" charset="0"/>
              </a:rPr>
              <a:t>(to give in FROM clause)</a:t>
            </a:r>
            <a:endParaRPr lang="en-IN" sz="2200" dirty="0">
              <a:solidFill>
                <a:srgbClr val="00B05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rgbClr val="00B050"/>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98604681"/>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4056381407"/>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308324"/>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sz="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352800"/>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error</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ENAME,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DNAME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ea typeface="Times New Roman" panose="02020603050405020304" pitchFamily="18" charset="0"/>
              </a:rPr>
              <a:t>WHERE</a:t>
            </a:r>
            <a:r>
              <a:rPr lang="en-IN" sz="2000" dirty="0">
                <a:solidFill>
                  <a:srgbClr val="DD4A68"/>
                </a:solidFill>
                <a:latin typeface="Arial" panose="020B0604020202020204" pitchFamily="34" charset="0"/>
                <a:ea typeface="Times New Roman" panose="02020603050405020304" pitchFamily="18" charset="0"/>
              </a:rPr>
              <a:t> </a:t>
            </a:r>
            <a:r>
              <a:rPr lang="en-IN" sz="2000" dirty="0">
                <a:solidFill>
                  <a:srgbClr val="FFC000"/>
                </a:solidFill>
                <a:latin typeface="Arial" panose="020B0604020202020204" pitchFamily="34" charset="0"/>
                <a:ea typeface="Times New Roman" panose="02020603050405020304" pitchFamily="18" charset="0"/>
              </a:rPr>
              <a:t>EMP</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rgbClr val="DD4A68"/>
                </a:solidFill>
                <a:latin typeface="Arial" panose="020B0604020202020204" pitchFamily="34" charset="0"/>
                <a:ea typeface="Times New Roman" panose="02020603050405020304" pitchFamily="18" charset="0"/>
              </a:rPr>
              <a:t> = </a:t>
            </a:r>
            <a:r>
              <a:rPr lang="en-IN" sz="2000" dirty="0">
                <a:solidFill>
                  <a:srgbClr val="FFC000"/>
                </a:solidFill>
                <a:latin typeface="Arial" panose="020B0604020202020204" pitchFamily="34" charset="0"/>
                <a:ea typeface="Times New Roman" panose="02020603050405020304" pitchFamily="18" charset="0"/>
              </a:rPr>
              <a:t>DEPT</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R1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a:latin typeface="Arial" panose="020B0604020202020204" pitchFamily="34" charset="0"/>
                <a:cs typeface="Arial" panose="020B0604020202020204" pitchFamily="34" charset="0"/>
              </a:rPr>
              <a:t> </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555894142"/>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2" name="Rectangle 1"/>
          <p:cNvSpPr/>
          <p:nvPr/>
        </p:nvSpPr>
        <p:spPr>
          <a:xfrm>
            <a:off x="76200" y="762000"/>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rPr>
              <a:t>SELECT</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"STANDARD PRICE",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"MINIMUM PRICE</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228600" y="2333592"/>
            <a:ext cx="5638800" cy="943008"/>
          </a:xfrm>
          <a:prstGeom prst="rect">
            <a:avLst/>
          </a:prstGeom>
        </p:spPr>
      </p:pic>
      <p:sp>
        <p:nvSpPr>
          <p:cNvPr id="7" name="Rectangle 6"/>
          <p:cNvSpPr/>
          <p:nvPr/>
        </p:nvSpPr>
        <p:spPr>
          <a:xfrm>
            <a:off x="76200" y="3629561"/>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rPr>
              <a:t>SELECT</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smtClean="0">
                <a:solidFill>
                  <a:schemeClr val="bg1">
                    <a:lumMod val="65000"/>
                  </a:schemeClr>
                </a:solidFill>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"PRICE </a:t>
            </a:r>
            <a:r>
              <a:rPr lang="en-US" sz="2000" dirty="0" smtClean="0">
                <a:latin typeface="Arial" panose="020B0604020202020204" pitchFamily="34" charset="0"/>
                <a:cs typeface="Arial" panose="020B0604020202020204" pitchFamily="34" charset="0"/>
              </a:rPr>
              <a:t>DIFFERENCE";</a:t>
            </a:r>
            <a:endParaRPr lang="en-US" sz="20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228600" y="5241265"/>
            <a:ext cx="4419601" cy="854735"/>
          </a:xfrm>
          <a:prstGeom prst="rect">
            <a:avLst/>
          </a:prstGeom>
        </p:spPr>
      </p:pic>
    </p:spTree>
    <p:extLst>
      <p:ext uri="{BB962C8B-B14F-4D97-AF65-F5344CB8AC3E}">
        <p14:creationId xmlns="" xmlns:p14="http://schemas.microsoft.com/office/powerpoint/2010/main" val="2128605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xmlns=""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xmlns="" val="7911383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9208052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xmlns="" val="22340120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xmlns=""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395601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19235006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xmlns=""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795640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7477042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xmlns="" val="24839681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41513896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xmlns="" val="265997695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8" name="Rectangle 7"/>
          <p:cNvSpPr/>
          <p:nvPr/>
        </p:nvSpPr>
        <p:spPr>
          <a:xfrm>
            <a:off x="142844" y="2643182"/>
            <a:ext cx="8715436" cy="646331"/>
          </a:xfrm>
          <a:prstGeom prst="rect">
            <a:avLst/>
          </a:prstGeom>
        </p:spPr>
        <p:txBody>
          <a:bodyPr wrap="square">
            <a:spAutoFit/>
          </a:bodyPr>
          <a:lstStyle/>
          <a:p>
            <a:r>
              <a:rPr lang="en-US" dirty="0" smtClean="0">
                <a:solidFill>
                  <a:srgbClr val="006C86"/>
                </a:solidFill>
              </a:rPr>
              <a:t>Data Domain refers to all the valid values which a column may contain and can be done by giving data type to the column.</a:t>
            </a:r>
            <a:endParaRPr lang="en-US" dirty="0">
              <a:solidFill>
                <a:srgbClr val="006C86"/>
              </a:solidFill>
            </a:endParaRPr>
          </a:p>
        </p:txBody>
      </p:sp>
    </p:spTree>
    <p:extLst>
      <p:ext uri="{BB962C8B-B14F-4D97-AF65-F5344CB8AC3E}">
        <p14:creationId xmlns:p14="http://schemas.microsoft.com/office/powerpoint/2010/main" xmlns="" val="64120605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smtClean="0">
                <a:solidFill>
                  <a:srgbClr val="FF9900"/>
                </a:solidFill>
                <a:latin typeface="Arial" pitchFamily="34" charset="0"/>
                <a:cs typeface="Arial" pitchFamily="34" charset="0"/>
              </a:rPr>
              <a:t>?</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55575" y="1001486"/>
            <a:ext cx="8912225" cy="5078313"/>
          </a:xfrm>
          <a:prstGeom prst="rect">
            <a:avLst/>
          </a:prstGeom>
        </p:spPr>
        <p:txBody>
          <a:bodyPr wrap="square">
            <a:spAutoFit/>
          </a:bodyPr>
          <a:lstStyle/>
          <a:p>
            <a:r>
              <a:rPr lang="en-US" dirty="0" smtClean="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76200" y="71414"/>
            <a:ext cx="7639072" cy="430887"/>
          </a:xfrm>
          <a:prstGeom prst="rect">
            <a:avLst/>
          </a:prstGeom>
          <a:solidFill>
            <a:schemeClr val="accent5">
              <a:lumMod val="20000"/>
              <a:lumOff val="80000"/>
            </a:schemeClr>
          </a:solidFill>
        </p:spPr>
        <p:txBody>
          <a:bodyPr wrap="square">
            <a:spAutoFit/>
          </a:bodyPr>
          <a:lstStyle/>
          <a:p>
            <a:r>
              <a:rPr lang="en-US" sz="2200" b="1" dirty="0">
                <a:solidFill>
                  <a:schemeClr val="accent4">
                    <a:lumMod val="50000"/>
                  </a:schemeClr>
                </a:solidFill>
                <a:latin typeface="Gentium Basic"/>
              </a:rPr>
              <a:t>Employee (</a:t>
            </a:r>
            <a:r>
              <a:rPr lang="en-US" sz="2200" b="1" dirty="0" smtClean="0">
                <a:solidFill>
                  <a:schemeClr val="accent4">
                    <a:lumMod val="50000"/>
                  </a:schemeClr>
                </a:solidFill>
                <a:latin typeface="Gentium Basic"/>
              </a:rPr>
              <a:t>EmployeeID</a:t>
            </a:r>
            <a:r>
              <a:rPr lang="en-US" sz="2200" b="1" dirty="0">
                <a:solidFill>
                  <a:schemeClr val="accent4">
                    <a:lumMod val="50000"/>
                  </a:schemeClr>
                </a:solidFill>
                <a:latin typeface="Gentium Basic"/>
              </a:rPr>
              <a:t>, FullName, SSN, </a:t>
            </a:r>
            <a:r>
              <a:rPr lang="en-US" sz="2200" b="1" dirty="0" smtClean="0">
                <a:solidFill>
                  <a:schemeClr val="accent4">
                    <a:lumMod val="50000"/>
                  </a:schemeClr>
                </a:solidFill>
                <a:latin typeface="Gentium Basic"/>
              </a:rPr>
              <a:t>DateOfBirth)</a:t>
            </a:r>
            <a:endParaRPr lang="en-US" sz="2200" b="1" dirty="0">
              <a:solidFill>
                <a:schemeClr val="accent4">
                  <a:lumMod val="50000"/>
                </a:schemeClr>
              </a:solidFill>
              <a:latin typeface="Gentium Basic"/>
            </a:endParaRPr>
          </a:p>
        </p:txBody>
      </p:sp>
    </p:spTree>
    <p:extLst>
      <p:ext uri="{BB962C8B-B14F-4D97-AF65-F5344CB8AC3E}">
        <p14:creationId xmlns:p14="http://schemas.microsoft.com/office/powerpoint/2010/main" xmlns="" val="10658373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928926" y="330623"/>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646331"/>
          </a:xfrm>
          <a:prstGeom prst="rect">
            <a:avLst/>
          </a:prstGeom>
        </p:spPr>
        <p:txBody>
          <a:bodyPr wrap="square">
            <a:spAutoFit/>
          </a:bodyPr>
          <a:lstStyle/>
          <a:p>
            <a:pPr marL="342900" indent="-342900" algn="just">
              <a:buFont typeface="Arial" panose="020B0604020202020204" pitchFamily="34" charset="0"/>
              <a:buChar char="•"/>
            </a:pPr>
            <a:r>
              <a:rPr lang="en-IN" b="1" dirty="0" smtClean="0">
                <a:solidFill>
                  <a:srgbClr val="0089A4"/>
                </a:solidFill>
                <a:latin typeface="Gentium Basic"/>
              </a:rPr>
              <a:t>Domain Constraint </a:t>
            </a:r>
            <a:r>
              <a:rPr lang="en-IN" b="1" dirty="0">
                <a:solidFill>
                  <a:srgbClr val="0089A4"/>
                </a:solidFill>
                <a:latin typeface="Gentium Basic"/>
              </a:rPr>
              <a:t>= </a:t>
            </a:r>
            <a:r>
              <a:rPr lang="en-IN"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923330"/>
          </a:xfrm>
          <a:prstGeom prst="rect">
            <a:avLst/>
          </a:prstGeom>
        </p:spPr>
        <p:txBody>
          <a:bodyPr wrap="square">
            <a:spAutoFit/>
          </a:bodyPr>
          <a:lstStyle/>
          <a:p>
            <a:r>
              <a:rPr lang="en-IN" b="1" dirty="0">
                <a:solidFill>
                  <a:srgbClr val="0089A4"/>
                </a:solidFill>
                <a:latin typeface="Gentium Basic"/>
              </a:rPr>
              <a:t>Data</a:t>
            </a:r>
            <a:r>
              <a:rPr lang="en-IN" dirty="0">
                <a:solidFill>
                  <a:srgbClr val="0089A4"/>
                </a:solidFill>
                <a:latin typeface="Gentium Basic"/>
              </a:rPr>
              <a:t> </a:t>
            </a:r>
            <a:r>
              <a:rPr lang="en-IN" b="1" dirty="0">
                <a:solidFill>
                  <a:srgbClr val="0089A4"/>
                </a:solidFill>
                <a:latin typeface="Gentium Basic"/>
              </a:rPr>
              <a:t>integrity</a:t>
            </a:r>
            <a:r>
              <a:rPr lang="en-IN" dirty="0">
                <a:solidFill>
                  <a:srgbClr val="0089A4"/>
                </a:solidFill>
                <a:latin typeface="Gentium Basic"/>
              </a:rPr>
              <a:t> refers to the validity of data, meaning data is consistent and correct</a:t>
            </a:r>
            <a:r>
              <a:rPr lang="en-IN" dirty="0" smtClean="0"/>
              <a:t>. </a:t>
            </a:r>
            <a:r>
              <a:rPr lang="en-IN" dirty="0">
                <a:solidFill>
                  <a:srgbClr val="0089A4"/>
                </a:solidFill>
                <a:latin typeface="Gentium Basic"/>
              </a:rPr>
              <a:t>Data integrity is normally enforced in a database </a:t>
            </a:r>
            <a:r>
              <a:rPr lang="en-IN" dirty="0" smtClean="0">
                <a:solidFill>
                  <a:srgbClr val="0089A4"/>
                </a:solidFill>
                <a:latin typeface="Gentium Basic"/>
              </a:rPr>
              <a:t>by </a:t>
            </a:r>
            <a:r>
              <a:rPr lang="en-IN" dirty="0">
                <a:solidFill>
                  <a:srgbClr val="0089A4"/>
                </a:solidFill>
                <a:latin typeface="Gentium Basic"/>
              </a:rPr>
              <a:t>a series of integrity constraints or rules. </a:t>
            </a:r>
          </a:p>
        </p:txBody>
      </p:sp>
      <p:sp>
        <p:nvSpPr>
          <p:cNvPr id="6" name="Rectangle 5"/>
          <p:cNvSpPr/>
          <p:nvPr/>
        </p:nvSpPr>
        <p:spPr>
          <a:xfrm>
            <a:off x="266700" y="4705224"/>
            <a:ext cx="8610600" cy="1287532"/>
          </a:xfrm>
          <a:prstGeom prst="rect">
            <a:avLst/>
          </a:prstGeom>
        </p:spPr>
        <p:txBody>
          <a:bodyPr wrap="square">
            <a:spAutoFit/>
          </a:bodyPr>
          <a:lstStyle/>
          <a:p>
            <a:pPr>
              <a:lnSpc>
                <a:spcPct val="150000"/>
              </a:lnSpc>
            </a:pPr>
            <a:r>
              <a:rPr lang="en-IN" b="1" i="1" dirty="0">
                <a:solidFill>
                  <a:srgbClr val="006C86"/>
                </a:solidFill>
              </a:rPr>
              <a:t>Entity</a:t>
            </a:r>
            <a:r>
              <a:rPr lang="en-IN" dirty="0">
                <a:solidFill>
                  <a:srgbClr val="006C86"/>
                </a:solidFill>
              </a:rPr>
              <a:t> </a:t>
            </a:r>
            <a:r>
              <a:rPr lang="en-IN" b="1" i="1" dirty="0">
                <a:solidFill>
                  <a:srgbClr val="006C86"/>
                </a:solidFill>
              </a:rPr>
              <a:t>integrity</a:t>
            </a:r>
            <a:r>
              <a:rPr lang="en-IN" dirty="0">
                <a:solidFill>
                  <a:srgbClr val="006C86"/>
                </a:solidFill>
              </a:rPr>
              <a:t> concerns the concept of a primary key.</a:t>
            </a:r>
          </a:p>
          <a:p>
            <a:pPr>
              <a:lnSpc>
                <a:spcPct val="150000"/>
              </a:lnSpc>
            </a:pPr>
            <a:r>
              <a:rPr lang="en-IN" b="1" i="1" dirty="0" smtClean="0">
                <a:solidFill>
                  <a:srgbClr val="006C86"/>
                </a:solidFill>
              </a:rPr>
              <a:t>Referential</a:t>
            </a:r>
            <a:r>
              <a:rPr lang="en-IN" dirty="0" smtClean="0">
                <a:solidFill>
                  <a:srgbClr val="006C86"/>
                </a:solidFill>
              </a:rPr>
              <a:t> </a:t>
            </a:r>
            <a:r>
              <a:rPr lang="en-IN" b="1" i="1" dirty="0">
                <a:solidFill>
                  <a:srgbClr val="006C86"/>
                </a:solidFill>
              </a:rPr>
              <a:t>integrity</a:t>
            </a:r>
            <a:r>
              <a:rPr lang="en-IN" dirty="0">
                <a:solidFill>
                  <a:srgbClr val="006C86"/>
                </a:solidFill>
              </a:rPr>
              <a:t> concerns the concept of a foreign key.</a:t>
            </a:r>
          </a:p>
          <a:p>
            <a:pPr>
              <a:lnSpc>
                <a:spcPct val="150000"/>
              </a:lnSpc>
            </a:pPr>
            <a:r>
              <a:rPr lang="en-IN" b="1" i="1" dirty="0" smtClean="0">
                <a:solidFill>
                  <a:srgbClr val="006C86"/>
                </a:solidFill>
              </a:rPr>
              <a:t>Domain</a:t>
            </a:r>
            <a:r>
              <a:rPr lang="en-IN" i="1" dirty="0" smtClean="0">
                <a:solidFill>
                  <a:srgbClr val="006C86"/>
                </a:solidFill>
              </a:rPr>
              <a:t> </a:t>
            </a:r>
            <a:r>
              <a:rPr lang="en-IN" b="1" i="1" dirty="0" smtClean="0">
                <a:solidFill>
                  <a:srgbClr val="006C86"/>
                </a:solidFill>
              </a:rPr>
              <a:t>integrity</a:t>
            </a:r>
            <a:r>
              <a:rPr lang="en-IN" i="1" dirty="0" smtClean="0">
                <a:solidFill>
                  <a:srgbClr val="006C86"/>
                </a:solidFill>
              </a:rPr>
              <a:t> </a:t>
            </a:r>
            <a:r>
              <a:rPr lang="en-IN" dirty="0" smtClean="0">
                <a:solidFill>
                  <a:srgbClr val="006C86"/>
                </a:solidFill>
              </a:rPr>
              <a:t>A </a:t>
            </a:r>
            <a:r>
              <a:rPr lang="en-IN" dirty="0">
                <a:solidFill>
                  <a:srgbClr val="006C86"/>
                </a:solidFill>
              </a:rPr>
              <a:t>domain is a set of values of the same type.</a:t>
            </a:r>
          </a:p>
        </p:txBody>
      </p:sp>
      <p:sp>
        <p:nvSpPr>
          <p:cNvPr id="7" name="Rectangle 6"/>
          <p:cNvSpPr/>
          <p:nvPr/>
        </p:nvSpPr>
        <p:spPr>
          <a:xfrm>
            <a:off x="214282" y="4058893"/>
            <a:ext cx="8643998" cy="646331"/>
          </a:xfrm>
          <a:prstGeom prst="rect">
            <a:avLst/>
          </a:prstGeom>
        </p:spPr>
        <p:txBody>
          <a:bodyPr wrap="square">
            <a:spAutoFit/>
          </a:bodyPr>
          <a:lstStyle/>
          <a:p>
            <a:r>
              <a:rPr lang="en-IN" dirty="0">
                <a:solidFill>
                  <a:srgbClr val="0089A4"/>
                </a:solidFill>
                <a:latin typeface="Gentium Basic"/>
              </a:rPr>
              <a:t>Three types of integrity </a:t>
            </a:r>
            <a:r>
              <a:rPr lang="en-IN" dirty="0" smtClean="0">
                <a:solidFill>
                  <a:srgbClr val="0089A4"/>
                </a:solidFill>
                <a:latin typeface="Gentium Basic"/>
              </a:rPr>
              <a:t>constraints: </a:t>
            </a:r>
            <a:r>
              <a:rPr lang="en-IN" b="1" i="1" dirty="0">
                <a:solidFill>
                  <a:srgbClr val="0089A4"/>
                </a:solidFill>
                <a:latin typeface="Gentium Basic"/>
              </a:rPr>
              <a:t>entity integrity, referential integrity and domain integrity</a:t>
            </a:r>
            <a:r>
              <a:rPr lang="en-IN" dirty="0">
                <a:solidFill>
                  <a:srgbClr val="0089A4"/>
                </a:solidFill>
                <a:latin typeface="Gentium Basic"/>
              </a:rPr>
              <a:t>:</a:t>
            </a:r>
            <a:endParaRPr lang="en-IN"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xmlns="" val="64766593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xmlns=""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xmlns=""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xmlns=""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xmlns=""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xmlns=""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xmlns=""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 action="ppaction://noaction"/>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xmlns=""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xmlns="">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xmlns=""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xmlns=""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7726411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1516616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xmlns="" val="231827460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500002" y="3500438"/>
            <a:ext cx="8429716" cy="2400657"/>
          </a:xfrm>
          <a:prstGeom prst="rect">
            <a:avLst/>
          </a:prstGeom>
        </p:spPr>
        <p:txBody>
          <a:bodyPr wrap="square">
            <a:spAutoFit/>
          </a:bodyPr>
          <a:lstStyle/>
          <a:p>
            <a:r>
              <a:rPr lang="en-US" sz="2000" dirty="0" smtClean="0">
                <a:solidFill>
                  <a:srgbClr val="006C86"/>
                </a:solidFill>
              </a:rPr>
              <a:t>Data modeling is the process of creating a data model for the data to be stored in a Database. This data model is a conceptual representation of</a:t>
            </a:r>
          </a:p>
          <a:p>
            <a:endParaRPr lang="en-US" sz="2000" dirty="0" smtClean="0">
              <a:solidFill>
                <a:srgbClr val="006C86"/>
              </a:solidFill>
            </a:endParaRPr>
          </a:p>
          <a:p>
            <a:pPr>
              <a:lnSpc>
                <a:spcPct val="150000"/>
              </a:lnSpc>
              <a:buFont typeface="Arial" pitchFamily="34" charset="0"/>
              <a:buChar char="•"/>
            </a:pPr>
            <a:r>
              <a:rPr lang="en-US" sz="2000" dirty="0" smtClean="0">
                <a:solidFill>
                  <a:srgbClr val="006C86"/>
                </a:solidFill>
              </a:rPr>
              <a:t>Data objects</a:t>
            </a:r>
          </a:p>
          <a:p>
            <a:pPr>
              <a:lnSpc>
                <a:spcPct val="150000"/>
              </a:lnSpc>
              <a:buFont typeface="Arial" pitchFamily="34" charset="0"/>
              <a:buChar char="•"/>
            </a:pPr>
            <a:r>
              <a:rPr lang="en-US" sz="2000" dirty="0" smtClean="0">
                <a:solidFill>
                  <a:srgbClr val="006C86"/>
                </a:solidFill>
              </a:rPr>
              <a:t>The associations between different data objects</a:t>
            </a:r>
          </a:p>
          <a:p>
            <a:pPr>
              <a:lnSpc>
                <a:spcPct val="150000"/>
              </a:lnSpc>
              <a:buFont typeface="Arial" pitchFamily="34" charset="0"/>
              <a:buChar char="•"/>
            </a:pPr>
            <a:r>
              <a:rPr lang="en-US" sz="2000" dirty="0" smtClean="0">
                <a:solidFill>
                  <a:srgbClr val="006C86"/>
                </a:solidFill>
              </a:rPr>
              <a:t>The rules.</a:t>
            </a:r>
            <a:endParaRPr lang="en-US" sz="2000" dirty="0">
              <a:solidFill>
                <a:srgbClr val="006C86"/>
              </a:solidFill>
            </a:endParaRPr>
          </a:p>
        </p:txBody>
      </p:sp>
    </p:spTree>
    <p:extLst>
      <p:ext uri="{BB962C8B-B14F-4D97-AF65-F5344CB8AC3E}">
        <p14:creationId xmlns:p14="http://schemas.microsoft.com/office/powerpoint/2010/main" xmlns="" val="1213867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 action="ppaction://noaction"/>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xmlns=""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xmlns=""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xmlns="" val="39043295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xmlns="" val="334768754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xmlns="" val="14871404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xmlns="" val="350442989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xmlns="" val="36630945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xmlns="" val="177600652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xmlns="" val="384459069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xmlns="" val="2383985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xmlns=""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xmlns="" val="12086259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xmlns="" val="324666086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xmlns="" val="131614533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155435340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936997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 xmlns:p14="http://schemas.microsoft.com/office/powerpoint/2010/main" val="392195458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2"/>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1"/>
            <a:ext cx="8839200" cy="461665"/>
          </a:xfrm>
          <a:prstGeom prst="rect">
            <a:avLst/>
          </a:prstGeom>
        </p:spPr>
        <p:txBody>
          <a:bodyPr wrap="square">
            <a:spAutoFit/>
          </a:bodyPr>
          <a:lstStyle/>
          <a:p>
            <a:r>
              <a:rPr lang="en-US" sz="2400" b="1" dirty="0" smtClean="0"/>
              <a:t>Student</a:t>
            </a:r>
            <a:r>
              <a:rPr lang="en-US" sz="2400" dirty="0" smtClean="0"/>
              <a:t> table.</a:t>
            </a:r>
            <a:endParaRPr lang="en-IN" sz="2400"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nvGraphicFramePr>
        <p:xfrm>
          <a:off x="231577" y="1571614"/>
          <a:ext cx="8680845" cy="2786080"/>
        </p:xfrm>
        <a:graphic>
          <a:graphicData uri="http://schemas.openxmlformats.org/drawingml/2006/table">
            <a:tbl>
              <a:tblPr/>
              <a:tblGrid>
                <a:gridCol w="1736169"/>
                <a:gridCol w="1736169"/>
                <a:gridCol w="1736169"/>
                <a:gridCol w="1736169"/>
                <a:gridCol w="1736169"/>
              </a:tblGrid>
              <a:tr h="557216">
                <a:tc>
                  <a:txBody>
                    <a:bodyPr/>
                    <a:lstStyle/>
                    <a:p>
                      <a:pPr algn="ctr" fontAlgn="t"/>
                      <a:r>
                        <a:rPr lang="en-US" b="1" dirty="0">
                          <a:solidFill>
                            <a:schemeClr val="tx2">
                              <a:lumMod val="75000"/>
                            </a:schemeClr>
                          </a:solidFill>
                        </a:rPr>
                        <a:t>rollno</a:t>
                      </a:r>
                    </a:p>
                  </a:txBody>
                  <a:tcPr marL="57157" marR="57157"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b="1" dirty="0">
                          <a:solidFill>
                            <a:schemeClr val="tx2">
                              <a:lumMod val="75000"/>
                            </a:schemeClr>
                          </a:solidFill>
                        </a:rPr>
                        <a:t>name</a:t>
                      </a:r>
                    </a:p>
                  </a:txBody>
                  <a:tcPr marL="57157" marR="57157"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b="1" dirty="0">
                          <a:solidFill>
                            <a:schemeClr val="tx2">
                              <a:lumMod val="75000"/>
                            </a:schemeClr>
                          </a:solidFill>
                        </a:rPr>
                        <a:t>branch</a:t>
                      </a:r>
                    </a:p>
                  </a:txBody>
                  <a:tcPr marL="57157" marR="57157"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b="1" dirty="0">
                          <a:solidFill>
                            <a:schemeClr val="tx2">
                              <a:lumMod val="75000"/>
                            </a:schemeClr>
                          </a:solidFill>
                        </a:rPr>
                        <a:t>hod</a:t>
                      </a:r>
                    </a:p>
                  </a:txBody>
                  <a:tcPr marL="57157" marR="57157"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b="1" dirty="0">
                          <a:solidFill>
                            <a:schemeClr val="tx2">
                              <a:lumMod val="75000"/>
                            </a:schemeClr>
                          </a:solidFill>
                        </a:rPr>
                        <a:t>office_tel</a:t>
                      </a:r>
                    </a:p>
                  </a:txBody>
                  <a:tcPr marL="57157" marR="57157"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557216">
                <a:tc>
                  <a:txBody>
                    <a:bodyPr/>
                    <a:lstStyle/>
                    <a:p>
                      <a:pPr fontAlgn="t"/>
                      <a:r>
                        <a:rPr lang="en-US"/>
                        <a:t>401</a:t>
                      </a:r>
                    </a:p>
                  </a:txBody>
                  <a:tcPr marL="57157" marR="57157"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t>Akon</a:t>
                      </a:r>
                    </a:p>
                  </a:txBody>
                  <a:tcPr marL="57157" marR="57157"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b="1" dirty="0"/>
                        <a:t>CSE</a:t>
                      </a:r>
                    </a:p>
                  </a:txBody>
                  <a:tcPr marL="57157" marR="57157"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c>
                  <a:txBody>
                    <a:bodyPr/>
                    <a:lstStyle/>
                    <a:p>
                      <a:pPr fontAlgn="t"/>
                      <a:r>
                        <a:rPr lang="en-US" b="1"/>
                        <a:t>Mr. X</a:t>
                      </a:r>
                    </a:p>
                  </a:txBody>
                  <a:tcPr marL="57157" marR="57157"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c>
                  <a:txBody>
                    <a:bodyPr/>
                    <a:lstStyle/>
                    <a:p>
                      <a:pPr fontAlgn="t"/>
                      <a:r>
                        <a:rPr lang="en-US" b="1"/>
                        <a:t>53337</a:t>
                      </a:r>
                    </a:p>
                  </a:txBody>
                  <a:tcPr marL="57157" marR="57157"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r>
              <a:tr h="557216">
                <a:tc>
                  <a:txBody>
                    <a:bodyPr/>
                    <a:lstStyle/>
                    <a:p>
                      <a:pPr fontAlgn="t"/>
                      <a:r>
                        <a:rPr lang="en-US"/>
                        <a:t>402</a:t>
                      </a:r>
                    </a:p>
                  </a:txBody>
                  <a:tcPr marL="57157" marR="57157"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a:t>Bkon</a:t>
                      </a:r>
                    </a:p>
                  </a:txBody>
                  <a:tcPr marL="57157" marR="57157"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b="1" dirty="0"/>
                        <a:t>CSE</a:t>
                      </a:r>
                    </a:p>
                  </a:txBody>
                  <a:tcPr marL="57157" marR="57157"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c>
                  <a:txBody>
                    <a:bodyPr/>
                    <a:lstStyle/>
                    <a:p>
                      <a:pPr fontAlgn="t"/>
                      <a:r>
                        <a:rPr lang="en-US" b="1"/>
                        <a:t>Mr. X</a:t>
                      </a:r>
                    </a:p>
                  </a:txBody>
                  <a:tcPr marL="57157" marR="57157"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c>
                  <a:txBody>
                    <a:bodyPr/>
                    <a:lstStyle/>
                    <a:p>
                      <a:pPr fontAlgn="t"/>
                      <a:r>
                        <a:rPr lang="en-US" b="1" dirty="0"/>
                        <a:t>53337</a:t>
                      </a:r>
                    </a:p>
                  </a:txBody>
                  <a:tcPr marL="57157" marR="57157"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r>
              <a:tr h="557216">
                <a:tc>
                  <a:txBody>
                    <a:bodyPr/>
                    <a:lstStyle/>
                    <a:p>
                      <a:pPr fontAlgn="t"/>
                      <a:r>
                        <a:rPr lang="en-US"/>
                        <a:t>403</a:t>
                      </a:r>
                    </a:p>
                  </a:txBody>
                  <a:tcPr marL="57157" marR="57157"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t>Ckon</a:t>
                      </a:r>
                    </a:p>
                  </a:txBody>
                  <a:tcPr marL="57157" marR="57157"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b="1" dirty="0"/>
                        <a:t>CSE</a:t>
                      </a:r>
                    </a:p>
                  </a:txBody>
                  <a:tcPr marL="57157" marR="57157"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c>
                  <a:txBody>
                    <a:bodyPr/>
                    <a:lstStyle/>
                    <a:p>
                      <a:pPr fontAlgn="t"/>
                      <a:r>
                        <a:rPr lang="en-US" b="1" dirty="0"/>
                        <a:t>Mr. X</a:t>
                      </a:r>
                    </a:p>
                  </a:txBody>
                  <a:tcPr marL="57157" marR="57157"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c>
                  <a:txBody>
                    <a:bodyPr/>
                    <a:lstStyle/>
                    <a:p>
                      <a:pPr fontAlgn="t"/>
                      <a:r>
                        <a:rPr lang="en-US" b="1"/>
                        <a:t>53337</a:t>
                      </a:r>
                    </a:p>
                  </a:txBody>
                  <a:tcPr marL="57157" marR="57157"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r>
              <a:tr h="557216">
                <a:tc>
                  <a:txBody>
                    <a:bodyPr/>
                    <a:lstStyle/>
                    <a:p>
                      <a:pPr fontAlgn="t"/>
                      <a:r>
                        <a:rPr lang="en-US" dirty="0"/>
                        <a:t>404</a:t>
                      </a:r>
                    </a:p>
                  </a:txBody>
                  <a:tcPr marL="57157" marR="57157"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a:t>Dkon</a:t>
                      </a:r>
                    </a:p>
                  </a:txBody>
                  <a:tcPr marL="57157" marR="57157"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b="1"/>
                        <a:t>CSE</a:t>
                      </a:r>
                    </a:p>
                  </a:txBody>
                  <a:tcPr marL="57157" marR="57157"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c>
                  <a:txBody>
                    <a:bodyPr/>
                    <a:lstStyle/>
                    <a:p>
                      <a:pPr fontAlgn="t"/>
                      <a:r>
                        <a:rPr lang="en-US" b="1" dirty="0"/>
                        <a:t>Mr. X</a:t>
                      </a:r>
                    </a:p>
                  </a:txBody>
                  <a:tcPr marL="57157" marR="57157"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c>
                  <a:txBody>
                    <a:bodyPr/>
                    <a:lstStyle/>
                    <a:p>
                      <a:pPr fontAlgn="t"/>
                      <a:r>
                        <a:rPr lang="en-US" b="1" dirty="0"/>
                        <a:t>53337</a:t>
                      </a:r>
                    </a:p>
                  </a:txBody>
                  <a:tcPr marL="57157" marR="57157"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 xmlns:p14="http://schemas.microsoft.com/office/powerpoint/2010/main" val="62653191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2"/>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69090"/>
            <a:ext cx="8839200" cy="1938992"/>
          </a:xfrm>
          <a:prstGeom prst="rect">
            <a:avLst/>
          </a:prstGeom>
          <a:solidFill>
            <a:schemeClr val="accent3">
              <a:lumMod val="40000"/>
              <a:lumOff val="60000"/>
            </a:schemeClr>
          </a:solidFill>
        </p:spPr>
        <p:txBody>
          <a:bodyPr wrap="square">
            <a:spAutoFit/>
          </a:bodyPr>
          <a:lstStyle/>
          <a:p>
            <a:r>
              <a:rPr lang="en-IN" sz="2000" b="1" dirty="0" smtClean="0">
                <a:latin typeface="Arial" panose="020B0604020202020204" pitchFamily="34" charset="0"/>
                <a:cs typeface="Arial" panose="020B0604020202020204" pitchFamily="34" charset="0"/>
              </a:rPr>
              <a:t>Insert anomaly</a:t>
            </a:r>
            <a:r>
              <a:rPr lang="en-IN" sz="2000" dirty="0" smtClean="0">
                <a:latin typeface="Arial" panose="020B0604020202020204" pitchFamily="34" charset="0"/>
                <a:cs typeface="Arial" panose="020B0604020202020204" pitchFamily="34" charset="0"/>
              </a:rPr>
              <a:t>: </a:t>
            </a:r>
            <a:r>
              <a:rPr lang="en-US" sz="2000" dirty="0" smtClean="0"/>
              <a:t>Suppose for a new admission, until and unless a student opts for a branch, data of the student cannot be inserted, or else we will have to set the branch information as </a:t>
            </a:r>
            <a:r>
              <a:rPr lang="en-US" sz="2000" b="1" dirty="0" smtClean="0"/>
              <a:t>NULL</a:t>
            </a:r>
            <a:r>
              <a:rPr lang="en-US" sz="2000" dirty="0" smtClean="0"/>
              <a:t>.</a:t>
            </a:r>
          </a:p>
          <a:p>
            <a:r>
              <a:rPr lang="en-US" sz="2000" dirty="0" smtClean="0"/>
              <a:t>Also, if we have to insert data of 100 students of same branch, then the branch information will be repeated for all those 100 students.</a:t>
            </a:r>
          </a:p>
          <a:p>
            <a:r>
              <a:rPr lang="en-US" sz="2000" dirty="0" smtClean="0"/>
              <a:t>These scenarios are nothing but </a:t>
            </a:r>
            <a:r>
              <a:rPr lang="en-US" sz="2000" b="1" dirty="0" smtClean="0"/>
              <a:t>Insertion anomalies</a:t>
            </a:r>
            <a:r>
              <a:rPr lang="en-US" sz="2000" dirty="0" smtClean="0"/>
              <a:t>.</a:t>
            </a:r>
          </a:p>
        </p:txBody>
      </p:sp>
      <p:sp>
        <p:nvSpPr>
          <p:cNvPr id="3" name="Rectangle 2"/>
          <p:cNvSpPr/>
          <p:nvPr/>
        </p:nvSpPr>
        <p:spPr>
          <a:xfrm>
            <a:off x="152400" y="3127718"/>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t>
            </a:r>
            <a:r>
              <a:rPr lang="en-IN" sz="2000" b="1" dirty="0" smtClean="0">
                <a:latin typeface="Arial" panose="020B0604020202020204" pitchFamily="34" charset="0"/>
                <a:cs typeface="Arial" panose="020B0604020202020204" pitchFamily="34" charset="0"/>
              </a:rPr>
              <a:t>anomaly</a:t>
            </a:r>
            <a:r>
              <a:rPr lang="en-US" sz="2000" dirty="0" smtClean="0"/>
              <a:t>What if Mr. X leaves the college? or is no longer the HOD of computer science department? In that case all the student records will have to be updated, and if by mistake we miss any record, it will lead to data inconsistency. This is </a:t>
            </a:r>
            <a:r>
              <a:rPr lang="en-US" sz="2000" b="1" dirty="0" smtClean="0"/>
              <a:t>Updation anomaly</a:t>
            </a:r>
            <a:r>
              <a:rPr lang="en-US" sz="2000" dirty="0" smtClean="0"/>
              <a:t>.</a:t>
            </a:r>
            <a:endParaRPr lang="en-IN" sz="2000" dirty="0">
              <a:latin typeface="Arial" panose="020B0604020202020204" pitchFamily="34" charset="0"/>
              <a:cs typeface="Arial" panose="020B0604020202020204" pitchFamily="34" charset="0"/>
            </a:endParaRPr>
          </a:p>
        </p:txBody>
      </p:sp>
      <p:sp>
        <p:nvSpPr>
          <p:cNvPr id="5" name="Rectangle 4"/>
          <p:cNvSpPr/>
          <p:nvPr/>
        </p:nvSpPr>
        <p:spPr>
          <a:xfrm>
            <a:off x="152400" y="4770792"/>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US" sz="2000" dirty="0" smtClean="0"/>
              <a:t>In our </a:t>
            </a:r>
            <a:r>
              <a:rPr lang="en-US" sz="2000" b="1" dirty="0" smtClean="0"/>
              <a:t>Student</a:t>
            </a:r>
            <a:r>
              <a:rPr lang="en-US" sz="2000" dirty="0" smtClean="0"/>
              <a:t> table, two different informations are kept together, Student information and Branch information. Hence, at the end of the academic year, if student records are deleted, we will also lose the branch information. This is </a:t>
            </a:r>
            <a:r>
              <a:rPr lang="en-US" sz="2000" b="1" dirty="0" smtClean="0"/>
              <a:t>Deletion anomaly.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2408683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57300" y="2362200"/>
            <a:ext cx="6629400"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Normalization in DBMS</a:t>
            </a:r>
          </a:p>
        </p:txBody>
      </p:sp>
      <p:sp>
        <p:nvSpPr>
          <p:cNvPr id="4" name="Rectangle 3"/>
          <p:cNvSpPr/>
          <p:nvPr/>
        </p:nvSpPr>
        <p:spPr>
          <a:xfrm>
            <a:off x="1000100" y="3276600"/>
            <a:ext cx="7072362" cy="1631216"/>
          </a:xfrm>
          <a:prstGeom prst="rect">
            <a:avLst/>
          </a:prstGeom>
        </p:spPr>
        <p:txBody>
          <a:bodyPr wrap="square">
            <a:spAutoFit/>
          </a:bodyPr>
          <a:lstStyle/>
          <a:p>
            <a:pPr algn="just"/>
            <a:r>
              <a:rPr lang="en-US" sz="2000" dirty="0">
                <a:solidFill>
                  <a:srgbClr val="006C86"/>
                </a:solidFill>
                <a:latin typeface="Open sans"/>
                <a:cs typeface="Segoe UI Light" panose="020B0502040204020203" pitchFamily="34" charset="0"/>
              </a:rPr>
              <a:t>Database Normalization is a technique that helps in designing the schema of the database in an optimal manner so as to ensure the above points. The core idea of database normalization is to divide the tables into smaller subtables and store pointers to data rather than replicating it.</a:t>
            </a:r>
          </a:p>
        </p:txBody>
      </p:sp>
    </p:spTree>
    <p:extLst>
      <p:ext uri="{BB962C8B-B14F-4D97-AF65-F5344CB8AC3E}">
        <p14:creationId xmlns="" xmlns:p14="http://schemas.microsoft.com/office/powerpoint/2010/main" val="25029548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57300" y="2362200"/>
            <a:ext cx="66294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259682"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259682"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143000" y="2"/>
            <a:ext cx="6858000" cy="584775"/>
          </a:xfrm>
          <a:prstGeom prst="rect">
            <a:avLst/>
          </a:prstGeom>
          <a:solidFill>
            <a:schemeClr val="bg1"/>
          </a:solidFill>
        </p:spPr>
        <p:txBody>
          <a:bodyPr wrap="square">
            <a:spAutoFit/>
          </a:bodyPr>
          <a:lstStyle/>
          <a:p>
            <a:pPr algn="r"/>
            <a:r>
              <a:rPr lang="en-US" sz="3200" b="1" i="1" dirty="0">
                <a:latin typeface="Arial" pitchFamily="34" charset="0"/>
                <a:cs typeface="Arial" pitchFamily="34" charset="0"/>
              </a:rPr>
              <a:t>Problem</a:t>
            </a:r>
          </a:p>
        </p:txBody>
      </p:sp>
      <p:sp>
        <p:nvSpPr>
          <p:cNvPr id="3" name="Rectangle 2"/>
          <p:cNvSpPr/>
          <p:nvPr/>
        </p:nvSpPr>
        <p:spPr>
          <a:xfrm>
            <a:off x="357158" y="642918"/>
            <a:ext cx="8143932" cy="1015663"/>
          </a:xfrm>
          <a:prstGeom prst="rect">
            <a:avLst/>
          </a:prstGeom>
        </p:spPr>
        <p:txBody>
          <a:bodyPr wrap="square">
            <a:spAutoFit/>
          </a:bodyPr>
          <a:lstStyle/>
          <a:p>
            <a:pPr algn="just"/>
            <a:r>
              <a:rPr lang="en-US" sz="2000" dirty="0">
                <a:latin typeface="Segoe UI Light" panose="020B0502040204020203" pitchFamily="34" charset="0"/>
                <a:cs typeface="Segoe UI Light" panose="020B0502040204020203" pitchFamily="34" charset="0"/>
              </a:rPr>
              <a:t>To understand normalization in database with example tables, let’s assume that we are supposed to store the details of </a:t>
            </a:r>
            <a:r>
              <a:rPr lang="en-US" sz="2000" b="1" dirty="0">
                <a:latin typeface="Segoe UI Light" panose="020B0502040204020203" pitchFamily="34" charset="0"/>
                <a:cs typeface="Segoe UI Light" panose="020B0502040204020203" pitchFamily="34" charset="0"/>
              </a:rPr>
              <a:t>courses</a:t>
            </a:r>
            <a:r>
              <a:rPr lang="en-US" sz="2000" dirty="0">
                <a:latin typeface="Segoe UI Light" panose="020B0502040204020203" pitchFamily="34" charset="0"/>
                <a:cs typeface="Segoe UI Light" panose="020B0502040204020203" pitchFamily="34" charset="0"/>
              </a:rPr>
              <a:t> and </a:t>
            </a:r>
            <a:r>
              <a:rPr lang="en-US" sz="2000" b="1" dirty="0">
                <a:latin typeface="Segoe UI Light" panose="020B0502040204020203" pitchFamily="34" charset="0"/>
                <a:cs typeface="Segoe UI Light" panose="020B0502040204020203" pitchFamily="34" charset="0"/>
              </a:rPr>
              <a:t>instructors</a:t>
            </a:r>
            <a:r>
              <a:rPr lang="en-US" sz="2000" dirty="0">
                <a:latin typeface="Segoe UI Light" panose="020B0502040204020203" pitchFamily="34" charset="0"/>
                <a:cs typeface="Segoe UI Light" panose="020B0502040204020203" pitchFamily="34" charset="0"/>
              </a:rPr>
              <a:t> in a university.</a:t>
            </a:r>
            <a:endParaRPr lang="en-IN" sz="2000" dirty="0">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extLst>
              <p:ext uri="{D42A27DB-BD31-4B8C-83A1-F6EECF244321}">
                <p14:modId xmlns="" xmlns:p14="http://schemas.microsoft.com/office/powerpoint/2010/main" val="2271432737"/>
              </p:ext>
            </p:extLst>
          </p:nvPr>
        </p:nvGraphicFramePr>
        <p:xfrm>
          <a:off x="357159" y="1928802"/>
          <a:ext cx="8501120" cy="1981200"/>
        </p:xfrm>
        <a:graphic>
          <a:graphicData uri="http://schemas.openxmlformats.org/drawingml/2006/table">
            <a:tbl>
              <a:tblPr/>
              <a:tblGrid>
                <a:gridCol w="1685566">
                  <a:extLst>
                    <a:ext uri="{9D8B030D-6E8A-4147-A177-3AD203B41FA5}">
                      <a16:colId xmlns="" xmlns:a16="http://schemas.microsoft.com/office/drawing/2014/main" val="20000"/>
                    </a:ext>
                  </a:extLst>
                </a:gridCol>
                <a:gridCol w="1978709">
                  <a:extLst>
                    <a:ext uri="{9D8B030D-6E8A-4147-A177-3AD203B41FA5}">
                      <a16:colId xmlns="" xmlns:a16="http://schemas.microsoft.com/office/drawing/2014/main" val="20001"/>
                    </a:ext>
                  </a:extLst>
                </a:gridCol>
                <a:gridCol w="1978709">
                  <a:extLst>
                    <a:ext uri="{9D8B030D-6E8A-4147-A177-3AD203B41FA5}">
                      <a16:colId xmlns="" xmlns:a16="http://schemas.microsoft.com/office/drawing/2014/main" val="20002"/>
                    </a:ext>
                  </a:extLst>
                </a:gridCol>
                <a:gridCol w="2858136">
                  <a:extLst>
                    <a:ext uri="{9D8B030D-6E8A-4147-A177-3AD203B41FA5}">
                      <a16:colId xmlns="" xmlns:a16="http://schemas.microsoft.com/office/drawing/2014/main" val="20003"/>
                    </a:ext>
                  </a:extLst>
                </a:gridCol>
              </a:tblGrid>
              <a:tr h="0">
                <a:tc>
                  <a:txBody>
                    <a:bodyPr/>
                    <a:lstStyle/>
                    <a:p>
                      <a:pPr algn="l" fontAlgn="ctr"/>
                      <a:r>
                        <a:rPr lang="en-US" b="1" dirty="0">
                          <a:solidFill>
                            <a:srgbClr val="222222"/>
                          </a:solidFill>
                          <a:effectLst/>
                        </a:rPr>
                        <a:t>Course code</a:t>
                      </a:r>
                    </a:p>
                  </a:txBody>
                  <a:tcPr marL="57150" marR="5715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Course venue</a:t>
                      </a:r>
                    </a:p>
                  </a:txBody>
                  <a:tcPr marL="57150" marR="5715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 Name</a:t>
                      </a:r>
                    </a:p>
                  </a:txBody>
                  <a:tcPr marL="57150" marR="5715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Instructor’s phone number</a:t>
                      </a:r>
                    </a:p>
                  </a:txBody>
                  <a:tcPr marL="57150" marR="5715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 xmlns:a16="http://schemas.microsoft.com/office/drawing/2014/main" val="10000"/>
                  </a:ext>
                </a:extLst>
              </a:tr>
              <a:tr h="0">
                <a:tc>
                  <a:txBody>
                    <a:bodyPr/>
                    <a:lstStyle/>
                    <a:p>
                      <a:pPr algn="l" fontAlgn="t"/>
                      <a:r>
                        <a:rPr lang="en-US">
                          <a:solidFill>
                            <a:srgbClr val="222222"/>
                          </a:solidFill>
                          <a:effectLst/>
                        </a:rPr>
                        <a:t>CS101</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Lecture Hall 20</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smtClean="0">
                          <a:solidFill>
                            <a:srgbClr val="222222"/>
                          </a:solidFill>
                          <a:effectLst/>
                        </a:rPr>
                        <a:t>Prof. Ronald</a:t>
                      </a:r>
                      <a:endParaRPr lang="en-US" dirty="0">
                        <a:solidFill>
                          <a:srgbClr val="222222"/>
                        </a:solidFill>
                        <a:effectLst/>
                      </a:endParaRP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0">
                <a:tc>
                  <a:txBody>
                    <a:bodyPr/>
                    <a:lstStyle/>
                    <a:p>
                      <a:pPr algn="l" fontAlgn="t"/>
                      <a:r>
                        <a:rPr lang="en-US">
                          <a:solidFill>
                            <a:srgbClr val="222222"/>
                          </a:solidFill>
                          <a:effectLst/>
                        </a:rPr>
                        <a:t>CS152</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21</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smtClean="0">
                          <a:solidFill>
                            <a:srgbClr val="222222"/>
                          </a:solidFill>
                          <a:effectLst/>
                        </a:rPr>
                        <a:t>Prof. John</a:t>
                      </a:r>
                      <a:endParaRPr lang="en-US" dirty="0">
                        <a:solidFill>
                          <a:srgbClr val="222222"/>
                        </a:solidFill>
                        <a:effectLst/>
                      </a:endParaRP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+1 6519272918</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 xmlns:a16="http://schemas.microsoft.com/office/drawing/2014/main" val="10002"/>
                  </a:ext>
                </a:extLst>
              </a:tr>
              <a:tr h="0">
                <a:tc>
                  <a:txBody>
                    <a:bodyPr/>
                    <a:lstStyle/>
                    <a:p>
                      <a:pPr algn="l" fontAlgn="t"/>
                      <a:r>
                        <a:rPr lang="en-US" dirty="0">
                          <a:solidFill>
                            <a:srgbClr val="222222"/>
                          </a:solidFill>
                          <a:effectLst/>
                        </a:rPr>
                        <a:t>CS154</a:t>
                      </a:r>
                    </a:p>
                  </a:txBody>
                  <a:tcPr marL="57150" marR="5715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CS Auditorium</a:t>
                      </a:r>
                    </a:p>
                  </a:txBody>
                  <a:tcPr marL="57150" marR="5715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dirty="0" smtClean="0">
                          <a:solidFill>
                            <a:srgbClr val="222222"/>
                          </a:solidFill>
                          <a:effectLst/>
                        </a:rPr>
                        <a:t>Prof. Ronald</a:t>
                      </a:r>
                    </a:p>
                  </a:txBody>
                  <a:tcPr marL="57150" marR="5715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+1 6514821924</a:t>
                      </a:r>
                    </a:p>
                  </a:txBody>
                  <a:tcPr marL="57150" marR="5715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 xmlns:a16="http://schemas.microsoft.com/office/drawing/2014/main" val="10003"/>
                  </a:ext>
                </a:extLst>
              </a:tr>
            </a:tbl>
          </a:graphicData>
        </a:graphic>
      </p:graphicFrame>
      <p:sp>
        <p:nvSpPr>
          <p:cNvPr id="6" name="Rectangle 1"/>
          <p:cNvSpPr>
            <a:spLocks noChangeArrowheads="1"/>
          </p:cNvSpPr>
          <p:nvPr/>
        </p:nvSpPr>
        <p:spPr bwMode="auto">
          <a:xfrm>
            <a:off x="1257301" y="2420832"/>
            <a:ext cx="184731"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atin typeface="Arial" panose="020B0604020202020204" pitchFamily="34" charset="0"/>
              </a:rPr>
              <a:t/>
            </a:r>
            <a:br>
              <a:rPr lang="en-US">
                <a:latin typeface="Arial" panose="020B0604020202020204" pitchFamily="34" charset="0"/>
              </a:rPr>
            </a:br>
            <a:endParaRPr lang="en-US">
              <a:latin typeface="Arial" panose="020B0604020202020204" pitchFamily="34" charset="0"/>
            </a:endParaRPr>
          </a:p>
        </p:txBody>
      </p:sp>
      <p:sp>
        <p:nvSpPr>
          <p:cNvPr id="9" name="Rectangle 8"/>
          <p:cNvSpPr/>
          <p:nvPr/>
        </p:nvSpPr>
        <p:spPr>
          <a:xfrm>
            <a:off x="357158" y="4357694"/>
            <a:ext cx="8501122" cy="1477328"/>
          </a:xfrm>
          <a:prstGeom prst="rect">
            <a:avLst/>
          </a:prstGeom>
        </p:spPr>
        <p:txBody>
          <a:bodyPr wrap="square">
            <a:spAutoFit/>
          </a:bodyPr>
          <a:lstStyle/>
          <a:p>
            <a:pPr algn="just"/>
            <a:r>
              <a:rPr lang="en-US" dirty="0">
                <a:solidFill>
                  <a:srgbClr val="333333"/>
                </a:solidFill>
                <a:latin typeface="Open sans"/>
              </a:rPr>
              <a:t>At first, this design seems to be good. However, issues start to develop once we need to modify information. For instance, suppose, </a:t>
            </a:r>
            <a:r>
              <a:rPr lang="en-US" dirty="0">
                <a:solidFill>
                  <a:srgbClr val="C41A1A"/>
                </a:solidFill>
                <a:latin typeface="Open sans"/>
              </a:rPr>
              <a:t>if Prof. </a:t>
            </a:r>
            <a:r>
              <a:rPr lang="en-US" dirty="0" smtClean="0">
                <a:solidFill>
                  <a:srgbClr val="C41A1A"/>
                </a:solidFill>
                <a:latin typeface="Open sans"/>
              </a:rPr>
              <a:t>Ronald </a:t>
            </a:r>
            <a:r>
              <a:rPr lang="en-US" dirty="0">
                <a:solidFill>
                  <a:srgbClr val="C41A1A"/>
                </a:solidFill>
                <a:latin typeface="Open sans"/>
              </a:rPr>
              <a:t>changed his mobile number. In such a situation, we will have to make edits in 2 places</a:t>
            </a:r>
            <a:r>
              <a:rPr lang="en-US" b="1" dirty="0">
                <a:solidFill>
                  <a:srgbClr val="333333"/>
                </a:solidFill>
                <a:latin typeface="Open sans"/>
              </a:rPr>
              <a:t>. </a:t>
            </a:r>
            <a:r>
              <a:rPr lang="en-US" dirty="0">
                <a:solidFill>
                  <a:srgbClr val="333333"/>
                </a:solidFill>
                <a:latin typeface="Open sans"/>
              </a:rPr>
              <a:t>What if someone just edited the mobile number against </a:t>
            </a:r>
            <a:r>
              <a:rPr lang="en-US" b="1" dirty="0">
                <a:solidFill>
                  <a:srgbClr val="0070C0"/>
                </a:solidFill>
                <a:latin typeface="Open sans"/>
              </a:rPr>
              <a:t>CS101</a:t>
            </a:r>
            <a:r>
              <a:rPr lang="en-US" dirty="0">
                <a:solidFill>
                  <a:srgbClr val="333333"/>
                </a:solidFill>
                <a:latin typeface="Open sans"/>
              </a:rPr>
              <a:t>, but forgot to edit it for </a:t>
            </a:r>
            <a:r>
              <a:rPr lang="en-US" b="1" dirty="0">
                <a:solidFill>
                  <a:srgbClr val="0070C0"/>
                </a:solidFill>
                <a:latin typeface="Open sans"/>
              </a:rPr>
              <a:t>CS154</a:t>
            </a:r>
            <a:r>
              <a:rPr lang="en-US" dirty="0">
                <a:solidFill>
                  <a:srgbClr val="333333"/>
                </a:solidFill>
                <a:latin typeface="Open sans"/>
              </a:rPr>
              <a:t>? This will lead to stale/wrong information in the database.</a:t>
            </a:r>
            <a:endParaRPr lang="en-US" dirty="0"/>
          </a:p>
        </p:txBody>
      </p:sp>
    </p:spTree>
    <p:extLst>
      <p:ext uri="{BB962C8B-B14F-4D97-AF65-F5344CB8AC3E}">
        <p14:creationId xmlns="" xmlns:p14="http://schemas.microsoft.com/office/powerpoint/2010/main" val="2867332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57300" y="2286000"/>
            <a:ext cx="66294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259682"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259682"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143000" y="2"/>
            <a:ext cx="6858000" cy="584775"/>
          </a:xfrm>
          <a:prstGeom prst="rect">
            <a:avLst/>
          </a:prstGeom>
          <a:solidFill>
            <a:schemeClr val="bg1"/>
          </a:solidFill>
        </p:spPr>
        <p:txBody>
          <a:bodyPr wrap="square">
            <a:spAutoFit/>
          </a:bodyPr>
          <a:lstStyle/>
          <a:p>
            <a:pPr algn="r"/>
            <a:r>
              <a:rPr lang="en-US" sz="3200" b="1" i="1" dirty="0">
                <a:latin typeface="Arial" pitchFamily="34" charset="0"/>
                <a:cs typeface="Arial" pitchFamily="34" charset="0"/>
              </a:rPr>
              <a:t>Solution</a:t>
            </a:r>
          </a:p>
        </p:txBody>
      </p:sp>
      <p:sp>
        <p:nvSpPr>
          <p:cNvPr id="8" name="Rectangle 7"/>
          <p:cNvSpPr/>
          <p:nvPr/>
        </p:nvSpPr>
        <p:spPr>
          <a:xfrm>
            <a:off x="1257300" y="838203"/>
            <a:ext cx="6629400" cy="707886"/>
          </a:xfrm>
          <a:prstGeom prst="rect">
            <a:avLst/>
          </a:prstGeom>
        </p:spPr>
        <p:txBody>
          <a:bodyPr wrap="square">
            <a:spAutoFit/>
          </a:bodyPr>
          <a:lstStyle/>
          <a:p>
            <a:pPr algn="just"/>
            <a:r>
              <a:rPr lang="en-US" sz="2000" dirty="0">
                <a:latin typeface="Segoe UI Light" panose="020B0502040204020203" pitchFamily="34" charset="0"/>
                <a:cs typeface="Segoe UI Light" panose="020B0502040204020203" pitchFamily="34" charset="0"/>
              </a:rPr>
              <a:t>This problem, however, can be easily tackled by dividing our table into 2 simpler tables.</a:t>
            </a:r>
            <a:endParaRPr lang="en-IN" sz="2000" dirty="0">
              <a:latin typeface="Segoe UI Light" panose="020B0502040204020203" pitchFamily="34" charset="0"/>
              <a:cs typeface="Segoe UI Light" panose="020B0502040204020203" pitchFamily="34" charset="0"/>
            </a:endParaRPr>
          </a:p>
        </p:txBody>
      </p:sp>
      <p:graphicFrame>
        <p:nvGraphicFramePr>
          <p:cNvPr id="11" name="Table 10"/>
          <p:cNvGraphicFramePr>
            <a:graphicFrameLocks noGrp="1"/>
          </p:cNvGraphicFramePr>
          <p:nvPr>
            <p:extLst>
              <p:ext uri="{D42A27DB-BD31-4B8C-83A1-F6EECF244321}">
                <p14:modId xmlns="" xmlns:p14="http://schemas.microsoft.com/office/powerpoint/2010/main" val="2887171470"/>
              </p:ext>
            </p:extLst>
          </p:nvPr>
        </p:nvGraphicFramePr>
        <p:xfrm>
          <a:off x="1152648" y="2308969"/>
          <a:ext cx="6848352" cy="1280160"/>
        </p:xfrm>
        <a:graphic>
          <a:graphicData uri="http://schemas.openxmlformats.org/drawingml/2006/table">
            <a:tbl>
              <a:tblPr/>
              <a:tblGrid>
                <a:gridCol w="2282784">
                  <a:extLst>
                    <a:ext uri="{9D8B030D-6E8A-4147-A177-3AD203B41FA5}">
                      <a16:colId xmlns="" xmlns:a16="http://schemas.microsoft.com/office/drawing/2014/main" val="20000"/>
                    </a:ext>
                  </a:extLst>
                </a:gridCol>
                <a:gridCol w="2282784">
                  <a:extLst>
                    <a:ext uri="{9D8B030D-6E8A-4147-A177-3AD203B41FA5}">
                      <a16:colId xmlns="" xmlns:a16="http://schemas.microsoft.com/office/drawing/2014/main" val="20001"/>
                    </a:ext>
                  </a:extLst>
                </a:gridCol>
                <a:gridCol w="2282784">
                  <a:extLst>
                    <a:ext uri="{9D8B030D-6E8A-4147-A177-3AD203B41FA5}">
                      <a16:colId xmlns="" xmlns:a16="http://schemas.microsoft.com/office/drawing/2014/main" val="20002"/>
                    </a:ext>
                  </a:extLst>
                </a:gridCol>
              </a:tblGrid>
              <a:tr h="0">
                <a:tc>
                  <a:txBody>
                    <a:bodyPr/>
                    <a:lstStyle/>
                    <a:p>
                      <a:pPr algn="l" fontAlgn="ctr"/>
                      <a:r>
                        <a:rPr lang="en-US" b="1" dirty="0">
                          <a:solidFill>
                            <a:srgbClr val="222222"/>
                          </a:solidFill>
                          <a:effectLst/>
                        </a:rPr>
                        <a:t>Instructor's ID</a:t>
                      </a:r>
                    </a:p>
                  </a:txBody>
                  <a:tcPr marL="57150" marR="5715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name</a:t>
                      </a:r>
                    </a:p>
                  </a:txBody>
                  <a:tcPr marL="57150" marR="5715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number</a:t>
                      </a:r>
                    </a:p>
                  </a:txBody>
                  <a:tcPr marL="57150" marR="5715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 xmlns:a16="http://schemas.microsoft.com/office/drawing/2014/main" val="10000"/>
                  </a:ext>
                </a:extLst>
              </a:tr>
              <a:tr h="0">
                <a:tc>
                  <a:txBody>
                    <a:bodyPr/>
                    <a:lstStyle/>
                    <a:p>
                      <a:pPr algn="l" fontAlgn="t"/>
                      <a:r>
                        <a:rPr lang="en-US" dirty="0">
                          <a:solidFill>
                            <a:srgbClr val="222222"/>
                          </a:solidFill>
                          <a:effectLst/>
                        </a:rPr>
                        <a:t>1</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dirty="0" smtClean="0">
                          <a:solidFill>
                            <a:srgbClr val="222222"/>
                          </a:solidFill>
                          <a:effectLst/>
                        </a:rPr>
                        <a:t>Prof. Ronald</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0">
                <a:tc>
                  <a:txBody>
                    <a:bodyPr/>
                    <a:lstStyle/>
                    <a:p>
                      <a:pPr algn="l" fontAlgn="t"/>
                      <a:r>
                        <a:rPr lang="en-US" dirty="0">
                          <a:solidFill>
                            <a:srgbClr val="222222"/>
                          </a:solidFill>
                          <a:effectLst/>
                        </a:rPr>
                        <a:t>2</a:t>
                      </a:r>
                    </a:p>
                  </a:txBody>
                  <a:tcPr marL="57150" marR="5715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dirty="0" smtClean="0">
                          <a:solidFill>
                            <a:srgbClr val="222222"/>
                          </a:solidFill>
                          <a:effectLst/>
                        </a:rPr>
                        <a:t>Prof. John</a:t>
                      </a:r>
                    </a:p>
                  </a:txBody>
                  <a:tcPr marL="57150" marR="5715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+1 6519272918</a:t>
                      </a:r>
                    </a:p>
                  </a:txBody>
                  <a:tcPr marL="57150" marR="5715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extLst>
                  <a:ext uri="{0D108BD9-81ED-4DB2-BD59-A6C34878D82A}">
                    <a16:rowId xmlns="" xmlns:a16="http://schemas.microsoft.com/office/drawing/2014/main" val="10002"/>
                  </a:ext>
                </a:extLst>
              </a:tr>
            </a:tbl>
          </a:graphicData>
        </a:graphic>
      </p:graphicFrame>
      <p:graphicFrame>
        <p:nvGraphicFramePr>
          <p:cNvPr id="12" name="Table 11"/>
          <p:cNvGraphicFramePr>
            <a:graphicFrameLocks noGrp="1"/>
          </p:cNvGraphicFramePr>
          <p:nvPr>
            <p:extLst>
              <p:ext uri="{D42A27DB-BD31-4B8C-83A1-F6EECF244321}">
                <p14:modId xmlns="" xmlns:p14="http://schemas.microsoft.com/office/powerpoint/2010/main" val="1055756385"/>
              </p:ext>
            </p:extLst>
          </p:nvPr>
        </p:nvGraphicFramePr>
        <p:xfrm>
          <a:off x="1147454" y="4389120"/>
          <a:ext cx="6858000" cy="1706880"/>
        </p:xfrm>
        <a:graphic>
          <a:graphicData uri="http://schemas.openxmlformats.org/drawingml/2006/table">
            <a:tbl>
              <a:tblPr/>
              <a:tblGrid>
                <a:gridCol w="2286000">
                  <a:extLst>
                    <a:ext uri="{9D8B030D-6E8A-4147-A177-3AD203B41FA5}">
                      <a16:colId xmlns="" xmlns:a16="http://schemas.microsoft.com/office/drawing/2014/main" val="20000"/>
                    </a:ext>
                  </a:extLst>
                </a:gridCol>
                <a:gridCol w="2286000">
                  <a:extLst>
                    <a:ext uri="{9D8B030D-6E8A-4147-A177-3AD203B41FA5}">
                      <a16:colId xmlns="" xmlns:a16="http://schemas.microsoft.com/office/drawing/2014/main" val="20001"/>
                    </a:ext>
                  </a:extLst>
                </a:gridCol>
                <a:gridCol w="2286000">
                  <a:extLst>
                    <a:ext uri="{9D8B030D-6E8A-4147-A177-3AD203B41FA5}">
                      <a16:colId xmlns="" xmlns:a16="http://schemas.microsoft.com/office/drawing/2014/main" val="20002"/>
                    </a:ext>
                  </a:extLst>
                </a:gridCol>
              </a:tblGrid>
              <a:tr h="198120">
                <a:tc>
                  <a:txBody>
                    <a:bodyPr/>
                    <a:lstStyle/>
                    <a:p>
                      <a:pPr algn="l" fontAlgn="ctr"/>
                      <a:r>
                        <a:rPr lang="en-US" b="1" dirty="0">
                          <a:solidFill>
                            <a:srgbClr val="222222"/>
                          </a:solidFill>
                          <a:effectLst/>
                        </a:rPr>
                        <a:t>Course code</a:t>
                      </a:r>
                    </a:p>
                  </a:txBody>
                  <a:tcPr marL="57150" marR="5715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57150" marR="5715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 ID</a:t>
                      </a:r>
                    </a:p>
                  </a:txBody>
                  <a:tcPr marL="57150" marR="5715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 xmlns:a16="http://schemas.microsoft.com/office/drawing/2014/main" val="10000"/>
                  </a:ext>
                </a:extLst>
              </a:tr>
              <a:tr h="0">
                <a:tc>
                  <a:txBody>
                    <a:bodyPr/>
                    <a:lstStyle/>
                    <a:p>
                      <a:pPr algn="l" fontAlgn="t"/>
                      <a:r>
                        <a:rPr lang="en-US" dirty="0">
                          <a:solidFill>
                            <a:srgbClr val="222222"/>
                          </a:solidFill>
                          <a:effectLst/>
                        </a:rPr>
                        <a:t>CS101</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20</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0">
                <a:tc>
                  <a:txBody>
                    <a:bodyPr/>
                    <a:lstStyle/>
                    <a:p>
                      <a:pPr algn="l" fontAlgn="t"/>
                      <a:r>
                        <a:rPr lang="en-US" dirty="0">
                          <a:solidFill>
                            <a:srgbClr val="222222"/>
                          </a:solidFill>
                          <a:effectLst/>
                        </a:rPr>
                        <a:t>CS152</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21</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2</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 xmlns:a16="http://schemas.microsoft.com/office/drawing/2014/main" val="10002"/>
                  </a:ext>
                </a:extLst>
              </a:tr>
              <a:tr h="0">
                <a:tc>
                  <a:txBody>
                    <a:bodyPr/>
                    <a:lstStyle/>
                    <a:p>
                      <a:pPr algn="l" fontAlgn="t"/>
                      <a:r>
                        <a:rPr lang="en-US" dirty="0">
                          <a:solidFill>
                            <a:srgbClr val="222222"/>
                          </a:solidFill>
                          <a:effectLst/>
                        </a:rPr>
                        <a:t>CS154</a:t>
                      </a:r>
                    </a:p>
                  </a:txBody>
                  <a:tcPr marL="57150" marR="5715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 Auditorium</a:t>
                      </a:r>
                    </a:p>
                  </a:txBody>
                  <a:tcPr marL="57150" marR="5715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a:t>
                      </a:r>
                    </a:p>
                  </a:txBody>
                  <a:tcPr marL="57150" marR="5715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extLst>
                  <a:ext uri="{0D108BD9-81ED-4DB2-BD59-A6C34878D82A}">
                    <a16:rowId xmlns="" xmlns:a16="http://schemas.microsoft.com/office/drawing/2014/main" val="10003"/>
                  </a:ext>
                </a:extLst>
              </a:tr>
            </a:tbl>
          </a:graphicData>
        </a:graphic>
      </p:graphicFrame>
      <p:sp>
        <p:nvSpPr>
          <p:cNvPr id="13" name="Rectangle 12"/>
          <p:cNvSpPr/>
          <p:nvPr/>
        </p:nvSpPr>
        <p:spPr>
          <a:xfrm>
            <a:off x="1143000" y="1752600"/>
            <a:ext cx="2257862" cy="369332"/>
          </a:xfrm>
          <a:prstGeom prst="rect">
            <a:avLst/>
          </a:prstGeom>
        </p:spPr>
        <p:txBody>
          <a:bodyPr wrap="none">
            <a:spAutoFit/>
          </a:bodyPr>
          <a:lstStyle/>
          <a:p>
            <a:r>
              <a:rPr lang="en-US" b="1" dirty="0">
                <a:solidFill>
                  <a:srgbClr val="006C86"/>
                </a:solidFill>
                <a:latin typeface="Open sans"/>
              </a:rPr>
              <a:t>Table 1 (Instructor)</a:t>
            </a:r>
            <a:endParaRPr lang="en-US" dirty="0">
              <a:solidFill>
                <a:srgbClr val="006C86"/>
              </a:solidFill>
            </a:endParaRPr>
          </a:p>
        </p:txBody>
      </p:sp>
      <p:sp>
        <p:nvSpPr>
          <p:cNvPr id="14" name="Rectangle 13"/>
          <p:cNvSpPr/>
          <p:nvPr/>
        </p:nvSpPr>
        <p:spPr>
          <a:xfrm>
            <a:off x="1143000" y="3872751"/>
            <a:ext cx="1975734" cy="369332"/>
          </a:xfrm>
          <a:prstGeom prst="rect">
            <a:avLst/>
          </a:prstGeom>
        </p:spPr>
        <p:txBody>
          <a:bodyPr wrap="none">
            <a:spAutoFit/>
          </a:bodyPr>
          <a:lstStyle/>
          <a:p>
            <a:r>
              <a:rPr lang="en-US" b="1" dirty="0">
                <a:solidFill>
                  <a:srgbClr val="006C86"/>
                </a:solidFill>
                <a:latin typeface="Open sans"/>
              </a:rPr>
              <a:t>Table 2 (Course)</a:t>
            </a:r>
            <a:endParaRPr lang="en-US" dirty="0">
              <a:solidFill>
                <a:srgbClr val="006C86"/>
              </a:solidFill>
            </a:endParaRPr>
          </a:p>
        </p:txBody>
      </p:sp>
    </p:spTree>
    <p:extLst>
      <p:ext uri="{BB962C8B-B14F-4D97-AF65-F5344CB8AC3E}">
        <p14:creationId xmlns="" xmlns:p14="http://schemas.microsoft.com/office/powerpoint/2010/main" val="174913710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57300" y="2362200"/>
            <a:ext cx="66294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259682"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259682"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143000" y="2"/>
            <a:ext cx="6858000" cy="584775"/>
          </a:xfrm>
          <a:prstGeom prst="rect">
            <a:avLst/>
          </a:prstGeom>
          <a:solidFill>
            <a:schemeClr val="bg1"/>
          </a:solidFill>
        </p:spPr>
        <p:txBody>
          <a:bodyPr wrap="square">
            <a:spAutoFit/>
          </a:bodyPr>
          <a:lstStyle/>
          <a:p>
            <a:pPr algn="r"/>
            <a:r>
              <a:rPr lang="en-US" sz="3200" b="1" i="1" dirty="0">
                <a:latin typeface="Arial" pitchFamily="34" charset="0"/>
                <a:cs typeface="Arial" pitchFamily="34" charset="0"/>
              </a:rPr>
              <a:t>First Normal Form (1NF)</a:t>
            </a:r>
          </a:p>
        </p:txBody>
      </p:sp>
      <p:sp>
        <p:nvSpPr>
          <p:cNvPr id="8" name="Rectangle 7"/>
          <p:cNvSpPr/>
          <p:nvPr/>
        </p:nvSpPr>
        <p:spPr>
          <a:xfrm>
            <a:off x="1000100" y="714356"/>
            <a:ext cx="6929486" cy="707886"/>
          </a:xfrm>
          <a:prstGeom prst="rect">
            <a:avLst/>
          </a:prstGeom>
        </p:spPr>
        <p:txBody>
          <a:bodyPr wrap="square">
            <a:spAutoFit/>
          </a:bodyPr>
          <a:lstStyle/>
          <a:p>
            <a:pPr algn="just"/>
            <a:r>
              <a:rPr lang="en-US" sz="2000" dirty="0">
                <a:latin typeface="Segoe UI Light" panose="020B0502040204020203" pitchFamily="34" charset="0"/>
                <a:cs typeface="Segoe UI Light" panose="020B0502040204020203" pitchFamily="34" charset="0"/>
              </a:rPr>
              <a:t>The First normal form simply says that each cell of a table should contain exactly one value.</a:t>
            </a:r>
            <a:endParaRPr lang="en-IN" sz="2000" dirty="0">
              <a:latin typeface="Segoe UI Light" panose="020B0502040204020203" pitchFamily="34" charset="0"/>
              <a:cs typeface="Segoe UI Light" panose="020B0502040204020203"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549854271"/>
              </p:ext>
            </p:extLst>
          </p:nvPr>
        </p:nvGraphicFramePr>
        <p:xfrm>
          <a:off x="1143000" y="1752600"/>
          <a:ext cx="6858000" cy="1334546"/>
        </p:xfrm>
        <a:graphic>
          <a:graphicData uri="http://schemas.openxmlformats.org/drawingml/2006/table">
            <a:tbl>
              <a:tblPr/>
              <a:tblGrid>
                <a:gridCol w="3429000">
                  <a:extLst>
                    <a:ext uri="{9D8B030D-6E8A-4147-A177-3AD203B41FA5}">
                      <a16:colId xmlns="" xmlns:a16="http://schemas.microsoft.com/office/drawing/2014/main" val="20000"/>
                    </a:ext>
                  </a:extLst>
                </a:gridCol>
                <a:gridCol w="3429000">
                  <a:extLst>
                    <a:ext uri="{9D8B030D-6E8A-4147-A177-3AD203B41FA5}">
                      <a16:colId xmlns="" xmlns:a16="http://schemas.microsoft.com/office/drawing/2014/main" val="20001"/>
                    </a:ext>
                  </a:extLst>
                </a:gridCol>
              </a:tblGrid>
              <a:tr h="292847">
                <a:tc>
                  <a:txBody>
                    <a:bodyPr/>
                    <a:lstStyle/>
                    <a:p>
                      <a:pPr algn="l" fontAlgn="ctr"/>
                      <a:r>
                        <a:rPr lang="en-US" b="1" dirty="0">
                          <a:solidFill>
                            <a:srgbClr val="222222"/>
                          </a:solidFill>
                          <a:effectLst/>
                        </a:rPr>
                        <a:t>Instructor's name</a:t>
                      </a:r>
                    </a:p>
                  </a:txBody>
                  <a:tcPr marL="57150" marR="5715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Course code</a:t>
                      </a:r>
                    </a:p>
                  </a:txBody>
                  <a:tcPr marL="57150" marR="5715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 xmlns:a16="http://schemas.microsoft.com/office/drawing/2014/main" val="10000"/>
                  </a:ext>
                </a:extLst>
              </a:tr>
              <a:tr h="481106">
                <a:tc>
                  <a:txBody>
                    <a:bodyPr/>
                    <a:lstStyle/>
                    <a:p>
                      <a:pPr algn="l" fontAlgn="t"/>
                      <a:r>
                        <a:rPr lang="en-US" dirty="0" smtClean="0">
                          <a:solidFill>
                            <a:srgbClr val="222222"/>
                          </a:solidFill>
                          <a:effectLst/>
                        </a:rPr>
                        <a:t>Prof. Ronald</a:t>
                      </a:r>
                      <a:endParaRPr lang="en-US" dirty="0">
                        <a:solidFill>
                          <a:srgbClr val="222222"/>
                        </a:solidFill>
                        <a:effectLst/>
                      </a:endParaRP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(CS101, CS154)</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292847">
                <a:tc>
                  <a:txBody>
                    <a:bodyPr/>
                    <a:lstStyle/>
                    <a:p>
                      <a:pPr algn="l" fontAlgn="t"/>
                      <a:r>
                        <a:rPr lang="en-US" dirty="0" smtClean="0">
                          <a:solidFill>
                            <a:srgbClr val="222222"/>
                          </a:solidFill>
                          <a:effectLst/>
                        </a:rPr>
                        <a:t>Prof. John</a:t>
                      </a:r>
                      <a:endParaRPr lang="en-US" dirty="0">
                        <a:solidFill>
                          <a:srgbClr val="222222"/>
                        </a:solidFill>
                        <a:effectLst/>
                      </a:endParaRPr>
                    </a:p>
                  </a:txBody>
                  <a:tcPr marL="57150" marR="5715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(CS152)</a:t>
                      </a:r>
                    </a:p>
                  </a:txBody>
                  <a:tcPr marL="57150" marR="5715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extLst>
                  <a:ext uri="{0D108BD9-81ED-4DB2-BD59-A6C34878D82A}">
                    <a16:rowId xmlns="" xmlns:a16="http://schemas.microsoft.com/office/drawing/2014/main" val="10002"/>
                  </a:ext>
                </a:extLst>
              </a:tr>
            </a:tbl>
          </a:graphicData>
        </a:graphic>
      </p:graphicFrame>
      <p:sp>
        <p:nvSpPr>
          <p:cNvPr id="4" name="Rectangle 3"/>
          <p:cNvSpPr/>
          <p:nvPr/>
        </p:nvSpPr>
        <p:spPr>
          <a:xfrm>
            <a:off x="285720" y="3276602"/>
            <a:ext cx="8572560" cy="1200329"/>
          </a:xfrm>
          <a:prstGeom prst="rect">
            <a:avLst/>
          </a:prstGeom>
        </p:spPr>
        <p:txBody>
          <a:bodyPr wrap="square">
            <a:spAutoFit/>
          </a:bodyPr>
          <a:lstStyle/>
          <a:p>
            <a:pPr algn="just"/>
            <a:r>
              <a:rPr lang="en-US" dirty="0">
                <a:solidFill>
                  <a:srgbClr val="333333"/>
                </a:solidFill>
                <a:latin typeface="Open sans"/>
              </a:rPr>
              <a:t>Here, the issue is that in the first row, we are storing 2 courses against Prof. </a:t>
            </a:r>
            <a:r>
              <a:rPr lang="en-US" dirty="0" smtClean="0">
                <a:solidFill>
                  <a:srgbClr val="222222"/>
                </a:solidFill>
              </a:rPr>
              <a:t>Ronald</a:t>
            </a:r>
            <a:r>
              <a:rPr lang="en-US" dirty="0" smtClean="0">
                <a:solidFill>
                  <a:srgbClr val="333333"/>
                </a:solidFill>
                <a:latin typeface="Open sans"/>
              </a:rPr>
              <a:t>.</a:t>
            </a:r>
            <a:r>
              <a:rPr lang="en-US" dirty="0">
                <a:solidFill>
                  <a:srgbClr val="333333"/>
                </a:solidFill>
                <a:latin typeface="Open sans"/>
              </a:rPr>
              <a:t> A better method would be to store the courses separately. This way, if we want to edit some information related to </a:t>
            </a:r>
            <a:r>
              <a:rPr lang="en-US" b="1" dirty="0">
                <a:solidFill>
                  <a:srgbClr val="0070C0"/>
                </a:solidFill>
                <a:latin typeface="Open sans"/>
              </a:rPr>
              <a:t>CS101</a:t>
            </a:r>
            <a:r>
              <a:rPr lang="en-US" dirty="0">
                <a:solidFill>
                  <a:srgbClr val="333333"/>
                </a:solidFill>
                <a:latin typeface="Open sans"/>
              </a:rPr>
              <a:t>, we do not have to touch the data corresponding to </a:t>
            </a:r>
            <a:r>
              <a:rPr lang="en-US" b="1" dirty="0">
                <a:solidFill>
                  <a:srgbClr val="0070C0"/>
                </a:solidFill>
                <a:latin typeface="Open sans"/>
              </a:rPr>
              <a:t>CS154</a:t>
            </a:r>
            <a:r>
              <a:rPr lang="en-US" dirty="0">
                <a:solidFill>
                  <a:srgbClr val="333333"/>
                </a:solidFill>
                <a:latin typeface="Open sans"/>
              </a:rPr>
              <a:t>.</a:t>
            </a:r>
          </a:p>
        </p:txBody>
      </p:sp>
      <p:graphicFrame>
        <p:nvGraphicFramePr>
          <p:cNvPr id="5" name="Table 4"/>
          <p:cNvGraphicFramePr>
            <a:graphicFrameLocks noGrp="1"/>
          </p:cNvGraphicFramePr>
          <p:nvPr>
            <p:extLst>
              <p:ext uri="{D42A27DB-BD31-4B8C-83A1-F6EECF244321}">
                <p14:modId xmlns="" xmlns:p14="http://schemas.microsoft.com/office/powerpoint/2010/main" val="1297513087"/>
              </p:ext>
            </p:extLst>
          </p:nvPr>
        </p:nvGraphicFramePr>
        <p:xfrm>
          <a:off x="1143000" y="4572008"/>
          <a:ext cx="6858000" cy="1706880"/>
        </p:xfrm>
        <a:graphic>
          <a:graphicData uri="http://schemas.openxmlformats.org/drawingml/2006/table">
            <a:tbl>
              <a:tblPr/>
              <a:tblGrid>
                <a:gridCol w="3429000">
                  <a:extLst>
                    <a:ext uri="{9D8B030D-6E8A-4147-A177-3AD203B41FA5}">
                      <a16:colId xmlns="" xmlns:a16="http://schemas.microsoft.com/office/drawing/2014/main" val="20000"/>
                    </a:ext>
                  </a:extLst>
                </a:gridCol>
                <a:gridCol w="3429000">
                  <a:extLst>
                    <a:ext uri="{9D8B030D-6E8A-4147-A177-3AD203B41FA5}">
                      <a16:colId xmlns="" xmlns:a16="http://schemas.microsoft.com/office/drawing/2014/main" val="20001"/>
                    </a:ext>
                  </a:extLst>
                </a:gridCol>
              </a:tblGrid>
              <a:tr h="0">
                <a:tc>
                  <a:txBody>
                    <a:bodyPr/>
                    <a:lstStyle/>
                    <a:p>
                      <a:pPr algn="l" fontAlgn="ctr"/>
                      <a:r>
                        <a:rPr lang="en-US" b="1" dirty="0">
                          <a:solidFill>
                            <a:srgbClr val="222222"/>
                          </a:solidFill>
                          <a:effectLst/>
                        </a:rPr>
                        <a:t>Instructor's name</a:t>
                      </a:r>
                    </a:p>
                  </a:txBody>
                  <a:tcPr marL="57150" marR="5715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code</a:t>
                      </a:r>
                    </a:p>
                  </a:txBody>
                  <a:tcPr marL="57150" marR="5715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 xmlns:a16="http://schemas.microsoft.com/office/drawing/2014/main" val="10000"/>
                  </a:ext>
                </a:extLst>
              </a:tr>
              <a:tr h="0">
                <a:tc>
                  <a:txBody>
                    <a:bodyPr/>
                    <a:lstStyle/>
                    <a:p>
                      <a:pPr algn="l" fontAlgn="t"/>
                      <a:r>
                        <a:rPr lang="en-US" dirty="0" smtClean="0">
                          <a:solidFill>
                            <a:srgbClr val="222222"/>
                          </a:solidFill>
                          <a:effectLst/>
                        </a:rPr>
                        <a:t>Prof. Ronald</a:t>
                      </a:r>
                      <a:endParaRPr lang="en-US" dirty="0">
                        <a:solidFill>
                          <a:srgbClr val="222222"/>
                        </a:solidFill>
                        <a:effectLst/>
                      </a:endParaRP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CS101</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0">
                <a:tc>
                  <a:txBody>
                    <a:bodyPr/>
                    <a:lstStyle/>
                    <a:p>
                      <a:pPr algn="l" fontAlgn="t"/>
                      <a:r>
                        <a:rPr lang="en-US" dirty="0" smtClean="0">
                          <a:solidFill>
                            <a:srgbClr val="222222"/>
                          </a:solidFill>
                          <a:effectLst/>
                        </a:rPr>
                        <a:t>Prof. Ronald</a:t>
                      </a:r>
                      <a:endParaRPr lang="en-US" dirty="0">
                        <a:solidFill>
                          <a:srgbClr val="222222"/>
                        </a:solidFill>
                        <a:effectLst/>
                      </a:endParaRP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CS154</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 xmlns:a16="http://schemas.microsoft.com/office/drawing/2014/main" val="10002"/>
                  </a:ext>
                </a:extLst>
              </a:tr>
              <a:tr h="0">
                <a:tc>
                  <a:txBody>
                    <a:bodyPr/>
                    <a:lstStyle/>
                    <a:p>
                      <a:pPr algn="l" fontAlgn="t"/>
                      <a:r>
                        <a:rPr lang="en-US" dirty="0" smtClean="0">
                          <a:solidFill>
                            <a:srgbClr val="222222"/>
                          </a:solidFill>
                          <a:effectLst/>
                        </a:rPr>
                        <a:t>Prof. John</a:t>
                      </a:r>
                      <a:endParaRPr lang="en-US" dirty="0">
                        <a:solidFill>
                          <a:srgbClr val="222222"/>
                        </a:solidFill>
                        <a:effectLst/>
                      </a:endParaRPr>
                    </a:p>
                  </a:txBody>
                  <a:tcPr marL="57150" marR="5715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CS152</a:t>
                      </a:r>
                    </a:p>
                  </a:txBody>
                  <a:tcPr marL="57150" marR="5715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extLst>
                  <a:ext uri="{0D108BD9-81ED-4DB2-BD59-A6C34878D82A}">
                    <a16:rowId xmlns="" xmlns:a16="http://schemas.microsoft.com/office/drawing/2014/main" val="10003"/>
                  </a:ext>
                </a:extLst>
              </a:tr>
            </a:tbl>
          </a:graphicData>
        </a:graphic>
      </p:graphicFrame>
    </p:spTree>
    <p:extLst>
      <p:ext uri="{BB962C8B-B14F-4D97-AF65-F5344CB8AC3E}">
        <p14:creationId xmlns="" xmlns:p14="http://schemas.microsoft.com/office/powerpoint/2010/main" val="395710160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57300" y="2362200"/>
            <a:ext cx="66294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259682"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259682"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143000" y="2"/>
            <a:ext cx="6858000" cy="584775"/>
          </a:xfrm>
          <a:prstGeom prst="rect">
            <a:avLst/>
          </a:prstGeom>
          <a:solidFill>
            <a:schemeClr val="bg1"/>
          </a:solidFill>
        </p:spPr>
        <p:txBody>
          <a:bodyPr wrap="square">
            <a:spAutoFit/>
          </a:bodyPr>
          <a:lstStyle/>
          <a:p>
            <a:pPr algn="r"/>
            <a:r>
              <a:rPr lang="en-US" sz="3200" b="1" i="1" dirty="0">
                <a:latin typeface="Arial" pitchFamily="34" charset="0"/>
                <a:cs typeface="Arial" pitchFamily="34" charset="0"/>
              </a:rPr>
              <a:t>Second Normal Form (2NF)</a:t>
            </a:r>
          </a:p>
        </p:txBody>
      </p:sp>
      <p:sp>
        <p:nvSpPr>
          <p:cNvPr id="8" name="Rectangle 7"/>
          <p:cNvSpPr/>
          <p:nvPr/>
        </p:nvSpPr>
        <p:spPr>
          <a:xfrm>
            <a:off x="785786" y="838200"/>
            <a:ext cx="7572428" cy="1323439"/>
          </a:xfrm>
          <a:prstGeom prst="rect">
            <a:avLst/>
          </a:prstGeom>
        </p:spPr>
        <p:txBody>
          <a:bodyPr wrap="square">
            <a:spAutoFit/>
          </a:bodyPr>
          <a:lstStyle/>
          <a:p>
            <a:r>
              <a:rPr lang="en-US" sz="2000" dirty="0">
                <a:latin typeface="Segoe UI Light" panose="020B0502040204020203" pitchFamily="34" charset="0"/>
                <a:cs typeface="Segoe UI Light" panose="020B0502040204020203" pitchFamily="34" charset="0"/>
              </a:rPr>
              <a:t>For a table to be in second normal form, the following 2 conditions are to be met:</a:t>
            </a:r>
          </a:p>
          <a:p>
            <a:pPr marL="342900" indent="-342900">
              <a:buFont typeface="Arial" panose="020B0604020202020204" pitchFamily="34" charset="0"/>
              <a:buChar char="•"/>
            </a:pPr>
            <a:r>
              <a:rPr lang="en-US" sz="2000" b="1" dirty="0">
                <a:solidFill>
                  <a:srgbClr val="0070C0"/>
                </a:solidFill>
                <a:latin typeface="Segoe UI Light" panose="020B0502040204020203" pitchFamily="34" charset="0"/>
                <a:cs typeface="Segoe UI Light" panose="020B0502040204020203" pitchFamily="34" charset="0"/>
              </a:rPr>
              <a:t>The table should be in the first normal form.</a:t>
            </a:r>
          </a:p>
          <a:p>
            <a:pPr marL="342900" indent="-342900">
              <a:buFont typeface="Arial" panose="020B0604020202020204" pitchFamily="34" charset="0"/>
              <a:buChar char="•"/>
            </a:pPr>
            <a:r>
              <a:rPr lang="en-US" sz="2000" b="1" dirty="0">
                <a:solidFill>
                  <a:srgbClr val="0070C0"/>
                </a:solidFill>
                <a:latin typeface="Segoe UI Light" panose="020B0502040204020203" pitchFamily="34" charset="0"/>
                <a:cs typeface="Segoe UI Light" panose="020B0502040204020203" pitchFamily="34" charset="0"/>
              </a:rPr>
              <a:t>The primary key of the table should compose of exactly 1 column</a:t>
            </a:r>
            <a:r>
              <a:rPr lang="en-US" sz="2000" dirty="0">
                <a:solidFill>
                  <a:srgbClr val="0070C0"/>
                </a:solidFill>
                <a:latin typeface="Segoe UI Light" panose="020B0502040204020203" pitchFamily="34" charset="0"/>
                <a:cs typeface="Segoe UI Light" panose="020B0502040204020203" pitchFamily="34" charset="0"/>
              </a:rPr>
              <a:t>.</a:t>
            </a:r>
          </a:p>
        </p:txBody>
      </p:sp>
      <p:sp>
        <p:nvSpPr>
          <p:cNvPr id="3" name="Rectangle 2"/>
          <p:cNvSpPr/>
          <p:nvPr/>
        </p:nvSpPr>
        <p:spPr>
          <a:xfrm>
            <a:off x="857224" y="2500306"/>
            <a:ext cx="7286676" cy="1200329"/>
          </a:xfrm>
          <a:prstGeom prst="rect">
            <a:avLst/>
          </a:prstGeom>
        </p:spPr>
        <p:txBody>
          <a:bodyPr wrap="square">
            <a:spAutoFit/>
          </a:bodyPr>
          <a:lstStyle/>
          <a:p>
            <a:pPr algn="just"/>
            <a:r>
              <a:rPr lang="en-US" dirty="0">
                <a:solidFill>
                  <a:srgbClr val="333333"/>
                </a:solidFill>
                <a:latin typeface="Open sans"/>
              </a:rPr>
              <a:t>Let us take another example of storing student enrollment in various courses. Each student may enroll in multiple courses. Similarly, each course may have multiple enrollments.</a:t>
            </a:r>
          </a:p>
          <a:p>
            <a:pPr algn="just"/>
            <a:r>
              <a:rPr lang="en-US" dirty="0"/>
              <a:t>A sample table may look like this (</a:t>
            </a:r>
            <a:r>
              <a:rPr lang="en-US" b="1" dirty="0">
                <a:solidFill>
                  <a:srgbClr val="006C86"/>
                </a:solidFill>
              </a:rPr>
              <a:t>student name and course code</a:t>
            </a:r>
            <a:r>
              <a:rPr lang="en-US" dirty="0"/>
              <a:t>)</a:t>
            </a:r>
            <a:endParaRPr lang="en-US" dirty="0">
              <a:solidFill>
                <a:srgbClr val="333333"/>
              </a:solidFill>
              <a:latin typeface="Open sans"/>
            </a:endParaRPr>
          </a:p>
        </p:txBody>
      </p:sp>
      <p:graphicFrame>
        <p:nvGraphicFramePr>
          <p:cNvPr id="4" name="Table 3"/>
          <p:cNvGraphicFramePr>
            <a:graphicFrameLocks noGrp="1"/>
          </p:cNvGraphicFramePr>
          <p:nvPr>
            <p:extLst>
              <p:ext uri="{D42A27DB-BD31-4B8C-83A1-F6EECF244321}">
                <p14:modId xmlns="" xmlns:p14="http://schemas.microsoft.com/office/powerpoint/2010/main" val="1031253679"/>
              </p:ext>
            </p:extLst>
          </p:nvPr>
        </p:nvGraphicFramePr>
        <p:xfrm>
          <a:off x="357155" y="4143380"/>
          <a:ext cx="8429686" cy="2133600"/>
        </p:xfrm>
        <a:graphic>
          <a:graphicData uri="http://schemas.openxmlformats.org/drawingml/2006/table">
            <a:tbl>
              <a:tblPr/>
              <a:tblGrid>
                <a:gridCol w="4214843">
                  <a:extLst>
                    <a:ext uri="{9D8B030D-6E8A-4147-A177-3AD203B41FA5}">
                      <a16:colId xmlns="" xmlns:a16="http://schemas.microsoft.com/office/drawing/2014/main" val="20000"/>
                    </a:ext>
                  </a:extLst>
                </a:gridCol>
                <a:gridCol w="4214843">
                  <a:extLst>
                    <a:ext uri="{9D8B030D-6E8A-4147-A177-3AD203B41FA5}">
                      <a16:colId xmlns="" xmlns:a16="http://schemas.microsoft.com/office/drawing/2014/main" val="20001"/>
                    </a:ext>
                  </a:extLst>
                </a:gridCol>
              </a:tblGrid>
              <a:tr h="0">
                <a:tc>
                  <a:txBody>
                    <a:bodyPr/>
                    <a:lstStyle/>
                    <a:p>
                      <a:pPr algn="l" fontAlgn="ctr"/>
                      <a:r>
                        <a:rPr lang="en-US" b="1" dirty="0">
                          <a:solidFill>
                            <a:srgbClr val="222222"/>
                          </a:solidFill>
                          <a:effectLst/>
                        </a:rPr>
                        <a:t>Student name</a:t>
                      </a:r>
                    </a:p>
                  </a:txBody>
                  <a:tcPr marL="57150" marR="5715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code</a:t>
                      </a:r>
                    </a:p>
                  </a:txBody>
                  <a:tcPr marL="57150" marR="5715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 xmlns:a16="http://schemas.microsoft.com/office/drawing/2014/main" val="10000"/>
                  </a:ext>
                </a:extLst>
              </a:tr>
              <a:tr h="0">
                <a:tc>
                  <a:txBody>
                    <a:bodyPr/>
                    <a:lstStyle/>
                    <a:p>
                      <a:pPr algn="l" fontAlgn="t"/>
                      <a:r>
                        <a:rPr lang="en-US" dirty="0">
                          <a:solidFill>
                            <a:srgbClr val="222222"/>
                          </a:solidFill>
                          <a:effectLst/>
                        </a:rPr>
                        <a:t>Rahul</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CS152</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0">
                <a:tc>
                  <a:txBody>
                    <a:bodyPr/>
                    <a:lstStyle/>
                    <a:p>
                      <a:pPr algn="l" fontAlgn="t"/>
                      <a:r>
                        <a:rPr lang="en-US" dirty="0">
                          <a:solidFill>
                            <a:srgbClr val="222222"/>
                          </a:solidFill>
                          <a:effectLst/>
                        </a:rPr>
                        <a:t>Rajat</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CS101</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 xmlns:a16="http://schemas.microsoft.com/office/drawing/2014/main" val="10002"/>
                  </a:ext>
                </a:extLst>
              </a:tr>
              <a:tr h="0">
                <a:tc>
                  <a:txBody>
                    <a:bodyPr/>
                    <a:lstStyle/>
                    <a:p>
                      <a:pPr algn="l" fontAlgn="t"/>
                      <a:r>
                        <a:rPr lang="en-US" dirty="0">
                          <a:solidFill>
                            <a:srgbClr val="222222"/>
                          </a:solidFill>
                          <a:effectLst/>
                        </a:rPr>
                        <a:t>Rahul</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CS154</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0003"/>
                  </a:ext>
                </a:extLst>
              </a:tr>
              <a:tr h="0">
                <a:tc>
                  <a:txBody>
                    <a:bodyPr/>
                    <a:lstStyle/>
                    <a:p>
                      <a:pPr algn="l" fontAlgn="t"/>
                      <a:r>
                        <a:rPr lang="en-US" dirty="0">
                          <a:solidFill>
                            <a:srgbClr val="222222"/>
                          </a:solidFill>
                          <a:effectLst/>
                        </a:rPr>
                        <a:t>Raman</a:t>
                      </a:r>
                    </a:p>
                  </a:txBody>
                  <a:tcPr marL="57150" marR="5715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CS101</a:t>
                      </a:r>
                    </a:p>
                  </a:txBody>
                  <a:tcPr marL="57150" marR="5715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 xmlns:p14="http://schemas.microsoft.com/office/powerpoint/2010/main" val="398372100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57300" y="2362200"/>
            <a:ext cx="66294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259682"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259682"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606675" y="571481"/>
            <a:ext cx="7609137" cy="1015663"/>
          </a:xfrm>
          <a:prstGeom prst="rect">
            <a:avLst/>
          </a:prstGeom>
        </p:spPr>
        <p:txBody>
          <a:bodyPr wrap="square">
            <a:spAutoFit/>
          </a:bodyPr>
          <a:lstStyle/>
          <a:p>
            <a:pPr algn="just"/>
            <a:r>
              <a:rPr lang="en-US" sz="2000" dirty="0" smtClean="0">
                <a:latin typeface="Segoe UI Light" panose="020B0502040204020203" pitchFamily="34" charset="0"/>
                <a:cs typeface="Segoe UI Light" panose="020B0502040204020203" pitchFamily="34" charset="0"/>
              </a:rPr>
              <a:t>As per the second normal form definition, our enrollments table above isn’t in second normal form. To achieve the same (1NF to 2NF), we can rather break it into 2 tables</a:t>
            </a:r>
            <a:endParaRPr lang="en-IN" sz="2000" dirty="0">
              <a:latin typeface="Segoe UI Light" panose="020B0502040204020203" pitchFamily="34" charset="0"/>
              <a:cs typeface="Segoe UI Light" panose="020B0502040204020203" pitchFamily="34" charset="0"/>
            </a:endParaRPr>
          </a:p>
        </p:txBody>
      </p:sp>
      <p:sp>
        <p:nvSpPr>
          <p:cNvPr id="10" name="Rectangle 9"/>
          <p:cNvSpPr/>
          <p:nvPr/>
        </p:nvSpPr>
        <p:spPr>
          <a:xfrm>
            <a:off x="1143000" y="2"/>
            <a:ext cx="6858000" cy="584775"/>
          </a:xfrm>
          <a:prstGeom prst="rect">
            <a:avLst/>
          </a:prstGeom>
          <a:solidFill>
            <a:schemeClr val="bg1"/>
          </a:solidFill>
        </p:spPr>
        <p:txBody>
          <a:bodyPr wrap="square">
            <a:spAutoFit/>
          </a:bodyPr>
          <a:lstStyle/>
          <a:p>
            <a:pPr algn="r"/>
            <a:r>
              <a:rPr lang="en-US" sz="3200" b="1" i="1" dirty="0">
                <a:latin typeface="Arial" pitchFamily="34" charset="0"/>
                <a:cs typeface="Arial" pitchFamily="34" charset="0"/>
              </a:rPr>
              <a:t>Second Normal Form (2NF)</a:t>
            </a:r>
          </a:p>
        </p:txBody>
      </p:sp>
      <p:graphicFrame>
        <p:nvGraphicFramePr>
          <p:cNvPr id="3" name="Table 2"/>
          <p:cNvGraphicFramePr>
            <a:graphicFrameLocks noGrp="1"/>
          </p:cNvGraphicFramePr>
          <p:nvPr>
            <p:extLst>
              <p:ext uri="{D42A27DB-BD31-4B8C-83A1-F6EECF244321}">
                <p14:modId xmlns="" xmlns:p14="http://schemas.microsoft.com/office/powerpoint/2010/main" val="2056134691"/>
              </p:ext>
            </p:extLst>
          </p:nvPr>
        </p:nvGraphicFramePr>
        <p:xfrm>
          <a:off x="571472" y="2288846"/>
          <a:ext cx="7858180" cy="1706880"/>
        </p:xfrm>
        <a:graphic>
          <a:graphicData uri="http://schemas.openxmlformats.org/drawingml/2006/table">
            <a:tbl>
              <a:tblPr/>
              <a:tblGrid>
                <a:gridCol w="3929090">
                  <a:extLst>
                    <a:ext uri="{9D8B030D-6E8A-4147-A177-3AD203B41FA5}">
                      <a16:colId xmlns="" xmlns:a16="http://schemas.microsoft.com/office/drawing/2014/main" val="20000"/>
                    </a:ext>
                  </a:extLst>
                </a:gridCol>
                <a:gridCol w="3929090">
                  <a:extLst>
                    <a:ext uri="{9D8B030D-6E8A-4147-A177-3AD203B41FA5}">
                      <a16:colId xmlns="" xmlns:a16="http://schemas.microsoft.com/office/drawing/2014/main" val="20001"/>
                    </a:ext>
                  </a:extLst>
                </a:gridCol>
              </a:tblGrid>
              <a:tr h="0">
                <a:tc>
                  <a:txBody>
                    <a:bodyPr/>
                    <a:lstStyle/>
                    <a:p>
                      <a:pPr algn="l" fontAlgn="ctr"/>
                      <a:r>
                        <a:rPr lang="en-US" b="1" dirty="0">
                          <a:solidFill>
                            <a:srgbClr val="222222"/>
                          </a:solidFill>
                          <a:effectLst/>
                        </a:rPr>
                        <a:t>Student name</a:t>
                      </a:r>
                    </a:p>
                  </a:txBody>
                  <a:tcPr marL="57150" marR="5715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Enrolment number</a:t>
                      </a:r>
                    </a:p>
                  </a:txBody>
                  <a:tcPr marL="57150" marR="5715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 xmlns:a16="http://schemas.microsoft.com/office/drawing/2014/main" val="10000"/>
                  </a:ext>
                </a:extLst>
              </a:tr>
              <a:tr h="0">
                <a:tc>
                  <a:txBody>
                    <a:bodyPr/>
                    <a:lstStyle/>
                    <a:p>
                      <a:pPr algn="l" fontAlgn="t"/>
                      <a:r>
                        <a:rPr lang="en-US">
                          <a:solidFill>
                            <a:srgbClr val="222222"/>
                          </a:solidFill>
                          <a:effectLst/>
                        </a:rPr>
                        <a:t>Rahul</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0">
                <a:tc>
                  <a:txBody>
                    <a:bodyPr/>
                    <a:lstStyle/>
                    <a:p>
                      <a:pPr algn="l" fontAlgn="t"/>
                      <a:r>
                        <a:rPr lang="en-US">
                          <a:solidFill>
                            <a:srgbClr val="222222"/>
                          </a:solidFill>
                          <a:effectLst/>
                        </a:rPr>
                        <a:t>Rajat</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2</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 xmlns:a16="http://schemas.microsoft.com/office/drawing/2014/main" val="10002"/>
                  </a:ext>
                </a:extLst>
              </a:tr>
              <a:tr h="0">
                <a:tc>
                  <a:txBody>
                    <a:bodyPr/>
                    <a:lstStyle/>
                    <a:p>
                      <a:pPr algn="l" fontAlgn="t"/>
                      <a:r>
                        <a:rPr lang="en-US" dirty="0">
                          <a:solidFill>
                            <a:srgbClr val="222222"/>
                          </a:solidFill>
                          <a:effectLst/>
                        </a:rPr>
                        <a:t>Raman</a:t>
                      </a:r>
                    </a:p>
                  </a:txBody>
                  <a:tcPr marL="57150" marR="5715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3</a:t>
                      </a:r>
                    </a:p>
                  </a:txBody>
                  <a:tcPr marL="57150" marR="5715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extLst>
                  <a:ext uri="{0D108BD9-81ED-4DB2-BD59-A6C34878D82A}">
                    <a16:rowId xmlns="" xmlns:a16="http://schemas.microsoft.com/office/drawing/2014/main" val="10003"/>
                  </a:ext>
                </a:extLst>
              </a:tr>
            </a:tbl>
          </a:graphicData>
        </a:graphic>
      </p:graphicFrame>
      <p:sp>
        <p:nvSpPr>
          <p:cNvPr id="11" name="Rectangle 10"/>
          <p:cNvSpPr/>
          <p:nvPr/>
        </p:nvSpPr>
        <p:spPr>
          <a:xfrm>
            <a:off x="571472" y="1785926"/>
            <a:ext cx="2039854" cy="369332"/>
          </a:xfrm>
          <a:prstGeom prst="rect">
            <a:avLst/>
          </a:prstGeom>
        </p:spPr>
        <p:txBody>
          <a:bodyPr wrap="none">
            <a:spAutoFit/>
          </a:bodyPr>
          <a:lstStyle/>
          <a:p>
            <a:r>
              <a:rPr lang="en-US" b="1" dirty="0">
                <a:solidFill>
                  <a:srgbClr val="006C86"/>
                </a:solidFill>
                <a:latin typeface="Open sans"/>
              </a:rPr>
              <a:t>Table 1 (Student)</a:t>
            </a:r>
            <a:endParaRPr lang="en-US" dirty="0">
              <a:solidFill>
                <a:srgbClr val="006C86"/>
              </a:solidFill>
            </a:endParaRPr>
          </a:p>
        </p:txBody>
      </p:sp>
      <p:sp>
        <p:nvSpPr>
          <p:cNvPr id="12" name="Rectangle 11"/>
          <p:cNvSpPr/>
          <p:nvPr/>
        </p:nvSpPr>
        <p:spPr>
          <a:xfrm>
            <a:off x="571472" y="4159794"/>
            <a:ext cx="2103974" cy="369332"/>
          </a:xfrm>
          <a:prstGeom prst="rect">
            <a:avLst/>
          </a:prstGeom>
        </p:spPr>
        <p:txBody>
          <a:bodyPr wrap="none">
            <a:spAutoFit/>
          </a:bodyPr>
          <a:lstStyle/>
          <a:p>
            <a:r>
              <a:rPr lang="en-US" b="1" dirty="0">
                <a:solidFill>
                  <a:srgbClr val="006C86"/>
                </a:solidFill>
                <a:latin typeface="Open sans"/>
              </a:rPr>
              <a:t>Table 2 (Courses)</a:t>
            </a:r>
            <a:endParaRPr lang="en-US" dirty="0">
              <a:solidFill>
                <a:srgbClr val="006C86"/>
              </a:solidFill>
            </a:endParaRPr>
          </a:p>
        </p:txBody>
      </p:sp>
      <p:graphicFrame>
        <p:nvGraphicFramePr>
          <p:cNvPr id="4" name="Table 3"/>
          <p:cNvGraphicFramePr>
            <a:graphicFrameLocks noGrp="1"/>
          </p:cNvGraphicFramePr>
          <p:nvPr>
            <p:extLst>
              <p:ext uri="{D42A27DB-BD31-4B8C-83A1-F6EECF244321}">
                <p14:modId xmlns="" xmlns:p14="http://schemas.microsoft.com/office/powerpoint/2010/main" val="2993486030"/>
              </p:ext>
            </p:extLst>
          </p:nvPr>
        </p:nvGraphicFramePr>
        <p:xfrm>
          <a:off x="589157" y="4605326"/>
          <a:ext cx="7839472" cy="2133600"/>
        </p:xfrm>
        <a:graphic>
          <a:graphicData uri="http://schemas.openxmlformats.org/drawingml/2006/table">
            <a:tbl>
              <a:tblPr/>
              <a:tblGrid>
                <a:gridCol w="3919736">
                  <a:extLst>
                    <a:ext uri="{9D8B030D-6E8A-4147-A177-3AD203B41FA5}">
                      <a16:colId xmlns="" xmlns:a16="http://schemas.microsoft.com/office/drawing/2014/main" val="20000"/>
                    </a:ext>
                  </a:extLst>
                </a:gridCol>
                <a:gridCol w="3919736">
                  <a:extLst>
                    <a:ext uri="{9D8B030D-6E8A-4147-A177-3AD203B41FA5}">
                      <a16:colId xmlns="" xmlns:a16="http://schemas.microsoft.com/office/drawing/2014/main" val="20001"/>
                    </a:ext>
                  </a:extLst>
                </a:gridCol>
              </a:tblGrid>
              <a:tr h="0">
                <a:tc>
                  <a:txBody>
                    <a:bodyPr/>
                    <a:lstStyle/>
                    <a:p>
                      <a:pPr algn="l" fontAlgn="ctr"/>
                      <a:r>
                        <a:rPr lang="en-US" b="1" dirty="0">
                          <a:solidFill>
                            <a:srgbClr val="222222"/>
                          </a:solidFill>
                          <a:effectLst/>
                        </a:rPr>
                        <a:t>Course code</a:t>
                      </a:r>
                    </a:p>
                  </a:txBody>
                  <a:tcPr marL="57150" marR="5715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Enrolment number</a:t>
                      </a:r>
                    </a:p>
                  </a:txBody>
                  <a:tcPr marL="57150" marR="5715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 xmlns:a16="http://schemas.microsoft.com/office/drawing/2014/main" val="10000"/>
                  </a:ext>
                </a:extLst>
              </a:tr>
              <a:tr h="0">
                <a:tc>
                  <a:txBody>
                    <a:bodyPr/>
                    <a:lstStyle/>
                    <a:p>
                      <a:pPr algn="l" fontAlgn="t"/>
                      <a:r>
                        <a:rPr lang="en-US" dirty="0">
                          <a:solidFill>
                            <a:srgbClr val="222222"/>
                          </a:solidFill>
                          <a:effectLst/>
                        </a:rPr>
                        <a:t>CS101</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2</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0">
                <a:tc>
                  <a:txBody>
                    <a:bodyPr/>
                    <a:lstStyle/>
                    <a:p>
                      <a:pPr algn="l" fontAlgn="t"/>
                      <a:r>
                        <a:rPr lang="en-US" dirty="0">
                          <a:solidFill>
                            <a:srgbClr val="222222"/>
                          </a:solidFill>
                          <a:effectLst/>
                        </a:rPr>
                        <a:t>CS101</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3</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 xmlns:a16="http://schemas.microsoft.com/office/drawing/2014/main" val="10002"/>
                  </a:ext>
                </a:extLst>
              </a:tr>
              <a:tr h="0">
                <a:tc>
                  <a:txBody>
                    <a:bodyPr/>
                    <a:lstStyle/>
                    <a:p>
                      <a:pPr algn="l" fontAlgn="t"/>
                      <a:r>
                        <a:rPr lang="en-US" dirty="0">
                          <a:solidFill>
                            <a:srgbClr val="222222"/>
                          </a:solidFill>
                          <a:effectLst/>
                        </a:rPr>
                        <a:t>CS152</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0003"/>
                  </a:ext>
                </a:extLst>
              </a:tr>
              <a:tr h="0">
                <a:tc>
                  <a:txBody>
                    <a:bodyPr/>
                    <a:lstStyle/>
                    <a:p>
                      <a:pPr algn="l" fontAlgn="t"/>
                      <a:r>
                        <a:rPr lang="en-US" dirty="0">
                          <a:solidFill>
                            <a:srgbClr val="222222"/>
                          </a:solidFill>
                          <a:effectLst/>
                        </a:rPr>
                        <a:t>CS154</a:t>
                      </a:r>
                    </a:p>
                  </a:txBody>
                  <a:tcPr marL="57150" marR="5715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a:t>
                      </a:r>
                    </a:p>
                  </a:txBody>
                  <a:tcPr marL="57150" marR="5715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 xmlns:p14="http://schemas.microsoft.com/office/powerpoint/2010/main" val="420917954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57300" y="2362200"/>
            <a:ext cx="66294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259682"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259682"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143000" y="2"/>
            <a:ext cx="6858000" cy="584775"/>
          </a:xfrm>
          <a:prstGeom prst="rect">
            <a:avLst/>
          </a:prstGeom>
          <a:solidFill>
            <a:schemeClr val="bg1"/>
          </a:solidFill>
        </p:spPr>
        <p:txBody>
          <a:bodyPr wrap="square">
            <a:spAutoFit/>
          </a:bodyPr>
          <a:lstStyle/>
          <a:p>
            <a:pPr algn="r"/>
            <a:r>
              <a:rPr lang="en-US" sz="3200" b="1" i="1" dirty="0">
                <a:latin typeface="Arial" pitchFamily="34" charset="0"/>
                <a:cs typeface="Arial" pitchFamily="34" charset="0"/>
              </a:rPr>
              <a:t>Third Normal Form </a:t>
            </a:r>
            <a:r>
              <a:rPr lang="en-US" sz="3200" b="1" i="1" dirty="0" smtClean="0">
                <a:latin typeface="Arial" pitchFamily="34" charset="0"/>
                <a:cs typeface="Arial" pitchFamily="34" charset="0"/>
              </a:rPr>
              <a:t>(3NF</a:t>
            </a:r>
            <a:r>
              <a:rPr lang="en-US" sz="3200" b="1" i="1" dirty="0">
                <a:latin typeface="Arial" pitchFamily="34" charset="0"/>
                <a:cs typeface="Arial" pitchFamily="34" charset="0"/>
              </a:rPr>
              <a:t>)</a:t>
            </a:r>
          </a:p>
        </p:txBody>
      </p:sp>
      <p:sp>
        <p:nvSpPr>
          <p:cNvPr id="8" name="Rectangle 7"/>
          <p:cNvSpPr/>
          <p:nvPr/>
        </p:nvSpPr>
        <p:spPr>
          <a:xfrm>
            <a:off x="500034" y="838200"/>
            <a:ext cx="8072494" cy="1631216"/>
          </a:xfrm>
          <a:prstGeom prst="rect">
            <a:avLst/>
          </a:prstGeom>
        </p:spPr>
        <p:txBody>
          <a:bodyPr wrap="square">
            <a:spAutoFit/>
          </a:bodyPr>
          <a:lstStyle/>
          <a:p>
            <a:pPr algn="just"/>
            <a:r>
              <a:rPr lang="en-US" sz="2000" dirty="0">
                <a:latin typeface="Segoe UI Light" panose="020B0502040204020203" pitchFamily="34" charset="0"/>
                <a:cs typeface="Segoe UI Light" panose="020B0502040204020203" pitchFamily="34" charset="0"/>
              </a:rPr>
              <a:t>Column A is said to be functionally dependent on column B if changing the value of A may require a change in the value of B.</a:t>
            </a:r>
          </a:p>
          <a:p>
            <a:pPr algn="just"/>
            <a:r>
              <a:rPr lang="en-US" sz="2000" dirty="0">
                <a:latin typeface="Segoe UI Light" panose="020B0502040204020203" pitchFamily="34" charset="0"/>
                <a:cs typeface="Segoe UI Light" panose="020B0502040204020203" pitchFamily="34" charset="0"/>
              </a:rPr>
              <a:t>Here, the department column is dependent on the professor name column. This is because if in a particular row, we change the name of the professor, we will also have to change the department value.</a:t>
            </a:r>
            <a:endParaRPr lang="en-IN" sz="2000" dirty="0">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extLst>
              <p:ext uri="{D42A27DB-BD31-4B8C-83A1-F6EECF244321}">
                <p14:modId xmlns="" xmlns:p14="http://schemas.microsoft.com/office/powerpoint/2010/main" val="3108957532"/>
              </p:ext>
            </p:extLst>
          </p:nvPr>
        </p:nvGraphicFramePr>
        <p:xfrm>
          <a:off x="-1" y="3222318"/>
          <a:ext cx="9144000" cy="1706880"/>
        </p:xfrm>
        <a:graphic>
          <a:graphicData uri="http://schemas.openxmlformats.org/drawingml/2006/table">
            <a:tbl>
              <a:tblPr/>
              <a:tblGrid>
                <a:gridCol w="1828800">
                  <a:extLst>
                    <a:ext uri="{9D8B030D-6E8A-4147-A177-3AD203B41FA5}">
                      <a16:colId xmlns="" xmlns:a16="http://schemas.microsoft.com/office/drawing/2014/main" val="20000"/>
                    </a:ext>
                  </a:extLst>
                </a:gridCol>
                <a:gridCol w="2133600">
                  <a:extLst>
                    <a:ext uri="{9D8B030D-6E8A-4147-A177-3AD203B41FA5}">
                      <a16:colId xmlns="" xmlns:a16="http://schemas.microsoft.com/office/drawing/2014/main" val="20001"/>
                    </a:ext>
                  </a:extLst>
                </a:gridCol>
                <a:gridCol w="2133600">
                  <a:extLst>
                    <a:ext uri="{9D8B030D-6E8A-4147-A177-3AD203B41FA5}">
                      <a16:colId xmlns="" xmlns:a16="http://schemas.microsoft.com/office/drawing/2014/main" val="20002"/>
                    </a:ext>
                  </a:extLst>
                </a:gridCol>
                <a:gridCol w="3048000">
                  <a:extLst>
                    <a:ext uri="{9D8B030D-6E8A-4147-A177-3AD203B41FA5}">
                      <a16:colId xmlns="" xmlns:a16="http://schemas.microsoft.com/office/drawing/2014/main" val="20003"/>
                    </a:ext>
                  </a:extLst>
                </a:gridCol>
              </a:tblGrid>
              <a:tr h="0">
                <a:tc>
                  <a:txBody>
                    <a:bodyPr/>
                    <a:lstStyle/>
                    <a:p>
                      <a:pPr algn="l" fontAlgn="ctr"/>
                      <a:r>
                        <a:rPr lang="en-US" b="1" dirty="0">
                          <a:solidFill>
                            <a:srgbClr val="222222"/>
                          </a:solidFill>
                          <a:effectLst/>
                        </a:rPr>
                        <a:t>Course code</a:t>
                      </a:r>
                    </a:p>
                  </a:txBody>
                  <a:tcPr marL="57150" marR="5715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57150" marR="5715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name</a:t>
                      </a:r>
                    </a:p>
                  </a:txBody>
                  <a:tcPr marL="57150" marR="5715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Department</a:t>
                      </a:r>
                    </a:p>
                  </a:txBody>
                  <a:tcPr marL="57150" marR="5715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 xmlns:a16="http://schemas.microsoft.com/office/drawing/2014/main" val="10000"/>
                  </a:ext>
                </a:extLst>
              </a:tr>
              <a:tr h="0">
                <a:tc>
                  <a:txBody>
                    <a:bodyPr/>
                    <a:lstStyle/>
                    <a:p>
                      <a:pPr algn="l" fontAlgn="t"/>
                      <a:r>
                        <a:rPr lang="en-US" dirty="0" smtClean="0">
                          <a:solidFill>
                            <a:srgbClr val="222222"/>
                          </a:solidFill>
                          <a:effectLst/>
                        </a:rPr>
                        <a:t>CS101</a:t>
                      </a:r>
                      <a:endParaRPr lang="en-US" dirty="0">
                        <a:solidFill>
                          <a:srgbClr val="222222"/>
                        </a:solidFill>
                        <a:effectLst/>
                      </a:endParaRP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18</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a:t>
                      </a:r>
                      <a:r>
                        <a:rPr lang="en-US" dirty="0" smtClean="0">
                          <a:solidFill>
                            <a:srgbClr val="222222"/>
                          </a:solidFill>
                          <a:effectLst/>
                        </a:rPr>
                        <a:t>Ronald</a:t>
                      </a:r>
                      <a:endParaRPr lang="en-US" dirty="0">
                        <a:solidFill>
                          <a:srgbClr val="222222"/>
                        </a:solidFill>
                        <a:effectLst/>
                      </a:endParaRP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Mathematics Department</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0">
                <a:tc>
                  <a:txBody>
                    <a:bodyPr/>
                    <a:lstStyle/>
                    <a:p>
                      <a:pPr algn="l" fontAlgn="t"/>
                      <a:r>
                        <a:rPr lang="en-US" dirty="0" smtClean="0">
                          <a:solidFill>
                            <a:srgbClr val="222222"/>
                          </a:solidFill>
                          <a:effectLst/>
                        </a:rPr>
                        <a:t>CS152</a:t>
                      </a:r>
                      <a:endParaRPr lang="en-US" dirty="0">
                        <a:solidFill>
                          <a:srgbClr val="222222"/>
                        </a:solidFill>
                        <a:effectLst/>
                      </a:endParaRP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Auditorium building</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Prof. John</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Electronics Department</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 xmlns:a16="http://schemas.microsoft.com/office/drawing/2014/main" val="10002"/>
                  </a:ext>
                </a:extLst>
              </a:tr>
              <a:tr h="0">
                <a:tc>
                  <a:txBody>
                    <a:bodyPr/>
                    <a:lstStyle/>
                    <a:p>
                      <a:pPr algn="l" fontAlgn="t"/>
                      <a:r>
                        <a:rPr lang="en-US" dirty="0" smtClean="0">
                          <a:solidFill>
                            <a:srgbClr val="222222"/>
                          </a:solidFill>
                          <a:effectLst/>
                        </a:rPr>
                        <a:t>CS154</a:t>
                      </a:r>
                      <a:endParaRPr lang="en-US" dirty="0">
                        <a:solidFill>
                          <a:srgbClr val="222222"/>
                        </a:solidFill>
                        <a:effectLst/>
                      </a:endParaRPr>
                    </a:p>
                  </a:txBody>
                  <a:tcPr marL="57150" marR="5715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19</a:t>
                      </a:r>
                      <a:endParaRPr lang="en-US" dirty="0">
                        <a:solidFill>
                          <a:srgbClr val="222222"/>
                        </a:solidFill>
                        <a:effectLst/>
                      </a:endParaRPr>
                    </a:p>
                  </a:txBody>
                  <a:tcPr marL="57150" marR="5715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Prof. </a:t>
                      </a:r>
                      <a:r>
                        <a:rPr lang="en-US" dirty="0" smtClean="0">
                          <a:solidFill>
                            <a:srgbClr val="222222"/>
                          </a:solidFill>
                          <a:effectLst/>
                        </a:rPr>
                        <a:t>Ronald</a:t>
                      </a:r>
                      <a:endParaRPr lang="en-US" dirty="0">
                        <a:solidFill>
                          <a:srgbClr val="222222"/>
                        </a:solidFill>
                        <a:effectLst/>
                      </a:endParaRPr>
                    </a:p>
                  </a:txBody>
                  <a:tcPr marL="57150" marR="5715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Mathematics Department</a:t>
                      </a:r>
                    </a:p>
                  </a:txBody>
                  <a:tcPr marL="57150" marR="5715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 xmlns:a16="http://schemas.microsoft.com/office/drawing/2014/main" val="10003"/>
                  </a:ext>
                </a:extLst>
              </a:tr>
            </a:tbl>
          </a:graphicData>
        </a:graphic>
      </p:graphicFrame>
    </p:spTree>
    <p:extLst>
      <p:ext uri="{BB962C8B-B14F-4D97-AF65-F5344CB8AC3E}">
        <p14:creationId xmlns="" xmlns:p14="http://schemas.microsoft.com/office/powerpoint/2010/main" val="84704261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259682"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259682"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143000" y="2"/>
            <a:ext cx="6858000" cy="584775"/>
          </a:xfrm>
          <a:prstGeom prst="rect">
            <a:avLst/>
          </a:prstGeom>
          <a:solidFill>
            <a:schemeClr val="bg1"/>
          </a:solidFill>
        </p:spPr>
        <p:txBody>
          <a:bodyPr wrap="square">
            <a:spAutoFit/>
          </a:bodyPr>
          <a:lstStyle/>
          <a:p>
            <a:pPr algn="r"/>
            <a:r>
              <a:rPr lang="en-US" sz="3200" b="1" i="1" dirty="0">
                <a:latin typeface="Arial" pitchFamily="34" charset="0"/>
                <a:cs typeface="Arial" pitchFamily="34" charset="0"/>
              </a:rPr>
              <a:t>Third Normal Form </a:t>
            </a:r>
            <a:r>
              <a:rPr lang="en-US" sz="3200" b="1" i="1" dirty="0" smtClean="0">
                <a:latin typeface="Arial" pitchFamily="34" charset="0"/>
                <a:cs typeface="Arial" pitchFamily="34" charset="0"/>
              </a:rPr>
              <a:t>(3NF</a:t>
            </a:r>
            <a:r>
              <a:rPr lang="en-US" sz="3200" b="1" i="1" dirty="0">
                <a:latin typeface="Arial" pitchFamily="34" charset="0"/>
                <a:cs typeface="Arial" pitchFamily="34" charset="0"/>
              </a:rPr>
              <a:t>)</a:t>
            </a:r>
          </a:p>
        </p:txBody>
      </p:sp>
      <p:sp>
        <p:nvSpPr>
          <p:cNvPr id="4" name="Rectangle 3"/>
          <p:cNvSpPr/>
          <p:nvPr/>
        </p:nvSpPr>
        <p:spPr>
          <a:xfrm>
            <a:off x="142844" y="714356"/>
            <a:ext cx="8786874" cy="1323439"/>
          </a:xfrm>
          <a:prstGeom prst="rect">
            <a:avLst/>
          </a:prstGeom>
        </p:spPr>
        <p:txBody>
          <a:bodyPr wrap="square">
            <a:spAutoFit/>
          </a:bodyPr>
          <a:lstStyle/>
          <a:p>
            <a:r>
              <a:rPr lang="en-US" sz="2000" dirty="0">
                <a:latin typeface="Segoe UI Light" panose="020B0502040204020203" pitchFamily="34" charset="0"/>
                <a:cs typeface="Segoe UI Light" panose="020B0502040204020203" pitchFamily="34" charset="0"/>
              </a:rPr>
              <a:t>Here, when we changed the name of the professor, we also had to change the department column. This is not desirable since someone who is updating the database may remember to change the name of the professor, but may forget updating the department value. This can cause inconsistency in the database.</a:t>
            </a:r>
          </a:p>
        </p:txBody>
      </p:sp>
      <p:sp>
        <p:nvSpPr>
          <p:cNvPr id="9" name="Rectangle 8"/>
          <p:cNvSpPr/>
          <p:nvPr/>
        </p:nvSpPr>
        <p:spPr>
          <a:xfrm>
            <a:off x="500034" y="2067168"/>
            <a:ext cx="7858180" cy="369332"/>
          </a:xfrm>
          <a:prstGeom prst="rect">
            <a:avLst/>
          </a:prstGeom>
        </p:spPr>
        <p:txBody>
          <a:bodyPr wrap="square">
            <a:spAutoFit/>
          </a:bodyPr>
          <a:lstStyle/>
          <a:p>
            <a:r>
              <a:rPr lang="en-US" dirty="0">
                <a:solidFill>
                  <a:srgbClr val="C41A1A"/>
                </a:solidFill>
                <a:latin typeface="Helvetica" panose="020B0604020202020204" pitchFamily="34" charset="0"/>
              </a:rPr>
              <a:t>Third normal form avoids this by breaking this into separate tables</a:t>
            </a:r>
            <a:endParaRPr lang="en-US" dirty="0">
              <a:solidFill>
                <a:srgbClr val="C41A1A"/>
              </a:solidFill>
            </a:endParaRPr>
          </a:p>
        </p:txBody>
      </p:sp>
      <p:graphicFrame>
        <p:nvGraphicFramePr>
          <p:cNvPr id="12" name="Table 11"/>
          <p:cNvGraphicFramePr>
            <a:graphicFrameLocks noGrp="1"/>
          </p:cNvGraphicFramePr>
          <p:nvPr>
            <p:extLst>
              <p:ext uri="{D42A27DB-BD31-4B8C-83A1-F6EECF244321}">
                <p14:modId xmlns="" xmlns:p14="http://schemas.microsoft.com/office/powerpoint/2010/main" val="3366835948"/>
              </p:ext>
            </p:extLst>
          </p:nvPr>
        </p:nvGraphicFramePr>
        <p:xfrm>
          <a:off x="357158" y="2579376"/>
          <a:ext cx="8429685" cy="1706880"/>
        </p:xfrm>
        <a:graphic>
          <a:graphicData uri="http://schemas.openxmlformats.org/drawingml/2006/table">
            <a:tbl>
              <a:tblPr/>
              <a:tblGrid>
                <a:gridCol w="2809895">
                  <a:extLst>
                    <a:ext uri="{9D8B030D-6E8A-4147-A177-3AD203B41FA5}">
                      <a16:colId xmlns="" xmlns:a16="http://schemas.microsoft.com/office/drawing/2014/main" val="20000"/>
                    </a:ext>
                  </a:extLst>
                </a:gridCol>
                <a:gridCol w="2809895">
                  <a:extLst>
                    <a:ext uri="{9D8B030D-6E8A-4147-A177-3AD203B41FA5}">
                      <a16:colId xmlns="" xmlns:a16="http://schemas.microsoft.com/office/drawing/2014/main" val="20001"/>
                    </a:ext>
                  </a:extLst>
                </a:gridCol>
                <a:gridCol w="2809895">
                  <a:extLst>
                    <a:ext uri="{9D8B030D-6E8A-4147-A177-3AD203B41FA5}">
                      <a16:colId xmlns="" xmlns:a16="http://schemas.microsoft.com/office/drawing/2014/main" val="20002"/>
                    </a:ext>
                  </a:extLst>
                </a:gridCol>
              </a:tblGrid>
              <a:tr h="0">
                <a:tc>
                  <a:txBody>
                    <a:bodyPr/>
                    <a:lstStyle/>
                    <a:p>
                      <a:pPr algn="l" fontAlgn="ctr"/>
                      <a:r>
                        <a:rPr lang="en-US" b="1" dirty="0">
                          <a:solidFill>
                            <a:srgbClr val="222222"/>
                          </a:solidFill>
                          <a:effectLst/>
                        </a:rPr>
                        <a:t>Course code</a:t>
                      </a:r>
                    </a:p>
                  </a:txBody>
                  <a:tcPr marL="57150" marR="5715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57150" marR="5715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ID</a:t>
                      </a:r>
                    </a:p>
                  </a:txBody>
                  <a:tcPr marL="57150" marR="5715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 xmlns:a16="http://schemas.microsoft.com/office/drawing/2014/main" val="10000"/>
                  </a:ext>
                </a:extLst>
              </a:tr>
              <a:tr h="0">
                <a:tc>
                  <a:txBody>
                    <a:bodyPr/>
                    <a:lstStyle/>
                    <a:p>
                      <a:pPr algn="l" fontAlgn="t"/>
                      <a:r>
                        <a:rPr lang="en-US" dirty="0" smtClean="0">
                          <a:solidFill>
                            <a:srgbClr val="222222"/>
                          </a:solidFill>
                          <a:effectLst/>
                        </a:rPr>
                        <a:t>CS101</a:t>
                      </a:r>
                      <a:endParaRPr lang="en-US" dirty="0">
                        <a:solidFill>
                          <a:srgbClr val="222222"/>
                        </a:solidFill>
                        <a:effectLst/>
                      </a:endParaRP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18</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1</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0">
                <a:tc>
                  <a:txBody>
                    <a:bodyPr/>
                    <a:lstStyle/>
                    <a:p>
                      <a:pPr algn="l" fontAlgn="t"/>
                      <a:r>
                        <a:rPr lang="en-US" dirty="0" smtClean="0">
                          <a:solidFill>
                            <a:srgbClr val="222222"/>
                          </a:solidFill>
                          <a:effectLst/>
                        </a:rPr>
                        <a:t>CS152</a:t>
                      </a:r>
                      <a:endParaRPr lang="en-US" dirty="0">
                        <a:solidFill>
                          <a:srgbClr val="222222"/>
                        </a:solidFill>
                        <a:effectLst/>
                      </a:endParaRP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dirty="0">
                          <a:solidFill>
                            <a:srgbClr val="222222"/>
                          </a:solidFill>
                          <a:effectLst/>
                        </a:rPr>
                        <a:t>Auditorium building</a:t>
                      </a:r>
                      <a:r>
                        <a:rPr lang="en-US" dirty="0" smtClean="0">
                          <a:solidFill>
                            <a:srgbClr val="222222"/>
                          </a:solidFill>
                          <a:effectLst/>
                        </a:rPr>
                        <a:t>,</a:t>
                      </a:r>
                      <a:endParaRPr lang="en-US" dirty="0">
                        <a:solidFill>
                          <a:srgbClr val="222222"/>
                        </a:solidFill>
                        <a:effectLst/>
                      </a:endParaRP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dirty="0">
                          <a:solidFill>
                            <a:srgbClr val="222222"/>
                          </a:solidFill>
                          <a:effectLst/>
                        </a:rPr>
                        <a:t>2</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extLst>
                  <a:ext uri="{0D108BD9-81ED-4DB2-BD59-A6C34878D82A}">
                    <a16:rowId xmlns="" xmlns:a16="http://schemas.microsoft.com/office/drawing/2014/main" val="10002"/>
                  </a:ext>
                </a:extLst>
              </a:tr>
              <a:tr h="0">
                <a:tc>
                  <a:txBody>
                    <a:bodyPr/>
                    <a:lstStyle/>
                    <a:p>
                      <a:pPr algn="l" fontAlgn="t"/>
                      <a:r>
                        <a:rPr lang="en-US" dirty="0" smtClean="0">
                          <a:solidFill>
                            <a:srgbClr val="222222"/>
                          </a:solidFill>
                          <a:effectLst/>
                        </a:rPr>
                        <a:t>CS154</a:t>
                      </a:r>
                      <a:endParaRPr lang="en-US" dirty="0">
                        <a:solidFill>
                          <a:srgbClr val="222222"/>
                        </a:solidFill>
                        <a:effectLst/>
                      </a:endParaRPr>
                    </a:p>
                  </a:txBody>
                  <a:tcPr marL="57150" marR="5715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Lecture Hall </a:t>
                      </a:r>
                      <a:r>
                        <a:rPr lang="en-US" dirty="0" smtClean="0">
                          <a:solidFill>
                            <a:srgbClr val="222222"/>
                          </a:solidFill>
                          <a:effectLst/>
                        </a:rPr>
                        <a:t>19</a:t>
                      </a:r>
                      <a:endParaRPr lang="en-US" dirty="0">
                        <a:solidFill>
                          <a:srgbClr val="222222"/>
                        </a:solidFill>
                        <a:effectLst/>
                      </a:endParaRPr>
                    </a:p>
                  </a:txBody>
                  <a:tcPr marL="57150" marR="5715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smtClean="0">
                          <a:solidFill>
                            <a:srgbClr val="222222"/>
                          </a:solidFill>
                          <a:effectLst/>
                        </a:rPr>
                        <a:t>1</a:t>
                      </a:r>
                      <a:endParaRPr lang="en-US" dirty="0">
                        <a:solidFill>
                          <a:srgbClr val="222222"/>
                        </a:solidFill>
                        <a:effectLst/>
                      </a:endParaRPr>
                    </a:p>
                  </a:txBody>
                  <a:tcPr marL="57150" marR="5715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extLst>
                  <a:ext uri="{0D108BD9-81ED-4DB2-BD59-A6C34878D82A}">
                    <a16:rowId xmlns="" xmlns:a16="http://schemas.microsoft.com/office/drawing/2014/main" val="10003"/>
                  </a:ext>
                </a:extLst>
              </a:tr>
            </a:tbl>
          </a:graphicData>
        </a:graphic>
      </p:graphicFrame>
      <p:sp>
        <p:nvSpPr>
          <p:cNvPr id="13" name="Rectangle 12"/>
          <p:cNvSpPr/>
          <p:nvPr/>
        </p:nvSpPr>
        <p:spPr>
          <a:xfrm>
            <a:off x="642910" y="4500570"/>
            <a:ext cx="7786742" cy="369332"/>
          </a:xfrm>
          <a:prstGeom prst="rect">
            <a:avLst/>
          </a:prstGeom>
        </p:spPr>
        <p:txBody>
          <a:bodyPr wrap="square">
            <a:spAutoFit/>
          </a:bodyPr>
          <a:lstStyle/>
          <a:p>
            <a:r>
              <a:rPr lang="en-US" dirty="0">
                <a:solidFill>
                  <a:srgbClr val="C41A1A"/>
                </a:solidFill>
                <a:latin typeface="Helvetica" panose="020B0604020202020204" pitchFamily="34" charset="0"/>
              </a:rPr>
              <a:t>Here, the third column is the ID of the professor who’s taking the course.</a:t>
            </a:r>
          </a:p>
        </p:txBody>
      </p:sp>
      <p:graphicFrame>
        <p:nvGraphicFramePr>
          <p:cNvPr id="14" name="Table 13"/>
          <p:cNvGraphicFramePr>
            <a:graphicFrameLocks noGrp="1"/>
          </p:cNvGraphicFramePr>
          <p:nvPr>
            <p:extLst>
              <p:ext uri="{D42A27DB-BD31-4B8C-83A1-F6EECF244321}">
                <p14:modId xmlns="" xmlns:p14="http://schemas.microsoft.com/office/powerpoint/2010/main" val="891458083"/>
              </p:ext>
            </p:extLst>
          </p:nvPr>
        </p:nvGraphicFramePr>
        <p:xfrm>
          <a:off x="285720" y="5000636"/>
          <a:ext cx="8572560" cy="1280160"/>
        </p:xfrm>
        <a:graphic>
          <a:graphicData uri="http://schemas.openxmlformats.org/drawingml/2006/table">
            <a:tbl>
              <a:tblPr/>
              <a:tblGrid>
                <a:gridCol w="2857520">
                  <a:extLst>
                    <a:ext uri="{9D8B030D-6E8A-4147-A177-3AD203B41FA5}">
                      <a16:colId xmlns="" xmlns:a16="http://schemas.microsoft.com/office/drawing/2014/main" val="20000"/>
                    </a:ext>
                  </a:extLst>
                </a:gridCol>
                <a:gridCol w="2857520">
                  <a:extLst>
                    <a:ext uri="{9D8B030D-6E8A-4147-A177-3AD203B41FA5}">
                      <a16:colId xmlns="" xmlns:a16="http://schemas.microsoft.com/office/drawing/2014/main" val="20001"/>
                    </a:ext>
                  </a:extLst>
                </a:gridCol>
                <a:gridCol w="2857520">
                  <a:extLst>
                    <a:ext uri="{9D8B030D-6E8A-4147-A177-3AD203B41FA5}">
                      <a16:colId xmlns="" xmlns:a16="http://schemas.microsoft.com/office/drawing/2014/main" val="20002"/>
                    </a:ext>
                  </a:extLst>
                </a:gridCol>
              </a:tblGrid>
              <a:tr h="0">
                <a:tc>
                  <a:txBody>
                    <a:bodyPr/>
                    <a:lstStyle/>
                    <a:p>
                      <a:pPr algn="l" fontAlgn="ctr"/>
                      <a:r>
                        <a:rPr lang="en-US" b="1" dirty="0">
                          <a:solidFill>
                            <a:srgbClr val="222222"/>
                          </a:solidFill>
                          <a:effectLst/>
                        </a:rPr>
                        <a:t>Instructor's ID</a:t>
                      </a:r>
                    </a:p>
                  </a:txBody>
                  <a:tcPr marL="57150" marR="5715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Instructor's Name</a:t>
                      </a:r>
                    </a:p>
                  </a:txBody>
                  <a:tcPr marL="57150" marR="5715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Department</a:t>
                      </a:r>
                    </a:p>
                  </a:txBody>
                  <a:tcPr marL="57150" marR="5715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 xmlns:a16="http://schemas.microsoft.com/office/drawing/2014/main" val="10000"/>
                  </a:ext>
                </a:extLst>
              </a:tr>
              <a:tr h="0">
                <a:tc>
                  <a:txBody>
                    <a:bodyPr/>
                    <a:lstStyle/>
                    <a:p>
                      <a:pPr algn="l" fontAlgn="t"/>
                      <a:r>
                        <a:rPr lang="en-US" dirty="0" smtClean="0">
                          <a:solidFill>
                            <a:srgbClr val="222222"/>
                          </a:solidFill>
                          <a:effectLst/>
                        </a:rPr>
                        <a:t>1</a:t>
                      </a:r>
                      <a:endParaRPr lang="en-US" dirty="0">
                        <a:solidFill>
                          <a:srgbClr val="222222"/>
                        </a:solidFill>
                        <a:effectLst/>
                      </a:endParaRP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Ronald</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Mathematics Department</a:t>
                      </a:r>
                    </a:p>
                  </a:txBody>
                  <a:tcPr marL="57150" marR="5715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0">
                <a:tc>
                  <a:txBody>
                    <a:bodyPr/>
                    <a:lstStyle/>
                    <a:p>
                      <a:pPr algn="l" fontAlgn="t"/>
                      <a:r>
                        <a:rPr lang="en-US" dirty="0">
                          <a:solidFill>
                            <a:srgbClr val="222222"/>
                          </a:solidFill>
                          <a:effectLst/>
                        </a:rPr>
                        <a:t>2</a:t>
                      </a:r>
                    </a:p>
                  </a:txBody>
                  <a:tcPr marL="57150" marR="5715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Prof. </a:t>
                      </a:r>
                      <a:r>
                        <a:rPr lang="en-US" dirty="0" smtClean="0">
                          <a:solidFill>
                            <a:srgbClr val="222222"/>
                          </a:solidFill>
                          <a:effectLst/>
                        </a:rPr>
                        <a:t>John</a:t>
                      </a:r>
                      <a:endParaRPr lang="en-US" dirty="0">
                        <a:solidFill>
                          <a:srgbClr val="222222"/>
                        </a:solidFill>
                        <a:effectLst/>
                      </a:endParaRPr>
                    </a:p>
                  </a:txBody>
                  <a:tcPr marL="57150" marR="5715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Electronics Department</a:t>
                      </a:r>
                    </a:p>
                  </a:txBody>
                  <a:tcPr marL="57150" marR="5715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extLst>
                  <a:ext uri="{0D108BD9-81ED-4DB2-BD59-A6C34878D82A}">
                    <a16:rowId xmlns="" xmlns:a16="http://schemas.microsoft.com/office/drawing/2014/main" val="10002"/>
                  </a:ext>
                </a:extLst>
              </a:tr>
            </a:tbl>
          </a:graphicData>
        </a:graphic>
      </p:graphicFrame>
    </p:spTree>
    <p:extLst>
      <p:ext uri="{BB962C8B-B14F-4D97-AF65-F5344CB8AC3E}">
        <p14:creationId xmlns="" xmlns:p14="http://schemas.microsoft.com/office/powerpoint/2010/main" val="60451415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57300" y="2362200"/>
            <a:ext cx="66294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259682"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259682"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143000" y="2"/>
            <a:ext cx="6858000" cy="584775"/>
          </a:xfrm>
          <a:prstGeom prst="rect">
            <a:avLst/>
          </a:prstGeom>
          <a:solidFill>
            <a:schemeClr val="bg1"/>
          </a:solidFill>
        </p:spPr>
        <p:txBody>
          <a:bodyPr wrap="square">
            <a:spAutoFit/>
          </a:bodyPr>
          <a:lstStyle/>
          <a:p>
            <a:pPr algn="r"/>
            <a:r>
              <a:rPr lang="en-US" sz="3200" b="1" i="1" dirty="0">
                <a:latin typeface="Arial" pitchFamily="34" charset="0"/>
                <a:cs typeface="Arial" pitchFamily="34" charset="0"/>
              </a:rPr>
              <a:t>Third Normal Form </a:t>
            </a:r>
            <a:r>
              <a:rPr lang="en-US" sz="3200" b="1" i="1" dirty="0" smtClean="0">
                <a:latin typeface="Arial" pitchFamily="34" charset="0"/>
                <a:cs typeface="Arial" pitchFamily="34" charset="0"/>
              </a:rPr>
              <a:t>(3NF</a:t>
            </a:r>
            <a:r>
              <a:rPr lang="en-US" sz="3200" b="1" i="1" dirty="0">
                <a:latin typeface="Arial" pitchFamily="34" charset="0"/>
                <a:cs typeface="Arial" pitchFamily="34" charset="0"/>
              </a:rPr>
              <a:t>)</a:t>
            </a:r>
          </a:p>
        </p:txBody>
      </p:sp>
      <p:sp>
        <p:nvSpPr>
          <p:cNvPr id="3" name="Rectangle 2"/>
          <p:cNvSpPr/>
          <p:nvPr/>
        </p:nvSpPr>
        <p:spPr>
          <a:xfrm>
            <a:off x="1249136" y="1065074"/>
            <a:ext cx="6751864" cy="1938992"/>
          </a:xfrm>
          <a:prstGeom prst="rect">
            <a:avLst/>
          </a:prstGeom>
        </p:spPr>
        <p:txBody>
          <a:bodyPr wrap="square">
            <a:spAutoFit/>
          </a:bodyPr>
          <a:lstStyle/>
          <a:p>
            <a:r>
              <a:rPr lang="en-US" sz="2000" dirty="0">
                <a:latin typeface="Helvetica" panose="020B0604020202020204" pitchFamily="34" charset="0"/>
              </a:rPr>
              <a:t>Therefore, in the third normal form, the following conditions are required:</a:t>
            </a:r>
          </a:p>
          <a:p>
            <a:endParaRPr lang="en-US" sz="2000" dirty="0">
              <a:latin typeface="Helvetica" panose="020B0604020202020204" pitchFamily="34" charset="0"/>
            </a:endParaRPr>
          </a:p>
          <a:p>
            <a:pPr>
              <a:lnSpc>
                <a:spcPct val="150000"/>
              </a:lnSpc>
              <a:buFont typeface="Arial" panose="020B0604020202020204" pitchFamily="34" charset="0"/>
              <a:buChar char="•"/>
            </a:pPr>
            <a:r>
              <a:rPr lang="en-US" sz="2000" dirty="0">
                <a:latin typeface="Helvetica" panose="020B0604020202020204" pitchFamily="34" charset="0"/>
              </a:rPr>
              <a:t>The table should be in the second normal form.</a:t>
            </a:r>
          </a:p>
          <a:p>
            <a:pPr>
              <a:lnSpc>
                <a:spcPct val="150000"/>
              </a:lnSpc>
              <a:buFont typeface="Arial" panose="020B0604020202020204" pitchFamily="34" charset="0"/>
              <a:buChar char="•"/>
            </a:pPr>
            <a:r>
              <a:rPr lang="en-US" sz="2000" dirty="0">
                <a:latin typeface="Helvetica" panose="020B0604020202020204" pitchFamily="34" charset="0"/>
              </a:rPr>
              <a:t>There should not be any functional dependency.</a:t>
            </a:r>
          </a:p>
        </p:txBody>
      </p:sp>
    </p:spTree>
    <p:extLst>
      <p:ext uri="{BB962C8B-B14F-4D97-AF65-F5344CB8AC3E}">
        <p14:creationId xmlns="" xmlns:p14="http://schemas.microsoft.com/office/powerpoint/2010/main" val="257705354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57300" y="2362200"/>
            <a:ext cx="66294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259682"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259682"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1793227120"/>
              </p:ext>
            </p:extLst>
          </p:nvPr>
        </p:nvGraphicFramePr>
        <p:xfrm>
          <a:off x="-1" y="3350896"/>
          <a:ext cx="9144002" cy="2555637"/>
        </p:xfrm>
        <a:graphic>
          <a:graphicData uri="http://schemas.openxmlformats.org/drawingml/2006/table">
            <a:tbl>
              <a:tblPr>
                <a:tableStyleId>{69C7853C-536D-4A76-A0AE-DD22124D55A5}</a:tableStyleId>
              </a:tblPr>
              <a:tblGrid>
                <a:gridCol w="1744579">
                  <a:extLst>
                    <a:ext uri="{9D8B030D-6E8A-4147-A177-3AD203B41FA5}">
                      <a16:colId xmlns="" xmlns:a16="http://schemas.microsoft.com/office/drawing/2014/main" val="20000"/>
                    </a:ext>
                  </a:extLst>
                </a:gridCol>
                <a:gridCol w="1925053">
                  <a:extLst>
                    <a:ext uri="{9D8B030D-6E8A-4147-A177-3AD203B41FA5}">
                      <a16:colId xmlns="" xmlns:a16="http://schemas.microsoft.com/office/drawing/2014/main" val="20001"/>
                    </a:ext>
                  </a:extLst>
                </a:gridCol>
                <a:gridCol w="1985211">
                  <a:extLst>
                    <a:ext uri="{9D8B030D-6E8A-4147-A177-3AD203B41FA5}">
                      <a16:colId xmlns="" xmlns:a16="http://schemas.microsoft.com/office/drawing/2014/main" val="20002"/>
                    </a:ext>
                  </a:extLst>
                </a:gridCol>
                <a:gridCol w="1968084">
                  <a:extLst>
                    <a:ext uri="{9D8B030D-6E8A-4147-A177-3AD203B41FA5}">
                      <a16:colId xmlns="" xmlns:a16="http://schemas.microsoft.com/office/drawing/2014/main" val="20003"/>
                    </a:ext>
                  </a:extLst>
                </a:gridCol>
                <a:gridCol w="1521075">
                  <a:extLst>
                    <a:ext uri="{9D8B030D-6E8A-4147-A177-3AD203B41FA5}">
                      <a16:colId xmlns="" xmlns:a16="http://schemas.microsoft.com/office/drawing/2014/main" val="20004"/>
                    </a:ext>
                  </a:extLst>
                </a:gridCol>
              </a:tblGrid>
              <a:tr h="463021">
                <a:tc>
                  <a:txBody>
                    <a:bodyPr/>
                    <a:lstStyle/>
                    <a:p>
                      <a:pPr algn="ctr" fontAlgn="b"/>
                      <a:r>
                        <a:rPr lang="en-US" sz="2000" u="none" strike="noStrike" dirty="0" smtClean="0">
                          <a:solidFill>
                            <a:srgbClr val="C00000"/>
                          </a:solidFill>
                          <a:effectLst/>
                        </a:rPr>
                        <a:t>Salesman Name</a:t>
                      </a:r>
                      <a:endParaRPr lang="en-US" sz="2000" b="0" i="0" u="none" strike="noStrike" dirty="0">
                        <a:solidFill>
                          <a:srgbClr val="C00000"/>
                        </a:solidFill>
                        <a:effectLst/>
                        <a:latin typeface="Arial" panose="020B0604020202020204" pitchFamily="34" charset="0"/>
                        <a:cs typeface="Arial" panose="020B0604020202020204" pitchFamily="34" charset="0"/>
                      </a:endParaRPr>
                    </a:p>
                  </a:txBody>
                  <a:tcPr marL="7144" marR="7144" marT="9525" marB="0" anchor="ctr"/>
                </a:tc>
                <a:tc>
                  <a:txBody>
                    <a:bodyPr/>
                    <a:lstStyle/>
                    <a:p>
                      <a:pPr algn="ctr" fontAlgn="b"/>
                      <a:r>
                        <a:rPr lang="en-US" sz="2000" u="none" strike="noStrike" dirty="0" smtClean="0">
                          <a:solidFill>
                            <a:srgbClr val="C00000"/>
                          </a:solidFill>
                          <a:effectLst/>
                        </a:rPr>
                        <a:t>Region1</a:t>
                      </a:r>
                      <a:endParaRPr lang="en-US" sz="2000" b="0" i="0" u="none" strike="noStrike" dirty="0">
                        <a:solidFill>
                          <a:srgbClr val="C00000"/>
                        </a:solidFill>
                        <a:effectLst/>
                        <a:latin typeface="Arial" panose="020B0604020202020204" pitchFamily="34" charset="0"/>
                        <a:cs typeface="Arial" panose="020B0604020202020204" pitchFamily="34" charset="0"/>
                      </a:endParaRPr>
                    </a:p>
                  </a:txBody>
                  <a:tcPr marL="7144" marR="7144" marT="9525" marB="0" anchor="ctr"/>
                </a:tc>
                <a:tc>
                  <a:txBody>
                    <a:bodyPr/>
                    <a:lstStyle/>
                    <a:p>
                      <a:pPr algn="ctr" fontAlgn="b"/>
                      <a:r>
                        <a:rPr lang="en-US" sz="2000" u="none" strike="noStrike" dirty="0" smtClean="0">
                          <a:solidFill>
                            <a:srgbClr val="C00000"/>
                          </a:solidFill>
                          <a:effectLst/>
                        </a:rPr>
                        <a:t>Region2</a:t>
                      </a:r>
                      <a:endParaRPr lang="en-US" sz="2000" b="0" i="0" u="none" strike="noStrike" dirty="0">
                        <a:solidFill>
                          <a:srgbClr val="C00000"/>
                        </a:solidFill>
                        <a:effectLst/>
                        <a:latin typeface="Arial" panose="020B0604020202020204" pitchFamily="34" charset="0"/>
                        <a:cs typeface="Arial" panose="020B0604020202020204" pitchFamily="34" charset="0"/>
                      </a:endParaRPr>
                    </a:p>
                  </a:txBody>
                  <a:tcPr marL="7144" marR="7144" marT="9525" marB="0" anchor="ctr"/>
                </a:tc>
                <a:tc>
                  <a:txBody>
                    <a:bodyPr/>
                    <a:lstStyle/>
                    <a:p>
                      <a:pPr algn="ctr" fontAlgn="b"/>
                      <a:r>
                        <a:rPr lang="en-US" sz="2000" u="none" strike="noStrike" dirty="0" smtClean="0">
                          <a:solidFill>
                            <a:srgbClr val="C00000"/>
                          </a:solidFill>
                          <a:effectLst/>
                        </a:rPr>
                        <a:t>Region3</a:t>
                      </a:r>
                      <a:endParaRPr lang="en-US" sz="2000" b="0" i="0" u="none" strike="noStrike" dirty="0">
                        <a:solidFill>
                          <a:srgbClr val="C00000"/>
                        </a:solidFill>
                        <a:effectLst/>
                        <a:latin typeface="Arial" panose="020B0604020202020204" pitchFamily="34" charset="0"/>
                        <a:cs typeface="Arial" panose="020B0604020202020204" pitchFamily="34" charset="0"/>
                      </a:endParaRPr>
                    </a:p>
                  </a:txBody>
                  <a:tcPr marL="7144" marR="7144" marT="9525" marB="0" anchor="ctr"/>
                </a:tc>
                <a:tc>
                  <a:txBody>
                    <a:bodyPr/>
                    <a:lstStyle/>
                    <a:p>
                      <a:pPr algn="ctr" fontAlgn="b"/>
                      <a:r>
                        <a:rPr lang="en-US" sz="2000" u="none" strike="noStrike" dirty="0" smtClean="0">
                          <a:solidFill>
                            <a:srgbClr val="C00000"/>
                          </a:solidFill>
                          <a:effectLst/>
                        </a:rPr>
                        <a:t>Region4</a:t>
                      </a:r>
                      <a:endParaRPr lang="en-US" sz="2000" b="0" i="0" u="none" strike="noStrike" dirty="0">
                        <a:solidFill>
                          <a:srgbClr val="C00000"/>
                        </a:solidFill>
                        <a:effectLst/>
                        <a:latin typeface="Arial" panose="020B0604020202020204" pitchFamily="34" charset="0"/>
                        <a:cs typeface="Arial" panose="020B0604020202020204" pitchFamily="34" charset="0"/>
                      </a:endParaRPr>
                    </a:p>
                  </a:txBody>
                  <a:tcPr marL="7144" marR="7144" marT="9525" marB="0" anchor="ctr"/>
                </a:tc>
                <a:extLst>
                  <a:ext uri="{0D108BD9-81ED-4DB2-BD59-A6C34878D82A}">
                    <a16:rowId xmlns="" xmlns:a16="http://schemas.microsoft.com/office/drawing/2014/main" val="10000"/>
                  </a:ext>
                </a:extLst>
              </a:tr>
              <a:tr h="418121">
                <a:tc>
                  <a:txBody>
                    <a:bodyPr/>
                    <a:lstStyle/>
                    <a:p>
                      <a:pPr algn="l" fontAlgn="b"/>
                      <a:r>
                        <a:rPr lang="en-US" sz="1800" u="none" strike="noStrike" dirty="0" smtClean="0">
                          <a:effectLst/>
                        </a:rPr>
                        <a:t>  Saleel</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7144" marR="7144" marT="9525" marB="0" anchor="ctr"/>
                </a:tc>
                <a:tc>
                  <a:txBody>
                    <a:bodyPr/>
                    <a:lstStyle/>
                    <a:p>
                      <a:pPr algn="l" fontAlgn="b"/>
                      <a:r>
                        <a:rPr lang="en-US" sz="1800" u="none" strike="noStrike" dirty="0" smtClean="0">
                          <a:effectLst/>
                        </a:rPr>
                        <a:t>Car, Bus </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7144" marR="7144" marT="9525" marB="0" anchor="ctr"/>
                </a:tc>
                <a:tc>
                  <a:txBody>
                    <a:bodyPr/>
                    <a:lstStyle/>
                    <a:p>
                      <a:pPr algn="l" fontAlgn="b"/>
                      <a:r>
                        <a:rPr lang="en-US" sz="1800" u="none" strike="noStrike" dirty="0" smtClean="0">
                          <a:effectLst/>
                        </a:rPr>
                        <a:t>Car, Bus,</a:t>
                      </a:r>
                      <a:r>
                        <a:rPr lang="en-US" sz="1800" u="none" strike="noStrike" baseline="0" dirty="0" smtClean="0">
                          <a:effectLst/>
                        </a:rPr>
                        <a:t> Cycle</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7144" marR="7144" marT="9525" marB="0" anchor="ctr"/>
                </a:tc>
                <a:tc>
                  <a:txBody>
                    <a:bodyPr/>
                    <a:lstStyle/>
                    <a:p>
                      <a:pPr algn="l" fontAlgn="b"/>
                      <a:r>
                        <a:rPr lang="en-US" sz="1800" u="none" strike="noStrike" dirty="0" smtClean="0">
                          <a:effectLst/>
                        </a:rPr>
                        <a:t>Cycle, M</a:t>
                      </a:r>
                      <a:r>
                        <a:rPr lang="en-US" sz="1800" b="0" i="0" u="none" strike="noStrike" dirty="0" smtClean="0">
                          <a:solidFill>
                            <a:schemeClr val="dk1"/>
                          </a:solidFill>
                          <a:effectLst/>
                          <a:latin typeface="+mn-lt"/>
                          <a:cs typeface="+mn-cs"/>
                        </a:rPr>
                        <a:t>otorcycle</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7144" marR="7144" marT="9525" marB="0" anchor="ctr"/>
                </a:tc>
                <a:tc>
                  <a:txBody>
                    <a:bodyPr/>
                    <a:lstStyle/>
                    <a:p>
                      <a:pPr algn="l" fontAlgn="b"/>
                      <a:r>
                        <a:rPr lang="en-US" sz="1800" b="0" i="0" u="none" strike="noStrike" dirty="0" smtClean="0">
                          <a:solidFill>
                            <a:srgbClr val="000000"/>
                          </a:solidFill>
                          <a:effectLst/>
                          <a:latin typeface="Arial" panose="020B0604020202020204" pitchFamily="34" charset="0"/>
                          <a:cs typeface="Arial" panose="020B0604020202020204" pitchFamily="34" charset="0"/>
                        </a:rPr>
                        <a:t>Car</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7144" marR="7144" marT="9525" marB="0" anchor="ctr"/>
                </a:tc>
                <a:extLst>
                  <a:ext uri="{0D108BD9-81ED-4DB2-BD59-A6C34878D82A}">
                    <a16:rowId xmlns="" xmlns:a16="http://schemas.microsoft.com/office/drawing/2014/main" val="10001"/>
                  </a:ext>
                </a:extLst>
              </a:tr>
              <a:tr h="418121">
                <a:tc>
                  <a:txBody>
                    <a:bodyPr/>
                    <a:lstStyle/>
                    <a:p>
                      <a:pPr algn="l" fontAlgn="b"/>
                      <a:r>
                        <a:rPr lang="en-US" sz="1800" u="none" strike="noStrike" dirty="0" smtClean="0">
                          <a:effectLst/>
                        </a:rPr>
                        <a:t>  Rahul</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7144" marR="7144" marT="9525" marB="0" anchor="ctr"/>
                </a:tc>
                <a:tc>
                  <a:txBody>
                    <a:bodyPr/>
                    <a:lstStyle/>
                    <a:p>
                      <a:pPr algn="l" fontAlgn="b"/>
                      <a:r>
                        <a:rPr lang="en-US" sz="1800" b="0" i="0" u="none" strike="noStrike" dirty="0" smtClean="0">
                          <a:solidFill>
                            <a:schemeClr val="dk1"/>
                          </a:solidFill>
                          <a:effectLst/>
                          <a:latin typeface="+mn-lt"/>
                          <a:cs typeface="+mn-cs"/>
                        </a:rPr>
                        <a:t>Shirt,</a:t>
                      </a:r>
                      <a:r>
                        <a:rPr lang="en-US" sz="1800" b="0" i="0" u="none" strike="noStrike" baseline="0" dirty="0" smtClean="0">
                          <a:solidFill>
                            <a:schemeClr val="dk1"/>
                          </a:solidFill>
                          <a:effectLst/>
                          <a:latin typeface="+mn-lt"/>
                          <a:cs typeface="+mn-cs"/>
                        </a:rPr>
                        <a:t> Pant, Gloves</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7144" marR="7144" marT="9525" marB="0" anchor="ctr"/>
                </a:tc>
                <a:tc>
                  <a:txBody>
                    <a:bodyPr/>
                    <a:lstStyle/>
                    <a:p>
                      <a:pPr algn="l" fontAlgn="b"/>
                      <a:r>
                        <a:rPr lang="en-US" sz="1800" u="none" strike="noStrike" dirty="0" smtClean="0">
                          <a:effectLst/>
                        </a:rPr>
                        <a:t>Gloves, Book, Pencil</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7144" marR="7144" marT="9525" marB="0" anchor="ctr"/>
                </a:tc>
                <a:tc>
                  <a:txBody>
                    <a:bodyPr/>
                    <a:lstStyle/>
                    <a:p>
                      <a:pPr algn="l" fontAlgn="b"/>
                      <a:r>
                        <a:rPr lang="en-US" sz="1800" u="none" strike="noStrike" dirty="0" smtClean="0">
                          <a:effectLst/>
                        </a:rPr>
                        <a:t>Pencil, Notebook</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7144" marR="7144" marT="9525" marB="0" anchor="ctr"/>
                </a:tc>
                <a:tc>
                  <a:txBody>
                    <a:bodyPr/>
                    <a:lstStyle/>
                    <a:p>
                      <a:pPr algn="l" fontAlgn="b"/>
                      <a:r>
                        <a:rPr lang="en-US" sz="1800" u="none" strike="noStrike" dirty="0" smtClean="0">
                          <a:effectLst/>
                        </a:rPr>
                        <a:t>Keyboard, Mouse</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7144" marR="7144" marT="9525" marB="0" anchor="ctr"/>
                </a:tc>
                <a:extLst>
                  <a:ext uri="{0D108BD9-81ED-4DB2-BD59-A6C34878D82A}">
                    <a16:rowId xmlns="" xmlns:a16="http://schemas.microsoft.com/office/drawing/2014/main" val="10002"/>
                  </a:ext>
                </a:extLst>
              </a:tr>
              <a:tr h="418121">
                <a:tc>
                  <a:txBody>
                    <a:bodyPr/>
                    <a:lstStyle/>
                    <a:p>
                      <a:pPr algn="l" fontAlgn="b"/>
                      <a:r>
                        <a:rPr lang="en-US" sz="1800" u="none" strike="noStrike" dirty="0" smtClean="0">
                          <a:effectLst/>
                        </a:rPr>
                        <a:t>  Omkar</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7144" marR="7144" marT="9525" marB="0" anchor="ctr"/>
                </a:tc>
                <a:tc>
                  <a:txBody>
                    <a:bodyPr/>
                    <a:lstStyle/>
                    <a:p>
                      <a:pPr algn="l" fontAlgn="b"/>
                      <a:r>
                        <a:rPr lang="en-US" sz="1800" u="none" strike="noStrike" dirty="0" smtClean="0">
                          <a:effectLst/>
                        </a:rPr>
                        <a:t>Keyboard,</a:t>
                      </a:r>
                      <a:r>
                        <a:rPr lang="en-US" sz="1800" u="none" strike="noStrike" baseline="0" dirty="0" smtClean="0">
                          <a:effectLst/>
                        </a:rPr>
                        <a:t> Mouse</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7144" marR="7144" marT="9525" marB="0" anchor="ctr"/>
                </a:tc>
                <a:tc>
                  <a:txBody>
                    <a:bodyPr/>
                    <a:lstStyle/>
                    <a:p>
                      <a:pPr algn="l" fontAlgn="b"/>
                      <a:r>
                        <a:rPr lang="en-US" sz="1800" u="none" strike="noStrike" dirty="0" smtClean="0">
                          <a:effectLst/>
                        </a:rPr>
                        <a:t>Pen Drives, CD</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7144" marR="7144" marT="9525" marB="0" anchor="ctr"/>
                </a:tc>
                <a:tc>
                  <a:txBody>
                    <a:bodyPr/>
                    <a:lstStyle/>
                    <a:p>
                      <a:pPr algn="l" fontAlgn="b"/>
                      <a:r>
                        <a:rPr lang="en-US" sz="1800" b="0" i="0" u="none" strike="noStrike" dirty="0" smtClean="0">
                          <a:solidFill>
                            <a:srgbClr val="000000"/>
                          </a:solidFill>
                          <a:effectLst/>
                          <a:latin typeface="Arial" panose="020B0604020202020204" pitchFamily="34" charset="0"/>
                          <a:cs typeface="Arial" panose="020B0604020202020204" pitchFamily="34" charset="0"/>
                        </a:rPr>
                        <a:t>Monitors, Scanners</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7144" marR="7144" marT="9525" marB="0" anchor="ctr"/>
                </a:tc>
                <a:tc>
                  <a:txBody>
                    <a:bodyPr/>
                    <a:lstStyle/>
                    <a:p>
                      <a:pPr algn="l" fontAlgn="b"/>
                      <a:r>
                        <a:rPr lang="en-US" sz="1800" b="0" i="0" u="none" strike="noStrike" dirty="0" smtClean="0">
                          <a:solidFill>
                            <a:srgbClr val="000000"/>
                          </a:solidFill>
                          <a:effectLst/>
                          <a:latin typeface="Arial" panose="020B0604020202020204" pitchFamily="34" charset="0"/>
                          <a:cs typeface="Arial" panose="020B0604020202020204" pitchFamily="34" charset="0"/>
                        </a:rPr>
                        <a:t>Scanner, CD</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7144" marR="7144" marT="9525" marB="0" anchor="ctr"/>
                </a:tc>
                <a:extLst>
                  <a:ext uri="{0D108BD9-81ED-4DB2-BD59-A6C34878D82A}">
                    <a16:rowId xmlns="" xmlns:a16="http://schemas.microsoft.com/office/drawing/2014/main" val="10003"/>
                  </a:ext>
                </a:extLst>
              </a:tr>
              <a:tr h="418121">
                <a:tc>
                  <a:txBody>
                    <a:bodyPr/>
                    <a:lstStyle/>
                    <a:p>
                      <a:pPr algn="l" fontAlgn="b"/>
                      <a:r>
                        <a:rPr lang="en-US" sz="1800" u="none" strike="noStrike" dirty="0" smtClean="0">
                          <a:effectLst/>
                        </a:rPr>
                        <a:t>  Ninad</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7144" marR="7144" marT="9525" marB="0" anchor="ctr"/>
                </a:tc>
                <a:tc>
                  <a:txBody>
                    <a:bodyPr/>
                    <a:lstStyle/>
                    <a:p>
                      <a:pPr algn="l" fontAlgn="b"/>
                      <a:r>
                        <a:rPr lang="en-US" sz="1800" u="none" strike="noStrike" dirty="0" smtClean="0">
                          <a:effectLst/>
                        </a:rPr>
                        <a:t>Photos,</a:t>
                      </a:r>
                      <a:r>
                        <a:rPr lang="en-US" sz="1800" u="none" strike="noStrike" baseline="0" dirty="0" smtClean="0">
                          <a:effectLst/>
                        </a:rPr>
                        <a:t> Photo Frames</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7144" marR="7144" marT="9525" marB="0" anchor="ctr"/>
                </a:tc>
                <a:tc>
                  <a:txBody>
                    <a:bodyPr/>
                    <a:lstStyle/>
                    <a:p>
                      <a:pPr algn="l" fontAlgn="b"/>
                      <a:r>
                        <a:rPr lang="en-US" sz="1800" b="0" i="0" u="none" strike="noStrike" dirty="0" smtClean="0">
                          <a:solidFill>
                            <a:srgbClr val="000000"/>
                          </a:solidFill>
                          <a:effectLst/>
                          <a:latin typeface="Arial" panose="020B0604020202020204" pitchFamily="34" charset="0"/>
                          <a:cs typeface="Arial" panose="020B0604020202020204" pitchFamily="34" charset="0"/>
                        </a:rPr>
                        <a:t>Shirt, Pants, Gloves</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7144" marR="7144" marT="9525" marB="0" anchor="ctr"/>
                </a:tc>
                <a:tc>
                  <a:txBody>
                    <a:bodyPr/>
                    <a:lstStyle/>
                    <a:p>
                      <a:pPr algn="l" fontAlgn="b"/>
                      <a:r>
                        <a:rPr lang="en-US" sz="1800" b="0" i="0" u="none" strike="noStrike" dirty="0" smtClean="0">
                          <a:solidFill>
                            <a:srgbClr val="000000"/>
                          </a:solidFill>
                          <a:effectLst/>
                          <a:latin typeface="Arial" panose="020B0604020202020204" pitchFamily="34" charset="0"/>
                          <a:cs typeface="Arial" panose="020B0604020202020204" pitchFamily="34" charset="0"/>
                        </a:rPr>
                        <a:t>Cycle, Motorcycle</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7144" marR="7144" marT="9525" marB="0" anchor="ctr"/>
                </a:tc>
                <a:tc>
                  <a:txBody>
                    <a:bodyPr/>
                    <a:lstStyle/>
                    <a:p>
                      <a:pPr algn="l" fontAlgn="b"/>
                      <a:r>
                        <a:rPr lang="en-US" sz="1800" u="none" strike="noStrike" dirty="0" smtClean="0">
                          <a:effectLst/>
                        </a:rPr>
                        <a:t>Bus, Cycle, Car</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7144" marR="7144" marT="9525" marB="0" anchor="ctr"/>
                </a:tc>
                <a:extLst>
                  <a:ext uri="{0D108BD9-81ED-4DB2-BD59-A6C34878D82A}">
                    <a16:rowId xmlns="" xmlns:a16="http://schemas.microsoft.com/office/drawing/2014/main" val="10004"/>
                  </a:ext>
                </a:extLst>
              </a:tr>
            </a:tbl>
          </a:graphicData>
        </a:graphic>
      </p:graphicFrame>
      <p:sp>
        <p:nvSpPr>
          <p:cNvPr id="5" name="TextBox 4"/>
          <p:cNvSpPr txBox="1"/>
          <p:nvPr/>
        </p:nvSpPr>
        <p:spPr>
          <a:xfrm>
            <a:off x="171450" y="160338"/>
            <a:ext cx="4482317" cy="400110"/>
          </a:xfrm>
          <a:prstGeom prst="rect">
            <a:avLst/>
          </a:prstGeom>
          <a:noFill/>
        </p:spPr>
        <p:txBody>
          <a:bodyPr wrap="none" rtlCol="0">
            <a:spAutoFit/>
          </a:bodyPr>
          <a:lstStyle/>
          <a:p>
            <a:r>
              <a:rPr lang="en-US" sz="2000" dirty="0" smtClean="0">
                <a:solidFill>
                  <a:srgbClr val="C41A1A"/>
                </a:solidFill>
              </a:rPr>
              <a:t>If this is the data the convert in in 3NF</a:t>
            </a:r>
            <a:endParaRPr lang="en-US" sz="2000" dirty="0">
              <a:solidFill>
                <a:srgbClr val="C41A1A"/>
              </a:solidFill>
            </a:endParaRPr>
          </a:p>
        </p:txBody>
      </p:sp>
      <p:sp>
        <p:nvSpPr>
          <p:cNvPr id="7" name="TextBox 6"/>
          <p:cNvSpPr txBox="1"/>
          <p:nvPr/>
        </p:nvSpPr>
        <p:spPr>
          <a:xfrm>
            <a:off x="171450" y="802721"/>
            <a:ext cx="8743950" cy="2092881"/>
          </a:xfrm>
          <a:prstGeom prst="rect">
            <a:avLst/>
          </a:prstGeom>
          <a:noFill/>
        </p:spPr>
        <p:txBody>
          <a:bodyPr wrap="square" rtlCol="0">
            <a:spAutoFit/>
          </a:bodyPr>
          <a:lstStyle/>
          <a:p>
            <a:r>
              <a:rPr lang="en-US" sz="2000" dirty="0" smtClean="0"/>
              <a:t>Business Rules.</a:t>
            </a:r>
          </a:p>
          <a:p>
            <a:endParaRPr lang="en-US" sz="2000" dirty="0"/>
          </a:p>
          <a:p>
            <a:pPr marL="457200" indent="-457200">
              <a:lnSpc>
                <a:spcPct val="150000"/>
              </a:lnSpc>
              <a:buFont typeface="+mj-lt"/>
              <a:buAutoNum type="arabicPeriod"/>
            </a:pPr>
            <a:r>
              <a:rPr lang="en-US" sz="2000" dirty="0" smtClean="0"/>
              <a:t>A salesman can sale one or many products.</a:t>
            </a:r>
          </a:p>
          <a:p>
            <a:pPr marL="457200" indent="-457200">
              <a:lnSpc>
                <a:spcPct val="150000"/>
              </a:lnSpc>
              <a:buFont typeface="+mj-lt"/>
              <a:buAutoNum type="arabicPeriod"/>
            </a:pPr>
            <a:r>
              <a:rPr lang="en-US" sz="2000" dirty="0" smtClean="0"/>
              <a:t>A salesman can sale a product in one or many regions.</a:t>
            </a:r>
          </a:p>
          <a:p>
            <a:pPr marL="457200" indent="-457200">
              <a:lnSpc>
                <a:spcPct val="150000"/>
              </a:lnSpc>
              <a:buFont typeface="+mj-lt"/>
              <a:buAutoNum type="arabicPeriod"/>
            </a:pPr>
            <a:r>
              <a:rPr lang="en-US" sz="2000" dirty="0" smtClean="0"/>
              <a:t>A product can be sold in one or may regions.</a:t>
            </a:r>
          </a:p>
        </p:txBody>
      </p:sp>
    </p:spTree>
    <p:extLst>
      <p:ext uri="{BB962C8B-B14F-4D97-AF65-F5344CB8AC3E}">
        <p14:creationId xmlns="" xmlns:p14="http://schemas.microsoft.com/office/powerpoint/2010/main" val="140578913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14534"/>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
        <p:nvSpPr>
          <p:cNvPr id="4" name="Rectangle 3"/>
          <p:cNvSpPr/>
          <p:nvPr/>
        </p:nvSpPr>
        <p:spPr>
          <a:xfrm>
            <a:off x="214282" y="1071546"/>
            <a:ext cx="8786874" cy="830997"/>
          </a:xfrm>
          <a:prstGeom prst="rect">
            <a:avLst/>
          </a:prstGeom>
        </p:spPr>
        <p:txBody>
          <a:bodyPr wrap="square">
            <a:spAutoFit/>
          </a:bodyPr>
          <a:lstStyle/>
          <a:p>
            <a:r>
              <a:rPr lang="en-US" sz="2400" i="1" dirty="0" smtClean="0">
                <a:solidFill>
                  <a:srgbClr val="006C86"/>
                </a:solidFill>
                <a:latin typeface="Segoe UI Light" panose="020B0502040204020203" pitchFamily="34" charset="0"/>
                <a:cs typeface="Segoe UI Light" panose="020B0502040204020203" pitchFamily="34" charset="0"/>
              </a:rPr>
              <a:t>Structured Query Language is a standard Database language which is used to </a:t>
            </a:r>
            <a:r>
              <a:rPr lang="en-US" sz="2400" b="1" i="1" dirty="0" smtClean="0">
                <a:solidFill>
                  <a:srgbClr val="006C86"/>
                </a:solidFill>
                <a:latin typeface="Segoe UI Light" panose="020B0502040204020203" pitchFamily="34" charset="0"/>
                <a:cs typeface="Segoe UI Light" panose="020B0502040204020203" pitchFamily="34" charset="0"/>
              </a:rPr>
              <a:t>create</a:t>
            </a:r>
            <a:r>
              <a:rPr lang="en-US" sz="2400" i="1" dirty="0" smtClean="0">
                <a:solidFill>
                  <a:srgbClr val="006C86"/>
                </a:solidFill>
                <a:latin typeface="Segoe UI Light" panose="020B0502040204020203" pitchFamily="34" charset="0"/>
                <a:cs typeface="Segoe UI Light" panose="020B0502040204020203" pitchFamily="34" charset="0"/>
              </a:rPr>
              <a:t>, </a:t>
            </a:r>
            <a:r>
              <a:rPr lang="en-US" sz="2400" b="1" i="1" dirty="0" smtClean="0">
                <a:solidFill>
                  <a:srgbClr val="006C86"/>
                </a:solidFill>
                <a:latin typeface="Segoe UI Light" panose="020B0502040204020203" pitchFamily="34" charset="0"/>
                <a:cs typeface="Segoe UI Light" panose="020B0502040204020203" pitchFamily="34" charset="0"/>
              </a:rPr>
              <a:t>maintain</a:t>
            </a:r>
            <a:r>
              <a:rPr lang="en-US" sz="2400" i="1" dirty="0" smtClean="0">
                <a:solidFill>
                  <a:srgbClr val="006C86"/>
                </a:solidFill>
                <a:latin typeface="Segoe UI Light" panose="020B0502040204020203" pitchFamily="34" charset="0"/>
                <a:cs typeface="Segoe UI Light" panose="020B0502040204020203" pitchFamily="34" charset="0"/>
              </a:rPr>
              <a:t> and </a:t>
            </a:r>
            <a:r>
              <a:rPr lang="en-US" sz="2400" b="1" i="1" dirty="0" smtClean="0">
                <a:solidFill>
                  <a:srgbClr val="006C86"/>
                </a:solidFill>
                <a:latin typeface="Segoe UI Light" panose="020B0502040204020203" pitchFamily="34" charset="0"/>
                <a:cs typeface="Segoe UI Light" panose="020B0502040204020203" pitchFamily="34" charset="0"/>
              </a:rPr>
              <a:t>retrieve</a:t>
            </a:r>
            <a:r>
              <a:rPr lang="en-US" sz="2400" i="1" dirty="0" smtClean="0">
                <a:solidFill>
                  <a:srgbClr val="006C86"/>
                </a:solidFill>
                <a:latin typeface="Segoe UI Light" panose="020B0502040204020203" pitchFamily="34" charset="0"/>
                <a:cs typeface="Segoe UI Light" panose="020B0502040204020203" pitchFamily="34" charset="0"/>
              </a:rPr>
              <a:t> the relational database.</a:t>
            </a:r>
            <a:endParaRPr lang="en-US" sz="2400" i="1" dirty="0">
              <a:solidFill>
                <a:srgbClr val="006C86"/>
              </a:solidFill>
              <a:latin typeface="Segoe UI Light" panose="020B0502040204020203" pitchFamily="34" charset="0"/>
              <a:cs typeface="Segoe UI Light" panose="020B0502040204020203" pitchFamily="34" charset="0"/>
            </a:endParaRPr>
          </a:p>
        </p:txBody>
      </p:sp>
      <p:pic>
        <p:nvPicPr>
          <p:cNvPr id="138242" name="Picture 2" descr="https://cdncontribute.geeksforgeeks.org/wp-content/uploads/sql-commands.jpg"/>
          <p:cNvPicPr>
            <a:picLocks noChangeAspect="1" noChangeArrowheads="1"/>
          </p:cNvPicPr>
          <p:nvPr/>
        </p:nvPicPr>
        <p:blipFill>
          <a:blip r:embed="rId2" cstate="print"/>
          <a:srcRect/>
          <a:stretch>
            <a:fillRect/>
          </a:stretch>
        </p:blipFill>
        <p:spPr bwMode="auto">
          <a:xfrm>
            <a:off x="0" y="2714621"/>
            <a:ext cx="9144000" cy="4143379"/>
          </a:xfrm>
          <a:prstGeom prst="rect">
            <a:avLst/>
          </a:prstGeom>
          <a:noFill/>
        </p:spPr>
      </p:pic>
    </p:spTree>
    <p:extLst>
      <p:ext uri="{BB962C8B-B14F-4D97-AF65-F5344CB8AC3E}">
        <p14:creationId xmlns:p14="http://schemas.microsoft.com/office/powerpoint/2010/main" xmlns="" val="323412620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32770" name="Picture 2" descr="Related image"/>
          <p:cNvPicPr>
            <a:picLocks noChangeAspect="1" noChangeArrowheads="1"/>
          </p:cNvPicPr>
          <p:nvPr/>
        </p:nvPicPr>
        <p:blipFill>
          <a:blip r:embed="rId2"/>
          <a:srcRect/>
          <a:stretch>
            <a:fillRect/>
          </a:stretch>
        </p:blipFill>
        <p:spPr bwMode="auto">
          <a:xfrm>
            <a:off x="1023962" y="2928934"/>
            <a:ext cx="7048500" cy="2762251"/>
          </a:xfrm>
          <a:prstGeom prst="rect">
            <a:avLst/>
          </a:prstGeom>
          <a:noFill/>
        </p:spPr>
      </p:pic>
    </p:spTree>
    <p:extLst>
      <p:ext uri="{BB962C8B-B14F-4D97-AF65-F5344CB8AC3E}">
        <p14:creationId xmlns:p14="http://schemas.microsoft.com/office/powerpoint/2010/main" xmlns="" val="30924858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22730</TotalTime>
  <Words>17748</Words>
  <Application>Microsoft Office PowerPoint</Application>
  <PresentationFormat>On-screen Show (4:3)</PresentationFormat>
  <Paragraphs>2385</Paragraphs>
  <Slides>296</Slides>
  <Notes>2</Notes>
  <HiddenSlides>66</HiddenSlides>
  <MMClips>0</MMClips>
  <ScaleCrop>false</ScaleCrop>
  <HeadingPairs>
    <vt:vector size="4" baseType="variant">
      <vt:variant>
        <vt:lpstr>Theme</vt:lpstr>
      </vt:variant>
      <vt:variant>
        <vt:i4>1</vt:i4>
      </vt:variant>
      <vt:variant>
        <vt:lpstr>Slide Titles</vt:lpstr>
      </vt:variant>
      <vt:variant>
        <vt:i4>296</vt:i4>
      </vt:variant>
    </vt:vector>
  </HeadingPairs>
  <TitlesOfParts>
    <vt:vector size="297" baseType="lpstr">
      <vt:lpstr>Origin</vt:lpstr>
      <vt:lpstr>Database Technologies - MySQL</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Entity Relationship Diagram (ER Diagram)</vt:lpstr>
      <vt:lpstr>Entity Relationship Diagram (ER Diagram)</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Relational Algebra</vt:lpstr>
      <vt:lpstr>SELECT</vt:lpstr>
      <vt:lpstr>SELECT</vt:lpstr>
      <vt:lpstr>PROJECT</vt:lpstr>
      <vt:lpstr>UNION</vt:lpstr>
      <vt:lpstr>Slide 78</vt:lpstr>
      <vt:lpstr>MINUS</vt:lpstr>
      <vt:lpstr>CARTESIAN PRODUCT</vt:lpstr>
      <vt:lpstr>Examples Queries</vt:lpstr>
      <vt:lpstr>Examples Queries</vt:lpstr>
      <vt:lpstr>Slide 83</vt:lpstr>
      <vt:lpstr>Closure of attributes</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ENGINES</vt:lpstr>
      <vt:lpstr>ENGINES</vt:lpstr>
      <vt:lpstr>SHOW ENGINES Syntax</vt:lpstr>
      <vt:lpstr>ENGINES</vt:lpstr>
      <vt:lpstr>Slide 110</vt:lpstr>
      <vt:lpstr>SHOW DATABASES Syntax</vt:lpstr>
      <vt:lpstr>Slide 112</vt:lpstr>
      <vt:lpstr>USE DATABASES Syntax</vt:lpstr>
      <vt:lpstr>Slide 114</vt:lpstr>
      <vt:lpstr>Slide 115</vt:lpstr>
      <vt:lpstr>Slide 116</vt:lpstr>
      <vt:lpstr>Slide 117</vt:lpstr>
      <vt:lpstr>Slide 118</vt:lpstr>
      <vt:lpstr>Information Functions</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Information Functions</vt:lpstr>
      <vt:lpstr>Slide 147</vt:lpstr>
      <vt:lpstr>Slide 148</vt:lpstr>
      <vt:lpstr>Slide 149</vt:lpstr>
      <vt:lpstr>EMP &amp; DEPT Table structure</vt:lpstr>
      <vt:lpstr>SHOW COLUMNS Syntax</vt:lpstr>
      <vt:lpstr>Slide 152</vt:lpstr>
      <vt:lpstr>SHOW TABLES Syntax</vt:lpstr>
      <vt:lpstr>Slide 154</vt:lpstr>
      <vt:lpstr>SHOW TABLES STATUS Syntax</vt:lpstr>
      <vt:lpstr>Slide 156</vt:lpstr>
      <vt:lpstr>SHOW VARIABLES Syntax</vt:lpstr>
      <vt:lpstr>Slide 158</vt:lpstr>
      <vt:lpstr>Slide 159</vt:lpstr>
      <vt:lpstr>Slide 160</vt:lpstr>
      <vt:lpstr>Slide 161</vt:lpstr>
      <vt:lpstr>Slide 162</vt:lpstr>
      <vt:lpstr>SELECT CLAUSE</vt:lpstr>
      <vt:lpstr>Capabilities of    SELECT Statement</vt:lpstr>
      <vt:lpstr>Capabilities of    SELECT Statement</vt:lpstr>
      <vt:lpstr>Capabilities of    SELECT Statement</vt:lpstr>
      <vt:lpstr>Capabilities of    SELECT Statement</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lpstr>Slide 244</vt:lpstr>
      <vt:lpstr>Slide 245</vt:lpstr>
      <vt:lpstr>Slide 246</vt:lpstr>
      <vt:lpstr>There are 3 places where aggregate functions can appear in a query</vt:lpstr>
      <vt:lpstr>Slide 248</vt:lpstr>
      <vt:lpstr>Slide 249</vt:lpstr>
      <vt:lpstr>Slide 250</vt:lpstr>
      <vt:lpstr>Slide 251</vt:lpstr>
      <vt:lpstr>Slide 252</vt:lpstr>
      <vt:lpstr>There are 3 places where aggregate functions can appear in a query</vt:lpstr>
      <vt:lpstr>Slide 254</vt:lpstr>
      <vt:lpstr>Slide 255</vt:lpstr>
      <vt:lpstr>Slide 256</vt:lpstr>
      <vt:lpstr>Slide 257</vt:lpstr>
      <vt:lpstr>Slide 258</vt:lpstr>
      <vt:lpstr>Slide 259</vt:lpstr>
      <vt:lpstr>Slide 260</vt:lpstr>
      <vt:lpstr>Slide 261</vt:lpstr>
      <vt:lpstr>Slide 262</vt:lpstr>
      <vt:lpstr>Slide 263</vt:lpstr>
      <vt:lpstr>Slide 264</vt:lpstr>
      <vt:lpstr>Slide 265</vt:lpstr>
      <vt:lpstr>Slide 266</vt:lpstr>
      <vt:lpstr>Slide 267</vt:lpstr>
      <vt:lpstr>Slide 268</vt:lpstr>
      <vt:lpstr>Slide 269</vt:lpstr>
      <vt:lpstr>Slide 270</vt:lpstr>
      <vt:lpstr>Slide 271</vt:lpstr>
      <vt:lpstr>Slide 272</vt:lpstr>
      <vt:lpstr>Slide 273</vt:lpstr>
      <vt:lpstr>Slide 274</vt:lpstr>
      <vt:lpstr>Slide 275</vt:lpstr>
      <vt:lpstr>Slide 276</vt:lpstr>
      <vt:lpstr>Slide 277</vt:lpstr>
      <vt:lpstr>Slide 278</vt:lpstr>
      <vt:lpstr>Slide 279</vt:lpstr>
      <vt:lpstr>Slide 280</vt:lpstr>
      <vt:lpstr>Slide 281</vt:lpstr>
      <vt:lpstr>Slide 282</vt:lpstr>
      <vt:lpstr>Slide 283</vt:lpstr>
      <vt:lpstr>Slide 284</vt:lpstr>
      <vt:lpstr>Slide 285</vt:lpstr>
      <vt:lpstr>Slide 286</vt:lpstr>
      <vt:lpstr>Slide 287</vt:lpstr>
      <vt:lpstr>Slide 288</vt:lpstr>
      <vt:lpstr>Slide 289</vt:lpstr>
      <vt:lpstr>Slide 290</vt:lpstr>
      <vt:lpstr>Slide 291</vt:lpstr>
      <vt:lpstr>Slide 292</vt:lpstr>
      <vt:lpstr>Slide 293</vt:lpstr>
      <vt:lpstr>Slide 294</vt:lpstr>
      <vt:lpstr>Slide 295</vt:lpstr>
      <vt:lpstr>Slide 296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faculty</cp:lastModifiedBy>
  <cp:revision>4500</cp:revision>
  <dcterms:created xsi:type="dcterms:W3CDTF">2015-10-09T06:09:34Z</dcterms:created>
  <dcterms:modified xsi:type="dcterms:W3CDTF">2019-09-26T09:02:16Z</dcterms:modified>
</cp:coreProperties>
</file>