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Lst>
  <p:sldSz cy="6858000" cx="9144000"/>
  <p:notesSz cx="7559675" cy="10691800"/>
  <p:embeddedFontLst>
    <p:embeddedFont>
      <p:font typeface="Source Code Pro"/>
      <p:regular r:id="rId158"/>
      <p:bold r:id="rId159"/>
      <p:italic r:id="rId160"/>
      <p:boldItalic r:id="rId161"/>
    </p:embeddedFont>
    <p:embeddedFont>
      <p:font typeface="Quattrocento Sans"/>
      <p:regular r:id="rId162"/>
      <p:bold r:id="rId163"/>
      <p:italic r:id="rId164"/>
      <p:boldItalic r:id="rId165"/>
    </p:embeddedFont>
    <p:embeddedFont>
      <p:font typeface="Gill Sans"/>
      <p:regular r:id="rId166"/>
      <p:bold r:id="rId1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AE84490-4B3B-4004-A0CC-510CA0309122}">
  <a:tblStyle styleId="{CAE84490-4B3B-4004-A0CC-510CA030912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3.xml"/><Relationship Id="rId4" Type="http://schemas.openxmlformats.org/officeDocument/2006/relationships/slideMaster" Target="slideMasters/slideMaster1.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2.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font" Target="fonts/QuattrocentoSans-boldItalic.fntdata"/><Relationship Id="rId69" Type="http://schemas.openxmlformats.org/officeDocument/2006/relationships/slide" Target="slides/slide63.xml"/><Relationship Id="rId164" Type="http://schemas.openxmlformats.org/officeDocument/2006/relationships/font" Target="fonts/QuattrocentoSans-italic.fntdata"/><Relationship Id="rId163" Type="http://schemas.openxmlformats.org/officeDocument/2006/relationships/font" Target="fonts/QuattrocentoSans-bold.fntdata"/><Relationship Id="rId162" Type="http://schemas.openxmlformats.org/officeDocument/2006/relationships/font" Target="fonts/QuattrocentoSans-regular.fntdata"/><Relationship Id="rId167" Type="http://schemas.openxmlformats.org/officeDocument/2006/relationships/font" Target="fonts/GillSans-bold.fntdata"/><Relationship Id="rId166" Type="http://schemas.openxmlformats.org/officeDocument/2006/relationships/font" Target="fonts/GillSans-regular.fntdata"/><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font" Target="fonts/SourceCodePro-boldItalic.fntdata"/><Relationship Id="rId54" Type="http://schemas.openxmlformats.org/officeDocument/2006/relationships/slide" Target="slides/slide48.xml"/><Relationship Id="rId160" Type="http://schemas.openxmlformats.org/officeDocument/2006/relationships/font" Target="fonts/SourceCodePro-italic.fntdata"/><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SourceCodePro-bold.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SourceCodePro-regular.fntdata"/><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Google Shape;898;p10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0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p10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0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0" name="Shape 910"/>
        <p:cNvGrpSpPr/>
        <p:nvPr/>
      </p:nvGrpSpPr>
      <p:grpSpPr>
        <a:xfrm>
          <a:off x="0" y="0"/>
          <a:ext cx="0" cy="0"/>
          <a:chOff x="0" y="0"/>
          <a:chExt cx="0" cy="0"/>
        </a:xfrm>
      </p:grpSpPr>
      <p:sp>
        <p:nvSpPr>
          <p:cNvPr id="911" name="Google Shape;911;p10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0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10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0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Google Shape;925;p10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0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0" name="Shape 930"/>
        <p:cNvGrpSpPr/>
        <p:nvPr/>
      </p:nvGrpSpPr>
      <p:grpSpPr>
        <a:xfrm>
          <a:off x="0" y="0"/>
          <a:ext cx="0" cy="0"/>
          <a:chOff x="0" y="0"/>
          <a:chExt cx="0" cy="0"/>
        </a:xfrm>
      </p:grpSpPr>
      <p:sp>
        <p:nvSpPr>
          <p:cNvPr id="931" name="Google Shape;931;p10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0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Google Shape;939;p10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0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4" name="Shape 944"/>
        <p:cNvGrpSpPr/>
        <p:nvPr/>
      </p:nvGrpSpPr>
      <p:grpSpPr>
        <a:xfrm>
          <a:off x="0" y="0"/>
          <a:ext cx="0" cy="0"/>
          <a:chOff x="0" y="0"/>
          <a:chExt cx="0" cy="0"/>
        </a:xfrm>
      </p:grpSpPr>
      <p:sp>
        <p:nvSpPr>
          <p:cNvPr id="945" name="Google Shape;945;p10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0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p10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0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8" name="Shape 958"/>
        <p:cNvGrpSpPr/>
        <p:nvPr/>
      </p:nvGrpSpPr>
      <p:grpSpPr>
        <a:xfrm>
          <a:off x="0" y="0"/>
          <a:ext cx="0" cy="0"/>
          <a:chOff x="0" y="0"/>
          <a:chExt cx="0" cy="0"/>
        </a:xfrm>
      </p:grpSpPr>
      <p:sp>
        <p:nvSpPr>
          <p:cNvPr id="959" name="Google Shape;959;p10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0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6" name="Shape 966"/>
        <p:cNvGrpSpPr/>
        <p:nvPr/>
      </p:nvGrpSpPr>
      <p:grpSpPr>
        <a:xfrm>
          <a:off x="0" y="0"/>
          <a:ext cx="0" cy="0"/>
          <a:chOff x="0" y="0"/>
          <a:chExt cx="0" cy="0"/>
        </a:xfrm>
      </p:grpSpPr>
      <p:sp>
        <p:nvSpPr>
          <p:cNvPr id="967" name="Google Shape;967;p1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Google Shape;976;p1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p1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p1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p1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Google Shape;1010;p1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5" name="Shape 1015"/>
        <p:cNvGrpSpPr/>
        <p:nvPr/>
      </p:nvGrpSpPr>
      <p:grpSpPr>
        <a:xfrm>
          <a:off x="0" y="0"/>
          <a:ext cx="0" cy="0"/>
          <a:chOff x="0" y="0"/>
          <a:chExt cx="0" cy="0"/>
        </a:xfrm>
      </p:grpSpPr>
      <p:sp>
        <p:nvSpPr>
          <p:cNvPr id="1016" name="Google Shape;1016;p1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Google Shape;1024;p1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8" name="Shape 1028"/>
        <p:cNvGrpSpPr/>
        <p:nvPr/>
      </p:nvGrpSpPr>
      <p:grpSpPr>
        <a:xfrm>
          <a:off x="0" y="0"/>
          <a:ext cx="0" cy="0"/>
          <a:chOff x="0" y="0"/>
          <a:chExt cx="0" cy="0"/>
        </a:xfrm>
      </p:grpSpPr>
      <p:sp>
        <p:nvSpPr>
          <p:cNvPr id="1029" name="Google Shape;1029;p1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p1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p1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Google Shape;1049;p1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Google Shape;1056;p1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p1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8" name="Shape 1068"/>
        <p:cNvGrpSpPr/>
        <p:nvPr/>
      </p:nvGrpSpPr>
      <p:grpSpPr>
        <a:xfrm>
          <a:off x="0" y="0"/>
          <a:ext cx="0" cy="0"/>
          <a:chOff x="0" y="0"/>
          <a:chExt cx="0" cy="0"/>
        </a:xfrm>
      </p:grpSpPr>
      <p:sp>
        <p:nvSpPr>
          <p:cNvPr id="1069" name="Google Shape;1069;p1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4" name="Shape 1074"/>
        <p:cNvGrpSpPr/>
        <p:nvPr/>
      </p:nvGrpSpPr>
      <p:grpSpPr>
        <a:xfrm>
          <a:off x="0" y="0"/>
          <a:ext cx="0" cy="0"/>
          <a:chOff x="0" y="0"/>
          <a:chExt cx="0" cy="0"/>
        </a:xfrm>
      </p:grpSpPr>
      <p:sp>
        <p:nvSpPr>
          <p:cNvPr id="1075" name="Google Shape;1075;p1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2" name="Shape 1082"/>
        <p:cNvGrpSpPr/>
        <p:nvPr/>
      </p:nvGrpSpPr>
      <p:grpSpPr>
        <a:xfrm>
          <a:off x="0" y="0"/>
          <a:ext cx="0" cy="0"/>
          <a:chOff x="0" y="0"/>
          <a:chExt cx="0" cy="0"/>
        </a:xfrm>
      </p:grpSpPr>
      <p:sp>
        <p:nvSpPr>
          <p:cNvPr id="1083" name="Google Shape;1083;p1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p1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7" name="Shape 1097"/>
        <p:cNvGrpSpPr/>
        <p:nvPr/>
      </p:nvGrpSpPr>
      <p:grpSpPr>
        <a:xfrm>
          <a:off x="0" y="0"/>
          <a:ext cx="0" cy="0"/>
          <a:chOff x="0" y="0"/>
          <a:chExt cx="0" cy="0"/>
        </a:xfrm>
      </p:grpSpPr>
      <p:sp>
        <p:nvSpPr>
          <p:cNvPr id="1098" name="Google Shape;1098;p1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2" name="Shape 1102"/>
        <p:cNvGrpSpPr/>
        <p:nvPr/>
      </p:nvGrpSpPr>
      <p:grpSpPr>
        <a:xfrm>
          <a:off x="0" y="0"/>
          <a:ext cx="0" cy="0"/>
          <a:chOff x="0" y="0"/>
          <a:chExt cx="0" cy="0"/>
        </a:xfrm>
      </p:grpSpPr>
      <p:sp>
        <p:nvSpPr>
          <p:cNvPr id="1103" name="Google Shape;1103;p1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0" name="Shape 1110"/>
        <p:cNvGrpSpPr/>
        <p:nvPr/>
      </p:nvGrpSpPr>
      <p:grpSpPr>
        <a:xfrm>
          <a:off x="0" y="0"/>
          <a:ext cx="0" cy="0"/>
          <a:chOff x="0" y="0"/>
          <a:chExt cx="0" cy="0"/>
        </a:xfrm>
      </p:grpSpPr>
      <p:sp>
        <p:nvSpPr>
          <p:cNvPr id="1111" name="Google Shape;1111;p1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Google Shape;1117;p1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4" name="Shape 1124"/>
        <p:cNvGrpSpPr/>
        <p:nvPr/>
      </p:nvGrpSpPr>
      <p:grpSpPr>
        <a:xfrm>
          <a:off x="0" y="0"/>
          <a:ext cx="0" cy="0"/>
          <a:chOff x="0" y="0"/>
          <a:chExt cx="0" cy="0"/>
        </a:xfrm>
      </p:grpSpPr>
      <p:sp>
        <p:nvSpPr>
          <p:cNvPr id="1125" name="Google Shape;1125;p1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Google Shape;1131;p1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8" name="Shape 1138"/>
        <p:cNvGrpSpPr/>
        <p:nvPr/>
      </p:nvGrpSpPr>
      <p:grpSpPr>
        <a:xfrm>
          <a:off x="0" y="0"/>
          <a:ext cx="0" cy="0"/>
          <a:chOff x="0" y="0"/>
          <a:chExt cx="0" cy="0"/>
        </a:xfrm>
      </p:grpSpPr>
      <p:sp>
        <p:nvSpPr>
          <p:cNvPr id="1139" name="Google Shape;1139;p1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p1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p1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8" name="Shape 1158"/>
        <p:cNvGrpSpPr/>
        <p:nvPr/>
      </p:nvGrpSpPr>
      <p:grpSpPr>
        <a:xfrm>
          <a:off x="0" y="0"/>
          <a:ext cx="0" cy="0"/>
          <a:chOff x="0" y="0"/>
          <a:chExt cx="0" cy="0"/>
        </a:xfrm>
      </p:grpSpPr>
      <p:sp>
        <p:nvSpPr>
          <p:cNvPr id="1159" name="Google Shape;1159;p1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Google Shape;1166;p1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1" name="Shape 1171"/>
        <p:cNvGrpSpPr/>
        <p:nvPr/>
      </p:nvGrpSpPr>
      <p:grpSpPr>
        <a:xfrm>
          <a:off x="0" y="0"/>
          <a:ext cx="0" cy="0"/>
          <a:chOff x="0" y="0"/>
          <a:chExt cx="0" cy="0"/>
        </a:xfrm>
      </p:grpSpPr>
      <p:sp>
        <p:nvSpPr>
          <p:cNvPr id="1172" name="Google Shape;1172;p1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p1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7" name="Shape 1187"/>
        <p:cNvGrpSpPr/>
        <p:nvPr/>
      </p:nvGrpSpPr>
      <p:grpSpPr>
        <a:xfrm>
          <a:off x="0" y="0"/>
          <a:ext cx="0" cy="0"/>
          <a:chOff x="0" y="0"/>
          <a:chExt cx="0" cy="0"/>
        </a:xfrm>
      </p:grpSpPr>
      <p:sp>
        <p:nvSpPr>
          <p:cNvPr id="1188" name="Google Shape;1188;p1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p1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p1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5" name="Shape 1205"/>
        <p:cNvGrpSpPr/>
        <p:nvPr/>
      </p:nvGrpSpPr>
      <p:grpSpPr>
        <a:xfrm>
          <a:off x="0" y="0"/>
          <a:ext cx="0" cy="0"/>
          <a:chOff x="0" y="0"/>
          <a:chExt cx="0" cy="0"/>
        </a:xfrm>
      </p:grpSpPr>
      <p:sp>
        <p:nvSpPr>
          <p:cNvPr id="1206" name="Google Shape;1206;p1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5" name="Shape 1215"/>
        <p:cNvGrpSpPr/>
        <p:nvPr/>
      </p:nvGrpSpPr>
      <p:grpSpPr>
        <a:xfrm>
          <a:off x="0" y="0"/>
          <a:ext cx="0" cy="0"/>
          <a:chOff x="0" y="0"/>
          <a:chExt cx="0" cy="0"/>
        </a:xfrm>
      </p:grpSpPr>
      <p:sp>
        <p:nvSpPr>
          <p:cNvPr id="1216" name="Google Shape;1216;p14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4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2" name="Shape 1222"/>
        <p:cNvGrpSpPr/>
        <p:nvPr/>
      </p:nvGrpSpPr>
      <p:grpSpPr>
        <a:xfrm>
          <a:off x="0" y="0"/>
          <a:ext cx="0" cy="0"/>
          <a:chOff x="0" y="0"/>
          <a:chExt cx="0" cy="0"/>
        </a:xfrm>
      </p:grpSpPr>
      <p:sp>
        <p:nvSpPr>
          <p:cNvPr id="1223" name="Google Shape;1223;p1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7" name="Shape 1227"/>
        <p:cNvGrpSpPr/>
        <p:nvPr/>
      </p:nvGrpSpPr>
      <p:grpSpPr>
        <a:xfrm>
          <a:off x="0" y="0"/>
          <a:ext cx="0" cy="0"/>
          <a:chOff x="0" y="0"/>
          <a:chExt cx="0" cy="0"/>
        </a:xfrm>
      </p:grpSpPr>
      <p:sp>
        <p:nvSpPr>
          <p:cNvPr id="1228" name="Google Shape;1228;p14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4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8" name="Shape 1238"/>
        <p:cNvGrpSpPr/>
        <p:nvPr/>
      </p:nvGrpSpPr>
      <p:grpSpPr>
        <a:xfrm>
          <a:off x="0" y="0"/>
          <a:ext cx="0" cy="0"/>
          <a:chOff x="0" y="0"/>
          <a:chExt cx="0" cy="0"/>
        </a:xfrm>
      </p:grpSpPr>
      <p:sp>
        <p:nvSpPr>
          <p:cNvPr id="1239" name="Google Shape;1239;p14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8" name="Shape 1248"/>
        <p:cNvGrpSpPr/>
        <p:nvPr/>
      </p:nvGrpSpPr>
      <p:grpSpPr>
        <a:xfrm>
          <a:off x="0" y="0"/>
          <a:ext cx="0" cy="0"/>
          <a:chOff x="0" y="0"/>
          <a:chExt cx="0" cy="0"/>
        </a:xfrm>
      </p:grpSpPr>
      <p:sp>
        <p:nvSpPr>
          <p:cNvPr id="1249" name="Google Shape;1249;p14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4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4" name="Shape 1254"/>
        <p:cNvGrpSpPr/>
        <p:nvPr/>
      </p:nvGrpSpPr>
      <p:grpSpPr>
        <a:xfrm>
          <a:off x="0" y="0"/>
          <a:ext cx="0" cy="0"/>
          <a:chOff x="0" y="0"/>
          <a:chExt cx="0" cy="0"/>
        </a:xfrm>
      </p:grpSpPr>
      <p:sp>
        <p:nvSpPr>
          <p:cNvPr id="1255" name="Google Shape;1255;p15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0" name="Shape 1260"/>
        <p:cNvGrpSpPr/>
        <p:nvPr/>
      </p:nvGrpSpPr>
      <p:grpSpPr>
        <a:xfrm>
          <a:off x="0" y="0"/>
          <a:ext cx="0" cy="0"/>
          <a:chOff x="0" y="0"/>
          <a:chExt cx="0" cy="0"/>
        </a:xfrm>
      </p:grpSpPr>
      <p:sp>
        <p:nvSpPr>
          <p:cNvPr id="1261" name="Google Shape;1261;p15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5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4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4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4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4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5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p5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5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5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5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p5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5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5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5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5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p6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6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p6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6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p6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6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6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p6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p6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p6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7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7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7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p7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7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7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p7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p7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p7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p7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p7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p8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8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p8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p8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p8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p8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p8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p8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p8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p8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p8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p9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9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0" name="Shape 810"/>
        <p:cNvGrpSpPr/>
        <p:nvPr/>
      </p:nvGrpSpPr>
      <p:grpSpPr>
        <a:xfrm>
          <a:off x="0" y="0"/>
          <a:ext cx="0" cy="0"/>
          <a:chOff x="0" y="0"/>
          <a:chExt cx="0" cy="0"/>
        </a:xfrm>
      </p:grpSpPr>
      <p:sp>
        <p:nvSpPr>
          <p:cNvPr id="811" name="Google Shape;811;p9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9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p9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9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p9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9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4" name="Shape 844"/>
        <p:cNvGrpSpPr/>
        <p:nvPr/>
      </p:nvGrpSpPr>
      <p:grpSpPr>
        <a:xfrm>
          <a:off x="0" y="0"/>
          <a:ext cx="0" cy="0"/>
          <a:chOff x="0" y="0"/>
          <a:chExt cx="0" cy="0"/>
        </a:xfrm>
      </p:grpSpPr>
      <p:sp>
        <p:nvSpPr>
          <p:cNvPr id="845" name="Google Shape;845;p9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9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p9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9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p9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9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p9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9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p9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9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p9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9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7" name="Shape 17"/>
        <p:cNvGrpSpPr/>
        <p:nvPr/>
      </p:nvGrpSpPr>
      <p:grpSpPr>
        <a:xfrm>
          <a:off x="0" y="0"/>
          <a:ext cx="0" cy="0"/>
          <a:chOff x="0" y="0"/>
          <a:chExt cx="0" cy="0"/>
        </a:xfrm>
      </p:grpSpPr>
      <p:sp>
        <p:nvSpPr>
          <p:cNvPr id="18" name="Google Shape;18;p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1"/>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1" name="Shape 51"/>
        <p:cNvGrpSpPr/>
        <p:nvPr/>
      </p:nvGrpSpPr>
      <p:grpSpPr>
        <a:xfrm>
          <a:off x="0" y="0"/>
          <a:ext cx="0" cy="0"/>
          <a:chOff x="0" y="0"/>
          <a:chExt cx="0" cy="0"/>
        </a:xfrm>
      </p:grpSpPr>
      <p:sp>
        <p:nvSpPr>
          <p:cNvPr id="52" name="Google Shape;52;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7" name="Shape 57"/>
        <p:cNvGrpSpPr/>
        <p:nvPr/>
      </p:nvGrpSpPr>
      <p:grpSpPr>
        <a:xfrm>
          <a:off x="0" y="0"/>
          <a:ext cx="0" cy="0"/>
          <a:chOff x="0" y="0"/>
          <a:chExt cx="0" cy="0"/>
        </a:xfrm>
      </p:grpSpPr>
      <p:sp>
        <p:nvSpPr>
          <p:cNvPr id="58" name="Google Shape;58;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5" name="Shape 7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6" name="Shape 76"/>
        <p:cNvGrpSpPr/>
        <p:nvPr/>
      </p:nvGrpSpPr>
      <p:grpSpPr>
        <a:xfrm>
          <a:off x="0" y="0"/>
          <a:ext cx="0" cy="0"/>
          <a:chOff x="0" y="0"/>
          <a:chExt cx="0" cy="0"/>
        </a:xfrm>
      </p:grpSpPr>
      <p:sp>
        <p:nvSpPr>
          <p:cNvPr id="77" name="Google Shape;77;p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9" name="Shape 79"/>
        <p:cNvGrpSpPr/>
        <p:nvPr/>
      </p:nvGrpSpPr>
      <p:grpSpPr>
        <a:xfrm>
          <a:off x="0" y="0"/>
          <a:ext cx="0" cy="0"/>
          <a:chOff x="0" y="0"/>
          <a:chExt cx="0" cy="0"/>
        </a:xfrm>
      </p:grpSpPr>
      <p:sp>
        <p:nvSpPr>
          <p:cNvPr id="80" name="Google Shape;80;p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18"/>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6" name="Shape 86"/>
        <p:cNvGrpSpPr/>
        <p:nvPr/>
      </p:nvGrpSpPr>
      <p:grpSpPr>
        <a:xfrm>
          <a:off x="0" y="0"/>
          <a:ext cx="0" cy="0"/>
          <a:chOff x="0" y="0"/>
          <a:chExt cx="0" cy="0"/>
        </a:xfrm>
      </p:grpSpPr>
      <p:sp>
        <p:nvSpPr>
          <p:cNvPr id="87" name="Google Shape;87;p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8" name="Shape 88"/>
        <p:cNvGrpSpPr/>
        <p:nvPr/>
      </p:nvGrpSpPr>
      <p:grpSpPr>
        <a:xfrm>
          <a:off x="0" y="0"/>
          <a:ext cx="0" cy="0"/>
          <a:chOff x="0" y="0"/>
          <a:chExt cx="0" cy="0"/>
        </a:xfrm>
      </p:grpSpPr>
      <p:sp>
        <p:nvSpPr>
          <p:cNvPr id="89" name="Google Shape;89;p20"/>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90" name="Shape 90"/>
        <p:cNvGrpSpPr/>
        <p:nvPr/>
      </p:nvGrpSpPr>
      <p:grpSpPr>
        <a:xfrm>
          <a:off x="0" y="0"/>
          <a:ext cx="0" cy="0"/>
          <a:chOff x="0" y="0"/>
          <a:chExt cx="0" cy="0"/>
        </a:xfrm>
      </p:grpSpPr>
      <p:sp>
        <p:nvSpPr>
          <p:cNvPr id="91" name="Google Shape;91;p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1"/>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1"/>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5" name="Shape 95"/>
        <p:cNvGrpSpPr/>
        <p:nvPr/>
      </p:nvGrpSpPr>
      <p:grpSpPr>
        <a:xfrm>
          <a:off x="0" y="0"/>
          <a:ext cx="0" cy="0"/>
          <a:chOff x="0" y="0"/>
          <a:chExt cx="0" cy="0"/>
        </a:xfrm>
      </p:grpSpPr>
      <p:sp>
        <p:nvSpPr>
          <p:cNvPr id="96" name="Google Shape;96;p2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2"/>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2"/>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2"/>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00" name="Shape 100"/>
        <p:cNvGrpSpPr/>
        <p:nvPr/>
      </p:nvGrpSpPr>
      <p:grpSpPr>
        <a:xfrm>
          <a:off x="0" y="0"/>
          <a:ext cx="0" cy="0"/>
          <a:chOff x="0" y="0"/>
          <a:chExt cx="0" cy="0"/>
        </a:xfrm>
      </p:grpSpPr>
      <p:sp>
        <p:nvSpPr>
          <p:cNvPr id="101" name="Google Shape;101;p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3"/>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3"/>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5" name="Shape 105"/>
        <p:cNvGrpSpPr/>
        <p:nvPr/>
      </p:nvGrpSpPr>
      <p:grpSpPr>
        <a:xfrm>
          <a:off x="0" y="0"/>
          <a:ext cx="0" cy="0"/>
          <a:chOff x="0" y="0"/>
          <a:chExt cx="0" cy="0"/>
        </a:xfrm>
      </p:grpSpPr>
      <p:sp>
        <p:nvSpPr>
          <p:cNvPr id="106" name="Google Shape;106;p2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4"/>
          <p:cNvSpPr txBox="1"/>
          <p:nvPr>
            <p:ph idx="1" type="body"/>
          </p:nvPr>
        </p:nvSpPr>
        <p:spPr>
          <a:xfrm>
            <a:off x="457200" y="160452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4"/>
          <p:cNvSpPr txBox="1"/>
          <p:nvPr>
            <p:ph idx="2"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9" name="Shape 109"/>
        <p:cNvGrpSpPr/>
        <p:nvPr/>
      </p:nvGrpSpPr>
      <p:grpSpPr>
        <a:xfrm>
          <a:off x="0" y="0"/>
          <a:ext cx="0" cy="0"/>
          <a:chOff x="0" y="0"/>
          <a:chExt cx="0" cy="0"/>
        </a:xfrm>
      </p:grpSpPr>
      <p:sp>
        <p:nvSpPr>
          <p:cNvPr id="110" name="Google Shape;110;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5"/>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5"/>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5"/>
          <p:cNvSpPr txBox="1"/>
          <p:nvPr>
            <p:ph idx="4"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5" name="Shape 115"/>
        <p:cNvGrpSpPr/>
        <p:nvPr/>
      </p:nvGrpSpPr>
      <p:grpSpPr>
        <a:xfrm>
          <a:off x="0" y="0"/>
          <a:ext cx="0" cy="0"/>
          <a:chOff x="0" y="0"/>
          <a:chExt cx="0" cy="0"/>
        </a:xfrm>
      </p:grpSpPr>
      <p:sp>
        <p:nvSpPr>
          <p:cNvPr id="116" name="Google Shape;116;p2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 type="body"/>
          </p:nvPr>
        </p:nvSpPr>
        <p:spPr>
          <a:xfrm>
            <a:off x="45720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6"/>
          <p:cNvSpPr txBox="1"/>
          <p:nvPr>
            <p:ph idx="2" type="body"/>
          </p:nvPr>
        </p:nvSpPr>
        <p:spPr>
          <a:xfrm>
            <a:off x="323964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6"/>
          <p:cNvSpPr txBox="1"/>
          <p:nvPr>
            <p:ph idx="3" type="body"/>
          </p:nvPr>
        </p:nvSpPr>
        <p:spPr>
          <a:xfrm>
            <a:off x="6022080" y="160452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6"/>
          <p:cNvSpPr txBox="1"/>
          <p:nvPr>
            <p:ph idx="4" type="body"/>
          </p:nvPr>
        </p:nvSpPr>
        <p:spPr>
          <a:xfrm>
            <a:off x="45720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6"/>
          <p:cNvSpPr txBox="1"/>
          <p:nvPr>
            <p:ph idx="5" type="body"/>
          </p:nvPr>
        </p:nvSpPr>
        <p:spPr>
          <a:xfrm>
            <a:off x="323964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6"/>
          <p:cNvSpPr txBox="1"/>
          <p:nvPr>
            <p:ph idx="6" type="body"/>
          </p:nvPr>
        </p:nvSpPr>
        <p:spPr>
          <a:xfrm>
            <a:off x="6022080" y="3682080"/>
            <a:ext cx="26496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5"/>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0" name="Shape 30"/>
        <p:cNvGrpSpPr/>
        <p:nvPr/>
      </p:nvGrpSpPr>
      <p:grpSpPr>
        <a:xfrm>
          <a:off x="0" y="0"/>
          <a:ext cx="0" cy="0"/>
          <a:chOff x="0" y="0"/>
          <a:chExt cx="0" cy="0"/>
        </a:xfrm>
      </p:grpSpPr>
      <p:sp>
        <p:nvSpPr>
          <p:cNvPr id="31" name="Google Shape;31;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2" type="body"/>
          </p:nvPr>
        </p:nvSpPr>
        <p:spPr>
          <a:xfrm>
            <a:off x="467424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3" type="body"/>
          </p:nvPr>
        </p:nvSpPr>
        <p:spPr>
          <a:xfrm>
            <a:off x="45720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 type="body"/>
          </p:nvPr>
        </p:nvSpPr>
        <p:spPr>
          <a:xfrm>
            <a:off x="457200" y="1604520"/>
            <a:ext cx="401580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3" type="body"/>
          </p:nvPr>
        </p:nvSpPr>
        <p:spPr>
          <a:xfrm>
            <a:off x="4674240" y="368208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 type="body"/>
          </p:nvPr>
        </p:nvSpPr>
        <p:spPr>
          <a:xfrm>
            <a:off x="45720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3" type="body"/>
          </p:nvPr>
        </p:nvSpPr>
        <p:spPr>
          <a:xfrm>
            <a:off x="457200" y="3682080"/>
            <a:ext cx="82292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Google Shape;6;p1"/>
          <p:cNvCxnSpPr/>
          <p:nvPr/>
        </p:nvCxnSpPr>
        <p:spPr>
          <a:xfrm>
            <a:off x="457200" y="6352920"/>
            <a:ext cx="8229600" cy="360"/>
          </a:xfrm>
          <a:prstGeom prst="straightConnector1">
            <a:avLst/>
          </a:prstGeom>
          <a:noFill/>
          <a:ln cap="flat" cmpd="sng" w="9525">
            <a:solidFill>
              <a:srgbClr val="9FB8CD"/>
            </a:solidFill>
            <a:prstDash val="dashDot"/>
            <a:round/>
            <a:headEnd len="sm" w="sm" type="none"/>
            <a:tailEnd len="sm" w="sm" type="none"/>
          </a:ln>
        </p:spPr>
      </p:cxnSp>
      <p:cxnSp>
        <p:nvCxnSpPr>
          <p:cNvPr id="7" name="Google Shape;7;p1"/>
          <p:cNvCxnSpPr/>
          <p:nvPr/>
        </p:nvCxnSpPr>
        <p:spPr>
          <a:xfrm>
            <a:off x="457200" y="1143000"/>
            <a:ext cx="8229600" cy="360"/>
          </a:xfrm>
          <a:prstGeom prst="straightConnector1">
            <a:avLst/>
          </a:prstGeom>
          <a:noFill/>
          <a:ln cap="flat" cmpd="sng" w="9525">
            <a:solidFill>
              <a:srgbClr val="9FB8CD"/>
            </a:solidFill>
            <a:prstDash val="dashDot"/>
            <a:round/>
            <a:headEnd len="sm" w="sm" type="none"/>
            <a:tailEnd len="sm" w="sm" type="none"/>
          </a:ln>
        </p:spPr>
      </p:cxnSp>
      <p:graphicFrame>
        <p:nvGraphicFramePr>
          <p:cNvPr id="8" name="Google Shape;8;p1"/>
          <p:cNvGraphicFramePr/>
          <p:nvPr/>
        </p:nvGraphicFramePr>
        <p:xfrm>
          <a:off x="0" y="0"/>
          <a:ext cx="3000000" cy="3000000"/>
        </p:xfrm>
        <a:graphic>
          <a:graphicData uri="http://schemas.openxmlformats.org/drawingml/2006/table">
            <a:tbl>
              <a:tblPr>
                <a:noFill/>
                <a:tableStyleId>{CAE84490-4B3B-4004-A0CC-510CA0309122}</a:tableStyleId>
              </a:tblPr>
              <a:tblGrid>
                <a:gridCol w="36000"/>
              </a:tblGrid>
              <a:tr h="256325">
                <a:tc>
                  <a:txBody>
                    <a:bodyPr/>
                    <a:lstStyle/>
                    <a:p>
                      <a:pPr indent="0" lvl="0" marL="0" rtl="0" algn="l">
                        <a:spcBef>
                          <a:spcPts val="0"/>
                        </a:spcBef>
                        <a:spcAft>
                          <a:spcPts val="0"/>
                        </a:spcAft>
                        <a:buNone/>
                      </a:pPr>
                      <a:r>
                        <a:t/>
                      </a:r>
                      <a:endParaRPr/>
                    </a:p>
                  </a:txBody>
                  <a:tcPr marT="91425" marB="91425" marR="91425" marL="91425">
                    <a:solidFill>
                      <a:srgbClr val="729FCF"/>
                    </a:solidFill>
                  </a:tcPr>
                </a:tc>
              </a:tr>
            </a:tbl>
          </a:graphicData>
        </a:graphic>
      </p:graphicFrame>
      <p:sp>
        <p:nvSpPr>
          <p:cNvPr id="9" name="Google Shape;9;p1"/>
          <p:cNvSpPr txBox="1"/>
          <p:nvPr>
            <p:ph type="title"/>
          </p:nvPr>
        </p:nvSpPr>
        <p:spPr>
          <a:xfrm>
            <a:off x="1219320" y="3886200"/>
            <a:ext cx="6857640" cy="99036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1216080" y="6355080"/>
            <a:ext cx="1218960" cy="36540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1pPr>
            <a:lvl2pPr indent="0" lvl="1"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2pPr>
            <a:lvl3pPr indent="0" lvl="2"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3pPr>
            <a:lvl4pPr indent="0" lvl="3"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4pPr>
            <a:lvl5pPr indent="0" lvl="4"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5pPr>
            <a:lvl6pPr indent="0" lvl="5"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6pPr>
            <a:lvl7pPr indent="0" lvl="6"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7pPr>
            <a:lvl8pPr indent="0" lvl="7"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8pPr>
            <a:lvl9pPr indent="0" lvl="8"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11" name="Google Shape;11;p1"/>
          <p:cNvSpPr/>
          <p:nvPr/>
        </p:nvSpPr>
        <p:spPr>
          <a:xfrm>
            <a:off x="905040" y="3648240"/>
            <a:ext cx="7314840" cy="1279800"/>
          </a:xfrm>
          <a:prstGeom prst="rect">
            <a:avLst/>
          </a:prstGeom>
          <a:noFill/>
          <a:ln cap="flat" cmpd="sng" w="9525">
            <a:solidFill>
              <a:srgbClr val="727CA3"/>
            </a:solidFill>
            <a:prstDash val="solid"/>
            <a:round/>
            <a:headEnd len="sm" w="sm" type="none"/>
            <a:tailEnd len="sm" w="sm" type="none"/>
          </a:ln>
          <a:effectLst>
            <a:outerShdw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14400" y="5048280"/>
            <a:ext cx="7314840" cy="685440"/>
          </a:xfrm>
          <a:prstGeom prst="rect">
            <a:avLst/>
          </a:prstGeom>
          <a:noFill/>
          <a:ln cap="flat" cmpd="sng" w="9525">
            <a:solidFill>
              <a:srgbClr val="9FB8CD"/>
            </a:solidFill>
            <a:prstDash val="solid"/>
            <a:round/>
            <a:headEnd len="sm" w="sm" type="none"/>
            <a:tailEnd len="sm" w="sm" type="none"/>
          </a:ln>
          <a:effectLst>
            <a:outerShdw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905040" y="3648240"/>
            <a:ext cx="228240" cy="1279800"/>
          </a:xfrm>
          <a:prstGeom prst="rect">
            <a:avLst/>
          </a:prstGeom>
          <a:solidFill>
            <a:srgbClr val="727CA3"/>
          </a:solidFill>
          <a:ln>
            <a:noFill/>
          </a:ln>
          <a:effectLst>
            <a:outerShdw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914400" y="5048280"/>
            <a:ext cx="228240" cy="685440"/>
          </a:xfrm>
          <a:prstGeom prst="rect">
            <a:avLst/>
          </a:prstGeom>
          <a:solidFill>
            <a:srgbClr val="9FB8CD"/>
          </a:solidFill>
          <a:ln>
            <a:noFill/>
          </a:ln>
          <a:effectLst>
            <a:outerShdw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 name="Google Shape;15;p1"/>
          <p:cNvGraphicFramePr/>
          <p:nvPr/>
        </p:nvGraphicFramePr>
        <p:xfrm>
          <a:off x="5257800" y="6474600"/>
          <a:ext cx="3000000" cy="3000000"/>
        </p:xfrm>
        <a:graphic>
          <a:graphicData uri="http://schemas.openxmlformats.org/drawingml/2006/table">
            <a:tbl>
              <a:tblPr>
                <a:noFill/>
                <a:tableStyleId>{CAE84490-4B3B-4004-A0CC-510CA0309122}</a:tableStyleId>
              </a:tblPr>
              <a:tblGrid>
                <a:gridCol w="857150"/>
                <a:gridCol w="857150"/>
                <a:gridCol w="766800"/>
                <a:gridCol w="947525"/>
              </a:tblGrid>
              <a:tr h="233650">
                <a:tc>
                  <a:txBody>
                    <a:bodyPr/>
                    <a:lstStyle/>
                    <a:p>
                      <a:pPr indent="0" lvl="0" marL="0" marR="0" rtl="0" algn="ctr">
                        <a:lnSpc>
                          <a:spcPct val="100000"/>
                        </a:lnSpc>
                        <a:spcBef>
                          <a:spcPts val="0"/>
                        </a:spcBef>
                        <a:spcAft>
                          <a:spcPts val="0"/>
                        </a:spcAft>
                        <a:buNone/>
                      </a:pPr>
                      <a:r>
                        <a:rPr b="1" lang="en-IN" sz="1000" u="none" cap="none" strike="noStrike">
                          <a:solidFill>
                            <a:srgbClr val="FFFFFF"/>
                          </a:solidFill>
                          <a:latin typeface="Arial"/>
                          <a:ea typeface="Arial"/>
                          <a:cs typeface="Arial"/>
                          <a:sym typeface="Arial"/>
                        </a:rPr>
                        <a:t>Home</a:t>
                      </a:r>
                      <a:endParaRPr b="0" sz="1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000" u="none" cap="none" strike="noStrike">
                          <a:solidFill>
                            <a:srgbClr val="000000"/>
                          </a:solidFill>
                          <a:latin typeface="Arial"/>
                          <a:ea typeface="Arial"/>
                          <a:cs typeface="Arial"/>
                          <a:sym typeface="Arial"/>
                        </a:rPr>
                        <a:t>Link1</a:t>
                      </a:r>
                      <a:endParaRPr b="0" sz="1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000" u="none" cap="none" strike="noStrike">
                          <a:solidFill>
                            <a:srgbClr val="000000"/>
                          </a:solidFill>
                          <a:latin typeface="Arial"/>
                          <a:ea typeface="Arial"/>
                          <a:cs typeface="Arial"/>
                          <a:sym typeface="Arial"/>
                        </a:rPr>
                        <a:t>Link2</a:t>
                      </a:r>
                      <a:endParaRPr b="0" sz="1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000" u="none" cap="none" strike="noStrike">
                          <a:solidFill>
                            <a:srgbClr val="FFFFFF"/>
                          </a:solidFill>
                          <a:latin typeface="Arial"/>
                          <a:ea typeface="Arial"/>
                          <a:cs typeface="Arial"/>
                          <a:sym typeface="Arial"/>
                        </a:rPr>
                        <a:t>Index Page</a:t>
                      </a:r>
                      <a:endParaRPr b="0" sz="1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FFFFF"/>
                    </a:solidFill>
                  </a:tcPr>
                </a:tc>
              </a:tr>
            </a:tbl>
          </a:graphicData>
        </a:graphic>
      </p:graphicFrame>
      <p:sp>
        <p:nvSpPr>
          <p:cNvPr id="16" name="Google Shape;16;p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cxnSp>
        <p:nvCxnSpPr>
          <p:cNvPr id="66" name="Google Shape;66;p14"/>
          <p:cNvCxnSpPr/>
          <p:nvPr/>
        </p:nvCxnSpPr>
        <p:spPr>
          <a:xfrm>
            <a:off x="457200" y="6352920"/>
            <a:ext cx="8229600" cy="360"/>
          </a:xfrm>
          <a:prstGeom prst="straightConnector1">
            <a:avLst/>
          </a:prstGeom>
          <a:noFill/>
          <a:ln cap="flat" cmpd="sng" w="9525">
            <a:solidFill>
              <a:srgbClr val="9FB8CD"/>
            </a:solidFill>
            <a:prstDash val="dashDot"/>
            <a:round/>
            <a:headEnd len="sm" w="sm" type="none"/>
            <a:tailEnd len="sm" w="sm" type="none"/>
          </a:ln>
        </p:spPr>
      </p:cxnSp>
      <p:cxnSp>
        <p:nvCxnSpPr>
          <p:cNvPr id="67" name="Google Shape;67;p14"/>
          <p:cNvCxnSpPr/>
          <p:nvPr/>
        </p:nvCxnSpPr>
        <p:spPr>
          <a:xfrm>
            <a:off x="457200" y="1143000"/>
            <a:ext cx="8229600" cy="360"/>
          </a:xfrm>
          <a:prstGeom prst="straightConnector1">
            <a:avLst/>
          </a:prstGeom>
          <a:noFill/>
          <a:ln cap="flat" cmpd="sng" w="9525">
            <a:solidFill>
              <a:srgbClr val="9FB8CD"/>
            </a:solidFill>
            <a:prstDash val="dashDot"/>
            <a:round/>
            <a:headEnd len="sm" w="sm" type="none"/>
            <a:tailEnd len="sm" w="sm" type="none"/>
          </a:ln>
        </p:spPr>
      </p:cxnSp>
      <p:graphicFrame>
        <p:nvGraphicFramePr>
          <p:cNvPr id="68" name="Google Shape;68;p14"/>
          <p:cNvGraphicFramePr/>
          <p:nvPr/>
        </p:nvGraphicFramePr>
        <p:xfrm>
          <a:off x="0" y="0"/>
          <a:ext cx="3000000" cy="3000000"/>
        </p:xfrm>
        <a:graphic>
          <a:graphicData uri="http://schemas.openxmlformats.org/drawingml/2006/table">
            <a:tbl>
              <a:tblPr>
                <a:noFill/>
                <a:tableStyleId>{CAE84490-4B3B-4004-A0CC-510CA0309122}</a:tableStyleId>
              </a:tblPr>
              <a:tblGrid>
                <a:gridCol w="36000"/>
              </a:tblGrid>
              <a:tr h="256325">
                <a:tc>
                  <a:txBody>
                    <a:bodyPr/>
                    <a:lstStyle/>
                    <a:p>
                      <a:pPr indent="0" lvl="0" marL="0" rtl="0" algn="l">
                        <a:spcBef>
                          <a:spcPts val="0"/>
                        </a:spcBef>
                        <a:spcAft>
                          <a:spcPts val="0"/>
                        </a:spcAft>
                        <a:buNone/>
                      </a:pPr>
                      <a:r>
                        <a:t/>
                      </a:r>
                      <a:endParaRPr/>
                    </a:p>
                  </a:txBody>
                  <a:tcPr marT="91425" marB="91425" marR="91425" marL="91425">
                    <a:solidFill>
                      <a:srgbClr val="729FCF"/>
                    </a:solidFill>
                  </a:tcPr>
                </a:tc>
              </a:tr>
            </a:tbl>
          </a:graphicData>
        </a:graphic>
      </p:graphicFrame>
      <p:sp>
        <p:nvSpPr>
          <p:cNvPr id="69" name="Google Shape;69;p14"/>
          <p:cNvSpPr txBox="1"/>
          <p:nvPr>
            <p:ph idx="12" type="sldNum"/>
          </p:nvPr>
        </p:nvSpPr>
        <p:spPr>
          <a:xfrm>
            <a:off x="612720" y="6356520"/>
            <a:ext cx="1980720" cy="36540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1pPr>
            <a:lvl2pPr indent="0" lvl="1"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2pPr>
            <a:lvl3pPr indent="0" lvl="2"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3pPr>
            <a:lvl4pPr indent="0" lvl="3"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4pPr>
            <a:lvl5pPr indent="0" lvl="4"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5pPr>
            <a:lvl6pPr indent="0" lvl="5"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6pPr>
            <a:lvl7pPr indent="0" lvl="6"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7pPr>
            <a:lvl8pPr indent="0" lvl="7"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8pPr>
            <a:lvl9pPr indent="0" lvl="8" marL="0" marR="0" rtl="0" algn="l">
              <a:lnSpc>
                <a:spcPct val="100000"/>
              </a:lnSpc>
              <a:spcBef>
                <a:spcPts val="0"/>
              </a:spcBef>
              <a:buNone/>
              <a:defRPr b="0" i="0" sz="1400" u="none" cap="none" strike="noStrike">
                <a:solidFill>
                  <a:srgbClr val="464653"/>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70" name="Google Shape;70;p14"/>
          <p:cNvSpPr/>
          <p:nvPr/>
        </p:nvSpPr>
        <p:spPr>
          <a:xfrm rot="5400000">
            <a:off x="419400" y="6467400"/>
            <a:ext cx="190440" cy="119880"/>
          </a:xfrm>
          <a:prstGeom prst="triangle">
            <a:avLst>
              <a:gd fmla="val 50000" name="adj"/>
            </a:avLst>
          </a:prstGeom>
          <a:solidFill>
            <a:srgbClr val="9FB8CD"/>
          </a:solidFill>
          <a:ln>
            <a:noFill/>
          </a:ln>
          <a:effectLst>
            <a:outerShdw dir="5400000" dist="2556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14"/>
          <p:cNvCxnSpPr/>
          <p:nvPr/>
        </p:nvCxnSpPr>
        <p:spPr>
          <a:xfrm>
            <a:off x="457200" y="6352920"/>
            <a:ext cx="8229600" cy="360"/>
          </a:xfrm>
          <a:prstGeom prst="straightConnector1">
            <a:avLst/>
          </a:prstGeom>
          <a:noFill/>
          <a:ln cap="flat" cmpd="sng" w="9525">
            <a:solidFill>
              <a:srgbClr val="9FB8CD"/>
            </a:solidFill>
            <a:prstDash val="dashDot"/>
            <a:round/>
            <a:headEnd len="sm" w="sm" type="none"/>
            <a:tailEnd len="sm" w="sm" type="none"/>
          </a:ln>
        </p:spPr>
      </p:cxnSp>
      <p:graphicFrame>
        <p:nvGraphicFramePr>
          <p:cNvPr id="72" name="Google Shape;72;p14"/>
          <p:cNvGraphicFramePr/>
          <p:nvPr/>
        </p:nvGraphicFramePr>
        <p:xfrm>
          <a:off x="5257800" y="6474600"/>
          <a:ext cx="3000000" cy="3000000"/>
        </p:xfrm>
        <a:graphic>
          <a:graphicData uri="http://schemas.openxmlformats.org/drawingml/2006/table">
            <a:tbl>
              <a:tblPr>
                <a:noFill/>
                <a:tableStyleId>{CAE84490-4B3B-4004-A0CC-510CA0309122}</a:tableStyleId>
              </a:tblPr>
              <a:tblGrid>
                <a:gridCol w="857150"/>
                <a:gridCol w="857150"/>
                <a:gridCol w="766800"/>
                <a:gridCol w="947525"/>
              </a:tblGrid>
              <a:tr h="233650">
                <a:tc>
                  <a:txBody>
                    <a:bodyPr/>
                    <a:lstStyle/>
                    <a:p>
                      <a:pPr indent="0" lvl="0" marL="0" marR="0" rtl="0" algn="ctr">
                        <a:lnSpc>
                          <a:spcPct val="100000"/>
                        </a:lnSpc>
                        <a:spcBef>
                          <a:spcPts val="0"/>
                        </a:spcBef>
                        <a:spcAft>
                          <a:spcPts val="0"/>
                        </a:spcAft>
                        <a:buNone/>
                      </a:pPr>
                      <a:r>
                        <a:rPr b="1" lang="en-IN" sz="1000" u="none" cap="none" strike="noStrike">
                          <a:solidFill>
                            <a:srgbClr val="FFFFFF"/>
                          </a:solidFill>
                          <a:latin typeface="Arial"/>
                          <a:ea typeface="Arial"/>
                          <a:cs typeface="Arial"/>
                          <a:sym typeface="Arial"/>
                        </a:rPr>
                        <a:t>Home</a:t>
                      </a:r>
                      <a:endParaRPr b="0" sz="1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000" u="none" cap="none" strike="noStrike">
                          <a:solidFill>
                            <a:srgbClr val="000000"/>
                          </a:solidFill>
                          <a:latin typeface="Arial"/>
                          <a:ea typeface="Arial"/>
                          <a:cs typeface="Arial"/>
                          <a:sym typeface="Arial"/>
                        </a:rPr>
                        <a:t>Link1</a:t>
                      </a:r>
                      <a:endParaRPr b="0" sz="1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000" u="none" cap="none" strike="noStrike">
                          <a:solidFill>
                            <a:srgbClr val="000000"/>
                          </a:solidFill>
                          <a:latin typeface="Arial"/>
                          <a:ea typeface="Arial"/>
                          <a:cs typeface="Arial"/>
                          <a:sym typeface="Arial"/>
                        </a:rPr>
                        <a:t>Link2</a:t>
                      </a:r>
                      <a:endParaRPr b="0" sz="1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000" u="none" cap="none" strike="noStrike">
                          <a:solidFill>
                            <a:srgbClr val="FFFFFF"/>
                          </a:solidFill>
                          <a:latin typeface="Arial"/>
                          <a:ea typeface="Arial"/>
                          <a:cs typeface="Arial"/>
                          <a:sym typeface="Arial"/>
                        </a:rPr>
                        <a:t>Index Page</a:t>
                      </a:r>
                      <a:endParaRPr b="0" sz="10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FFFFFF"/>
                    </a:solidFill>
                  </a:tcPr>
                </a:tc>
              </a:tr>
            </a:tbl>
          </a:graphicData>
        </a:graphic>
      </p:graphicFrame>
      <p:sp>
        <p:nvSpPr>
          <p:cNvPr id="73" name="Google Shape;73;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4" name="Google Shape;74;p14"/>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8.xml"/><Relationship Id="rId3" Type="http://schemas.openxmlformats.org/officeDocument/2006/relationships/image" Target="../media/image18.png"/><Relationship Id="rId4" Type="http://schemas.openxmlformats.org/officeDocument/2006/relationships/image" Target="../media/image15.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0.xml"/><Relationship Id="rId3" Type="http://schemas.openxmlformats.org/officeDocument/2006/relationships/image" Target="../media/image19.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7"/>
          <p:cNvSpPr/>
          <p:nvPr/>
        </p:nvSpPr>
        <p:spPr>
          <a:xfrm>
            <a:off x="2860920" y="0"/>
            <a:ext cx="6282720" cy="1309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4000" u="none" cap="none" strike="noStrike">
                <a:solidFill>
                  <a:srgbClr val="FF6000"/>
                </a:solidFill>
                <a:latin typeface="Quattrocento Sans"/>
                <a:ea typeface="Quattrocento Sans"/>
                <a:cs typeface="Quattrocento Sans"/>
                <a:sym typeface="Quattrocento Sans"/>
              </a:rPr>
              <a:t>A day without new knowledge is a lost day.</a:t>
            </a:r>
            <a:endParaRPr b="0" i="0" sz="4000" u="none" cap="none" strike="noStrike">
              <a:latin typeface="Arial"/>
              <a:ea typeface="Arial"/>
              <a:cs typeface="Arial"/>
              <a:sym typeface="Arial"/>
            </a:endParaRPr>
          </a:p>
        </p:txBody>
      </p:sp>
      <p:sp>
        <p:nvSpPr>
          <p:cNvPr id="128" name="Google Shape;128;p27"/>
          <p:cNvSpPr txBox="1"/>
          <p:nvPr/>
        </p:nvSpPr>
        <p:spPr>
          <a:xfrm>
            <a:off x="0" y="4572000"/>
            <a:ext cx="9143640" cy="990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4200" u="none" cap="none" strike="noStrike">
                <a:solidFill>
                  <a:srgbClr val="00B0F0"/>
                </a:solidFill>
                <a:latin typeface="SimSun"/>
                <a:ea typeface="SimSun"/>
                <a:cs typeface="SimSun"/>
                <a:sym typeface="SimSun"/>
              </a:rPr>
              <a:t>Database Technologies - MongoDB</a:t>
            </a:r>
            <a:endParaRPr b="0" i="0" sz="4200" u="none" cap="none" strike="noStrike">
              <a:solidFill>
                <a:srgbClr val="00000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6"/>
          <p:cNvSpPr/>
          <p:nvPr/>
        </p:nvSpPr>
        <p:spPr>
          <a:xfrm>
            <a:off x="152280" y="214308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NoSQL</a:t>
            </a:r>
            <a:endParaRPr b="0" i="0" sz="4800" u="none" cap="none" strike="noStrike">
              <a:latin typeface="Arial"/>
              <a:ea typeface="Arial"/>
              <a:cs typeface="Arial"/>
              <a:sym typeface="Arial"/>
            </a:endParaRPr>
          </a:p>
        </p:txBody>
      </p:sp>
      <p:sp>
        <p:nvSpPr>
          <p:cNvPr id="193" name="Google Shape;193;p36"/>
          <p:cNvSpPr/>
          <p:nvPr/>
        </p:nvSpPr>
        <p:spPr>
          <a:xfrm>
            <a:off x="571320" y="2928960"/>
            <a:ext cx="810540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Gill Sans"/>
                <a:ea typeface="Gill Sans"/>
                <a:cs typeface="Gill Sans"/>
                <a:sym typeface="Gill Sans"/>
              </a:rPr>
              <a:t>MongoDB</a:t>
            </a:r>
            <a:r>
              <a:rPr b="0" i="0" lang="en-IN" sz="1800" u="none" cap="none" strike="noStrike">
                <a:solidFill>
                  <a:srgbClr val="000000"/>
                </a:solidFill>
                <a:latin typeface="Gill Sans"/>
                <a:ea typeface="Gill Sans"/>
                <a:cs typeface="Gill Sans"/>
                <a:sym typeface="Gill Sans"/>
              </a:rPr>
              <a:t> is scalable, open-source, high-perform, document-oriented database. </a:t>
            </a:r>
            <a:r>
              <a:rPr b="1" i="0" lang="en-IN" sz="1800" u="none" cap="none" strike="noStrike">
                <a:solidFill>
                  <a:srgbClr val="222222"/>
                </a:solidFill>
                <a:latin typeface="arial"/>
                <a:ea typeface="arial"/>
                <a:cs typeface="arial"/>
                <a:sym typeface="arial"/>
              </a:rPr>
              <a:t>NoSQL</a:t>
            </a:r>
            <a:r>
              <a:rPr b="0" i="0" lang="en-IN" sz="1800" u="none" cap="none" strike="noStrike">
                <a:solidFill>
                  <a:srgbClr val="222222"/>
                </a:solidFill>
                <a:latin typeface="arial"/>
                <a:ea typeface="arial"/>
                <a:cs typeface="arial"/>
                <a:sym typeface="arial"/>
              </a:rPr>
              <a:t> database are primarily called as </a:t>
            </a:r>
            <a:r>
              <a:rPr b="1" i="0" lang="en-IN" sz="1800" u="none" cap="none" strike="noStrike">
                <a:solidFill>
                  <a:srgbClr val="222222"/>
                </a:solidFill>
                <a:latin typeface="arial"/>
                <a:ea typeface="arial"/>
                <a:cs typeface="arial"/>
                <a:sym typeface="arial"/>
              </a:rPr>
              <a:t>non-relational database</a:t>
            </a:r>
            <a:r>
              <a:rPr b="0" i="0" lang="en-IN" sz="1800" u="none" cap="none" strike="noStrike">
                <a:solidFill>
                  <a:srgbClr val="222222"/>
                </a:solidFill>
                <a:latin typeface="arial"/>
                <a:ea typeface="arial"/>
                <a:cs typeface="arial"/>
                <a:sym typeface="arial"/>
              </a:rPr>
              <a:t>. </a:t>
            </a:r>
            <a:endParaRPr b="0" i="0" sz="1800" u="none" cap="none" strike="noStrike">
              <a:latin typeface="Arial"/>
              <a:ea typeface="Arial"/>
              <a:cs typeface="Arial"/>
              <a:sym typeface="Arial"/>
            </a:endParaRPr>
          </a:p>
        </p:txBody>
      </p:sp>
      <p:pic>
        <p:nvPicPr>
          <p:cNvPr id="194" name="Google Shape;194;p36"/>
          <p:cNvPicPr preferRelativeResize="0"/>
          <p:nvPr/>
        </p:nvPicPr>
        <p:blipFill rotWithShape="1">
          <a:blip r:embed="rId3">
            <a:alphaModFix/>
          </a:blip>
          <a:srcRect b="0" l="0" r="0" t="0"/>
          <a:stretch/>
        </p:blipFill>
        <p:spPr>
          <a:xfrm>
            <a:off x="304920" y="3971880"/>
            <a:ext cx="8000640" cy="2430360"/>
          </a:xfrm>
          <a:prstGeom prst="rect">
            <a:avLst/>
          </a:prstGeom>
          <a:noFill/>
          <a:ln>
            <a:noFill/>
          </a:ln>
        </p:spPr>
      </p:pic>
      <p:sp>
        <p:nvSpPr>
          <p:cNvPr id="195" name="Google Shape;195;p36"/>
          <p:cNvSpPr/>
          <p:nvPr/>
        </p:nvSpPr>
        <p:spPr>
          <a:xfrm>
            <a:off x="214200" y="291240"/>
            <a:ext cx="8715240" cy="639000"/>
          </a:xfrm>
          <a:prstGeom prst="rect">
            <a:avLst/>
          </a:prstGeom>
          <a:solidFill>
            <a:srgbClr val="ECF1F5"/>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NoSQL databases are used in real-time web applications and big data and their use are increasing over time. NoSQL systems are also sometimes called Not only SQL.</a:t>
            </a:r>
            <a:endParaRPr b="0" i="0" sz="1800" u="none" cap="none" strike="noStrike">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0" name="Shape 900"/>
        <p:cNvGrpSpPr/>
        <p:nvPr/>
      </p:nvGrpSpPr>
      <p:grpSpPr>
        <a:xfrm>
          <a:off x="0" y="0"/>
          <a:ext cx="0" cy="0"/>
          <a:chOff x="0" y="0"/>
          <a:chExt cx="0" cy="0"/>
        </a:xfrm>
      </p:grpSpPr>
      <p:sp>
        <p:nvSpPr>
          <p:cNvPr id="901" name="Google Shape;901;p126"/>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700" u="none" cap="none" strike="noStrike">
                <a:solidFill>
                  <a:srgbClr val="7EEEE3"/>
                </a:solidFill>
                <a:latin typeface="Quattrocento Sans"/>
                <a:ea typeface="Quattrocento Sans"/>
                <a:cs typeface="Quattrocento Sans"/>
                <a:sym typeface="Quattrocento Sans"/>
              </a:rPr>
              <a:t>db.collection.findOneAndUpdate()</a:t>
            </a:r>
            <a:endParaRPr b="0" i="0" sz="4700" u="none" cap="none" strike="noStrike">
              <a:latin typeface="Arial"/>
              <a:ea typeface="Arial"/>
              <a:cs typeface="Arial"/>
              <a:sym typeface="Arial"/>
            </a:endParaRPr>
          </a:p>
        </p:txBody>
      </p:sp>
      <p:sp>
        <p:nvSpPr>
          <p:cNvPr id="902" name="Google Shape;902;p126"/>
          <p:cNvSpPr/>
          <p:nvPr/>
        </p:nvSpPr>
        <p:spPr>
          <a:xfrm>
            <a:off x="419040" y="305964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Updates a single document based on the filter and sort criteria.</a:t>
            </a:r>
            <a:endParaRPr b="0" i="0" sz="1800" u="none" cap="none" strike="noStrike">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6" name="Shape 906"/>
        <p:cNvGrpSpPr/>
        <p:nvPr/>
      </p:nvGrpSpPr>
      <p:grpSpPr>
        <a:xfrm>
          <a:off x="0" y="0"/>
          <a:ext cx="0" cy="0"/>
          <a:chOff x="0" y="0"/>
          <a:chExt cx="0" cy="0"/>
        </a:xfrm>
      </p:grpSpPr>
      <p:sp>
        <p:nvSpPr>
          <p:cNvPr id="907" name="Google Shape;907;p127"/>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db.collection.findOneAndUpdate()</a:t>
            </a:r>
            <a:endParaRPr b="0" i="0" sz="3200" u="none" cap="none" strike="noStrike">
              <a:latin typeface="Arial"/>
              <a:ea typeface="Arial"/>
              <a:cs typeface="Arial"/>
              <a:sym typeface="Arial"/>
            </a:endParaRPr>
          </a:p>
        </p:txBody>
      </p:sp>
      <p:sp>
        <p:nvSpPr>
          <p:cNvPr id="908" name="Google Shape;908;p127"/>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updates the first matching document in the collection that matches the filter. The sort parameter can be used to influence which document is updated.</a:t>
            </a:r>
            <a:endParaRPr b="0" i="0" sz="1800" u="none" cap="none" strike="noStrike">
              <a:latin typeface="Arial"/>
              <a:ea typeface="Arial"/>
              <a:cs typeface="Arial"/>
              <a:sym typeface="Arial"/>
            </a:endParaRPr>
          </a:p>
        </p:txBody>
      </p:sp>
      <p:sp>
        <p:nvSpPr>
          <p:cNvPr id="909" name="Google Shape;909;p127"/>
          <p:cNvSpPr/>
          <p:nvPr/>
        </p:nvSpPr>
        <p:spPr>
          <a:xfrm>
            <a:off x="154080" y="161172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db.collection.findOneAndUpdate({ filter }, { update }, { options })</a:t>
            </a:r>
            <a:endParaRPr b="0" i="0" sz="1800" u="none" cap="none" strike="noStrike">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13" name="Shape 913"/>
        <p:cNvGrpSpPr/>
        <p:nvPr/>
      </p:nvGrpSpPr>
      <p:grpSpPr>
        <a:xfrm>
          <a:off x="0" y="0"/>
          <a:ext cx="0" cy="0"/>
          <a:chOff x="0" y="0"/>
          <a:chExt cx="0" cy="0"/>
        </a:xfrm>
      </p:grpSpPr>
      <p:sp>
        <p:nvSpPr>
          <p:cNvPr id="914" name="Google Shape;914;p128"/>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db.collection.replaceOne()</a:t>
            </a:r>
            <a:endParaRPr b="0" i="0" sz="4800" u="none" cap="none" strike="noStrike">
              <a:latin typeface="Arial"/>
              <a:ea typeface="Arial"/>
              <a:cs typeface="Arial"/>
              <a:sym typeface="Arial"/>
            </a:endParaRPr>
          </a:p>
        </p:txBody>
      </p:sp>
      <p:sp>
        <p:nvSpPr>
          <p:cNvPr id="915" name="Google Shape;915;p128"/>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Replaces a single document within the collection based on the filter.</a:t>
            </a:r>
            <a:endParaRPr b="0" i="0" sz="1800" u="none" cap="none" strike="noStrike">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19" name="Shape 919"/>
        <p:cNvGrpSpPr/>
        <p:nvPr/>
      </p:nvGrpSpPr>
      <p:grpSpPr>
        <a:xfrm>
          <a:off x="0" y="0"/>
          <a:ext cx="0" cy="0"/>
          <a:chOff x="0" y="0"/>
          <a:chExt cx="0" cy="0"/>
        </a:xfrm>
      </p:grpSpPr>
      <p:sp>
        <p:nvSpPr>
          <p:cNvPr id="920" name="Google Shape;920;p129"/>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db.collection.replaceOne()</a:t>
            </a:r>
            <a:endParaRPr b="0" i="0" sz="3200" u="none" cap="none" strike="noStrike">
              <a:latin typeface="Arial"/>
              <a:ea typeface="Arial"/>
              <a:cs typeface="Arial"/>
              <a:sym typeface="Arial"/>
            </a:endParaRPr>
          </a:p>
        </p:txBody>
      </p:sp>
      <p:sp>
        <p:nvSpPr>
          <p:cNvPr id="921" name="Google Shape;921;p129"/>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Replaces a single document within the collection based on the filter.</a:t>
            </a:r>
            <a:endParaRPr b="0" i="0" sz="1800" u="none" cap="none" strike="noStrike">
              <a:latin typeface="Arial"/>
              <a:ea typeface="Arial"/>
              <a:cs typeface="Arial"/>
              <a:sym typeface="Arial"/>
            </a:endParaRPr>
          </a:p>
        </p:txBody>
      </p:sp>
      <p:sp>
        <p:nvSpPr>
          <p:cNvPr id="922" name="Google Shape;922;p129"/>
          <p:cNvSpPr/>
          <p:nvPr/>
        </p:nvSpPr>
        <p:spPr>
          <a:xfrm>
            <a:off x="154080" y="161172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db.collection.replaceOne(filter, replacement, options)</a:t>
            </a:r>
            <a:endParaRPr b="0" i="0" sz="1800" u="none" cap="none" strike="noStrike">
              <a:latin typeface="Arial"/>
              <a:ea typeface="Arial"/>
              <a:cs typeface="Arial"/>
              <a:sym typeface="Arial"/>
            </a:endParaRPr>
          </a:p>
        </p:txBody>
      </p:sp>
      <p:sp>
        <p:nvSpPr>
          <p:cNvPr id="923" name="Google Shape;923;p129"/>
          <p:cNvSpPr/>
          <p:nvPr/>
        </p:nvSpPr>
        <p:spPr>
          <a:xfrm>
            <a:off x="149040" y="235476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db.emp.replaceOne({ename: 'saleel'}, {x: 500, y: 500 }) </a:t>
            </a:r>
            <a:endParaRPr b="0" i="0" sz="2200" u="none" cap="none" strike="noStrike">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sp>
        <p:nvSpPr>
          <p:cNvPr id="928" name="Google Shape;928;p130"/>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db.collection.deleteOne()</a:t>
            </a:r>
            <a:endParaRPr b="0" i="0" sz="4800" u="none" cap="none" strike="noStrike">
              <a:latin typeface="Arial"/>
              <a:ea typeface="Arial"/>
              <a:cs typeface="Arial"/>
              <a:sym typeface="Arial"/>
            </a:endParaRPr>
          </a:p>
        </p:txBody>
      </p:sp>
      <p:sp>
        <p:nvSpPr>
          <p:cNvPr id="929" name="Google Shape;929;p130"/>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Removes a single document from a collection.</a:t>
            </a:r>
            <a:endParaRPr b="0" i="0" sz="1800" u="none" cap="none" strike="noStrike">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3" name="Shape 933"/>
        <p:cNvGrpSpPr/>
        <p:nvPr/>
      </p:nvGrpSpPr>
      <p:grpSpPr>
        <a:xfrm>
          <a:off x="0" y="0"/>
          <a:ext cx="0" cy="0"/>
          <a:chOff x="0" y="0"/>
          <a:chExt cx="0" cy="0"/>
        </a:xfrm>
      </p:grpSpPr>
      <p:sp>
        <p:nvSpPr>
          <p:cNvPr id="934" name="Google Shape;934;p131"/>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db.collection.deleteOne()</a:t>
            </a:r>
            <a:endParaRPr b="0" i="0" sz="3200" u="none" cap="none" strike="noStrike">
              <a:latin typeface="Arial"/>
              <a:ea typeface="Arial"/>
              <a:cs typeface="Arial"/>
              <a:sym typeface="Arial"/>
            </a:endParaRPr>
          </a:p>
        </p:txBody>
      </p:sp>
      <p:sp>
        <p:nvSpPr>
          <p:cNvPr id="935" name="Google Shape;935;p131"/>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Removes a </a:t>
            </a:r>
            <a:r>
              <a:rPr b="1" i="0" lang="en-IN" sz="1800" u="none" cap="none" strike="noStrike">
                <a:solidFill>
                  <a:srgbClr val="FF8C00"/>
                </a:solidFill>
                <a:latin typeface="Gill Sans"/>
                <a:ea typeface="Gill Sans"/>
                <a:cs typeface="Gill Sans"/>
                <a:sym typeface="Gill Sans"/>
              </a:rPr>
              <a:t>single</a:t>
            </a:r>
            <a:r>
              <a:rPr b="0" i="0" lang="en-IN" sz="1800" u="none" cap="none" strike="noStrike">
                <a:solidFill>
                  <a:srgbClr val="000000"/>
                </a:solidFill>
                <a:latin typeface="Gill Sans"/>
                <a:ea typeface="Gill Sans"/>
                <a:cs typeface="Gill Sans"/>
                <a:sym typeface="Gill Sans"/>
              </a:rPr>
              <a:t> document from a collection. Specify an empty document { } to delete the first document returned in the collection.</a:t>
            </a:r>
            <a:endParaRPr b="0" i="0" sz="1800" u="none" cap="none" strike="noStrike">
              <a:latin typeface="Arial"/>
              <a:ea typeface="Arial"/>
              <a:cs typeface="Arial"/>
              <a:sym typeface="Arial"/>
            </a:endParaRPr>
          </a:p>
        </p:txBody>
      </p:sp>
      <p:sp>
        <p:nvSpPr>
          <p:cNvPr id="936" name="Google Shape;936;p131"/>
          <p:cNvSpPr/>
          <p:nvPr/>
        </p:nvSpPr>
        <p:spPr>
          <a:xfrm>
            <a:off x="154080" y="161172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db.collection.deleteOne({ filter })</a:t>
            </a:r>
            <a:endParaRPr b="0" i="0" sz="1800" u="none" cap="none" strike="noStrike">
              <a:latin typeface="Arial"/>
              <a:ea typeface="Arial"/>
              <a:cs typeface="Arial"/>
              <a:sym typeface="Arial"/>
            </a:endParaRPr>
          </a:p>
        </p:txBody>
      </p:sp>
      <p:sp>
        <p:nvSpPr>
          <p:cNvPr id="937" name="Google Shape;937;p131"/>
          <p:cNvSpPr/>
          <p:nvPr/>
        </p:nvSpPr>
        <p:spPr>
          <a:xfrm>
            <a:off x="149040" y="2286000"/>
            <a:ext cx="87660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db.emp.deleteOne({})</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db.emp.deleteOne({job: 'manager'})</a:t>
            </a:r>
            <a:endParaRPr b="0" i="0" sz="2200" u="none" cap="none" strike="noStrike">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Google Shape;942;p132"/>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db.collection.deleteMany()</a:t>
            </a:r>
            <a:endParaRPr b="0" i="0" sz="4800" u="none" cap="none" strike="noStrike">
              <a:latin typeface="Arial"/>
              <a:ea typeface="Arial"/>
              <a:cs typeface="Arial"/>
              <a:sym typeface="Arial"/>
            </a:endParaRPr>
          </a:p>
        </p:txBody>
      </p:sp>
      <p:sp>
        <p:nvSpPr>
          <p:cNvPr id="943" name="Google Shape;943;p132"/>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Removes all documents that match the filter from a collection.</a:t>
            </a:r>
            <a:endParaRPr b="0" i="0" sz="1800" u="none" cap="none" strike="noStrike">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7" name="Shape 947"/>
        <p:cNvGrpSpPr/>
        <p:nvPr/>
      </p:nvGrpSpPr>
      <p:grpSpPr>
        <a:xfrm>
          <a:off x="0" y="0"/>
          <a:ext cx="0" cy="0"/>
          <a:chOff x="0" y="0"/>
          <a:chExt cx="0" cy="0"/>
        </a:xfrm>
      </p:grpSpPr>
      <p:sp>
        <p:nvSpPr>
          <p:cNvPr id="948" name="Google Shape;948;p133"/>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db.collection.deleteMany()</a:t>
            </a:r>
            <a:endParaRPr b="0" i="0" sz="3200" u="none" cap="none" strike="noStrike">
              <a:latin typeface="Arial"/>
              <a:ea typeface="Arial"/>
              <a:cs typeface="Arial"/>
              <a:sym typeface="Arial"/>
            </a:endParaRPr>
          </a:p>
        </p:txBody>
      </p:sp>
      <p:sp>
        <p:nvSpPr>
          <p:cNvPr id="949" name="Google Shape;949;p133"/>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Removes </a:t>
            </a:r>
            <a:r>
              <a:rPr b="1" i="0" lang="en-IN" sz="1800" u="none" cap="none" strike="noStrike">
                <a:solidFill>
                  <a:srgbClr val="FF8C00"/>
                </a:solidFill>
                <a:latin typeface="Gill Sans"/>
                <a:ea typeface="Gill Sans"/>
                <a:cs typeface="Gill Sans"/>
                <a:sym typeface="Gill Sans"/>
              </a:rPr>
              <a:t>all</a:t>
            </a:r>
            <a:r>
              <a:rPr b="0" i="0" lang="en-IN" sz="1800" u="none" cap="none" strike="noStrike">
                <a:solidFill>
                  <a:srgbClr val="000000"/>
                </a:solidFill>
                <a:latin typeface="Gill Sans"/>
                <a:ea typeface="Gill Sans"/>
                <a:cs typeface="Gill Sans"/>
                <a:sym typeface="Gill Sans"/>
              </a:rPr>
              <a:t> documents that match the filter from a collection.</a:t>
            </a:r>
            <a:endParaRPr b="0" i="0" sz="1800" u="none" cap="none" strike="noStrike">
              <a:latin typeface="Arial"/>
              <a:ea typeface="Arial"/>
              <a:cs typeface="Arial"/>
              <a:sym typeface="Arial"/>
            </a:endParaRPr>
          </a:p>
        </p:txBody>
      </p:sp>
      <p:sp>
        <p:nvSpPr>
          <p:cNvPr id="950" name="Google Shape;950;p133"/>
          <p:cNvSpPr/>
          <p:nvPr/>
        </p:nvSpPr>
        <p:spPr>
          <a:xfrm>
            <a:off x="154080" y="161172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db.collection.deleteMany({ filter })</a:t>
            </a:r>
            <a:endParaRPr b="0" i="0" sz="1800" u="none" cap="none" strike="noStrike">
              <a:latin typeface="Arial"/>
              <a:ea typeface="Arial"/>
              <a:cs typeface="Arial"/>
              <a:sym typeface="Arial"/>
            </a:endParaRPr>
          </a:p>
        </p:txBody>
      </p:sp>
      <p:sp>
        <p:nvSpPr>
          <p:cNvPr id="951" name="Google Shape;951;p133"/>
          <p:cNvSpPr/>
          <p:nvPr/>
        </p:nvSpPr>
        <p:spPr>
          <a:xfrm>
            <a:off x="149040" y="2286000"/>
            <a:ext cx="87660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db.emp.deleteMany({});</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db.emp.deleteMany({job: 'manager'})</a:t>
            </a:r>
            <a:endParaRPr b="0" i="0" sz="2200" u="none" cap="none" strike="noStrike">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55" name="Shape 955"/>
        <p:cNvGrpSpPr/>
        <p:nvPr/>
      </p:nvGrpSpPr>
      <p:grpSpPr>
        <a:xfrm>
          <a:off x="0" y="0"/>
          <a:ext cx="0" cy="0"/>
          <a:chOff x="0" y="0"/>
          <a:chExt cx="0" cy="0"/>
        </a:xfrm>
      </p:grpSpPr>
      <p:sp>
        <p:nvSpPr>
          <p:cNvPr id="956" name="Google Shape;956;p134"/>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db.collection.findOneAndDelete()</a:t>
            </a:r>
            <a:endParaRPr b="0" i="0" sz="4800" u="none" cap="none" strike="noStrike">
              <a:latin typeface="Arial"/>
              <a:ea typeface="Arial"/>
              <a:cs typeface="Arial"/>
              <a:sym typeface="Arial"/>
            </a:endParaRPr>
          </a:p>
        </p:txBody>
      </p:sp>
      <p:sp>
        <p:nvSpPr>
          <p:cNvPr id="957" name="Google Shape;957;p134"/>
          <p:cNvSpPr/>
          <p:nvPr/>
        </p:nvSpPr>
        <p:spPr>
          <a:xfrm>
            <a:off x="419040" y="305964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Deletes a single document based on the filter and sort criteria, returning the deleted document.</a:t>
            </a:r>
            <a:endParaRPr b="0" i="0" sz="1800" u="none" cap="none" strike="noStrike">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61" name="Shape 961"/>
        <p:cNvGrpSpPr/>
        <p:nvPr/>
      </p:nvGrpSpPr>
      <p:grpSpPr>
        <a:xfrm>
          <a:off x="0" y="0"/>
          <a:ext cx="0" cy="0"/>
          <a:chOff x="0" y="0"/>
          <a:chExt cx="0" cy="0"/>
        </a:xfrm>
      </p:grpSpPr>
      <p:sp>
        <p:nvSpPr>
          <p:cNvPr id="962" name="Google Shape;962;p135"/>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db.collection.findOneAndDelete() </a:t>
            </a:r>
            <a:endParaRPr b="0" i="0" sz="3200" u="none" cap="none" strike="noStrike">
              <a:latin typeface="Arial"/>
              <a:ea typeface="Arial"/>
              <a:cs typeface="Arial"/>
              <a:sym typeface="Arial"/>
            </a:endParaRPr>
          </a:p>
        </p:txBody>
      </p:sp>
      <p:sp>
        <p:nvSpPr>
          <p:cNvPr id="963" name="Google Shape;963;p135"/>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findOneAndDelete() deletes the first matching document in the collection that matches the filter. The sort parameter can be used to influence which document is updated.</a:t>
            </a:r>
            <a:endParaRPr b="0" i="0" sz="1800" u="none" cap="none" strike="noStrike">
              <a:latin typeface="Arial"/>
              <a:ea typeface="Arial"/>
              <a:cs typeface="Arial"/>
              <a:sym typeface="Arial"/>
            </a:endParaRPr>
          </a:p>
        </p:txBody>
      </p:sp>
      <p:sp>
        <p:nvSpPr>
          <p:cNvPr id="964" name="Google Shape;964;p135"/>
          <p:cNvSpPr/>
          <p:nvPr/>
        </p:nvSpPr>
        <p:spPr>
          <a:xfrm>
            <a:off x="0" y="1916640"/>
            <a:ext cx="91436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db.collection.findOneAndDelete({ filter }, [ { sort },{ projection }])</a:t>
            </a:r>
            <a:endParaRPr b="0" i="0" sz="1800" u="none" cap="none" strike="noStrike">
              <a:latin typeface="Arial"/>
              <a:ea typeface="Arial"/>
              <a:cs typeface="Arial"/>
              <a:sym typeface="Arial"/>
            </a:endParaRPr>
          </a:p>
        </p:txBody>
      </p:sp>
      <p:sp>
        <p:nvSpPr>
          <p:cNvPr id="965" name="Google Shape;965;p135"/>
          <p:cNvSpPr/>
          <p:nvPr/>
        </p:nvSpPr>
        <p:spPr>
          <a:xfrm>
            <a:off x="149040" y="2679480"/>
            <a:ext cx="87660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db.emp.findOneAndDelete({job: ' manager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db.emp.findOneAndDelete({job:  ' manager '}, {sort:{sal: 1}}) </a:t>
            </a:r>
            <a:endParaRPr b="0" i="0" sz="22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7"/>
          <p:cNvSpPr/>
          <p:nvPr/>
        </p:nvSpPr>
        <p:spPr>
          <a:xfrm>
            <a:off x="214200" y="414000"/>
            <a:ext cx="8715240" cy="310680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None/>
            </a:pPr>
            <a:r>
              <a:rPr b="1" i="0" lang="en-IN" sz="2200" u="none" cap="none" strike="noStrike">
                <a:solidFill>
                  <a:srgbClr val="C00000"/>
                </a:solidFill>
                <a:latin typeface="Gill Sans"/>
                <a:ea typeface="Gill Sans"/>
                <a:cs typeface="Gill Sans"/>
                <a:sym typeface="Gill Sans"/>
              </a:rPr>
              <a:t>When should NoSQL be used:</a:t>
            </a:r>
            <a:endParaRPr b="0" i="0" sz="2200" u="none" cap="none" strike="noStrike">
              <a:latin typeface="Arial"/>
              <a:ea typeface="Arial"/>
              <a:cs typeface="Arial"/>
              <a:sym typeface="Arial"/>
            </a:endParaRPr>
          </a:p>
          <a:p>
            <a:pPr indent="-342720" lvl="0" marL="34308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36883"/>
              </a:buClr>
              <a:buSzPts val="2200"/>
              <a:buFont typeface="Arial"/>
              <a:buChar char="•"/>
            </a:pPr>
            <a:r>
              <a:rPr b="0" i="0" lang="en-IN" sz="2200" u="none" cap="none" strike="noStrike">
                <a:solidFill>
                  <a:srgbClr val="036883"/>
                </a:solidFill>
                <a:latin typeface="Gill Sans"/>
                <a:ea typeface="Gill Sans"/>
                <a:cs typeface="Gill Sans"/>
                <a:sym typeface="Gill Sans"/>
              </a:rPr>
              <a:t>When huge amount of data need to be stored and retrieved.</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36883"/>
              </a:buClr>
              <a:buSzPts val="2200"/>
              <a:buFont typeface="Arial"/>
              <a:buChar char="•"/>
            </a:pPr>
            <a:r>
              <a:rPr b="0" i="0" lang="en-IN" sz="2200" u="none" cap="none" strike="noStrike">
                <a:solidFill>
                  <a:srgbClr val="036883"/>
                </a:solidFill>
                <a:latin typeface="Gill Sans"/>
                <a:ea typeface="Gill Sans"/>
                <a:cs typeface="Gill Sans"/>
                <a:sym typeface="Gill Sans"/>
              </a:rPr>
              <a:t>The relationship between the data you store is not that important.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36883"/>
              </a:buClr>
              <a:buSzPts val="2200"/>
              <a:buFont typeface="Arial"/>
              <a:buChar char="•"/>
            </a:pPr>
            <a:r>
              <a:rPr b="0" i="0" lang="en-IN" sz="2200" u="none" cap="none" strike="noStrike">
                <a:solidFill>
                  <a:srgbClr val="036883"/>
                </a:solidFill>
                <a:latin typeface="Gill Sans"/>
                <a:ea typeface="Gill Sans"/>
                <a:cs typeface="Gill Sans"/>
                <a:sym typeface="Gill Sans"/>
              </a:rPr>
              <a:t>If the data is not structured.</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36883"/>
              </a:buClr>
              <a:buSzPts val="2200"/>
              <a:buFont typeface="Arial"/>
              <a:buChar char="•"/>
            </a:pPr>
            <a:r>
              <a:rPr b="0" i="0" lang="en-IN" sz="2200" u="none" cap="none" strike="noStrike">
                <a:solidFill>
                  <a:srgbClr val="036883"/>
                </a:solidFill>
                <a:latin typeface="Gill Sans"/>
                <a:ea typeface="Gill Sans"/>
                <a:cs typeface="Gill Sans"/>
                <a:sym typeface="Gill Sans"/>
              </a:rPr>
              <a:t>Support of Constraints and Joins is not required.</a:t>
            </a:r>
            <a:endParaRPr b="0" i="0" sz="2200" u="none" cap="none" strike="noStrike">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136"/>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aggregate()</a:t>
            </a:r>
            <a:endParaRPr b="0" i="0" sz="4800" u="none" cap="none" strike="noStrike">
              <a:latin typeface="Arial"/>
              <a:ea typeface="Arial"/>
              <a:cs typeface="Arial"/>
              <a:sym typeface="Arial"/>
            </a:endParaRPr>
          </a:p>
        </p:txBody>
      </p:sp>
      <p:sp>
        <p:nvSpPr>
          <p:cNvPr id="971" name="Google Shape;971;p136"/>
          <p:cNvSpPr/>
          <p:nvPr/>
        </p:nvSpPr>
        <p:spPr>
          <a:xfrm>
            <a:off x="419040" y="299556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In aggregation, the result of one stage is simply passed to another stage.</a:t>
            </a:r>
            <a:endParaRPr b="0" i="0" sz="1800" u="none" cap="none" strike="noStrike">
              <a:latin typeface="Arial"/>
              <a:ea typeface="Arial"/>
              <a:cs typeface="Arial"/>
              <a:sym typeface="Arial"/>
            </a:endParaRPr>
          </a:p>
        </p:txBody>
      </p:sp>
      <p:graphicFrame>
        <p:nvGraphicFramePr>
          <p:cNvPr id="972" name="Google Shape;972;p136"/>
          <p:cNvGraphicFramePr/>
          <p:nvPr/>
        </p:nvGraphicFramePr>
        <p:xfrm>
          <a:off x="0" y="762120"/>
          <a:ext cx="3000000" cy="3000000"/>
        </p:xfrm>
        <a:graphic>
          <a:graphicData uri="http://schemas.openxmlformats.org/drawingml/2006/table">
            <a:tbl>
              <a:tblPr>
                <a:noFill/>
                <a:tableStyleId>{CAE84490-4B3B-4004-A0CC-510CA0309122}</a:tableStyleId>
              </a:tblPr>
              <a:tblGrid>
                <a:gridCol w="1143000"/>
                <a:gridCol w="1295275"/>
                <a:gridCol w="1295275"/>
                <a:gridCol w="1295275"/>
                <a:gridCol w="1143000"/>
                <a:gridCol w="1295275"/>
                <a:gridCol w="838075"/>
                <a:gridCol w="838450"/>
              </a:tblGrid>
              <a:tr h="1248850">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$match</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WHERE</a:t>
                      </a:r>
                      <a:endParaRPr b="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$project</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SELECT</a:t>
                      </a:r>
                      <a:endParaRPr b="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$unwind</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PIVOT</a:t>
                      </a:r>
                      <a:endParaRPr b="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an array</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$group</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GROUP BY 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$match</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HAVING</a:t>
                      </a:r>
                      <a:endParaRPr b="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$sort</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ORDER BY 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$limit</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TOP</a:t>
                      </a:r>
                      <a:endParaRPr b="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$skip</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sz="2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73" name="Google Shape;973;p136"/>
          <p:cNvSpPr/>
          <p:nvPr/>
        </p:nvSpPr>
        <p:spPr>
          <a:xfrm>
            <a:off x="6170760" y="76320"/>
            <a:ext cx="29440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All stages are independent.</a:t>
            </a:r>
            <a:endParaRPr b="0" i="0" sz="1800" u="none" cap="none" strike="noStrike">
              <a:latin typeface="Arial"/>
              <a:ea typeface="Arial"/>
              <a:cs typeface="Arial"/>
              <a:sym typeface="Arial"/>
            </a:endParaRPr>
          </a:p>
        </p:txBody>
      </p:sp>
      <p:sp>
        <p:nvSpPr>
          <p:cNvPr id="974" name="Google Shape;974;p136"/>
          <p:cNvSpPr/>
          <p:nvPr/>
        </p:nvSpPr>
        <p:spPr>
          <a:xfrm>
            <a:off x="39240" y="261000"/>
            <a:ext cx="10785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1" lang="en-IN" sz="2400" u="none" cap="none" strike="noStrike">
                <a:solidFill>
                  <a:srgbClr val="FF5A36"/>
                </a:solidFill>
                <a:latin typeface="arial"/>
                <a:ea typeface="arial"/>
                <a:cs typeface="arial"/>
                <a:sym typeface="arial"/>
              </a:rPr>
              <a:t>stages</a:t>
            </a:r>
            <a:endParaRPr b="0" i="0" sz="2400" u="none" cap="none" strike="noStrike">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Google Shape;979;p137"/>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db.collection.aggregate()</a:t>
            </a:r>
            <a:endParaRPr b="0" i="0" sz="3200" u="none" cap="none" strike="noStrike">
              <a:latin typeface="Arial"/>
              <a:ea typeface="Arial"/>
              <a:cs typeface="Arial"/>
              <a:sym typeface="Arial"/>
            </a:endParaRPr>
          </a:p>
        </p:txBody>
      </p:sp>
      <p:sp>
        <p:nvSpPr>
          <p:cNvPr id="980" name="Google Shape;980;p137"/>
          <p:cNvSpPr/>
          <p:nvPr/>
        </p:nvSpPr>
        <p:spPr>
          <a:xfrm>
            <a:off x="154080" y="2438280"/>
            <a:ext cx="87361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db.collection.aggregate( [ { &lt;stage1&gt; }, { &lt;stage2&gt; }, { &lt;stage3&gt; } ... , { &lt;stageN&gt; } ] )</a:t>
            </a:r>
            <a:endParaRPr b="0" i="0" sz="1800" u="none" cap="none" strike="noStrike">
              <a:latin typeface="Arial"/>
              <a:ea typeface="Arial"/>
              <a:cs typeface="Arial"/>
              <a:sym typeface="Arial"/>
            </a:endParaRPr>
          </a:p>
        </p:txBody>
      </p:sp>
      <p:sp>
        <p:nvSpPr>
          <p:cNvPr id="981" name="Google Shape;981;p137"/>
          <p:cNvSpPr/>
          <p:nvPr/>
        </p:nvSpPr>
        <p:spPr>
          <a:xfrm>
            <a:off x="124560" y="3349800"/>
            <a:ext cx="87660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a:t>
            </a:r>
            <a:endParaRPr b="0" i="0" sz="2200" u="none" cap="none" strike="noStrike">
              <a:latin typeface="Arial"/>
              <a:ea typeface="Arial"/>
              <a:cs typeface="Arial"/>
              <a:sym typeface="Arial"/>
            </a:endParaRPr>
          </a:p>
        </p:txBody>
      </p:sp>
      <p:graphicFrame>
        <p:nvGraphicFramePr>
          <p:cNvPr id="982" name="Google Shape;982;p137"/>
          <p:cNvGraphicFramePr/>
          <p:nvPr/>
        </p:nvGraphicFramePr>
        <p:xfrm>
          <a:off x="0" y="1219320"/>
          <a:ext cx="3000000" cy="3000000"/>
        </p:xfrm>
        <a:graphic>
          <a:graphicData uri="http://schemas.openxmlformats.org/drawingml/2006/table">
            <a:tbl>
              <a:tblPr>
                <a:noFill/>
                <a:tableStyleId>{CAE84490-4B3B-4004-A0CC-510CA0309122}</a:tableStyleId>
              </a:tblPr>
              <a:tblGrid>
                <a:gridCol w="1143000"/>
                <a:gridCol w="1295275"/>
                <a:gridCol w="1295275"/>
                <a:gridCol w="1295275"/>
                <a:gridCol w="1143000"/>
                <a:gridCol w="1295275"/>
                <a:gridCol w="838075"/>
                <a:gridCol w="838450"/>
              </a:tblGrid>
              <a:tr h="1248850">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$match</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WHERE</a:t>
                      </a:r>
                      <a:endParaRPr b="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$project</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SELECT</a:t>
                      </a:r>
                      <a:endParaRPr b="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$unwind</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PIVOT</a:t>
                      </a:r>
                      <a:endParaRPr b="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an array</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$group</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GROUP BY 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$match</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HAVING</a:t>
                      </a:r>
                      <a:endParaRPr b="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$sort</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ORDER BY 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$limit</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TOP</a:t>
                      </a:r>
                      <a:endParaRPr b="0" sz="1600" u="none" cap="none" strike="noStrike">
                        <a:latin typeface="Arial"/>
                        <a:ea typeface="Arial"/>
                        <a:cs typeface="Arial"/>
                        <a:sym typeface="Arial"/>
                      </a:endParaRPr>
                    </a:p>
                    <a:p>
                      <a:pPr indent="0" lvl="0" marL="0" marR="0" rtl="0" algn="ctr">
                        <a:lnSpc>
                          <a:spcPct val="100000"/>
                        </a:lnSpc>
                        <a:spcBef>
                          <a:spcPts val="0"/>
                        </a:spcBef>
                        <a:spcAft>
                          <a:spcPts val="0"/>
                        </a:spcAft>
                        <a:buNone/>
                      </a:pPr>
                      <a:r>
                        <a:rPr b="0" lang="en-IN" sz="1600" u="none" cap="none" strike="noStrike">
                          <a:solidFill>
                            <a:srgbClr val="ECD540"/>
                          </a:solidFill>
                          <a:latin typeface="Gill Sans"/>
                          <a:ea typeface="Gill Sans"/>
                          <a:cs typeface="Gill Sans"/>
                          <a:sym typeface="Gill Sans"/>
                        </a:rPr>
                        <a:t>clause</a:t>
                      </a:r>
                      <a:endParaRPr b="0" sz="16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2200" u="none" cap="none" strike="noStrike">
                          <a:solidFill>
                            <a:srgbClr val="FF0000"/>
                          </a:solidFill>
                          <a:latin typeface="Gill Sans"/>
                          <a:ea typeface="Gill Sans"/>
                          <a:cs typeface="Gill Sans"/>
                          <a:sym typeface="Gill Sans"/>
                        </a:rPr>
                        <a:t>$skip</a:t>
                      </a:r>
                      <a:endParaRPr b="0" sz="22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sz="2200" u="none" cap="none" strike="noStrike">
                        <a:latin typeface="Arial"/>
                        <a:ea typeface="Arial"/>
                        <a:cs typeface="Arial"/>
                        <a:sym typeface="Arial"/>
                      </a:endParaRPr>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83" name="Google Shape;983;p137"/>
          <p:cNvSpPr/>
          <p:nvPr/>
        </p:nvSpPr>
        <p:spPr>
          <a:xfrm>
            <a:off x="39240" y="718200"/>
            <a:ext cx="10785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1" lang="en-IN" sz="2400" u="none" cap="none" strike="noStrike">
                <a:solidFill>
                  <a:srgbClr val="FF5A36"/>
                </a:solidFill>
                <a:latin typeface="arial"/>
                <a:ea typeface="arial"/>
                <a:cs typeface="arial"/>
                <a:sym typeface="arial"/>
              </a:rPr>
              <a:t>stages</a:t>
            </a:r>
            <a:endParaRPr b="0" i="0" sz="2400" u="none" cap="none" strike="noStrike">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138"/>
          <p:cNvSpPr/>
          <p:nvPr/>
        </p:nvSpPr>
        <p:spPr>
          <a:xfrm>
            <a:off x="0" y="0"/>
            <a:ext cx="9143640" cy="106524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aggregation &lt;stageOperators&gt;  and aggregation &lt;expression&gt;</a:t>
            </a:r>
            <a:endParaRPr b="0" i="0" sz="3200" u="none" cap="none" strike="noStrike">
              <a:latin typeface="Arial"/>
              <a:ea typeface="Arial"/>
              <a:cs typeface="Arial"/>
              <a:sym typeface="Arial"/>
            </a:endParaRPr>
          </a:p>
        </p:txBody>
      </p:sp>
      <p:sp>
        <p:nvSpPr>
          <p:cNvPr id="989" name="Google Shape;989;p138"/>
          <p:cNvSpPr/>
          <p:nvPr/>
        </p:nvSpPr>
        <p:spPr>
          <a:xfrm>
            <a:off x="149040" y="125496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Each sage starts with stage operator.</a:t>
            </a:r>
            <a:endParaRPr b="0" i="0" sz="1800" u="none" cap="none" strike="noStrike">
              <a:latin typeface="Arial"/>
              <a:ea typeface="Arial"/>
              <a:cs typeface="Arial"/>
              <a:sym typeface="Arial"/>
            </a:endParaRPr>
          </a:p>
        </p:txBody>
      </p:sp>
      <p:sp>
        <p:nvSpPr>
          <p:cNvPr id="990" name="Google Shape;990;p138"/>
          <p:cNvSpPr/>
          <p:nvPr/>
        </p:nvSpPr>
        <p:spPr>
          <a:xfrm>
            <a:off x="149040" y="176436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$&lt;stageOperator&gt; : { } }</a:t>
            </a:r>
            <a:endParaRPr b="0" i="0" sz="1800" u="none" cap="none" strike="noStrike">
              <a:latin typeface="Arial"/>
              <a:ea typeface="Arial"/>
              <a:cs typeface="Arial"/>
              <a:sym typeface="Arial"/>
            </a:endParaRPr>
          </a:p>
        </p:txBody>
      </p:sp>
      <p:sp>
        <p:nvSpPr>
          <p:cNvPr id="991" name="Google Shape;991;p138"/>
          <p:cNvSpPr/>
          <p:nvPr/>
        </p:nvSpPr>
        <p:spPr>
          <a:xfrm>
            <a:off x="91440" y="5486400"/>
            <a:ext cx="884520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Each aggregation expression starts with </a:t>
            </a:r>
            <a:r>
              <a:rPr b="0" i="0" lang="en-IN" sz="2400" u="none" cap="none" strike="noStrike">
                <a:solidFill>
                  <a:srgbClr val="B22251"/>
                </a:solidFill>
                <a:latin typeface="Gill Sans"/>
                <a:ea typeface="Gill Sans"/>
                <a:cs typeface="Gill Sans"/>
                <a:sym typeface="Gill Sans"/>
              </a:rPr>
              <a:t>$ </a:t>
            </a:r>
            <a:r>
              <a:rPr b="0" i="0" lang="en-IN" sz="1800" u="none" cap="none" strike="noStrike">
                <a:solidFill>
                  <a:srgbClr val="000000"/>
                </a:solidFill>
                <a:latin typeface="Gill Sans"/>
                <a:ea typeface="Gill Sans"/>
                <a:cs typeface="Gill Sans"/>
                <a:sym typeface="Gill Sans"/>
              </a:rPr>
              <a:t>sign.</a:t>
            </a:r>
            <a:endParaRPr b="0" i="0" sz="1800" u="none" cap="none" strike="noStrike">
              <a:latin typeface="Arial"/>
              <a:ea typeface="Arial"/>
              <a:cs typeface="Arial"/>
              <a:sym typeface="Arial"/>
            </a:endParaRPr>
          </a:p>
        </p:txBody>
      </p:sp>
      <p:sp>
        <p:nvSpPr>
          <p:cNvPr id="992" name="Google Shape;992;p138"/>
          <p:cNvSpPr/>
          <p:nvPr/>
        </p:nvSpPr>
        <p:spPr>
          <a:xfrm>
            <a:off x="188640" y="595512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'$&lt;fieldName&gt;'</a:t>
            </a:r>
            <a:endParaRPr b="0" i="0" sz="1800" u="none" cap="none" strike="noStrike">
              <a:latin typeface="Arial"/>
              <a:ea typeface="Arial"/>
              <a:cs typeface="Arial"/>
              <a:sym typeface="Arial"/>
            </a:endParaRPr>
          </a:p>
        </p:txBody>
      </p:sp>
      <p:sp>
        <p:nvSpPr>
          <p:cNvPr id="993" name="Google Shape;993;p138"/>
          <p:cNvSpPr/>
          <p:nvPr/>
        </p:nvSpPr>
        <p:spPr>
          <a:xfrm>
            <a:off x="149040" y="2231640"/>
            <a:ext cx="876096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 $match : { job: 'manager'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 $group : { _id : '$job' } }</a:t>
            </a:r>
            <a:endParaRPr b="0" i="0" sz="2200" u="none" cap="none" strike="noStrike">
              <a:latin typeface="Arial"/>
              <a:ea typeface="Arial"/>
              <a:cs typeface="Arial"/>
              <a:sym typeface="Arial"/>
            </a:endParaRPr>
          </a:p>
        </p:txBody>
      </p:sp>
      <p:graphicFrame>
        <p:nvGraphicFramePr>
          <p:cNvPr id="994" name="Google Shape;994;p138"/>
          <p:cNvGraphicFramePr/>
          <p:nvPr/>
        </p:nvGraphicFramePr>
        <p:xfrm>
          <a:off x="165960" y="3286800"/>
          <a:ext cx="3000000" cy="3000000"/>
        </p:xfrm>
        <a:graphic>
          <a:graphicData uri="http://schemas.openxmlformats.org/drawingml/2006/table">
            <a:tbl>
              <a:tblPr>
                <a:noFill/>
                <a:tableStyleId>{CAE84490-4B3B-4004-A0CC-510CA0309122}</a:tableStyleId>
              </a:tblPr>
              <a:tblGrid>
                <a:gridCol w="4392000"/>
                <a:gridCol w="4392000"/>
              </a:tblGrid>
              <a:tr h="396725">
                <a:tc gridSpan="2">
                  <a:txBody>
                    <a:bodyPr/>
                    <a:lstStyle/>
                    <a:p>
                      <a:pPr indent="0" lvl="0" marL="0" marR="0" rtl="0" algn="l">
                        <a:lnSpc>
                          <a:spcPct val="100000"/>
                        </a:lnSpc>
                        <a:spcBef>
                          <a:spcPts val="0"/>
                        </a:spcBef>
                        <a:spcAft>
                          <a:spcPts val="0"/>
                        </a:spcAft>
                        <a:buNone/>
                      </a:pPr>
                      <a:r>
                        <a:rPr b="1" lang="en-IN" sz="2000" u="none" cap="none" strike="noStrike">
                          <a:solidFill>
                            <a:srgbClr val="DFE100"/>
                          </a:solidFill>
                          <a:latin typeface="Gill Sans"/>
                          <a:ea typeface="Gill Sans"/>
                          <a:cs typeface="Gill Sans"/>
                          <a:sym typeface="Gill Sans"/>
                        </a:rPr>
                        <a:t>Stage Operators</a:t>
                      </a:r>
                      <a:endParaRPr b="0" sz="20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hMerge="1"/>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$match</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$sort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$project</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$limit</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$unwind</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$skip</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$group</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$count</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$match</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139"/>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$match</a:t>
            </a:r>
            <a:endParaRPr b="0" i="0" sz="4800" u="none" cap="none" strike="noStrike">
              <a:latin typeface="Arial"/>
              <a:ea typeface="Arial"/>
              <a:cs typeface="Arial"/>
              <a:sym typeface="Arial"/>
            </a:endParaRPr>
          </a:p>
        </p:txBody>
      </p:sp>
      <p:sp>
        <p:nvSpPr>
          <p:cNvPr id="1000" name="Google Shape;1000;p139"/>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Filters the documents to pass only the documents that match the specified condition(s) to the next pipeline stage.</a:t>
            </a:r>
            <a:endParaRPr b="0" i="0" sz="1800" u="none" cap="none" strike="noStrike">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140"/>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$match </a:t>
            </a:r>
            <a:endParaRPr b="0" i="0" sz="3200" u="none" cap="none" strike="noStrike">
              <a:latin typeface="Arial"/>
              <a:ea typeface="Arial"/>
              <a:cs typeface="Arial"/>
              <a:sym typeface="Arial"/>
            </a:endParaRPr>
          </a:p>
        </p:txBody>
      </p:sp>
      <p:sp>
        <p:nvSpPr>
          <p:cNvPr id="1006" name="Google Shape;1006;p140"/>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Filters the documents to pass only the documents that match the specified condition(s) to the next pipeline stage.</a:t>
            </a:r>
            <a:endParaRPr b="0" i="0" sz="1800" u="none" cap="none" strike="noStrike">
              <a:latin typeface="Arial"/>
              <a:ea typeface="Arial"/>
              <a:cs typeface="Arial"/>
              <a:sym typeface="Arial"/>
            </a:endParaRPr>
          </a:p>
        </p:txBody>
      </p:sp>
      <p:sp>
        <p:nvSpPr>
          <p:cNvPr id="1007" name="Google Shape;1007;p140"/>
          <p:cNvSpPr/>
          <p:nvPr/>
        </p:nvSpPr>
        <p:spPr>
          <a:xfrm>
            <a:off x="149040" y="15238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$match: { &lt;query&gt; } }</a:t>
            </a:r>
            <a:endParaRPr b="0" i="0" sz="1800" u="none" cap="none" strike="noStrike">
              <a:latin typeface="Arial"/>
              <a:ea typeface="Arial"/>
              <a:cs typeface="Arial"/>
              <a:sym typeface="Arial"/>
            </a:endParaRPr>
          </a:p>
        </p:txBody>
      </p:sp>
      <p:sp>
        <p:nvSpPr>
          <p:cNvPr id="1008" name="Google Shape;1008;p140"/>
          <p:cNvSpPr/>
          <p:nvPr/>
        </p:nvSpPr>
        <p:spPr>
          <a:xfrm>
            <a:off x="149040" y="2133720"/>
            <a:ext cx="8760960" cy="292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{$match: {job: 'manager'}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{$match: {comm: {$eq: null}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{$match: {sal: {$gt: 4000} }}, {$group: {_id: '$job', count: {$sum: '$sal'}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{$match: {favouriteFruit: {$size: 1}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{$match: {'favouriteFruit.0': 'Orange'} }, {$project: {favouriteFruit: true} } ])</a:t>
            </a:r>
            <a:endParaRPr b="0" i="0" sz="2200" u="none" cap="none" strike="noStrike">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141"/>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$project</a:t>
            </a:r>
            <a:endParaRPr b="0" i="0" sz="4800" u="none" cap="none" strike="noStrike">
              <a:latin typeface="Arial"/>
              <a:ea typeface="Arial"/>
              <a:cs typeface="Arial"/>
              <a:sym typeface="Arial"/>
            </a:endParaRPr>
          </a:p>
        </p:txBody>
      </p:sp>
      <p:sp>
        <p:nvSpPr>
          <p:cNvPr id="1014" name="Google Shape;1014;p141"/>
          <p:cNvSpPr/>
          <p:nvPr/>
        </p:nvSpPr>
        <p:spPr>
          <a:xfrm>
            <a:off x="419040" y="3048120"/>
            <a:ext cx="8305560" cy="91332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Passes along the documents with the requested fields to the next stage in the pipeline. The specified fields can be existing fields from the input documents or newly computed fields.</a:t>
            </a:r>
            <a:endParaRPr b="0" i="0" sz="1800" u="none" cap="none" strike="noStrike">
              <a:latin typeface="Arial"/>
              <a:ea typeface="Arial"/>
              <a:cs typeface="Arial"/>
              <a:sym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8" name="Shape 1018"/>
        <p:cNvGrpSpPr/>
        <p:nvPr/>
      </p:nvGrpSpPr>
      <p:grpSpPr>
        <a:xfrm>
          <a:off x="0" y="0"/>
          <a:ext cx="0" cy="0"/>
          <a:chOff x="0" y="0"/>
          <a:chExt cx="0" cy="0"/>
        </a:xfrm>
      </p:grpSpPr>
      <p:sp>
        <p:nvSpPr>
          <p:cNvPr id="1019" name="Google Shape;1019;p142"/>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$project </a:t>
            </a:r>
            <a:endParaRPr b="0" i="0" sz="3200" u="none" cap="none" strike="noStrike">
              <a:latin typeface="Arial"/>
              <a:ea typeface="Arial"/>
              <a:cs typeface="Arial"/>
              <a:sym typeface="Arial"/>
            </a:endParaRPr>
          </a:p>
        </p:txBody>
      </p:sp>
      <p:sp>
        <p:nvSpPr>
          <p:cNvPr id="1020" name="Google Shape;1020;p142"/>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Passes along the documents with the requested fields to the next stage in the pipeline. The specified fields can be existing fields from the input documents or newly computed fields.</a:t>
            </a:r>
            <a:endParaRPr b="0" i="0" sz="1800" u="none" cap="none" strike="noStrike">
              <a:latin typeface="Arial"/>
              <a:ea typeface="Arial"/>
              <a:cs typeface="Arial"/>
              <a:sym typeface="Arial"/>
            </a:endParaRPr>
          </a:p>
        </p:txBody>
      </p:sp>
      <p:sp>
        <p:nvSpPr>
          <p:cNvPr id="1021" name="Google Shape;1021;p142"/>
          <p:cNvSpPr/>
          <p:nvPr/>
        </p:nvSpPr>
        <p:spPr>
          <a:xfrm>
            <a:off x="149040" y="181260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$project: { &lt;specification(s)&gt; } }</a:t>
            </a:r>
            <a:endParaRPr b="0" i="0" sz="1800" u="none" cap="none" strike="noStrike">
              <a:latin typeface="Arial"/>
              <a:ea typeface="Arial"/>
              <a:cs typeface="Arial"/>
              <a:sym typeface="Arial"/>
            </a:endParaRPr>
          </a:p>
        </p:txBody>
      </p:sp>
      <p:sp>
        <p:nvSpPr>
          <p:cNvPr id="1022" name="Google Shape;1022;p142"/>
          <p:cNvSpPr/>
          <p:nvPr/>
        </p:nvSpPr>
        <p:spPr>
          <a:xfrm>
            <a:off x="149040" y="2422080"/>
            <a:ext cx="8760960" cy="292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 ename: true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{_id: false, sal: true, comm: true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{sal: true, sm: {$sum: '$sal'}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{_id: false, sal: true, comm: true, xx: {$max: ['$sal', '$comm'] }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{$project :{_id: false, indexID: true, favouriteFruit: {$size: '$favouriteFruit'} } } ])</a:t>
            </a:r>
            <a:endParaRPr b="0" i="0" sz="2200" u="none" cap="none" strike="noStrike">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6" name="Shape 1026"/>
        <p:cNvGrpSpPr/>
        <p:nvPr/>
      </p:nvGrpSpPr>
      <p:grpSpPr>
        <a:xfrm>
          <a:off x="0" y="0"/>
          <a:ext cx="0" cy="0"/>
          <a:chOff x="0" y="0"/>
          <a:chExt cx="0" cy="0"/>
        </a:xfrm>
      </p:grpSpPr>
      <p:sp>
        <p:nvSpPr>
          <p:cNvPr id="1027" name="Google Shape;1027;p143"/>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arithmetic expression operators</a:t>
            </a:r>
            <a:endParaRPr b="0" i="0" sz="4800" u="none" cap="none" strike="noStrike">
              <a:latin typeface="Arial"/>
              <a:ea typeface="Arial"/>
              <a:cs typeface="Arial"/>
              <a:sym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1" name="Shape 1031"/>
        <p:cNvGrpSpPr/>
        <p:nvPr/>
      </p:nvGrpSpPr>
      <p:grpSpPr>
        <a:xfrm>
          <a:off x="0" y="0"/>
          <a:ext cx="0" cy="0"/>
          <a:chOff x="0" y="0"/>
          <a:chExt cx="0" cy="0"/>
        </a:xfrm>
      </p:grpSpPr>
      <p:sp>
        <p:nvSpPr>
          <p:cNvPr id="1032" name="Google Shape;1032;p144"/>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arithmetic expression operators</a:t>
            </a:r>
            <a:endParaRPr b="0" i="0" sz="3200" u="none" cap="none" strike="noStrike">
              <a:latin typeface="Arial"/>
              <a:ea typeface="Arial"/>
              <a:cs typeface="Arial"/>
              <a:sym typeface="Arial"/>
            </a:endParaRPr>
          </a:p>
        </p:txBody>
      </p:sp>
      <p:sp>
        <p:nvSpPr>
          <p:cNvPr id="1033" name="Google Shape;1033;p144"/>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Arithmetic expressions perform mathematic operations on numbers. Some arithmetic expressions can also support date arithmetic.</a:t>
            </a:r>
            <a:endParaRPr b="0" i="0" sz="1800" u="none" cap="none" strike="noStrike">
              <a:latin typeface="Arial"/>
              <a:ea typeface="Arial"/>
              <a:cs typeface="Arial"/>
              <a:sym typeface="Arial"/>
            </a:endParaRPr>
          </a:p>
        </p:txBody>
      </p:sp>
      <p:graphicFrame>
        <p:nvGraphicFramePr>
          <p:cNvPr id="1034" name="Google Shape;1034;p144"/>
          <p:cNvGraphicFramePr/>
          <p:nvPr/>
        </p:nvGraphicFramePr>
        <p:xfrm>
          <a:off x="66240" y="1523880"/>
          <a:ext cx="3000000" cy="3000000"/>
        </p:xfrm>
        <a:graphic>
          <a:graphicData uri="http://schemas.openxmlformats.org/drawingml/2006/table">
            <a:tbl>
              <a:tblPr>
                <a:noFill/>
                <a:tableStyleId>{CAE84490-4B3B-4004-A0CC-510CA0309122}</a:tableStyleId>
              </a:tblPr>
              <a:tblGrid>
                <a:gridCol w="1165325"/>
                <a:gridCol w="7829275"/>
              </a:tblGrid>
              <a:tr h="396725">
                <a:tc gridSpan="2">
                  <a:txBody>
                    <a:bodyPr/>
                    <a:lstStyle/>
                    <a:p>
                      <a:pPr indent="0" lvl="0" marL="0" marR="0" rtl="0" algn="l">
                        <a:lnSpc>
                          <a:spcPct val="100000"/>
                        </a:lnSpc>
                        <a:spcBef>
                          <a:spcPts val="0"/>
                        </a:spcBef>
                        <a:spcAft>
                          <a:spcPts val="0"/>
                        </a:spcAft>
                        <a:buNone/>
                      </a:pPr>
                      <a:r>
                        <a:rPr b="1" lang="en-IN" sz="2000" u="none" cap="none" strike="noStrike">
                          <a:solidFill>
                            <a:srgbClr val="DFE100"/>
                          </a:solidFill>
                          <a:latin typeface="Gill Sans"/>
                          <a:ea typeface="Gill Sans"/>
                          <a:cs typeface="Gill Sans"/>
                          <a:sym typeface="Gill Sans"/>
                        </a:rPr>
                        <a:t>Arithmetic expressions</a:t>
                      </a:r>
                      <a:endParaRPr b="0" sz="20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hMerge="1"/>
              </a:tr>
              <a:tr h="366125">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a:t>
                      </a:r>
                      <a:r>
                        <a:rPr b="0" lang="en-IN" sz="1800" u="none" cap="none" strike="noStrike">
                          <a:solidFill>
                            <a:srgbClr val="036883"/>
                          </a:solidFill>
                          <a:latin typeface="Gill Sans"/>
                          <a:ea typeface="Gill Sans"/>
                          <a:cs typeface="Gill Sans"/>
                          <a:sym typeface="Gill Sans"/>
                        </a:rPr>
                        <a:t>$abs</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$abs: '$&lt;number&gt;'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640450">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$add</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$add: ['$&lt;expression1&gt;', '$&lt;expression2&gt;', ... ]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640450">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$subtract</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$subtract: ['$&lt;expression1&gt;', '$&lt;expression2&gt;' ]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640450">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$multiply</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$multiply: ['$&lt;expression1&gt;', '$&lt;expression2&gt;', ...]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$divide</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$divide: ['$&lt;expression1&gt;', '$&lt;expression2&gt;' ]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$mod</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$mod: ['$&lt;expression1&gt;', '$&lt;expression2&gt;' ]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$trunc</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$trunc: '$&lt;number&gt;'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
        <p:nvSpPr>
          <p:cNvPr id="1035" name="Google Shape;1035;p144"/>
          <p:cNvSpPr/>
          <p:nvPr/>
        </p:nvSpPr>
        <p:spPr>
          <a:xfrm>
            <a:off x="149040" y="5181480"/>
            <a:ext cx="88452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 { op: { $trunc: "$sal" }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{$project: { sal: true,  op : { $add: ['$sal', 1000] } } } ])</a:t>
            </a:r>
            <a:endParaRPr b="0" i="0" sz="2200" u="none" cap="none" strike="noStrike">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9" name="Shape 1039"/>
        <p:cNvGrpSpPr/>
        <p:nvPr/>
      </p:nvGrpSpPr>
      <p:grpSpPr>
        <a:xfrm>
          <a:off x="0" y="0"/>
          <a:ext cx="0" cy="0"/>
          <a:chOff x="0" y="0"/>
          <a:chExt cx="0" cy="0"/>
        </a:xfrm>
      </p:grpSpPr>
      <p:sp>
        <p:nvSpPr>
          <p:cNvPr id="1040" name="Google Shape;1040;p145"/>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$ifNull(), $toUpper, $toLower, $concat, …</a:t>
            </a:r>
            <a:endParaRPr b="0" i="0" sz="48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SQL vs NoSQL Database</a:t>
            </a:r>
            <a:endParaRPr b="0" i="0" sz="3200" u="none" cap="none" strike="noStrike">
              <a:latin typeface="Arial"/>
              <a:ea typeface="Arial"/>
              <a:cs typeface="Arial"/>
              <a:sym typeface="Arial"/>
            </a:endParaRPr>
          </a:p>
        </p:txBody>
      </p:sp>
      <p:sp>
        <p:nvSpPr>
          <p:cNvPr id="206" name="Google Shape;206;p38"/>
          <p:cNvSpPr/>
          <p:nvPr/>
        </p:nvSpPr>
        <p:spPr>
          <a:xfrm>
            <a:off x="149040" y="1693080"/>
            <a:ext cx="8845200" cy="277092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036883"/>
              </a:buClr>
              <a:buSzPts val="1900"/>
              <a:buFont typeface="Arial"/>
              <a:buChar char="•"/>
            </a:pPr>
            <a:r>
              <a:rPr b="0" i="0" lang="en-IN" sz="1900" u="none" cap="none" strike="noStrike">
                <a:solidFill>
                  <a:srgbClr val="036883"/>
                </a:solidFill>
                <a:latin typeface="Gill Sans"/>
                <a:ea typeface="Gill Sans"/>
                <a:cs typeface="Gill Sans"/>
                <a:sym typeface="Gill Sans"/>
              </a:rPr>
              <a:t>SQL databases stores data in form of tables which consists of n number of rows of data.  NoSQL databases are document based, key-value pairs, or wide-column stores. </a:t>
            </a:r>
            <a:endParaRPr b="0" i="0" sz="19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9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036883"/>
              </a:buClr>
              <a:buSzPts val="1900"/>
              <a:buFont typeface="Arial"/>
              <a:buChar char="•"/>
            </a:pPr>
            <a:r>
              <a:rPr b="0" i="0" lang="en-IN" sz="1900" u="none" cap="none" strike="noStrike">
                <a:solidFill>
                  <a:srgbClr val="036883"/>
                </a:solidFill>
                <a:latin typeface="Gill Sans"/>
                <a:ea typeface="Gill Sans"/>
                <a:cs typeface="Gill Sans"/>
                <a:sym typeface="Gill Sans"/>
              </a:rPr>
              <a:t>SQL databases have predefined schema whereas NoSQL databases have dynamic schema for unstructured data.</a:t>
            </a:r>
            <a:endParaRPr b="0" i="0" sz="19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9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036883"/>
              </a:buClr>
              <a:buSzPts val="1900"/>
              <a:buFont typeface="Arial"/>
              <a:buChar char="•"/>
            </a:pPr>
            <a:r>
              <a:rPr b="0" i="0" lang="en-IN" sz="1900" u="none" cap="none" strike="noStrike">
                <a:solidFill>
                  <a:srgbClr val="036883"/>
                </a:solidFill>
                <a:latin typeface="Gill Sans"/>
                <a:ea typeface="Gill Sans"/>
                <a:cs typeface="Gill Sans"/>
                <a:sym typeface="Gill Sans"/>
              </a:rPr>
              <a:t>SQL databases are vertically scalable whereas the NoSQL databases are horizontally scalable.</a:t>
            </a:r>
            <a:endParaRPr b="0" i="0" sz="19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9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036883"/>
              </a:buClr>
              <a:buSzPts val="1900"/>
              <a:buFont typeface="Arial"/>
              <a:buChar char="•"/>
            </a:pPr>
            <a:r>
              <a:rPr b="0" i="0" lang="en-IN" sz="1900" u="none" cap="none" strike="noStrike">
                <a:solidFill>
                  <a:srgbClr val="036883"/>
                </a:solidFill>
                <a:latin typeface="Gill Sans"/>
                <a:ea typeface="Gill Sans"/>
                <a:cs typeface="Gill Sans"/>
                <a:sym typeface="Gill Sans"/>
              </a:rPr>
              <a:t>SQL databases uses SQL ( structured query language ) for manipulating the data. In NoSQL database, queries are focused on collection of documents.</a:t>
            </a:r>
            <a:endParaRPr b="0" i="0" sz="1900" u="none" cap="none" strike="noStrike">
              <a:latin typeface="Arial"/>
              <a:ea typeface="Arial"/>
              <a:cs typeface="Arial"/>
              <a:sym typeface="Arial"/>
            </a:endParaRPr>
          </a:p>
        </p:txBody>
      </p:sp>
      <p:sp>
        <p:nvSpPr>
          <p:cNvPr id="207" name="Google Shape;207;p38"/>
          <p:cNvSpPr/>
          <p:nvPr/>
        </p:nvSpPr>
        <p:spPr>
          <a:xfrm>
            <a:off x="149040" y="771120"/>
            <a:ext cx="8845200" cy="669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900" u="none" cap="none" strike="noStrike">
                <a:solidFill>
                  <a:srgbClr val="B22251"/>
                </a:solidFill>
                <a:latin typeface="Gill Sans"/>
                <a:ea typeface="Gill Sans"/>
                <a:cs typeface="Gill Sans"/>
                <a:sym typeface="Gill Sans"/>
              </a:rPr>
              <a:t>Relational databases</a:t>
            </a:r>
            <a:r>
              <a:rPr b="0" i="0" lang="en-IN" sz="1900" u="none" cap="none" strike="noStrike">
                <a:solidFill>
                  <a:srgbClr val="000000"/>
                </a:solidFill>
                <a:latin typeface="Gill Sans"/>
                <a:ea typeface="Gill Sans"/>
                <a:cs typeface="Gill Sans"/>
                <a:sym typeface="Gill Sans"/>
              </a:rPr>
              <a:t> are commonly referred to as SQL databases because they use </a:t>
            </a:r>
            <a:r>
              <a:rPr b="0" i="0" lang="en-IN" sz="1900" u="none" cap="none" strike="noStrike">
                <a:solidFill>
                  <a:srgbClr val="B22251"/>
                </a:solidFill>
                <a:latin typeface="Gill Sans"/>
                <a:ea typeface="Gill Sans"/>
                <a:cs typeface="Gill Sans"/>
                <a:sym typeface="Gill Sans"/>
              </a:rPr>
              <a:t>SQL</a:t>
            </a:r>
            <a:r>
              <a:rPr b="0" i="0" lang="en-IN" sz="1900" u="none" cap="none" strike="noStrike">
                <a:solidFill>
                  <a:srgbClr val="000000"/>
                </a:solidFill>
                <a:latin typeface="Gill Sans"/>
                <a:ea typeface="Gill Sans"/>
                <a:cs typeface="Gill Sans"/>
                <a:sym typeface="Gill Sans"/>
              </a:rPr>
              <a:t> (structured query language) as a way of storing and querying the data.</a:t>
            </a:r>
            <a:endParaRPr b="0" i="0" sz="1900" u="none" cap="none" strike="noStrike">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4" name="Shape 1044"/>
        <p:cNvGrpSpPr/>
        <p:nvPr/>
      </p:nvGrpSpPr>
      <p:grpSpPr>
        <a:xfrm>
          <a:off x="0" y="0"/>
          <a:ext cx="0" cy="0"/>
          <a:chOff x="0" y="0"/>
          <a:chExt cx="0" cy="0"/>
        </a:xfrm>
      </p:grpSpPr>
      <p:sp>
        <p:nvSpPr>
          <p:cNvPr id="1045" name="Google Shape;1045;p146"/>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$ifNull(), $toUpper(), $toLower(), $concat</a:t>
            </a:r>
            <a:endParaRPr b="0" i="0" sz="3200" u="none" cap="none" strike="noStrike">
              <a:latin typeface="Arial"/>
              <a:ea typeface="Arial"/>
              <a:cs typeface="Arial"/>
              <a:sym typeface="Arial"/>
            </a:endParaRPr>
          </a:p>
        </p:txBody>
      </p:sp>
      <p:sp>
        <p:nvSpPr>
          <p:cNvPr id="1046" name="Google Shape;1046;p146"/>
          <p:cNvSpPr/>
          <p:nvPr/>
        </p:nvSpPr>
        <p:spPr>
          <a:xfrm>
            <a:off x="154080" y="609480"/>
            <a:ext cx="884016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b="0" i="0" sz="1800" u="none" cap="none" strike="noStrike">
              <a:latin typeface="Arial"/>
              <a:ea typeface="Arial"/>
              <a:cs typeface="Arial"/>
              <a:sym typeface="Arial"/>
            </a:endParaRPr>
          </a:p>
        </p:txBody>
      </p:sp>
      <p:graphicFrame>
        <p:nvGraphicFramePr>
          <p:cNvPr id="1047" name="Google Shape;1047;p146"/>
          <p:cNvGraphicFramePr/>
          <p:nvPr/>
        </p:nvGraphicFramePr>
        <p:xfrm>
          <a:off x="131400" y="1981080"/>
          <a:ext cx="3000000" cy="3000000"/>
        </p:xfrm>
        <a:graphic>
          <a:graphicData uri="http://schemas.openxmlformats.org/drawingml/2006/table">
            <a:tbl>
              <a:tblPr>
                <a:noFill/>
                <a:tableStyleId>{CAE84490-4B3B-4004-A0CC-510CA0309122}</a:tableStyleId>
              </a:tblPr>
              <a:tblGrid>
                <a:gridCol w="8840525"/>
              </a:tblGrid>
              <a:tr h="640450">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$ifNull:[ '$&lt;expression&gt;', &lt;replacement-expression-if-null&gt; ]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90325">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$toUpper: '$&lt;expression&gt;'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90325">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$toLower: '$&lt;expression&gt;'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90325">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$concat:[ '$&lt;expression1&gt;', '$&lt;expression2&gt;', ... ]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90325">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$substr: [ &lt;string&gt;, &lt;start&gt;, &lt;length&gt; ]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90325">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$size: '$&lt;expression&gt;'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88875">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$arrayElemAt: ['$&lt;array&gt;', &lt;idx&gt; ]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1" name="Shape 1051"/>
        <p:cNvGrpSpPr/>
        <p:nvPr/>
      </p:nvGrpSpPr>
      <p:grpSpPr>
        <a:xfrm>
          <a:off x="0" y="0"/>
          <a:ext cx="0" cy="0"/>
          <a:chOff x="0" y="0"/>
          <a:chExt cx="0" cy="0"/>
        </a:xfrm>
      </p:grpSpPr>
      <p:sp>
        <p:nvSpPr>
          <p:cNvPr id="1052" name="Google Shape;1052;p147"/>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$ifNull(), $toUpper(), $toLower(), $concat</a:t>
            </a:r>
            <a:endParaRPr b="0" i="0" sz="3200" u="none" cap="none" strike="noStrike">
              <a:latin typeface="Arial"/>
              <a:ea typeface="Arial"/>
              <a:cs typeface="Arial"/>
              <a:sym typeface="Arial"/>
            </a:endParaRPr>
          </a:p>
        </p:txBody>
      </p:sp>
      <p:sp>
        <p:nvSpPr>
          <p:cNvPr id="1053" name="Google Shape;1053;p147"/>
          <p:cNvSpPr/>
          <p:nvPr/>
        </p:nvSpPr>
        <p:spPr>
          <a:xfrm>
            <a:off x="171000" y="889200"/>
            <a:ext cx="8823600" cy="3501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{comm : { $ifNull: ['$comm', 'NA'] }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{sal: true, comm: true, "Gross Salary":  { $add: ['$sal', { $ifNull: [ '$comm', 0] } ] }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 ename : { $toUpper : '$ename'}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 ename : { $toLower : '$ename'}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 ename : { $concat : ['$ename', '$job']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$project: { favouriteFruit: { $size: '$favouriteFruit'}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{$project: { op: { $arrayElemAt: ['$favouriteFruit', 1]}}}])</a:t>
            </a:r>
            <a:endParaRPr b="0" i="0" sz="2200" u="none" cap="none" strike="noStrike">
              <a:latin typeface="Arial"/>
              <a:ea typeface="Arial"/>
              <a:cs typeface="Arial"/>
              <a:sym typeface="Arial"/>
            </a:endParaRPr>
          </a:p>
        </p:txBody>
      </p:sp>
      <p:sp>
        <p:nvSpPr>
          <p:cNvPr id="1054" name="Google Shape;1054;p147"/>
          <p:cNvSpPr/>
          <p:nvPr/>
        </p:nvSpPr>
        <p:spPr>
          <a:xfrm>
            <a:off x="160200" y="5181480"/>
            <a:ext cx="88236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FFBF00"/>
                </a:solidFill>
                <a:latin typeface="Gill Sans"/>
                <a:ea typeface="Gill Sans"/>
                <a:cs typeface="Gill Sans"/>
                <a:sym typeface="Gill Sans"/>
              </a:rPr>
              <a:t>db.emp.aggregate([ {$project: { x :{ $arrayElemAt: [ '$favouriteFruit', 1] } } }, {$match: { x: 'Orange' } } ])</a:t>
            </a:r>
            <a:endParaRPr b="0" i="0" sz="1800" u="none" cap="none" strike="noStrike">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8" name="Shape 1058"/>
        <p:cNvGrpSpPr/>
        <p:nvPr/>
      </p:nvGrpSpPr>
      <p:grpSpPr>
        <a:xfrm>
          <a:off x="0" y="0"/>
          <a:ext cx="0" cy="0"/>
          <a:chOff x="0" y="0"/>
          <a:chExt cx="0" cy="0"/>
        </a:xfrm>
      </p:grpSpPr>
      <p:sp>
        <p:nvSpPr>
          <p:cNvPr id="1059" name="Google Shape;1059;p148"/>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date operators</a:t>
            </a:r>
            <a:endParaRPr b="0" i="0" sz="4800" u="none" cap="none" strike="noStrike">
              <a:latin typeface="Arial"/>
              <a:ea typeface="Arial"/>
              <a:cs typeface="Arial"/>
              <a:sym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p149"/>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date operators</a:t>
            </a:r>
            <a:endParaRPr b="0" i="0" sz="3200" u="none" cap="none" strike="noStrike">
              <a:latin typeface="Arial"/>
              <a:ea typeface="Arial"/>
              <a:cs typeface="Arial"/>
              <a:sym typeface="Arial"/>
            </a:endParaRPr>
          </a:p>
        </p:txBody>
      </p:sp>
      <p:sp>
        <p:nvSpPr>
          <p:cNvPr id="1065" name="Google Shape;1065;p149"/>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graphicFrame>
        <p:nvGraphicFramePr>
          <p:cNvPr id="1066" name="Google Shape;1066;p149"/>
          <p:cNvGraphicFramePr/>
          <p:nvPr/>
        </p:nvGraphicFramePr>
        <p:xfrm>
          <a:off x="149040" y="1600200"/>
          <a:ext cx="3000000" cy="3000000"/>
        </p:xfrm>
        <a:graphic>
          <a:graphicData uri="http://schemas.openxmlformats.org/drawingml/2006/table">
            <a:tbl>
              <a:tblPr>
                <a:noFill/>
                <a:tableStyleId>{CAE84490-4B3B-4004-A0CC-510CA0309122}</a:tableStyleId>
              </a:tblPr>
              <a:tblGrid>
                <a:gridCol w="1984325"/>
                <a:gridCol w="6860875"/>
              </a:tblGrid>
              <a:tr h="465850">
                <a:tc gridSpan="2">
                  <a:txBody>
                    <a:bodyPr/>
                    <a:lstStyle/>
                    <a:p>
                      <a:pPr indent="0" lvl="0" marL="0" marR="0" rtl="0" algn="l">
                        <a:lnSpc>
                          <a:spcPct val="100000"/>
                        </a:lnSpc>
                        <a:spcBef>
                          <a:spcPts val="0"/>
                        </a:spcBef>
                        <a:spcAft>
                          <a:spcPts val="0"/>
                        </a:spcAft>
                        <a:buNone/>
                      </a:pPr>
                      <a:r>
                        <a:rPr b="1" lang="en-IN" sz="2000" u="none" cap="none" strike="noStrike">
                          <a:solidFill>
                            <a:srgbClr val="DFE100"/>
                          </a:solidFill>
                          <a:latin typeface="Gill Sans"/>
                          <a:ea typeface="Gill Sans"/>
                          <a:cs typeface="Gill Sans"/>
                          <a:sym typeface="Gill Sans"/>
                        </a:rPr>
                        <a:t>Date expressions</a:t>
                      </a:r>
                      <a:endParaRPr b="0" sz="20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hMerge="1"/>
              </a:tr>
              <a:tr h="430200">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$dayOfMonth</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$dayOfMonth: '$&lt;dateExpression&gt;'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30200">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$dayOfWeek</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$dayOfWeek: '$&lt;dateExpression&gt;'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30200">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$dayOfYear</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$dayOfYear: '$&lt;dateExpression&gt;'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30200">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$month</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$month: '$&lt;dateExpression&gt;'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30200">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$week</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$week: '$&lt;dateExpression&gt;'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309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$year</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$year: '$&lt;dateExpression&gt;'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
        <p:nvSpPr>
          <p:cNvPr id="1067" name="Google Shape;1067;p149"/>
          <p:cNvSpPr/>
          <p:nvPr/>
        </p:nvSpPr>
        <p:spPr>
          <a:xfrm>
            <a:off x="146160" y="4876920"/>
            <a:ext cx="88452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{$project: { Day: {$dayOfMonth: '$hiredate'}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{$project: { Month: {$month: '$hiredate'} } } ])</a:t>
            </a:r>
            <a:endParaRPr b="0" i="0" sz="2200" u="none" cap="none" strike="noStrike">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1" name="Shape 1071"/>
        <p:cNvGrpSpPr/>
        <p:nvPr/>
      </p:nvGrpSpPr>
      <p:grpSpPr>
        <a:xfrm>
          <a:off x="0" y="0"/>
          <a:ext cx="0" cy="0"/>
          <a:chOff x="0" y="0"/>
          <a:chExt cx="0" cy="0"/>
        </a:xfrm>
      </p:grpSpPr>
      <p:sp>
        <p:nvSpPr>
          <p:cNvPr id="1072" name="Google Shape;1072;p150"/>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$unwind</a:t>
            </a:r>
            <a:endParaRPr b="0" i="0" sz="4800" u="none" cap="none" strike="noStrike">
              <a:latin typeface="Arial"/>
              <a:ea typeface="Arial"/>
              <a:cs typeface="Arial"/>
              <a:sym typeface="Arial"/>
            </a:endParaRPr>
          </a:p>
        </p:txBody>
      </p:sp>
      <p:sp>
        <p:nvSpPr>
          <p:cNvPr id="1073" name="Google Shape;1073;p150"/>
          <p:cNvSpPr/>
          <p:nvPr/>
        </p:nvSpPr>
        <p:spPr>
          <a:xfrm>
            <a:off x="419040" y="2862000"/>
            <a:ext cx="8305560" cy="91332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Deconstructs an array field from the input documents to output a document for each element. Each output document is the input document with the value of the array field replaced by the element.</a:t>
            </a:r>
            <a:endParaRPr b="0" i="0" sz="1800" u="none" cap="none" strike="noStrike">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7" name="Shape 1077"/>
        <p:cNvGrpSpPr/>
        <p:nvPr/>
      </p:nvGrpSpPr>
      <p:grpSpPr>
        <a:xfrm>
          <a:off x="0" y="0"/>
          <a:ext cx="0" cy="0"/>
          <a:chOff x="0" y="0"/>
          <a:chExt cx="0" cy="0"/>
        </a:xfrm>
      </p:grpSpPr>
      <p:sp>
        <p:nvSpPr>
          <p:cNvPr id="1078" name="Google Shape;1078;p151"/>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$unwind</a:t>
            </a:r>
            <a:endParaRPr b="0" i="0" sz="3200" u="none" cap="none" strike="noStrike">
              <a:latin typeface="Arial"/>
              <a:ea typeface="Arial"/>
              <a:cs typeface="Arial"/>
              <a:sym typeface="Arial"/>
            </a:endParaRPr>
          </a:p>
        </p:txBody>
      </p:sp>
      <p:sp>
        <p:nvSpPr>
          <p:cNvPr id="1079" name="Google Shape;1079;p151"/>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Deconstructs an array field from the input documents to output a document for each element.</a:t>
            </a:r>
            <a:endParaRPr b="0" i="0" sz="1800" u="none" cap="none" strike="noStrike">
              <a:latin typeface="Arial"/>
              <a:ea typeface="Arial"/>
              <a:cs typeface="Arial"/>
              <a:sym typeface="Arial"/>
            </a:endParaRPr>
          </a:p>
        </p:txBody>
      </p:sp>
      <p:sp>
        <p:nvSpPr>
          <p:cNvPr id="1080" name="Google Shape;1080;p151"/>
          <p:cNvSpPr/>
          <p:nvPr/>
        </p:nvSpPr>
        <p:spPr>
          <a:xfrm>
            <a:off x="149040" y="15238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$unwind: '$&lt;field path&gt;' }</a:t>
            </a:r>
            <a:endParaRPr b="0" i="0" sz="1800" u="none" cap="none" strike="noStrike">
              <a:latin typeface="Arial"/>
              <a:ea typeface="Arial"/>
              <a:cs typeface="Arial"/>
              <a:sym typeface="Arial"/>
            </a:endParaRPr>
          </a:p>
        </p:txBody>
      </p:sp>
      <p:sp>
        <p:nvSpPr>
          <p:cNvPr id="1081" name="Google Shape;1081;p151"/>
          <p:cNvSpPr/>
          <p:nvPr/>
        </p:nvSpPr>
        <p:spPr>
          <a:xfrm>
            <a:off x="149040" y="2231640"/>
            <a:ext cx="884520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{$project: {favouriteColor: true}}, {$unwind: '$favouriteColor'} ])</a:t>
            </a:r>
            <a:endParaRPr b="0" i="0" sz="2200" u="none" cap="none" strike="noStrike">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5" name="Shape 1085"/>
        <p:cNvGrpSpPr/>
        <p:nvPr/>
      </p:nvGrpSpPr>
      <p:grpSpPr>
        <a:xfrm>
          <a:off x="0" y="0"/>
          <a:ext cx="0" cy="0"/>
          <a:chOff x="0" y="0"/>
          <a:chExt cx="0" cy="0"/>
        </a:xfrm>
      </p:grpSpPr>
      <p:sp>
        <p:nvSpPr>
          <p:cNvPr id="1086" name="Google Shape;1086;p152"/>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$group</a:t>
            </a:r>
            <a:endParaRPr b="0" i="0" sz="4800" u="none" cap="none" strike="noStrike">
              <a:latin typeface="Arial"/>
              <a:ea typeface="Arial"/>
              <a:cs typeface="Arial"/>
              <a:sym typeface="Arial"/>
            </a:endParaRPr>
          </a:p>
        </p:txBody>
      </p:sp>
      <p:sp>
        <p:nvSpPr>
          <p:cNvPr id="1087" name="Google Shape;1087;p152"/>
          <p:cNvSpPr/>
          <p:nvPr/>
        </p:nvSpPr>
        <p:spPr>
          <a:xfrm>
            <a:off x="419040" y="2862000"/>
            <a:ext cx="8305560" cy="146196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b="0" i="0" sz="1800" u="none" cap="none" strike="noStrike">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1" name="Shape 1091"/>
        <p:cNvGrpSpPr/>
        <p:nvPr/>
      </p:nvGrpSpPr>
      <p:grpSpPr>
        <a:xfrm>
          <a:off x="0" y="0"/>
          <a:ext cx="0" cy="0"/>
          <a:chOff x="0" y="0"/>
          <a:chExt cx="0" cy="0"/>
        </a:xfrm>
      </p:grpSpPr>
      <p:sp>
        <p:nvSpPr>
          <p:cNvPr id="1092" name="Google Shape;1092;p153"/>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$group </a:t>
            </a:r>
            <a:endParaRPr b="0" i="0" sz="3200" u="none" cap="none" strike="noStrike">
              <a:latin typeface="Arial"/>
              <a:ea typeface="Arial"/>
              <a:cs typeface="Arial"/>
              <a:sym typeface="Arial"/>
            </a:endParaRPr>
          </a:p>
        </p:txBody>
      </p:sp>
      <p:sp>
        <p:nvSpPr>
          <p:cNvPr id="1093" name="Google Shape;1093;p153"/>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The _id field is mandatory; however, you can specify an _id value of null to calculate accumulated values for all the input documents as a whole.</a:t>
            </a:r>
            <a:endParaRPr b="0" i="0" sz="1800" u="none" cap="none" strike="noStrike">
              <a:latin typeface="Arial"/>
              <a:ea typeface="Arial"/>
              <a:cs typeface="Arial"/>
              <a:sym typeface="Arial"/>
            </a:endParaRPr>
          </a:p>
        </p:txBody>
      </p:sp>
      <p:sp>
        <p:nvSpPr>
          <p:cNvPr id="1094" name="Google Shape;1094;p153"/>
          <p:cNvSpPr/>
          <p:nvPr/>
        </p:nvSpPr>
        <p:spPr>
          <a:xfrm>
            <a:off x="149040" y="15238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$group: { _id: '$&lt;expression&gt;', &lt;field1&gt;: { &lt;accumulator1&gt; : &lt;expression1&gt; }, ... } }</a:t>
            </a:r>
            <a:endParaRPr b="0" i="0" sz="1800" u="none" cap="none" strike="noStrike">
              <a:latin typeface="Arial"/>
              <a:ea typeface="Arial"/>
              <a:cs typeface="Arial"/>
              <a:sym typeface="Arial"/>
            </a:endParaRPr>
          </a:p>
        </p:txBody>
      </p:sp>
      <p:sp>
        <p:nvSpPr>
          <p:cNvPr id="1095" name="Google Shape;1095;p153"/>
          <p:cNvSpPr/>
          <p:nvPr/>
        </p:nvSpPr>
        <p:spPr>
          <a:xfrm>
            <a:off x="149040" y="4343400"/>
            <a:ext cx="8760960" cy="1339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{$group: {_id: null, count: {$sum: 1}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{$group: {_id: null, total: {$sum: "$sal"} }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{$group: {_id: "$job", count: {$sum: 1} } } ])</a:t>
            </a:r>
            <a:endParaRPr b="0" i="0" sz="2200" u="none" cap="none" strike="noStrike">
              <a:latin typeface="Arial"/>
              <a:ea typeface="Arial"/>
              <a:cs typeface="Arial"/>
              <a:sym typeface="Arial"/>
            </a:endParaRPr>
          </a:p>
        </p:txBody>
      </p:sp>
      <p:graphicFrame>
        <p:nvGraphicFramePr>
          <p:cNvPr id="1096" name="Google Shape;1096;p153"/>
          <p:cNvGraphicFramePr/>
          <p:nvPr/>
        </p:nvGraphicFramePr>
        <p:xfrm>
          <a:off x="149040" y="2286000"/>
          <a:ext cx="3000000" cy="3000000"/>
        </p:xfrm>
        <a:graphic>
          <a:graphicData uri="http://schemas.openxmlformats.org/drawingml/2006/table">
            <a:tbl>
              <a:tblPr>
                <a:noFill/>
                <a:tableStyleId>{CAE84490-4B3B-4004-A0CC-510CA0309122}</a:tableStyleId>
              </a:tblPr>
              <a:tblGrid>
                <a:gridCol w="1908000"/>
                <a:gridCol w="6937200"/>
              </a:tblGrid>
              <a:tr h="396725">
                <a:tc gridSpan="2">
                  <a:txBody>
                    <a:bodyPr/>
                    <a:lstStyle/>
                    <a:p>
                      <a:pPr indent="0" lvl="0" marL="0" marR="0" rtl="0" algn="l">
                        <a:lnSpc>
                          <a:spcPct val="100000"/>
                        </a:lnSpc>
                        <a:spcBef>
                          <a:spcPts val="0"/>
                        </a:spcBef>
                        <a:spcAft>
                          <a:spcPts val="0"/>
                        </a:spcAft>
                        <a:buNone/>
                      </a:pPr>
                      <a:r>
                        <a:rPr b="1" lang="en-IN" sz="2000" u="none" cap="none" strike="noStrike">
                          <a:solidFill>
                            <a:srgbClr val="DFE100"/>
                          </a:solidFill>
                          <a:latin typeface="Gill Sans"/>
                          <a:ea typeface="Gill Sans"/>
                          <a:cs typeface="Gill Sans"/>
                          <a:sym typeface="Gill Sans"/>
                        </a:rPr>
                        <a:t>Accumulator Operator  - </a:t>
                      </a:r>
                      <a:r>
                        <a:rPr b="0" lang="en-IN" sz="2000" u="none" cap="none" strike="noStrike">
                          <a:solidFill>
                            <a:srgbClr val="000000"/>
                          </a:solidFill>
                          <a:latin typeface="Gill Sans"/>
                          <a:ea typeface="Gill Sans"/>
                          <a:cs typeface="Gill Sans"/>
                          <a:sym typeface="Gill Sans"/>
                        </a:rPr>
                        <a:t> [ </a:t>
                      </a:r>
                      <a:r>
                        <a:rPr b="0" lang="en-IN" sz="2000" u="none" cap="none" strike="noStrike">
                          <a:solidFill>
                            <a:srgbClr val="C00000"/>
                          </a:solidFill>
                          <a:latin typeface="Gill Sans"/>
                          <a:ea typeface="Gill Sans"/>
                          <a:cs typeface="Gill Sans"/>
                          <a:sym typeface="Gill Sans"/>
                        </a:rPr>
                        <a:t>$group  </a:t>
                      </a:r>
                      <a:r>
                        <a:rPr b="0" lang="en-IN" sz="2000" u="none" cap="none" strike="noStrike">
                          <a:solidFill>
                            <a:srgbClr val="000000"/>
                          </a:solidFill>
                          <a:latin typeface="Gill Sans"/>
                          <a:ea typeface="Gill Sans"/>
                          <a:cs typeface="Gill Sans"/>
                          <a:sym typeface="Gill Sans"/>
                        </a:rPr>
                        <a:t>and </a:t>
                      </a:r>
                      <a:r>
                        <a:rPr b="0" lang="en-IN" sz="2000" u="none" cap="none" strike="noStrike">
                          <a:solidFill>
                            <a:srgbClr val="C00000"/>
                          </a:solidFill>
                          <a:latin typeface="Gill Sans"/>
                          <a:ea typeface="Gill Sans"/>
                          <a:cs typeface="Gill Sans"/>
                          <a:sym typeface="Gill Sans"/>
                        </a:rPr>
                        <a:t>$project </a:t>
                      </a:r>
                      <a:r>
                        <a:rPr b="0" lang="en-IN" sz="2000" u="none" cap="none" strike="noStrike">
                          <a:solidFill>
                            <a:srgbClr val="000000"/>
                          </a:solidFill>
                          <a:latin typeface="Gill Sans"/>
                          <a:ea typeface="Gill Sans"/>
                          <a:cs typeface="Gill Sans"/>
                          <a:sym typeface="Gill Sans"/>
                        </a:rPr>
                        <a:t>stage ]</a:t>
                      </a:r>
                      <a:endParaRPr b="0" sz="20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hMerge="1"/>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$avg</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$avg: '$&lt;expression&gt;'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$sum</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$sum: '$&lt;expression&gt;'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$min</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$min: '$&lt;expression&gt;'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66125">
                <a:tc>
                  <a:txBody>
                    <a:bodyPr/>
                    <a:lstStyle/>
                    <a:p>
                      <a:pPr indent="0" lvl="0" marL="0" marR="0" rtl="0" algn="l">
                        <a:lnSpc>
                          <a:spcPct val="100000"/>
                        </a:lnSpc>
                        <a:spcBef>
                          <a:spcPts val="0"/>
                        </a:spcBef>
                        <a:spcAft>
                          <a:spcPts val="0"/>
                        </a:spcAft>
                        <a:buNone/>
                      </a:pPr>
                      <a:r>
                        <a:rPr b="0" lang="en-IN" sz="1800" u="none" cap="none" strike="noStrike">
                          <a:solidFill>
                            <a:srgbClr val="036883"/>
                          </a:solidFill>
                          <a:latin typeface="Gill Sans"/>
                          <a:ea typeface="Gill Sans"/>
                          <a:cs typeface="Gill Sans"/>
                          <a:sym typeface="Gill Sans"/>
                        </a:rPr>
                        <a:t>  $max</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49DC8"/>
                          </a:solidFill>
                          <a:latin typeface="Consolas"/>
                          <a:ea typeface="Consolas"/>
                          <a:cs typeface="Consolas"/>
                          <a:sym typeface="Consolas"/>
                        </a:rPr>
                        <a:t> x: { $max: '$&lt;expression&gt;'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0" name="Shape 1100"/>
        <p:cNvGrpSpPr/>
        <p:nvPr/>
      </p:nvGrpSpPr>
      <p:grpSpPr>
        <a:xfrm>
          <a:off x="0" y="0"/>
          <a:ext cx="0" cy="0"/>
          <a:chOff x="0" y="0"/>
          <a:chExt cx="0" cy="0"/>
        </a:xfrm>
      </p:grpSpPr>
      <p:sp>
        <p:nvSpPr>
          <p:cNvPr id="1101" name="Google Shape;1101;p154"/>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$group on multiple fields</a:t>
            </a:r>
            <a:endParaRPr b="0" i="0" sz="4800" u="none" cap="none" strike="noStrike">
              <a:latin typeface="Arial"/>
              <a:ea typeface="Arial"/>
              <a:cs typeface="Arial"/>
              <a:sym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5" name="Shape 1105"/>
        <p:cNvGrpSpPr/>
        <p:nvPr/>
      </p:nvGrpSpPr>
      <p:grpSpPr>
        <a:xfrm>
          <a:off x="0" y="0"/>
          <a:ext cx="0" cy="0"/>
          <a:chOff x="0" y="0"/>
          <a:chExt cx="0" cy="0"/>
        </a:xfrm>
      </p:grpSpPr>
      <p:sp>
        <p:nvSpPr>
          <p:cNvPr id="1106" name="Google Shape;1106;p155"/>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 group  </a:t>
            </a:r>
            <a:endParaRPr b="0" i="0" sz="3200" u="none" cap="none" strike="noStrike">
              <a:latin typeface="Arial"/>
              <a:ea typeface="Arial"/>
              <a:cs typeface="Arial"/>
              <a:sym typeface="Arial"/>
            </a:endParaRPr>
          </a:p>
        </p:txBody>
      </p:sp>
      <p:sp>
        <p:nvSpPr>
          <p:cNvPr id="1107" name="Google Shape;1107;p155"/>
          <p:cNvSpPr/>
          <p:nvPr/>
        </p:nvSpPr>
        <p:spPr>
          <a:xfrm>
            <a:off x="149040" y="2312280"/>
            <a:ext cx="876096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 $group: {_id: { job: "$job", deptno: "$deptno“ }, count : { $sum: 1 } } } ])</a:t>
            </a:r>
            <a:endParaRPr b="0" i="0" sz="2200" u="none" cap="none" strike="noStrike">
              <a:latin typeface="Arial"/>
              <a:ea typeface="Arial"/>
              <a:cs typeface="Arial"/>
              <a:sym typeface="Arial"/>
            </a:endParaRPr>
          </a:p>
        </p:txBody>
      </p:sp>
      <p:sp>
        <p:nvSpPr>
          <p:cNvPr id="1108" name="Google Shape;1108;p155"/>
          <p:cNvSpPr/>
          <p:nvPr/>
        </p:nvSpPr>
        <p:spPr>
          <a:xfrm>
            <a:off x="149040" y="1523880"/>
            <a:ext cx="876096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$group: { _id: { &lt;field1&gt;: '$&lt;expression&gt;', ... }, &lt;field1&gt;: { &lt;accumulator1&gt; : '$&lt;expression1'&gt; }, ... } }</a:t>
            </a:r>
            <a:endParaRPr b="0" i="0" sz="1800" u="none" cap="none" strike="noStrike">
              <a:latin typeface="Arial"/>
              <a:ea typeface="Arial"/>
              <a:cs typeface="Arial"/>
              <a:sym typeface="Arial"/>
            </a:endParaRPr>
          </a:p>
        </p:txBody>
      </p:sp>
      <p:sp>
        <p:nvSpPr>
          <p:cNvPr id="1109" name="Google Shape;1109;p155"/>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The _id field is mandatory; however, you can specify an _id value of null to calculate accumulated values for all the input documents as a whole.</a:t>
            </a:r>
            <a:endParaRPr b="0" i="0" sz="18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Types of Data</a:t>
            </a:r>
            <a:endParaRPr b="0" i="0" sz="3200" u="none" cap="none" strike="noStrike">
              <a:latin typeface="Arial"/>
              <a:ea typeface="Arial"/>
              <a:cs typeface="Arial"/>
              <a:sym typeface="Arial"/>
            </a:endParaRPr>
          </a:p>
        </p:txBody>
      </p:sp>
      <p:sp>
        <p:nvSpPr>
          <p:cNvPr id="213" name="Google Shape;213;p39"/>
          <p:cNvSpPr/>
          <p:nvPr/>
        </p:nvSpPr>
        <p:spPr>
          <a:xfrm>
            <a:off x="214200" y="858240"/>
            <a:ext cx="8715240" cy="943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2000" u="none" cap="none" strike="noStrike">
                <a:solidFill>
                  <a:srgbClr val="FF5A36"/>
                </a:solidFill>
                <a:latin typeface="Gill Sans"/>
                <a:ea typeface="Gill Sans"/>
                <a:cs typeface="Gill Sans"/>
                <a:sym typeface="Gill Sans"/>
              </a:rPr>
              <a:t>Structured</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36883"/>
                </a:solidFill>
                <a:latin typeface="Gill Sans"/>
                <a:ea typeface="Gill Sans"/>
                <a:cs typeface="Gill Sans"/>
                <a:sym typeface="Gill Sans"/>
              </a:rPr>
              <a:t>The data that can be stored and processed in a fixed format is called as Structured Data. Data stored in RDBMS is ‘structured’. SQL is often used to manage such kind of Data.</a:t>
            </a:r>
            <a:endParaRPr b="0" i="0" sz="1800" u="none" cap="none" strike="noStrike">
              <a:latin typeface="Arial"/>
              <a:ea typeface="Arial"/>
              <a:cs typeface="Arial"/>
              <a:sym typeface="Arial"/>
            </a:endParaRPr>
          </a:p>
        </p:txBody>
      </p:sp>
      <p:graphicFrame>
        <p:nvGraphicFramePr>
          <p:cNvPr id="214" name="Google Shape;214;p39"/>
          <p:cNvGraphicFramePr/>
          <p:nvPr/>
        </p:nvGraphicFramePr>
        <p:xfrm>
          <a:off x="428760" y="2643120"/>
          <a:ext cx="3000000" cy="3000000"/>
        </p:xfrm>
        <a:graphic>
          <a:graphicData uri="http://schemas.openxmlformats.org/drawingml/2006/table">
            <a:tbl>
              <a:tblPr>
                <a:noFill/>
                <a:tableStyleId>{CAE84490-4B3B-4004-A0CC-510CA0309122}</a:tableStyleId>
              </a:tblPr>
              <a:tblGrid>
                <a:gridCol w="2053800"/>
                <a:gridCol w="2053800"/>
                <a:gridCol w="2053800"/>
                <a:gridCol w="2053800"/>
              </a:tblGrid>
              <a:tr h="452150">
                <a:tc>
                  <a:txBody>
                    <a:bodyPr/>
                    <a:lstStyle/>
                    <a:p>
                      <a:pPr indent="0" lvl="0" marL="0" marR="0" rtl="0" algn="l">
                        <a:lnSpc>
                          <a:spcPct val="100000"/>
                        </a:lnSpc>
                        <a:spcBef>
                          <a:spcPts val="0"/>
                        </a:spcBef>
                        <a:spcAft>
                          <a:spcPts val="0"/>
                        </a:spcAft>
                        <a:buNone/>
                      </a:pPr>
                      <a:r>
                        <a:rPr b="0" lang="en-IN" sz="1800" u="none" cap="none" strike="noStrike">
                          <a:solidFill>
                            <a:srgbClr val="002060"/>
                          </a:solidFill>
                          <a:latin typeface="Gill Sans"/>
                          <a:ea typeface="Gill Sans"/>
                          <a:cs typeface="Gill Sans"/>
                          <a:sym typeface="Gill Sans"/>
                        </a:rPr>
                        <a:t>first_name</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1E6E3"/>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2060"/>
                          </a:solidFill>
                          <a:latin typeface="Gill Sans"/>
                          <a:ea typeface="Gill Sans"/>
                          <a:cs typeface="Gill Sans"/>
                          <a:sym typeface="Gill Sans"/>
                        </a:rPr>
                        <a:t>last_name</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1E6E3"/>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2060"/>
                          </a:solidFill>
                          <a:latin typeface="Gill Sans"/>
                          <a:ea typeface="Gill Sans"/>
                          <a:cs typeface="Gill Sans"/>
                          <a:sym typeface="Gill Sans"/>
                        </a:rPr>
                        <a:t>order_id</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1E6E3"/>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2060"/>
                          </a:solidFill>
                          <a:latin typeface="Gill Sans"/>
                          <a:ea typeface="Gill Sans"/>
                          <a:cs typeface="Gill Sans"/>
                          <a:sym typeface="Gill Sans"/>
                        </a:rPr>
                        <a:t>order_total</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1E6E3"/>
                    </a:solidFill>
                  </a:tcPr>
                </a:tc>
              </a:tr>
              <a:tr h="45215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Saleel</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Bagde</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123456</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12.34</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r>
              <a:tr h="45215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Sharmin</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Bagde</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198765</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98.76</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r>
              <a:tr h="452875">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Vrushali</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Bagde</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155775</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127.75</a:t>
                      </a:r>
                      <a:endParaRPr b="0" sz="1800" u="none" cap="none" strike="noStrike">
                        <a:latin typeface="Arial"/>
                        <a:ea typeface="Arial"/>
                        <a:cs typeface="Arial"/>
                        <a:sym typeface="Arial"/>
                      </a:endParaRPr>
                    </a:p>
                  </a:txBody>
                  <a:tcPr marT="45725" marB="45725" marR="95050" marL="95050">
                    <a:lnL cap="flat" cmpd="sng" w="9525">
                      <a:solidFill>
                        <a:srgbClr val="C4C4C4"/>
                      </a:solidFill>
                      <a:prstDash val="solid"/>
                      <a:round/>
                      <a:headEnd len="sm" w="sm" type="none"/>
                      <a:tailEnd len="sm" w="sm" type="none"/>
                    </a:lnL>
                    <a:lnR cap="flat" cmpd="sng" w="9525">
                      <a:solidFill>
                        <a:srgbClr val="C4C4C4"/>
                      </a:solidFill>
                      <a:prstDash val="solid"/>
                      <a:round/>
                      <a:headEnd len="sm" w="sm" type="none"/>
                      <a:tailEnd len="sm" w="sm" type="none"/>
                    </a:lnR>
                    <a:lnT cap="flat" cmpd="sng" w="9525">
                      <a:solidFill>
                        <a:srgbClr val="C4C4C4"/>
                      </a:solidFill>
                      <a:prstDash val="solid"/>
                      <a:round/>
                      <a:headEnd len="sm" w="sm" type="none"/>
                      <a:tailEnd len="sm" w="sm" type="none"/>
                    </a:lnT>
                    <a:lnB cap="flat" cmpd="sng" w="9525">
                      <a:solidFill>
                        <a:srgbClr val="C4C4C4"/>
                      </a:solidFill>
                      <a:prstDash val="solid"/>
                      <a:round/>
                      <a:headEnd len="sm" w="sm" type="none"/>
                      <a:tailEnd len="sm" w="sm" type="none"/>
                    </a:lnB>
                    <a:solidFill>
                      <a:srgbClr val="FFFFFF"/>
                    </a:solidFill>
                  </a:tcPr>
                </a:tc>
              </a:tr>
            </a:tbl>
          </a:graphicData>
        </a:graphic>
      </p:graphicFrame>
      <p:sp>
        <p:nvSpPr>
          <p:cNvPr id="215" name="Google Shape;215;p39"/>
          <p:cNvSpPr/>
          <p:nvPr/>
        </p:nvSpPr>
        <p:spPr>
          <a:xfrm>
            <a:off x="4479840" y="-319320"/>
            <a:ext cx="183960" cy="639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br>
              <a:rPr b="0" i="0" lang="en-IN" sz="1800" u="none" cap="none" strike="noStrike">
                <a:latin typeface="Arial"/>
                <a:ea typeface="Arial"/>
                <a:cs typeface="Arial"/>
                <a:sym typeface="Arial"/>
              </a:rPr>
            </a:br>
            <a:endParaRPr b="0" i="0" sz="1800" u="none" cap="none" strike="noStrike">
              <a:latin typeface="Arial"/>
              <a:ea typeface="Arial"/>
              <a:cs typeface="Arial"/>
              <a:sym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3" name="Shape 1113"/>
        <p:cNvGrpSpPr/>
        <p:nvPr/>
      </p:nvGrpSpPr>
      <p:grpSpPr>
        <a:xfrm>
          <a:off x="0" y="0"/>
          <a:ext cx="0" cy="0"/>
          <a:chOff x="0" y="0"/>
          <a:chExt cx="0" cy="0"/>
        </a:xfrm>
      </p:grpSpPr>
      <p:sp>
        <p:nvSpPr>
          <p:cNvPr id="1114" name="Google Shape;1114;p156"/>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$sort</a:t>
            </a:r>
            <a:endParaRPr b="0" i="0" sz="4800" u="none" cap="none" strike="noStrike">
              <a:latin typeface="Arial"/>
              <a:ea typeface="Arial"/>
              <a:cs typeface="Arial"/>
              <a:sym typeface="Arial"/>
            </a:endParaRPr>
          </a:p>
        </p:txBody>
      </p:sp>
      <p:sp>
        <p:nvSpPr>
          <p:cNvPr id="1115" name="Google Shape;1115;p156"/>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Sorts all input documents and returns them to the pipeline in sorted order.</a:t>
            </a:r>
            <a:endParaRPr b="0" i="0" sz="1800" u="none" cap="none" strike="noStrike">
              <a:latin typeface="Arial"/>
              <a:ea typeface="Arial"/>
              <a:cs typeface="Arial"/>
              <a:sym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9" name="Shape 1119"/>
        <p:cNvGrpSpPr/>
        <p:nvPr/>
      </p:nvGrpSpPr>
      <p:grpSpPr>
        <a:xfrm>
          <a:off x="0" y="0"/>
          <a:ext cx="0" cy="0"/>
          <a:chOff x="0" y="0"/>
          <a:chExt cx="0" cy="0"/>
        </a:xfrm>
      </p:grpSpPr>
      <p:sp>
        <p:nvSpPr>
          <p:cNvPr id="1120" name="Google Shape;1120;p157"/>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$sort</a:t>
            </a:r>
            <a:endParaRPr b="0" i="0" sz="3200" u="none" cap="none" strike="noStrike">
              <a:latin typeface="Arial"/>
              <a:ea typeface="Arial"/>
              <a:cs typeface="Arial"/>
              <a:sym typeface="Arial"/>
            </a:endParaRPr>
          </a:p>
        </p:txBody>
      </p:sp>
      <p:sp>
        <p:nvSpPr>
          <p:cNvPr id="1121" name="Google Shape;1121;p157"/>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1122" name="Google Shape;1122;p157"/>
          <p:cNvSpPr/>
          <p:nvPr/>
        </p:nvSpPr>
        <p:spPr>
          <a:xfrm>
            <a:off x="149040" y="15238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$sort: { &lt;field1&gt;: &lt;sort order&gt;, &lt;field2&gt;: &lt;sort order&gt; ... } }</a:t>
            </a:r>
            <a:endParaRPr b="0" i="0" sz="1800" u="none" cap="none" strike="noStrike">
              <a:latin typeface="Arial"/>
              <a:ea typeface="Arial"/>
              <a:cs typeface="Arial"/>
              <a:sym typeface="Arial"/>
            </a:endParaRPr>
          </a:p>
        </p:txBody>
      </p:sp>
      <p:sp>
        <p:nvSpPr>
          <p:cNvPr id="1123" name="Google Shape;1123;p157"/>
          <p:cNvSpPr/>
          <p:nvPr/>
        </p:nvSpPr>
        <p:spPr>
          <a:xfrm>
            <a:off x="149040" y="223164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{$sort: {ename: 1} } ])</a:t>
            </a:r>
            <a:endParaRPr b="0" i="0" sz="2200" u="none" cap="none" strike="noStrike">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7" name="Shape 1127"/>
        <p:cNvGrpSpPr/>
        <p:nvPr/>
      </p:nvGrpSpPr>
      <p:grpSpPr>
        <a:xfrm>
          <a:off x="0" y="0"/>
          <a:ext cx="0" cy="0"/>
          <a:chOff x="0" y="0"/>
          <a:chExt cx="0" cy="0"/>
        </a:xfrm>
      </p:grpSpPr>
      <p:sp>
        <p:nvSpPr>
          <p:cNvPr id="1128" name="Google Shape;1128;p158"/>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$limit</a:t>
            </a:r>
            <a:endParaRPr b="0" i="0" sz="4800" u="none" cap="none" strike="noStrike">
              <a:latin typeface="Arial"/>
              <a:ea typeface="Arial"/>
              <a:cs typeface="Arial"/>
              <a:sym typeface="Arial"/>
            </a:endParaRPr>
          </a:p>
        </p:txBody>
      </p:sp>
      <p:sp>
        <p:nvSpPr>
          <p:cNvPr id="1129" name="Google Shape;1129;p158"/>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Limits the number of documents passed to the next stage in the pipeline.</a:t>
            </a:r>
            <a:endParaRPr b="0" i="0" sz="1800" u="none" cap="none" strike="noStrike">
              <a:latin typeface="Arial"/>
              <a:ea typeface="Arial"/>
              <a:cs typeface="Arial"/>
              <a:sym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3" name="Shape 1133"/>
        <p:cNvGrpSpPr/>
        <p:nvPr/>
      </p:nvGrpSpPr>
      <p:grpSpPr>
        <a:xfrm>
          <a:off x="0" y="0"/>
          <a:ext cx="0" cy="0"/>
          <a:chOff x="0" y="0"/>
          <a:chExt cx="0" cy="0"/>
        </a:xfrm>
      </p:grpSpPr>
      <p:sp>
        <p:nvSpPr>
          <p:cNvPr id="1134" name="Google Shape;1134;p159"/>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$limit</a:t>
            </a:r>
            <a:endParaRPr b="0" i="0" sz="3200" u="none" cap="none" strike="noStrike">
              <a:latin typeface="Arial"/>
              <a:ea typeface="Arial"/>
              <a:cs typeface="Arial"/>
              <a:sym typeface="Arial"/>
            </a:endParaRPr>
          </a:p>
        </p:txBody>
      </p:sp>
      <p:sp>
        <p:nvSpPr>
          <p:cNvPr id="1135" name="Google Shape;1135;p159"/>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1136" name="Google Shape;1136;p159"/>
          <p:cNvSpPr/>
          <p:nvPr/>
        </p:nvSpPr>
        <p:spPr>
          <a:xfrm>
            <a:off x="149040" y="15238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$limit: &lt;positive integer&gt; }</a:t>
            </a:r>
            <a:endParaRPr b="0" i="0" sz="1800" u="none" cap="none" strike="noStrike">
              <a:latin typeface="Arial"/>
              <a:ea typeface="Arial"/>
              <a:cs typeface="Arial"/>
              <a:sym typeface="Arial"/>
            </a:endParaRPr>
          </a:p>
        </p:txBody>
      </p:sp>
      <p:sp>
        <p:nvSpPr>
          <p:cNvPr id="1137" name="Google Shape;1137;p159"/>
          <p:cNvSpPr/>
          <p:nvPr/>
        </p:nvSpPr>
        <p:spPr>
          <a:xfrm>
            <a:off x="149040" y="2231640"/>
            <a:ext cx="8845200" cy="1217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{$limit: 2}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{$project: {ename: true, sal: true, comm: true, total: {$add: ['$sal', '$comm']}}}, {$limit: 2} ])</a:t>
            </a:r>
            <a:endParaRPr b="0" i="0" sz="2200" u="none" cap="none" strike="noStrike">
              <a:latin typeface="Arial"/>
              <a:ea typeface="Arial"/>
              <a:cs typeface="Arial"/>
              <a:sym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1" name="Shape 1141"/>
        <p:cNvGrpSpPr/>
        <p:nvPr/>
      </p:nvGrpSpPr>
      <p:grpSpPr>
        <a:xfrm>
          <a:off x="0" y="0"/>
          <a:ext cx="0" cy="0"/>
          <a:chOff x="0" y="0"/>
          <a:chExt cx="0" cy="0"/>
        </a:xfrm>
      </p:grpSpPr>
      <p:sp>
        <p:nvSpPr>
          <p:cNvPr id="1142" name="Google Shape;1142;p160"/>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$skip</a:t>
            </a:r>
            <a:endParaRPr b="0" i="0" sz="4800" u="none" cap="none" strike="noStrike">
              <a:latin typeface="Arial"/>
              <a:ea typeface="Arial"/>
              <a:cs typeface="Arial"/>
              <a:sym typeface="Arial"/>
            </a:endParaRPr>
          </a:p>
        </p:txBody>
      </p:sp>
      <p:sp>
        <p:nvSpPr>
          <p:cNvPr id="1143" name="Google Shape;1143;p160"/>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Skips over the specified number of documents that pass into the stage and passes the remaining documents to the next stage in the pipeline.</a:t>
            </a:r>
            <a:endParaRPr b="0" i="0" sz="1800" u="none" cap="none" strike="noStrike">
              <a:latin typeface="Arial"/>
              <a:ea typeface="Arial"/>
              <a:cs typeface="Arial"/>
              <a:sym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161"/>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$skip</a:t>
            </a:r>
            <a:endParaRPr b="0" i="0" sz="3200" u="none" cap="none" strike="noStrike">
              <a:latin typeface="Arial"/>
              <a:ea typeface="Arial"/>
              <a:cs typeface="Arial"/>
              <a:sym typeface="Arial"/>
            </a:endParaRPr>
          </a:p>
        </p:txBody>
      </p:sp>
      <p:sp>
        <p:nvSpPr>
          <p:cNvPr id="1149" name="Google Shape;1149;p161"/>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1150" name="Google Shape;1150;p161"/>
          <p:cNvSpPr/>
          <p:nvPr/>
        </p:nvSpPr>
        <p:spPr>
          <a:xfrm>
            <a:off x="149040" y="15238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$skip: &lt;positive integer&gt; }</a:t>
            </a:r>
            <a:endParaRPr b="0" i="0" sz="1800" u="none" cap="none" strike="noStrike">
              <a:latin typeface="Arial"/>
              <a:ea typeface="Arial"/>
              <a:cs typeface="Arial"/>
              <a:sym typeface="Arial"/>
            </a:endParaRPr>
          </a:p>
        </p:txBody>
      </p:sp>
      <p:sp>
        <p:nvSpPr>
          <p:cNvPr id="1151" name="Google Shape;1151;p161"/>
          <p:cNvSpPr/>
          <p:nvPr/>
        </p:nvSpPr>
        <p:spPr>
          <a:xfrm>
            <a:off x="149040" y="223164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db.emp.aggregate([ {$skip:2} ])</a:t>
            </a:r>
            <a:endParaRPr b="0" i="0" sz="2200" u="none" cap="none" strike="noStrike">
              <a:latin typeface="Arial"/>
              <a:ea typeface="Arial"/>
              <a:cs typeface="Arial"/>
              <a:sym typeface="Aria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162"/>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$count</a:t>
            </a:r>
            <a:endParaRPr b="0" i="0" sz="4800" u="none" cap="none" strike="noStrike">
              <a:latin typeface="Arial"/>
              <a:ea typeface="Arial"/>
              <a:cs typeface="Arial"/>
              <a:sym typeface="Arial"/>
            </a:endParaRPr>
          </a:p>
        </p:txBody>
      </p:sp>
      <p:sp>
        <p:nvSpPr>
          <p:cNvPr id="1157" name="Google Shape;1157;p162"/>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Passes a document to the next stage that contains a count of the number of documents input to the stage.</a:t>
            </a:r>
            <a:endParaRPr b="0" i="0" sz="1800" u="none" cap="none" strike="noStrike">
              <a:latin typeface="Arial"/>
              <a:ea typeface="Arial"/>
              <a:cs typeface="Arial"/>
              <a:sym typeface="Aria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1" name="Shape 1161"/>
        <p:cNvGrpSpPr/>
        <p:nvPr/>
      </p:nvGrpSpPr>
      <p:grpSpPr>
        <a:xfrm>
          <a:off x="0" y="0"/>
          <a:ext cx="0" cy="0"/>
          <a:chOff x="0" y="0"/>
          <a:chExt cx="0" cy="0"/>
        </a:xfrm>
      </p:grpSpPr>
      <p:sp>
        <p:nvSpPr>
          <p:cNvPr id="1162" name="Google Shape;1162;p163"/>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$count</a:t>
            </a:r>
            <a:endParaRPr b="0" i="0" sz="3200" u="none" cap="none" strike="noStrike">
              <a:latin typeface="Arial"/>
              <a:ea typeface="Arial"/>
              <a:cs typeface="Arial"/>
              <a:sym typeface="Arial"/>
            </a:endParaRPr>
          </a:p>
        </p:txBody>
      </p:sp>
      <p:sp>
        <p:nvSpPr>
          <p:cNvPr id="1163" name="Google Shape;1163;p163"/>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1164" name="Google Shape;1164;p163"/>
          <p:cNvSpPr/>
          <p:nvPr/>
        </p:nvSpPr>
        <p:spPr>
          <a:xfrm>
            <a:off x="149040" y="15238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$count: &lt;string&gt; }</a:t>
            </a:r>
            <a:endParaRPr b="0" i="0" sz="1800" u="none" cap="none" strike="noStrike">
              <a:latin typeface="Arial"/>
              <a:ea typeface="Arial"/>
              <a:cs typeface="Arial"/>
              <a:sym typeface="Arial"/>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8" name="Shape 1168"/>
        <p:cNvGrpSpPr/>
        <p:nvPr/>
      </p:nvGrpSpPr>
      <p:grpSpPr>
        <a:xfrm>
          <a:off x="0" y="0"/>
          <a:ext cx="0" cy="0"/>
          <a:chOff x="0" y="0"/>
          <a:chExt cx="0" cy="0"/>
        </a:xfrm>
      </p:grpSpPr>
      <p:sp>
        <p:nvSpPr>
          <p:cNvPr id="1169" name="Google Shape;1169;p164"/>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Database Security and Authentication</a:t>
            </a:r>
            <a:endParaRPr b="0" i="0" sz="4800" u="none" cap="none" strike="noStrike">
              <a:latin typeface="Arial"/>
              <a:ea typeface="Arial"/>
              <a:cs typeface="Arial"/>
              <a:sym typeface="Arial"/>
            </a:endParaRPr>
          </a:p>
        </p:txBody>
      </p:sp>
      <p:sp>
        <p:nvSpPr>
          <p:cNvPr id="1170" name="Google Shape;1170;p164"/>
          <p:cNvSpPr/>
          <p:nvPr/>
        </p:nvSpPr>
        <p:spPr>
          <a:xfrm>
            <a:off x="214200" y="3782880"/>
            <a:ext cx="8715240" cy="17362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b="0" i="0" sz="1800" u="none" cap="none" strike="noStrike">
              <a:latin typeface="Arial"/>
              <a:ea typeface="Arial"/>
              <a:cs typeface="Arial"/>
              <a:sym typeface="Arial"/>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4" name="Shape 1174"/>
        <p:cNvGrpSpPr/>
        <p:nvPr/>
      </p:nvGrpSpPr>
      <p:grpSpPr>
        <a:xfrm>
          <a:off x="0" y="0"/>
          <a:ext cx="0" cy="0"/>
          <a:chOff x="0" y="0"/>
          <a:chExt cx="0" cy="0"/>
        </a:xfrm>
      </p:grpSpPr>
      <p:sp>
        <p:nvSpPr>
          <p:cNvPr id="1175" name="Google Shape;1175;p165"/>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db.getUser() / db.getUsers()</a:t>
            </a:r>
            <a:endParaRPr b="0" i="0" sz="4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4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0"/>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Types of Data</a:t>
            </a:r>
            <a:endParaRPr b="0" i="0" sz="3200" u="none" cap="none" strike="noStrike">
              <a:latin typeface="Arial"/>
              <a:ea typeface="Arial"/>
              <a:cs typeface="Arial"/>
              <a:sym typeface="Arial"/>
            </a:endParaRPr>
          </a:p>
        </p:txBody>
      </p:sp>
      <p:sp>
        <p:nvSpPr>
          <p:cNvPr id="221" name="Google Shape;221;p40"/>
          <p:cNvSpPr/>
          <p:nvPr/>
        </p:nvSpPr>
        <p:spPr>
          <a:xfrm>
            <a:off x="214200" y="849240"/>
            <a:ext cx="8715240" cy="1492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2000" u="none" cap="none" strike="noStrike">
                <a:solidFill>
                  <a:srgbClr val="FF5A36"/>
                </a:solidFill>
                <a:latin typeface="Gill Sans"/>
                <a:ea typeface="Gill Sans"/>
                <a:cs typeface="Gill Sans"/>
                <a:sym typeface="Gill Sans"/>
              </a:rPr>
              <a:t>Semi-Structured</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36883"/>
                </a:solidFill>
                <a:latin typeface="Gill Sans"/>
                <a:ea typeface="Gill Sans"/>
                <a:cs typeface="Gill Sans"/>
                <a:sym typeface="Gill Sans"/>
              </a:rPr>
              <a:t>Semi-Structured Data is a type of data which does not have a formal structure of a data model, i.e. a table definition in a relational DBMS, but it has some properties like tags and other markers to separate elements that makes it easier to analyze. XML files or JSON documents are examples of semi-structured data.</a:t>
            </a:r>
            <a:endParaRPr b="0" i="0" sz="1800" u="none" cap="none" strike="noStrike">
              <a:latin typeface="Arial"/>
              <a:ea typeface="Arial"/>
              <a:cs typeface="Arial"/>
              <a:sym typeface="Arial"/>
            </a:endParaRPr>
          </a:p>
        </p:txBody>
      </p:sp>
      <p:sp>
        <p:nvSpPr>
          <p:cNvPr id="222" name="Google Shape;222;p40"/>
          <p:cNvSpPr/>
          <p:nvPr/>
        </p:nvSpPr>
        <p:spPr>
          <a:xfrm>
            <a:off x="214200" y="2518200"/>
            <a:ext cx="8500680" cy="3841200"/>
          </a:xfrm>
          <a:prstGeom prst="rect">
            <a:avLst/>
          </a:prstGeom>
          <a:solidFill>
            <a:srgbClr val="F7F7F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1800" u="none" cap="none" strike="noStrike">
                <a:solidFill>
                  <a:srgbClr val="666600"/>
                </a:solidFill>
                <a:latin typeface="Source Code Pro"/>
                <a:ea typeface="Source Code Pro"/>
                <a:cs typeface="Source Code Pro"/>
                <a:sym typeface="Source Code Pro"/>
              </a:rPr>
              <a:t> [</a:t>
            </a:r>
            <a:r>
              <a:rPr b="0" i="0" lang="en-IN" sz="1800" u="none" cap="none" strike="noStrike">
                <a:solidFill>
                  <a:srgbClr val="000000"/>
                </a:solidFill>
                <a:latin typeface="Source Code Pro"/>
                <a:ea typeface="Source Code Pro"/>
                <a:cs typeface="Source Code Pro"/>
                <a:sym typeface="Source Code Pro"/>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666600"/>
                </a:solidFill>
                <a:latin typeface="Source Code Pro"/>
                <a:ea typeface="Source Code Pro"/>
                <a:cs typeface="Source Code Pro"/>
                <a:sym typeface="Source Code Pro"/>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666600"/>
                </a:solidFill>
                <a:latin typeface="Source Code Pro"/>
                <a:ea typeface="Source Code Pro"/>
                <a:cs typeface="Source Code Pro"/>
                <a:sym typeface="Source Code Pro"/>
              </a:rPr>
              <a:t>          </a:t>
            </a:r>
            <a:r>
              <a:rPr b="0" i="0" lang="en-IN" sz="1800" u="none" cap="none" strike="noStrike">
                <a:solidFill>
                  <a:srgbClr val="000000"/>
                </a:solidFill>
                <a:latin typeface="Source Code Pro"/>
                <a:ea typeface="Source Code Pro"/>
                <a:cs typeface="Source Code Pro"/>
                <a:sym typeface="Source Code Pro"/>
              </a:rPr>
              <a:t>first_name </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008800"/>
                </a:solidFill>
                <a:latin typeface="Source Code Pro"/>
                <a:ea typeface="Source Code Pro"/>
                <a:cs typeface="Source Code Pro"/>
                <a:sym typeface="Source Code Pro"/>
              </a:rPr>
              <a:t>"Saleel"</a:t>
            </a:r>
            <a:r>
              <a:rPr b="0" i="0" lang="en-IN" sz="1800" u="none" cap="none" strike="noStrike">
                <a:solidFill>
                  <a:srgbClr val="666600"/>
                </a:solidFill>
                <a:latin typeface="Source Code Pro"/>
                <a:ea typeface="Source Code Pro"/>
                <a:cs typeface="Source Code Pro"/>
                <a:sym typeface="Source Code Pro"/>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Source Code Pro"/>
                <a:ea typeface="Source Code Pro"/>
                <a:cs typeface="Source Code Pro"/>
                <a:sym typeface="Source Code Pro"/>
              </a:rPr>
              <a:t>          last_name </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008800"/>
                </a:solidFill>
                <a:latin typeface="Source Code Pro"/>
                <a:ea typeface="Source Code Pro"/>
                <a:cs typeface="Source Code Pro"/>
                <a:sym typeface="Source Code Pro"/>
              </a:rPr>
              <a:t>"Bagde"</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Source Code Pro"/>
                <a:ea typeface="Source Code Pro"/>
                <a:cs typeface="Source Code Pro"/>
                <a:sym typeface="Source Code Pro"/>
              </a:rPr>
              <a:t>          order_id </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008800"/>
                </a:solidFill>
                <a:latin typeface="Source Code Pro"/>
                <a:ea typeface="Source Code Pro"/>
                <a:cs typeface="Source Code Pro"/>
                <a:sym typeface="Source Code Pro"/>
              </a:rPr>
              <a:t>123456</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Source Code Pro"/>
                <a:ea typeface="Source Code Pro"/>
                <a:cs typeface="Source Code Pro"/>
                <a:sym typeface="Source Code Pro"/>
              </a:rPr>
              <a:t>          order_total </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008800"/>
                </a:solidFill>
                <a:latin typeface="Source Code Pro"/>
                <a:ea typeface="Source Code Pro"/>
                <a:cs typeface="Source Code Pro"/>
                <a:sym typeface="Source Code Pro"/>
              </a:rPr>
              <a:t>12.34</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Source Code Pro"/>
                <a:ea typeface="Source Code Pro"/>
                <a:cs typeface="Source Code Pro"/>
                <a:sym typeface="Source Code Pro"/>
              </a:rPr>
              <a:t>          first_name </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008800"/>
                </a:solidFill>
                <a:latin typeface="Source Code Pro"/>
                <a:ea typeface="Source Code Pro"/>
                <a:cs typeface="Source Code Pro"/>
                <a:sym typeface="Source Code Pro"/>
              </a:rPr>
              <a:t>"Sharmin"</a:t>
            </a:r>
            <a:r>
              <a:rPr b="0" i="0" lang="en-IN" sz="1800" u="none" cap="none" strike="noStrike">
                <a:solidFill>
                  <a:srgbClr val="666600"/>
                </a:solidFill>
                <a:latin typeface="Source Code Pro"/>
                <a:ea typeface="Source Code Pro"/>
                <a:cs typeface="Source Code Pro"/>
                <a:sym typeface="Source Code Pro"/>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Source Code Pro"/>
                <a:ea typeface="Source Code Pro"/>
                <a:cs typeface="Source Code Pro"/>
                <a:sym typeface="Source Code Pro"/>
              </a:rPr>
              <a:t>          last_name </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008800"/>
                </a:solidFill>
                <a:latin typeface="Source Code Pro"/>
                <a:ea typeface="Source Code Pro"/>
                <a:cs typeface="Source Code Pro"/>
                <a:sym typeface="Source Code Pro"/>
              </a:rPr>
              <a:t>"Bagde"</a:t>
            </a:r>
            <a:r>
              <a:rPr b="0" i="0" lang="en-IN" sz="1800" u="none" cap="none" strike="noStrike">
                <a:solidFill>
                  <a:srgbClr val="666600"/>
                </a:solidFill>
                <a:latin typeface="Source Code Pro"/>
                <a:ea typeface="Source Code Pro"/>
                <a:cs typeface="Source Code Pro"/>
                <a:sym typeface="Source Code Pro"/>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Source Code Pro"/>
                <a:ea typeface="Source Code Pro"/>
                <a:cs typeface="Source Code Pro"/>
                <a:sym typeface="Source Code Pro"/>
              </a:rPr>
              <a:t>          order_id </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008800"/>
                </a:solidFill>
                <a:latin typeface="Source Code Pro"/>
                <a:ea typeface="Source Code Pro"/>
                <a:cs typeface="Source Code Pro"/>
                <a:sym typeface="Source Code Pro"/>
              </a:rPr>
              <a:t>198765</a:t>
            </a:r>
            <a:r>
              <a:rPr b="0" i="0" lang="en-IN" sz="1800" u="none" cap="none" strike="noStrike">
                <a:solidFill>
                  <a:srgbClr val="666600"/>
                </a:solidFill>
                <a:latin typeface="Source Code Pro"/>
                <a:ea typeface="Source Code Pro"/>
                <a:cs typeface="Source Code Pro"/>
                <a:sym typeface="Source Code Pro"/>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Source Code Pro"/>
                <a:ea typeface="Source Code Pro"/>
                <a:cs typeface="Source Code Pro"/>
                <a:sym typeface="Source Code Pro"/>
              </a:rPr>
              <a:t>          order_total </a:t>
            </a:r>
            <a:r>
              <a:rPr b="0" i="0" lang="en-IN" sz="1800" u="none" cap="none" strike="noStrike">
                <a:solidFill>
                  <a:srgbClr val="666600"/>
                </a:solidFill>
                <a:latin typeface="Source Code Pro"/>
                <a:ea typeface="Source Code Pro"/>
                <a:cs typeface="Source Code Pro"/>
                <a:sym typeface="Source Code Pro"/>
              </a:rPr>
              <a:t>:</a:t>
            </a:r>
            <a:r>
              <a:rPr b="0" i="0" lang="en-IN" sz="1800" u="none" cap="none" strike="noStrike">
                <a:solidFill>
                  <a:srgbClr val="000000"/>
                </a:solidFill>
                <a:latin typeface="Source Code Pro"/>
                <a:ea typeface="Source Code Pro"/>
                <a:cs typeface="Source Code Pro"/>
                <a:sym typeface="Source Code Pro"/>
              </a:rPr>
              <a:t> </a:t>
            </a:r>
            <a:r>
              <a:rPr b="0" i="0" lang="en-IN" sz="1800" u="none" cap="none" strike="noStrike">
                <a:solidFill>
                  <a:srgbClr val="008800"/>
                </a:solidFill>
                <a:latin typeface="Source Code Pro"/>
                <a:ea typeface="Source Code Pro"/>
                <a:cs typeface="Source Code Pro"/>
                <a:sym typeface="Source Code Pro"/>
              </a:rPr>
              <a:t>98.76</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8800"/>
                </a:solidFill>
                <a:latin typeface="Source Code Pro"/>
                <a:ea typeface="Source Code Pro"/>
                <a:cs typeface="Source Code Pro"/>
                <a:sym typeface="Source Code Pro"/>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8800"/>
                </a:solidFill>
                <a:latin typeface="Source Code Pro"/>
                <a:ea typeface="Source Code Pro"/>
                <a:cs typeface="Source Code Pro"/>
                <a:sym typeface="Source Code Pro"/>
              </a:rPr>
              <a:t> ]</a:t>
            </a:r>
            <a:r>
              <a:rPr b="0" i="0" lang="en-IN" sz="1800" u="none" cap="none" strike="noStrike">
                <a:solidFill>
                  <a:srgbClr val="000000"/>
                </a:solidFill>
                <a:latin typeface="Arial"/>
                <a:ea typeface="Arial"/>
                <a:cs typeface="Arial"/>
                <a:sym typeface="Arial"/>
              </a:rPr>
              <a:t> </a:t>
            </a:r>
            <a:endParaRPr b="0" i="0" sz="1800" u="none" cap="none" strike="noStrike">
              <a:latin typeface="Arial"/>
              <a:ea typeface="Arial"/>
              <a:cs typeface="Arial"/>
              <a:sym typeface="Aria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166"/>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db.getUser() / db.getUsers()</a:t>
            </a:r>
            <a:endParaRPr b="0" i="0" sz="3200" u="none" cap="none" strike="noStrike">
              <a:latin typeface="Arial"/>
              <a:ea typeface="Arial"/>
              <a:cs typeface="Arial"/>
              <a:sym typeface="Arial"/>
            </a:endParaRPr>
          </a:p>
        </p:txBody>
      </p:sp>
      <p:sp>
        <p:nvSpPr>
          <p:cNvPr id="1181" name="Google Shape;1181;p166"/>
          <p:cNvSpPr/>
          <p:nvPr/>
        </p:nvSpPr>
        <p:spPr>
          <a:xfrm>
            <a:off x="149040" y="9025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Returns user information for a specified user.</a:t>
            </a:r>
            <a:endParaRPr b="0" i="0" sz="1800" u="none" cap="none" strike="noStrike">
              <a:latin typeface="Arial"/>
              <a:ea typeface="Arial"/>
              <a:cs typeface="Arial"/>
              <a:sym typeface="Arial"/>
            </a:endParaRPr>
          </a:p>
        </p:txBody>
      </p:sp>
      <p:sp>
        <p:nvSpPr>
          <p:cNvPr id="1182" name="Google Shape;1182;p166"/>
          <p:cNvSpPr/>
          <p:nvPr/>
        </p:nvSpPr>
        <p:spPr>
          <a:xfrm>
            <a:off x="149040" y="135504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db.getUser(username, args)</a:t>
            </a:r>
            <a:endParaRPr b="0" i="0" sz="1800" u="none" cap="none" strike="noStrike">
              <a:latin typeface="Arial"/>
              <a:ea typeface="Arial"/>
              <a:cs typeface="Arial"/>
              <a:sym typeface="Arial"/>
            </a:endParaRPr>
          </a:p>
        </p:txBody>
      </p:sp>
      <p:sp>
        <p:nvSpPr>
          <p:cNvPr id="1183" name="Google Shape;1183;p166"/>
          <p:cNvSpPr/>
          <p:nvPr/>
        </p:nvSpPr>
        <p:spPr>
          <a:xfrm>
            <a:off x="142920" y="310716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Returns information for all the users in the database.</a:t>
            </a:r>
            <a:endParaRPr b="0" i="0" sz="1800" u="none" cap="none" strike="noStrike">
              <a:latin typeface="Arial"/>
              <a:ea typeface="Arial"/>
              <a:cs typeface="Arial"/>
              <a:sym typeface="Arial"/>
            </a:endParaRPr>
          </a:p>
        </p:txBody>
      </p:sp>
      <p:sp>
        <p:nvSpPr>
          <p:cNvPr id="1184" name="Google Shape;1184;p166"/>
          <p:cNvSpPr/>
          <p:nvPr/>
        </p:nvSpPr>
        <p:spPr>
          <a:xfrm>
            <a:off x="142920" y="199800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db.getUser("user01")</a:t>
            </a:r>
            <a:endParaRPr b="0" i="0" sz="2200" u="none" cap="none" strike="noStrike">
              <a:latin typeface="Arial"/>
              <a:ea typeface="Arial"/>
              <a:cs typeface="Arial"/>
              <a:sym typeface="Arial"/>
            </a:endParaRPr>
          </a:p>
        </p:txBody>
      </p:sp>
      <p:sp>
        <p:nvSpPr>
          <p:cNvPr id="1185" name="Google Shape;1185;p166"/>
          <p:cNvSpPr/>
          <p:nvPr/>
        </p:nvSpPr>
        <p:spPr>
          <a:xfrm>
            <a:off x="142920" y="421488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db.getUsers()</a:t>
            </a:r>
            <a:endParaRPr b="0" i="0" sz="2200" u="none" cap="none" strike="noStrike">
              <a:latin typeface="Arial"/>
              <a:ea typeface="Arial"/>
              <a:cs typeface="Arial"/>
              <a:sym typeface="Arial"/>
            </a:endParaRPr>
          </a:p>
        </p:txBody>
      </p:sp>
      <p:sp>
        <p:nvSpPr>
          <p:cNvPr id="1186" name="Google Shape;1186;p166"/>
          <p:cNvSpPr/>
          <p:nvPr/>
        </p:nvSpPr>
        <p:spPr>
          <a:xfrm>
            <a:off x="142920" y="35596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db.getUsers()</a:t>
            </a:r>
            <a:endParaRPr b="0" i="0" sz="1800" u="none" cap="none" strike="noStrike">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0" name="Shape 1190"/>
        <p:cNvGrpSpPr/>
        <p:nvPr/>
      </p:nvGrpSpPr>
      <p:grpSpPr>
        <a:xfrm>
          <a:off x="0" y="0"/>
          <a:ext cx="0" cy="0"/>
          <a:chOff x="0" y="0"/>
          <a:chExt cx="0" cy="0"/>
        </a:xfrm>
      </p:grpSpPr>
      <p:sp>
        <p:nvSpPr>
          <p:cNvPr id="1191" name="Google Shape;1191;p167"/>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db.createUser</a:t>
            </a:r>
            <a:endParaRPr b="0" i="0" sz="4800" u="none" cap="none" strike="noStrike">
              <a:latin typeface="Arial"/>
              <a:ea typeface="Arial"/>
              <a:cs typeface="Arial"/>
              <a:sym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168"/>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db.createUser</a:t>
            </a:r>
            <a:endParaRPr b="0" i="0" sz="3200" u="none" cap="none" strike="noStrike">
              <a:latin typeface="Arial"/>
              <a:ea typeface="Arial"/>
              <a:cs typeface="Arial"/>
              <a:sym typeface="Arial"/>
            </a:endParaRPr>
          </a:p>
        </p:txBody>
      </p:sp>
      <p:sp>
        <p:nvSpPr>
          <p:cNvPr id="1197" name="Google Shape;1197;p168"/>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Creates a new user for the database on which the method is run. db.createUser() returns a duplicate user error if the user already exists on the database.</a:t>
            </a:r>
            <a:endParaRPr b="0" i="0" sz="1800" u="none" cap="none" strike="noStrike">
              <a:latin typeface="Arial"/>
              <a:ea typeface="Arial"/>
              <a:cs typeface="Arial"/>
              <a:sym typeface="Arial"/>
            </a:endParaRPr>
          </a:p>
        </p:txBody>
      </p:sp>
      <p:sp>
        <p:nvSpPr>
          <p:cNvPr id="1198" name="Google Shape;1198;p168"/>
          <p:cNvSpPr/>
          <p:nvPr/>
        </p:nvSpPr>
        <p:spPr>
          <a:xfrm>
            <a:off x="149040" y="15238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db.createUser(user, [writeConcern])</a:t>
            </a:r>
            <a:endParaRPr b="0" i="0" sz="1800" u="none" cap="none" strike="noStrike">
              <a:latin typeface="Arial"/>
              <a:ea typeface="Arial"/>
              <a:cs typeface="Arial"/>
              <a:sym typeface="Arial"/>
            </a:endParaRPr>
          </a:p>
        </p:txBody>
      </p:sp>
      <p:sp>
        <p:nvSpPr>
          <p:cNvPr id="1199" name="Google Shape;1199;p168"/>
          <p:cNvSpPr/>
          <p:nvPr/>
        </p:nvSpPr>
        <p:spPr>
          <a:xfrm>
            <a:off x="214200" y="2214720"/>
            <a:ext cx="8715240" cy="3382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db.createUser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user: "user01",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pwd: "user01",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roles:[{role: "userAdmin" , db: "db1"},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{role: "readWrite", db: "db1"}],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authenticationRestrictions: [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clientSource: [ "192.168.100.26", "192.168.100.20", "192.168.100.120",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"192.168.100.83"],</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serverAddress: ["192.168.100.20"]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a:t>
            </a:r>
            <a:endParaRPr b="0" i="0" sz="1800" u="none" cap="none" strike="noStrike">
              <a:latin typeface="Arial"/>
              <a:ea typeface="Arial"/>
              <a:cs typeface="Arial"/>
              <a:sym typeface="Aria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169"/>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db.grantRolesToUser / db.revokeRolesFromUser </a:t>
            </a:r>
            <a:endParaRPr b="0" i="0" sz="4800" u="none" cap="none" strike="noStrike">
              <a:latin typeface="Arial"/>
              <a:ea typeface="Arial"/>
              <a:cs typeface="Arial"/>
              <a:sym typeface="Aria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8" name="Shape 1208"/>
        <p:cNvGrpSpPr/>
        <p:nvPr/>
      </p:nvGrpSpPr>
      <p:grpSpPr>
        <a:xfrm>
          <a:off x="0" y="0"/>
          <a:ext cx="0" cy="0"/>
          <a:chOff x="0" y="0"/>
          <a:chExt cx="0" cy="0"/>
        </a:xfrm>
      </p:grpSpPr>
      <p:sp>
        <p:nvSpPr>
          <p:cNvPr id="1209" name="Google Shape;1209;p170"/>
          <p:cNvSpPr/>
          <p:nvPr/>
        </p:nvSpPr>
        <p:spPr>
          <a:xfrm>
            <a:off x="0" y="0"/>
            <a:ext cx="9143640" cy="106524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db.grantRolesToUser</a:t>
            </a:r>
            <a:endParaRPr b="0" i="0" sz="3200" u="none" cap="none" strike="noStrike">
              <a:latin typeface="Arial"/>
              <a:ea typeface="Arial"/>
              <a:cs typeface="Arial"/>
              <a:sym typeface="Arial"/>
            </a:endParaRPr>
          </a:p>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db.revokeRolesFromUser</a:t>
            </a:r>
            <a:endParaRPr b="0" i="0" sz="3200" u="none" cap="none" strike="noStrike">
              <a:latin typeface="Arial"/>
              <a:ea typeface="Arial"/>
              <a:cs typeface="Arial"/>
              <a:sym typeface="Arial"/>
            </a:endParaRPr>
          </a:p>
        </p:txBody>
      </p:sp>
      <p:sp>
        <p:nvSpPr>
          <p:cNvPr id="1210" name="Google Shape;1210;p170"/>
          <p:cNvSpPr/>
          <p:nvPr/>
        </p:nvSpPr>
        <p:spPr>
          <a:xfrm>
            <a:off x="149040" y="127368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1211" name="Google Shape;1211;p170"/>
          <p:cNvSpPr/>
          <p:nvPr/>
        </p:nvSpPr>
        <p:spPr>
          <a:xfrm>
            <a:off x="149040" y="188136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db.grantRolesToUser( "&lt;username&gt;", [ &lt;roles&gt; ], { &lt;writeConcern&gt; }</a:t>
            </a:r>
            <a:endParaRPr b="0" i="0" sz="1800" u="none" cap="none" strike="noStrike">
              <a:latin typeface="Arial"/>
              <a:ea typeface="Arial"/>
              <a:cs typeface="Arial"/>
              <a:sym typeface="Arial"/>
            </a:endParaRPr>
          </a:p>
        </p:txBody>
      </p:sp>
      <p:sp>
        <p:nvSpPr>
          <p:cNvPr id="1212" name="Google Shape;1212;p170"/>
          <p:cNvSpPr/>
          <p:nvPr/>
        </p:nvSpPr>
        <p:spPr>
          <a:xfrm>
            <a:off x="285840" y="2428920"/>
            <a:ext cx="6571800" cy="1461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db.grantRolesToUser( "user01",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 role: "read", db: "db1"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a:t>
            </a:r>
            <a:endParaRPr b="0" i="0" sz="1800" u="none" cap="none" strike="noStrike">
              <a:latin typeface="Arial"/>
              <a:ea typeface="Arial"/>
              <a:cs typeface="Arial"/>
              <a:sym typeface="Arial"/>
            </a:endParaRPr>
          </a:p>
        </p:txBody>
      </p:sp>
      <p:sp>
        <p:nvSpPr>
          <p:cNvPr id="1213" name="Google Shape;1213;p170"/>
          <p:cNvSpPr/>
          <p:nvPr/>
        </p:nvSpPr>
        <p:spPr>
          <a:xfrm>
            <a:off x="301680" y="42148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db.revokeRolesFromUser("&lt;username&gt;", [&lt;roles&gt;], {&lt;writeConcern&gt;} )</a:t>
            </a:r>
            <a:endParaRPr b="0" i="0" sz="1800" u="none" cap="none" strike="noStrike">
              <a:latin typeface="Arial"/>
              <a:ea typeface="Arial"/>
              <a:cs typeface="Arial"/>
              <a:sym typeface="Arial"/>
            </a:endParaRPr>
          </a:p>
        </p:txBody>
      </p:sp>
      <p:sp>
        <p:nvSpPr>
          <p:cNvPr id="1214" name="Google Shape;1214;p170"/>
          <p:cNvSpPr/>
          <p:nvPr/>
        </p:nvSpPr>
        <p:spPr>
          <a:xfrm>
            <a:off x="438120" y="4737600"/>
            <a:ext cx="6571800" cy="1461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db.revokeRolesFromUser( "user01",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 role: "read", db: "db1"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FF8C00"/>
                </a:solidFill>
                <a:latin typeface="Gill Sans"/>
                <a:ea typeface="Gill Sans"/>
                <a:cs typeface="Gill Sans"/>
                <a:sym typeface="Gill Sans"/>
              </a:rPr>
              <a:t>)</a:t>
            </a:r>
            <a:endParaRPr b="0" i="0" sz="1800" u="none" cap="none" strike="noStrike">
              <a:latin typeface="Arial"/>
              <a:ea typeface="Arial"/>
              <a:cs typeface="Arial"/>
              <a:sym typeface="Arial"/>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8" name="Shape 1218"/>
        <p:cNvGrpSpPr/>
        <p:nvPr/>
      </p:nvGrpSpPr>
      <p:grpSpPr>
        <a:xfrm>
          <a:off x="0" y="0"/>
          <a:ext cx="0" cy="0"/>
          <a:chOff x="0" y="0"/>
          <a:chExt cx="0" cy="0"/>
        </a:xfrm>
      </p:grpSpPr>
      <p:sp>
        <p:nvSpPr>
          <p:cNvPr id="1219" name="Google Shape;1219;p171"/>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roles</a:t>
            </a:r>
            <a:endParaRPr b="0" i="0" sz="3200" u="none" cap="none" strike="noStrike">
              <a:latin typeface="Arial"/>
              <a:ea typeface="Arial"/>
              <a:cs typeface="Arial"/>
              <a:sym typeface="Arial"/>
            </a:endParaRPr>
          </a:p>
        </p:txBody>
      </p:sp>
      <p:sp>
        <p:nvSpPr>
          <p:cNvPr id="1220" name="Google Shape;1220;p171"/>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The role provides the following actions on those collections</a:t>
            </a:r>
            <a:endParaRPr b="0" i="0" sz="1800" u="none" cap="none" strike="noStrike">
              <a:latin typeface="Arial"/>
              <a:ea typeface="Arial"/>
              <a:cs typeface="Arial"/>
              <a:sym typeface="Arial"/>
            </a:endParaRPr>
          </a:p>
        </p:txBody>
      </p:sp>
      <p:sp>
        <p:nvSpPr>
          <p:cNvPr id="1221" name="Google Shape;1221;p171"/>
          <p:cNvSpPr/>
          <p:nvPr/>
        </p:nvSpPr>
        <p:spPr>
          <a:xfrm>
            <a:off x="149040" y="1593000"/>
            <a:ext cx="8760960" cy="338220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049DC8"/>
              </a:buClr>
              <a:buSzPts val="1800"/>
              <a:buFont typeface="Noto Sans Symbols"/>
              <a:buAutoNum type="arabicPeriod"/>
            </a:pPr>
            <a:r>
              <a:rPr b="0" i="0" lang="en-IN" sz="1800" u="none" cap="none" strike="noStrike">
                <a:solidFill>
                  <a:srgbClr val="049DC8"/>
                </a:solidFill>
                <a:latin typeface="Consolas"/>
                <a:ea typeface="Consolas"/>
                <a:cs typeface="Consolas"/>
                <a:sym typeface="Consolas"/>
              </a:rPr>
              <a:t>Read :- [dbStats, find, listIndexes, listCollections, etc...]</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49DC8"/>
              </a:buClr>
              <a:buSzPts val="1800"/>
              <a:buFont typeface="Noto Sans Symbols"/>
              <a:buAutoNum type="arabicPeriod"/>
            </a:pPr>
            <a:r>
              <a:rPr b="0" i="0" lang="en-IN" sz="1800" u="none" cap="none" strike="noStrike">
                <a:solidFill>
                  <a:srgbClr val="049DC8"/>
                </a:solidFill>
                <a:latin typeface="Consolas"/>
                <a:ea typeface="Consolas"/>
                <a:cs typeface="Consolas"/>
                <a:sym typeface="Consolas"/>
              </a:rPr>
              <a:t>readWrite :- [collStats, convertToCapped, createCollection, dbHash, dbStats, dropCollection, createIndex, dropIndex, find, insert, killCursors, listIndexes, listCollections, remove, renameCollectionSameDB, update]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49DC8"/>
              </a:buClr>
              <a:buSzPts val="1800"/>
              <a:buFont typeface="Noto Sans Symbols"/>
              <a:buAutoNum type="arabicPeriod"/>
            </a:pPr>
            <a:r>
              <a:rPr b="0" i="0" lang="en-IN" sz="1800" u="none" cap="none" strike="noStrike">
                <a:solidFill>
                  <a:srgbClr val="049DC8"/>
                </a:solidFill>
                <a:latin typeface="Consolas"/>
                <a:ea typeface="Consolas"/>
                <a:cs typeface="Consolas"/>
                <a:sym typeface="Consolas"/>
              </a:rPr>
              <a:t>userAdmin :- [TODO]</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49DC8"/>
              </a:buClr>
              <a:buSzPts val="1800"/>
              <a:buFont typeface="Noto Sans Symbols"/>
              <a:buAutoNum type="arabicPeriod"/>
            </a:pPr>
            <a:r>
              <a:rPr b="0" i="0" lang="en-IN" sz="1800" u="none" cap="none" strike="noStrike">
                <a:solidFill>
                  <a:srgbClr val="049DC8"/>
                </a:solidFill>
                <a:latin typeface="Consolas"/>
                <a:ea typeface="Consolas"/>
                <a:cs typeface="Consolas"/>
                <a:sym typeface="Consolas"/>
              </a:rPr>
              <a:t>readAnyDatabase :- [TODO]</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049DC8"/>
              </a:buClr>
              <a:buSzPts val="1800"/>
              <a:buFont typeface="Noto Sans Symbols"/>
              <a:buAutoNum type="arabicPeriod"/>
            </a:pPr>
            <a:r>
              <a:rPr b="0" i="0" lang="en-IN" sz="1800" u="none" cap="none" strike="noStrike">
                <a:solidFill>
                  <a:srgbClr val="049DC8"/>
                </a:solidFill>
                <a:latin typeface="Consolas"/>
                <a:ea typeface="Consolas"/>
                <a:cs typeface="Consolas"/>
                <a:sym typeface="Consolas"/>
              </a:rPr>
              <a:t>readWriteAnyDatabase :- [TODO]</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5" name="Shape 1225"/>
        <p:cNvGrpSpPr/>
        <p:nvPr/>
      </p:nvGrpSpPr>
      <p:grpSpPr>
        <a:xfrm>
          <a:off x="0" y="0"/>
          <a:ext cx="0" cy="0"/>
          <a:chOff x="0" y="0"/>
          <a:chExt cx="0" cy="0"/>
        </a:xfrm>
      </p:grpSpPr>
      <p:sp>
        <p:nvSpPr>
          <p:cNvPr id="1226" name="Google Shape;1226;p172"/>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db.dropAllUser() / db.dropUser()</a:t>
            </a:r>
            <a:endParaRPr b="0" i="0" sz="48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b="0" i="0" sz="4800" u="none" cap="none" strike="noStrike">
              <a:latin typeface="Arial"/>
              <a:ea typeface="Arial"/>
              <a:cs typeface="Arial"/>
              <a:sym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0" name="Shape 1230"/>
        <p:cNvGrpSpPr/>
        <p:nvPr/>
      </p:nvGrpSpPr>
      <p:grpSpPr>
        <a:xfrm>
          <a:off x="0" y="0"/>
          <a:ext cx="0" cy="0"/>
          <a:chOff x="0" y="0"/>
          <a:chExt cx="0" cy="0"/>
        </a:xfrm>
      </p:grpSpPr>
      <p:sp>
        <p:nvSpPr>
          <p:cNvPr id="1231" name="Google Shape;1231;p173"/>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db.dropUser() / db.dropAllUsers()</a:t>
            </a:r>
            <a:endParaRPr b="0" i="0" sz="3200" u="none" cap="none" strike="noStrike">
              <a:latin typeface="Arial"/>
              <a:ea typeface="Arial"/>
              <a:cs typeface="Arial"/>
              <a:sym typeface="Arial"/>
            </a:endParaRPr>
          </a:p>
        </p:txBody>
      </p:sp>
      <p:sp>
        <p:nvSpPr>
          <p:cNvPr id="1232" name="Google Shape;1232;p173"/>
          <p:cNvSpPr/>
          <p:nvPr/>
        </p:nvSpPr>
        <p:spPr>
          <a:xfrm>
            <a:off x="149040" y="9025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Removes the user from the current database.</a:t>
            </a:r>
            <a:endParaRPr b="0" i="0" sz="1800" u="none" cap="none" strike="noStrike">
              <a:latin typeface="Arial"/>
              <a:ea typeface="Arial"/>
              <a:cs typeface="Arial"/>
              <a:sym typeface="Arial"/>
            </a:endParaRPr>
          </a:p>
        </p:txBody>
      </p:sp>
      <p:sp>
        <p:nvSpPr>
          <p:cNvPr id="1233" name="Google Shape;1233;p173"/>
          <p:cNvSpPr/>
          <p:nvPr/>
        </p:nvSpPr>
        <p:spPr>
          <a:xfrm>
            <a:off x="149040" y="135504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db.dropUser(username, writeConcern)</a:t>
            </a:r>
            <a:endParaRPr b="0" i="0" sz="1800" u="none" cap="none" strike="noStrike">
              <a:latin typeface="Arial"/>
              <a:ea typeface="Arial"/>
              <a:cs typeface="Arial"/>
              <a:sym typeface="Arial"/>
            </a:endParaRPr>
          </a:p>
        </p:txBody>
      </p:sp>
      <p:sp>
        <p:nvSpPr>
          <p:cNvPr id="1234" name="Google Shape;1234;p173"/>
          <p:cNvSpPr/>
          <p:nvPr/>
        </p:nvSpPr>
        <p:spPr>
          <a:xfrm>
            <a:off x="142920" y="310716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Removes all users from the current database.</a:t>
            </a:r>
            <a:endParaRPr b="0" i="0" sz="1800" u="none" cap="none" strike="noStrike">
              <a:latin typeface="Arial"/>
              <a:ea typeface="Arial"/>
              <a:cs typeface="Arial"/>
              <a:sym typeface="Arial"/>
            </a:endParaRPr>
          </a:p>
        </p:txBody>
      </p:sp>
      <p:sp>
        <p:nvSpPr>
          <p:cNvPr id="1235" name="Google Shape;1235;p173"/>
          <p:cNvSpPr/>
          <p:nvPr/>
        </p:nvSpPr>
        <p:spPr>
          <a:xfrm>
            <a:off x="142920" y="355968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db.dropAllUsers([writeConcern])</a:t>
            </a:r>
            <a:endParaRPr b="0" i="0" sz="1800" u="none" cap="none" strike="noStrike">
              <a:latin typeface="Arial"/>
              <a:ea typeface="Arial"/>
              <a:cs typeface="Arial"/>
              <a:sym typeface="Arial"/>
            </a:endParaRPr>
          </a:p>
        </p:txBody>
      </p:sp>
      <p:sp>
        <p:nvSpPr>
          <p:cNvPr id="1236" name="Google Shape;1236;p173"/>
          <p:cNvSpPr/>
          <p:nvPr/>
        </p:nvSpPr>
        <p:spPr>
          <a:xfrm>
            <a:off x="142920" y="199800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db.dropUser("user01")</a:t>
            </a:r>
            <a:endParaRPr b="0" i="0" sz="2200" u="none" cap="none" strike="noStrike">
              <a:latin typeface="Arial"/>
              <a:ea typeface="Arial"/>
              <a:cs typeface="Arial"/>
              <a:sym typeface="Arial"/>
            </a:endParaRPr>
          </a:p>
        </p:txBody>
      </p:sp>
      <p:sp>
        <p:nvSpPr>
          <p:cNvPr id="1237" name="Google Shape;1237;p173"/>
          <p:cNvSpPr/>
          <p:nvPr/>
        </p:nvSpPr>
        <p:spPr>
          <a:xfrm>
            <a:off x="142920" y="421488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db.dropAllUser()</a:t>
            </a:r>
            <a:endParaRPr b="0" i="0" sz="2200" u="none" cap="none" strike="noStrike">
              <a:latin typeface="Arial"/>
              <a:ea typeface="Arial"/>
              <a:cs typeface="Arial"/>
              <a:sym typeface="Arial"/>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1" name="Shape 1241"/>
        <p:cNvGrpSpPr/>
        <p:nvPr/>
      </p:nvGrpSpPr>
      <p:grpSpPr>
        <a:xfrm>
          <a:off x="0" y="0"/>
          <a:ext cx="0" cy="0"/>
          <a:chOff x="0" y="0"/>
          <a:chExt cx="0" cy="0"/>
        </a:xfrm>
      </p:grpSpPr>
      <p:sp>
        <p:nvSpPr>
          <p:cNvPr id="1242" name="Google Shape;1242;p174"/>
          <p:cNvSpPr/>
          <p:nvPr/>
        </p:nvSpPr>
        <p:spPr>
          <a:xfrm>
            <a:off x="0" y="0"/>
            <a:ext cx="9143640" cy="577800"/>
          </a:xfrm>
          <a:prstGeom prst="rect">
            <a:avLst/>
          </a:prstGeom>
          <a:solidFill>
            <a:srgbClr val="ECD540"/>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IMP</a:t>
            </a:r>
            <a:endParaRPr b="0" i="0" sz="3200" u="none" cap="none" strike="noStrike">
              <a:latin typeface="Arial"/>
              <a:ea typeface="Arial"/>
              <a:cs typeface="Arial"/>
              <a:sym typeface="Arial"/>
            </a:endParaRPr>
          </a:p>
        </p:txBody>
      </p:sp>
      <p:sp>
        <p:nvSpPr>
          <p:cNvPr id="1243" name="Google Shape;1243;p174"/>
          <p:cNvSpPr/>
          <p:nvPr/>
        </p:nvSpPr>
        <p:spPr>
          <a:xfrm>
            <a:off x="145800" y="84924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Verdana"/>
                <a:ea typeface="Verdana"/>
                <a:cs typeface="Verdana"/>
                <a:sym typeface="Verdana"/>
              </a:rPr>
              <a:t>1. Think about how multiplication can be done without actually multiplying </a:t>
            </a:r>
            <a:endParaRPr b="0" i="0" sz="1800" u="none" cap="none" strike="noStrike">
              <a:latin typeface="Arial"/>
              <a:ea typeface="Arial"/>
              <a:cs typeface="Arial"/>
              <a:sym typeface="Arial"/>
            </a:endParaRPr>
          </a:p>
        </p:txBody>
      </p:sp>
      <p:sp>
        <p:nvSpPr>
          <p:cNvPr id="1244" name="Google Shape;1244;p174"/>
          <p:cNvSpPr/>
          <p:nvPr/>
        </p:nvSpPr>
        <p:spPr>
          <a:xfrm>
            <a:off x="990720" y="2514600"/>
            <a:ext cx="184320" cy="36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5" name="Google Shape;1245;p174"/>
          <p:cNvPicPr preferRelativeResize="0"/>
          <p:nvPr/>
        </p:nvPicPr>
        <p:blipFill rotWithShape="1">
          <a:blip r:embed="rId3">
            <a:alphaModFix/>
          </a:blip>
          <a:srcRect b="0" l="0" r="0" t="0"/>
          <a:stretch/>
        </p:blipFill>
        <p:spPr>
          <a:xfrm>
            <a:off x="304920" y="3700440"/>
            <a:ext cx="4647960" cy="2471400"/>
          </a:xfrm>
          <a:prstGeom prst="rect">
            <a:avLst/>
          </a:prstGeom>
          <a:noFill/>
          <a:ln>
            <a:noFill/>
          </a:ln>
        </p:spPr>
      </p:pic>
      <p:sp>
        <p:nvSpPr>
          <p:cNvPr id="1246" name="Google Shape;1246;p174"/>
          <p:cNvSpPr/>
          <p:nvPr/>
        </p:nvSpPr>
        <p:spPr>
          <a:xfrm>
            <a:off x="288000" y="3243600"/>
            <a:ext cx="10328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Verdana"/>
                <a:ea typeface="Verdana"/>
                <a:cs typeface="Verdana"/>
                <a:sym typeface="Verdana"/>
              </a:rPr>
              <a:t>2. Square</a:t>
            </a:r>
            <a:endParaRPr b="0" i="0" sz="1800" u="none" cap="none" strike="noStrike">
              <a:latin typeface="Arial"/>
              <a:ea typeface="Arial"/>
              <a:cs typeface="Arial"/>
              <a:sym typeface="Arial"/>
            </a:endParaRPr>
          </a:p>
        </p:txBody>
      </p:sp>
      <p:pic>
        <p:nvPicPr>
          <p:cNvPr id="1247" name="Google Shape;1247;p174"/>
          <p:cNvPicPr preferRelativeResize="0"/>
          <p:nvPr/>
        </p:nvPicPr>
        <p:blipFill rotWithShape="1">
          <a:blip r:embed="rId4">
            <a:alphaModFix/>
          </a:blip>
          <a:srcRect b="0" l="0" r="0" t="0"/>
          <a:stretch/>
        </p:blipFill>
        <p:spPr>
          <a:xfrm>
            <a:off x="533520" y="1250640"/>
            <a:ext cx="4495320" cy="1883160"/>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1" name="Shape 1251"/>
        <p:cNvGrpSpPr/>
        <p:nvPr/>
      </p:nvGrpSpPr>
      <p:grpSpPr>
        <a:xfrm>
          <a:off x="0" y="0"/>
          <a:ext cx="0" cy="0"/>
          <a:chOff x="0" y="0"/>
          <a:chExt cx="0" cy="0"/>
        </a:xfrm>
      </p:grpSpPr>
      <p:sp>
        <p:nvSpPr>
          <p:cNvPr id="1252" name="Google Shape;1252;p175"/>
          <p:cNvSpPr/>
          <p:nvPr/>
        </p:nvSpPr>
        <p:spPr>
          <a:xfrm>
            <a:off x="0" y="0"/>
            <a:ext cx="9143640" cy="577800"/>
          </a:xfrm>
          <a:prstGeom prst="rect">
            <a:avLst/>
          </a:prstGeom>
          <a:solidFill>
            <a:srgbClr val="ECD540"/>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IMP</a:t>
            </a:r>
            <a:endParaRPr b="0" i="0" sz="3200" u="none" cap="none" strike="noStrike">
              <a:latin typeface="Arial"/>
              <a:ea typeface="Arial"/>
              <a:cs typeface="Arial"/>
              <a:sym typeface="Arial"/>
            </a:endParaRPr>
          </a:p>
        </p:txBody>
      </p:sp>
      <p:sp>
        <p:nvSpPr>
          <p:cNvPr id="1253" name="Google Shape;1253;p175"/>
          <p:cNvSpPr/>
          <p:nvPr/>
        </p:nvSpPr>
        <p:spPr>
          <a:xfrm>
            <a:off x="214200" y="857160"/>
            <a:ext cx="8763480" cy="2834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2000" u="none" cap="none" strike="noStrike">
                <a:solidFill>
                  <a:srgbClr val="464653"/>
                </a:solidFill>
                <a:latin typeface="Gill Sans"/>
                <a:ea typeface="Gill Sans"/>
                <a:cs typeface="Gill Sans"/>
                <a:sym typeface="Gill Sans"/>
              </a:rPr>
              <a:t>Camel Case</a:t>
            </a:r>
            <a:r>
              <a:rPr b="0" i="0" lang="en-IN" sz="2000" u="none" cap="none" strike="noStrike">
                <a:solidFill>
                  <a:srgbClr val="000000"/>
                </a:solidFill>
                <a:latin typeface="Gill Sans"/>
                <a:ea typeface="Gill Sans"/>
                <a:cs typeface="Gill Sans"/>
                <a:sym typeface="Gill Sans"/>
              </a:rPr>
              <a:t>: Second and subsequent words are capitalized, to make word boundaries easier to see.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C00000"/>
                </a:solidFill>
                <a:latin typeface="Gill Sans"/>
                <a:ea typeface="Gill Sans"/>
                <a:cs typeface="Gill Sans"/>
                <a:sym typeface="Gill Sans"/>
              </a:rPr>
              <a:t>Example</a:t>
            </a:r>
            <a:r>
              <a:rPr b="0" i="0" lang="en-IN" sz="2000" u="none" cap="none" strike="noStrike">
                <a:solidFill>
                  <a:srgbClr val="000000"/>
                </a:solidFill>
                <a:latin typeface="Gill Sans"/>
                <a:ea typeface="Gill Sans"/>
                <a:cs typeface="Gill Sans"/>
                <a:sym typeface="Gill Sans"/>
              </a:rPr>
              <a:t>: numberOfCollegeGraduates</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n-IN" sz="2000" u="none" cap="none" strike="noStrike">
                <a:solidFill>
                  <a:srgbClr val="464653"/>
                </a:solidFill>
                <a:latin typeface="Gill Sans"/>
                <a:ea typeface="Gill Sans"/>
                <a:cs typeface="Gill Sans"/>
                <a:sym typeface="Gill Sans"/>
              </a:rPr>
              <a:t>Pascal Case: </a:t>
            </a:r>
            <a:r>
              <a:rPr b="0" i="0" lang="en-IN" sz="2000" u="none" cap="none" strike="noStrike">
                <a:solidFill>
                  <a:srgbClr val="000000"/>
                </a:solidFill>
                <a:latin typeface="Gill Sans"/>
                <a:ea typeface="Gill Sans"/>
                <a:cs typeface="Gill Sans"/>
                <a:sym typeface="Gill Sans"/>
              </a:rPr>
              <a:t>Identical to Camel Case, except the first word is also capitalized.</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C00000"/>
                </a:solidFill>
                <a:latin typeface="Gill Sans"/>
                <a:ea typeface="Gill Sans"/>
                <a:cs typeface="Gill Sans"/>
                <a:sym typeface="Gill Sans"/>
              </a:rPr>
              <a:t>Example</a:t>
            </a:r>
            <a:r>
              <a:rPr b="0" i="0" lang="en-IN" sz="2000" u="none" cap="none" strike="noStrike">
                <a:solidFill>
                  <a:srgbClr val="000000"/>
                </a:solidFill>
                <a:latin typeface="Gill Sans"/>
                <a:ea typeface="Gill Sans"/>
                <a:cs typeface="Gill Sans"/>
                <a:sym typeface="Gill Sans"/>
              </a:rPr>
              <a:t>: NumberOfCollegeGraduates</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n-IN" sz="2000" u="none" cap="none" strike="noStrike">
                <a:solidFill>
                  <a:srgbClr val="464653"/>
                </a:solidFill>
                <a:latin typeface="Gill Sans"/>
                <a:ea typeface="Gill Sans"/>
                <a:cs typeface="Gill Sans"/>
                <a:sym typeface="Gill Sans"/>
              </a:rPr>
              <a:t>Snake Case: </a:t>
            </a:r>
            <a:r>
              <a:rPr b="0" i="0" lang="en-IN" sz="2000" u="none" cap="none" strike="noStrike">
                <a:solidFill>
                  <a:srgbClr val="000000"/>
                </a:solidFill>
                <a:latin typeface="Gill Sans"/>
                <a:ea typeface="Gill Sans"/>
                <a:cs typeface="Gill Sans"/>
                <a:sym typeface="Gill Sans"/>
              </a:rPr>
              <a:t>Words are separated by underscores.</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C00000"/>
                </a:solidFill>
                <a:latin typeface="Gill Sans"/>
                <a:ea typeface="Gill Sans"/>
                <a:cs typeface="Gill Sans"/>
                <a:sym typeface="Gill Sans"/>
              </a:rPr>
              <a:t>Example</a:t>
            </a:r>
            <a:r>
              <a:rPr b="0" i="0" lang="en-IN" sz="2000" u="none" cap="none" strike="noStrike">
                <a:solidFill>
                  <a:srgbClr val="000000"/>
                </a:solidFill>
                <a:latin typeface="Gill Sans"/>
                <a:ea typeface="Gill Sans"/>
                <a:cs typeface="Gill Sans"/>
                <a:sym typeface="Gill Sans"/>
              </a:rPr>
              <a:t>: number_of_college_graduates</a:t>
            </a:r>
            <a:endParaRPr b="0" i="0" sz="20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1"/>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Types of Data</a:t>
            </a:r>
            <a:endParaRPr b="0" i="0" sz="3200" u="none" cap="none" strike="noStrike">
              <a:latin typeface="Arial"/>
              <a:ea typeface="Arial"/>
              <a:cs typeface="Arial"/>
              <a:sym typeface="Arial"/>
            </a:endParaRPr>
          </a:p>
        </p:txBody>
      </p:sp>
      <p:sp>
        <p:nvSpPr>
          <p:cNvPr id="228" name="Google Shape;228;p41"/>
          <p:cNvSpPr/>
          <p:nvPr/>
        </p:nvSpPr>
        <p:spPr>
          <a:xfrm>
            <a:off x="214200" y="858240"/>
            <a:ext cx="8715240" cy="1766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2000" u="none" cap="none" strike="noStrike">
                <a:solidFill>
                  <a:srgbClr val="FF5A36"/>
                </a:solidFill>
                <a:latin typeface="Gill Sans"/>
                <a:ea typeface="Gill Sans"/>
                <a:cs typeface="Gill Sans"/>
                <a:sym typeface="Gill Sans"/>
              </a:rPr>
              <a:t>Unstructured</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36883"/>
                </a:solidFill>
                <a:latin typeface="Gill Sans"/>
                <a:ea typeface="Gill Sans"/>
                <a:cs typeface="Gill Sans"/>
                <a:sym typeface="Gill Sans"/>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b="0" i="0" lang="en-IN" sz="1800" u="none" cap="none" strike="noStrike">
                <a:solidFill>
                  <a:srgbClr val="000000"/>
                </a:solidFill>
                <a:latin typeface="Gill Sans"/>
                <a:ea typeface="Gill Sans"/>
                <a:cs typeface="Gill Sans"/>
                <a:sym typeface="Gill Sans"/>
              </a:rPr>
              <a:t>.</a:t>
            </a:r>
            <a:r>
              <a:rPr b="1" i="0" lang="en-IN" sz="1800" u="none" cap="none" strike="noStrike">
                <a:solidFill>
                  <a:srgbClr val="000000"/>
                </a:solidFill>
                <a:latin typeface="Gill Sans"/>
                <a:ea typeface="Gill Sans"/>
                <a:cs typeface="Gill Sans"/>
                <a:sym typeface="Gill Sans"/>
              </a:rPr>
              <a:t> </a:t>
            </a:r>
            <a:endParaRPr b="0" i="0" sz="1800" u="none" cap="none" strike="noStrike">
              <a:latin typeface="Arial"/>
              <a:ea typeface="Arial"/>
              <a:cs typeface="Arial"/>
              <a:sym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7" name="Shape 1257"/>
        <p:cNvGrpSpPr/>
        <p:nvPr/>
      </p:nvGrpSpPr>
      <p:grpSpPr>
        <a:xfrm>
          <a:off x="0" y="0"/>
          <a:ext cx="0" cy="0"/>
          <a:chOff x="0" y="0"/>
          <a:chExt cx="0" cy="0"/>
        </a:xfrm>
      </p:grpSpPr>
      <p:pic>
        <p:nvPicPr>
          <p:cNvPr id="1258" name="Google Shape;1258;p176"/>
          <p:cNvPicPr preferRelativeResize="0"/>
          <p:nvPr/>
        </p:nvPicPr>
        <p:blipFill rotWithShape="1">
          <a:blip r:embed="rId3">
            <a:alphaModFix/>
          </a:blip>
          <a:srcRect b="0" l="0" r="0" t="0"/>
          <a:stretch/>
        </p:blipFill>
        <p:spPr>
          <a:xfrm>
            <a:off x="2994840" y="1981080"/>
            <a:ext cx="2925360" cy="4495320"/>
          </a:xfrm>
          <a:prstGeom prst="rect">
            <a:avLst/>
          </a:prstGeom>
          <a:noFill/>
          <a:ln>
            <a:noFill/>
          </a:ln>
        </p:spPr>
      </p:pic>
      <p:sp>
        <p:nvSpPr>
          <p:cNvPr id="1259" name="Google Shape;1259;p176"/>
          <p:cNvSpPr/>
          <p:nvPr/>
        </p:nvSpPr>
        <p:spPr>
          <a:xfrm>
            <a:off x="152280" y="150840"/>
            <a:ext cx="8838720" cy="17362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3600" u="none" cap="none" strike="noStrike">
                <a:solidFill>
                  <a:srgbClr val="DEB887"/>
                </a:solidFill>
                <a:latin typeface="Quattrocento Sans"/>
                <a:ea typeface="Quattrocento Sans"/>
                <a:cs typeface="Quattrocento Sans"/>
                <a:sym typeface="Quattrocento Sans"/>
              </a:rPr>
              <a:t>"If someone is strong enough to bring you down, show them you are strong enough to get up."</a:t>
            </a:r>
            <a:endParaRPr b="0" i="0" sz="3600" u="none" cap="none" strike="noStrike">
              <a:latin typeface="Arial"/>
              <a:ea typeface="Arial"/>
              <a:cs typeface="Arial"/>
              <a:sym typeface="Aria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3" name="Shape 1263"/>
        <p:cNvGrpSpPr/>
        <p:nvPr/>
      </p:nvGrpSpPr>
      <p:grpSpPr>
        <a:xfrm>
          <a:off x="0" y="0"/>
          <a:ext cx="0" cy="0"/>
          <a:chOff x="0" y="0"/>
          <a:chExt cx="0" cy="0"/>
        </a:xfrm>
      </p:grpSpPr>
      <p:sp>
        <p:nvSpPr>
          <p:cNvPr id="1264" name="Google Shape;1264;p177"/>
          <p:cNvSpPr/>
          <p:nvPr/>
        </p:nvSpPr>
        <p:spPr>
          <a:xfrm>
            <a:off x="152280" y="228600"/>
            <a:ext cx="8762760" cy="2833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create table book (id raw(16) primary key, data clob check(data is json));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select book.*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from books,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json_table(data,'$'</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columns(isbn   varchar2(20) path '$.isbn',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title  varchar2(20) path '$.title',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price  varchar2(10) path '$.price',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author varchar2(20) path '$.author',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phone  varchar2(10) path '$.phone')) book</a:t>
            </a:r>
            <a:endParaRPr b="0" i="0" sz="18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2"/>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MongoDB  </a:t>
            </a:r>
            <a:endParaRPr b="0" i="0" sz="3200" u="none" cap="none" strike="noStrike">
              <a:latin typeface="Arial"/>
              <a:ea typeface="Arial"/>
              <a:cs typeface="Arial"/>
              <a:sym typeface="Arial"/>
            </a:endParaRPr>
          </a:p>
        </p:txBody>
      </p:sp>
      <p:sp>
        <p:nvSpPr>
          <p:cNvPr id="234" name="Google Shape;234;p42"/>
          <p:cNvSpPr/>
          <p:nvPr/>
        </p:nvSpPr>
        <p:spPr>
          <a:xfrm>
            <a:off x="149040" y="762120"/>
            <a:ext cx="884520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A record in MongoDB is a document, which is a data structure composed of field and value pairs. MongoDB documents are similar to JSON objects. The values of fields may include other documents, arrays, and arrays of documents.</a:t>
            </a:r>
            <a:endParaRPr b="0" i="0" sz="1800" u="none" cap="none" strike="noStrike">
              <a:latin typeface="Arial"/>
              <a:ea typeface="Arial"/>
              <a:cs typeface="Arial"/>
              <a:sym typeface="Arial"/>
            </a:endParaRPr>
          </a:p>
        </p:txBody>
      </p:sp>
      <p:sp>
        <p:nvSpPr>
          <p:cNvPr id="235" name="Google Shape;235;p42"/>
          <p:cNvSpPr/>
          <p:nvPr/>
        </p:nvSpPr>
        <p:spPr>
          <a:xfrm>
            <a:off x="359640" y="1886040"/>
            <a:ext cx="42516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036883"/>
                </a:solidFill>
                <a:latin typeface="Gill Sans"/>
                <a:ea typeface="Gill Sans"/>
                <a:cs typeface="Gill Sans"/>
                <a:sym typeface="Gill Sans"/>
              </a:rPr>
              <a:t>Core MongoDB Operations (CRUD)</a:t>
            </a:r>
            <a:endParaRPr b="0" i="0" sz="2200" u="none" cap="none" strike="noStrike">
              <a:latin typeface="Arial"/>
              <a:ea typeface="Arial"/>
              <a:cs typeface="Arial"/>
              <a:sym typeface="Arial"/>
            </a:endParaRPr>
          </a:p>
        </p:txBody>
      </p:sp>
      <p:sp>
        <p:nvSpPr>
          <p:cNvPr id="236" name="Google Shape;236;p42"/>
          <p:cNvSpPr/>
          <p:nvPr/>
        </p:nvSpPr>
        <p:spPr>
          <a:xfrm>
            <a:off x="165960" y="2430360"/>
            <a:ext cx="881172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CRUD</a:t>
            </a:r>
            <a:r>
              <a:rPr b="0" i="0" lang="en-IN" sz="1800" u="none" cap="none" strike="noStrike">
                <a:solidFill>
                  <a:srgbClr val="000000"/>
                </a:solidFill>
                <a:latin typeface="Gill Sans"/>
                <a:ea typeface="Gill Sans"/>
                <a:cs typeface="Gill Sans"/>
                <a:sym typeface="Gill Sans"/>
              </a:rPr>
              <a:t> stands for </a:t>
            </a:r>
            <a:r>
              <a:rPr b="1" i="1" lang="en-IN" sz="1800" u="none" cap="none" strike="noStrike">
                <a:solidFill>
                  <a:srgbClr val="036883"/>
                </a:solidFill>
                <a:latin typeface="Gill Sans"/>
                <a:ea typeface="Gill Sans"/>
                <a:cs typeface="Gill Sans"/>
                <a:sym typeface="Gill Sans"/>
              </a:rPr>
              <a:t>create</a:t>
            </a:r>
            <a:r>
              <a:rPr b="1" i="1" lang="en-IN" sz="1800" u="none" cap="none" strike="noStrike">
                <a:solidFill>
                  <a:srgbClr val="000000"/>
                </a:solidFill>
                <a:latin typeface="Gill Sans"/>
                <a:ea typeface="Gill Sans"/>
                <a:cs typeface="Gill Sans"/>
                <a:sym typeface="Gill Sans"/>
              </a:rPr>
              <a:t>, </a:t>
            </a:r>
            <a:r>
              <a:rPr b="1" i="1" lang="en-IN" sz="1800" u="none" cap="none" strike="noStrike">
                <a:solidFill>
                  <a:srgbClr val="036883"/>
                </a:solidFill>
                <a:latin typeface="Gill Sans"/>
                <a:ea typeface="Gill Sans"/>
                <a:cs typeface="Gill Sans"/>
                <a:sym typeface="Gill Sans"/>
              </a:rPr>
              <a:t>read</a:t>
            </a:r>
            <a:r>
              <a:rPr b="1" i="1" lang="en-IN" sz="1800" u="none" cap="none" strike="noStrike">
                <a:solidFill>
                  <a:srgbClr val="000000"/>
                </a:solidFill>
                <a:latin typeface="Gill Sans"/>
                <a:ea typeface="Gill Sans"/>
                <a:cs typeface="Gill Sans"/>
                <a:sym typeface="Gill Sans"/>
              </a:rPr>
              <a:t>, </a:t>
            </a:r>
            <a:r>
              <a:rPr b="1" i="1" lang="en-IN" sz="1800" u="none" cap="none" strike="noStrike">
                <a:solidFill>
                  <a:srgbClr val="036883"/>
                </a:solidFill>
                <a:latin typeface="Gill Sans"/>
                <a:ea typeface="Gill Sans"/>
                <a:cs typeface="Gill Sans"/>
                <a:sym typeface="Gill Sans"/>
              </a:rPr>
              <a:t>update</a:t>
            </a:r>
            <a:r>
              <a:rPr b="1" i="1" lang="en-IN" sz="1800" u="none" cap="none" strike="noStrike">
                <a:solidFill>
                  <a:srgbClr val="000000"/>
                </a:solidFill>
                <a:latin typeface="Gill Sans"/>
                <a:ea typeface="Gill Sans"/>
                <a:cs typeface="Gill Sans"/>
                <a:sym typeface="Gill Sans"/>
              </a:rPr>
              <a:t>,</a:t>
            </a:r>
            <a:r>
              <a:rPr b="0" i="0" lang="en-IN" sz="1800" u="none" cap="none" strike="noStrike">
                <a:solidFill>
                  <a:srgbClr val="000000"/>
                </a:solidFill>
                <a:latin typeface="Gill Sans"/>
                <a:ea typeface="Gill Sans"/>
                <a:cs typeface="Gill Sans"/>
                <a:sym typeface="Gill Sans"/>
              </a:rPr>
              <a:t> and </a:t>
            </a:r>
            <a:r>
              <a:rPr b="1" i="1" lang="en-IN" sz="1800" u="none" cap="none" strike="noStrike">
                <a:solidFill>
                  <a:srgbClr val="036883"/>
                </a:solidFill>
                <a:latin typeface="Gill Sans"/>
                <a:ea typeface="Gill Sans"/>
                <a:cs typeface="Gill Sans"/>
                <a:sym typeface="Gill Sans"/>
              </a:rPr>
              <a:t>delete</a:t>
            </a:r>
            <a:r>
              <a:rPr b="0" i="0" lang="en-IN" sz="1800" u="none" cap="none" strike="noStrike">
                <a:solidFill>
                  <a:srgbClr val="000000"/>
                </a:solidFill>
                <a:latin typeface="Gill Sans"/>
                <a:ea typeface="Gill Sans"/>
                <a:cs typeface="Gill Sans"/>
                <a:sym typeface="Gill Sans"/>
              </a:rPr>
              <a:t> which are the four core database operations.</a:t>
            </a:r>
            <a:endParaRPr b="0" i="0" sz="1800" u="none" cap="none" strike="noStrike">
              <a:latin typeface="Arial"/>
              <a:ea typeface="Arial"/>
              <a:cs typeface="Arial"/>
              <a:sym typeface="Arial"/>
            </a:endParaRPr>
          </a:p>
        </p:txBody>
      </p:sp>
      <p:graphicFrame>
        <p:nvGraphicFramePr>
          <p:cNvPr id="237" name="Google Shape;237;p42"/>
          <p:cNvGraphicFramePr/>
          <p:nvPr/>
        </p:nvGraphicFramePr>
        <p:xfrm>
          <a:off x="380880" y="3381480"/>
          <a:ext cx="3000000" cy="3000000"/>
        </p:xfrm>
        <a:graphic>
          <a:graphicData uri="http://schemas.openxmlformats.org/drawingml/2006/table">
            <a:tbl>
              <a:tblPr>
                <a:noFill/>
                <a:tableStyleId>{CAE84490-4B3B-4004-A0CC-510CA0309122}</a:tableStyleId>
              </a:tblPr>
              <a:tblGrid>
                <a:gridCol w="2590550"/>
                <a:gridCol w="5790950"/>
              </a:tblGrid>
              <a:tr h="40140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RDBMS</a:t>
                      </a:r>
                      <a:endParaRPr b="0" sz="1800" u="none" cap="none" strike="noStrike">
                        <a:latin typeface="Arial"/>
                        <a:ea typeface="Arial"/>
                        <a:cs typeface="Arial"/>
                        <a:sym typeface="Arial"/>
                      </a:endParaRPr>
                    </a:p>
                  </a:txBody>
                  <a:tcPr marT="45725" marB="45725" marR="68400" marL="684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DF0CA"/>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MongoDB</a:t>
                      </a:r>
                      <a:endParaRPr b="0" sz="1800" u="none" cap="none" strike="noStrike">
                        <a:latin typeface="Arial"/>
                        <a:ea typeface="Arial"/>
                        <a:cs typeface="Arial"/>
                        <a:sym typeface="Arial"/>
                      </a:endParaRPr>
                    </a:p>
                  </a:txBody>
                  <a:tcPr marT="45725" marB="45725" marR="68400" marL="684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DF0CA"/>
                    </a:solidFill>
                  </a:tcPr>
                </a:tc>
              </a:tr>
              <a:tr h="40140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database</a:t>
                      </a:r>
                      <a:endParaRPr b="0" sz="1800" u="none" cap="none" strike="noStrike">
                        <a:latin typeface="Arial"/>
                        <a:ea typeface="Arial"/>
                        <a:cs typeface="Arial"/>
                        <a:sym typeface="Arial"/>
                      </a:endParaRPr>
                    </a:p>
                  </a:txBody>
                  <a:tcPr marT="45725" marB="45725" marR="68400" marL="684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database</a:t>
                      </a:r>
                      <a:endParaRPr b="0" sz="1800" u="none" cap="none" strike="noStrike">
                        <a:latin typeface="Arial"/>
                        <a:ea typeface="Arial"/>
                        <a:cs typeface="Arial"/>
                        <a:sym typeface="Arial"/>
                      </a:endParaRPr>
                    </a:p>
                  </a:txBody>
                  <a:tcPr marT="45725" marB="45725" marR="68400" marL="684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0140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tables</a:t>
                      </a:r>
                      <a:endParaRPr b="0" sz="1800" u="none" cap="none" strike="noStrike">
                        <a:latin typeface="Arial"/>
                        <a:ea typeface="Arial"/>
                        <a:cs typeface="Arial"/>
                        <a:sym typeface="Arial"/>
                      </a:endParaRPr>
                    </a:p>
                  </a:txBody>
                  <a:tcPr marT="45725" marB="45725" marR="68400" marL="684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collections</a:t>
                      </a:r>
                      <a:endParaRPr b="0" sz="1800" u="none" cap="none" strike="noStrike">
                        <a:latin typeface="Arial"/>
                        <a:ea typeface="Arial"/>
                        <a:cs typeface="Arial"/>
                        <a:sym typeface="Arial"/>
                      </a:endParaRPr>
                    </a:p>
                  </a:txBody>
                  <a:tcPr marT="45725" marB="45725" marR="68400" marL="684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0140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rows</a:t>
                      </a:r>
                      <a:endParaRPr b="0" sz="1800" u="none" cap="none" strike="noStrike">
                        <a:latin typeface="Arial"/>
                        <a:ea typeface="Arial"/>
                        <a:cs typeface="Arial"/>
                        <a:sym typeface="Arial"/>
                      </a:endParaRPr>
                    </a:p>
                  </a:txBody>
                  <a:tcPr marT="45725" marB="45725" marR="68400" marL="684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Documents  or BSON document</a:t>
                      </a:r>
                      <a:endParaRPr b="0" sz="1800" u="none" cap="none" strike="noStrike">
                        <a:latin typeface="Arial"/>
                        <a:ea typeface="Arial"/>
                        <a:cs typeface="Arial"/>
                        <a:sym typeface="Arial"/>
                      </a:endParaRPr>
                    </a:p>
                  </a:txBody>
                  <a:tcPr marT="45725" marB="45725" marR="68400" marL="684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0140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column</a:t>
                      </a:r>
                      <a:endParaRPr b="0" sz="1800" u="none" cap="none" strike="noStrike">
                        <a:latin typeface="Arial"/>
                        <a:ea typeface="Arial"/>
                        <a:cs typeface="Arial"/>
                        <a:sym typeface="Arial"/>
                      </a:endParaRPr>
                    </a:p>
                  </a:txBody>
                  <a:tcPr marT="45725" marB="45725" marR="68400" marL="684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Field</a:t>
                      </a:r>
                      <a:endParaRPr b="0" sz="1800" u="none" cap="none" strike="noStrike">
                        <a:latin typeface="Arial"/>
                        <a:ea typeface="Arial"/>
                        <a:cs typeface="Arial"/>
                        <a:sym typeface="Arial"/>
                      </a:endParaRPr>
                    </a:p>
                  </a:txBody>
                  <a:tcPr marT="45725" marB="45725" marR="68400" marL="6840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MongoDB  </a:t>
            </a:r>
            <a:endParaRPr b="0" i="0" sz="3200" u="none" cap="none" strike="noStrike">
              <a:latin typeface="Arial"/>
              <a:ea typeface="Arial"/>
              <a:cs typeface="Arial"/>
              <a:sym typeface="Arial"/>
            </a:endParaRPr>
          </a:p>
        </p:txBody>
      </p:sp>
      <p:sp>
        <p:nvSpPr>
          <p:cNvPr id="243" name="Google Shape;243;p43"/>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MongoDB stores data as BSON documents. BSON is a binary representation of JSON documents.</a:t>
            </a:r>
            <a:endParaRPr b="0" i="0" sz="1800" u="none" cap="none" strike="noStrike">
              <a:latin typeface="Arial"/>
              <a:ea typeface="Arial"/>
              <a:cs typeface="Arial"/>
              <a:sym typeface="Arial"/>
            </a:endParaRPr>
          </a:p>
        </p:txBody>
      </p:sp>
      <p:sp>
        <p:nvSpPr>
          <p:cNvPr id="244" name="Google Shape;244;p43"/>
          <p:cNvSpPr/>
          <p:nvPr/>
        </p:nvSpPr>
        <p:spPr>
          <a:xfrm>
            <a:off x="149040" y="163980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JSON</a:t>
            </a:r>
            <a:r>
              <a:rPr b="0" i="0" lang="en-IN" sz="1800" u="none" cap="none" strike="noStrike">
                <a:solidFill>
                  <a:srgbClr val="000000"/>
                </a:solidFill>
                <a:latin typeface="Gill Sans"/>
                <a:ea typeface="Gill Sans"/>
                <a:cs typeface="Gill Sans"/>
                <a:sym typeface="Gill Sans"/>
              </a:rPr>
              <a:t> (JavaScript Object Notation) is a lightweight data-interchange format. It is easy for humans to read and write.</a:t>
            </a:r>
            <a:endParaRPr b="0" i="0" sz="1800" u="none" cap="none" strike="noStrike">
              <a:latin typeface="Arial"/>
              <a:ea typeface="Arial"/>
              <a:cs typeface="Arial"/>
              <a:sym typeface="Arial"/>
            </a:endParaRPr>
          </a:p>
        </p:txBody>
      </p:sp>
      <p:pic>
        <p:nvPicPr>
          <p:cNvPr id="245" name="Google Shape;245;p43"/>
          <p:cNvPicPr preferRelativeResize="0"/>
          <p:nvPr/>
        </p:nvPicPr>
        <p:blipFill rotWithShape="1">
          <a:blip r:embed="rId3">
            <a:alphaModFix/>
          </a:blip>
          <a:srcRect b="0" l="0" r="0" t="0"/>
          <a:stretch/>
        </p:blipFill>
        <p:spPr>
          <a:xfrm>
            <a:off x="149040" y="2514600"/>
            <a:ext cx="6402960" cy="35809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4"/>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document</a:t>
            </a:r>
            <a:endParaRPr b="0" i="0" sz="4800" u="none" cap="none" strike="noStrike">
              <a:latin typeface="Arial"/>
              <a:ea typeface="Arial"/>
              <a:cs typeface="Arial"/>
              <a:sym typeface="Arial"/>
            </a:endParaRPr>
          </a:p>
        </p:txBody>
      </p:sp>
      <p:sp>
        <p:nvSpPr>
          <p:cNvPr id="251" name="Google Shape;251;p44"/>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MongoDB stores data as BSON documents. BSON is a binary representation of JSON documents.</a:t>
            </a:r>
            <a:endParaRPr b="0" i="0" sz="18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grpSp>
        <p:nvGrpSpPr>
          <p:cNvPr id="256" name="Google Shape;256;p45"/>
          <p:cNvGrpSpPr/>
          <p:nvPr/>
        </p:nvGrpSpPr>
        <p:grpSpPr>
          <a:xfrm>
            <a:off x="214200" y="785880"/>
            <a:ext cx="8714880" cy="5357520"/>
            <a:chOff x="214200" y="785880"/>
            <a:chExt cx="8714880" cy="5357520"/>
          </a:xfrm>
        </p:grpSpPr>
        <p:pic>
          <p:nvPicPr>
            <p:cNvPr id="257" name="Google Shape;257;p45"/>
            <p:cNvPicPr preferRelativeResize="0"/>
            <p:nvPr/>
          </p:nvPicPr>
          <p:blipFill rotWithShape="1">
            <a:blip r:embed="rId3">
              <a:alphaModFix/>
            </a:blip>
            <a:srcRect b="0" l="0" r="0" t="0"/>
            <a:stretch/>
          </p:blipFill>
          <p:spPr>
            <a:xfrm>
              <a:off x="214200" y="1000080"/>
              <a:ext cx="5650920" cy="5000400"/>
            </a:xfrm>
            <a:prstGeom prst="rect">
              <a:avLst/>
            </a:prstGeom>
            <a:noFill/>
            <a:ln>
              <a:noFill/>
            </a:ln>
          </p:spPr>
        </p:pic>
        <p:pic>
          <p:nvPicPr>
            <p:cNvPr id="258" name="Google Shape;258;p45"/>
            <p:cNvPicPr preferRelativeResize="0"/>
            <p:nvPr/>
          </p:nvPicPr>
          <p:blipFill rotWithShape="1">
            <a:blip r:embed="rId4">
              <a:alphaModFix/>
            </a:blip>
            <a:srcRect b="0" l="0" r="0" t="0"/>
            <a:stretch/>
          </p:blipFill>
          <p:spPr>
            <a:xfrm>
              <a:off x="5909400" y="785880"/>
              <a:ext cx="3019680" cy="5357520"/>
            </a:xfrm>
            <a:prstGeom prst="rect">
              <a:avLst/>
            </a:prstGeom>
            <a:noFill/>
            <a:ln>
              <a:noFill/>
            </a:ln>
          </p:spPr>
        </p:pic>
      </p:grpSp>
      <p:sp>
        <p:nvSpPr>
          <p:cNvPr id="259" name="Google Shape;259;p45"/>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document </a:t>
            </a:r>
            <a:endParaRPr b="0" i="0" sz="32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8"/>
          <p:cNvSpPr/>
          <p:nvPr/>
        </p:nvSpPr>
        <p:spPr>
          <a:xfrm>
            <a:off x="304920" y="228600"/>
            <a:ext cx="8610120" cy="685440"/>
          </a:xfrm>
          <a:prstGeom prst="rect">
            <a:avLst/>
          </a:prstGeom>
          <a:solidFill>
            <a:srgbClr val="FF0000"/>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3600" u="none" cap="none" strike="noStrike">
                <a:solidFill>
                  <a:srgbClr val="FFFFFF"/>
                </a:solidFill>
                <a:latin typeface="Arial"/>
                <a:ea typeface="Arial"/>
                <a:cs typeface="Arial"/>
                <a:sym typeface="Arial"/>
              </a:rPr>
              <a:t>Class Room</a:t>
            </a:r>
            <a:endParaRPr b="0" i="0" sz="3600" u="none" cap="none" strike="noStrike">
              <a:latin typeface="Arial"/>
              <a:ea typeface="Arial"/>
              <a:cs typeface="Arial"/>
              <a:sym typeface="Arial"/>
            </a:endParaRPr>
          </a:p>
        </p:txBody>
      </p:sp>
      <p:sp>
        <p:nvSpPr>
          <p:cNvPr id="134" name="Google Shape;134;p28"/>
          <p:cNvSpPr/>
          <p:nvPr/>
        </p:nvSpPr>
        <p:spPr>
          <a:xfrm>
            <a:off x="304920" y="1981080"/>
            <a:ext cx="8610120" cy="9140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6600" u="none" cap="none" strike="noStrike">
                <a:solidFill>
                  <a:srgbClr val="000000"/>
                </a:solidFill>
                <a:latin typeface="Arial"/>
                <a:ea typeface="Arial"/>
                <a:cs typeface="Arial"/>
                <a:sym typeface="Arial"/>
              </a:rPr>
              <a:t>Session 1</a:t>
            </a:r>
            <a:endParaRPr b="0" i="0" sz="66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3" name="Shape 263"/>
        <p:cNvGrpSpPr/>
        <p:nvPr/>
      </p:nvGrpSpPr>
      <p:grpSpPr>
        <a:xfrm>
          <a:off x="0" y="0"/>
          <a:ext cx="0" cy="0"/>
          <a:chOff x="0" y="0"/>
          <a:chExt cx="0" cy="0"/>
        </a:xfrm>
      </p:grpSpPr>
      <p:sp>
        <p:nvSpPr>
          <p:cNvPr id="264" name="Google Shape;264;p46"/>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document </a:t>
            </a:r>
            <a:endParaRPr b="0" i="0" sz="3200" u="none" cap="none" strike="noStrike">
              <a:latin typeface="Arial"/>
              <a:ea typeface="Arial"/>
              <a:cs typeface="Arial"/>
              <a:sym typeface="Arial"/>
            </a:endParaRPr>
          </a:p>
        </p:txBody>
      </p:sp>
      <p:grpSp>
        <p:nvGrpSpPr>
          <p:cNvPr id="265" name="Google Shape;265;p46"/>
          <p:cNvGrpSpPr/>
          <p:nvPr/>
        </p:nvGrpSpPr>
        <p:grpSpPr>
          <a:xfrm>
            <a:off x="285840" y="785880"/>
            <a:ext cx="8571960" cy="4857480"/>
            <a:chOff x="285840" y="785880"/>
            <a:chExt cx="8571960" cy="4857480"/>
          </a:xfrm>
        </p:grpSpPr>
        <p:pic>
          <p:nvPicPr>
            <p:cNvPr id="266" name="Google Shape;266;p46"/>
            <p:cNvPicPr preferRelativeResize="0"/>
            <p:nvPr/>
          </p:nvPicPr>
          <p:blipFill rotWithShape="1">
            <a:blip r:embed="rId3">
              <a:alphaModFix/>
            </a:blip>
            <a:srcRect b="0" l="0" r="0" t="0"/>
            <a:stretch/>
          </p:blipFill>
          <p:spPr>
            <a:xfrm>
              <a:off x="358200" y="1507320"/>
              <a:ext cx="8499600" cy="4136040"/>
            </a:xfrm>
            <a:prstGeom prst="rect">
              <a:avLst/>
            </a:prstGeom>
            <a:noFill/>
            <a:ln>
              <a:noFill/>
            </a:ln>
          </p:spPr>
        </p:pic>
        <p:pic>
          <p:nvPicPr>
            <p:cNvPr id="267" name="Google Shape;267;p46"/>
            <p:cNvPicPr preferRelativeResize="0"/>
            <p:nvPr/>
          </p:nvPicPr>
          <p:blipFill rotWithShape="1">
            <a:blip r:embed="rId4">
              <a:alphaModFix/>
            </a:blip>
            <a:srcRect b="0" l="0" r="0" t="0"/>
            <a:stretch/>
          </p:blipFill>
          <p:spPr>
            <a:xfrm>
              <a:off x="285840" y="785880"/>
              <a:ext cx="3680640" cy="43452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7"/>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document </a:t>
            </a:r>
            <a:endParaRPr b="0" i="0" sz="3200" u="none" cap="none" strike="noStrike">
              <a:latin typeface="Arial"/>
              <a:ea typeface="Arial"/>
              <a:cs typeface="Arial"/>
              <a:sym typeface="Arial"/>
            </a:endParaRPr>
          </a:p>
        </p:txBody>
      </p:sp>
      <p:sp>
        <p:nvSpPr>
          <p:cNvPr id="273" name="Google Shape;273;p47"/>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MongoDB documents are composed of </a:t>
            </a:r>
            <a:r>
              <a:rPr b="1" i="1" lang="en-IN" sz="1800" u="none" cap="none" strike="noStrike">
                <a:solidFill>
                  <a:srgbClr val="036883"/>
                </a:solidFill>
                <a:latin typeface="Gill Sans"/>
                <a:ea typeface="Gill Sans"/>
                <a:cs typeface="Gill Sans"/>
                <a:sym typeface="Gill Sans"/>
              </a:rPr>
              <a:t>field-and-value</a:t>
            </a:r>
            <a:r>
              <a:rPr b="0" i="0" lang="en-IN" sz="1800" u="none" cap="none" strike="noStrike">
                <a:solidFill>
                  <a:srgbClr val="000000"/>
                </a:solidFill>
                <a:latin typeface="Gill Sans"/>
                <a:ea typeface="Gill Sans"/>
                <a:cs typeface="Gill Sans"/>
                <a:sym typeface="Gill Sans"/>
              </a:rPr>
              <a:t> pairs. The value of a field can be any of the BSON data types, including other documents, arrays, and arrays of documents.</a:t>
            </a:r>
            <a:endParaRPr b="0" i="0" sz="1800" u="none" cap="none" strike="noStrike">
              <a:latin typeface="Arial"/>
              <a:ea typeface="Arial"/>
              <a:cs typeface="Arial"/>
              <a:sym typeface="Arial"/>
            </a:endParaRPr>
          </a:p>
        </p:txBody>
      </p:sp>
      <p:sp>
        <p:nvSpPr>
          <p:cNvPr id="274" name="Google Shape;274;p47"/>
          <p:cNvSpPr/>
          <p:nvPr/>
        </p:nvSpPr>
        <p:spPr>
          <a:xfrm>
            <a:off x="149040" y="187560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The </a:t>
            </a:r>
            <a:r>
              <a:rPr b="1" i="1" lang="en-IN" sz="1800" u="none" cap="none" strike="noStrike">
                <a:solidFill>
                  <a:srgbClr val="036883"/>
                </a:solidFill>
                <a:latin typeface="Gill Sans"/>
                <a:ea typeface="Gill Sans"/>
                <a:cs typeface="Gill Sans"/>
                <a:sym typeface="Gill Sans"/>
              </a:rPr>
              <a:t>field name</a:t>
            </a:r>
            <a:r>
              <a:rPr b="1" i="1" lang="en-IN" sz="1800" u="none" cap="none" strike="noStrike">
                <a:solidFill>
                  <a:srgbClr val="000000"/>
                </a:solidFill>
                <a:latin typeface="Gill Sans"/>
                <a:ea typeface="Gill Sans"/>
                <a:cs typeface="Gill Sans"/>
                <a:sym typeface="Gill Sans"/>
              </a:rPr>
              <a:t> </a:t>
            </a:r>
            <a:r>
              <a:rPr b="1" i="1" lang="en-IN" sz="1800" u="none" cap="none" strike="noStrike">
                <a:solidFill>
                  <a:srgbClr val="C00000"/>
                </a:solidFill>
                <a:latin typeface="Gill Sans"/>
                <a:ea typeface="Gill Sans"/>
                <a:cs typeface="Gill Sans"/>
                <a:sym typeface="Gill Sans"/>
              </a:rPr>
              <a:t>_id</a:t>
            </a:r>
            <a:r>
              <a:rPr b="0" i="1" lang="en-IN" sz="1800" u="none" cap="none" strike="noStrike">
                <a:solidFill>
                  <a:srgbClr val="C00000"/>
                </a:solidFill>
                <a:latin typeface="Gill Sans"/>
                <a:ea typeface="Gill Sans"/>
                <a:cs typeface="Gill Sans"/>
                <a:sym typeface="Gill Sans"/>
              </a:rPr>
              <a:t> </a:t>
            </a:r>
            <a:r>
              <a:rPr b="0" i="0" lang="en-IN" sz="1800" u="none" cap="none" strike="noStrike">
                <a:solidFill>
                  <a:srgbClr val="000000"/>
                </a:solidFill>
                <a:latin typeface="Gill Sans"/>
                <a:ea typeface="Gill Sans"/>
                <a:cs typeface="Gill Sans"/>
                <a:sym typeface="Gill Sans"/>
              </a:rPr>
              <a:t>is reserved for use as a primary key; its value must be unique in the collection, is immutable, and may be of any type other than an array.</a:t>
            </a:r>
            <a:endParaRPr b="0" i="0" sz="1800" u="none" cap="none" strike="noStrike">
              <a:latin typeface="Arial"/>
              <a:ea typeface="Arial"/>
              <a:cs typeface="Arial"/>
              <a:sym typeface="Arial"/>
            </a:endParaRPr>
          </a:p>
        </p:txBody>
      </p:sp>
      <p:sp>
        <p:nvSpPr>
          <p:cNvPr id="275" name="Google Shape;275;p47"/>
          <p:cNvSpPr/>
          <p:nvPr/>
        </p:nvSpPr>
        <p:spPr>
          <a:xfrm>
            <a:off x="569520" y="2971800"/>
            <a:ext cx="1694520" cy="2010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field1: value1,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field2: value2,</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field3: value3,</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fieldN: valueN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a:t>
            </a:r>
            <a:endParaRPr b="0" i="0" sz="1800" u="none" cap="none" strike="noStrike">
              <a:latin typeface="Arial"/>
              <a:ea typeface="Arial"/>
              <a:cs typeface="Arial"/>
              <a:sym typeface="Arial"/>
            </a:endParaRPr>
          </a:p>
        </p:txBody>
      </p:sp>
      <p:sp>
        <p:nvSpPr>
          <p:cNvPr id="276" name="Google Shape;276;p47"/>
          <p:cNvSpPr/>
          <p:nvPr/>
        </p:nvSpPr>
        <p:spPr>
          <a:xfrm>
            <a:off x="3962520" y="2713680"/>
            <a:ext cx="5032080" cy="70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036883"/>
                </a:solidFill>
                <a:latin typeface="Gill Sans"/>
                <a:ea typeface="Gill Sans"/>
                <a:cs typeface="Gill Sans"/>
                <a:sym typeface="Gill Sans"/>
              </a:rPr>
              <a:t>The primary key </a:t>
            </a:r>
            <a:r>
              <a:rPr b="0" i="1" lang="en-IN" sz="2000" u="none" cap="none" strike="noStrike">
                <a:solidFill>
                  <a:srgbClr val="036883"/>
                </a:solidFill>
                <a:latin typeface="Gill Sans"/>
                <a:ea typeface="Gill Sans"/>
                <a:cs typeface="Gill Sans"/>
                <a:sym typeface="Gill Sans"/>
              </a:rPr>
              <a:t>_id </a:t>
            </a:r>
            <a:r>
              <a:rPr b="0" i="0" lang="en-IN" sz="2000" u="none" cap="none" strike="noStrike">
                <a:solidFill>
                  <a:srgbClr val="036883"/>
                </a:solidFill>
                <a:latin typeface="Gill Sans"/>
                <a:ea typeface="Gill Sans"/>
                <a:cs typeface="Gill Sans"/>
                <a:sym typeface="Gill Sans"/>
              </a:rPr>
              <a:t>is automatically added if </a:t>
            </a:r>
            <a:r>
              <a:rPr b="0" i="1" lang="en-IN" sz="2000" u="none" cap="none" strike="noStrike">
                <a:solidFill>
                  <a:srgbClr val="036883"/>
                </a:solidFill>
                <a:latin typeface="Gill Sans"/>
                <a:ea typeface="Gill Sans"/>
                <a:cs typeface="Gill Sans"/>
                <a:sym typeface="Gill Sans"/>
              </a:rPr>
              <a:t>_id</a:t>
            </a:r>
            <a:r>
              <a:rPr b="0" i="0" lang="en-IN" sz="2000" u="none" cap="none" strike="noStrike">
                <a:solidFill>
                  <a:srgbClr val="036883"/>
                </a:solidFill>
                <a:latin typeface="Gill Sans"/>
                <a:ea typeface="Gill Sans"/>
                <a:cs typeface="Gill Sans"/>
                <a:sym typeface="Gill Sans"/>
              </a:rPr>
              <a:t> field is not specified.</a:t>
            </a:r>
            <a:endParaRPr b="0" i="0" sz="2000" u="none" cap="none"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8"/>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a:t>
            </a:r>
            <a:endParaRPr b="0" i="0" sz="4800" u="none" cap="none" strike="noStrike">
              <a:latin typeface="Arial"/>
              <a:ea typeface="Arial"/>
              <a:cs typeface="Arial"/>
              <a:sym typeface="Arial"/>
            </a:endParaRPr>
          </a:p>
        </p:txBody>
      </p:sp>
      <p:sp>
        <p:nvSpPr>
          <p:cNvPr id="282" name="Google Shape;282;p48"/>
          <p:cNvSpPr/>
          <p:nvPr/>
        </p:nvSpPr>
        <p:spPr>
          <a:xfrm>
            <a:off x="419040" y="2862000"/>
            <a:ext cx="8305560" cy="97452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In the mongo shell, </a:t>
            </a:r>
            <a:r>
              <a:rPr b="1" i="0" lang="en-IN" sz="2000" u="none" cap="none" strike="noStrike">
                <a:solidFill>
                  <a:srgbClr val="B22251"/>
                </a:solidFill>
                <a:latin typeface="arial"/>
                <a:ea typeface="arial"/>
                <a:cs typeface="arial"/>
                <a:sym typeface="arial"/>
              </a:rPr>
              <a:t>db</a:t>
            </a:r>
            <a:r>
              <a:rPr b="0" i="0" lang="en-IN" sz="1600" u="none" cap="none" strike="noStrike">
                <a:solidFill>
                  <a:srgbClr val="B22251"/>
                </a:solidFill>
                <a:latin typeface="arial"/>
                <a:ea typeface="arial"/>
                <a:cs typeface="arial"/>
                <a:sym typeface="arial"/>
              </a:rPr>
              <a:t> </a:t>
            </a:r>
            <a:r>
              <a:rPr b="0" i="0" lang="en-IN" sz="1800" u="none" cap="none" strike="noStrike">
                <a:solidFill>
                  <a:srgbClr val="222222"/>
                </a:solidFill>
                <a:latin typeface="arial"/>
                <a:ea typeface="arial"/>
                <a:cs typeface="arial"/>
                <a:sym typeface="arial"/>
              </a:rPr>
              <a:t>is the variable that references the current database. The variable is automatically set to the default database </a:t>
            </a:r>
            <a:r>
              <a:rPr b="1" i="0" lang="en-IN" sz="2000" u="none" cap="none" strike="noStrike">
                <a:solidFill>
                  <a:srgbClr val="B22251"/>
                </a:solidFill>
                <a:latin typeface="arial"/>
                <a:ea typeface="arial"/>
                <a:cs typeface="arial"/>
                <a:sym typeface="arial"/>
              </a:rPr>
              <a:t>test</a:t>
            </a:r>
            <a:r>
              <a:rPr b="0" i="0" lang="en-IN" sz="1800" u="none" cap="none" strike="noStrike">
                <a:solidFill>
                  <a:srgbClr val="222222"/>
                </a:solidFill>
                <a:latin typeface="arial"/>
                <a:ea typeface="arial"/>
                <a:cs typeface="arial"/>
                <a:sym typeface="arial"/>
              </a:rPr>
              <a:t> or is set when you use the </a:t>
            </a:r>
            <a:r>
              <a:rPr b="1" i="0" lang="en-IN" sz="1800" u="none" cap="none" strike="noStrike">
                <a:solidFill>
                  <a:srgbClr val="B22251"/>
                </a:solidFill>
                <a:latin typeface="arial"/>
                <a:ea typeface="arial"/>
                <a:cs typeface="arial"/>
                <a:sym typeface="arial"/>
              </a:rPr>
              <a:t>use &lt;db_name&gt;</a:t>
            </a:r>
            <a:r>
              <a:rPr b="1" i="0" lang="en-IN" sz="1800" u="none" cap="none" strike="noStrike">
                <a:solidFill>
                  <a:srgbClr val="222222"/>
                </a:solidFill>
                <a:latin typeface="arial"/>
                <a:ea typeface="arial"/>
                <a:cs typeface="arial"/>
                <a:sym typeface="arial"/>
              </a:rPr>
              <a:t> </a:t>
            </a:r>
            <a:r>
              <a:rPr b="0" i="0" lang="en-IN" sz="1800" u="none" cap="none" strike="noStrike">
                <a:solidFill>
                  <a:srgbClr val="222222"/>
                </a:solidFill>
                <a:latin typeface="arial"/>
                <a:ea typeface="arial"/>
                <a:cs typeface="arial"/>
                <a:sym typeface="arial"/>
              </a:rPr>
              <a:t>to switch current database.</a:t>
            </a:r>
            <a:endParaRPr b="0" i="0" sz="1800" u="none" cap="none"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9"/>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start db server</a:t>
            </a:r>
            <a:endParaRPr b="0" i="0" sz="4800" u="none" cap="none" strike="noStrike">
              <a:latin typeface="Arial"/>
              <a:ea typeface="Arial"/>
              <a:cs typeface="Arial"/>
              <a:sym typeface="Arial"/>
            </a:endParaRPr>
          </a:p>
        </p:txBody>
      </p:sp>
      <p:graphicFrame>
        <p:nvGraphicFramePr>
          <p:cNvPr id="288" name="Google Shape;288;p49"/>
          <p:cNvGraphicFramePr/>
          <p:nvPr/>
        </p:nvGraphicFramePr>
        <p:xfrm>
          <a:off x="228600" y="335160"/>
          <a:ext cx="3000000" cy="3000000"/>
        </p:xfrm>
        <a:graphic>
          <a:graphicData uri="http://schemas.openxmlformats.org/drawingml/2006/table">
            <a:tbl>
              <a:tblPr>
                <a:noFill/>
                <a:tableStyleId>{CAE84490-4B3B-4004-A0CC-510CA0309122}</a:tableStyleId>
              </a:tblPr>
              <a:tblGrid>
                <a:gridCol w="1981075"/>
                <a:gridCol w="1523875"/>
                <a:gridCol w="1752475"/>
                <a:gridCol w="1752475"/>
                <a:gridCol w="1752850"/>
              </a:tblGrid>
              <a:tr h="357125">
                <a:tc>
                  <a:txBody>
                    <a:bodyPr/>
                    <a:lstStyle/>
                    <a:p>
                      <a:pPr indent="0" lvl="0" marL="0" rtl="0" algn="l">
                        <a:spcBef>
                          <a:spcPts val="0"/>
                        </a:spcBef>
                        <a:spcAft>
                          <a:spcPts val="0"/>
                        </a:spcAft>
                        <a:buNone/>
                      </a:pPr>
                      <a:r>
                        <a:t/>
                      </a:r>
                      <a:endParaRPr/>
                    </a:p>
                  </a:txBody>
                  <a:tcPr marT="91425" marB="91425" marR="91425" marL="914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C00000"/>
                          </a:solidFill>
                          <a:latin typeface="Gill Sans"/>
                          <a:ea typeface="Gill Sans"/>
                          <a:cs typeface="Gill Sans"/>
                          <a:sym typeface="Gill Sans"/>
                        </a:rPr>
                        <a:t>MongoDB</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C00000"/>
                          </a:solidFill>
                          <a:latin typeface="Gill Sans"/>
                          <a:ea typeface="Gill Sans"/>
                          <a:cs typeface="Gill Sans"/>
                          <a:sym typeface="Gill Sans"/>
                        </a:rPr>
                        <a:t>Redis</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C00000"/>
                          </a:solidFill>
                          <a:latin typeface="Gill Sans"/>
                          <a:ea typeface="Gill Sans"/>
                          <a:cs typeface="Gill Sans"/>
                          <a:sym typeface="Gill Sans"/>
                        </a:rPr>
                        <a:t>MySQL</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C00000"/>
                          </a:solidFill>
                          <a:latin typeface="Gill Sans"/>
                          <a:ea typeface="Gill Sans"/>
                          <a:cs typeface="Gill Sans"/>
                          <a:sym typeface="Gill Sans"/>
                        </a:rPr>
                        <a:t>Oracle</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62245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Database Server</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FF5A36"/>
                          </a:solidFill>
                          <a:latin typeface="Gill Sans"/>
                          <a:ea typeface="Gill Sans"/>
                          <a:cs typeface="Gill Sans"/>
                          <a:sym typeface="Gill Sans"/>
                        </a:rPr>
                        <a:t>mongod</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FF5A36"/>
                          </a:solidFill>
                          <a:latin typeface="Gill Sans"/>
                          <a:ea typeface="Gill Sans"/>
                          <a:cs typeface="Gill Sans"/>
                          <a:sym typeface="Gill Sans"/>
                        </a:rPr>
                        <a:t>redis-server</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FF5A36"/>
                          </a:solidFill>
                          <a:latin typeface="Gill Sans"/>
                          <a:ea typeface="Gill Sans"/>
                          <a:cs typeface="Gill Sans"/>
                          <a:sym typeface="Gill Sans"/>
                        </a:rPr>
                        <a:t>mysqld</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FF5A36"/>
                          </a:solidFill>
                          <a:latin typeface="Gill Sans"/>
                          <a:ea typeface="Gill Sans"/>
                          <a:cs typeface="Gill Sans"/>
                          <a:sym typeface="Gill Sans"/>
                        </a:rPr>
                        <a:t>oracle</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62245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Database Client</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FF5A36"/>
                          </a:solidFill>
                          <a:latin typeface="Gill Sans"/>
                          <a:ea typeface="Gill Sans"/>
                          <a:cs typeface="Gill Sans"/>
                          <a:sym typeface="Gill Sans"/>
                        </a:rPr>
                        <a:t>mongo</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FF5A36"/>
                          </a:solidFill>
                          <a:latin typeface="Gill Sans"/>
                          <a:ea typeface="Gill Sans"/>
                          <a:cs typeface="Gill Sans"/>
                          <a:sym typeface="Gill Sans"/>
                        </a:rPr>
                        <a:t>redis-cli</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FF5A36"/>
                          </a:solidFill>
                          <a:latin typeface="Gill Sans"/>
                          <a:ea typeface="Gill Sans"/>
                          <a:cs typeface="Gill Sans"/>
                          <a:sym typeface="Gill Sans"/>
                        </a:rPr>
                        <a:t>mysql</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IN" sz="1800" u="none" cap="none" strike="noStrike">
                          <a:solidFill>
                            <a:srgbClr val="FF5A36"/>
                          </a:solidFill>
                          <a:latin typeface="Gill Sans"/>
                          <a:ea typeface="Gill Sans"/>
                          <a:cs typeface="Gill Sans"/>
                          <a:sym typeface="Gill Sans"/>
                        </a:rPr>
                        <a:t>sqlplus</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0"/>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start server and client </a:t>
            </a:r>
            <a:endParaRPr b="0" i="0" sz="3200" u="none" cap="none" strike="noStrike">
              <a:latin typeface="Arial"/>
              <a:ea typeface="Arial"/>
              <a:cs typeface="Arial"/>
              <a:sym typeface="Arial"/>
            </a:endParaRPr>
          </a:p>
        </p:txBody>
      </p:sp>
      <p:sp>
        <p:nvSpPr>
          <p:cNvPr id="294" name="Google Shape;294;p50"/>
          <p:cNvSpPr/>
          <p:nvPr/>
        </p:nvSpPr>
        <p:spPr>
          <a:xfrm>
            <a:off x="149040" y="762120"/>
            <a:ext cx="884520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 start </a:t>
            </a:r>
            <a:r>
              <a:rPr b="0" i="0" lang="en-IN" sz="1800" u="none" cap="none" strike="noStrike">
                <a:solidFill>
                  <a:srgbClr val="FF5A36"/>
                </a:solidFill>
                <a:latin typeface="Gill Sans"/>
                <a:ea typeface="Gill Sans"/>
                <a:cs typeface="Gill Sans"/>
                <a:sym typeface="Gill Sans"/>
              </a:rPr>
              <a:t>MongoDB server</a:t>
            </a:r>
            <a:r>
              <a:rPr b="0" i="0" lang="en-IN" sz="1800" u="none" cap="none" strike="noStrike">
                <a:solidFill>
                  <a:srgbClr val="000000"/>
                </a:solidFill>
                <a:latin typeface="Gill Sans"/>
                <a:ea typeface="Gill Sans"/>
                <a:cs typeface="Gill Sans"/>
                <a:sym typeface="Gill Sans"/>
              </a:rPr>
              <a:t>, execute </a:t>
            </a:r>
            <a:r>
              <a:rPr b="1" i="0" lang="en-IN" sz="2000" u="none" cap="none" strike="noStrike">
                <a:solidFill>
                  <a:srgbClr val="C00000"/>
                </a:solidFill>
                <a:latin typeface="Gill Sans"/>
                <a:ea typeface="Gill Sans"/>
                <a:cs typeface="Gill Sans"/>
                <a:sym typeface="Gill Sans"/>
              </a:rPr>
              <a:t>mongod.exe</a:t>
            </a:r>
            <a:r>
              <a:rPr b="0" i="0" lang="en-IN" sz="1800" u="none" cap="none" strike="noStrike">
                <a:solidFill>
                  <a:srgbClr val="036883"/>
                </a:solidFill>
                <a:latin typeface="Gill Sans"/>
                <a:ea typeface="Gill Sans"/>
                <a:cs typeface="Gill Sans"/>
                <a:sym typeface="Gill Sans"/>
              </a:rPr>
              <a:t>.</a:t>
            </a:r>
            <a:endParaRPr b="0" i="0" sz="1800" u="none" cap="none" strike="noStrike">
              <a:latin typeface="Arial"/>
              <a:ea typeface="Arial"/>
              <a:cs typeface="Arial"/>
              <a:sym typeface="Arial"/>
            </a:endParaRPr>
          </a:p>
        </p:txBody>
      </p:sp>
      <p:sp>
        <p:nvSpPr>
          <p:cNvPr id="295" name="Google Shape;295;p50"/>
          <p:cNvSpPr/>
          <p:nvPr/>
        </p:nvSpPr>
        <p:spPr>
          <a:xfrm>
            <a:off x="189000" y="3200400"/>
            <a:ext cx="8766000" cy="1095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mongod</a:t>
            </a:r>
            <a:r>
              <a:rPr b="0" i="0" lang="en-IN" sz="2200" u="none" cap="none" strike="noStrike">
                <a:solidFill>
                  <a:srgbClr val="049DC8"/>
                </a:solidFill>
                <a:latin typeface="Calibri"/>
                <a:ea typeface="Calibri"/>
                <a:cs typeface="Calibri"/>
                <a:sym typeface="Calibri"/>
              </a:rPr>
              <a:t> --dbpath "c:\database" --bind_ip_all --journal</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mongod</a:t>
            </a:r>
            <a:r>
              <a:rPr b="0" i="0" lang="en-IN" sz="2200" u="none" cap="none" strike="noStrike">
                <a:solidFill>
                  <a:srgbClr val="049DC8"/>
                </a:solidFill>
                <a:latin typeface="Calibri"/>
                <a:ea typeface="Calibri"/>
                <a:cs typeface="Calibri"/>
                <a:sym typeface="Calibri"/>
              </a:rPr>
              <a:t> --dbpath "c:\database" --bind_ip stp10 --journal</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mongod</a:t>
            </a:r>
            <a:r>
              <a:rPr b="0" i="0" lang="en-IN" sz="2200" u="none" cap="none" strike="noStrike">
                <a:solidFill>
                  <a:srgbClr val="049DC8"/>
                </a:solidFill>
                <a:latin typeface="Calibri"/>
                <a:ea typeface="Calibri"/>
                <a:cs typeface="Calibri"/>
                <a:sym typeface="Calibri"/>
              </a:rPr>
              <a:t> --dbpath "c:\database" --bind_ip 192.168.100.20 --journal</a:t>
            </a:r>
            <a:endParaRPr b="0" i="0" sz="2200" u="none" cap="none" strike="noStrike">
              <a:latin typeface="Arial"/>
              <a:ea typeface="Arial"/>
              <a:cs typeface="Arial"/>
              <a:sym typeface="Arial"/>
            </a:endParaRPr>
          </a:p>
        </p:txBody>
      </p:sp>
      <p:sp>
        <p:nvSpPr>
          <p:cNvPr id="296" name="Google Shape;296;p50"/>
          <p:cNvSpPr/>
          <p:nvPr/>
        </p:nvSpPr>
        <p:spPr>
          <a:xfrm>
            <a:off x="146160" y="1219320"/>
            <a:ext cx="8154720" cy="143100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036883"/>
              </a:buClr>
              <a:buSzPts val="1800"/>
              <a:buFont typeface="Arial"/>
              <a:buChar char="•"/>
            </a:pPr>
            <a:r>
              <a:rPr b="0" i="0" lang="en-IN" sz="1800" u="none" cap="none" strike="noStrike">
                <a:solidFill>
                  <a:srgbClr val="036883"/>
                </a:solidFill>
                <a:latin typeface="Gill Sans"/>
                <a:ea typeface="Gill Sans"/>
                <a:cs typeface="Gill Sans"/>
                <a:sym typeface="Gill Sans"/>
              </a:rPr>
              <a:t>The --dbpath option points to your database directory.</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036883"/>
              </a:buClr>
              <a:buSzPts val="1800"/>
              <a:buFont typeface="Arial"/>
              <a:buChar char="•"/>
            </a:pPr>
            <a:r>
              <a:rPr b="0" i="0" lang="en-IN" sz="1800" u="none" cap="none" strike="noStrike">
                <a:solidFill>
                  <a:srgbClr val="036883"/>
                </a:solidFill>
                <a:latin typeface="Gill Sans"/>
                <a:ea typeface="Gill Sans"/>
                <a:cs typeface="Gill Sans"/>
                <a:sym typeface="Gill Sans"/>
              </a:rPr>
              <a:t>The --bind_ip_all option : bind to all ip addresses.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036883"/>
              </a:buClr>
              <a:buSzPts val="1800"/>
              <a:buFont typeface="Arial"/>
              <a:buChar char="•"/>
            </a:pPr>
            <a:r>
              <a:rPr b="0" i="0" lang="en-IN" sz="1800" u="none" cap="none" strike="noStrike">
                <a:solidFill>
                  <a:srgbClr val="036883"/>
                </a:solidFill>
                <a:latin typeface="Gill Sans"/>
                <a:ea typeface="Gill Sans"/>
                <a:cs typeface="Gill Sans"/>
                <a:sym typeface="Gill Sans"/>
              </a:rPr>
              <a:t>The --bind_ip arg option : comma separated list of ip addresses to listen on,  localhost by default.</a:t>
            </a:r>
            <a:endParaRPr b="0" i="0" sz="1800" u="none" cap="none" strike="noStrike">
              <a:latin typeface="Arial"/>
              <a:ea typeface="Arial"/>
              <a:cs typeface="Arial"/>
              <a:sym typeface="Arial"/>
            </a:endParaRPr>
          </a:p>
        </p:txBody>
      </p:sp>
      <p:sp>
        <p:nvSpPr>
          <p:cNvPr id="297" name="Google Shape;297;p50"/>
          <p:cNvSpPr/>
          <p:nvPr/>
        </p:nvSpPr>
        <p:spPr>
          <a:xfrm>
            <a:off x="146160" y="4668840"/>
            <a:ext cx="884520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 start </a:t>
            </a:r>
            <a:r>
              <a:rPr b="0" i="0" lang="en-IN" sz="1800" u="none" cap="none" strike="noStrike">
                <a:solidFill>
                  <a:srgbClr val="FF5A36"/>
                </a:solidFill>
                <a:latin typeface="Gill Sans"/>
                <a:ea typeface="Gill Sans"/>
                <a:cs typeface="Gill Sans"/>
                <a:sym typeface="Gill Sans"/>
              </a:rPr>
              <a:t>MongoDB client</a:t>
            </a:r>
            <a:r>
              <a:rPr b="0" i="0" lang="en-IN" sz="1800" u="none" cap="none" strike="noStrike">
                <a:solidFill>
                  <a:srgbClr val="000000"/>
                </a:solidFill>
                <a:latin typeface="Gill Sans"/>
                <a:ea typeface="Gill Sans"/>
                <a:cs typeface="Gill Sans"/>
                <a:sym typeface="Gill Sans"/>
              </a:rPr>
              <a:t>, execute </a:t>
            </a:r>
            <a:r>
              <a:rPr b="1" i="0" lang="en-IN" sz="2000" u="none" cap="none" strike="noStrike">
                <a:solidFill>
                  <a:srgbClr val="C00000"/>
                </a:solidFill>
                <a:latin typeface="Gill Sans"/>
                <a:ea typeface="Gill Sans"/>
                <a:cs typeface="Gill Sans"/>
                <a:sym typeface="Gill Sans"/>
              </a:rPr>
              <a:t>mongo.exe</a:t>
            </a:r>
            <a:r>
              <a:rPr b="0" i="0" lang="en-IN" sz="1800" u="none" cap="none" strike="noStrike">
                <a:solidFill>
                  <a:srgbClr val="036883"/>
                </a:solidFill>
                <a:latin typeface="Gill Sans"/>
                <a:ea typeface="Gill Sans"/>
                <a:cs typeface="Gill Sans"/>
                <a:sym typeface="Gill Sans"/>
              </a:rPr>
              <a:t>.</a:t>
            </a:r>
            <a:endParaRPr b="0" i="0" sz="1800" u="none" cap="none" strike="noStrike">
              <a:latin typeface="Arial"/>
              <a:ea typeface="Arial"/>
              <a:cs typeface="Arial"/>
              <a:sym typeface="Arial"/>
            </a:endParaRPr>
          </a:p>
        </p:txBody>
      </p:sp>
      <p:cxnSp>
        <p:nvCxnSpPr>
          <p:cNvPr id="298" name="Google Shape;298;p50"/>
          <p:cNvCxnSpPr/>
          <p:nvPr/>
        </p:nvCxnSpPr>
        <p:spPr>
          <a:xfrm>
            <a:off x="146160" y="4502880"/>
            <a:ext cx="8848440" cy="360"/>
          </a:xfrm>
          <a:prstGeom prst="straightConnector1">
            <a:avLst/>
          </a:prstGeom>
          <a:noFill/>
          <a:ln cap="flat" cmpd="sng" w="9525">
            <a:solidFill>
              <a:srgbClr val="727CA3"/>
            </a:solidFill>
            <a:prstDash val="solid"/>
            <a:round/>
            <a:headEnd len="sm" w="sm" type="none"/>
            <a:tailEnd len="sm" w="sm" type="none"/>
          </a:ln>
        </p:spPr>
      </p:cxnSp>
      <p:sp>
        <p:nvSpPr>
          <p:cNvPr id="299" name="Google Shape;299;p50"/>
          <p:cNvSpPr/>
          <p:nvPr/>
        </p:nvSpPr>
        <p:spPr>
          <a:xfrm>
            <a:off x="189000" y="5097960"/>
            <a:ext cx="8766000" cy="1095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mongo</a:t>
            </a:r>
            <a:r>
              <a:rPr b="0" i="0" lang="en-IN" sz="2200" u="none" cap="none" strike="noStrike">
                <a:solidFill>
                  <a:srgbClr val="049DC8"/>
                </a:solidFill>
                <a:latin typeface="Calibri"/>
                <a:ea typeface="Calibri"/>
                <a:cs typeface="Calibri"/>
                <a:sym typeface="Calibri"/>
              </a:rPr>
              <a:t> "192.168.100.20:27017/db1"</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mongo</a:t>
            </a:r>
            <a:r>
              <a:rPr b="0" i="0" lang="en-IN" sz="2200" u="none" cap="none" strike="noStrike">
                <a:solidFill>
                  <a:srgbClr val="049DC8"/>
                </a:solidFill>
                <a:latin typeface="Calibri"/>
                <a:ea typeface="Calibri"/>
                <a:cs typeface="Calibri"/>
                <a:sym typeface="Calibri"/>
              </a:rPr>
              <a:t> --host "192.168.100.20" --port "27017"</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mongo</a:t>
            </a:r>
            <a:r>
              <a:rPr b="0" i="0" lang="en-IN" sz="2200" u="none" cap="none" strike="noStrike">
                <a:solidFill>
                  <a:srgbClr val="049DC8"/>
                </a:solidFill>
                <a:latin typeface="Calibri"/>
                <a:ea typeface="Calibri"/>
                <a:cs typeface="Calibri"/>
                <a:sym typeface="Calibri"/>
              </a:rPr>
              <a:t> --host "192.168.100.20" --port "27017" primaryDB</a:t>
            </a:r>
            <a:endParaRPr b="0" i="0" sz="2200" u="none" cap="none" strike="noStrike">
              <a:latin typeface="Arial"/>
              <a:ea typeface="Arial"/>
              <a:cs typeface="Arial"/>
              <a:sym typeface="Arial"/>
            </a:endParaRPr>
          </a:p>
        </p:txBody>
      </p:sp>
      <p:sp>
        <p:nvSpPr>
          <p:cNvPr id="300" name="Google Shape;300;p50"/>
          <p:cNvSpPr/>
          <p:nvPr/>
        </p:nvSpPr>
        <p:spPr>
          <a:xfrm>
            <a:off x="202680" y="2743200"/>
            <a:ext cx="46245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--bind_ip &lt;hostnames | ipaddresses&gt;</a:t>
            </a:r>
            <a:endParaRPr b="0" i="0" sz="18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1"/>
          <p:cNvSpPr/>
          <p:nvPr/>
        </p:nvSpPr>
        <p:spPr>
          <a:xfrm>
            <a:off x="152280" y="2857320"/>
            <a:ext cx="8838720" cy="9140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comparison operator</a:t>
            </a:r>
            <a:endParaRPr b="0" i="0" sz="4800" u="none" cap="none" strike="noStrike">
              <a:latin typeface="Arial"/>
              <a:ea typeface="Arial"/>
              <a:cs typeface="Arial"/>
              <a:sym typeface="Arial"/>
            </a:endParaRPr>
          </a:p>
        </p:txBody>
      </p:sp>
      <p:sp>
        <p:nvSpPr>
          <p:cNvPr id="306" name="Google Shape;306;p51"/>
          <p:cNvSpPr/>
          <p:nvPr/>
        </p:nvSpPr>
        <p:spPr>
          <a:xfrm>
            <a:off x="182880" y="152280"/>
            <a:ext cx="8808480" cy="2529720"/>
          </a:xfrm>
          <a:prstGeom prst="rect">
            <a:avLst/>
          </a:prstGeom>
          <a:noFill/>
          <a:ln>
            <a:noFill/>
          </a:ln>
        </p:spPr>
        <p:txBody>
          <a:bodyPr anchorCtr="0" anchor="t" bIns="45000" lIns="90000" spcFirstLastPara="1" rIns="90000" wrap="square" tIns="45000">
            <a:noAutofit/>
          </a:bodyPr>
          <a:lstStyle/>
          <a:p>
            <a:pPr indent="-456840" lvl="0" marL="457200" marR="0" rtl="0" algn="l">
              <a:lnSpc>
                <a:spcPct val="100000"/>
              </a:lnSpc>
              <a:spcBef>
                <a:spcPts val="0"/>
              </a:spcBef>
              <a:spcAft>
                <a:spcPts val="0"/>
              </a:spcAft>
              <a:buClr>
                <a:srgbClr val="FC6F0D"/>
              </a:buClr>
              <a:buSzPts val="2000"/>
              <a:buFont typeface="Arial"/>
              <a:buChar char="•"/>
            </a:pPr>
            <a:r>
              <a:rPr b="0" i="0" lang="en-IN" sz="2000" u="none" cap="none" strike="noStrike">
                <a:solidFill>
                  <a:srgbClr val="FC6F0D"/>
                </a:solidFill>
                <a:latin typeface="Calibri"/>
                <a:ea typeface="Calibri"/>
                <a:cs typeface="Calibri"/>
                <a:sym typeface="Calibri"/>
              </a:rPr>
              <a:t>db.version()	            </a:t>
            </a:r>
            <a:r>
              <a:rPr b="0" i="0" lang="en-IN" sz="2000" u="none" cap="none" strike="noStrike">
                <a:solidFill>
                  <a:srgbClr val="00B050"/>
                </a:solidFill>
                <a:latin typeface="Calibri"/>
                <a:ea typeface="Calibri"/>
                <a:cs typeface="Calibri"/>
                <a:sym typeface="Calibri"/>
              </a:rPr>
              <a:t>// Returns mongoDB version.</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456840" lvl="0" marL="457200" marR="0" rtl="0" algn="l">
              <a:lnSpc>
                <a:spcPct val="100000"/>
              </a:lnSpc>
              <a:spcBef>
                <a:spcPts val="0"/>
              </a:spcBef>
              <a:spcAft>
                <a:spcPts val="0"/>
              </a:spcAft>
              <a:buClr>
                <a:srgbClr val="FC6F0D"/>
              </a:buClr>
              <a:buSzPts val="2000"/>
              <a:buFont typeface="Arial"/>
              <a:buChar char="•"/>
            </a:pPr>
            <a:r>
              <a:rPr b="0" i="0" lang="en-IN" sz="2000" u="none" cap="none" strike="noStrike">
                <a:solidFill>
                  <a:srgbClr val="FC6F0D"/>
                </a:solidFill>
                <a:latin typeface="Calibri"/>
                <a:ea typeface="Calibri"/>
                <a:cs typeface="Calibri"/>
                <a:sym typeface="Calibri"/>
              </a:rPr>
              <a:t>db.getMongo();        </a:t>
            </a:r>
            <a:r>
              <a:rPr b="0" i="0" lang="en-IN" sz="2000" u="none" cap="none" strike="noStrike">
                <a:solidFill>
                  <a:srgbClr val="00B050"/>
                </a:solidFill>
                <a:latin typeface="Calibri"/>
                <a:ea typeface="Calibri"/>
                <a:cs typeface="Calibri"/>
                <a:sym typeface="Calibri"/>
              </a:rPr>
              <a:t>// connection to 192.168.100.20:27017</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456840" lvl="0" marL="457200" marR="0" rtl="0" algn="l">
              <a:lnSpc>
                <a:spcPct val="100000"/>
              </a:lnSpc>
              <a:spcBef>
                <a:spcPts val="0"/>
              </a:spcBef>
              <a:spcAft>
                <a:spcPts val="0"/>
              </a:spcAft>
              <a:buClr>
                <a:srgbClr val="FC6F0D"/>
              </a:buClr>
              <a:buSzPts val="2000"/>
              <a:buFont typeface="Arial"/>
              <a:buChar char="•"/>
            </a:pPr>
            <a:r>
              <a:rPr b="0" i="0" lang="en-IN" sz="2000" u="none" cap="none" strike="noStrike">
                <a:solidFill>
                  <a:srgbClr val="FC6F0D"/>
                </a:solidFill>
                <a:latin typeface="Calibri"/>
                <a:ea typeface="Calibri"/>
                <a:cs typeface="Calibri"/>
                <a:sym typeface="Calibri"/>
              </a:rPr>
              <a:t>db.hostInfo()            </a:t>
            </a:r>
            <a:r>
              <a:rPr b="0" i="0" lang="en-IN" sz="2000" u="none" cap="none" strike="noStrike">
                <a:solidFill>
                  <a:srgbClr val="00B050"/>
                </a:solidFill>
                <a:latin typeface="Calibri"/>
                <a:ea typeface="Calibri"/>
                <a:cs typeface="Calibri"/>
                <a:sym typeface="Calibri"/>
              </a:rPr>
              <a:t>// Returns a document with information about the </a:t>
            </a:r>
            <a:endParaRPr b="0" i="0" sz="2000" u="none" cap="none" strike="noStrike">
              <a:latin typeface="Arial"/>
              <a:ea typeface="Arial"/>
              <a:cs typeface="Arial"/>
              <a:sym typeface="Arial"/>
            </a:endParaRPr>
          </a:p>
          <a:p>
            <a:pPr indent="-456839" lvl="0" marL="2743200" marR="0" rtl="0" algn="l">
              <a:lnSpc>
                <a:spcPct val="100000"/>
              </a:lnSpc>
              <a:spcBef>
                <a:spcPts val="0"/>
              </a:spcBef>
              <a:spcAft>
                <a:spcPts val="0"/>
              </a:spcAft>
              <a:buNone/>
            </a:pPr>
            <a:r>
              <a:rPr b="0" i="0" lang="en-IN" sz="2000" u="none" cap="none" strike="noStrike">
                <a:solidFill>
                  <a:srgbClr val="00B050"/>
                </a:solidFill>
                <a:latin typeface="Calibri"/>
                <a:ea typeface="Calibri"/>
                <a:cs typeface="Calibri"/>
                <a:sym typeface="Calibri"/>
              </a:rPr>
              <a:t>       underlying system that the mongod runs on.</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456840" lvl="0" marL="457200" marR="0" rtl="0" algn="l">
              <a:lnSpc>
                <a:spcPct val="100000"/>
              </a:lnSpc>
              <a:spcBef>
                <a:spcPts val="0"/>
              </a:spcBef>
              <a:spcAft>
                <a:spcPts val="0"/>
              </a:spcAft>
              <a:buClr>
                <a:srgbClr val="FC6F0D"/>
              </a:buClr>
              <a:buSzPts val="2000"/>
              <a:buFont typeface="Arial"/>
              <a:buChar char="•"/>
            </a:pPr>
            <a:r>
              <a:rPr b="0" i="0" lang="en-IN" sz="2000" u="none" cap="none" strike="noStrike">
                <a:solidFill>
                  <a:srgbClr val="FC6F0D"/>
                </a:solidFill>
                <a:latin typeface="Calibri"/>
                <a:ea typeface="Calibri"/>
                <a:cs typeface="Calibri"/>
                <a:sym typeface="Calibri"/>
              </a:rPr>
              <a:t>getHostName()       </a:t>
            </a:r>
            <a:r>
              <a:rPr b="0" i="0" lang="en-IN" sz="2000" u="none" cap="none" strike="noStrike">
                <a:solidFill>
                  <a:srgbClr val="00B050"/>
                </a:solidFill>
                <a:latin typeface="Calibri"/>
                <a:ea typeface="Calibri"/>
                <a:cs typeface="Calibri"/>
                <a:sym typeface="Calibri"/>
              </a:rPr>
              <a:t>// Computer name [stp5]</a:t>
            </a:r>
            <a:endParaRPr b="0" i="0" sz="2000" u="none" cap="none"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2"/>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comparison operator</a:t>
            </a:r>
            <a:endParaRPr b="0" i="0" sz="3200" u="none" cap="none" strike="noStrike">
              <a:latin typeface="Arial"/>
              <a:ea typeface="Arial"/>
              <a:cs typeface="Arial"/>
              <a:sym typeface="Arial"/>
            </a:endParaRPr>
          </a:p>
        </p:txBody>
      </p:sp>
      <p:graphicFrame>
        <p:nvGraphicFramePr>
          <p:cNvPr id="312" name="Google Shape;312;p52"/>
          <p:cNvGraphicFramePr/>
          <p:nvPr/>
        </p:nvGraphicFramePr>
        <p:xfrm>
          <a:off x="152280" y="1066680"/>
          <a:ext cx="3000000" cy="3000000"/>
        </p:xfrm>
        <a:graphic>
          <a:graphicData uri="http://schemas.openxmlformats.org/drawingml/2006/table">
            <a:tbl>
              <a:tblPr>
                <a:noFill/>
                <a:tableStyleId>{CAE84490-4B3B-4004-A0CC-510CA0309122}</a:tableStyleId>
              </a:tblPr>
              <a:tblGrid>
                <a:gridCol w="886675"/>
                <a:gridCol w="7952400"/>
              </a:tblGrid>
              <a:tr h="540725">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$eq</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Matches values that are equal to a specified value.</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0725">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$gt</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Matches values that are greater than a specified value.</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4125">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$gte</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Matches values that are greater than or equal to a specified value.</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0725">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$lt</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Matches values that are less than a specified value.</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4125">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$lte</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Matches values that are less than or equal to a specified value.</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0725">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$ne</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Matches all values that are not equal to a specified value.</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0725">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$in</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Matches any of the values specified in an array.</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9650">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$nin</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Matches none of the values specified in an array.</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3"/>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comparison operator</a:t>
            </a:r>
            <a:endParaRPr b="0" i="0" sz="3200" u="none" cap="none" strike="noStrike">
              <a:latin typeface="Arial"/>
              <a:ea typeface="Arial"/>
              <a:cs typeface="Arial"/>
              <a:sym typeface="Arial"/>
            </a:endParaRPr>
          </a:p>
        </p:txBody>
      </p:sp>
      <p:sp>
        <p:nvSpPr>
          <p:cNvPr id="318" name="Google Shape;318;p53"/>
          <p:cNvSpPr/>
          <p:nvPr/>
        </p:nvSpPr>
        <p:spPr>
          <a:xfrm>
            <a:off x="156240" y="767520"/>
            <a:ext cx="60768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$eq</a:t>
            </a:r>
            <a:endParaRPr b="0" i="0" sz="2200" u="none" cap="none" strike="noStrike">
              <a:latin typeface="Arial"/>
              <a:ea typeface="Arial"/>
              <a:cs typeface="Arial"/>
              <a:sym typeface="Arial"/>
            </a:endParaRPr>
          </a:p>
        </p:txBody>
      </p:sp>
      <p:sp>
        <p:nvSpPr>
          <p:cNvPr id="319" name="Google Shape;319;p53"/>
          <p:cNvSpPr/>
          <p:nvPr/>
        </p:nvSpPr>
        <p:spPr>
          <a:xfrm>
            <a:off x="697320" y="1193040"/>
            <a:ext cx="20070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 {$eq: value} }</a:t>
            </a:r>
            <a:endParaRPr b="0" i="0" sz="1800" u="none" cap="none" strike="noStrike">
              <a:latin typeface="Arial"/>
              <a:ea typeface="Arial"/>
              <a:cs typeface="Arial"/>
              <a:sym typeface="Arial"/>
            </a:endParaRPr>
          </a:p>
        </p:txBody>
      </p:sp>
      <p:sp>
        <p:nvSpPr>
          <p:cNvPr id="320" name="Google Shape;320;p53"/>
          <p:cNvSpPr/>
          <p:nvPr/>
        </p:nvSpPr>
        <p:spPr>
          <a:xfrm>
            <a:off x="4804560" y="750600"/>
            <a:ext cx="60768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$ne</a:t>
            </a:r>
            <a:endParaRPr b="0" i="0" sz="2200" u="none" cap="none" strike="noStrike">
              <a:latin typeface="Arial"/>
              <a:ea typeface="Arial"/>
              <a:cs typeface="Arial"/>
              <a:sym typeface="Arial"/>
            </a:endParaRPr>
          </a:p>
        </p:txBody>
      </p:sp>
      <p:sp>
        <p:nvSpPr>
          <p:cNvPr id="321" name="Google Shape;321;p53"/>
          <p:cNvSpPr/>
          <p:nvPr/>
        </p:nvSpPr>
        <p:spPr>
          <a:xfrm>
            <a:off x="5342040" y="1176120"/>
            <a:ext cx="20145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 {$ne: value} }</a:t>
            </a:r>
            <a:endParaRPr b="0" i="0" sz="1800" u="none" cap="none" strike="noStrike">
              <a:latin typeface="Arial"/>
              <a:ea typeface="Arial"/>
              <a:cs typeface="Arial"/>
              <a:sym typeface="Arial"/>
            </a:endParaRPr>
          </a:p>
        </p:txBody>
      </p:sp>
      <p:sp>
        <p:nvSpPr>
          <p:cNvPr id="322" name="Google Shape;322;p53"/>
          <p:cNvSpPr/>
          <p:nvPr/>
        </p:nvSpPr>
        <p:spPr>
          <a:xfrm>
            <a:off x="161640" y="2056320"/>
            <a:ext cx="54216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$gt</a:t>
            </a:r>
            <a:endParaRPr b="0" i="0" sz="2200" u="none" cap="none" strike="noStrike">
              <a:latin typeface="Arial"/>
              <a:ea typeface="Arial"/>
              <a:cs typeface="Arial"/>
              <a:sym typeface="Arial"/>
            </a:endParaRPr>
          </a:p>
        </p:txBody>
      </p:sp>
      <p:sp>
        <p:nvSpPr>
          <p:cNvPr id="323" name="Google Shape;323;p53"/>
          <p:cNvSpPr/>
          <p:nvPr/>
        </p:nvSpPr>
        <p:spPr>
          <a:xfrm>
            <a:off x="718560" y="2481840"/>
            <a:ext cx="1974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 {$gt: value} }</a:t>
            </a:r>
            <a:endParaRPr b="0" i="0" sz="1800" u="none" cap="none" strike="noStrike">
              <a:latin typeface="Arial"/>
              <a:ea typeface="Arial"/>
              <a:cs typeface="Arial"/>
              <a:sym typeface="Arial"/>
            </a:endParaRPr>
          </a:p>
        </p:txBody>
      </p:sp>
      <p:sp>
        <p:nvSpPr>
          <p:cNvPr id="324" name="Google Shape;324;p53"/>
          <p:cNvSpPr/>
          <p:nvPr/>
        </p:nvSpPr>
        <p:spPr>
          <a:xfrm>
            <a:off x="4810680" y="2039400"/>
            <a:ext cx="67788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$gte</a:t>
            </a:r>
            <a:endParaRPr b="0" i="0" sz="2200" u="none" cap="none" strike="noStrike">
              <a:latin typeface="Arial"/>
              <a:ea typeface="Arial"/>
              <a:cs typeface="Arial"/>
              <a:sym typeface="Arial"/>
            </a:endParaRPr>
          </a:p>
        </p:txBody>
      </p:sp>
      <p:sp>
        <p:nvSpPr>
          <p:cNvPr id="325" name="Google Shape;325;p53"/>
          <p:cNvSpPr/>
          <p:nvPr/>
        </p:nvSpPr>
        <p:spPr>
          <a:xfrm>
            <a:off x="5379120" y="2464920"/>
            <a:ext cx="20768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 {$gte: value} }</a:t>
            </a:r>
            <a:endParaRPr b="0" i="0" sz="1800" u="none" cap="none" strike="noStrike">
              <a:latin typeface="Arial"/>
              <a:ea typeface="Arial"/>
              <a:cs typeface="Arial"/>
              <a:sym typeface="Arial"/>
            </a:endParaRPr>
          </a:p>
        </p:txBody>
      </p:sp>
      <p:sp>
        <p:nvSpPr>
          <p:cNvPr id="326" name="Google Shape;326;p53"/>
          <p:cNvSpPr/>
          <p:nvPr/>
        </p:nvSpPr>
        <p:spPr>
          <a:xfrm>
            <a:off x="220320" y="3369960"/>
            <a:ext cx="47988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$lt</a:t>
            </a:r>
            <a:endParaRPr b="0" i="0" sz="2200" u="none" cap="none" strike="noStrike">
              <a:latin typeface="Arial"/>
              <a:ea typeface="Arial"/>
              <a:cs typeface="Arial"/>
              <a:sym typeface="Arial"/>
            </a:endParaRPr>
          </a:p>
        </p:txBody>
      </p:sp>
      <p:sp>
        <p:nvSpPr>
          <p:cNvPr id="327" name="Google Shape;327;p53"/>
          <p:cNvSpPr/>
          <p:nvPr/>
        </p:nvSpPr>
        <p:spPr>
          <a:xfrm>
            <a:off x="805320" y="3795480"/>
            <a:ext cx="19213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 {$lt: value} }</a:t>
            </a:r>
            <a:endParaRPr b="0" i="0" sz="1800" u="none" cap="none" strike="noStrike">
              <a:latin typeface="Arial"/>
              <a:ea typeface="Arial"/>
              <a:cs typeface="Arial"/>
              <a:sym typeface="Arial"/>
            </a:endParaRPr>
          </a:p>
        </p:txBody>
      </p:sp>
      <p:sp>
        <p:nvSpPr>
          <p:cNvPr id="328" name="Google Shape;328;p53"/>
          <p:cNvSpPr/>
          <p:nvPr/>
        </p:nvSpPr>
        <p:spPr>
          <a:xfrm>
            <a:off x="4869720" y="3353040"/>
            <a:ext cx="6156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$lte</a:t>
            </a:r>
            <a:endParaRPr b="0" i="0" sz="2200" u="none" cap="none" strike="noStrike">
              <a:latin typeface="Arial"/>
              <a:ea typeface="Arial"/>
              <a:cs typeface="Arial"/>
              <a:sym typeface="Arial"/>
            </a:endParaRPr>
          </a:p>
        </p:txBody>
      </p:sp>
      <p:sp>
        <p:nvSpPr>
          <p:cNvPr id="329" name="Google Shape;329;p53"/>
          <p:cNvSpPr/>
          <p:nvPr/>
        </p:nvSpPr>
        <p:spPr>
          <a:xfrm>
            <a:off x="5465880" y="3778560"/>
            <a:ext cx="20235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 {$lte: value} }</a:t>
            </a:r>
            <a:endParaRPr b="0" i="0" sz="1800" u="none" cap="none" strike="noStrike">
              <a:latin typeface="Arial"/>
              <a:ea typeface="Arial"/>
              <a:cs typeface="Arial"/>
              <a:sym typeface="Arial"/>
            </a:endParaRPr>
          </a:p>
        </p:txBody>
      </p:sp>
      <p:sp>
        <p:nvSpPr>
          <p:cNvPr id="330" name="Google Shape;330;p53"/>
          <p:cNvSpPr/>
          <p:nvPr/>
        </p:nvSpPr>
        <p:spPr>
          <a:xfrm>
            <a:off x="286200" y="4665600"/>
            <a:ext cx="60768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$ne</a:t>
            </a:r>
            <a:endParaRPr b="0" i="0" sz="2200" u="none" cap="none" strike="noStrike">
              <a:latin typeface="Arial"/>
              <a:ea typeface="Arial"/>
              <a:cs typeface="Arial"/>
              <a:sym typeface="Arial"/>
            </a:endParaRPr>
          </a:p>
        </p:txBody>
      </p:sp>
      <p:sp>
        <p:nvSpPr>
          <p:cNvPr id="331" name="Google Shape;331;p53"/>
          <p:cNvSpPr/>
          <p:nvPr/>
        </p:nvSpPr>
        <p:spPr>
          <a:xfrm>
            <a:off x="1365120" y="5091120"/>
            <a:ext cx="47304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 {$in: [&lt;value1&gt;, &lt;value2&gt;, ..., &lt;valueN&gt;]} }</a:t>
            </a:r>
            <a:endParaRPr b="0" i="0" sz="1800" u="none" cap="none"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4"/>
          <p:cNvSpPr/>
          <p:nvPr/>
        </p:nvSpPr>
        <p:spPr>
          <a:xfrm>
            <a:off x="152280" y="2362320"/>
            <a:ext cx="8838720" cy="9140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logical operator</a:t>
            </a:r>
            <a:endParaRPr b="0" i="0" sz="48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5"/>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logical operator</a:t>
            </a:r>
            <a:endParaRPr b="0" i="0" sz="3200" u="none" cap="none" strike="noStrike">
              <a:latin typeface="Arial"/>
              <a:ea typeface="Arial"/>
              <a:cs typeface="Arial"/>
              <a:sym typeface="Arial"/>
            </a:endParaRPr>
          </a:p>
        </p:txBody>
      </p:sp>
      <p:graphicFrame>
        <p:nvGraphicFramePr>
          <p:cNvPr id="342" name="Google Shape;342;p55"/>
          <p:cNvGraphicFramePr/>
          <p:nvPr/>
        </p:nvGraphicFramePr>
        <p:xfrm>
          <a:off x="152280" y="1066680"/>
          <a:ext cx="3000000" cy="3000000"/>
        </p:xfrm>
        <a:graphic>
          <a:graphicData uri="http://schemas.openxmlformats.org/drawingml/2006/table">
            <a:tbl>
              <a:tblPr>
                <a:noFill/>
                <a:tableStyleId>{CAE84490-4B3B-4004-A0CC-510CA0309122}</a:tableStyleId>
              </a:tblPr>
              <a:tblGrid>
                <a:gridCol w="886675"/>
                <a:gridCol w="7952400"/>
              </a:tblGrid>
              <a:tr h="959050">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$or</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Joins query clauses with a logical </a:t>
                      </a:r>
                      <a:r>
                        <a:rPr b="0" lang="en-IN" sz="2000" u="none" cap="none" strike="noStrike">
                          <a:solidFill>
                            <a:srgbClr val="00B0F0"/>
                          </a:solidFill>
                          <a:latin typeface="Gill Sans"/>
                          <a:ea typeface="Gill Sans"/>
                          <a:cs typeface="Gill Sans"/>
                          <a:sym typeface="Gill Sans"/>
                        </a:rPr>
                        <a:t>OR </a:t>
                      </a:r>
                      <a:r>
                        <a:rPr b="0" lang="en-IN" sz="2000" u="none" cap="none" strike="noStrike">
                          <a:solidFill>
                            <a:srgbClr val="000000"/>
                          </a:solidFill>
                          <a:latin typeface="Gill Sans"/>
                          <a:ea typeface="Gill Sans"/>
                          <a:cs typeface="Gill Sans"/>
                          <a:sym typeface="Gill Sans"/>
                        </a:rPr>
                        <a:t>returns all documents that    </a:t>
                      </a:r>
                      <a:endParaRPr b="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match the conditions of either clause.</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59050">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$and</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Joins query clauses with a logical </a:t>
                      </a:r>
                      <a:r>
                        <a:rPr b="0" lang="en-IN" sz="2000" u="none" cap="none" strike="noStrike">
                          <a:solidFill>
                            <a:srgbClr val="00B0F0"/>
                          </a:solidFill>
                          <a:latin typeface="Gill Sans"/>
                          <a:ea typeface="Gill Sans"/>
                          <a:cs typeface="Gill Sans"/>
                          <a:sym typeface="Gill Sans"/>
                        </a:rPr>
                        <a:t>AND </a:t>
                      </a:r>
                      <a:r>
                        <a:rPr b="0" lang="en-IN" sz="2000" u="none" cap="none" strike="noStrike">
                          <a:solidFill>
                            <a:srgbClr val="000000"/>
                          </a:solidFill>
                          <a:latin typeface="Gill Sans"/>
                          <a:ea typeface="Gill Sans"/>
                          <a:cs typeface="Gill Sans"/>
                          <a:sym typeface="Gill Sans"/>
                        </a:rPr>
                        <a:t>returns all documents that </a:t>
                      </a:r>
                      <a:endParaRPr b="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match the conditions of both clauses.</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59050">
                <a:tc>
                  <a:txBody>
                    <a:bodyPr/>
                    <a:lstStyle/>
                    <a:p>
                      <a:pPr indent="0" lvl="0" marL="0" marR="0" rtl="0" algn="ctr">
                        <a:lnSpc>
                          <a:spcPct val="100000"/>
                        </a:lnSpc>
                        <a:spcBef>
                          <a:spcPts val="0"/>
                        </a:spcBef>
                        <a:spcAft>
                          <a:spcPts val="0"/>
                        </a:spcAft>
                        <a:buNone/>
                      </a:pPr>
                      <a:r>
                        <a:rPr b="0" lang="en-IN" sz="2000" u="none" cap="none" strike="noStrike">
                          <a:solidFill>
                            <a:srgbClr val="006C86"/>
                          </a:solidFill>
                          <a:latin typeface="Gill Sans"/>
                          <a:ea typeface="Gill Sans"/>
                          <a:cs typeface="Gill Sans"/>
                          <a:sym typeface="Gill Sans"/>
                        </a:rPr>
                        <a:t>$not</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Inverts the effect of a query expression and returns documents that </a:t>
                      </a:r>
                      <a:endParaRPr b="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lang="en-IN" sz="2000" u="none" cap="none" strike="noStrike">
                          <a:solidFill>
                            <a:srgbClr val="000000"/>
                          </a:solidFill>
                          <a:latin typeface="Gill Sans"/>
                          <a:ea typeface="Gill Sans"/>
                          <a:cs typeface="Gill Sans"/>
                          <a:sym typeface="Gill Sans"/>
                        </a:rPr>
                        <a:t>  do not match the query expression.</a:t>
                      </a:r>
                      <a:endParaRPr b="0" sz="2000" u="none" cap="none" strike="noStrike">
                        <a:latin typeface="Arial"/>
                        <a:ea typeface="Arial"/>
                        <a:cs typeface="Arial"/>
                        <a:sym typeface="Arial"/>
                      </a:endParaRPr>
                    </a:p>
                  </a:txBody>
                  <a:tcPr marT="45725" marB="45725" marR="23050" marL="230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pSp>
        <p:nvGrpSpPr>
          <p:cNvPr id="343" name="Google Shape;343;p55"/>
          <p:cNvGrpSpPr/>
          <p:nvPr/>
        </p:nvGrpSpPr>
        <p:grpSpPr>
          <a:xfrm>
            <a:off x="228600" y="4191120"/>
            <a:ext cx="7391160" cy="1389240"/>
            <a:chOff x="228600" y="4191120"/>
            <a:chExt cx="7391160" cy="1389240"/>
          </a:xfrm>
        </p:grpSpPr>
        <p:sp>
          <p:nvSpPr>
            <p:cNvPr id="344" name="Google Shape;344;p55"/>
            <p:cNvSpPr/>
            <p:nvPr/>
          </p:nvSpPr>
          <p:spPr>
            <a:xfrm>
              <a:off x="228600" y="4191120"/>
              <a:ext cx="73911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$or: [ { &lt;expr1&gt; }, { &lt;expr2&gt; }, ..., { &lt;exprN&gt; } ] }</a:t>
              </a:r>
              <a:endParaRPr b="0" i="0" sz="1800" u="none" cap="none" strike="noStrike">
                <a:latin typeface="Arial"/>
                <a:ea typeface="Arial"/>
                <a:cs typeface="Arial"/>
                <a:sym typeface="Arial"/>
              </a:endParaRPr>
            </a:p>
          </p:txBody>
        </p:sp>
        <p:sp>
          <p:nvSpPr>
            <p:cNvPr id="345" name="Google Shape;345;p55"/>
            <p:cNvSpPr/>
            <p:nvPr/>
          </p:nvSpPr>
          <p:spPr>
            <a:xfrm>
              <a:off x="228600" y="4703400"/>
              <a:ext cx="73911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$and: [ { &lt;expr1&gt; }, { &lt;expr2&gt; }, ..., { &lt;exprN&gt; } ] }</a:t>
              </a:r>
              <a:endParaRPr b="0" i="0" sz="1800" u="none" cap="none" strike="noStrike">
                <a:latin typeface="Arial"/>
                <a:ea typeface="Arial"/>
                <a:cs typeface="Arial"/>
                <a:sym typeface="Arial"/>
              </a:endParaRPr>
            </a:p>
          </p:txBody>
        </p:sp>
        <p:sp>
          <p:nvSpPr>
            <p:cNvPr id="346" name="Google Shape;346;p55"/>
            <p:cNvSpPr/>
            <p:nvPr/>
          </p:nvSpPr>
          <p:spPr>
            <a:xfrm>
              <a:off x="228600" y="5215680"/>
              <a:ext cx="73911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 { $not: { &lt;operator-expression&gt; } } }</a:t>
              </a:r>
              <a:endParaRPr b="0" i="0" sz="1800" u="none" cap="none" strike="noStrike">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Big Data?</a:t>
            </a:r>
            <a:endParaRPr b="0" i="0" sz="3200" u="none" cap="none" strike="noStrike">
              <a:latin typeface="Arial"/>
              <a:ea typeface="Arial"/>
              <a:cs typeface="Arial"/>
              <a:sym typeface="Arial"/>
            </a:endParaRPr>
          </a:p>
        </p:txBody>
      </p:sp>
      <p:sp>
        <p:nvSpPr>
          <p:cNvPr id="140" name="Google Shape;140;p29"/>
          <p:cNvSpPr/>
          <p:nvPr/>
        </p:nvSpPr>
        <p:spPr>
          <a:xfrm>
            <a:off x="190440" y="762120"/>
            <a:ext cx="876276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2200" u="none" cap="none" strike="noStrike">
                <a:solidFill>
                  <a:srgbClr val="006C86"/>
                </a:solidFill>
                <a:latin typeface="Gill Sans"/>
                <a:ea typeface="Gill Sans"/>
                <a:cs typeface="Gill Sans"/>
                <a:sym typeface="Gill Sans"/>
              </a:rPr>
              <a:t>Big</a:t>
            </a:r>
            <a:r>
              <a:rPr b="0" i="0" lang="en-IN" sz="2200" u="none" cap="none" strike="noStrike">
                <a:solidFill>
                  <a:srgbClr val="006C86"/>
                </a:solidFill>
                <a:latin typeface="Gill Sans"/>
                <a:ea typeface="Gill Sans"/>
                <a:cs typeface="Gill Sans"/>
                <a:sym typeface="Gill Sans"/>
              </a:rPr>
              <a:t> </a:t>
            </a:r>
            <a:r>
              <a:rPr b="1" i="1" lang="en-IN" sz="2200" u="none" cap="none" strike="noStrike">
                <a:solidFill>
                  <a:srgbClr val="006C86"/>
                </a:solidFill>
                <a:latin typeface="Gill Sans"/>
                <a:ea typeface="Gill Sans"/>
                <a:cs typeface="Gill Sans"/>
                <a:sym typeface="Gill Sans"/>
              </a:rPr>
              <a:t>data</a:t>
            </a:r>
            <a:r>
              <a:rPr b="0" i="0" lang="en-IN" sz="2200" u="none" cap="none" strike="noStrike">
                <a:solidFill>
                  <a:srgbClr val="006C86"/>
                </a:solidFill>
                <a:latin typeface="Gill Sans"/>
                <a:ea typeface="Gill Sans"/>
                <a:cs typeface="Gill Sans"/>
                <a:sym typeface="Gill Sans"/>
              </a:rPr>
              <a:t> is a term that describes the large volume of data – both structured and unstructured.</a:t>
            </a:r>
            <a:endParaRPr b="0" i="0" sz="2200" u="none" cap="none" strike="noStrike">
              <a:latin typeface="Arial"/>
              <a:ea typeface="Arial"/>
              <a:cs typeface="Arial"/>
              <a:sym typeface="Arial"/>
            </a:endParaRPr>
          </a:p>
        </p:txBody>
      </p:sp>
      <p:sp>
        <p:nvSpPr>
          <p:cNvPr id="141" name="Google Shape;141;p29"/>
          <p:cNvSpPr/>
          <p:nvPr/>
        </p:nvSpPr>
        <p:spPr>
          <a:xfrm>
            <a:off x="223200" y="4071960"/>
            <a:ext cx="8730000" cy="1172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2200" u="none" cap="none" strike="noStrike">
                <a:solidFill>
                  <a:srgbClr val="036883"/>
                </a:solidFill>
                <a:latin typeface="Gill Sans"/>
                <a:ea typeface="Gill Sans"/>
                <a:cs typeface="Gill Sans"/>
                <a:sym typeface="Gill Sans"/>
              </a:rPr>
              <a:t>Characteristics Of Big Data</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36883"/>
                </a:solidFill>
                <a:latin typeface="Gill Sans"/>
                <a:ea typeface="Gill Sans"/>
                <a:cs typeface="Gill Sans"/>
                <a:sym typeface="Gill Sans"/>
              </a:rPr>
              <a:t>Big data is often characterized by the 3Vs: the extreme </a:t>
            </a:r>
            <a:r>
              <a:rPr b="1" i="1" lang="en-IN" sz="2000" u="none" cap="none" strike="noStrike">
                <a:solidFill>
                  <a:srgbClr val="036883"/>
                </a:solidFill>
                <a:latin typeface="Gill Sans"/>
                <a:ea typeface="Gill Sans"/>
                <a:cs typeface="Gill Sans"/>
                <a:sym typeface="Gill Sans"/>
              </a:rPr>
              <a:t>VOLUME</a:t>
            </a:r>
            <a:r>
              <a:rPr b="0" i="0" lang="en-IN" sz="2000" u="none" cap="none" strike="noStrike">
                <a:solidFill>
                  <a:srgbClr val="036883"/>
                </a:solidFill>
                <a:latin typeface="Gill Sans"/>
                <a:ea typeface="Gill Sans"/>
                <a:cs typeface="Gill Sans"/>
                <a:sym typeface="Gill Sans"/>
              </a:rPr>
              <a:t> </a:t>
            </a:r>
            <a:r>
              <a:rPr b="0" i="0" lang="en-IN" sz="1800" u="none" cap="none" strike="noStrike">
                <a:solidFill>
                  <a:srgbClr val="036883"/>
                </a:solidFill>
                <a:latin typeface="Gill Sans"/>
                <a:ea typeface="Gill Sans"/>
                <a:cs typeface="Gill Sans"/>
                <a:sym typeface="Gill Sans"/>
              </a:rPr>
              <a:t>of data, the wide </a:t>
            </a:r>
            <a:r>
              <a:rPr b="1" i="1" lang="en-IN" sz="2000" u="none" cap="none" strike="noStrike">
                <a:solidFill>
                  <a:srgbClr val="036883"/>
                </a:solidFill>
                <a:latin typeface="Gill Sans"/>
                <a:ea typeface="Gill Sans"/>
                <a:cs typeface="Gill Sans"/>
                <a:sym typeface="Gill Sans"/>
              </a:rPr>
              <a:t>VARIETY</a:t>
            </a:r>
            <a:r>
              <a:rPr b="0" i="0" lang="en-IN" sz="2000" u="none" cap="none" strike="noStrike">
                <a:solidFill>
                  <a:srgbClr val="036883"/>
                </a:solidFill>
                <a:latin typeface="Gill Sans"/>
                <a:ea typeface="Gill Sans"/>
                <a:cs typeface="Gill Sans"/>
                <a:sym typeface="Gill Sans"/>
              </a:rPr>
              <a:t> </a:t>
            </a:r>
            <a:r>
              <a:rPr b="0" i="0" lang="en-IN" sz="1800" u="none" cap="none" strike="noStrike">
                <a:solidFill>
                  <a:srgbClr val="036883"/>
                </a:solidFill>
                <a:latin typeface="Gill Sans"/>
                <a:ea typeface="Gill Sans"/>
                <a:cs typeface="Gill Sans"/>
                <a:sym typeface="Gill Sans"/>
              </a:rPr>
              <a:t>of data and the </a:t>
            </a:r>
            <a:r>
              <a:rPr b="1" i="1" lang="en-IN" sz="2000" u="none" cap="none" strike="noStrike">
                <a:solidFill>
                  <a:srgbClr val="036883"/>
                </a:solidFill>
                <a:latin typeface="Gill Sans"/>
                <a:ea typeface="Gill Sans"/>
                <a:cs typeface="Gill Sans"/>
                <a:sym typeface="Gill Sans"/>
              </a:rPr>
              <a:t>VELOCITY</a:t>
            </a:r>
            <a:r>
              <a:rPr b="0" i="0" lang="en-IN" sz="2000" u="none" cap="none" strike="noStrike">
                <a:solidFill>
                  <a:srgbClr val="036883"/>
                </a:solidFill>
                <a:latin typeface="Gill Sans"/>
                <a:ea typeface="Gill Sans"/>
                <a:cs typeface="Gill Sans"/>
                <a:sym typeface="Gill Sans"/>
              </a:rPr>
              <a:t> </a:t>
            </a:r>
            <a:r>
              <a:rPr b="0" i="0" lang="en-IN" sz="1800" u="none" cap="none" strike="noStrike">
                <a:solidFill>
                  <a:srgbClr val="036883"/>
                </a:solidFill>
                <a:latin typeface="Gill Sans"/>
                <a:ea typeface="Gill Sans"/>
                <a:cs typeface="Gill Sans"/>
                <a:sym typeface="Gill Sans"/>
              </a:rPr>
              <a:t>at which the data must be processed.</a:t>
            </a:r>
            <a:endParaRPr b="0" i="0" sz="1800" u="none" cap="none" strike="noStrike">
              <a:latin typeface="Arial"/>
              <a:ea typeface="Arial"/>
              <a:cs typeface="Arial"/>
              <a:sym typeface="Arial"/>
            </a:endParaRPr>
          </a:p>
        </p:txBody>
      </p:sp>
      <p:sp>
        <p:nvSpPr>
          <p:cNvPr id="142" name="Google Shape;142;p29"/>
          <p:cNvSpPr/>
          <p:nvPr/>
        </p:nvSpPr>
        <p:spPr>
          <a:xfrm>
            <a:off x="214200" y="1928880"/>
            <a:ext cx="8786520" cy="1659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2200" u="none" cap="none" strike="noStrike">
                <a:solidFill>
                  <a:srgbClr val="006C86"/>
                </a:solidFill>
                <a:latin typeface="Gill Sans"/>
                <a:ea typeface="Gill Sans"/>
                <a:cs typeface="Gill Sans"/>
                <a:sym typeface="Gill Sans"/>
              </a:rPr>
              <a:t>What is Big Data?</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6C86"/>
                </a:solidFill>
                <a:latin typeface="Gill Sans"/>
                <a:ea typeface="Gill Sans"/>
                <a:cs typeface="Gill Sans"/>
                <a:sym typeface="Gill Sans"/>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endParaRPr b="0" i="0" sz="18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6"/>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logical operator</a:t>
            </a:r>
            <a:endParaRPr b="0" i="0" sz="3200" u="none" cap="none" strike="noStrike">
              <a:latin typeface="Arial"/>
              <a:ea typeface="Arial"/>
              <a:cs typeface="Arial"/>
              <a:sym typeface="Arial"/>
            </a:endParaRPr>
          </a:p>
        </p:txBody>
      </p:sp>
      <p:sp>
        <p:nvSpPr>
          <p:cNvPr id="352" name="Google Shape;352;p56"/>
          <p:cNvSpPr/>
          <p:nvPr/>
        </p:nvSpPr>
        <p:spPr>
          <a:xfrm>
            <a:off x="155160" y="767520"/>
            <a:ext cx="56808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$or</a:t>
            </a:r>
            <a:endParaRPr b="0" i="0" sz="2200" u="none" cap="none" strike="noStrike">
              <a:latin typeface="Arial"/>
              <a:ea typeface="Arial"/>
              <a:cs typeface="Arial"/>
              <a:sym typeface="Arial"/>
            </a:endParaRPr>
          </a:p>
        </p:txBody>
      </p:sp>
      <p:sp>
        <p:nvSpPr>
          <p:cNvPr id="353" name="Google Shape;353;p56"/>
          <p:cNvSpPr/>
          <p:nvPr/>
        </p:nvSpPr>
        <p:spPr>
          <a:xfrm>
            <a:off x="1429200" y="1196280"/>
            <a:ext cx="47577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$or: [ { &lt;expr1&gt; }, { &lt;expr2&gt; }, ... , { &lt;exprN&gt; } ] }</a:t>
            </a:r>
            <a:endParaRPr b="0" i="0" sz="1800" u="none" cap="none" strike="noStrike">
              <a:latin typeface="Arial"/>
              <a:ea typeface="Arial"/>
              <a:cs typeface="Arial"/>
              <a:sym typeface="Arial"/>
            </a:endParaRPr>
          </a:p>
        </p:txBody>
      </p:sp>
      <p:sp>
        <p:nvSpPr>
          <p:cNvPr id="354" name="Google Shape;354;p56"/>
          <p:cNvSpPr/>
          <p:nvPr/>
        </p:nvSpPr>
        <p:spPr>
          <a:xfrm>
            <a:off x="171720" y="2648880"/>
            <a:ext cx="74952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$and</a:t>
            </a:r>
            <a:endParaRPr b="0" i="0" sz="2200" u="none" cap="none" strike="noStrike">
              <a:latin typeface="Arial"/>
              <a:ea typeface="Arial"/>
              <a:cs typeface="Arial"/>
              <a:sym typeface="Arial"/>
            </a:endParaRPr>
          </a:p>
        </p:txBody>
      </p:sp>
      <p:sp>
        <p:nvSpPr>
          <p:cNvPr id="355" name="Google Shape;355;p56"/>
          <p:cNvSpPr/>
          <p:nvPr/>
        </p:nvSpPr>
        <p:spPr>
          <a:xfrm>
            <a:off x="1437840" y="3077640"/>
            <a:ext cx="48992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$and: [ { &lt;expr1&gt; }, { &lt;expr2&gt; }, ... , { &lt;exprN&gt; } ] }</a:t>
            </a:r>
            <a:endParaRPr b="0" i="0" sz="1800" u="none" cap="none" strike="noStrike">
              <a:latin typeface="Arial"/>
              <a:ea typeface="Arial"/>
              <a:cs typeface="Arial"/>
              <a:sym typeface="Arial"/>
            </a:endParaRPr>
          </a:p>
        </p:txBody>
      </p:sp>
      <p:sp>
        <p:nvSpPr>
          <p:cNvPr id="356" name="Google Shape;356;p56"/>
          <p:cNvSpPr/>
          <p:nvPr/>
        </p:nvSpPr>
        <p:spPr>
          <a:xfrm>
            <a:off x="172440" y="4458960"/>
            <a:ext cx="70992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C00000"/>
                </a:solidFill>
                <a:latin typeface="Calibri"/>
                <a:ea typeface="Calibri"/>
                <a:cs typeface="Calibri"/>
                <a:sym typeface="Calibri"/>
              </a:rPr>
              <a:t>$not</a:t>
            </a:r>
            <a:endParaRPr b="0" i="0" sz="2200" u="none" cap="none" strike="noStrike">
              <a:latin typeface="Arial"/>
              <a:ea typeface="Arial"/>
              <a:cs typeface="Arial"/>
              <a:sym typeface="Arial"/>
            </a:endParaRPr>
          </a:p>
        </p:txBody>
      </p:sp>
      <p:sp>
        <p:nvSpPr>
          <p:cNvPr id="357" name="Google Shape;357;p56"/>
          <p:cNvSpPr/>
          <p:nvPr/>
        </p:nvSpPr>
        <p:spPr>
          <a:xfrm>
            <a:off x="1149480" y="4887720"/>
            <a:ext cx="40824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 { $not: { &lt;operator-expression&gt; } } }</a:t>
            </a:r>
            <a:endParaRPr b="0" i="0" sz="1800" u="none" cap="none" strike="noStrike">
              <a:latin typeface="Arial"/>
              <a:ea typeface="Arial"/>
              <a:cs typeface="Arial"/>
              <a:sym typeface="Arial"/>
            </a:endParaRPr>
          </a:p>
        </p:txBody>
      </p:sp>
      <p:sp>
        <p:nvSpPr>
          <p:cNvPr id="358" name="Google Shape;358;p56"/>
          <p:cNvSpPr/>
          <p:nvPr/>
        </p:nvSpPr>
        <p:spPr>
          <a:xfrm>
            <a:off x="141480" y="5497920"/>
            <a:ext cx="884988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 job: {$not: {$eq: 'MANAGER'}}})</a:t>
            </a:r>
            <a:endParaRPr b="0" i="0" sz="2200" u="none" cap="none" strike="noStrike">
              <a:latin typeface="Arial"/>
              <a:ea typeface="Arial"/>
              <a:cs typeface="Arial"/>
              <a:sym typeface="Arial"/>
            </a:endParaRPr>
          </a:p>
        </p:txBody>
      </p:sp>
      <p:sp>
        <p:nvSpPr>
          <p:cNvPr id="359" name="Google Shape;359;p56"/>
          <p:cNvSpPr/>
          <p:nvPr/>
        </p:nvSpPr>
        <p:spPr>
          <a:xfrm>
            <a:off x="141480" y="1773720"/>
            <a:ext cx="882288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db.emp.find({$or: [{job: 'manager'}, {job: 'salesman'}]})</a:t>
            </a:r>
            <a:endParaRPr b="0" i="0" sz="2200" u="none" cap="none" strike="noStrike">
              <a:latin typeface="Arial"/>
              <a:ea typeface="Arial"/>
              <a:cs typeface="Arial"/>
              <a:sym typeface="Arial"/>
            </a:endParaRPr>
          </a:p>
        </p:txBody>
      </p:sp>
      <p:sp>
        <p:nvSpPr>
          <p:cNvPr id="360" name="Google Shape;360;p56"/>
          <p:cNvSpPr/>
          <p:nvPr/>
        </p:nvSpPr>
        <p:spPr>
          <a:xfrm>
            <a:off x="108720" y="3607560"/>
            <a:ext cx="885564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db.emp.find({$and: [{job:'manager'}, {sal:3400}]})</a:t>
            </a:r>
            <a:endParaRPr b="0" i="0" sz="2200" u="none" cap="none"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7"/>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ObjectId()</a:t>
            </a:r>
            <a:endParaRPr b="0" i="0" sz="4800" u="none" cap="none" strike="noStrike">
              <a:latin typeface="Arial"/>
              <a:ea typeface="Arial"/>
              <a:cs typeface="Arial"/>
              <a:sym typeface="Arial"/>
            </a:endParaRPr>
          </a:p>
        </p:txBody>
      </p:sp>
      <p:sp>
        <p:nvSpPr>
          <p:cNvPr id="366" name="Google Shape;366;p57"/>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The </a:t>
            </a:r>
            <a:r>
              <a:rPr b="1" i="1" lang="en-IN" sz="1800" u="none" cap="none" strike="noStrike">
                <a:solidFill>
                  <a:srgbClr val="222222"/>
                </a:solidFill>
                <a:latin typeface="arial"/>
                <a:ea typeface="arial"/>
                <a:cs typeface="arial"/>
                <a:sym typeface="arial"/>
              </a:rPr>
              <a:t>ObjectId</a:t>
            </a:r>
            <a:r>
              <a:rPr b="0" i="0" lang="en-IN" sz="1800" u="none" cap="none" strike="noStrike">
                <a:solidFill>
                  <a:srgbClr val="222222"/>
                </a:solidFill>
                <a:latin typeface="arial"/>
                <a:ea typeface="arial"/>
                <a:cs typeface="arial"/>
                <a:sym typeface="arial"/>
              </a:rPr>
              <a:t> class is the default primary key for a MongoDB document and is usually found in the </a:t>
            </a:r>
            <a:r>
              <a:rPr b="1" i="0" lang="en-IN" sz="1800" u="none" cap="none" strike="noStrike">
                <a:solidFill>
                  <a:srgbClr val="222222"/>
                </a:solidFill>
                <a:latin typeface="arial"/>
                <a:ea typeface="arial"/>
                <a:cs typeface="arial"/>
                <a:sym typeface="arial"/>
              </a:rPr>
              <a:t>_id</a:t>
            </a:r>
            <a:r>
              <a:rPr b="0" i="0" lang="en-IN" sz="1800" u="none" cap="none" strike="noStrike">
                <a:solidFill>
                  <a:srgbClr val="222222"/>
                </a:solidFill>
                <a:latin typeface="arial"/>
                <a:ea typeface="arial"/>
                <a:cs typeface="arial"/>
                <a:sym typeface="arial"/>
              </a:rPr>
              <a:t> field in an inserted document.</a:t>
            </a:r>
            <a:endParaRPr b="0" i="0" sz="1800" u="none" cap="none" strike="noStrike">
              <a:latin typeface="Arial"/>
              <a:ea typeface="Arial"/>
              <a:cs typeface="Arial"/>
              <a:sym typeface="Arial"/>
            </a:endParaRPr>
          </a:p>
        </p:txBody>
      </p:sp>
      <p:sp>
        <p:nvSpPr>
          <p:cNvPr id="367" name="Google Shape;367;p57"/>
          <p:cNvSpPr/>
          <p:nvPr/>
        </p:nvSpPr>
        <p:spPr>
          <a:xfrm>
            <a:off x="419040" y="3958920"/>
            <a:ext cx="8305560" cy="730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B38807"/>
                </a:solidFill>
                <a:latin typeface="Gill Sans"/>
                <a:ea typeface="Gill Sans"/>
                <a:cs typeface="Gill Sans"/>
                <a:sym typeface="Gill Sans"/>
              </a:rPr>
              <a:t>The </a:t>
            </a:r>
            <a:r>
              <a:rPr b="1" i="0" lang="en-IN" sz="2200" u="none" cap="none" strike="noStrike">
                <a:solidFill>
                  <a:srgbClr val="B38807"/>
                </a:solidFill>
                <a:latin typeface="Gill Sans"/>
                <a:ea typeface="Gill Sans"/>
                <a:cs typeface="Gill Sans"/>
                <a:sym typeface="Gill Sans"/>
              </a:rPr>
              <a:t>_id</a:t>
            </a:r>
            <a:r>
              <a:rPr b="0" i="0" lang="en-IN" sz="2000" u="none" cap="none" strike="noStrike">
                <a:solidFill>
                  <a:srgbClr val="B38807"/>
                </a:solidFill>
                <a:latin typeface="Gill Sans"/>
                <a:ea typeface="Gill Sans"/>
                <a:cs typeface="Gill Sans"/>
                <a:sym typeface="Gill Sans"/>
              </a:rPr>
              <a:t> field must have a unique value. You can think of the </a:t>
            </a:r>
            <a:r>
              <a:rPr b="1" i="0" lang="en-IN" sz="2200" u="none" cap="none" strike="noStrike">
                <a:solidFill>
                  <a:srgbClr val="B38807"/>
                </a:solidFill>
                <a:latin typeface="Gill Sans"/>
                <a:ea typeface="Gill Sans"/>
                <a:cs typeface="Gill Sans"/>
                <a:sym typeface="Gill Sans"/>
              </a:rPr>
              <a:t>_id </a:t>
            </a:r>
            <a:r>
              <a:rPr b="0" i="0" lang="en-IN" sz="2000" u="none" cap="none" strike="noStrike">
                <a:solidFill>
                  <a:srgbClr val="B38807"/>
                </a:solidFill>
                <a:latin typeface="Gill Sans"/>
                <a:ea typeface="Gill Sans"/>
                <a:cs typeface="Gill Sans"/>
                <a:sym typeface="Gill Sans"/>
              </a:rPr>
              <a:t>field as the document’s primary key.</a:t>
            </a:r>
            <a:endParaRPr b="0" i="0" sz="2000" u="none" cap="none"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8"/>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ObjectId()  </a:t>
            </a:r>
            <a:endParaRPr b="0" i="0" sz="3200" u="none" cap="none" strike="noStrike">
              <a:latin typeface="Arial"/>
              <a:ea typeface="Arial"/>
              <a:cs typeface="Arial"/>
              <a:sym typeface="Arial"/>
            </a:endParaRPr>
          </a:p>
        </p:txBody>
      </p:sp>
      <p:sp>
        <p:nvSpPr>
          <p:cNvPr id="373" name="Google Shape;373;p58"/>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MongoDB uses ObjectIds as the default value of _id field of each document, which is auto generated while the creation of any document.</a:t>
            </a:r>
            <a:endParaRPr b="0" i="0" sz="1800" u="none" cap="none" strike="noStrike">
              <a:latin typeface="Arial"/>
              <a:ea typeface="Arial"/>
              <a:cs typeface="Arial"/>
              <a:sym typeface="Arial"/>
            </a:endParaRPr>
          </a:p>
        </p:txBody>
      </p:sp>
      <p:sp>
        <p:nvSpPr>
          <p:cNvPr id="374" name="Google Shape;374;p58"/>
          <p:cNvSpPr/>
          <p:nvPr/>
        </p:nvSpPr>
        <p:spPr>
          <a:xfrm>
            <a:off x="170280" y="1658520"/>
            <a:ext cx="87940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ObjectId()</a:t>
            </a:r>
            <a:endParaRPr b="0" i="0" sz="1800" u="none" cap="none" strike="noStrike">
              <a:latin typeface="Arial"/>
              <a:ea typeface="Arial"/>
              <a:cs typeface="Arial"/>
              <a:sym typeface="Arial"/>
            </a:endParaRPr>
          </a:p>
        </p:txBody>
      </p:sp>
      <p:sp>
        <p:nvSpPr>
          <p:cNvPr id="375" name="Google Shape;375;p58"/>
          <p:cNvSpPr/>
          <p:nvPr/>
        </p:nvSpPr>
        <p:spPr>
          <a:xfrm>
            <a:off x="141480" y="2235960"/>
            <a:ext cx="882288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x = ObjectId()</a:t>
            </a:r>
            <a:endParaRPr b="0" i="0" sz="2200" u="none" cap="none" strike="noStrik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9"/>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show databases</a:t>
            </a:r>
            <a:endParaRPr b="0" i="0" sz="4800" u="none" cap="none" strike="noStrike">
              <a:latin typeface="Arial"/>
              <a:ea typeface="Arial"/>
              <a:cs typeface="Arial"/>
              <a:sym typeface="Arial"/>
            </a:endParaRPr>
          </a:p>
        </p:txBody>
      </p:sp>
      <p:sp>
        <p:nvSpPr>
          <p:cNvPr id="381" name="Google Shape;381;p59"/>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Print a list of all available databases.</a:t>
            </a:r>
            <a:endParaRPr b="0" i="0" sz="1800" u="none" cap="none" strike="noStrik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0"/>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show database </a:t>
            </a:r>
            <a:endParaRPr b="0" i="0" sz="3200" u="none" cap="none" strike="noStrike">
              <a:latin typeface="Arial"/>
              <a:ea typeface="Arial"/>
              <a:cs typeface="Arial"/>
              <a:sym typeface="Arial"/>
            </a:endParaRPr>
          </a:p>
        </p:txBody>
      </p:sp>
      <p:sp>
        <p:nvSpPr>
          <p:cNvPr id="387" name="Google Shape;387;p60"/>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Print a list of all databases on the server.</a:t>
            </a:r>
            <a:endParaRPr b="0" i="0" sz="1800" u="none" cap="none" strike="noStrike">
              <a:latin typeface="Arial"/>
              <a:ea typeface="Arial"/>
              <a:cs typeface="Arial"/>
              <a:sym typeface="Arial"/>
            </a:endParaRPr>
          </a:p>
        </p:txBody>
      </p:sp>
      <p:sp>
        <p:nvSpPr>
          <p:cNvPr id="388" name="Google Shape;388;p60"/>
          <p:cNvSpPr/>
          <p:nvPr/>
        </p:nvSpPr>
        <p:spPr>
          <a:xfrm>
            <a:off x="3505320" y="5791320"/>
            <a:ext cx="45716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a:t>
            </a:r>
            <a:endParaRPr b="0" i="0" sz="1800" u="none" cap="none" strike="noStrike">
              <a:latin typeface="Arial"/>
              <a:ea typeface="Arial"/>
              <a:cs typeface="Arial"/>
              <a:sym typeface="Arial"/>
            </a:endParaRPr>
          </a:p>
        </p:txBody>
      </p:sp>
      <p:sp>
        <p:nvSpPr>
          <p:cNvPr id="389" name="Google Shape;389;p60"/>
          <p:cNvSpPr/>
          <p:nvPr/>
        </p:nvSpPr>
        <p:spPr>
          <a:xfrm>
            <a:off x="149040" y="138384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show  { dbs | databases }</a:t>
            </a:r>
            <a:endParaRPr b="0" i="0" sz="1800" u="none" cap="none" strike="noStrike">
              <a:latin typeface="Arial"/>
              <a:ea typeface="Arial"/>
              <a:cs typeface="Arial"/>
              <a:sym typeface="Arial"/>
            </a:endParaRPr>
          </a:p>
        </p:txBody>
      </p:sp>
      <p:sp>
        <p:nvSpPr>
          <p:cNvPr id="390" name="Google Shape;390;p60"/>
          <p:cNvSpPr/>
          <p:nvPr/>
        </p:nvSpPr>
        <p:spPr>
          <a:xfrm>
            <a:off x="149040" y="1835280"/>
            <a:ext cx="855072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show dbs</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show databases	   </a:t>
            </a:r>
            <a:r>
              <a:rPr b="0" i="0" lang="en-IN" sz="2200" u="none" cap="none" strike="noStrike">
                <a:solidFill>
                  <a:srgbClr val="00B050"/>
                </a:solidFill>
                <a:latin typeface="Calibri"/>
                <a:ea typeface="Calibri"/>
                <a:cs typeface="Calibri"/>
                <a:sym typeface="Calibri"/>
              </a:rPr>
              <a:t> // Returns: all database name.</a:t>
            </a:r>
            <a:endParaRPr b="0" i="0" sz="2200" u="none" cap="none" strike="noStrike">
              <a:latin typeface="Arial"/>
              <a:ea typeface="Arial"/>
              <a:cs typeface="Arial"/>
              <a:sym typeface="Arial"/>
            </a:endParaRPr>
          </a:p>
        </p:txBody>
      </p:sp>
      <p:sp>
        <p:nvSpPr>
          <p:cNvPr id="391" name="Google Shape;391;p60"/>
          <p:cNvSpPr/>
          <p:nvPr/>
        </p:nvSpPr>
        <p:spPr>
          <a:xfrm>
            <a:off x="149040" y="328824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db.getName()</a:t>
            </a:r>
            <a:endParaRPr b="0" i="0" sz="1800" u="none" cap="none" strike="noStrike">
              <a:latin typeface="Arial"/>
              <a:ea typeface="Arial"/>
              <a:cs typeface="Arial"/>
              <a:sym typeface="Arial"/>
            </a:endParaRPr>
          </a:p>
        </p:txBody>
      </p:sp>
      <p:sp>
        <p:nvSpPr>
          <p:cNvPr id="392" name="Google Shape;392;p60"/>
          <p:cNvSpPr/>
          <p:nvPr/>
        </p:nvSpPr>
        <p:spPr>
          <a:xfrm>
            <a:off x="149040" y="3787200"/>
            <a:ext cx="861012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db.getName()	</a:t>
            </a:r>
            <a:r>
              <a:rPr b="0" i="0" lang="en-IN" sz="2200" u="none" cap="none" strike="noStrike">
                <a:solidFill>
                  <a:srgbClr val="00B050"/>
                </a:solidFill>
                <a:latin typeface="Calibri"/>
                <a:ea typeface="Calibri"/>
                <a:cs typeface="Calibri"/>
                <a:sym typeface="Calibri"/>
              </a:rPr>
              <a:t>   // Returns: the current database name.</a:t>
            </a:r>
            <a:endParaRPr b="0" i="0" sz="2200" u="none" cap="none" strike="noStrik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61"/>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use database</a:t>
            </a:r>
            <a:endParaRPr b="0" i="0" sz="4800" u="none" cap="none" strike="noStrike">
              <a:latin typeface="Arial"/>
              <a:ea typeface="Arial"/>
              <a:cs typeface="Arial"/>
              <a:sym typeface="Arial"/>
            </a:endParaRPr>
          </a:p>
        </p:txBody>
      </p:sp>
      <p:sp>
        <p:nvSpPr>
          <p:cNvPr id="398" name="Google Shape;398;p61"/>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Switch current database to &lt;db&gt;. The mongo shell variable db is set to the current database.</a:t>
            </a:r>
            <a:endParaRPr b="0" i="0" sz="1800" u="none" cap="none" strike="noStrike">
              <a:latin typeface="Arial"/>
              <a:ea typeface="Arial"/>
              <a:cs typeface="Arial"/>
              <a:sym typeface="Arial"/>
            </a:endParaRPr>
          </a:p>
        </p:txBody>
      </p:sp>
      <p:sp>
        <p:nvSpPr>
          <p:cNvPr id="399" name="Google Shape;399;p61"/>
          <p:cNvSpPr/>
          <p:nvPr/>
        </p:nvSpPr>
        <p:spPr>
          <a:xfrm>
            <a:off x="228600" y="76320"/>
            <a:ext cx="8686440" cy="6390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0" i="0" lang="en-IN" sz="1800" u="none" cap="none" strike="noStrike">
                <a:solidFill>
                  <a:srgbClr val="B38807"/>
                </a:solidFill>
                <a:latin typeface="Arial"/>
                <a:ea typeface="Arial"/>
                <a:cs typeface="Arial"/>
                <a:sym typeface="Arial"/>
              </a:rPr>
              <a:t>To access an element of an array by the zero-based index position, concatenate the array name with the dot (.) and zero-based index position, and enclose in quotes</a:t>
            </a:r>
            <a:endParaRPr b="0" i="0" sz="1800" u="none" cap="none" strike="noStrik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2"/>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use database </a:t>
            </a:r>
            <a:endParaRPr b="0" i="0" sz="3200" u="none" cap="none" strike="noStrike">
              <a:latin typeface="Arial"/>
              <a:ea typeface="Arial"/>
              <a:cs typeface="Arial"/>
              <a:sym typeface="Arial"/>
            </a:endParaRPr>
          </a:p>
        </p:txBody>
      </p:sp>
      <p:sp>
        <p:nvSpPr>
          <p:cNvPr id="405" name="Google Shape;405;p62"/>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Switch current database to &lt;db&gt;. The mongo shell variable db is set to the current database.</a:t>
            </a:r>
            <a:endParaRPr b="0" i="0" sz="1800" u="none" cap="none" strike="noStrike">
              <a:latin typeface="Arial"/>
              <a:ea typeface="Arial"/>
              <a:cs typeface="Arial"/>
              <a:sym typeface="Arial"/>
            </a:endParaRPr>
          </a:p>
        </p:txBody>
      </p:sp>
      <p:sp>
        <p:nvSpPr>
          <p:cNvPr id="406" name="Google Shape;406;p62"/>
          <p:cNvSpPr/>
          <p:nvPr/>
        </p:nvSpPr>
        <p:spPr>
          <a:xfrm>
            <a:off x="3505320" y="5791320"/>
            <a:ext cx="45716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a:t>
            </a:r>
            <a:endParaRPr b="0" i="0" sz="1800" u="none" cap="none" strike="noStrike">
              <a:latin typeface="Arial"/>
              <a:ea typeface="Arial"/>
              <a:cs typeface="Arial"/>
              <a:sym typeface="Arial"/>
            </a:endParaRPr>
          </a:p>
        </p:txBody>
      </p:sp>
      <p:sp>
        <p:nvSpPr>
          <p:cNvPr id="407" name="Google Shape;407;p62"/>
          <p:cNvSpPr/>
          <p:nvPr/>
        </p:nvSpPr>
        <p:spPr>
          <a:xfrm>
            <a:off x="388800" y="1566720"/>
            <a:ext cx="1029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use &lt;db&gt;</a:t>
            </a:r>
            <a:endParaRPr b="0" i="0" sz="1800" u="none" cap="none" strike="noStrike">
              <a:latin typeface="Arial"/>
              <a:ea typeface="Arial"/>
              <a:cs typeface="Arial"/>
              <a:sym typeface="Arial"/>
            </a:endParaRPr>
          </a:p>
        </p:txBody>
      </p:sp>
      <p:sp>
        <p:nvSpPr>
          <p:cNvPr id="408" name="Google Shape;408;p62"/>
          <p:cNvSpPr/>
          <p:nvPr/>
        </p:nvSpPr>
        <p:spPr>
          <a:xfrm>
            <a:off x="288000" y="2560680"/>
            <a:ext cx="855072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use db1</a:t>
            </a:r>
            <a:endParaRPr b="0" i="0" sz="2200" u="none" cap="none" strike="noStrike">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3"/>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mongoimport</a:t>
            </a:r>
            <a:endParaRPr b="0" i="0" sz="4800" u="none" cap="none" strike="noStrike">
              <a:latin typeface="Arial"/>
              <a:ea typeface="Arial"/>
              <a:cs typeface="Arial"/>
              <a:sym typeface="Arial"/>
            </a:endParaRPr>
          </a:p>
        </p:txBody>
      </p:sp>
      <p:sp>
        <p:nvSpPr>
          <p:cNvPr id="414" name="Google Shape;414;p63"/>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The mongoimport tool imports content from an Extended JSON, CSV, or TSV export created by mongoexport, or another third-party export tool.</a:t>
            </a:r>
            <a:endParaRPr b="0" i="0" sz="1800" u="none" cap="none" strike="noStrik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64"/>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mongoimport </a:t>
            </a:r>
            <a:endParaRPr b="0" i="0" sz="3200" u="none" cap="none" strike="noStrike">
              <a:latin typeface="Arial"/>
              <a:ea typeface="Arial"/>
              <a:cs typeface="Arial"/>
              <a:sym typeface="Arial"/>
            </a:endParaRPr>
          </a:p>
        </p:txBody>
      </p:sp>
      <p:sp>
        <p:nvSpPr>
          <p:cNvPr id="420" name="Google Shape;420;p64"/>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The </a:t>
            </a:r>
            <a:r>
              <a:rPr b="1" i="1" lang="en-IN" sz="1800" u="none" cap="none" strike="noStrike">
                <a:solidFill>
                  <a:srgbClr val="036883"/>
                </a:solidFill>
                <a:latin typeface="Gill Sans"/>
                <a:ea typeface="Gill Sans"/>
                <a:cs typeface="Gill Sans"/>
                <a:sym typeface="Gill Sans"/>
              </a:rPr>
              <a:t>mongoimport</a:t>
            </a:r>
            <a:r>
              <a:rPr b="0" i="0" lang="en-IN" sz="1800" u="none" cap="none" strike="noStrike">
                <a:solidFill>
                  <a:srgbClr val="000000"/>
                </a:solidFill>
                <a:latin typeface="Gill Sans"/>
                <a:ea typeface="Gill Sans"/>
                <a:cs typeface="Gill Sans"/>
                <a:sym typeface="Gill Sans"/>
              </a:rPr>
              <a:t> tool imports content from an Extended JSON, CSV, or TSV export created by </a:t>
            </a:r>
            <a:r>
              <a:rPr b="1" i="1" lang="en-IN" sz="1800" u="none" cap="none" strike="noStrike">
                <a:solidFill>
                  <a:srgbClr val="036883"/>
                </a:solidFill>
                <a:latin typeface="Gill Sans"/>
                <a:ea typeface="Gill Sans"/>
                <a:cs typeface="Gill Sans"/>
                <a:sym typeface="Gill Sans"/>
              </a:rPr>
              <a:t>mongoexport</a:t>
            </a:r>
            <a:r>
              <a:rPr b="0" i="0" lang="en-IN" sz="1800" u="none" cap="none" strike="noStrike">
                <a:solidFill>
                  <a:srgbClr val="000000"/>
                </a:solidFill>
                <a:latin typeface="Gill Sans"/>
                <a:ea typeface="Gill Sans"/>
                <a:cs typeface="Gill Sans"/>
                <a:sym typeface="Gill Sans"/>
              </a:rPr>
              <a:t>.</a:t>
            </a:r>
            <a:endParaRPr b="0" i="0" sz="1800" u="none" cap="none" strike="noStrike">
              <a:latin typeface="Arial"/>
              <a:ea typeface="Arial"/>
              <a:cs typeface="Arial"/>
              <a:sym typeface="Arial"/>
            </a:endParaRPr>
          </a:p>
        </p:txBody>
      </p:sp>
      <p:sp>
        <p:nvSpPr>
          <p:cNvPr id="421" name="Google Shape;421;p64"/>
          <p:cNvSpPr/>
          <p:nvPr/>
        </p:nvSpPr>
        <p:spPr>
          <a:xfrm>
            <a:off x="3505320" y="5791320"/>
            <a:ext cx="45716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a:t>
            </a:r>
            <a:endParaRPr b="0" i="0" sz="1800" u="none" cap="none" strike="noStrike">
              <a:latin typeface="Arial"/>
              <a:ea typeface="Arial"/>
              <a:cs typeface="Arial"/>
              <a:sym typeface="Arial"/>
            </a:endParaRPr>
          </a:p>
        </p:txBody>
      </p:sp>
      <p:sp>
        <p:nvSpPr>
          <p:cNvPr id="422" name="Google Shape;422;p64"/>
          <p:cNvSpPr/>
          <p:nvPr/>
        </p:nvSpPr>
        <p:spPr>
          <a:xfrm>
            <a:off x="142920" y="1566720"/>
            <a:ext cx="88578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mongoimport &lt; --host &gt; &lt; --port &gt; &lt; --db &gt; &lt; --collection &gt; &lt; --file&gt;</a:t>
            </a:r>
            <a:endParaRPr b="0" i="0" sz="1800" u="none" cap="none" strike="noStrike">
              <a:latin typeface="Arial"/>
              <a:ea typeface="Arial"/>
              <a:cs typeface="Arial"/>
              <a:sym typeface="Arial"/>
            </a:endParaRPr>
          </a:p>
        </p:txBody>
      </p:sp>
      <p:sp>
        <p:nvSpPr>
          <p:cNvPr id="423" name="Google Shape;423;p64"/>
          <p:cNvSpPr/>
          <p:nvPr/>
        </p:nvSpPr>
        <p:spPr>
          <a:xfrm>
            <a:off x="288000" y="2560680"/>
            <a:ext cx="855072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mongoimport  --host 192.168.0.3 --port 27017  --db db1 --collection emp --file "d:\emp.json"</a:t>
            </a:r>
            <a:endParaRPr b="0" i="0" sz="2200" u="none" cap="none"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5"/>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mongoimport </a:t>
            </a:r>
            <a:endParaRPr b="0" i="0" sz="3200" u="none" cap="none" strike="noStrike">
              <a:latin typeface="Arial"/>
              <a:ea typeface="Arial"/>
              <a:cs typeface="Arial"/>
              <a:sym typeface="Arial"/>
            </a:endParaRPr>
          </a:p>
        </p:txBody>
      </p:sp>
      <p:sp>
        <p:nvSpPr>
          <p:cNvPr id="429" name="Google Shape;429;p65"/>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The </a:t>
            </a:r>
            <a:r>
              <a:rPr b="1" i="1" lang="en-IN" sz="1800" u="none" cap="none" strike="noStrike">
                <a:solidFill>
                  <a:srgbClr val="036883"/>
                </a:solidFill>
                <a:latin typeface="Gill Sans"/>
                <a:ea typeface="Gill Sans"/>
                <a:cs typeface="Gill Sans"/>
                <a:sym typeface="Gill Sans"/>
              </a:rPr>
              <a:t>mongoimport</a:t>
            </a:r>
            <a:r>
              <a:rPr b="0" i="0" lang="en-IN" sz="1800" u="none" cap="none" strike="noStrike">
                <a:solidFill>
                  <a:srgbClr val="000000"/>
                </a:solidFill>
                <a:latin typeface="Gill Sans"/>
                <a:ea typeface="Gill Sans"/>
                <a:cs typeface="Gill Sans"/>
                <a:sym typeface="Gill Sans"/>
              </a:rPr>
              <a:t> tool imports content from an Extended JSON, CSV, or TSV export created by </a:t>
            </a:r>
            <a:r>
              <a:rPr b="1" i="1" lang="en-IN" sz="1800" u="none" cap="none" strike="noStrike">
                <a:solidFill>
                  <a:srgbClr val="036883"/>
                </a:solidFill>
                <a:latin typeface="Gill Sans"/>
                <a:ea typeface="Gill Sans"/>
                <a:cs typeface="Gill Sans"/>
                <a:sym typeface="Gill Sans"/>
              </a:rPr>
              <a:t>mongoexport</a:t>
            </a:r>
            <a:r>
              <a:rPr b="0" i="0" lang="en-IN" sz="1800" u="none" cap="none" strike="noStrike">
                <a:solidFill>
                  <a:srgbClr val="000000"/>
                </a:solidFill>
                <a:latin typeface="Gill Sans"/>
                <a:ea typeface="Gill Sans"/>
                <a:cs typeface="Gill Sans"/>
                <a:sym typeface="Gill Sans"/>
              </a:rPr>
              <a:t>.</a:t>
            </a:r>
            <a:endParaRPr b="0" i="0" sz="1800" u="none" cap="none" strike="noStrike">
              <a:latin typeface="Arial"/>
              <a:ea typeface="Arial"/>
              <a:cs typeface="Arial"/>
              <a:sym typeface="Arial"/>
            </a:endParaRPr>
          </a:p>
        </p:txBody>
      </p:sp>
      <p:sp>
        <p:nvSpPr>
          <p:cNvPr id="430" name="Google Shape;430;p65"/>
          <p:cNvSpPr/>
          <p:nvPr/>
        </p:nvSpPr>
        <p:spPr>
          <a:xfrm>
            <a:off x="3505320" y="5791320"/>
            <a:ext cx="45716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a:t>
            </a:r>
            <a:endParaRPr b="0" i="0" sz="1800" u="none" cap="none" strike="noStrike">
              <a:latin typeface="Arial"/>
              <a:ea typeface="Arial"/>
              <a:cs typeface="Arial"/>
              <a:sym typeface="Arial"/>
            </a:endParaRPr>
          </a:p>
        </p:txBody>
      </p:sp>
      <p:sp>
        <p:nvSpPr>
          <p:cNvPr id="431" name="Google Shape;431;p65"/>
          <p:cNvSpPr/>
          <p:nvPr/>
        </p:nvSpPr>
        <p:spPr>
          <a:xfrm>
            <a:off x="304920" y="1566720"/>
            <a:ext cx="853416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mongoimport &lt; --host &gt; &lt; --port &gt; &lt; --db &gt; &lt; --type csv &gt;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&lt; --collection &gt; &lt; --file&gt; &lt; --fields "Field-List"&gt;</a:t>
            </a:r>
            <a:endParaRPr b="0" i="0" sz="1800" u="none" cap="none" strike="noStrike">
              <a:latin typeface="Arial"/>
              <a:ea typeface="Arial"/>
              <a:cs typeface="Arial"/>
              <a:sym typeface="Arial"/>
            </a:endParaRPr>
          </a:p>
        </p:txBody>
      </p:sp>
      <p:sp>
        <p:nvSpPr>
          <p:cNvPr id="432" name="Google Shape;432;p65"/>
          <p:cNvSpPr/>
          <p:nvPr/>
        </p:nvSpPr>
        <p:spPr>
          <a:xfrm>
            <a:off x="296280" y="3911400"/>
            <a:ext cx="8550720" cy="1431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mongoimport --db db1 --collection o --type csv  --file "d:\o.csv" --fields "EMPNO.int(32), ENAME.string(), JOB.string(), MGR.int32(), HIREDATE.date(2006-01-02), SAL.int32(), COMM.int32(), DEPTNO.int32(), BONUSID.int32(), USERNAME.string(), PWD.string()"</a:t>
            </a:r>
            <a:endParaRPr b="0" i="0" sz="2200" u="none" cap="none" strike="noStrike">
              <a:latin typeface="Arial"/>
              <a:ea typeface="Arial"/>
              <a:cs typeface="Arial"/>
              <a:sym typeface="Arial"/>
            </a:endParaRPr>
          </a:p>
        </p:txBody>
      </p:sp>
      <p:sp>
        <p:nvSpPr>
          <p:cNvPr id="433" name="Google Shape;433;p65"/>
          <p:cNvSpPr/>
          <p:nvPr/>
        </p:nvSpPr>
        <p:spPr>
          <a:xfrm>
            <a:off x="288000" y="2357280"/>
            <a:ext cx="8534160" cy="1095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mongoimport --host 192.168.100.20 --port 27017  --db db1 --collection o --type csv  --file "d:\o.csv" --fields "EMPNO, ENAME, JOB, MGR,HIREDATE, SAL, COMM, DEPTNO,BONUSID, USERNAME, PWD"</a:t>
            </a:r>
            <a:endParaRPr b="0" i="0" sz="22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6" name="Shape 146"/>
        <p:cNvGrpSpPr/>
        <p:nvPr/>
      </p:nvGrpSpPr>
      <p:grpSpPr>
        <a:xfrm>
          <a:off x="0" y="0"/>
          <a:ext cx="0" cy="0"/>
          <a:chOff x="0" y="0"/>
          <a:chExt cx="0" cy="0"/>
        </a:xfrm>
      </p:grpSpPr>
      <p:sp>
        <p:nvSpPr>
          <p:cNvPr id="147" name="Google Shape;147;p30"/>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3Vs </a:t>
            </a:r>
            <a:endParaRPr b="0" i="0" sz="3200" u="none" cap="none" strike="noStrike">
              <a:latin typeface="Arial"/>
              <a:ea typeface="Arial"/>
              <a:cs typeface="Arial"/>
              <a:sym typeface="Arial"/>
            </a:endParaRPr>
          </a:p>
        </p:txBody>
      </p:sp>
      <p:sp>
        <p:nvSpPr>
          <p:cNvPr id="148" name="Google Shape;148;p30"/>
          <p:cNvSpPr/>
          <p:nvPr/>
        </p:nvSpPr>
        <p:spPr>
          <a:xfrm>
            <a:off x="149040" y="762120"/>
            <a:ext cx="8845200" cy="2559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Gill Sans"/>
                <a:ea typeface="Gill Sans"/>
                <a:cs typeface="Gill Sans"/>
                <a:sym typeface="Gill Sans"/>
              </a:rPr>
              <a:t>3Vs (volume, variety and velocity)</a:t>
            </a:r>
            <a:r>
              <a:rPr b="0" i="0" lang="en-IN" sz="1800" u="none" cap="none" strike="noStrike">
                <a:solidFill>
                  <a:srgbClr val="000000"/>
                </a:solidFill>
                <a:latin typeface="Gill Sans"/>
                <a:ea typeface="Gill Sans"/>
                <a:cs typeface="Gill Sans"/>
                <a:sym typeface="Gill Sans"/>
              </a:rPr>
              <a:t> are three defining properties or dimensions of big data.</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85480" lvl="0" marL="285840" marR="0" rtl="0" algn="l">
              <a:lnSpc>
                <a:spcPct val="200000"/>
              </a:lnSpc>
              <a:spcBef>
                <a:spcPts val="0"/>
              </a:spcBef>
              <a:spcAft>
                <a:spcPts val="0"/>
              </a:spcAft>
              <a:buClr>
                <a:srgbClr val="036883"/>
              </a:buClr>
              <a:buSzPts val="1800"/>
              <a:buFont typeface="Arial"/>
              <a:buChar char="•"/>
            </a:pPr>
            <a:r>
              <a:rPr b="1" i="1" lang="en-IN" sz="1800" u="none" cap="none" strike="noStrike">
                <a:solidFill>
                  <a:srgbClr val="036883"/>
                </a:solidFill>
                <a:latin typeface="Gill Sans"/>
                <a:ea typeface="Gill Sans"/>
                <a:cs typeface="Gill Sans"/>
                <a:sym typeface="Gill Sans"/>
              </a:rPr>
              <a:t>Volume</a:t>
            </a:r>
            <a:r>
              <a:rPr b="0" i="0" lang="en-IN" sz="1800" u="none" cap="none" strike="noStrike">
                <a:solidFill>
                  <a:srgbClr val="036883"/>
                </a:solidFill>
                <a:latin typeface="Gill Sans"/>
                <a:ea typeface="Gill Sans"/>
                <a:cs typeface="Gill Sans"/>
                <a:sym typeface="Gill Sans"/>
              </a:rPr>
              <a:t> refers to the amount of data. </a:t>
            </a:r>
            <a:endParaRPr b="0" i="0" sz="1800" u="none" cap="none" strike="noStrike">
              <a:latin typeface="Arial"/>
              <a:ea typeface="Arial"/>
              <a:cs typeface="Arial"/>
              <a:sym typeface="Arial"/>
            </a:endParaRPr>
          </a:p>
          <a:p>
            <a:pPr indent="-285480" lvl="0" marL="285840" marR="0" rtl="0" algn="l">
              <a:lnSpc>
                <a:spcPct val="200000"/>
              </a:lnSpc>
              <a:spcBef>
                <a:spcPts val="0"/>
              </a:spcBef>
              <a:spcAft>
                <a:spcPts val="0"/>
              </a:spcAft>
              <a:buClr>
                <a:srgbClr val="036883"/>
              </a:buClr>
              <a:buSzPts val="1800"/>
              <a:buFont typeface="Arial"/>
              <a:buChar char="•"/>
            </a:pPr>
            <a:r>
              <a:rPr b="1" i="1" lang="en-IN" sz="1800" u="none" cap="none" strike="noStrike">
                <a:solidFill>
                  <a:srgbClr val="036883"/>
                </a:solidFill>
                <a:latin typeface="Gill Sans"/>
                <a:ea typeface="Gill Sans"/>
                <a:cs typeface="Gill Sans"/>
                <a:sym typeface="Gill Sans"/>
              </a:rPr>
              <a:t>Variety</a:t>
            </a:r>
            <a:r>
              <a:rPr b="0" i="0" lang="en-IN" sz="1800" u="none" cap="none" strike="noStrike">
                <a:solidFill>
                  <a:srgbClr val="036883"/>
                </a:solidFill>
                <a:latin typeface="Gill Sans"/>
                <a:ea typeface="Gill Sans"/>
                <a:cs typeface="Gill Sans"/>
                <a:sym typeface="Gill Sans"/>
              </a:rPr>
              <a:t> refers to the number of types of data.</a:t>
            </a:r>
            <a:endParaRPr b="0" i="0" sz="1800" u="none" cap="none" strike="noStrike">
              <a:latin typeface="Arial"/>
              <a:ea typeface="Arial"/>
              <a:cs typeface="Arial"/>
              <a:sym typeface="Arial"/>
            </a:endParaRPr>
          </a:p>
          <a:p>
            <a:pPr indent="-285480" lvl="0" marL="285840" marR="0" rtl="0" algn="l">
              <a:lnSpc>
                <a:spcPct val="200000"/>
              </a:lnSpc>
              <a:spcBef>
                <a:spcPts val="0"/>
              </a:spcBef>
              <a:spcAft>
                <a:spcPts val="0"/>
              </a:spcAft>
              <a:buClr>
                <a:srgbClr val="036883"/>
              </a:buClr>
              <a:buSzPts val="1800"/>
              <a:buFont typeface="Arial"/>
              <a:buChar char="•"/>
            </a:pPr>
            <a:r>
              <a:rPr b="1" i="1" lang="en-IN" sz="1800" u="none" cap="none" strike="noStrike">
                <a:solidFill>
                  <a:srgbClr val="036883"/>
                </a:solidFill>
                <a:latin typeface="Gill Sans"/>
                <a:ea typeface="Gill Sans"/>
                <a:cs typeface="Gill Sans"/>
                <a:sym typeface="Gill Sans"/>
              </a:rPr>
              <a:t>Velocity</a:t>
            </a:r>
            <a:r>
              <a:rPr b="0" i="0" lang="en-IN" sz="1800" u="none" cap="none" strike="noStrike">
                <a:solidFill>
                  <a:srgbClr val="036883"/>
                </a:solidFill>
                <a:latin typeface="Gill Sans"/>
                <a:ea typeface="Gill Sans"/>
                <a:cs typeface="Gill Sans"/>
                <a:sym typeface="Gill Sans"/>
              </a:rPr>
              <a:t> refers to the speed of data processing.</a:t>
            </a:r>
            <a:endParaRPr b="0" i="0" sz="1800" u="none" cap="none" strike="noStrik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6"/>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mongoexport</a:t>
            </a:r>
            <a:endParaRPr b="0" i="0" sz="4800" u="none" cap="none" strike="noStrike">
              <a:latin typeface="Arial"/>
              <a:ea typeface="Arial"/>
              <a:cs typeface="Arial"/>
              <a:sym typeface="Arial"/>
            </a:endParaRPr>
          </a:p>
        </p:txBody>
      </p:sp>
      <p:sp>
        <p:nvSpPr>
          <p:cNvPr id="439" name="Google Shape;439;p66"/>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mongoexport is a utility that produces a JSON or CSV export of data stored in a MongoDB instance.</a:t>
            </a:r>
            <a:endParaRPr b="0" i="0" sz="1800" u="none" cap="none" strike="noStrike">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7"/>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mongoexport </a:t>
            </a:r>
            <a:endParaRPr b="0" i="0" sz="3200" u="none" cap="none" strike="noStrike">
              <a:latin typeface="Arial"/>
              <a:ea typeface="Arial"/>
              <a:cs typeface="Arial"/>
              <a:sym typeface="Arial"/>
            </a:endParaRPr>
          </a:p>
        </p:txBody>
      </p:sp>
      <p:sp>
        <p:nvSpPr>
          <p:cNvPr id="445" name="Google Shape;445;p67"/>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mongoexport</a:t>
            </a:r>
            <a:r>
              <a:rPr b="0" i="0" lang="en-IN" sz="1800" u="none" cap="none" strike="noStrike">
                <a:solidFill>
                  <a:srgbClr val="000000"/>
                </a:solidFill>
                <a:latin typeface="Gill Sans"/>
                <a:ea typeface="Gill Sans"/>
                <a:cs typeface="Gill Sans"/>
                <a:sym typeface="Gill Sans"/>
              </a:rPr>
              <a:t> is a utility that produces a JSON or CSV export of data stored in a MongoDB instance..</a:t>
            </a:r>
            <a:endParaRPr b="0" i="0" sz="1800" u="none" cap="none" strike="noStrike">
              <a:latin typeface="Arial"/>
              <a:ea typeface="Arial"/>
              <a:cs typeface="Arial"/>
              <a:sym typeface="Arial"/>
            </a:endParaRPr>
          </a:p>
        </p:txBody>
      </p:sp>
      <p:sp>
        <p:nvSpPr>
          <p:cNvPr id="446" name="Google Shape;446;p67"/>
          <p:cNvSpPr/>
          <p:nvPr/>
        </p:nvSpPr>
        <p:spPr>
          <a:xfrm>
            <a:off x="3505320" y="5791320"/>
            <a:ext cx="45716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		</a:t>
            </a:r>
            <a:endParaRPr b="0" i="0" sz="1800" u="none" cap="none" strike="noStrike">
              <a:latin typeface="Arial"/>
              <a:ea typeface="Arial"/>
              <a:cs typeface="Arial"/>
              <a:sym typeface="Arial"/>
            </a:endParaRPr>
          </a:p>
        </p:txBody>
      </p:sp>
      <p:sp>
        <p:nvSpPr>
          <p:cNvPr id="447" name="Google Shape;447;p67"/>
          <p:cNvSpPr/>
          <p:nvPr/>
        </p:nvSpPr>
        <p:spPr>
          <a:xfrm>
            <a:off x="142920" y="1566720"/>
            <a:ext cx="88578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mongoexport &lt; --host &gt; &lt; --port &gt; &lt; --db &gt; &lt; --collection &gt; &lt; --out &gt;</a:t>
            </a:r>
            <a:endParaRPr b="0" i="0" sz="1800" u="none" cap="none" strike="noStrike">
              <a:latin typeface="Arial"/>
              <a:ea typeface="Arial"/>
              <a:cs typeface="Arial"/>
              <a:sym typeface="Arial"/>
            </a:endParaRPr>
          </a:p>
        </p:txBody>
      </p:sp>
      <p:sp>
        <p:nvSpPr>
          <p:cNvPr id="448" name="Google Shape;448;p67"/>
          <p:cNvSpPr/>
          <p:nvPr/>
        </p:nvSpPr>
        <p:spPr>
          <a:xfrm>
            <a:off x="288000" y="2560680"/>
            <a:ext cx="855072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mongoexport  --host "192.168.0.3" --port 27017  --db "db1" --collection emp –out "d:\e.json"</a:t>
            </a:r>
            <a:endParaRPr b="0" i="0" sz="2200" u="none" cap="none" strike="noStrike">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2" name="Shape 452"/>
        <p:cNvGrpSpPr/>
        <p:nvPr/>
      </p:nvGrpSpPr>
      <p:grpSpPr>
        <a:xfrm>
          <a:off x="0" y="0"/>
          <a:ext cx="0" cy="0"/>
          <a:chOff x="0" y="0"/>
          <a:chExt cx="0" cy="0"/>
        </a:xfrm>
      </p:grpSpPr>
      <p:sp>
        <p:nvSpPr>
          <p:cNvPr id="453" name="Google Shape;453;p68"/>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new Date()</a:t>
            </a:r>
            <a:endParaRPr b="0" i="0" sz="4800" u="none" cap="none" strike="noStrike">
              <a:latin typeface="Arial"/>
              <a:ea typeface="Arial"/>
              <a:cs typeface="Arial"/>
              <a:sym typeface="Arial"/>
            </a:endParaRPr>
          </a:p>
        </p:txBody>
      </p:sp>
      <p:sp>
        <p:nvSpPr>
          <p:cNvPr id="454" name="Google Shape;454;p68"/>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TODO</a:t>
            </a:r>
            <a:endParaRPr b="0" i="0" sz="1800" u="none" cap="none" strike="noStrike">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8" name="Shape 458"/>
        <p:cNvGrpSpPr/>
        <p:nvPr/>
      </p:nvGrpSpPr>
      <p:grpSpPr>
        <a:xfrm>
          <a:off x="0" y="0"/>
          <a:ext cx="0" cy="0"/>
          <a:chOff x="0" y="0"/>
          <a:chExt cx="0" cy="0"/>
        </a:xfrm>
      </p:grpSpPr>
      <p:sp>
        <p:nvSpPr>
          <p:cNvPr id="459" name="Google Shape;459;p69"/>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new Date()  </a:t>
            </a:r>
            <a:endParaRPr b="0" i="0" sz="3200" u="none" cap="none" strike="noStrike">
              <a:latin typeface="Arial"/>
              <a:ea typeface="Arial"/>
              <a:cs typeface="Arial"/>
              <a:sym typeface="Arial"/>
            </a:endParaRPr>
          </a:p>
        </p:txBody>
      </p:sp>
      <p:sp>
        <p:nvSpPr>
          <p:cNvPr id="460" name="Google Shape;460;p69"/>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MongoDB uses ObjectIds as the default value of _id field of each document, which is auto generated while the creation of any document.</a:t>
            </a:r>
            <a:endParaRPr b="0" i="0" sz="1800" u="none" cap="none" strike="noStrike">
              <a:latin typeface="Arial"/>
              <a:ea typeface="Arial"/>
              <a:cs typeface="Arial"/>
              <a:sym typeface="Arial"/>
            </a:endParaRPr>
          </a:p>
        </p:txBody>
      </p:sp>
      <p:sp>
        <p:nvSpPr>
          <p:cNvPr id="461" name="Google Shape;461;p69"/>
          <p:cNvSpPr/>
          <p:nvPr/>
        </p:nvSpPr>
        <p:spPr>
          <a:xfrm>
            <a:off x="170280" y="1658520"/>
            <a:ext cx="87940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var variable_name = new Date()</a:t>
            </a:r>
            <a:endParaRPr b="0" i="0" sz="1800" u="none" cap="none" strike="noStrike">
              <a:latin typeface="Arial"/>
              <a:ea typeface="Arial"/>
              <a:cs typeface="Arial"/>
              <a:sym typeface="Arial"/>
            </a:endParaRPr>
          </a:p>
        </p:txBody>
      </p:sp>
      <p:sp>
        <p:nvSpPr>
          <p:cNvPr id="462" name="Google Shape;462;p69"/>
          <p:cNvSpPr/>
          <p:nvPr/>
        </p:nvSpPr>
        <p:spPr>
          <a:xfrm>
            <a:off x="141480" y="2235960"/>
            <a:ext cx="882288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x = Date()</a:t>
            </a:r>
            <a:endParaRPr b="0" i="0" sz="2200" u="none" cap="none"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0"/>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db.getCollectionNames()</a:t>
            </a:r>
            <a:endParaRPr b="0" i="0" sz="4800" u="none" cap="none" strike="noStrike">
              <a:latin typeface="Arial"/>
              <a:ea typeface="Arial"/>
              <a:cs typeface="Arial"/>
              <a:sym typeface="Arial"/>
            </a:endParaRPr>
          </a:p>
        </p:txBody>
      </p:sp>
      <p:sp>
        <p:nvSpPr>
          <p:cNvPr id="468" name="Google Shape;468;p70"/>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Returns an array containing the names of all collections and views in the current database.</a:t>
            </a:r>
            <a:endParaRPr b="0" i="0" sz="1800" u="none" cap="none" strike="noStrik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71"/>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db.getCollectionNames() </a:t>
            </a:r>
            <a:endParaRPr b="0" i="0" sz="3200" u="none" cap="none" strike="noStrike">
              <a:latin typeface="Arial"/>
              <a:ea typeface="Arial"/>
              <a:cs typeface="Arial"/>
              <a:sym typeface="Arial"/>
            </a:endParaRPr>
          </a:p>
        </p:txBody>
      </p:sp>
      <p:sp>
        <p:nvSpPr>
          <p:cNvPr id="474" name="Google Shape;474;p71"/>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Returns an array containing the names of all collections in the current database.</a:t>
            </a:r>
            <a:endParaRPr b="0" i="0" sz="1800" u="none" cap="none" strike="noStrike">
              <a:latin typeface="Arial"/>
              <a:ea typeface="Arial"/>
              <a:cs typeface="Arial"/>
              <a:sym typeface="Arial"/>
            </a:endParaRPr>
          </a:p>
        </p:txBody>
      </p:sp>
      <p:sp>
        <p:nvSpPr>
          <p:cNvPr id="475" name="Google Shape;475;p71"/>
          <p:cNvSpPr/>
          <p:nvPr/>
        </p:nvSpPr>
        <p:spPr>
          <a:xfrm>
            <a:off x="149040" y="138384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show collection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db.getCollectionNames()</a:t>
            </a:r>
            <a:endParaRPr b="0" i="0" sz="1800" u="none" cap="none" strike="noStrike">
              <a:latin typeface="Arial"/>
              <a:ea typeface="Arial"/>
              <a:cs typeface="Arial"/>
              <a:sym typeface="Arial"/>
            </a:endParaRPr>
          </a:p>
        </p:txBody>
      </p:sp>
      <p:sp>
        <p:nvSpPr>
          <p:cNvPr id="476" name="Google Shape;476;p71"/>
          <p:cNvSpPr/>
          <p:nvPr/>
        </p:nvSpPr>
        <p:spPr>
          <a:xfrm>
            <a:off x="149040" y="2438280"/>
            <a:ext cx="88452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show collection</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db.getCollectionNames();</a:t>
            </a:r>
            <a:endParaRPr b="0" i="0" sz="2200" u="none" cap="none" strike="noStrike">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2"/>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db.createCollection()</a:t>
            </a:r>
            <a:endParaRPr b="0" i="0" sz="4800" u="none" cap="none" strike="noStrike">
              <a:latin typeface="Arial"/>
              <a:ea typeface="Arial"/>
              <a:cs typeface="Arial"/>
              <a:sym typeface="Arial"/>
            </a:endParaRPr>
          </a:p>
        </p:txBody>
      </p:sp>
      <p:sp>
        <p:nvSpPr>
          <p:cNvPr id="482" name="Google Shape;482;p72"/>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Creates a new collection or view.</a:t>
            </a:r>
            <a:endParaRPr b="0" i="0" sz="1800" u="none" cap="none" strike="noStrike">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73"/>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db.createCollection() </a:t>
            </a:r>
            <a:endParaRPr b="0" i="0" sz="3200" u="none" cap="none" strike="noStrike">
              <a:latin typeface="Arial"/>
              <a:ea typeface="Arial"/>
              <a:cs typeface="Arial"/>
              <a:sym typeface="Arial"/>
            </a:endParaRPr>
          </a:p>
        </p:txBody>
      </p:sp>
      <p:sp>
        <p:nvSpPr>
          <p:cNvPr id="488" name="Google Shape;488;p73"/>
          <p:cNvSpPr/>
          <p:nvPr/>
        </p:nvSpPr>
        <p:spPr>
          <a:xfrm>
            <a:off x="76320" y="762120"/>
            <a:ext cx="8994600" cy="1461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Capped</a:t>
            </a:r>
            <a:r>
              <a:rPr b="0" i="0" lang="en-IN" sz="1800" u="none" cap="none" strike="noStrike">
                <a:solidFill>
                  <a:srgbClr val="000000"/>
                </a:solidFill>
                <a:latin typeface="Gill Sans"/>
                <a:ea typeface="Gill Sans"/>
                <a:cs typeface="Gill Sans"/>
                <a:sym typeface="Gill Sans"/>
              </a:rPr>
              <a:t> collections have maximum size or document counts that prevent them from growing beyond maximum thresholds. All capped collections must specify a maximum size and may also specify a maximum document count. </a:t>
            </a:r>
            <a:r>
              <a:rPr b="1" i="0" lang="en-IN" sz="1800" u="none" cap="none" strike="noStrike">
                <a:solidFill>
                  <a:srgbClr val="C00000"/>
                </a:solidFill>
                <a:latin typeface="Gill Sans"/>
                <a:ea typeface="Gill Sans"/>
                <a:cs typeface="Gill Sans"/>
                <a:sym typeface="Gill Sans"/>
              </a:rPr>
              <a:t>MongoDB removes older documents if a collection reaches the maximum size limit before it reaches the maximum document count. </a:t>
            </a:r>
            <a:endParaRPr b="0" i="0" sz="1800" u="none" cap="none" strike="noStrike">
              <a:latin typeface="Arial"/>
              <a:ea typeface="Arial"/>
              <a:cs typeface="Arial"/>
              <a:sym typeface="Arial"/>
            </a:endParaRPr>
          </a:p>
        </p:txBody>
      </p:sp>
      <p:sp>
        <p:nvSpPr>
          <p:cNvPr id="489" name="Google Shape;489;p73"/>
          <p:cNvSpPr/>
          <p:nvPr/>
        </p:nvSpPr>
        <p:spPr>
          <a:xfrm>
            <a:off x="149040" y="247248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db.createCollection(name, { options1, options2, ... })</a:t>
            </a:r>
            <a:endParaRPr b="0" i="0" sz="1800" u="none" cap="none" strike="noStrike">
              <a:latin typeface="Arial"/>
              <a:ea typeface="Arial"/>
              <a:cs typeface="Arial"/>
              <a:sym typeface="Arial"/>
            </a:endParaRPr>
          </a:p>
        </p:txBody>
      </p:sp>
      <p:sp>
        <p:nvSpPr>
          <p:cNvPr id="490" name="Google Shape;490;p73"/>
          <p:cNvSpPr/>
          <p:nvPr/>
        </p:nvSpPr>
        <p:spPr>
          <a:xfrm>
            <a:off x="76320" y="4419720"/>
            <a:ext cx="8994600" cy="1156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db.createCollection("log");</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db.createCollection("log", { capped:true, size:1, max:2});    </a:t>
            </a:r>
            <a:r>
              <a:rPr b="0" i="0" lang="en-IN" sz="1800" u="none" cap="none" strike="noStrike">
                <a:solidFill>
                  <a:srgbClr val="00B050"/>
                </a:solidFill>
                <a:latin typeface="Calibri"/>
                <a:ea typeface="Calibri"/>
                <a:cs typeface="Calibri"/>
                <a:sym typeface="Calibri"/>
              </a:rPr>
              <a:t>// This command creates a collection named log with a maximum size of 1 byte and a maximum of 2 documents.</a:t>
            </a:r>
            <a:endParaRPr b="0" i="0" sz="1800" u="none" cap="none" strike="noStrike">
              <a:latin typeface="Arial"/>
              <a:ea typeface="Arial"/>
              <a:cs typeface="Arial"/>
              <a:sym typeface="Arial"/>
            </a:endParaRPr>
          </a:p>
        </p:txBody>
      </p:sp>
      <p:sp>
        <p:nvSpPr>
          <p:cNvPr id="491" name="Google Shape;491;p73"/>
          <p:cNvSpPr/>
          <p:nvPr/>
        </p:nvSpPr>
        <p:spPr>
          <a:xfrm>
            <a:off x="147240" y="2943720"/>
            <a:ext cx="8767800" cy="1309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The options document contains the following fields: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036883"/>
              </a:buClr>
              <a:buSzPts val="1800"/>
              <a:buFont typeface="Arial"/>
              <a:buChar char="•"/>
            </a:pPr>
            <a:r>
              <a:rPr b="0" i="0" lang="en-IN" sz="1800" u="none" cap="none" strike="noStrike">
                <a:solidFill>
                  <a:srgbClr val="036883"/>
                </a:solidFill>
                <a:latin typeface="Gill Sans"/>
                <a:ea typeface="Gill Sans"/>
                <a:cs typeface="Gill Sans"/>
                <a:sym typeface="Gill Sans"/>
              </a:rPr>
              <a:t>capped : boolean</a:t>
            </a:r>
            <a:endParaRPr b="0" i="0" sz="18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036883"/>
              </a:buClr>
              <a:buSzPts val="1800"/>
              <a:buFont typeface="Arial"/>
              <a:buChar char="•"/>
            </a:pPr>
            <a:r>
              <a:rPr b="0" i="0" lang="en-IN" sz="1800" u="none" cap="none" strike="noStrike">
                <a:solidFill>
                  <a:srgbClr val="036883"/>
                </a:solidFill>
                <a:latin typeface="Gill Sans"/>
                <a:ea typeface="Gill Sans"/>
                <a:cs typeface="Gill Sans"/>
                <a:sym typeface="Gill Sans"/>
              </a:rPr>
              <a:t>size : number</a:t>
            </a:r>
            <a:endParaRPr b="0" i="0" sz="18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036883"/>
              </a:buClr>
              <a:buSzPts val="1800"/>
              <a:buFont typeface="Arial"/>
              <a:buChar char="•"/>
            </a:pPr>
            <a:r>
              <a:rPr b="0" i="0" lang="en-IN" sz="1800" u="none" cap="none" strike="noStrike">
                <a:solidFill>
                  <a:srgbClr val="036883"/>
                </a:solidFill>
                <a:latin typeface="Gill Sans"/>
                <a:ea typeface="Gill Sans"/>
                <a:cs typeface="Gill Sans"/>
                <a:sym typeface="Gill Sans"/>
              </a:rPr>
              <a:t>max : number</a:t>
            </a:r>
            <a:endParaRPr b="0" i="0" sz="1800" u="none" cap="none" strike="noStrike">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74"/>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db.collection.isCapped()</a:t>
            </a:r>
            <a:endParaRPr b="0" i="0" sz="4800" u="none" cap="none" strike="noStrike">
              <a:latin typeface="Arial"/>
              <a:ea typeface="Arial"/>
              <a:cs typeface="Arial"/>
              <a:sym typeface="Arial"/>
            </a:endParaRPr>
          </a:p>
        </p:txBody>
      </p:sp>
      <p:sp>
        <p:nvSpPr>
          <p:cNvPr id="497" name="Google Shape;497;p74"/>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Returns true if the collection is a capped collection, otherwise returns false.</a:t>
            </a:r>
            <a:endParaRPr b="0" i="0" sz="1800" u="none" cap="none" strike="noStrike">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5"/>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db.collection.isCapped()</a:t>
            </a:r>
            <a:endParaRPr b="0" i="0" sz="3200" u="none" cap="none" strike="noStrike">
              <a:latin typeface="Arial"/>
              <a:ea typeface="Arial"/>
              <a:cs typeface="Arial"/>
              <a:sym typeface="Arial"/>
            </a:endParaRPr>
          </a:p>
        </p:txBody>
      </p:sp>
      <p:sp>
        <p:nvSpPr>
          <p:cNvPr id="503" name="Google Shape;503;p75"/>
          <p:cNvSpPr/>
          <p:nvPr/>
        </p:nvSpPr>
        <p:spPr>
          <a:xfrm>
            <a:off x="76320" y="762120"/>
            <a:ext cx="89946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Returns true if the collection is a capped collection, otherwise returns false. </a:t>
            </a:r>
            <a:endParaRPr b="0" i="0" sz="1800" u="none" cap="none" strike="noStrike">
              <a:latin typeface="Arial"/>
              <a:ea typeface="Arial"/>
              <a:cs typeface="Arial"/>
              <a:sym typeface="Arial"/>
            </a:endParaRPr>
          </a:p>
        </p:txBody>
      </p:sp>
      <p:sp>
        <p:nvSpPr>
          <p:cNvPr id="504" name="Google Shape;504;p75"/>
          <p:cNvSpPr/>
          <p:nvPr/>
        </p:nvSpPr>
        <p:spPr>
          <a:xfrm>
            <a:off x="149040" y="137160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db.collection.isCapped()</a:t>
            </a:r>
            <a:endParaRPr b="0" i="0" sz="1800" u="none" cap="none" strike="noStrike">
              <a:latin typeface="Arial"/>
              <a:ea typeface="Arial"/>
              <a:cs typeface="Arial"/>
              <a:sym typeface="Arial"/>
            </a:endParaRPr>
          </a:p>
        </p:txBody>
      </p:sp>
      <p:sp>
        <p:nvSpPr>
          <p:cNvPr id="505" name="Google Shape;505;p75"/>
          <p:cNvSpPr/>
          <p:nvPr/>
        </p:nvSpPr>
        <p:spPr>
          <a:xfrm>
            <a:off x="149040" y="209952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db.log.isCapped();</a:t>
            </a:r>
            <a:endParaRPr b="0" i="0" sz="22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2" name="Shape 152"/>
        <p:cNvGrpSpPr/>
        <p:nvPr/>
      </p:nvGrpSpPr>
      <p:grpSpPr>
        <a:xfrm>
          <a:off x="0" y="0"/>
          <a:ext cx="0" cy="0"/>
          <a:chOff x="0" y="0"/>
          <a:chExt cx="0" cy="0"/>
        </a:xfrm>
      </p:grpSpPr>
      <p:sp>
        <p:nvSpPr>
          <p:cNvPr id="153" name="Google Shape;153;p31"/>
          <p:cNvSpPr/>
          <p:nvPr/>
        </p:nvSpPr>
        <p:spPr>
          <a:xfrm>
            <a:off x="1143000" y="0"/>
            <a:ext cx="6857640" cy="51696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2800" u="none" cap="none" strike="noStrike">
                <a:solidFill>
                  <a:srgbClr val="000000"/>
                </a:solidFill>
                <a:latin typeface="Arial"/>
                <a:ea typeface="Arial"/>
                <a:cs typeface="Arial"/>
                <a:sym typeface="Arial"/>
              </a:rPr>
              <a:t>3Vs </a:t>
            </a:r>
            <a:endParaRPr b="0" i="0" sz="2800" u="none" cap="none" strike="noStrike">
              <a:latin typeface="Arial"/>
              <a:ea typeface="Arial"/>
              <a:cs typeface="Arial"/>
              <a:sym typeface="Arial"/>
            </a:endParaRPr>
          </a:p>
        </p:txBody>
      </p:sp>
      <p:sp>
        <p:nvSpPr>
          <p:cNvPr id="154" name="Google Shape;154;p31"/>
          <p:cNvSpPr/>
          <p:nvPr/>
        </p:nvSpPr>
        <p:spPr>
          <a:xfrm>
            <a:off x="124560" y="357120"/>
            <a:ext cx="680472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36883"/>
                </a:solidFill>
                <a:latin typeface="Gill Sans"/>
                <a:ea typeface="Gill Sans"/>
                <a:cs typeface="Gill Sans"/>
                <a:sym typeface="Gill Sans"/>
              </a:rPr>
              <a:t>Volume</a:t>
            </a:r>
            <a:r>
              <a:rPr b="0" i="0" lang="en-IN" sz="1800" u="none" cap="none" strike="noStrike">
                <a:solidFill>
                  <a:srgbClr val="000000"/>
                </a:solidFill>
                <a:latin typeface="Gill Sans"/>
                <a:ea typeface="Gill Sans"/>
                <a:cs typeface="Gill Sans"/>
                <a:sym typeface="Gill Sans"/>
              </a:rPr>
              <a:t> refers to the ‘amount of data’, which is growing day by day at a very fast pace. The size of data generated by humans, machines and their interactions on social media itself is massive.</a:t>
            </a:r>
            <a:endParaRPr b="0" i="0" sz="1800" u="none" cap="none" strike="noStrike">
              <a:latin typeface="Arial"/>
              <a:ea typeface="Arial"/>
              <a:cs typeface="Arial"/>
              <a:sym typeface="Arial"/>
            </a:endParaRPr>
          </a:p>
        </p:txBody>
      </p:sp>
      <p:sp>
        <p:nvSpPr>
          <p:cNvPr id="155" name="Google Shape;155;p31"/>
          <p:cNvSpPr/>
          <p:nvPr/>
        </p:nvSpPr>
        <p:spPr>
          <a:xfrm>
            <a:off x="142920" y="1714320"/>
            <a:ext cx="432216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36883"/>
                </a:solidFill>
                <a:latin typeface="Gill Sans"/>
                <a:ea typeface="Gill Sans"/>
                <a:cs typeface="Gill Sans"/>
                <a:sym typeface="Gill Sans"/>
              </a:rPr>
              <a:t>Velocity</a:t>
            </a:r>
            <a:r>
              <a:rPr b="0" i="0" lang="en-IN" sz="1800" u="none" cap="none" strike="noStrike">
                <a:solidFill>
                  <a:srgbClr val="000000"/>
                </a:solidFill>
                <a:latin typeface="Gill Sans"/>
                <a:ea typeface="Gill Sans"/>
                <a:cs typeface="Gill Sans"/>
                <a:sym typeface="Gill Sans"/>
              </a:rPr>
              <a:t> is defined as the pace at which different sources generate the data every day. This flow of data is massive.</a:t>
            </a:r>
            <a:endParaRPr b="0" i="0" sz="1800" u="none" cap="none" strike="noStrike">
              <a:latin typeface="Arial"/>
              <a:ea typeface="Arial"/>
              <a:cs typeface="Arial"/>
              <a:sym typeface="Arial"/>
            </a:endParaRPr>
          </a:p>
        </p:txBody>
      </p:sp>
      <p:sp>
        <p:nvSpPr>
          <p:cNvPr id="156" name="Google Shape;156;p31"/>
          <p:cNvSpPr/>
          <p:nvPr/>
        </p:nvSpPr>
        <p:spPr>
          <a:xfrm>
            <a:off x="0" y="3357720"/>
            <a:ext cx="9143640" cy="1736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b="0" i="0" sz="1800" u="none" cap="none" strike="noStrike">
              <a:latin typeface="Arial"/>
              <a:ea typeface="Arial"/>
              <a:cs typeface="Arial"/>
              <a:sym typeface="Arial"/>
            </a:endParaRPr>
          </a:p>
        </p:txBody>
      </p:sp>
      <p:pic>
        <p:nvPicPr>
          <p:cNvPr id="157" name="Google Shape;157;p31"/>
          <p:cNvPicPr preferRelativeResize="0"/>
          <p:nvPr/>
        </p:nvPicPr>
        <p:blipFill rotWithShape="1">
          <a:blip r:embed="rId3">
            <a:alphaModFix/>
          </a:blip>
          <a:srcRect b="0" l="0" r="0" t="0"/>
          <a:stretch/>
        </p:blipFill>
        <p:spPr>
          <a:xfrm>
            <a:off x="6858000" y="0"/>
            <a:ext cx="2285640" cy="2314080"/>
          </a:xfrm>
          <a:prstGeom prst="rect">
            <a:avLst/>
          </a:prstGeom>
          <a:noFill/>
          <a:ln>
            <a:noFill/>
          </a:ln>
        </p:spPr>
      </p:pic>
      <p:pic>
        <p:nvPicPr>
          <p:cNvPr id="158" name="Google Shape;158;p31"/>
          <p:cNvPicPr preferRelativeResize="0"/>
          <p:nvPr/>
        </p:nvPicPr>
        <p:blipFill rotWithShape="1">
          <a:blip r:embed="rId4">
            <a:alphaModFix/>
          </a:blip>
          <a:srcRect b="0" l="0" r="0" t="0"/>
          <a:stretch/>
        </p:blipFill>
        <p:spPr>
          <a:xfrm>
            <a:off x="3214800" y="1857240"/>
            <a:ext cx="4089600" cy="1356840"/>
          </a:xfrm>
          <a:prstGeom prst="rect">
            <a:avLst/>
          </a:prstGeom>
          <a:noFill/>
          <a:ln>
            <a:noFill/>
          </a:ln>
        </p:spPr>
      </p:pic>
      <p:pic>
        <p:nvPicPr>
          <p:cNvPr id="159" name="Google Shape;159;p31"/>
          <p:cNvPicPr preferRelativeResize="0"/>
          <p:nvPr/>
        </p:nvPicPr>
        <p:blipFill rotWithShape="1">
          <a:blip r:embed="rId5">
            <a:alphaModFix/>
          </a:blip>
          <a:srcRect b="0" l="0" r="0" t="0"/>
          <a:stretch/>
        </p:blipFill>
        <p:spPr>
          <a:xfrm>
            <a:off x="285840" y="5286240"/>
            <a:ext cx="5679720" cy="105696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6"/>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db.getCollection()</a:t>
            </a:r>
            <a:endParaRPr b="0" i="0" sz="4800" u="none" cap="none" strike="noStrike">
              <a:latin typeface="Arial"/>
              <a:ea typeface="Arial"/>
              <a:cs typeface="Arial"/>
              <a:sym typeface="Arial"/>
            </a:endParaRPr>
          </a:p>
        </p:txBody>
      </p:sp>
      <p:sp>
        <p:nvSpPr>
          <p:cNvPr id="511" name="Google Shape;511;p76"/>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Returns a collection or a view object that is in the DB.</a:t>
            </a:r>
            <a:endParaRPr b="0" i="0" sz="1800" u="none" cap="none" strike="noStrike">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77"/>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db.getCollection() </a:t>
            </a:r>
            <a:endParaRPr b="0" i="0" sz="3200" u="none" cap="none" strike="noStrike">
              <a:latin typeface="Arial"/>
              <a:ea typeface="Arial"/>
              <a:cs typeface="Arial"/>
              <a:sym typeface="Arial"/>
            </a:endParaRPr>
          </a:p>
        </p:txBody>
      </p:sp>
      <p:sp>
        <p:nvSpPr>
          <p:cNvPr id="517" name="Google Shape;517;p77"/>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518" name="Google Shape;518;p77"/>
          <p:cNvSpPr/>
          <p:nvPr/>
        </p:nvSpPr>
        <p:spPr>
          <a:xfrm>
            <a:off x="149040" y="138384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db.getCollection('name')</a:t>
            </a:r>
            <a:endParaRPr b="0" i="0" sz="1800" u="none" cap="none" strike="noStrike">
              <a:latin typeface="Arial"/>
              <a:ea typeface="Arial"/>
              <a:cs typeface="Arial"/>
              <a:sym typeface="Arial"/>
            </a:endParaRPr>
          </a:p>
        </p:txBody>
      </p:sp>
      <p:sp>
        <p:nvSpPr>
          <p:cNvPr id="519" name="Google Shape;519;p77"/>
          <p:cNvSpPr/>
          <p:nvPr/>
        </p:nvSpPr>
        <p:spPr>
          <a:xfrm>
            <a:off x="149040" y="243828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db.getCollection('emp').find();</a:t>
            </a:r>
            <a:endParaRPr b="0" i="0" sz="2200" u="none" cap="none" strike="noStrike">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8"/>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db.getSiblingDB()</a:t>
            </a:r>
            <a:endParaRPr b="0" i="0" sz="4800" u="none" cap="none" strike="noStrike">
              <a:latin typeface="Arial"/>
              <a:ea typeface="Arial"/>
              <a:cs typeface="Arial"/>
              <a:sym typeface="Arial"/>
            </a:endParaRPr>
          </a:p>
        </p:txBody>
      </p:sp>
      <p:sp>
        <p:nvSpPr>
          <p:cNvPr id="525" name="Google Shape;525;p78"/>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To access another database without switching databases.</a:t>
            </a:r>
            <a:endParaRPr b="0" i="0" sz="1800" u="none" cap="none" strike="noStrike">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79"/>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db.getSiblingDB()</a:t>
            </a:r>
            <a:endParaRPr b="0" i="0" sz="3200" u="none" cap="none" strike="noStrike">
              <a:latin typeface="Arial"/>
              <a:ea typeface="Arial"/>
              <a:cs typeface="Arial"/>
              <a:sym typeface="Arial"/>
            </a:endParaRPr>
          </a:p>
        </p:txBody>
      </p:sp>
      <p:sp>
        <p:nvSpPr>
          <p:cNvPr id="531" name="Google Shape;531;p79"/>
          <p:cNvSpPr/>
          <p:nvPr/>
        </p:nvSpPr>
        <p:spPr>
          <a:xfrm>
            <a:off x="76320" y="762120"/>
            <a:ext cx="89946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Used to return another database without modifying the db variable in the shell environment. </a:t>
            </a:r>
            <a:endParaRPr b="0" i="0" sz="1800" u="none" cap="none" strike="noStrike">
              <a:latin typeface="Arial"/>
              <a:ea typeface="Arial"/>
              <a:cs typeface="Arial"/>
              <a:sym typeface="Arial"/>
            </a:endParaRPr>
          </a:p>
        </p:txBody>
      </p:sp>
      <p:sp>
        <p:nvSpPr>
          <p:cNvPr id="532" name="Google Shape;532;p79"/>
          <p:cNvSpPr/>
          <p:nvPr/>
        </p:nvSpPr>
        <p:spPr>
          <a:xfrm>
            <a:off x="149040" y="153576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db.getSiblingDB(&lt;database&gt;)</a:t>
            </a:r>
            <a:endParaRPr b="0" i="0" sz="1800" u="none" cap="none" strike="noStrike">
              <a:latin typeface="Arial"/>
              <a:ea typeface="Arial"/>
              <a:cs typeface="Arial"/>
              <a:sym typeface="Arial"/>
            </a:endParaRPr>
          </a:p>
        </p:txBody>
      </p:sp>
      <p:sp>
        <p:nvSpPr>
          <p:cNvPr id="533" name="Google Shape;533;p79"/>
          <p:cNvSpPr/>
          <p:nvPr/>
        </p:nvSpPr>
        <p:spPr>
          <a:xfrm>
            <a:off x="149040" y="209952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db.getSiblingDB('db1').getCollectionNames();</a:t>
            </a:r>
            <a:endParaRPr b="0" i="0" sz="2200" u="none" cap="none" strike="noStrike">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0"/>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db.collection.renameCollection()</a:t>
            </a:r>
            <a:endParaRPr b="0" i="0" sz="4800" u="none" cap="none" strike="noStrike">
              <a:latin typeface="Arial"/>
              <a:ea typeface="Arial"/>
              <a:cs typeface="Arial"/>
              <a:sym typeface="Arial"/>
            </a:endParaRPr>
          </a:p>
        </p:txBody>
      </p:sp>
      <p:sp>
        <p:nvSpPr>
          <p:cNvPr id="539" name="Google Shape;539;p80"/>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Renames a collection.</a:t>
            </a:r>
            <a:endParaRPr b="0" i="0" sz="1800" u="none" cap="none" strike="noStrike">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81"/>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db.collection.renameCollection()</a:t>
            </a:r>
            <a:endParaRPr b="0" i="0" sz="3200" u="none" cap="none" strike="noStrike">
              <a:latin typeface="Arial"/>
              <a:ea typeface="Arial"/>
              <a:cs typeface="Arial"/>
              <a:sym typeface="Arial"/>
            </a:endParaRPr>
          </a:p>
        </p:txBody>
      </p:sp>
      <p:sp>
        <p:nvSpPr>
          <p:cNvPr id="545" name="Google Shape;545;p81"/>
          <p:cNvSpPr/>
          <p:nvPr/>
        </p:nvSpPr>
        <p:spPr>
          <a:xfrm>
            <a:off x="149040" y="16765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db.collection.renameCollection(target, dropTarget)</a:t>
            </a:r>
            <a:endParaRPr b="0" i="0" sz="1800" u="none" cap="none" strike="noStrike">
              <a:latin typeface="Arial"/>
              <a:ea typeface="Arial"/>
              <a:cs typeface="Arial"/>
              <a:sym typeface="Arial"/>
            </a:endParaRPr>
          </a:p>
        </p:txBody>
      </p:sp>
      <p:sp>
        <p:nvSpPr>
          <p:cNvPr id="546" name="Google Shape;546;p81"/>
          <p:cNvSpPr/>
          <p:nvPr/>
        </p:nvSpPr>
        <p:spPr>
          <a:xfrm>
            <a:off x="149040" y="240408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 db.emp.renameCollection('e', false);</a:t>
            </a:r>
            <a:endParaRPr b="0" i="0" sz="2200" u="none" cap="none" strike="noStrike">
              <a:latin typeface="Arial"/>
              <a:ea typeface="Arial"/>
              <a:cs typeface="Arial"/>
              <a:sym typeface="Arial"/>
            </a:endParaRPr>
          </a:p>
        </p:txBody>
      </p:sp>
      <p:sp>
        <p:nvSpPr>
          <p:cNvPr id="547" name="Google Shape;547;p81"/>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548" name="Google Shape;548;p81"/>
          <p:cNvSpPr/>
          <p:nvPr/>
        </p:nvSpPr>
        <p:spPr>
          <a:xfrm>
            <a:off x="164160" y="3048120"/>
            <a:ext cx="883044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B22251"/>
                </a:solidFill>
                <a:latin typeface="Gill Sans"/>
                <a:ea typeface="Gill Sans"/>
                <a:cs typeface="Gill Sans"/>
                <a:sym typeface="Gill Sans"/>
              </a:rPr>
              <a:t>dropTarget</a:t>
            </a:r>
            <a:r>
              <a:rPr b="0" i="0" lang="en-IN" sz="1800" u="none" cap="none" strike="noStrike">
                <a:solidFill>
                  <a:srgbClr val="000000"/>
                </a:solidFill>
                <a:latin typeface="Gill Sans"/>
                <a:ea typeface="Gill Sans"/>
                <a:cs typeface="Gill Sans"/>
                <a:sym typeface="Gill Sans"/>
              </a:rPr>
              <a:t> : If true, mongod drops the target of renameCollection prior to renaming the collection. The default value is false.</a:t>
            </a:r>
            <a:endParaRPr b="0" i="0" sz="1800" u="none" cap="none" strike="noStrike">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82"/>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db.collection.drop()</a:t>
            </a:r>
            <a:endParaRPr b="0" i="0" sz="4800" u="none" cap="none" strike="noStrike">
              <a:latin typeface="Arial"/>
              <a:ea typeface="Arial"/>
              <a:cs typeface="Arial"/>
              <a:sym typeface="Arial"/>
            </a:endParaRPr>
          </a:p>
        </p:txBody>
      </p:sp>
      <p:sp>
        <p:nvSpPr>
          <p:cNvPr id="554" name="Google Shape;554;p82"/>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Removes a collection or view from the database. The method also removes any indexes associated with the dropped collection.</a:t>
            </a:r>
            <a:endParaRPr b="0" i="0" sz="1800" u="none" cap="none" strike="noStrike">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83"/>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db.collection.drop()</a:t>
            </a:r>
            <a:endParaRPr b="0" i="0" sz="3200" u="none" cap="none" strike="noStrike">
              <a:latin typeface="Arial"/>
              <a:ea typeface="Arial"/>
              <a:cs typeface="Arial"/>
              <a:sym typeface="Arial"/>
            </a:endParaRPr>
          </a:p>
        </p:txBody>
      </p:sp>
      <p:sp>
        <p:nvSpPr>
          <p:cNvPr id="560" name="Google Shape;560;p83"/>
          <p:cNvSpPr/>
          <p:nvPr/>
        </p:nvSpPr>
        <p:spPr>
          <a:xfrm>
            <a:off x="149040" y="16765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db.collection.drop(&lt;options&gt;)</a:t>
            </a:r>
            <a:endParaRPr b="0" i="0" sz="1800" u="none" cap="none" strike="noStrike">
              <a:latin typeface="Arial"/>
              <a:ea typeface="Arial"/>
              <a:cs typeface="Arial"/>
              <a:sym typeface="Arial"/>
            </a:endParaRPr>
          </a:p>
        </p:txBody>
      </p:sp>
      <p:sp>
        <p:nvSpPr>
          <p:cNvPr id="561" name="Google Shape;561;p83"/>
          <p:cNvSpPr/>
          <p:nvPr/>
        </p:nvSpPr>
        <p:spPr>
          <a:xfrm>
            <a:off x="149040" y="240408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 db.emp.drop();</a:t>
            </a:r>
            <a:endParaRPr b="0" i="0" sz="2200" u="none" cap="none" strike="noStrike">
              <a:latin typeface="Arial"/>
              <a:ea typeface="Arial"/>
              <a:cs typeface="Arial"/>
              <a:sym typeface="Arial"/>
            </a:endParaRPr>
          </a:p>
        </p:txBody>
      </p:sp>
      <p:sp>
        <p:nvSpPr>
          <p:cNvPr id="562" name="Google Shape;562;p83"/>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Removes a collection or view from the database. The method also removes any indexes associated with the dropped collection.</a:t>
            </a:r>
            <a:endParaRPr b="0" i="0" sz="1800" u="none" cap="none" strike="noStrike">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84"/>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db.collection.find()</a:t>
            </a:r>
            <a:endParaRPr b="0" i="0" sz="4800" u="none" cap="none" strike="noStrike">
              <a:latin typeface="Arial"/>
              <a:ea typeface="Arial"/>
              <a:cs typeface="Arial"/>
              <a:sym typeface="Arial"/>
            </a:endParaRPr>
          </a:p>
        </p:txBody>
      </p:sp>
      <p:sp>
        <p:nvSpPr>
          <p:cNvPr id="568" name="Google Shape;568;p84"/>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The find() method always returns the _id field unless you specify _id: 0 to suppress the field.</a:t>
            </a:r>
            <a:endParaRPr b="0" i="0" sz="1800" u="none" cap="none" strike="noStrike">
              <a:latin typeface="Arial"/>
              <a:ea typeface="Arial"/>
              <a:cs typeface="Arial"/>
              <a:sym typeface="Arial"/>
            </a:endParaRPr>
          </a:p>
        </p:txBody>
      </p:sp>
      <p:sp>
        <p:nvSpPr>
          <p:cNvPr id="569" name="Google Shape;569;p84"/>
          <p:cNvSpPr/>
          <p:nvPr/>
        </p:nvSpPr>
        <p:spPr>
          <a:xfrm>
            <a:off x="419040" y="3678480"/>
            <a:ext cx="8305560" cy="639000"/>
          </a:xfrm>
          <a:prstGeom prst="rect">
            <a:avLst/>
          </a:prstGeom>
          <a:solidFill>
            <a:srgbClr val="F6F8E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FF5A36"/>
                </a:solidFill>
                <a:latin typeface="Gill Sans"/>
                <a:ea typeface="Gill Sans"/>
                <a:cs typeface="Gill Sans"/>
                <a:sym typeface="Gill Sans"/>
              </a:rPr>
              <a:t>By default, mongo prints the first 20 documents. The mongo shell will prompt the user to “Type it” to continue iterating the next 20 results.</a:t>
            </a:r>
            <a:endParaRPr b="0" i="0" sz="1800" u="none" cap="none" strike="noStrike">
              <a:latin typeface="Arial"/>
              <a:ea typeface="Arial"/>
              <a:cs typeface="Arial"/>
              <a:sym typeface="Arial"/>
            </a:endParaRPr>
          </a:p>
        </p:txBody>
      </p:sp>
      <p:sp>
        <p:nvSpPr>
          <p:cNvPr id="570" name="Google Shape;570;p84"/>
          <p:cNvSpPr/>
          <p:nvPr/>
        </p:nvSpPr>
        <p:spPr>
          <a:xfrm>
            <a:off x="397440" y="152280"/>
            <a:ext cx="8305560" cy="821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sng" cap="none" strike="noStrike">
                <a:solidFill>
                  <a:srgbClr val="0070C0"/>
                </a:solidFill>
                <a:latin typeface="Gill Sans"/>
                <a:ea typeface="Gill Sans"/>
                <a:cs typeface="Gill Sans"/>
                <a:sym typeface="Gill Sans"/>
              </a:rPr>
              <a:t>Method</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FF5A36"/>
                </a:solidFill>
                <a:latin typeface="Gill Sans"/>
                <a:ea typeface="Gill Sans"/>
                <a:cs typeface="Gill Sans"/>
                <a:sym typeface="Gill Sans"/>
              </a:rPr>
              <a:t>.pretty()</a:t>
            </a:r>
            <a:endParaRPr b="0" i="0" sz="2000" u="none" cap="none" strike="noStrike">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85"/>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db.collection.find() </a:t>
            </a:r>
            <a:endParaRPr b="0" i="0" sz="3200" u="none" cap="none" strike="noStrike">
              <a:latin typeface="Arial"/>
              <a:ea typeface="Arial"/>
              <a:cs typeface="Arial"/>
              <a:sym typeface="Arial"/>
            </a:endParaRPr>
          </a:p>
        </p:txBody>
      </p:sp>
      <p:sp>
        <p:nvSpPr>
          <p:cNvPr id="576" name="Google Shape;576;p85"/>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577" name="Google Shape;577;p85"/>
          <p:cNvSpPr/>
          <p:nvPr/>
        </p:nvSpPr>
        <p:spPr>
          <a:xfrm>
            <a:off x="1289160" y="1563480"/>
            <a:ext cx="513252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 ['collection'].find ({ query }, { projection })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 query }, { projection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db.getCollection('name').find ({ query }, { projection })</a:t>
            </a:r>
            <a:endParaRPr b="0" i="0" sz="1800" u="none" cap="none" strike="noStrike">
              <a:latin typeface="Arial"/>
              <a:ea typeface="Arial"/>
              <a:cs typeface="Arial"/>
              <a:sym typeface="Arial"/>
            </a:endParaRPr>
          </a:p>
        </p:txBody>
      </p:sp>
      <p:sp>
        <p:nvSpPr>
          <p:cNvPr id="578" name="Google Shape;578;p85"/>
          <p:cNvSpPr/>
          <p:nvPr/>
        </p:nvSpPr>
        <p:spPr>
          <a:xfrm>
            <a:off x="178920" y="2535120"/>
            <a:ext cx="8845200" cy="1461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query</a:t>
            </a:r>
            <a:r>
              <a:rPr b="0" i="0" lang="en-IN" sz="1800" u="none" cap="none" strike="noStrike">
                <a:solidFill>
                  <a:srgbClr val="000000"/>
                </a:solidFill>
                <a:latin typeface="Gill Sans"/>
                <a:ea typeface="Gill Sans"/>
                <a:cs typeface="Gill Sans"/>
                <a:sym typeface="Gill Sans"/>
              </a:rPr>
              <a:t>: Specifies selection filter using query operators. To return all documents in a collection, omit this parameter or pass an empty document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projection</a:t>
            </a:r>
            <a:r>
              <a:rPr b="0" i="0" lang="en-IN" sz="1800" u="none" cap="none" strike="noStrike">
                <a:solidFill>
                  <a:srgbClr val="000000"/>
                </a:solidFill>
                <a:latin typeface="Gill Sans"/>
                <a:ea typeface="Gill Sans"/>
                <a:cs typeface="Gill Sans"/>
                <a:sym typeface="Gill Sans"/>
              </a:rPr>
              <a:t>: Specifies the fields to return in the documents that match the query filter. To return all fields in the matching documents, omit this parameter.</a:t>
            </a:r>
            <a:endParaRPr b="0" i="0" sz="1800" u="none" cap="none" strike="noStrike">
              <a:latin typeface="Arial"/>
              <a:ea typeface="Arial"/>
              <a:cs typeface="Arial"/>
              <a:sym typeface="Arial"/>
            </a:endParaRPr>
          </a:p>
        </p:txBody>
      </p:sp>
      <p:sp>
        <p:nvSpPr>
          <p:cNvPr id="579" name="Google Shape;579;p85"/>
          <p:cNvSpPr/>
          <p:nvPr/>
        </p:nvSpPr>
        <p:spPr>
          <a:xfrm>
            <a:off x="214200" y="4226760"/>
            <a:ext cx="11397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C00000"/>
                </a:solidFill>
                <a:latin typeface="Gill Sans"/>
                <a:ea typeface="Gill Sans"/>
                <a:cs typeface="Gill Sans"/>
                <a:sym typeface="Gill Sans"/>
              </a:rPr>
              <a:t>Projection</a:t>
            </a:r>
            <a:endParaRPr b="0" i="0" sz="1800" u="none" cap="none" strike="noStrike">
              <a:latin typeface="Arial"/>
              <a:ea typeface="Arial"/>
              <a:cs typeface="Arial"/>
              <a:sym typeface="Arial"/>
            </a:endParaRPr>
          </a:p>
        </p:txBody>
      </p:sp>
      <p:sp>
        <p:nvSpPr>
          <p:cNvPr id="580" name="Google Shape;580;p85"/>
          <p:cNvSpPr/>
          <p:nvPr/>
        </p:nvSpPr>
        <p:spPr>
          <a:xfrm>
            <a:off x="1056600" y="4625640"/>
            <a:ext cx="34941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field1: &lt;value&gt;, field2: &lt;value&gt; ... }</a:t>
            </a:r>
            <a:endParaRPr b="0" i="0" sz="1800" u="none" cap="none" strike="noStrike">
              <a:latin typeface="Arial"/>
              <a:ea typeface="Arial"/>
              <a:cs typeface="Arial"/>
              <a:sym typeface="Arial"/>
            </a:endParaRPr>
          </a:p>
        </p:txBody>
      </p:sp>
      <p:sp>
        <p:nvSpPr>
          <p:cNvPr id="581" name="Google Shape;581;p85"/>
          <p:cNvSpPr/>
          <p:nvPr/>
        </p:nvSpPr>
        <p:spPr>
          <a:xfrm>
            <a:off x="173880" y="5096520"/>
            <a:ext cx="8820360" cy="91332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50000"/>
              </a:lnSpc>
              <a:spcBef>
                <a:spcPts val="0"/>
              </a:spcBef>
              <a:spcAft>
                <a:spcPts val="0"/>
              </a:spcAft>
              <a:buClr>
                <a:srgbClr val="036883"/>
              </a:buClr>
              <a:buSzPts val="1800"/>
              <a:buFont typeface="Arial"/>
              <a:buChar char="•"/>
            </a:pPr>
            <a:r>
              <a:rPr b="1" i="1" lang="en-IN" sz="1800" u="none" cap="none" strike="noStrike">
                <a:solidFill>
                  <a:srgbClr val="036883"/>
                </a:solidFill>
                <a:latin typeface="Gill Sans"/>
                <a:ea typeface="Gill Sans"/>
                <a:cs typeface="Gill Sans"/>
                <a:sym typeface="Gill Sans"/>
              </a:rPr>
              <a:t>1</a:t>
            </a:r>
            <a:r>
              <a:rPr b="0" i="0" lang="en-IN" sz="1800" u="none" cap="none" strike="noStrike">
                <a:solidFill>
                  <a:srgbClr val="000000"/>
                </a:solidFill>
                <a:latin typeface="Gill Sans"/>
                <a:ea typeface="Gill Sans"/>
                <a:cs typeface="Gill Sans"/>
                <a:sym typeface="Gill Sans"/>
              </a:rPr>
              <a:t> or </a:t>
            </a:r>
            <a:r>
              <a:rPr b="1" i="1" lang="en-IN" sz="1800" u="none" cap="none" strike="noStrike">
                <a:solidFill>
                  <a:srgbClr val="036883"/>
                </a:solidFill>
                <a:latin typeface="Gill Sans"/>
                <a:ea typeface="Gill Sans"/>
                <a:cs typeface="Gill Sans"/>
                <a:sym typeface="Gill Sans"/>
              </a:rPr>
              <a:t>true</a:t>
            </a:r>
            <a:r>
              <a:rPr b="0" i="0" lang="en-IN" sz="1800" u="none" cap="none" strike="noStrike">
                <a:solidFill>
                  <a:srgbClr val="000000"/>
                </a:solidFill>
                <a:latin typeface="Gill Sans"/>
                <a:ea typeface="Gill Sans"/>
                <a:cs typeface="Gill Sans"/>
                <a:sym typeface="Gill Sans"/>
              </a:rPr>
              <a:t> to include the field in the return documents.</a:t>
            </a:r>
            <a:endParaRPr b="0" i="0" sz="1800" u="none" cap="none" strike="noStrike">
              <a:latin typeface="Arial"/>
              <a:ea typeface="Arial"/>
              <a:cs typeface="Arial"/>
              <a:sym typeface="Arial"/>
            </a:endParaRPr>
          </a:p>
          <a:p>
            <a:pPr indent="-285480" lvl="0" marL="285840" marR="0" rtl="0" algn="l">
              <a:lnSpc>
                <a:spcPct val="150000"/>
              </a:lnSpc>
              <a:spcBef>
                <a:spcPts val="0"/>
              </a:spcBef>
              <a:spcAft>
                <a:spcPts val="0"/>
              </a:spcAft>
              <a:buClr>
                <a:srgbClr val="036883"/>
              </a:buClr>
              <a:buSzPts val="1800"/>
              <a:buFont typeface="Arial"/>
              <a:buChar char="•"/>
            </a:pPr>
            <a:r>
              <a:rPr b="1" i="1" lang="en-IN" sz="1800" u="none" cap="none" strike="noStrike">
                <a:solidFill>
                  <a:srgbClr val="036883"/>
                </a:solidFill>
                <a:latin typeface="Gill Sans"/>
                <a:ea typeface="Gill Sans"/>
                <a:cs typeface="Gill Sans"/>
                <a:sym typeface="Gill Sans"/>
              </a:rPr>
              <a:t>0</a:t>
            </a:r>
            <a:r>
              <a:rPr b="0" i="0" lang="en-IN" sz="1800" u="none" cap="none" strike="noStrike">
                <a:solidFill>
                  <a:srgbClr val="000000"/>
                </a:solidFill>
                <a:latin typeface="Gill Sans"/>
                <a:ea typeface="Gill Sans"/>
                <a:cs typeface="Gill Sans"/>
                <a:sym typeface="Gill Sans"/>
              </a:rPr>
              <a:t> or </a:t>
            </a:r>
            <a:r>
              <a:rPr b="1" i="1" lang="en-IN" sz="1800" u="none" cap="none" strike="noStrike">
                <a:solidFill>
                  <a:srgbClr val="036883"/>
                </a:solidFill>
                <a:latin typeface="Gill Sans"/>
                <a:ea typeface="Gill Sans"/>
                <a:cs typeface="Gill Sans"/>
                <a:sym typeface="Gill Sans"/>
              </a:rPr>
              <a:t>false</a:t>
            </a:r>
            <a:r>
              <a:rPr b="0" i="0" lang="en-IN" sz="1800" u="none" cap="none" strike="noStrike">
                <a:solidFill>
                  <a:srgbClr val="000000"/>
                </a:solidFill>
                <a:latin typeface="Gill Sans"/>
                <a:ea typeface="Gill Sans"/>
                <a:cs typeface="Gill Sans"/>
                <a:sym typeface="Gill Sans"/>
              </a:rPr>
              <a:t> to exclude the field.</a:t>
            </a:r>
            <a:endParaRPr b="0" i="0" sz="1800" u="none" cap="none" strike="noStrike">
              <a:latin typeface="Arial"/>
              <a:ea typeface="Arial"/>
              <a:cs typeface="Arial"/>
              <a:sym typeface="Arial"/>
            </a:endParaRPr>
          </a:p>
        </p:txBody>
      </p:sp>
      <p:sp>
        <p:nvSpPr>
          <p:cNvPr id="582" name="Google Shape;582;p85"/>
          <p:cNvSpPr/>
          <p:nvPr/>
        </p:nvSpPr>
        <p:spPr>
          <a:xfrm>
            <a:off x="4888800" y="619560"/>
            <a:ext cx="4219200" cy="867960"/>
          </a:xfrm>
          <a:prstGeom prst="rect">
            <a:avLst/>
          </a:prstGeom>
          <a:solidFill>
            <a:srgbClr val="90E183"/>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700" u="none" cap="none" strike="noStrike">
                <a:solidFill>
                  <a:srgbClr val="294349"/>
                </a:solidFill>
                <a:latin typeface="Gill Sans"/>
                <a:ea typeface="Gill Sans"/>
                <a:cs typeface="Gill Sans"/>
                <a:sym typeface="Gill Sans"/>
              </a:rPr>
              <a:t>A projection cannot contain both include and exclude specifications, except for the exclusion of the _id field. </a:t>
            </a:r>
            <a:endParaRPr b="0" i="0" sz="17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p:nvPr/>
        </p:nvSpPr>
        <p:spPr>
          <a:xfrm>
            <a:off x="152280" y="157176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why NoSQL</a:t>
            </a:r>
            <a:endParaRPr b="0" i="0" sz="4800" u="none" cap="none" strike="noStrike">
              <a:latin typeface="Arial"/>
              <a:ea typeface="Arial"/>
              <a:cs typeface="Arial"/>
              <a:sym typeface="Arial"/>
            </a:endParaRPr>
          </a:p>
        </p:txBody>
      </p:sp>
      <p:pic>
        <p:nvPicPr>
          <p:cNvPr id="165" name="Google Shape;165;p32"/>
          <p:cNvPicPr preferRelativeResize="0"/>
          <p:nvPr/>
        </p:nvPicPr>
        <p:blipFill rotWithShape="1">
          <a:blip r:embed="rId3">
            <a:alphaModFix/>
          </a:blip>
          <a:srcRect b="0" l="0" r="0" t="0"/>
          <a:stretch/>
        </p:blipFill>
        <p:spPr>
          <a:xfrm>
            <a:off x="500040" y="2842560"/>
            <a:ext cx="8366400" cy="3800880"/>
          </a:xfrm>
          <a:prstGeom prst="rect">
            <a:avLst/>
          </a:prstGeom>
          <a:noFill/>
          <a:ln>
            <a:noFill/>
          </a:ln>
        </p:spPr>
      </p:pic>
      <p:sp>
        <p:nvSpPr>
          <p:cNvPr id="166" name="Google Shape;166;p32"/>
          <p:cNvSpPr/>
          <p:nvPr/>
        </p:nvSpPr>
        <p:spPr>
          <a:xfrm>
            <a:off x="142920" y="142920"/>
            <a:ext cx="8786520" cy="1370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2000" u="none" cap="none" strike="noStrike">
                <a:solidFill>
                  <a:srgbClr val="036883"/>
                </a:solidFill>
                <a:latin typeface="Gill Sans"/>
                <a:ea typeface="Gill Sans"/>
                <a:cs typeface="Gill Sans"/>
                <a:sym typeface="Gill Sans"/>
              </a:rPr>
              <a:t>Horizontal</a:t>
            </a:r>
            <a:r>
              <a:rPr b="0" i="0" lang="en-IN" sz="2400" u="none" cap="none" strike="noStrike">
                <a:solidFill>
                  <a:srgbClr val="036883"/>
                </a:solidFill>
                <a:latin typeface="Gill Sans"/>
                <a:ea typeface="Gill Sans"/>
                <a:cs typeface="Gill Sans"/>
                <a:sym typeface="Gill Sans"/>
              </a:rPr>
              <a:t> </a:t>
            </a:r>
            <a:r>
              <a:rPr b="0" i="0" lang="en-IN" sz="1800" u="none" cap="none" strike="noStrike">
                <a:solidFill>
                  <a:srgbClr val="036883"/>
                </a:solidFill>
                <a:latin typeface="Gill Sans"/>
                <a:ea typeface="Gill Sans"/>
                <a:cs typeface="Gill Sans"/>
                <a:sym typeface="Gill Sans"/>
              </a:rPr>
              <a:t>scaling means that you scale by adding more machines into your pool of resources.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1" lang="en-IN" sz="2000" u="none" cap="none" strike="noStrike">
                <a:solidFill>
                  <a:srgbClr val="036883"/>
                </a:solidFill>
                <a:latin typeface="Gill Sans"/>
                <a:ea typeface="Gill Sans"/>
                <a:cs typeface="Gill Sans"/>
                <a:sym typeface="Gill Sans"/>
              </a:rPr>
              <a:t>Vertical</a:t>
            </a:r>
            <a:r>
              <a:rPr b="0" i="0" lang="en-IN" sz="2400" u="none" cap="none" strike="noStrike">
                <a:solidFill>
                  <a:srgbClr val="036883"/>
                </a:solidFill>
                <a:latin typeface="Gill Sans"/>
                <a:ea typeface="Gill Sans"/>
                <a:cs typeface="Gill Sans"/>
                <a:sym typeface="Gill Sans"/>
              </a:rPr>
              <a:t> </a:t>
            </a:r>
            <a:r>
              <a:rPr b="0" i="0" lang="en-IN" sz="1800" u="none" cap="none" strike="noStrike">
                <a:solidFill>
                  <a:srgbClr val="036883"/>
                </a:solidFill>
                <a:latin typeface="Gill Sans"/>
                <a:ea typeface="Gill Sans"/>
                <a:cs typeface="Gill Sans"/>
                <a:sym typeface="Gill Sans"/>
              </a:rPr>
              <a:t>scaling means that you scale by adding more powerfull hardware / resources to an existing machine.</a:t>
            </a:r>
            <a:endParaRPr b="0" i="0" sz="1800" u="none" cap="none" strike="noStrike">
              <a:latin typeface="Arial"/>
              <a:ea typeface="Arial"/>
              <a:cs typeface="Arial"/>
              <a:sym typeface="Arial"/>
            </a:endParaRPr>
          </a:p>
        </p:txBody>
      </p:sp>
      <p:sp>
        <p:nvSpPr>
          <p:cNvPr id="167" name="Google Shape;167;p32"/>
          <p:cNvSpPr/>
          <p:nvPr/>
        </p:nvSpPr>
        <p:spPr>
          <a:xfrm>
            <a:off x="1109520" y="2388600"/>
            <a:ext cx="689112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222222"/>
                </a:solidFill>
                <a:latin typeface="arial"/>
                <a:ea typeface="arial"/>
                <a:cs typeface="arial"/>
                <a:sym typeface="arial"/>
              </a:rPr>
              <a:t>NoSQL</a:t>
            </a:r>
            <a:r>
              <a:rPr b="0" i="0" lang="en-IN" sz="1800" u="none" cap="none" strike="noStrike">
                <a:solidFill>
                  <a:srgbClr val="222222"/>
                </a:solidFill>
                <a:latin typeface="arial"/>
                <a:ea typeface="arial"/>
                <a:cs typeface="arial"/>
                <a:sym typeface="arial"/>
              </a:rPr>
              <a:t> database are primarily called as non-relational database.</a:t>
            </a:r>
            <a:endParaRPr b="0" i="0" sz="1800" u="none" cap="none" strike="noStrike">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86"/>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db.collection.find() </a:t>
            </a:r>
            <a:endParaRPr b="0" i="0" sz="3200" u="none" cap="none" strike="noStrike">
              <a:latin typeface="Arial"/>
              <a:ea typeface="Arial"/>
              <a:cs typeface="Arial"/>
              <a:sym typeface="Arial"/>
            </a:endParaRPr>
          </a:p>
        </p:txBody>
      </p:sp>
      <p:sp>
        <p:nvSpPr>
          <p:cNvPr id="588" name="Google Shape;588;p86"/>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589" name="Google Shape;589;p86"/>
          <p:cNvSpPr/>
          <p:nvPr/>
        </p:nvSpPr>
        <p:spPr>
          <a:xfrm>
            <a:off x="149040" y="2177280"/>
            <a:ext cx="8845200" cy="4080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 ['emp'].find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db.getCollection('emp').find();</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db.getSiblingDB('db1').getCollection('emp').find();</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db.emp.find({job: 'manager'})</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 {ename:1, job: true});</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db.emp.find({sal:{ $gt:4}})</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db.emp.find({job:'manager'}, {ename:true, job:true})</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db.emp.find({job:'manager'}, {_id:false, ename:true, job:true})</a:t>
            </a:r>
            <a:endParaRPr b="0" i="0" sz="2200" u="none" cap="none" strike="noStrike">
              <a:latin typeface="Arial"/>
              <a:ea typeface="Arial"/>
              <a:cs typeface="Arial"/>
              <a:sym typeface="Arial"/>
            </a:endParaRPr>
          </a:p>
        </p:txBody>
      </p:sp>
      <p:sp>
        <p:nvSpPr>
          <p:cNvPr id="590" name="Google Shape;590;p86"/>
          <p:cNvSpPr/>
          <p:nvPr/>
        </p:nvSpPr>
        <p:spPr>
          <a:xfrm>
            <a:off x="1289160" y="1214280"/>
            <a:ext cx="513252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 ['collection'].find ({ query }, { projection })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 query }, { projection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db.getCollection('name').find ({ query }, { projection })</a:t>
            </a:r>
            <a:endParaRPr b="0" i="0" sz="1800" u="none" cap="none" strike="noStrike">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87"/>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db.collection.find()[&lt;index_number&gt;] </a:t>
            </a:r>
            <a:endParaRPr b="0" i="0" sz="3200" u="none" cap="none" strike="noStrike">
              <a:latin typeface="Arial"/>
              <a:ea typeface="Arial"/>
              <a:cs typeface="Arial"/>
              <a:sym typeface="Arial"/>
            </a:endParaRPr>
          </a:p>
        </p:txBody>
      </p:sp>
      <p:sp>
        <p:nvSpPr>
          <p:cNvPr id="596" name="Google Shape;596;p87"/>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597" name="Google Shape;597;p87"/>
          <p:cNvSpPr/>
          <p:nvPr/>
        </p:nvSpPr>
        <p:spPr>
          <a:xfrm>
            <a:off x="149040" y="2832480"/>
            <a:ext cx="8845200" cy="1796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db.emp.find()[0];</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db.emp.find()[0].ename;</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db.getCollection('emp').find() [0];</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db.emp.find()[db.emp.find().count()-1]</a:t>
            </a:r>
            <a:endParaRPr b="0" i="0" sz="2200" u="none" cap="none" strike="noStrike">
              <a:latin typeface="Arial"/>
              <a:ea typeface="Arial"/>
              <a:cs typeface="Arial"/>
              <a:sym typeface="Arial"/>
            </a:endParaRPr>
          </a:p>
        </p:txBody>
      </p:sp>
      <p:sp>
        <p:nvSpPr>
          <p:cNvPr id="598" name="Google Shape;598;p87"/>
          <p:cNvSpPr/>
          <p:nvPr/>
        </p:nvSpPr>
        <p:spPr>
          <a:xfrm>
            <a:off x="0" y="1563480"/>
            <a:ext cx="914364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 ['collection'].find ({ query }, { projection }) [&lt;index&gt; [.field]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 query }, { projection }) [&lt;index&gt; [.field]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db.getCollection('name').find ({ query }, { projection }) [&lt;index&gt; [.field] ]</a:t>
            </a:r>
            <a:endParaRPr b="0" i="0" sz="1800" u="none" cap="none" strike="noStrike">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88"/>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cursor with db.collection.find() </a:t>
            </a:r>
            <a:endParaRPr b="0" i="0" sz="3200" u="none" cap="none" strike="noStrike">
              <a:latin typeface="Arial"/>
              <a:ea typeface="Arial"/>
              <a:cs typeface="Arial"/>
              <a:sym typeface="Arial"/>
            </a:endParaRPr>
          </a:p>
        </p:txBody>
      </p:sp>
      <p:sp>
        <p:nvSpPr>
          <p:cNvPr id="604" name="Google Shape;604;p88"/>
          <p:cNvSpPr/>
          <p:nvPr/>
        </p:nvSpPr>
        <p:spPr>
          <a:xfrm>
            <a:off x="149040" y="762120"/>
            <a:ext cx="884520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In the mongo shell, if the returned cursor is not assigned to a variable using the var keyword, the cursor is automatically iterated to access up to the first 20 documents that match the query.</a:t>
            </a:r>
            <a:endParaRPr b="0" i="0" sz="1800" u="none" cap="none" strike="noStrike">
              <a:latin typeface="Arial"/>
              <a:ea typeface="Arial"/>
              <a:cs typeface="Arial"/>
              <a:sym typeface="Arial"/>
            </a:endParaRPr>
          </a:p>
        </p:txBody>
      </p:sp>
      <p:sp>
        <p:nvSpPr>
          <p:cNvPr id="605" name="Google Shape;605;p88"/>
          <p:cNvSpPr/>
          <p:nvPr/>
        </p:nvSpPr>
        <p:spPr>
          <a:xfrm>
            <a:off x="1372680" y="1840320"/>
            <a:ext cx="59785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var variable_name = db.collection.find({ query }, { projection })</a:t>
            </a:r>
            <a:endParaRPr b="0" i="0" sz="1800" u="none" cap="none" strike="noStrike">
              <a:latin typeface="Arial"/>
              <a:ea typeface="Arial"/>
              <a:cs typeface="Arial"/>
              <a:sym typeface="Arial"/>
            </a:endParaRPr>
          </a:p>
        </p:txBody>
      </p:sp>
      <p:sp>
        <p:nvSpPr>
          <p:cNvPr id="606" name="Google Shape;606;p88"/>
          <p:cNvSpPr/>
          <p:nvPr/>
        </p:nvSpPr>
        <p:spPr>
          <a:xfrm>
            <a:off x="329400" y="2526120"/>
            <a:ext cx="3436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C00000"/>
                </a:solidFill>
                <a:latin typeface="Gill Sans"/>
                <a:ea typeface="Gill Sans"/>
                <a:cs typeface="Gill Sans"/>
                <a:sym typeface="Gill Sans"/>
              </a:rPr>
              <a:t>The find() method returns a cursor.</a:t>
            </a:r>
            <a:endParaRPr b="0" i="0" sz="1800" u="none" cap="none" strike="noStrike">
              <a:latin typeface="Arial"/>
              <a:ea typeface="Arial"/>
              <a:cs typeface="Arial"/>
              <a:sym typeface="Arial"/>
            </a:endParaRPr>
          </a:p>
        </p:txBody>
      </p:sp>
      <p:sp>
        <p:nvSpPr>
          <p:cNvPr id="607" name="Google Shape;607;p88"/>
          <p:cNvSpPr/>
          <p:nvPr/>
        </p:nvSpPr>
        <p:spPr>
          <a:xfrm>
            <a:off x="224280" y="3048120"/>
            <a:ext cx="876996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var x = db ['emp'].find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x.forEach(printjson)</a:t>
            </a:r>
            <a:endParaRPr b="0" i="0" sz="2200" u="none" cap="none" strike="noStrike">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89"/>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sort</a:t>
            </a:r>
            <a:endParaRPr b="0" i="0" sz="4800" u="none" cap="none" strike="noStrike">
              <a:latin typeface="Arial"/>
              <a:ea typeface="Arial"/>
              <a:cs typeface="Arial"/>
              <a:sym typeface="Arial"/>
            </a:endParaRPr>
          </a:p>
        </p:txBody>
      </p:sp>
      <p:sp>
        <p:nvSpPr>
          <p:cNvPr id="613" name="Google Shape;613;p89"/>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Specifies the order in which the query returns matching documents. You must apply sort() to the cursor before retrieving any documents from the database.</a:t>
            </a:r>
            <a:endParaRPr b="0" i="0" sz="1800" u="none" cap="none" strike="noStrike">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90"/>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db.collection.find().sort({ })</a:t>
            </a:r>
            <a:endParaRPr b="0" i="0" sz="3200" u="none" cap="none" strike="noStrike">
              <a:latin typeface="Arial"/>
              <a:ea typeface="Arial"/>
              <a:cs typeface="Arial"/>
              <a:sym typeface="Arial"/>
            </a:endParaRPr>
          </a:p>
        </p:txBody>
      </p:sp>
      <p:sp>
        <p:nvSpPr>
          <p:cNvPr id="619" name="Google Shape;619;p90"/>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Specifies the order in which the query returns matching documents. You must apply </a:t>
            </a:r>
            <a:r>
              <a:rPr b="1" i="1" lang="en-IN" sz="1800" u="none" cap="none" strike="noStrike">
                <a:solidFill>
                  <a:srgbClr val="036883"/>
                </a:solidFill>
                <a:latin typeface="Gill Sans"/>
                <a:ea typeface="Gill Sans"/>
                <a:cs typeface="Gill Sans"/>
                <a:sym typeface="Gill Sans"/>
              </a:rPr>
              <a:t>sort() </a:t>
            </a:r>
            <a:r>
              <a:rPr b="0" i="0" lang="en-IN" sz="1800" u="none" cap="none" strike="noStrike">
                <a:solidFill>
                  <a:srgbClr val="000000"/>
                </a:solidFill>
                <a:latin typeface="Gill Sans"/>
                <a:ea typeface="Gill Sans"/>
                <a:cs typeface="Gill Sans"/>
                <a:sym typeface="Gill Sans"/>
              </a:rPr>
              <a:t>to the cursor before retrieving any documents from the database.</a:t>
            </a:r>
            <a:endParaRPr b="0" i="0" sz="1800" u="none" cap="none" strike="noStrike">
              <a:latin typeface="Arial"/>
              <a:ea typeface="Arial"/>
              <a:cs typeface="Arial"/>
              <a:sym typeface="Arial"/>
            </a:endParaRPr>
          </a:p>
        </p:txBody>
      </p:sp>
      <p:sp>
        <p:nvSpPr>
          <p:cNvPr id="620" name="Google Shape;620;p90"/>
          <p:cNvSpPr/>
          <p:nvPr/>
        </p:nvSpPr>
        <p:spPr>
          <a:xfrm>
            <a:off x="154080" y="1563480"/>
            <a:ext cx="884016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cursor.sort({ field: value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 ({ query }, { projection }).sort({ field: value })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 query  }, { projection }).sort({ field: value })</a:t>
            </a:r>
            <a:endParaRPr b="0" i="0" sz="1800" u="none" cap="none" strike="noStrike">
              <a:latin typeface="Arial"/>
              <a:ea typeface="Arial"/>
              <a:cs typeface="Arial"/>
              <a:sym typeface="Arial"/>
            </a:endParaRPr>
          </a:p>
        </p:txBody>
      </p:sp>
      <p:sp>
        <p:nvSpPr>
          <p:cNvPr id="621" name="Google Shape;621;p90"/>
          <p:cNvSpPr/>
          <p:nvPr/>
        </p:nvSpPr>
        <p:spPr>
          <a:xfrm>
            <a:off x="160200" y="2925720"/>
            <a:ext cx="8823600" cy="639000"/>
          </a:xfrm>
          <a:prstGeom prst="rect">
            <a:avLst/>
          </a:prstGeom>
          <a:solidFill>
            <a:srgbClr val="DFE100"/>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Specify in the sort parameter  1 or -1 to specify an ascending or descending sort respectively.</a:t>
            </a:r>
            <a:endParaRPr b="0" i="0" sz="1800" u="none" cap="none" strike="noStrike">
              <a:latin typeface="Arial"/>
              <a:ea typeface="Arial"/>
              <a:cs typeface="Arial"/>
              <a:sym typeface="Arial"/>
            </a:endParaRPr>
          </a:p>
        </p:txBody>
      </p:sp>
      <p:sp>
        <p:nvSpPr>
          <p:cNvPr id="622" name="Google Shape;622;p90"/>
          <p:cNvSpPr/>
          <p:nvPr/>
        </p:nvSpPr>
        <p:spPr>
          <a:xfrm>
            <a:off x="160200" y="3768840"/>
            <a:ext cx="88236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 {ename:true}).sort({ename: 1});</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 {ename:true}).sort({ename: -1});</a:t>
            </a:r>
            <a:endParaRPr b="0" i="0" sz="2200" u="none" cap="none" strike="noStrike">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91"/>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limit</a:t>
            </a:r>
            <a:endParaRPr b="0" i="0" sz="4800" u="none" cap="none" strike="noStrike">
              <a:latin typeface="Arial"/>
              <a:ea typeface="Arial"/>
              <a:cs typeface="Arial"/>
              <a:sym typeface="Arial"/>
            </a:endParaRPr>
          </a:p>
        </p:txBody>
      </p:sp>
      <p:sp>
        <p:nvSpPr>
          <p:cNvPr id="628" name="Google Shape;628;p91"/>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Use the limit() method on a cursor to specify the maximum number of documents the cursor will return.</a:t>
            </a:r>
            <a:endParaRPr b="0" i="0" sz="1800" u="none" cap="none" strike="noStrike">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92"/>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db.collection.find().limit()</a:t>
            </a:r>
            <a:endParaRPr b="0" i="0" sz="3200" u="none" cap="none" strike="noStrike">
              <a:latin typeface="Arial"/>
              <a:ea typeface="Arial"/>
              <a:cs typeface="Arial"/>
              <a:sym typeface="Arial"/>
            </a:endParaRPr>
          </a:p>
        </p:txBody>
      </p:sp>
      <p:sp>
        <p:nvSpPr>
          <p:cNvPr id="634" name="Google Shape;634;p92"/>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Use the </a:t>
            </a:r>
            <a:r>
              <a:rPr b="1" i="1" lang="en-IN" sz="1800" u="none" cap="none" strike="noStrike">
                <a:solidFill>
                  <a:srgbClr val="036883"/>
                </a:solidFill>
                <a:latin typeface="Gill Sans"/>
                <a:ea typeface="Gill Sans"/>
                <a:cs typeface="Gill Sans"/>
                <a:sym typeface="Gill Sans"/>
              </a:rPr>
              <a:t>limit()</a:t>
            </a:r>
            <a:r>
              <a:rPr b="0" i="0" lang="en-IN" sz="1800" u="none" cap="none" strike="noStrike">
                <a:solidFill>
                  <a:srgbClr val="000000"/>
                </a:solidFill>
                <a:latin typeface="Gill Sans"/>
                <a:ea typeface="Gill Sans"/>
                <a:cs typeface="Gill Sans"/>
                <a:sym typeface="Gill Sans"/>
              </a:rPr>
              <a:t> method to specify the maximum number of documents the cursor will return.</a:t>
            </a:r>
            <a:endParaRPr b="0" i="0" sz="1800" u="none" cap="none" strike="noStrike">
              <a:latin typeface="Arial"/>
              <a:ea typeface="Arial"/>
              <a:cs typeface="Arial"/>
              <a:sym typeface="Arial"/>
            </a:endParaRPr>
          </a:p>
        </p:txBody>
      </p:sp>
      <p:sp>
        <p:nvSpPr>
          <p:cNvPr id="635" name="Google Shape;635;p92"/>
          <p:cNvSpPr/>
          <p:nvPr/>
        </p:nvSpPr>
        <p:spPr>
          <a:xfrm>
            <a:off x="154080" y="1563480"/>
            <a:ext cx="884016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cursor.limit(&lt;number&gt;)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 ['collection'].find({ query }, { projection }).limit(&lt;number&gt;)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 query }, { projection }).limit(&lt;number&gt;)</a:t>
            </a:r>
            <a:endParaRPr b="0" i="0" sz="1800" u="none" cap="none" strike="noStrike">
              <a:latin typeface="Arial"/>
              <a:ea typeface="Arial"/>
              <a:cs typeface="Arial"/>
              <a:sym typeface="Arial"/>
            </a:endParaRPr>
          </a:p>
        </p:txBody>
      </p:sp>
      <p:sp>
        <p:nvSpPr>
          <p:cNvPr id="636" name="Google Shape;636;p92"/>
          <p:cNvSpPr/>
          <p:nvPr/>
        </p:nvSpPr>
        <p:spPr>
          <a:xfrm>
            <a:off x="149040" y="2676600"/>
            <a:ext cx="88452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db['emp'].find({},{ename:true}).limit(0);	</a:t>
            </a:r>
            <a:r>
              <a:rPr b="0" i="0" lang="en-IN" sz="2200" u="none" cap="none" strike="noStrike">
                <a:solidFill>
                  <a:srgbClr val="00B050"/>
                </a:solidFill>
                <a:latin typeface="Calibri"/>
                <a:ea typeface="Calibri"/>
                <a:cs typeface="Calibri"/>
                <a:sym typeface="Calibri"/>
              </a:rPr>
              <a:t>// all documents</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db['emp'].find({},{ename:true}).limit(2);</a:t>
            </a:r>
            <a:endParaRPr b="0" i="0" sz="2200" u="none" cap="none" strike="noStrike">
              <a:latin typeface="Arial"/>
              <a:ea typeface="Arial"/>
              <a:cs typeface="Arial"/>
              <a:sym typeface="Arial"/>
            </a:endParaRPr>
          </a:p>
        </p:txBody>
      </p:sp>
      <p:sp>
        <p:nvSpPr>
          <p:cNvPr id="637" name="Google Shape;637;p92"/>
          <p:cNvSpPr/>
          <p:nvPr/>
        </p:nvSpPr>
        <p:spPr>
          <a:xfrm>
            <a:off x="31680" y="50040"/>
            <a:ext cx="3777840" cy="639000"/>
          </a:xfrm>
          <a:prstGeom prst="rect">
            <a:avLst/>
          </a:prstGeom>
          <a:solidFill>
            <a:srgbClr val="90E183"/>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94349"/>
                </a:solidFill>
                <a:latin typeface="Gill Sans"/>
                <a:ea typeface="Gill Sans"/>
                <a:cs typeface="Gill Sans"/>
                <a:sym typeface="Gill Sans"/>
              </a:rPr>
              <a:t>A limit() value of 0 (i.e. .limit(0)) is equivalent to setting no limit.</a:t>
            </a:r>
            <a:endParaRPr b="0" i="0" sz="1800" u="none" cap="none" strike="noStrike">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93"/>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skip</a:t>
            </a:r>
            <a:endParaRPr b="0" i="0" sz="4800" u="none" cap="none" strike="noStrike">
              <a:latin typeface="Arial"/>
              <a:ea typeface="Arial"/>
              <a:cs typeface="Arial"/>
              <a:sym typeface="Arial"/>
            </a:endParaRPr>
          </a:p>
        </p:txBody>
      </p:sp>
      <p:sp>
        <p:nvSpPr>
          <p:cNvPr id="643" name="Google Shape;643;p93"/>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The cursor.skip() method on a cursor to control where MongoDB begins returning results.</a:t>
            </a:r>
            <a:endParaRPr b="0" i="0" sz="1800" u="none" cap="none" strike="noStrike">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94"/>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db.collection.find().skip()</a:t>
            </a:r>
            <a:endParaRPr b="0" i="0" sz="3200" u="none" cap="none" strike="noStrike">
              <a:latin typeface="Arial"/>
              <a:ea typeface="Arial"/>
              <a:cs typeface="Arial"/>
              <a:sym typeface="Arial"/>
            </a:endParaRPr>
          </a:p>
        </p:txBody>
      </p:sp>
      <p:sp>
        <p:nvSpPr>
          <p:cNvPr id="649" name="Google Shape;649;p94"/>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The </a:t>
            </a:r>
            <a:r>
              <a:rPr b="1" i="1" lang="en-IN" sz="1800" u="none" cap="none" strike="noStrike">
                <a:solidFill>
                  <a:srgbClr val="036883"/>
                </a:solidFill>
                <a:latin typeface="Gill Sans"/>
                <a:ea typeface="Gill Sans"/>
                <a:cs typeface="Gill Sans"/>
                <a:sym typeface="Gill Sans"/>
              </a:rPr>
              <a:t>skip()</a:t>
            </a:r>
            <a:r>
              <a:rPr b="0" i="0" lang="en-IN" sz="1800" u="none" cap="none" strike="noStrike">
                <a:solidFill>
                  <a:srgbClr val="000000"/>
                </a:solidFill>
                <a:latin typeface="Gill Sans"/>
                <a:ea typeface="Gill Sans"/>
                <a:cs typeface="Gill Sans"/>
                <a:sym typeface="Gill Sans"/>
              </a:rPr>
              <a:t> method is used for skipping the given number of documents in the Query result.</a:t>
            </a:r>
            <a:endParaRPr b="0" i="0" sz="1800" u="none" cap="none" strike="noStrike">
              <a:latin typeface="Arial"/>
              <a:ea typeface="Arial"/>
              <a:cs typeface="Arial"/>
              <a:sym typeface="Arial"/>
            </a:endParaRPr>
          </a:p>
        </p:txBody>
      </p:sp>
      <p:sp>
        <p:nvSpPr>
          <p:cNvPr id="650" name="Google Shape;650;p94"/>
          <p:cNvSpPr/>
          <p:nvPr/>
        </p:nvSpPr>
        <p:spPr>
          <a:xfrm>
            <a:off x="154080" y="1563480"/>
            <a:ext cx="884016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cursor.skip(&lt;offset_number&gt;)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 ['emp'].find({ query }, { projection }).skip(&lt;offset_number&gt;)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 query }, { projection }).skip(&lt;offset_number&gt;)</a:t>
            </a:r>
            <a:endParaRPr b="0" i="0" sz="1800" u="none" cap="none" strike="noStrike">
              <a:latin typeface="Arial"/>
              <a:ea typeface="Arial"/>
              <a:cs typeface="Arial"/>
              <a:sym typeface="Arial"/>
            </a:endParaRPr>
          </a:p>
        </p:txBody>
      </p:sp>
      <p:sp>
        <p:nvSpPr>
          <p:cNvPr id="651" name="Google Shape;651;p94"/>
          <p:cNvSpPr/>
          <p:nvPr/>
        </p:nvSpPr>
        <p:spPr>
          <a:xfrm>
            <a:off x="160200" y="2918880"/>
            <a:ext cx="88344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db.emp.find().skip(4);</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db.emp.find().skip(db.emp.countDocuments({}) - 1);</a:t>
            </a:r>
            <a:endParaRPr b="0" i="0" sz="2200" u="none" cap="none" strike="noStrike">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95"/>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count</a:t>
            </a:r>
            <a:endParaRPr b="0" i="0" sz="4800" u="none" cap="none" strike="noStrike">
              <a:latin typeface="Arial"/>
              <a:ea typeface="Arial"/>
              <a:cs typeface="Arial"/>
              <a:sym typeface="Arial"/>
            </a:endParaRPr>
          </a:p>
        </p:txBody>
      </p:sp>
      <p:sp>
        <p:nvSpPr>
          <p:cNvPr id="657" name="Google Shape;657;p95"/>
          <p:cNvSpPr/>
          <p:nvPr/>
        </p:nvSpPr>
        <p:spPr>
          <a:xfrm>
            <a:off x="419040" y="2862000"/>
            <a:ext cx="8305560" cy="118764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Counts the number of documents referenced by a cursor. Append the count() method to a find() query to return the number of matching documents. The operation does not perform the query but instead counts the results that would be returned by the query.</a:t>
            </a:r>
            <a:endParaRPr b="0" i="0" sz="18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3"/>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NoSQL Categories</a:t>
            </a:r>
            <a:endParaRPr b="0" i="0" sz="4800" u="none" cap="none" strike="noStrike">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96"/>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db.collection.find().count()</a:t>
            </a:r>
            <a:endParaRPr b="0" i="0" sz="3200" u="none" cap="none" strike="noStrike">
              <a:latin typeface="Arial"/>
              <a:ea typeface="Arial"/>
              <a:cs typeface="Arial"/>
              <a:sym typeface="Arial"/>
            </a:endParaRPr>
          </a:p>
        </p:txBody>
      </p:sp>
      <p:sp>
        <p:nvSpPr>
          <p:cNvPr id="663" name="Google Shape;663;p96"/>
          <p:cNvSpPr/>
          <p:nvPr/>
        </p:nvSpPr>
        <p:spPr>
          <a:xfrm>
            <a:off x="149040" y="762120"/>
            <a:ext cx="884520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Counts the number of documents referenced by a cursor. Append the </a:t>
            </a:r>
            <a:r>
              <a:rPr b="1" i="1" lang="en-IN" sz="1800" u="none" cap="none" strike="noStrike">
                <a:solidFill>
                  <a:srgbClr val="036883"/>
                </a:solidFill>
                <a:latin typeface="Gill Sans"/>
                <a:ea typeface="Gill Sans"/>
                <a:cs typeface="Gill Sans"/>
                <a:sym typeface="Gill Sans"/>
              </a:rPr>
              <a:t>count() </a:t>
            </a:r>
            <a:r>
              <a:rPr b="0" i="0" lang="en-IN" sz="1800" u="none" cap="none" strike="noStrike">
                <a:solidFill>
                  <a:srgbClr val="000000"/>
                </a:solidFill>
                <a:latin typeface="Gill Sans"/>
                <a:ea typeface="Gill Sans"/>
                <a:cs typeface="Gill Sans"/>
                <a:sym typeface="Gill Sans"/>
              </a:rPr>
              <a:t>method to a </a:t>
            </a:r>
            <a:r>
              <a:rPr b="1" i="1" lang="en-IN" sz="1800" u="none" cap="none" strike="noStrike">
                <a:solidFill>
                  <a:srgbClr val="036883"/>
                </a:solidFill>
                <a:latin typeface="Gill Sans"/>
                <a:ea typeface="Gill Sans"/>
                <a:cs typeface="Gill Sans"/>
                <a:sym typeface="Gill Sans"/>
              </a:rPr>
              <a:t>find() </a:t>
            </a:r>
            <a:r>
              <a:rPr b="0" i="0" lang="en-IN" sz="1800" u="none" cap="none" strike="noStrike">
                <a:solidFill>
                  <a:srgbClr val="000000"/>
                </a:solidFill>
                <a:latin typeface="Gill Sans"/>
                <a:ea typeface="Gill Sans"/>
                <a:cs typeface="Gill Sans"/>
                <a:sym typeface="Gill Sans"/>
              </a:rPr>
              <a:t>query to return the number of matching documents. The operation does not perform the query but instead counts the results that would be returned by the query.</a:t>
            </a:r>
            <a:endParaRPr b="0" i="0" sz="1800" u="none" cap="none" strike="noStrike">
              <a:latin typeface="Arial"/>
              <a:ea typeface="Arial"/>
              <a:cs typeface="Arial"/>
              <a:sym typeface="Arial"/>
            </a:endParaRPr>
          </a:p>
        </p:txBody>
      </p:sp>
      <p:sp>
        <p:nvSpPr>
          <p:cNvPr id="664" name="Google Shape;664;p96"/>
          <p:cNvSpPr/>
          <p:nvPr/>
        </p:nvSpPr>
        <p:spPr>
          <a:xfrm>
            <a:off x="154080" y="2048400"/>
            <a:ext cx="884016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cursor.count()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 query }).count()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 ['collection_name'].find({ query }).count()</a:t>
            </a:r>
            <a:endParaRPr b="0" i="0" sz="1800" u="none" cap="none" strike="noStrike">
              <a:latin typeface="Arial"/>
              <a:ea typeface="Arial"/>
              <a:cs typeface="Arial"/>
              <a:sym typeface="Arial"/>
            </a:endParaRPr>
          </a:p>
        </p:txBody>
      </p:sp>
      <p:sp>
        <p:nvSpPr>
          <p:cNvPr id="665" name="Google Shape;665;p96"/>
          <p:cNvSpPr/>
          <p:nvPr/>
        </p:nvSpPr>
        <p:spPr>
          <a:xfrm>
            <a:off x="149040" y="3429000"/>
            <a:ext cx="88452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db.emp.find().count();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db.emp.find({job: 'manager'}).count();</a:t>
            </a:r>
            <a:endParaRPr b="0" i="0" sz="2200" u="none" cap="none" strike="noStrike">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97"/>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db.collection.distinct()</a:t>
            </a:r>
            <a:endParaRPr b="0" i="0" sz="4800" u="none" cap="none" strike="noStrike">
              <a:latin typeface="Arial"/>
              <a:ea typeface="Arial"/>
              <a:cs typeface="Arial"/>
              <a:sym typeface="Arial"/>
            </a:endParaRPr>
          </a:p>
        </p:txBody>
      </p:sp>
      <p:sp>
        <p:nvSpPr>
          <p:cNvPr id="671" name="Google Shape;671;p97"/>
          <p:cNvSpPr/>
          <p:nvPr/>
        </p:nvSpPr>
        <p:spPr>
          <a:xfrm>
            <a:off x="419040" y="305964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Finds the distinct values for a specified field across a single collection or view and returns the results in an array.</a:t>
            </a:r>
            <a:endParaRPr b="0" i="0" sz="1800" u="none" cap="none" strike="noStrike">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98"/>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db.collection.distinct()</a:t>
            </a:r>
            <a:endParaRPr b="0" i="0" sz="3200" u="none" cap="none" strike="noStrike">
              <a:latin typeface="Arial"/>
              <a:ea typeface="Arial"/>
              <a:cs typeface="Arial"/>
              <a:sym typeface="Arial"/>
            </a:endParaRPr>
          </a:p>
        </p:txBody>
      </p:sp>
      <p:sp>
        <p:nvSpPr>
          <p:cNvPr id="677" name="Google Shape;677;p98"/>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Finds the distinct values for a specified field across a single collection or view and returns the results in an array.</a:t>
            </a:r>
            <a:endParaRPr b="0" i="0" sz="1800" u="none" cap="none" strike="noStrike">
              <a:latin typeface="Arial"/>
              <a:ea typeface="Arial"/>
              <a:cs typeface="Arial"/>
              <a:sym typeface="Arial"/>
            </a:endParaRPr>
          </a:p>
        </p:txBody>
      </p:sp>
      <p:sp>
        <p:nvSpPr>
          <p:cNvPr id="678" name="Google Shape;678;p98"/>
          <p:cNvSpPr/>
          <p:nvPr/>
        </p:nvSpPr>
        <p:spPr>
          <a:xfrm>
            <a:off x="1359720" y="1676520"/>
            <a:ext cx="4737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db.collection.distinct("field", { query }, { options })</a:t>
            </a:r>
            <a:endParaRPr b="0" i="0" sz="1800" u="none" cap="none" strike="noStrike">
              <a:latin typeface="Arial"/>
              <a:ea typeface="Arial"/>
              <a:cs typeface="Arial"/>
              <a:sym typeface="Arial"/>
            </a:endParaRPr>
          </a:p>
        </p:txBody>
      </p:sp>
      <p:sp>
        <p:nvSpPr>
          <p:cNvPr id="679" name="Google Shape;679;p98"/>
          <p:cNvSpPr/>
          <p:nvPr/>
        </p:nvSpPr>
        <p:spPr>
          <a:xfrm>
            <a:off x="149040" y="2345760"/>
            <a:ext cx="88452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db.emp.distinct("job")</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db.emp.distinct("job", { sal: { $gt: 5000 } } )</a:t>
            </a:r>
            <a:endParaRPr b="0" i="0" sz="2200" u="none" cap="none" strike="noStrike">
              <a:latin typeface="Arial"/>
              <a:ea typeface="Arial"/>
              <a:cs typeface="Arial"/>
              <a:sym typeface="Arial"/>
            </a:endParaRPr>
          </a:p>
        </p:txBody>
      </p:sp>
      <p:sp>
        <p:nvSpPr>
          <p:cNvPr id="680" name="Google Shape;680;p98"/>
          <p:cNvSpPr/>
          <p:nvPr/>
        </p:nvSpPr>
        <p:spPr>
          <a:xfrm>
            <a:off x="149040" y="3839040"/>
            <a:ext cx="8845200" cy="1431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B22251"/>
                </a:solidFill>
                <a:latin typeface="Calibri"/>
                <a:ea typeface="Calibri"/>
                <a:cs typeface="Calibri"/>
                <a:sym typeface="Calibri"/>
              </a:rPr>
              <a:t>var x = db.emp.find()[10]</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B22251"/>
                </a:solidFill>
                <a:latin typeface="Calibri"/>
                <a:ea typeface="Calibri"/>
                <a:cs typeface="Calibri"/>
                <a:sym typeface="Calibri"/>
              </a:rPr>
              <a:t>for (i in x)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B22251"/>
                </a:solidFill>
                <a:latin typeface="Calibri"/>
                <a:ea typeface="Calibri"/>
                <a:cs typeface="Calibri"/>
                <a:sym typeface="Calibri"/>
              </a:rPr>
              <a:t>    print(i)</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B22251"/>
                </a:solidFill>
                <a:latin typeface="Calibri"/>
                <a:ea typeface="Calibri"/>
                <a:cs typeface="Calibri"/>
                <a:sym typeface="Calibri"/>
              </a:rPr>
              <a:t> }</a:t>
            </a:r>
            <a:endParaRPr b="0" i="0" sz="2200" u="none" cap="none" strike="noStrike">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99"/>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db.collection.count[Documents]()</a:t>
            </a:r>
            <a:endParaRPr b="0" i="0" sz="4800" u="none" cap="none" strike="noStrike">
              <a:latin typeface="Arial"/>
              <a:ea typeface="Arial"/>
              <a:cs typeface="Arial"/>
              <a:sym typeface="Arial"/>
            </a:endParaRPr>
          </a:p>
        </p:txBody>
      </p:sp>
      <p:sp>
        <p:nvSpPr>
          <p:cNvPr id="686" name="Google Shape;686;p99"/>
          <p:cNvSpPr/>
          <p:nvPr/>
        </p:nvSpPr>
        <p:spPr>
          <a:xfrm>
            <a:off x="419040" y="305964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TODO</a:t>
            </a:r>
            <a:endParaRPr b="0" i="0" sz="1800" u="none" cap="none" strike="noStrike">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100"/>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db.collection.count[Documents]() </a:t>
            </a:r>
            <a:endParaRPr b="0" i="0" sz="3200" u="none" cap="none" strike="noStrike">
              <a:latin typeface="Arial"/>
              <a:ea typeface="Arial"/>
              <a:cs typeface="Arial"/>
              <a:sym typeface="Arial"/>
            </a:endParaRPr>
          </a:p>
        </p:txBody>
      </p:sp>
      <p:sp>
        <p:nvSpPr>
          <p:cNvPr id="692" name="Google Shape;692;p100"/>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693" name="Google Shape;693;p100"/>
          <p:cNvSpPr/>
          <p:nvPr/>
        </p:nvSpPr>
        <p:spPr>
          <a:xfrm>
            <a:off x="1155600" y="2172960"/>
            <a:ext cx="5146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db.collection.count[Documents]({ query }, { options })</a:t>
            </a:r>
            <a:endParaRPr b="0" i="0" sz="1800" u="none" cap="none" strike="noStrike">
              <a:latin typeface="Arial"/>
              <a:ea typeface="Arial"/>
              <a:cs typeface="Arial"/>
              <a:sym typeface="Arial"/>
            </a:endParaRPr>
          </a:p>
        </p:txBody>
      </p:sp>
      <p:sp>
        <p:nvSpPr>
          <p:cNvPr id="694" name="Google Shape;694;p100"/>
          <p:cNvSpPr/>
          <p:nvPr/>
        </p:nvSpPr>
        <p:spPr>
          <a:xfrm>
            <a:off x="149040" y="4419720"/>
            <a:ext cx="8845200" cy="1674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db.emp.count({});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db.emp.countDocuments({});</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db.emp.countDocuments({job: 'manager'});</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db.emp.countDocuments({job: 'salesman'}, {skip: 1, limit: 3});</a:t>
            </a:r>
            <a:endParaRPr b="0" i="0" sz="2200" u="none" cap="none" strike="noStrike">
              <a:latin typeface="Arial"/>
              <a:ea typeface="Arial"/>
              <a:cs typeface="Arial"/>
              <a:sym typeface="Arial"/>
            </a:endParaRPr>
          </a:p>
        </p:txBody>
      </p:sp>
      <p:graphicFrame>
        <p:nvGraphicFramePr>
          <p:cNvPr id="695" name="Google Shape;695;p100"/>
          <p:cNvGraphicFramePr/>
          <p:nvPr/>
        </p:nvGraphicFramePr>
        <p:xfrm>
          <a:off x="149040" y="2819520"/>
          <a:ext cx="3000000" cy="3000000"/>
        </p:xfrm>
        <a:graphic>
          <a:graphicData uri="http://schemas.openxmlformats.org/drawingml/2006/table">
            <a:tbl>
              <a:tblPr>
                <a:noFill/>
                <a:tableStyleId>{CAE84490-4B3B-4004-A0CC-510CA0309122}</a:tableStyleId>
              </a:tblPr>
              <a:tblGrid>
                <a:gridCol w="1755725"/>
                <a:gridCol w="7089475"/>
              </a:tblGrid>
              <a:tr h="51805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Field</a:t>
                      </a:r>
                      <a:endParaRPr b="0" sz="1800" u="none" cap="none" strike="noStrike">
                        <a:latin typeface="Arial"/>
                        <a:ea typeface="Arial"/>
                        <a:cs typeface="Arial"/>
                        <a:sym typeface="Arial"/>
                      </a:endParaRPr>
                    </a:p>
                  </a:txBody>
                  <a:tcPr marT="45725" marB="45725" marR="47525" marL="475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DE9EC"/>
                    </a:solidFill>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Description</a:t>
                      </a:r>
                      <a:endParaRPr b="0" sz="1800" u="none" cap="none" strike="noStrike">
                        <a:latin typeface="Arial"/>
                        <a:ea typeface="Arial"/>
                        <a:cs typeface="Arial"/>
                        <a:sym typeface="Arial"/>
                      </a:endParaRPr>
                    </a:p>
                  </a:txBody>
                  <a:tcPr marT="45725" marB="45725" marR="47525" marL="475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DDE9EC"/>
                    </a:solidFill>
                  </a:tcPr>
                </a:tc>
              </a:tr>
              <a:tr h="58860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limit</a:t>
                      </a:r>
                      <a:endParaRPr b="0" sz="1800" u="none" cap="none" strike="noStrike">
                        <a:latin typeface="Arial"/>
                        <a:ea typeface="Arial"/>
                        <a:cs typeface="Arial"/>
                        <a:sym typeface="Arial"/>
                      </a:endParaRPr>
                    </a:p>
                  </a:txBody>
                  <a:tcPr marT="45725" marB="45725" marR="47525" marL="475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Optional. The maximum number of documents to count.</a:t>
                      </a:r>
                      <a:endParaRPr b="0" sz="1800" u="none" cap="none" strike="noStrike">
                        <a:latin typeface="Arial"/>
                        <a:ea typeface="Arial"/>
                        <a:cs typeface="Arial"/>
                        <a:sym typeface="Arial"/>
                      </a:endParaRPr>
                    </a:p>
                  </a:txBody>
                  <a:tcPr marT="45725" marB="45725" marR="47525" marL="475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skip</a:t>
                      </a:r>
                      <a:endParaRPr b="0" sz="1800" u="none" cap="none" strike="noStrike">
                        <a:latin typeface="Arial"/>
                        <a:ea typeface="Arial"/>
                        <a:cs typeface="Arial"/>
                        <a:sym typeface="Arial"/>
                      </a:endParaRPr>
                    </a:p>
                  </a:txBody>
                  <a:tcPr marT="45725" marB="45725" marR="47525" marL="475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Optional. The number of documents to skip before counting.</a:t>
                      </a:r>
                      <a:endParaRPr b="0" sz="1800" u="none" cap="none" strike="noStrike">
                        <a:latin typeface="Arial"/>
                        <a:ea typeface="Arial"/>
                        <a:cs typeface="Arial"/>
                        <a:sym typeface="Arial"/>
                      </a:endParaRPr>
                    </a:p>
                  </a:txBody>
                  <a:tcPr marT="45725" marB="45725" marR="47525" marL="47525">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101"/>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findOne</a:t>
            </a:r>
            <a:endParaRPr b="0" i="0" sz="4800" u="none" cap="none" strike="noStrike">
              <a:latin typeface="Arial"/>
              <a:ea typeface="Arial"/>
              <a:cs typeface="Arial"/>
              <a:sym typeface="Arial"/>
            </a:endParaRPr>
          </a:p>
        </p:txBody>
      </p:sp>
      <p:sp>
        <p:nvSpPr>
          <p:cNvPr id="701" name="Google Shape;701;p101"/>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The find() method always returns the _id field unless you specify _id: 0 to suppress the field.</a:t>
            </a:r>
            <a:endParaRPr b="0" i="0" sz="1800" u="none" cap="none" strike="noStrike">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102"/>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db.collection.findOne() </a:t>
            </a:r>
            <a:endParaRPr b="0" i="0" sz="3200" u="none" cap="none" strike="noStrike">
              <a:latin typeface="Arial"/>
              <a:ea typeface="Arial"/>
              <a:cs typeface="Arial"/>
              <a:sym typeface="Arial"/>
            </a:endParaRPr>
          </a:p>
        </p:txBody>
      </p:sp>
      <p:sp>
        <p:nvSpPr>
          <p:cNvPr id="707" name="Google Shape;707;p102"/>
          <p:cNvSpPr/>
          <p:nvPr/>
        </p:nvSpPr>
        <p:spPr>
          <a:xfrm>
            <a:off x="149040" y="762120"/>
            <a:ext cx="8845200" cy="1187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findOne() </a:t>
            </a:r>
            <a:r>
              <a:rPr b="0" i="0" lang="en-IN" sz="1800" u="none" cap="none" strike="noStrike">
                <a:solidFill>
                  <a:srgbClr val="000000"/>
                </a:solidFill>
                <a:latin typeface="Gill Sans"/>
                <a:ea typeface="Gill Sans"/>
                <a:cs typeface="Gill Sans"/>
                <a:sym typeface="Gill Sans"/>
              </a:rPr>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b="0" i="0" sz="1800" u="none" cap="none" strike="noStrike">
              <a:latin typeface="Arial"/>
              <a:ea typeface="Arial"/>
              <a:cs typeface="Arial"/>
              <a:sym typeface="Arial"/>
            </a:endParaRPr>
          </a:p>
        </p:txBody>
      </p:sp>
      <p:sp>
        <p:nvSpPr>
          <p:cNvPr id="708" name="Google Shape;708;p102"/>
          <p:cNvSpPr/>
          <p:nvPr/>
        </p:nvSpPr>
        <p:spPr>
          <a:xfrm>
            <a:off x="1120320" y="2172960"/>
            <a:ext cx="445752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 ['emp'].findOne({ query } , { projection })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db.collection.findOne({ query } , { projection })</a:t>
            </a:r>
            <a:endParaRPr b="0" i="0" sz="1800" u="none" cap="none" strike="noStrike">
              <a:latin typeface="Arial"/>
              <a:ea typeface="Arial"/>
              <a:cs typeface="Arial"/>
              <a:sym typeface="Arial"/>
            </a:endParaRPr>
          </a:p>
        </p:txBody>
      </p:sp>
      <p:sp>
        <p:nvSpPr>
          <p:cNvPr id="709" name="Google Shape;709;p102"/>
          <p:cNvSpPr/>
          <p:nvPr/>
        </p:nvSpPr>
        <p:spPr>
          <a:xfrm>
            <a:off x="149040" y="2971800"/>
            <a:ext cx="88452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db.emp.findOne();</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db.emp.findOne({ job: 'manager' });</a:t>
            </a:r>
            <a:endParaRPr b="0" i="0" sz="2200" u="none" cap="none" strike="noStrike">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13" name="Shape 713"/>
        <p:cNvGrpSpPr/>
        <p:nvPr/>
      </p:nvGrpSpPr>
      <p:grpSpPr>
        <a:xfrm>
          <a:off x="0" y="0"/>
          <a:ext cx="0" cy="0"/>
          <a:chOff x="0" y="0"/>
          <a:chExt cx="0" cy="0"/>
        </a:xfrm>
      </p:grpSpPr>
      <p:sp>
        <p:nvSpPr>
          <p:cNvPr id="714" name="Google Shape;714;p103"/>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db.collection.save()</a:t>
            </a:r>
            <a:endParaRPr b="0" i="0" sz="4800" u="none" cap="none" strike="noStrike">
              <a:latin typeface="Arial"/>
              <a:ea typeface="Arial"/>
              <a:cs typeface="Arial"/>
              <a:sym typeface="Arial"/>
            </a:endParaRPr>
          </a:p>
        </p:txBody>
      </p:sp>
      <p:sp>
        <p:nvSpPr>
          <p:cNvPr id="715" name="Google Shape;715;p103"/>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Updates an existing document or inserts a new document, depending on its document parameter.</a:t>
            </a:r>
            <a:endParaRPr b="0" i="0" sz="1800" u="none" cap="none" strike="noStrike">
              <a:latin typeface="Arial"/>
              <a:ea typeface="Arial"/>
              <a:cs typeface="Arial"/>
              <a:sym typeface="Arial"/>
            </a:endParaRPr>
          </a:p>
        </p:txBody>
      </p:sp>
      <p:sp>
        <p:nvSpPr>
          <p:cNvPr id="716" name="Google Shape;716;p103"/>
          <p:cNvSpPr/>
          <p:nvPr/>
        </p:nvSpPr>
        <p:spPr>
          <a:xfrm>
            <a:off x="266760" y="304920"/>
            <a:ext cx="8610120" cy="1583640"/>
          </a:xfrm>
          <a:prstGeom prst="rect">
            <a:avLst/>
          </a:prstGeom>
          <a:solidFill>
            <a:srgbClr val="98817B"/>
          </a:solid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FFBF00"/>
              </a:buClr>
              <a:buSzPts val="1800"/>
              <a:buFont typeface="Arial"/>
              <a:buChar char="•"/>
            </a:pPr>
            <a:r>
              <a:rPr b="0" i="0" lang="en-IN" sz="1800" u="none" cap="none" strike="noStrike">
                <a:solidFill>
                  <a:srgbClr val="FFBF00"/>
                </a:solidFill>
                <a:latin typeface="Gill Sans"/>
                <a:ea typeface="Gill Sans"/>
                <a:cs typeface="Gill Sans"/>
                <a:sym typeface="Gill Sans"/>
              </a:rPr>
              <a:t>If the document does not contain an _id field, then the save() method calls the insert() method. During the operation, the mongo shell will create an ObjectId and assign it to the _id field.</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85480" lvl="0" marL="285840" marR="0" rtl="0" algn="l">
              <a:lnSpc>
                <a:spcPct val="100000"/>
              </a:lnSpc>
              <a:spcBef>
                <a:spcPts val="0"/>
              </a:spcBef>
              <a:spcAft>
                <a:spcPts val="0"/>
              </a:spcAft>
              <a:buClr>
                <a:srgbClr val="FFBF00"/>
              </a:buClr>
              <a:buSzPts val="1800"/>
              <a:buFont typeface="Arial"/>
              <a:buChar char="•"/>
            </a:pPr>
            <a:r>
              <a:rPr b="0" i="0" lang="en-IN" sz="1800" u="none" cap="none" strike="noStrike">
                <a:solidFill>
                  <a:srgbClr val="FFBF00"/>
                </a:solidFill>
                <a:latin typeface="Gill Sans"/>
                <a:ea typeface="Gill Sans"/>
                <a:cs typeface="Gill Sans"/>
                <a:sym typeface="Gill Sans"/>
              </a:rPr>
              <a:t>If the document contains an _id field, then the save() method is equivalent to an update with the upsert option set to true and the query predicate on the _id field.</a:t>
            </a:r>
            <a:endParaRPr b="0" i="0" sz="1800" u="none" cap="none" strike="noStrike">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20" name="Shape 720"/>
        <p:cNvGrpSpPr/>
        <p:nvPr/>
      </p:nvGrpSpPr>
      <p:grpSpPr>
        <a:xfrm>
          <a:off x="0" y="0"/>
          <a:ext cx="0" cy="0"/>
          <a:chOff x="0" y="0"/>
          <a:chExt cx="0" cy="0"/>
        </a:xfrm>
      </p:grpSpPr>
      <p:sp>
        <p:nvSpPr>
          <p:cNvPr id="721" name="Google Shape;721;p104"/>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db.collection.save()()</a:t>
            </a:r>
            <a:endParaRPr b="0" i="0" sz="3200" u="none" cap="none" strike="noStrike">
              <a:latin typeface="Arial"/>
              <a:ea typeface="Arial"/>
              <a:cs typeface="Arial"/>
              <a:sym typeface="Arial"/>
            </a:endParaRPr>
          </a:p>
        </p:txBody>
      </p:sp>
      <p:sp>
        <p:nvSpPr>
          <p:cNvPr id="722" name="Google Shape;722;p104"/>
          <p:cNvSpPr/>
          <p:nvPr/>
        </p:nvSpPr>
        <p:spPr>
          <a:xfrm>
            <a:off x="133200" y="1497600"/>
            <a:ext cx="88610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db.collection.save({ document })</a:t>
            </a:r>
            <a:endParaRPr b="0" i="0" sz="1800" u="none" cap="none" strike="noStrike">
              <a:latin typeface="Arial"/>
              <a:ea typeface="Arial"/>
              <a:cs typeface="Arial"/>
              <a:sym typeface="Arial"/>
            </a:endParaRPr>
          </a:p>
        </p:txBody>
      </p:sp>
      <p:sp>
        <p:nvSpPr>
          <p:cNvPr id="723" name="Google Shape;723;p104"/>
          <p:cNvSpPr/>
          <p:nvPr/>
        </p:nvSpPr>
        <p:spPr>
          <a:xfrm>
            <a:off x="149040" y="762120"/>
            <a:ext cx="88452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Updates an existing document or inserts a new document, depending on its document parameter.</a:t>
            </a:r>
            <a:endParaRPr b="0" i="0" sz="1800" u="none" cap="none" strike="noStrike">
              <a:latin typeface="Arial"/>
              <a:ea typeface="Arial"/>
              <a:cs typeface="Arial"/>
              <a:sym typeface="Arial"/>
            </a:endParaRPr>
          </a:p>
        </p:txBody>
      </p:sp>
      <p:sp>
        <p:nvSpPr>
          <p:cNvPr id="724" name="Google Shape;724;p104"/>
          <p:cNvSpPr/>
          <p:nvPr/>
        </p:nvSpPr>
        <p:spPr>
          <a:xfrm>
            <a:off x="153000" y="2379600"/>
            <a:ext cx="884124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db.e.save({_id: 10, firstName: 'neel', sal: 5000, color: ['blue', 'black', 'brown' ], size: ['small', 'medium', 'large', 'xx-large' ] })</a:t>
            </a:r>
            <a:endParaRPr b="0" i="0" sz="2200" u="none" cap="none" strike="noStrike">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105"/>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db.collection.insert()</a:t>
            </a:r>
            <a:endParaRPr b="0" i="0" sz="4800" u="none" cap="none" strike="noStrike">
              <a:latin typeface="Arial"/>
              <a:ea typeface="Arial"/>
              <a:cs typeface="Arial"/>
              <a:sym typeface="Arial"/>
            </a:endParaRPr>
          </a:p>
        </p:txBody>
      </p:sp>
      <p:sp>
        <p:nvSpPr>
          <p:cNvPr id="730" name="Google Shape;730;p105"/>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Inserts a document or documents into a collection.</a:t>
            </a:r>
            <a:endParaRPr b="0" i="0" sz="1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4"/>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NoSQL Categories</a:t>
            </a:r>
            <a:endParaRPr b="0" i="0" sz="3200" u="none" cap="none" strike="noStrike">
              <a:latin typeface="Arial"/>
              <a:ea typeface="Arial"/>
              <a:cs typeface="Arial"/>
              <a:sym typeface="Arial"/>
            </a:endParaRPr>
          </a:p>
        </p:txBody>
      </p:sp>
      <p:sp>
        <p:nvSpPr>
          <p:cNvPr id="178" name="Google Shape;178;p34"/>
          <p:cNvSpPr/>
          <p:nvPr/>
        </p:nvSpPr>
        <p:spPr>
          <a:xfrm>
            <a:off x="149040" y="762120"/>
            <a:ext cx="884520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036883"/>
                </a:solidFill>
                <a:latin typeface="Gill Sans"/>
                <a:ea typeface="Gill Sans"/>
                <a:cs typeface="Gill Sans"/>
                <a:sym typeface="Gill Sans"/>
              </a:rPr>
              <a:t>There are 4 basic types of NoSQL databases.</a:t>
            </a:r>
            <a:endParaRPr b="0" i="0" sz="2000" u="none" cap="none" strike="noStrike">
              <a:latin typeface="Arial"/>
              <a:ea typeface="Arial"/>
              <a:cs typeface="Arial"/>
              <a:sym typeface="Arial"/>
            </a:endParaRPr>
          </a:p>
        </p:txBody>
      </p:sp>
      <p:graphicFrame>
        <p:nvGraphicFramePr>
          <p:cNvPr id="179" name="Google Shape;179;p34"/>
          <p:cNvGraphicFramePr/>
          <p:nvPr/>
        </p:nvGraphicFramePr>
        <p:xfrm>
          <a:off x="228600" y="1357560"/>
          <a:ext cx="3000000" cy="3000000"/>
        </p:xfrm>
        <a:graphic>
          <a:graphicData uri="http://schemas.openxmlformats.org/drawingml/2006/table">
            <a:tbl>
              <a:tblPr>
                <a:noFill/>
                <a:tableStyleId>{CAE84490-4B3B-4004-A0CC-510CA0309122}</a:tableStyleId>
              </a:tblPr>
              <a:tblGrid>
                <a:gridCol w="2794325"/>
                <a:gridCol w="5867275"/>
              </a:tblGrid>
              <a:tr h="482050">
                <a:tc>
                  <a:txBody>
                    <a:bodyPr/>
                    <a:lstStyle/>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 Key-value</a:t>
                      </a:r>
                      <a:r>
                        <a:rPr b="0" lang="en-IN" sz="1800" u="none" cap="none" strike="noStrike">
                          <a:solidFill>
                            <a:srgbClr val="000000"/>
                          </a:solidFill>
                          <a:latin typeface="Gill Sans"/>
                          <a:ea typeface="Gill Sans"/>
                          <a:cs typeface="Gill Sans"/>
                          <a:sym typeface="Gill Sans"/>
                        </a:rPr>
                        <a:t> </a:t>
                      </a:r>
                      <a:r>
                        <a:rPr b="1" i="1" lang="en-IN" sz="1800" u="none" cap="none" strike="noStrike">
                          <a:solidFill>
                            <a:srgbClr val="036883"/>
                          </a:solidFill>
                          <a:latin typeface="Gill Sans"/>
                          <a:ea typeface="Gill Sans"/>
                          <a:cs typeface="Gill Sans"/>
                          <a:sym typeface="Gill Sans"/>
                        </a:rPr>
                        <a:t>stores</a:t>
                      </a:r>
                      <a:r>
                        <a:rPr b="0" lang="en-IN" sz="1800" u="none" cap="none" strike="noStrike">
                          <a:solidFill>
                            <a:srgbClr val="000000"/>
                          </a:solidFill>
                          <a:latin typeface="Gill Sans"/>
                          <a:ea typeface="Gill Sans"/>
                          <a:cs typeface="Gill Sans"/>
                          <a:sym typeface="Gill Sans"/>
                        </a:rPr>
                        <a: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Redis, Riak</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82050">
                <a:tc>
                  <a:txBody>
                    <a:bodyPr/>
                    <a:lstStyle/>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 Column-oriented</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HBase, Cassandra</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82050">
                <a:tc>
                  <a:txBody>
                    <a:bodyPr/>
                    <a:lstStyle/>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 Document</a:t>
                      </a:r>
                      <a:r>
                        <a:rPr b="0" lang="en-IN" sz="1800" u="none" cap="none" strike="noStrike">
                          <a:solidFill>
                            <a:srgbClr val="000000"/>
                          </a:solidFill>
                          <a:latin typeface="Gill Sans"/>
                          <a:ea typeface="Gill Sans"/>
                          <a:cs typeface="Gill Sans"/>
                          <a:sym typeface="Gill Sans"/>
                        </a:rPr>
                        <a:t> </a:t>
                      </a:r>
                      <a:r>
                        <a:rPr b="1" i="1" lang="en-IN" sz="1800" u="none" cap="none" strike="noStrike">
                          <a:solidFill>
                            <a:srgbClr val="036883"/>
                          </a:solidFill>
                          <a:latin typeface="Gill Sans"/>
                          <a:ea typeface="Gill Sans"/>
                          <a:cs typeface="Gill Sans"/>
                          <a:sym typeface="Gill Sans"/>
                        </a:rPr>
                        <a:t>oriented</a:t>
                      </a:r>
                      <a:r>
                        <a:rPr b="0" lang="en-IN" sz="1800" u="none" cap="none" strike="noStrike">
                          <a:solidFill>
                            <a:srgbClr val="000000"/>
                          </a:solidFill>
                          <a:latin typeface="Gill Sans"/>
                          <a:ea typeface="Gill Sans"/>
                          <a:cs typeface="Gill Sans"/>
                          <a:sym typeface="Gill Sans"/>
                        </a:rPr>
                        <a:t> </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 MongoDB, CouchDB</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482050">
                <a:tc>
                  <a:txBody>
                    <a:bodyPr/>
                    <a:lstStyle/>
                    <a:p>
                      <a:pPr indent="0" lvl="0" marL="0" marR="0" rtl="0" algn="l">
                        <a:lnSpc>
                          <a:spcPct val="100000"/>
                        </a:lnSpc>
                        <a:spcBef>
                          <a:spcPts val="0"/>
                        </a:spcBef>
                        <a:spcAft>
                          <a:spcPts val="0"/>
                        </a:spcAft>
                        <a:buNone/>
                      </a:pPr>
                      <a:r>
                        <a:rPr b="1" i="1" lang="en-IN" sz="1800" u="none" cap="none" strike="noStrike">
                          <a:solidFill>
                            <a:srgbClr val="036883"/>
                          </a:solidFill>
                          <a:latin typeface="Gill Sans"/>
                          <a:ea typeface="Gill Sans"/>
                          <a:cs typeface="Gill Sans"/>
                          <a:sym typeface="Gill Sans"/>
                        </a:rPr>
                        <a:t> Graph</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800" u="none" cap="none" strike="noStrike">
                          <a:solidFill>
                            <a:srgbClr val="000000"/>
                          </a:solidFill>
                          <a:latin typeface="Gill Sans"/>
                          <a:ea typeface="Gill Sans"/>
                          <a:cs typeface="Gill Sans"/>
                          <a:sym typeface="Gill Sans"/>
                        </a:rPr>
                        <a:t>Neo4j, Infinite Graph</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106"/>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db.collection.insert()</a:t>
            </a:r>
            <a:endParaRPr b="0" i="0" sz="3200" u="none" cap="none" strike="noStrike">
              <a:latin typeface="Arial"/>
              <a:ea typeface="Arial"/>
              <a:cs typeface="Arial"/>
              <a:sym typeface="Arial"/>
            </a:endParaRPr>
          </a:p>
        </p:txBody>
      </p:sp>
      <p:sp>
        <p:nvSpPr>
          <p:cNvPr id="736" name="Google Shape;736;p106"/>
          <p:cNvSpPr/>
          <p:nvPr/>
        </p:nvSpPr>
        <p:spPr>
          <a:xfrm>
            <a:off x="1260720" y="1497600"/>
            <a:ext cx="56538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db.collection.insert({&lt;document&gt;})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db.collection.insert([{&lt;document 1&gt;} , {&lt;document 2&gt;}, ... ])</a:t>
            </a:r>
            <a:endParaRPr b="0" i="0" sz="1800" u="none" cap="none" strike="noStrike">
              <a:latin typeface="Arial"/>
              <a:ea typeface="Arial"/>
              <a:cs typeface="Arial"/>
              <a:sym typeface="Arial"/>
            </a:endParaRPr>
          </a:p>
        </p:txBody>
      </p:sp>
      <p:sp>
        <p:nvSpPr>
          <p:cNvPr id="737" name="Google Shape;737;p106"/>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Inserts a document or documents into a collection.</a:t>
            </a:r>
            <a:endParaRPr b="0" i="0" sz="1800" u="none" cap="none" strike="noStrike">
              <a:latin typeface="Arial"/>
              <a:ea typeface="Arial"/>
              <a:cs typeface="Arial"/>
              <a:sym typeface="Arial"/>
            </a:endParaRPr>
          </a:p>
        </p:txBody>
      </p:sp>
      <p:sp>
        <p:nvSpPr>
          <p:cNvPr id="738" name="Google Shape;738;p106"/>
          <p:cNvSpPr/>
          <p:nvPr/>
        </p:nvSpPr>
        <p:spPr>
          <a:xfrm>
            <a:off x="153000" y="2379600"/>
            <a:ext cx="8841240" cy="1369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db.e.insert({})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db.e.insert({ ename: 'a', job: 'abc', salary: 2000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db.e.insert([ { ename: 'x'} , { ename: 'y' } ])      </a:t>
            </a:r>
            <a:r>
              <a:rPr b="0" i="0" lang="en-IN" sz="2400" u="none" cap="none" strike="noStrike">
                <a:solidFill>
                  <a:srgbClr val="00B050"/>
                </a:solidFill>
                <a:latin typeface="Calibri"/>
                <a:ea typeface="Calibri"/>
                <a:cs typeface="Calibri"/>
                <a:sym typeface="Calibri"/>
              </a:rPr>
              <a:t>// for multiple documents.</a:t>
            </a:r>
            <a:endParaRPr b="0" i="0" sz="2400" u="none" cap="none" strike="noStrike">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107"/>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db.collection.insertOne()</a:t>
            </a:r>
            <a:endParaRPr b="0" i="0" sz="4800" u="none" cap="none" strike="noStrike">
              <a:latin typeface="Arial"/>
              <a:ea typeface="Arial"/>
              <a:cs typeface="Arial"/>
              <a:sym typeface="Arial"/>
            </a:endParaRPr>
          </a:p>
        </p:txBody>
      </p:sp>
      <p:sp>
        <p:nvSpPr>
          <p:cNvPr id="744" name="Google Shape;744;p107"/>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Inserts a document into a collection.</a:t>
            </a:r>
            <a:endParaRPr b="0" i="0" sz="1800" u="none" cap="none" strike="noStrike">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08"/>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db.collection.insertOne()</a:t>
            </a:r>
            <a:endParaRPr b="0" i="0" sz="3200" u="none" cap="none" strike="noStrike">
              <a:latin typeface="Arial"/>
              <a:ea typeface="Arial"/>
              <a:cs typeface="Arial"/>
              <a:sym typeface="Arial"/>
            </a:endParaRPr>
          </a:p>
        </p:txBody>
      </p:sp>
      <p:sp>
        <p:nvSpPr>
          <p:cNvPr id="750" name="Google Shape;750;p108"/>
          <p:cNvSpPr/>
          <p:nvPr/>
        </p:nvSpPr>
        <p:spPr>
          <a:xfrm>
            <a:off x="684000" y="1497600"/>
            <a:ext cx="37684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db.collection.insertOne({&lt;document&gt;})</a:t>
            </a:r>
            <a:endParaRPr b="0" i="0" sz="1800" u="none" cap="none" strike="noStrike">
              <a:latin typeface="Arial"/>
              <a:ea typeface="Arial"/>
              <a:cs typeface="Arial"/>
              <a:sym typeface="Arial"/>
            </a:endParaRPr>
          </a:p>
        </p:txBody>
      </p:sp>
      <p:sp>
        <p:nvSpPr>
          <p:cNvPr id="751" name="Google Shape;751;p108"/>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Inserts a document or documents into a collection.</a:t>
            </a:r>
            <a:endParaRPr b="0" i="0" sz="1800" u="none" cap="none" strike="noStrike">
              <a:latin typeface="Arial"/>
              <a:ea typeface="Arial"/>
              <a:cs typeface="Arial"/>
              <a:sym typeface="Arial"/>
            </a:endParaRPr>
          </a:p>
        </p:txBody>
      </p:sp>
      <p:sp>
        <p:nvSpPr>
          <p:cNvPr id="752" name="Google Shape;752;p108"/>
          <p:cNvSpPr/>
          <p:nvPr/>
        </p:nvSpPr>
        <p:spPr>
          <a:xfrm>
            <a:off x="153000" y="2233080"/>
            <a:ext cx="884124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db.emp.insertOne({ ename: 'x', job: 'pqr', salary: 2000 })</a:t>
            </a:r>
            <a:endParaRPr b="0" i="0" sz="2200" u="none" cap="none" strike="noStrike">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109"/>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db.collection.insertMany()</a:t>
            </a:r>
            <a:endParaRPr b="0" i="0" sz="4800" u="none" cap="none" strike="noStrike">
              <a:latin typeface="Arial"/>
              <a:ea typeface="Arial"/>
              <a:cs typeface="Arial"/>
              <a:sym typeface="Arial"/>
            </a:endParaRPr>
          </a:p>
        </p:txBody>
      </p:sp>
      <p:sp>
        <p:nvSpPr>
          <p:cNvPr id="758" name="Google Shape;758;p109"/>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Inserts multiple documents into a collection.</a:t>
            </a:r>
            <a:endParaRPr b="0" i="0" sz="1800" u="none" cap="none" strike="noStrike">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110"/>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db.collection.insertMany()</a:t>
            </a:r>
            <a:endParaRPr b="0" i="0" sz="3200" u="none" cap="none" strike="noStrike">
              <a:latin typeface="Arial"/>
              <a:ea typeface="Arial"/>
              <a:cs typeface="Arial"/>
              <a:sym typeface="Arial"/>
            </a:endParaRPr>
          </a:p>
        </p:txBody>
      </p:sp>
      <p:sp>
        <p:nvSpPr>
          <p:cNvPr id="764" name="Google Shape;764;p110"/>
          <p:cNvSpPr/>
          <p:nvPr/>
        </p:nvSpPr>
        <p:spPr>
          <a:xfrm>
            <a:off x="1309320" y="1497600"/>
            <a:ext cx="6190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db.collection.insertMany([{&lt;document 1&gt;} , {&lt;document 2&gt;}, ... ])</a:t>
            </a:r>
            <a:endParaRPr b="0" i="0" sz="1800" u="none" cap="none" strike="noStrike">
              <a:latin typeface="Arial"/>
              <a:ea typeface="Arial"/>
              <a:cs typeface="Arial"/>
              <a:sym typeface="Arial"/>
            </a:endParaRPr>
          </a:p>
        </p:txBody>
      </p:sp>
      <p:sp>
        <p:nvSpPr>
          <p:cNvPr id="765" name="Google Shape;765;p110"/>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Inserts a document or documents into a collection.</a:t>
            </a:r>
            <a:endParaRPr b="0" i="0" sz="1800" u="none" cap="none" strike="noStrike">
              <a:latin typeface="Arial"/>
              <a:ea typeface="Arial"/>
              <a:cs typeface="Arial"/>
              <a:sym typeface="Arial"/>
            </a:endParaRPr>
          </a:p>
        </p:txBody>
      </p:sp>
      <p:sp>
        <p:nvSpPr>
          <p:cNvPr id="766" name="Google Shape;766;p110"/>
          <p:cNvSpPr/>
          <p:nvPr/>
        </p:nvSpPr>
        <p:spPr>
          <a:xfrm>
            <a:off x="153000" y="2233080"/>
            <a:ext cx="884124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db.e.insertMany([ { ename: 'x', salary: 2000}, { ename : 'y', job: 'hr' } ])</a:t>
            </a:r>
            <a:endParaRPr b="0" i="0" sz="2200" u="none" cap="none" strike="noStrike">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70" name="Shape 770"/>
        <p:cNvGrpSpPr/>
        <p:nvPr/>
      </p:nvGrpSpPr>
      <p:grpSpPr>
        <a:xfrm>
          <a:off x="0" y="0"/>
          <a:ext cx="0" cy="0"/>
          <a:chOff x="0" y="0"/>
          <a:chExt cx="0" cy="0"/>
        </a:xfrm>
      </p:grpSpPr>
      <p:sp>
        <p:nvSpPr>
          <p:cNvPr id="771" name="Google Shape;771;p111"/>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javascript object</a:t>
            </a:r>
            <a:endParaRPr b="0" i="0" sz="4800" u="none" cap="none" strike="noStrike">
              <a:latin typeface="Arial"/>
              <a:ea typeface="Arial"/>
              <a:cs typeface="Arial"/>
              <a:sym typeface="Arial"/>
            </a:endParaRPr>
          </a:p>
        </p:txBody>
      </p:sp>
      <p:sp>
        <p:nvSpPr>
          <p:cNvPr id="772" name="Google Shape;772;p111"/>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TODO</a:t>
            </a:r>
            <a:endParaRPr b="0" i="0" sz="1800" u="none" cap="none" strike="noStrike">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76" name="Shape 776"/>
        <p:cNvGrpSpPr/>
        <p:nvPr/>
      </p:nvGrpSpPr>
      <p:grpSpPr>
        <a:xfrm>
          <a:off x="0" y="0"/>
          <a:ext cx="0" cy="0"/>
          <a:chOff x="0" y="0"/>
          <a:chExt cx="0" cy="0"/>
        </a:xfrm>
      </p:grpSpPr>
      <p:sp>
        <p:nvSpPr>
          <p:cNvPr id="777" name="Google Shape;777;p112"/>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javascript object</a:t>
            </a:r>
            <a:endParaRPr b="0" i="0" sz="3200" u="none" cap="none" strike="noStrike">
              <a:latin typeface="Arial"/>
              <a:ea typeface="Arial"/>
              <a:cs typeface="Arial"/>
              <a:sym typeface="Arial"/>
            </a:endParaRPr>
          </a:p>
        </p:txBody>
      </p:sp>
      <p:sp>
        <p:nvSpPr>
          <p:cNvPr id="778" name="Google Shape;778;p112"/>
          <p:cNvSpPr/>
          <p:nvPr/>
        </p:nvSpPr>
        <p:spPr>
          <a:xfrm>
            <a:off x="384840" y="1219320"/>
            <a:ext cx="12006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var obj = {}</a:t>
            </a:r>
            <a:endParaRPr b="0" i="0" sz="1800" u="none" cap="none" strike="noStrike">
              <a:latin typeface="Arial"/>
              <a:ea typeface="Arial"/>
              <a:cs typeface="Arial"/>
              <a:sym typeface="Arial"/>
            </a:endParaRPr>
          </a:p>
        </p:txBody>
      </p:sp>
      <p:sp>
        <p:nvSpPr>
          <p:cNvPr id="779" name="Google Shape;779;p112"/>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Inserts a document or documents into a collection using javascript object.</a:t>
            </a:r>
            <a:endParaRPr b="0" i="0" sz="1800" u="none" cap="none" strike="noStrike">
              <a:latin typeface="Arial"/>
              <a:ea typeface="Arial"/>
              <a:cs typeface="Arial"/>
              <a:sym typeface="Arial"/>
            </a:endParaRPr>
          </a:p>
        </p:txBody>
      </p:sp>
      <p:sp>
        <p:nvSpPr>
          <p:cNvPr id="780" name="Google Shape;780;p112"/>
          <p:cNvSpPr/>
          <p:nvPr/>
        </p:nvSpPr>
        <p:spPr>
          <a:xfrm>
            <a:off x="133200" y="1764720"/>
            <a:ext cx="8861040" cy="4447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var doc = {}; 				       </a:t>
            </a:r>
            <a:r>
              <a:rPr b="0" i="0" lang="en-IN" sz="2200" u="none" cap="none" strike="noStrike">
                <a:solidFill>
                  <a:srgbClr val="00B050"/>
                </a:solidFill>
                <a:latin typeface="Calibri"/>
                <a:ea typeface="Calibri"/>
                <a:cs typeface="Calibri"/>
                <a:sym typeface="Calibri"/>
              </a:rPr>
              <a:t>// JavaScript object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doc.title = "MongoDB Tutorial"</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doc.url = "http://mongodb.org"</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doc.comment = "Good tutorial video"</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doc.tags = ['tutorial', 'noSQL']</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doc.saveondate = new Date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doc.meta = {}				        </a:t>
            </a:r>
            <a:r>
              <a:rPr b="0" i="0" lang="en-IN" sz="2200" u="none" cap="none" strike="noStrike">
                <a:solidFill>
                  <a:srgbClr val="00B050"/>
                </a:solidFill>
                <a:latin typeface="Calibri"/>
                <a:ea typeface="Calibri"/>
                <a:cs typeface="Calibri"/>
                <a:sym typeface="Calibri"/>
              </a:rPr>
              <a:t>// object within </a:t>
            </a:r>
            <a:r>
              <a:rPr b="0" i="0" lang="en-IN" sz="2200" u="none" cap="none" strike="noStrike">
                <a:solidFill>
                  <a:srgbClr val="FC6F0D"/>
                </a:solidFill>
                <a:latin typeface="Calibri"/>
                <a:ea typeface="Calibri"/>
                <a:cs typeface="Calibri"/>
                <a:sym typeface="Calibri"/>
              </a:rPr>
              <a:t>doc</a:t>
            </a:r>
            <a:r>
              <a:rPr b="0" i="0" lang="en-IN" sz="2200" u="none" cap="none" strike="noStrike">
                <a:solidFill>
                  <a:srgbClr val="00B050"/>
                </a:solidFill>
                <a:latin typeface="Calibri"/>
                <a:ea typeface="Calibri"/>
                <a:cs typeface="Calibri"/>
                <a:sym typeface="Calibri"/>
              </a:rPr>
              <a:t> object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doc.meta.browser = 'Google Chrome’</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doc.meta.os = 'Microsoft Windows7'</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doc.meta.mongodbversion = '2.4.0.0'</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doc</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&gt; db.book.insert (doc);</a:t>
            </a:r>
            <a:endParaRPr b="0" i="0" sz="2200" u="none" cap="none" strike="noStrike">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84" name="Shape 784"/>
        <p:cNvGrpSpPr/>
        <p:nvPr/>
      </p:nvGrpSpPr>
      <p:grpSpPr>
        <a:xfrm>
          <a:off x="0" y="0"/>
          <a:ext cx="0" cy="0"/>
          <a:chOff x="0" y="0"/>
          <a:chExt cx="0" cy="0"/>
        </a:xfrm>
      </p:grpSpPr>
      <p:sp>
        <p:nvSpPr>
          <p:cNvPr id="785" name="Google Shape;785;p113"/>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load ("app.js")</a:t>
            </a:r>
            <a:endParaRPr b="0" i="0" sz="4800" u="none" cap="none" strike="noStrike">
              <a:latin typeface="Arial"/>
              <a:ea typeface="Arial"/>
              <a:cs typeface="Arial"/>
              <a:sym typeface="Arial"/>
            </a:endParaRPr>
          </a:p>
        </p:txBody>
      </p:sp>
      <p:sp>
        <p:nvSpPr>
          <p:cNvPr id="786" name="Google Shape;786;p113"/>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Loads and runs a JavaScript file into the current shell environment.</a:t>
            </a:r>
            <a:endParaRPr b="0" i="0" sz="1800" u="none" cap="none" strike="noStrike">
              <a:latin typeface="Arial"/>
              <a:ea typeface="Arial"/>
              <a:cs typeface="Arial"/>
              <a:sym typeface="Arial"/>
            </a:endParaRPr>
          </a:p>
        </p:txBody>
      </p:sp>
      <p:sp>
        <p:nvSpPr>
          <p:cNvPr id="787" name="Google Shape;787;p113"/>
          <p:cNvSpPr/>
          <p:nvPr/>
        </p:nvSpPr>
        <p:spPr>
          <a:xfrm>
            <a:off x="152280" y="268200"/>
            <a:ext cx="8838720" cy="70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528693"/>
                </a:solidFill>
                <a:latin typeface="Quattrocento Sans"/>
                <a:ea typeface="Quattrocento Sans"/>
                <a:cs typeface="Quattrocento Sans"/>
                <a:sym typeface="Quattrocento Sans"/>
              </a:rPr>
              <a:t>After executing a file with load(), </a:t>
            </a:r>
            <a:r>
              <a:rPr b="1" i="0" lang="en-IN" sz="2000" u="none" cap="none" strike="noStrike">
                <a:solidFill>
                  <a:srgbClr val="528693"/>
                </a:solidFill>
                <a:latin typeface="Quattrocento Sans"/>
                <a:ea typeface="Quattrocento Sans"/>
                <a:cs typeface="Quattrocento Sans"/>
                <a:sym typeface="Quattrocento Sans"/>
              </a:rPr>
              <a:t>you may reference any functions or variables defined the file from the mongo shell environment</a:t>
            </a:r>
            <a:r>
              <a:rPr b="0" i="0" lang="en-IN" sz="2000" u="none" cap="none" strike="noStrike">
                <a:solidFill>
                  <a:srgbClr val="528693"/>
                </a:solidFill>
                <a:latin typeface="Quattrocento Sans"/>
                <a:ea typeface="Quattrocento Sans"/>
                <a:cs typeface="Quattrocento Sans"/>
                <a:sym typeface="Quattrocento Sans"/>
              </a:rPr>
              <a:t>.</a:t>
            </a:r>
            <a:endParaRPr b="0" i="0" sz="2000" u="none" cap="none" strike="noStrike">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1" name="Shape 791"/>
        <p:cNvGrpSpPr/>
        <p:nvPr/>
      </p:nvGrpSpPr>
      <p:grpSpPr>
        <a:xfrm>
          <a:off x="0" y="0"/>
          <a:ext cx="0" cy="0"/>
          <a:chOff x="0" y="0"/>
          <a:chExt cx="0" cy="0"/>
        </a:xfrm>
      </p:grpSpPr>
      <p:sp>
        <p:nvSpPr>
          <p:cNvPr id="792" name="Google Shape;792;p114"/>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load(file.js)</a:t>
            </a:r>
            <a:endParaRPr b="0" i="0" sz="3200" u="none" cap="none" strike="noStrike">
              <a:latin typeface="Arial"/>
              <a:ea typeface="Arial"/>
              <a:cs typeface="Arial"/>
              <a:sym typeface="Arial"/>
            </a:endParaRPr>
          </a:p>
        </p:txBody>
      </p:sp>
      <p:sp>
        <p:nvSpPr>
          <p:cNvPr id="793" name="Google Shape;793;p114"/>
          <p:cNvSpPr/>
          <p:nvPr/>
        </p:nvSpPr>
        <p:spPr>
          <a:xfrm>
            <a:off x="133200" y="1219320"/>
            <a:ext cx="886104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load(file)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cat(file)</a:t>
            </a:r>
            <a:endParaRPr b="0" i="0" sz="1800" u="none" cap="none" strike="noStrike">
              <a:latin typeface="Arial"/>
              <a:ea typeface="Arial"/>
              <a:cs typeface="Arial"/>
              <a:sym typeface="Arial"/>
            </a:endParaRPr>
          </a:p>
        </p:txBody>
      </p:sp>
      <p:sp>
        <p:nvSpPr>
          <p:cNvPr id="794" name="Google Shape;794;p114"/>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Specifies the path of a JavaScript file to execute.</a:t>
            </a:r>
            <a:endParaRPr b="0" i="0" sz="1800" u="none" cap="none" strike="noStrike">
              <a:latin typeface="Arial"/>
              <a:ea typeface="Arial"/>
              <a:cs typeface="Arial"/>
              <a:sym typeface="Arial"/>
            </a:endParaRPr>
          </a:p>
        </p:txBody>
      </p:sp>
      <p:sp>
        <p:nvSpPr>
          <p:cNvPr id="795" name="Google Shape;795;p114"/>
          <p:cNvSpPr/>
          <p:nvPr/>
        </p:nvSpPr>
        <p:spPr>
          <a:xfrm>
            <a:off x="149040" y="4952880"/>
            <a:ext cx="8845200" cy="882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load("scripts/app.js")</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cat ("scripts/app.js")</a:t>
            </a:r>
            <a:endParaRPr b="0" i="0" sz="2200" u="none" cap="none" strike="noStrike">
              <a:latin typeface="Arial"/>
              <a:ea typeface="Arial"/>
              <a:cs typeface="Arial"/>
              <a:sym typeface="Arial"/>
            </a:endParaRPr>
          </a:p>
        </p:txBody>
      </p:sp>
      <p:sp>
        <p:nvSpPr>
          <p:cNvPr id="796" name="Google Shape;796;p114"/>
          <p:cNvSpPr/>
          <p:nvPr/>
        </p:nvSpPr>
        <p:spPr>
          <a:xfrm>
            <a:off x="149040" y="2209680"/>
            <a:ext cx="8829360" cy="222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94BAC3"/>
                </a:solidFill>
                <a:latin typeface="Consolas"/>
                <a:ea typeface="Consolas"/>
                <a:cs typeface="Consolas"/>
                <a:sym typeface="Consolas"/>
              </a:rPr>
              <a:t>function</a:t>
            </a:r>
            <a:r>
              <a:rPr b="0" i="0" lang="en-IN" sz="2000" u="none" cap="none" strike="noStrike">
                <a:solidFill>
                  <a:srgbClr val="036883"/>
                </a:solidFill>
                <a:latin typeface="Consolas"/>
                <a:ea typeface="Consolas"/>
                <a:cs typeface="Consolas"/>
                <a:sym typeface="Consolas"/>
              </a:rPr>
              <a:t> </a:t>
            </a:r>
            <a:r>
              <a:rPr b="0" i="0" lang="en-IN" sz="2000" u="none" cap="none" strike="noStrike">
                <a:solidFill>
                  <a:srgbClr val="FF5A36"/>
                </a:solidFill>
                <a:latin typeface="Consolas"/>
                <a:ea typeface="Consolas"/>
                <a:cs typeface="Consolas"/>
                <a:sym typeface="Consolas"/>
              </a:rPr>
              <a:t>app</a:t>
            </a:r>
            <a:r>
              <a:rPr b="0" i="0" lang="en-IN" sz="2000" u="none" cap="none" strike="noStrike">
                <a:solidFill>
                  <a:srgbClr val="808080"/>
                </a:solidFill>
                <a:latin typeface="Consolas"/>
                <a:ea typeface="Consolas"/>
                <a:cs typeface="Consolas"/>
                <a:sym typeface="Consolas"/>
              </a:rPr>
              <a:t>(</a:t>
            </a:r>
            <a:r>
              <a:rPr b="0" i="0" lang="en-IN" sz="2000" u="none" cap="none" strike="noStrike">
                <a:solidFill>
                  <a:srgbClr val="000000"/>
                </a:solidFill>
                <a:latin typeface="Consolas"/>
                <a:ea typeface="Consolas"/>
                <a:cs typeface="Consolas"/>
                <a:sym typeface="Consolas"/>
              </a:rPr>
              <a:t>x</a:t>
            </a:r>
            <a:r>
              <a:rPr b="0" i="0" lang="en-IN" sz="2000" u="none" cap="none" strike="noStrike">
                <a:solidFill>
                  <a:srgbClr val="808080"/>
                </a:solidFill>
                <a:latin typeface="Consolas"/>
                <a:ea typeface="Consolas"/>
                <a:cs typeface="Consolas"/>
                <a:sym typeface="Consolas"/>
              </a:rPr>
              <a:t>,</a:t>
            </a:r>
            <a:r>
              <a:rPr b="0" i="0" lang="en-IN" sz="2000" u="none" cap="none" strike="noStrike">
                <a:solidFill>
                  <a:srgbClr val="000000"/>
                </a:solidFill>
                <a:latin typeface="Consolas"/>
                <a:ea typeface="Consolas"/>
                <a:cs typeface="Consolas"/>
                <a:sym typeface="Consolas"/>
              </a:rPr>
              <a:t> y</a:t>
            </a:r>
            <a:r>
              <a:rPr b="0" i="0" lang="en-IN" sz="2000" u="none" cap="none" strike="noStrike">
                <a:solidFill>
                  <a:srgbClr val="808080"/>
                </a:solidFill>
                <a:latin typeface="Consolas"/>
                <a:ea typeface="Consolas"/>
                <a:cs typeface="Consolas"/>
                <a:sym typeface="Consolas"/>
              </a:rPr>
              <a:t>)</a:t>
            </a:r>
            <a:r>
              <a:rPr b="0" i="0" lang="en-IN" sz="2000" u="none" cap="none" strike="noStrike">
                <a:solidFill>
                  <a:srgbClr val="000000"/>
                </a:solidFill>
                <a:latin typeface="Consolas"/>
                <a:ea typeface="Consolas"/>
                <a:cs typeface="Consolas"/>
                <a:sym typeface="Consolas"/>
              </a:rPr>
              <a:t> </a:t>
            </a:r>
            <a:r>
              <a:rPr b="0" i="0" lang="en-IN" sz="2000" u="none" cap="none" strike="noStrike">
                <a:solidFill>
                  <a:srgbClr val="808080"/>
                </a:solidFill>
                <a:latin typeface="Consolas"/>
                <a:ea typeface="Consolas"/>
                <a:cs typeface="Consolas"/>
                <a:sym typeface="Consolas"/>
              </a:rPr>
              <a:t>{</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0000"/>
                </a:solidFill>
                <a:latin typeface="Consolas"/>
                <a:ea typeface="Consolas"/>
                <a:cs typeface="Consolas"/>
                <a:sym typeface="Consolas"/>
              </a:rPr>
              <a:t>    </a:t>
            </a:r>
            <a:r>
              <a:rPr b="0" i="0" lang="en-IN" sz="2000" u="none" cap="none" strike="noStrike">
                <a:solidFill>
                  <a:srgbClr val="FFC000"/>
                </a:solidFill>
                <a:latin typeface="Consolas"/>
                <a:ea typeface="Consolas"/>
                <a:cs typeface="Consolas"/>
                <a:sym typeface="Consolas"/>
              </a:rPr>
              <a:t>return</a:t>
            </a:r>
            <a:r>
              <a:rPr b="0" i="0" lang="en-IN" sz="2000" u="none" cap="none" strike="noStrike">
                <a:solidFill>
                  <a:srgbClr val="000000"/>
                </a:solidFill>
                <a:latin typeface="Consolas"/>
                <a:ea typeface="Consolas"/>
                <a:cs typeface="Consolas"/>
                <a:sym typeface="Consolas"/>
              </a:rPr>
              <a:t> </a:t>
            </a:r>
            <a:r>
              <a:rPr b="0" i="0" lang="en-IN" sz="2000" u="none" cap="none" strike="noStrike">
                <a:solidFill>
                  <a:srgbClr val="808080"/>
                </a:solidFill>
                <a:latin typeface="Consolas"/>
                <a:ea typeface="Consolas"/>
                <a:cs typeface="Consolas"/>
                <a:sym typeface="Consolas"/>
              </a:rPr>
              <a:t>(</a:t>
            </a:r>
            <a:r>
              <a:rPr b="0" i="0" lang="en-IN" sz="2000" u="none" cap="none" strike="noStrike">
                <a:solidFill>
                  <a:srgbClr val="000000"/>
                </a:solidFill>
                <a:latin typeface="Consolas"/>
                <a:ea typeface="Consolas"/>
                <a:cs typeface="Consolas"/>
                <a:sym typeface="Consolas"/>
              </a:rPr>
              <a:t>x + y</a:t>
            </a:r>
            <a:r>
              <a:rPr b="0" i="0" lang="en-IN" sz="2000" u="none" cap="none" strike="noStrike">
                <a:solidFill>
                  <a:srgbClr val="808080"/>
                </a:solidFill>
                <a:latin typeface="Consolas"/>
                <a:ea typeface="Consolas"/>
                <a:cs typeface="Consolas"/>
                <a:sym typeface="Consolas"/>
              </a:rPr>
              <a:t>);</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808080"/>
                </a:solidFill>
                <a:latin typeface="Consolas"/>
                <a:ea typeface="Consolas"/>
                <a:cs typeface="Consolas"/>
                <a:sym typeface="Consolas"/>
              </a:rPr>
              <a:t>}</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94BAC3"/>
                </a:solidFill>
                <a:latin typeface="Consolas"/>
                <a:ea typeface="Consolas"/>
                <a:cs typeface="Consolas"/>
                <a:sym typeface="Consolas"/>
              </a:rPr>
              <a:t>function </a:t>
            </a:r>
            <a:r>
              <a:rPr b="0" i="0" lang="en-IN" sz="2000" u="none" cap="none" strike="noStrike">
                <a:solidFill>
                  <a:srgbClr val="FF5A36"/>
                </a:solidFill>
                <a:latin typeface="Consolas"/>
                <a:ea typeface="Consolas"/>
                <a:cs typeface="Consolas"/>
                <a:sym typeface="Consolas"/>
              </a:rPr>
              <a:t>app1</a:t>
            </a:r>
            <a:r>
              <a:rPr b="0" i="0" lang="en-IN" sz="2000" u="none" cap="none" strike="noStrike">
                <a:solidFill>
                  <a:srgbClr val="808080"/>
                </a:solidFill>
                <a:latin typeface="Consolas"/>
                <a:ea typeface="Consolas"/>
                <a:cs typeface="Consolas"/>
                <a:sym typeface="Consolas"/>
              </a:rPr>
              <a:t>(</a:t>
            </a:r>
            <a:r>
              <a:rPr b="0" i="0" lang="en-IN" sz="2000" u="none" cap="none" strike="noStrike">
                <a:solidFill>
                  <a:srgbClr val="000000"/>
                </a:solidFill>
                <a:latin typeface="Consolas"/>
                <a:ea typeface="Consolas"/>
                <a:cs typeface="Consolas"/>
                <a:sym typeface="Consolas"/>
              </a:rPr>
              <a:t>x</a:t>
            </a:r>
            <a:r>
              <a:rPr b="0" i="0" lang="en-IN" sz="2000" u="none" cap="none" strike="noStrike">
                <a:solidFill>
                  <a:srgbClr val="808080"/>
                </a:solidFill>
                <a:latin typeface="Consolas"/>
                <a:ea typeface="Consolas"/>
                <a:cs typeface="Consolas"/>
                <a:sym typeface="Consolas"/>
              </a:rPr>
              <a:t>,</a:t>
            </a:r>
            <a:r>
              <a:rPr b="0" i="0" lang="en-IN" sz="2000" u="none" cap="none" strike="noStrike">
                <a:solidFill>
                  <a:srgbClr val="000000"/>
                </a:solidFill>
                <a:latin typeface="Consolas"/>
                <a:ea typeface="Consolas"/>
                <a:cs typeface="Consolas"/>
                <a:sym typeface="Consolas"/>
              </a:rPr>
              <a:t> y</a:t>
            </a:r>
            <a:r>
              <a:rPr b="0" i="0" lang="en-IN" sz="2000" u="none" cap="none" strike="noStrike">
                <a:solidFill>
                  <a:srgbClr val="808080"/>
                </a:solidFill>
                <a:latin typeface="Consolas"/>
                <a:ea typeface="Consolas"/>
                <a:cs typeface="Consolas"/>
                <a:sym typeface="Consolas"/>
              </a:rPr>
              <a:t>,</a:t>
            </a:r>
            <a:r>
              <a:rPr b="0" i="0" lang="en-IN" sz="2000" u="none" cap="none" strike="noStrike">
                <a:solidFill>
                  <a:srgbClr val="000000"/>
                </a:solidFill>
                <a:latin typeface="Consolas"/>
                <a:ea typeface="Consolas"/>
                <a:cs typeface="Consolas"/>
                <a:sym typeface="Consolas"/>
              </a:rPr>
              <a:t> z</a:t>
            </a:r>
            <a:r>
              <a:rPr b="0" i="0" lang="en-IN" sz="2000" u="none" cap="none" strike="noStrike">
                <a:solidFill>
                  <a:srgbClr val="808080"/>
                </a:solidFill>
                <a:latin typeface="Consolas"/>
                <a:ea typeface="Consolas"/>
                <a:cs typeface="Consolas"/>
                <a:sym typeface="Consolas"/>
              </a:rPr>
              <a:t>)</a:t>
            </a:r>
            <a:r>
              <a:rPr b="0" i="0" lang="en-IN" sz="2000" u="none" cap="none" strike="noStrike">
                <a:solidFill>
                  <a:srgbClr val="000000"/>
                </a:solidFill>
                <a:latin typeface="Consolas"/>
                <a:ea typeface="Consolas"/>
                <a:cs typeface="Consolas"/>
                <a:sym typeface="Consolas"/>
              </a:rPr>
              <a:t> </a:t>
            </a:r>
            <a:r>
              <a:rPr b="0" i="0" lang="en-IN" sz="2000" u="none" cap="none" strike="noStrike">
                <a:solidFill>
                  <a:srgbClr val="808080"/>
                </a:solidFill>
                <a:latin typeface="Consolas"/>
                <a:ea typeface="Consolas"/>
                <a:cs typeface="Consolas"/>
                <a:sym typeface="Consolas"/>
              </a:rPr>
              <a:t>{</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000000"/>
                </a:solidFill>
                <a:latin typeface="Consolas"/>
                <a:ea typeface="Consolas"/>
                <a:cs typeface="Consolas"/>
                <a:sym typeface="Consolas"/>
              </a:rPr>
              <a:t>    </a:t>
            </a:r>
            <a:r>
              <a:rPr b="0" i="0" lang="en-IN" sz="2000" u="none" cap="none" strike="noStrike">
                <a:solidFill>
                  <a:srgbClr val="FFC000"/>
                </a:solidFill>
                <a:latin typeface="Consolas"/>
                <a:ea typeface="Consolas"/>
                <a:cs typeface="Consolas"/>
                <a:sym typeface="Consolas"/>
              </a:rPr>
              <a:t>return</a:t>
            </a:r>
            <a:r>
              <a:rPr b="0" i="0" lang="en-IN" sz="2000" u="none" cap="none" strike="noStrike">
                <a:solidFill>
                  <a:srgbClr val="000000"/>
                </a:solidFill>
                <a:latin typeface="Consolas"/>
                <a:ea typeface="Consolas"/>
                <a:cs typeface="Consolas"/>
                <a:sym typeface="Consolas"/>
              </a:rPr>
              <a:t> </a:t>
            </a:r>
            <a:r>
              <a:rPr b="0" i="0" lang="en-IN" sz="2000" u="none" cap="none" strike="noStrike">
                <a:solidFill>
                  <a:srgbClr val="808080"/>
                </a:solidFill>
                <a:latin typeface="Consolas"/>
                <a:ea typeface="Consolas"/>
                <a:cs typeface="Consolas"/>
                <a:sym typeface="Consolas"/>
              </a:rPr>
              <a:t>(</a:t>
            </a:r>
            <a:r>
              <a:rPr b="0" i="0" lang="en-IN" sz="2000" u="none" cap="none" strike="noStrike">
                <a:solidFill>
                  <a:srgbClr val="000000"/>
                </a:solidFill>
                <a:latin typeface="Consolas"/>
                <a:ea typeface="Consolas"/>
                <a:cs typeface="Consolas"/>
                <a:sym typeface="Consolas"/>
              </a:rPr>
              <a:t>x + y + z</a:t>
            </a:r>
            <a:r>
              <a:rPr b="0" i="0" lang="en-IN" sz="2000" u="none" cap="none" strike="noStrike">
                <a:solidFill>
                  <a:srgbClr val="808080"/>
                </a:solidFill>
                <a:latin typeface="Consolas"/>
                <a:ea typeface="Consolas"/>
                <a:cs typeface="Consolas"/>
                <a:sym typeface="Consolas"/>
              </a:rPr>
              <a:t>);</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rgbClr val="808080"/>
                </a:solidFill>
                <a:latin typeface="Consolas"/>
                <a:ea typeface="Consolas"/>
                <a:cs typeface="Consolas"/>
                <a:sym typeface="Consolas"/>
              </a:rPr>
              <a:t>}</a:t>
            </a:r>
            <a:endParaRPr b="0" i="0" sz="2000" u="none" cap="none" strike="noStrike">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00" name="Shape 800"/>
        <p:cNvGrpSpPr/>
        <p:nvPr/>
      </p:nvGrpSpPr>
      <p:grpSpPr>
        <a:xfrm>
          <a:off x="0" y="0"/>
          <a:ext cx="0" cy="0"/>
          <a:chOff x="0" y="0"/>
          <a:chExt cx="0" cy="0"/>
        </a:xfrm>
      </p:grpSpPr>
      <p:sp>
        <p:nvSpPr>
          <p:cNvPr id="801" name="Google Shape;801;p115"/>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javascript function</a:t>
            </a:r>
            <a:endParaRPr b="0" i="0" sz="3200" u="none" cap="none" strike="noStrike">
              <a:latin typeface="Arial"/>
              <a:ea typeface="Arial"/>
              <a:cs typeface="Arial"/>
              <a:sym typeface="Arial"/>
            </a:endParaRPr>
          </a:p>
        </p:txBody>
      </p:sp>
      <p:sp>
        <p:nvSpPr>
          <p:cNvPr id="802" name="Google Shape;802;p115"/>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TODO</a:t>
            </a:r>
            <a:endParaRPr b="0" i="0" sz="1800" u="none" cap="none" strike="noStrike">
              <a:latin typeface="Arial"/>
              <a:ea typeface="Arial"/>
              <a:cs typeface="Arial"/>
              <a:sym typeface="Arial"/>
            </a:endParaRPr>
          </a:p>
        </p:txBody>
      </p:sp>
      <p:sp>
        <p:nvSpPr>
          <p:cNvPr id="803" name="Google Shape;803;p115"/>
          <p:cNvSpPr/>
          <p:nvPr/>
        </p:nvSpPr>
        <p:spPr>
          <a:xfrm>
            <a:off x="149040" y="1447920"/>
            <a:ext cx="8845200" cy="3777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onsolas"/>
                <a:ea typeface="Consolas"/>
                <a:cs typeface="Consolas"/>
                <a:sym typeface="Consolas"/>
              </a:rPr>
              <a:t>db.emp.find().</a:t>
            </a:r>
            <a:r>
              <a:rPr b="0" i="0" lang="en-IN" sz="2200" u="none" cap="none" strike="noStrike">
                <a:solidFill>
                  <a:srgbClr val="000000"/>
                </a:solidFill>
                <a:latin typeface="Consolas"/>
                <a:ea typeface="Consolas"/>
                <a:cs typeface="Consolas"/>
                <a:sym typeface="Consolas"/>
              </a:rPr>
              <a:t>forEach</a:t>
            </a:r>
            <a:r>
              <a:rPr b="0" i="0" lang="en-IN" sz="2200" u="none" cap="none" strike="noStrike">
                <a:solidFill>
                  <a:srgbClr val="808080"/>
                </a:solidFill>
                <a:latin typeface="Consolas"/>
                <a:ea typeface="Consolas"/>
                <a:cs typeface="Consolas"/>
                <a:sym typeface="Consolas"/>
              </a:rPr>
              <a:t>(</a:t>
            </a:r>
            <a:r>
              <a:rPr b="0" i="0" lang="en-IN" sz="2200" u="none" cap="none" strike="noStrike">
                <a:solidFill>
                  <a:srgbClr val="94BAC3"/>
                </a:solidFill>
                <a:latin typeface="Consolas"/>
                <a:ea typeface="Consolas"/>
                <a:cs typeface="Consolas"/>
                <a:sym typeface="Consolas"/>
              </a:rPr>
              <a:t>function</a:t>
            </a:r>
            <a:r>
              <a:rPr b="0" i="0" lang="en-IN" sz="2200" u="none" cap="none" strike="noStrike">
                <a:solidFill>
                  <a:srgbClr val="808080"/>
                </a:solidFill>
                <a:latin typeface="Consolas"/>
                <a:ea typeface="Consolas"/>
                <a:cs typeface="Consolas"/>
                <a:sym typeface="Consolas"/>
              </a:rPr>
              <a:t>(</a:t>
            </a:r>
            <a:r>
              <a:rPr b="0" i="0" lang="en-IN" sz="2200" u="none" cap="none" strike="noStrike">
                <a:solidFill>
                  <a:srgbClr val="FFC000"/>
                </a:solidFill>
                <a:latin typeface="Consolas"/>
                <a:ea typeface="Consolas"/>
                <a:cs typeface="Consolas"/>
                <a:sym typeface="Consolas"/>
              </a:rPr>
              <a:t>doc</a:t>
            </a:r>
            <a:r>
              <a:rPr b="0" i="0" lang="en-IN" sz="2200" u="none" cap="none" strike="noStrike">
                <a:solidFill>
                  <a:srgbClr val="808080"/>
                </a:solidFill>
                <a:latin typeface="Consolas"/>
                <a:ea typeface="Consolas"/>
                <a:cs typeface="Consolas"/>
                <a:sym typeface="Consolas"/>
              </a:rPr>
              <a:t>)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00B0F0"/>
                </a:solidFill>
                <a:latin typeface="Consolas"/>
                <a:ea typeface="Consolas"/>
                <a:cs typeface="Consolas"/>
                <a:sym typeface="Consolas"/>
              </a:rPr>
              <a:t>if</a:t>
            </a: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808080"/>
                </a:solidFill>
                <a:latin typeface="Consolas"/>
                <a:ea typeface="Consolas"/>
                <a:cs typeface="Consolas"/>
                <a:sym typeface="Consolas"/>
              </a:rPr>
              <a:t>(</a:t>
            </a:r>
            <a:r>
              <a:rPr b="0" i="0" lang="en-IN" sz="2200" u="none" cap="none" strike="noStrike">
                <a:solidFill>
                  <a:srgbClr val="FFC000"/>
                </a:solidFill>
                <a:latin typeface="Consolas"/>
                <a:ea typeface="Consolas"/>
                <a:cs typeface="Consolas"/>
                <a:sym typeface="Consolas"/>
              </a:rPr>
              <a:t>doc</a:t>
            </a:r>
            <a:r>
              <a:rPr b="0" i="0" lang="en-IN" sz="2200" u="none" cap="none" strike="noStrike">
                <a:solidFill>
                  <a:srgbClr val="000000"/>
                </a:solidFill>
                <a:latin typeface="Consolas"/>
                <a:ea typeface="Consolas"/>
                <a:cs typeface="Consolas"/>
                <a:sym typeface="Consolas"/>
              </a:rPr>
              <a:t>.ename </a:t>
            </a:r>
            <a:r>
              <a:rPr b="0" i="0" lang="en-IN" sz="2200" u="none" cap="none" strike="noStrike">
                <a:solidFill>
                  <a:srgbClr val="B88472"/>
                </a:solidFill>
                <a:latin typeface="Consolas"/>
                <a:ea typeface="Consolas"/>
                <a:cs typeface="Consolas"/>
                <a:sym typeface="Consolas"/>
              </a:rPr>
              <a:t>==</a:t>
            </a: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808080"/>
                </a:solidFill>
                <a:latin typeface="Consolas"/>
                <a:ea typeface="Consolas"/>
                <a:cs typeface="Consolas"/>
                <a:sym typeface="Consolas"/>
              </a:rPr>
              <a:t>'</a:t>
            </a:r>
            <a:r>
              <a:rPr b="0" i="0" lang="en-IN" sz="2200" u="none" cap="none" strike="noStrike">
                <a:solidFill>
                  <a:srgbClr val="00B050"/>
                </a:solidFill>
                <a:latin typeface="Consolas"/>
                <a:ea typeface="Consolas"/>
                <a:cs typeface="Consolas"/>
                <a:sym typeface="Consolas"/>
              </a:rPr>
              <a:t>saleel</a:t>
            </a:r>
            <a:r>
              <a:rPr b="0" i="0" lang="en-IN" sz="2200" u="none" cap="none" strike="noStrike">
                <a:solidFill>
                  <a:srgbClr val="808080"/>
                </a:solidFill>
                <a:latin typeface="Consolas"/>
                <a:ea typeface="Consolas"/>
                <a:cs typeface="Consolas"/>
                <a:sym typeface="Consolas"/>
              </a:rPr>
              <a: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808080"/>
                </a:solidFill>
                <a:latin typeface="Consolas"/>
                <a:ea typeface="Consolas"/>
                <a:cs typeface="Consolas"/>
                <a:sym typeface="Consolas"/>
              </a:rPr>
              <a: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00B0F0"/>
                </a:solidFill>
                <a:latin typeface="Consolas"/>
                <a:ea typeface="Consolas"/>
                <a:cs typeface="Consolas"/>
                <a:sym typeface="Consolas"/>
              </a:rPr>
              <a:t>print</a:t>
            </a: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808080"/>
                </a:solidFill>
                <a:latin typeface="Consolas"/>
                <a:ea typeface="Consolas"/>
                <a:cs typeface="Consolas"/>
                <a:sym typeface="Consolas"/>
              </a:rPr>
              <a:t>(</a:t>
            </a:r>
            <a:r>
              <a:rPr b="0" i="0" lang="en-IN" sz="2200" u="none" cap="none" strike="noStrike">
                <a:solidFill>
                  <a:srgbClr val="FFC000"/>
                </a:solidFill>
                <a:latin typeface="Consolas"/>
                <a:ea typeface="Consolas"/>
                <a:cs typeface="Consolas"/>
                <a:sym typeface="Consolas"/>
              </a:rPr>
              <a:t>doc</a:t>
            </a:r>
            <a:r>
              <a:rPr b="0" i="0" lang="en-IN" sz="2200" u="none" cap="none" strike="noStrike">
                <a:solidFill>
                  <a:srgbClr val="000000"/>
                </a:solidFill>
                <a:latin typeface="Consolas"/>
                <a:ea typeface="Consolas"/>
                <a:cs typeface="Consolas"/>
                <a:sym typeface="Consolas"/>
              </a:rPr>
              <a:t>.ename</a:t>
            </a:r>
            <a:r>
              <a:rPr b="0" i="0" lang="en-IN" sz="2200" u="none" cap="none" strike="noStrike">
                <a:solidFill>
                  <a:srgbClr val="808080"/>
                </a:solidFill>
                <a:latin typeface="Consolas"/>
                <a:ea typeface="Consolas"/>
                <a:cs typeface="Consolas"/>
                <a:sym typeface="Consolas"/>
              </a:rPr>
              <a:t>,</a:t>
            </a: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FFC000"/>
                </a:solidFill>
                <a:latin typeface="Consolas"/>
                <a:ea typeface="Consolas"/>
                <a:cs typeface="Consolas"/>
                <a:sym typeface="Consolas"/>
              </a:rPr>
              <a:t>doc</a:t>
            </a:r>
            <a:r>
              <a:rPr b="0" i="0" lang="en-IN" sz="2200" u="none" cap="none" strike="noStrike">
                <a:solidFill>
                  <a:srgbClr val="000000"/>
                </a:solidFill>
                <a:latin typeface="Consolas"/>
                <a:ea typeface="Consolas"/>
                <a:cs typeface="Consolas"/>
                <a:sym typeface="Consolas"/>
              </a:rPr>
              <a:t>.job</a:t>
            </a:r>
            <a:r>
              <a:rPr b="0" i="0" lang="en-IN" sz="2200" u="none" cap="none" strike="noStrike">
                <a:solidFill>
                  <a:srgbClr val="808080"/>
                </a:solidFill>
                <a:latin typeface="Consolas"/>
                <a:ea typeface="Consolas"/>
                <a:cs typeface="Consolas"/>
                <a:sym typeface="Consolas"/>
              </a:rPr>
              <a: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808080"/>
                </a:solidFill>
                <a:latin typeface="Consolas"/>
                <a:ea typeface="Consolas"/>
                <a:cs typeface="Consolas"/>
                <a:sym typeface="Consolas"/>
              </a:rPr>
              <a: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00B0F0"/>
                </a:solidFill>
                <a:latin typeface="Consolas"/>
                <a:ea typeface="Consolas"/>
                <a:cs typeface="Consolas"/>
                <a:sym typeface="Consolas"/>
              </a:rPr>
              <a:t>else</a:t>
            </a:r>
            <a:r>
              <a:rPr b="0" i="0" lang="en-IN" sz="2200" u="none" cap="none" strike="noStrike">
                <a:solidFill>
                  <a:srgbClr val="000000"/>
                </a:solidFill>
                <a:latin typeface="Consolas"/>
                <a:ea typeface="Consolas"/>
                <a:cs typeface="Consolas"/>
                <a:sym typeface="Consolas"/>
              </a:rPr>
              <a:t>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808080"/>
                </a:solidFill>
                <a:latin typeface="Consolas"/>
                <a:ea typeface="Consolas"/>
                <a:cs typeface="Consolas"/>
                <a:sym typeface="Consolas"/>
              </a:rPr>
              <a: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00B0F0"/>
                </a:solidFill>
                <a:latin typeface="Consolas"/>
                <a:ea typeface="Consolas"/>
                <a:cs typeface="Consolas"/>
                <a:sym typeface="Consolas"/>
              </a:rPr>
              <a:t>quit</a:t>
            </a:r>
            <a:r>
              <a:rPr b="0" i="0" lang="en-IN" sz="2200" u="none" cap="none" strike="noStrike">
                <a:solidFill>
                  <a:srgbClr val="808080"/>
                </a:solidFill>
                <a:latin typeface="Consolas"/>
                <a:ea typeface="Consolas"/>
                <a:cs typeface="Consolas"/>
                <a:sym typeface="Consolas"/>
              </a:rPr>
              <a: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000000"/>
                </a:solidFill>
                <a:latin typeface="Consolas"/>
                <a:ea typeface="Consolas"/>
                <a:cs typeface="Consolas"/>
                <a:sym typeface="Consolas"/>
              </a:rPr>
              <a:t>      </a:t>
            </a:r>
            <a:r>
              <a:rPr b="0" i="0" lang="en-IN" sz="2200" u="none" cap="none" strike="noStrike">
                <a:solidFill>
                  <a:srgbClr val="808080"/>
                </a:solidFill>
                <a:latin typeface="Consolas"/>
                <a:ea typeface="Consolas"/>
                <a:cs typeface="Consolas"/>
                <a:sym typeface="Consolas"/>
              </a:rPr>
              <a:t>};</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808080"/>
                </a:solidFill>
                <a:latin typeface="Consolas"/>
                <a:ea typeface="Consolas"/>
                <a:cs typeface="Consolas"/>
                <a:sym typeface="Consolas"/>
              </a:rPr>
              <a:t>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808080"/>
                </a:solidFill>
                <a:latin typeface="Consolas"/>
                <a:ea typeface="Consolas"/>
                <a:cs typeface="Consolas"/>
                <a:sym typeface="Consolas"/>
              </a:rPr>
              <a:t>)</a:t>
            </a:r>
            <a:endParaRPr b="0" i="0" sz="22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3" name="Shape 183"/>
        <p:cNvGrpSpPr/>
        <p:nvPr/>
      </p:nvGrpSpPr>
      <p:grpSpPr>
        <a:xfrm>
          <a:off x="0" y="0"/>
          <a:ext cx="0" cy="0"/>
          <a:chOff x="0" y="0"/>
          <a:chExt cx="0" cy="0"/>
        </a:xfrm>
      </p:grpSpPr>
      <p:sp>
        <p:nvSpPr>
          <p:cNvPr id="184" name="Google Shape;184;p35"/>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What is CAP Theorem?  </a:t>
            </a:r>
            <a:endParaRPr b="0" i="0" sz="3200" u="none" cap="none" strike="noStrike">
              <a:latin typeface="Arial"/>
              <a:ea typeface="Arial"/>
              <a:cs typeface="Arial"/>
              <a:sym typeface="Arial"/>
            </a:endParaRPr>
          </a:p>
        </p:txBody>
      </p:sp>
      <p:pic>
        <p:nvPicPr>
          <p:cNvPr id="185" name="Google Shape;185;p35"/>
          <p:cNvPicPr preferRelativeResize="0"/>
          <p:nvPr/>
        </p:nvPicPr>
        <p:blipFill rotWithShape="1">
          <a:blip r:embed="rId3">
            <a:alphaModFix/>
          </a:blip>
          <a:srcRect b="0" l="0" r="0" t="0"/>
          <a:stretch/>
        </p:blipFill>
        <p:spPr>
          <a:xfrm>
            <a:off x="0" y="638280"/>
            <a:ext cx="4143240" cy="3247560"/>
          </a:xfrm>
          <a:prstGeom prst="rect">
            <a:avLst/>
          </a:prstGeom>
          <a:noFill/>
          <a:ln>
            <a:noFill/>
          </a:ln>
        </p:spPr>
      </p:pic>
      <p:sp>
        <p:nvSpPr>
          <p:cNvPr id="186" name="Google Shape;186;p35"/>
          <p:cNvSpPr/>
          <p:nvPr/>
        </p:nvSpPr>
        <p:spPr>
          <a:xfrm>
            <a:off x="3657600" y="838080"/>
            <a:ext cx="5333760" cy="15534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0" i="0" lang="en-IN" sz="2400" u="none" cap="none" strike="noStrike">
                <a:solidFill>
                  <a:srgbClr val="222635"/>
                </a:solidFill>
                <a:latin typeface="Cambria"/>
                <a:ea typeface="Cambria"/>
                <a:cs typeface="Cambria"/>
                <a:sym typeface="Cambria"/>
              </a:rPr>
              <a:t>CAP theorem states that any database system can only attain two out of following states which is </a:t>
            </a:r>
            <a:r>
              <a:rPr b="1" i="1" lang="en-IN" sz="2400" u="none" cap="none" strike="noStrike">
                <a:solidFill>
                  <a:srgbClr val="B38807"/>
                </a:solidFill>
                <a:latin typeface="Cambria"/>
                <a:ea typeface="Cambria"/>
                <a:cs typeface="Cambria"/>
                <a:sym typeface="Cambria"/>
              </a:rPr>
              <a:t>Consistency, Availability and Partition Tolerance</a:t>
            </a:r>
            <a:r>
              <a:rPr b="0" i="0" lang="en-IN" sz="2400" u="none" cap="none" strike="noStrike">
                <a:solidFill>
                  <a:srgbClr val="222635"/>
                </a:solidFill>
                <a:latin typeface="Cambria"/>
                <a:ea typeface="Cambria"/>
                <a:cs typeface="Cambria"/>
                <a:sym typeface="Cambria"/>
              </a:rPr>
              <a:t>. </a:t>
            </a:r>
            <a:endParaRPr b="0" i="0" sz="2400" u="none" cap="none" strike="noStrike">
              <a:latin typeface="Arial"/>
              <a:ea typeface="Arial"/>
              <a:cs typeface="Arial"/>
              <a:sym typeface="Arial"/>
            </a:endParaRPr>
          </a:p>
        </p:txBody>
      </p:sp>
      <p:sp>
        <p:nvSpPr>
          <p:cNvPr id="187" name="Google Shape;187;p35"/>
          <p:cNvSpPr/>
          <p:nvPr/>
        </p:nvSpPr>
        <p:spPr>
          <a:xfrm>
            <a:off x="228600" y="3809880"/>
            <a:ext cx="8762760" cy="243648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C41A1A"/>
              </a:buClr>
              <a:buSzPts val="2200"/>
              <a:buFont typeface="Arial"/>
              <a:buChar char="•"/>
            </a:pPr>
            <a:r>
              <a:rPr b="1" i="1" lang="en-IN" sz="2200" u="none" cap="none" strike="noStrike">
                <a:solidFill>
                  <a:srgbClr val="C41A1A"/>
                </a:solidFill>
                <a:latin typeface="Cambria"/>
                <a:ea typeface="Cambria"/>
                <a:cs typeface="Cambria"/>
                <a:sym typeface="Cambria"/>
              </a:rPr>
              <a:t>Consistency</a:t>
            </a:r>
            <a:r>
              <a:rPr b="0" i="0" lang="en-IN" sz="2200" u="none" cap="none" strike="noStrike">
                <a:solidFill>
                  <a:srgbClr val="222635"/>
                </a:solidFill>
                <a:latin typeface="Cambria"/>
                <a:ea typeface="Cambria"/>
                <a:cs typeface="Cambria"/>
                <a:sym typeface="Cambria"/>
              </a:rPr>
              <a:t>: Any changes to a particular record stored in database, in form of inserts, updates or deletes is seen as it is, by other users accessing that record at that particular time.</a:t>
            </a:r>
            <a:endParaRPr b="0" i="0" sz="22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C41A1A"/>
              </a:buClr>
              <a:buSzPts val="2200"/>
              <a:buFont typeface="Arial"/>
              <a:buChar char="•"/>
            </a:pPr>
            <a:r>
              <a:rPr b="1" i="1" lang="en-IN" sz="2200" u="none" cap="none" strike="noStrike">
                <a:solidFill>
                  <a:srgbClr val="C41A1A"/>
                </a:solidFill>
                <a:latin typeface="Cambria"/>
                <a:ea typeface="Cambria"/>
                <a:cs typeface="Cambria"/>
                <a:sym typeface="Cambria"/>
              </a:rPr>
              <a:t>Availability</a:t>
            </a:r>
            <a:r>
              <a:rPr b="0" i="0" lang="en-IN" sz="2200" u="none" cap="none" strike="noStrike">
                <a:solidFill>
                  <a:srgbClr val="222635"/>
                </a:solidFill>
                <a:latin typeface="Cambria"/>
                <a:ea typeface="Cambria"/>
                <a:cs typeface="Cambria"/>
                <a:sym typeface="Cambria"/>
              </a:rPr>
              <a:t>: The system continues to work and serve data inspite of node failures.</a:t>
            </a:r>
            <a:endParaRPr b="0" i="0" sz="2200" u="none" cap="none" strike="noStrike">
              <a:latin typeface="Arial"/>
              <a:ea typeface="Arial"/>
              <a:cs typeface="Arial"/>
              <a:sym typeface="Arial"/>
            </a:endParaRPr>
          </a:p>
          <a:p>
            <a:pPr indent="-342720" lvl="0" marL="343080" marR="0" rtl="0" algn="l">
              <a:lnSpc>
                <a:spcPct val="100000"/>
              </a:lnSpc>
              <a:spcBef>
                <a:spcPts val="0"/>
              </a:spcBef>
              <a:spcAft>
                <a:spcPts val="0"/>
              </a:spcAft>
              <a:buClr>
                <a:srgbClr val="C41A1A"/>
              </a:buClr>
              <a:buSzPts val="2200"/>
              <a:buFont typeface="Arial"/>
              <a:buChar char="•"/>
            </a:pPr>
            <a:r>
              <a:rPr b="1" i="1" lang="en-IN" sz="2200" u="none" cap="none" strike="noStrike">
                <a:solidFill>
                  <a:srgbClr val="C41A1A"/>
                </a:solidFill>
                <a:latin typeface="Cambria"/>
                <a:ea typeface="Cambria"/>
                <a:cs typeface="Cambria"/>
                <a:sym typeface="Cambria"/>
              </a:rPr>
              <a:t>Partition</a:t>
            </a:r>
            <a:r>
              <a:rPr b="0" i="0" lang="en-IN" sz="2200" u="none" cap="none" strike="noStrike">
                <a:solidFill>
                  <a:srgbClr val="222635"/>
                </a:solidFill>
                <a:latin typeface="Cambria"/>
                <a:ea typeface="Cambria"/>
                <a:cs typeface="Cambria"/>
                <a:sym typeface="Cambria"/>
              </a:rPr>
              <a:t> </a:t>
            </a:r>
            <a:r>
              <a:rPr b="1" i="1" lang="en-IN" sz="2200" u="none" cap="none" strike="noStrike">
                <a:solidFill>
                  <a:srgbClr val="C41A1A"/>
                </a:solidFill>
                <a:latin typeface="Cambria"/>
                <a:ea typeface="Cambria"/>
                <a:cs typeface="Cambria"/>
                <a:sym typeface="Cambria"/>
              </a:rPr>
              <a:t>Tolerance</a:t>
            </a:r>
            <a:r>
              <a:rPr b="0" i="0" lang="en-IN" sz="2200" u="none" cap="none" strike="noStrike">
                <a:solidFill>
                  <a:srgbClr val="222635"/>
                </a:solidFill>
                <a:latin typeface="Cambria"/>
                <a:ea typeface="Cambria"/>
                <a:cs typeface="Cambria"/>
                <a:sym typeface="Cambria"/>
              </a:rPr>
              <a:t>: The database system could be stored based on distributed architecture such as Hadoop (HDFS).</a:t>
            </a:r>
            <a:endParaRPr b="0" i="0" sz="2200" u="none" cap="none" strike="noStrike">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116"/>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db.collection.update()</a:t>
            </a:r>
            <a:endParaRPr b="0" i="0" sz="4800" u="none" cap="none" strike="noStrike">
              <a:latin typeface="Arial"/>
              <a:ea typeface="Arial"/>
              <a:cs typeface="Arial"/>
              <a:sym typeface="Arial"/>
            </a:endParaRPr>
          </a:p>
        </p:txBody>
      </p:sp>
      <p:sp>
        <p:nvSpPr>
          <p:cNvPr id="809" name="Google Shape;809;p116"/>
          <p:cNvSpPr/>
          <p:nvPr/>
        </p:nvSpPr>
        <p:spPr>
          <a:xfrm>
            <a:off x="419040" y="2862000"/>
            <a:ext cx="8305560" cy="146196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b="0" i="0" sz="1800" u="none" cap="none" strike="noStrike">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3" name="Shape 813"/>
        <p:cNvGrpSpPr/>
        <p:nvPr/>
      </p:nvGrpSpPr>
      <p:grpSpPr>
        <a:xfrm>
          <a:off x="0" y="0"/>
          <a:ext cx="0" cy="0"/>
          <a:chOff x="0" y="0"/>
          <a:chExt cx="0" cy="0"/>
        </a:xfrm>
      </p:grpSpPr>
      <p:sp>
        <p:nvSpPr>
          <p:cNvPr id="814" name="Google Shape;814;p117"/>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db.collection.update()</a:t>
            </a:r>
            <a:endParaRPr b="0" i="0" sz="3200" u="none" cap="none" strike="noStrike">
              <a:latin typeface="Arial"/>
              <a:ea typeface="Arial"/>
              <a:cs typeface="Arial"/>
              <a:sym typeface="Arial"/>
            </a:endParaRPr>
          </a:p>
        </p:txBody>
      </p:sp>
      <p:sp>
        <p:nvSpPr>
          <p:cNvPr id="815" name="Google Shape;815;p117"/>
          <p:cNvSpPr/>
          <p:nvPr/>
        </p:nvSpPr>
        <p:spPr>
          <a:xfrm>
            <a:off x="1468080" y="1611720"/>
            <a:ext cx="561888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db.collection.update({ query }, { update }, { options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db.collection.update({ query }, { $set:{ update }}, { options })</a:t>
            </a:r>
            <a:endParaRPr b="0" i="0" sz="1800" u="none" cap="none" strike="noStrike">
              <a:latin typeface="Arial"/>
              <a:ea typeface="Arial"/>
              <a:cs typeface="Arial"/>
              <a:sym typeface="Arial"/>
            </a:endParaRPr>
          </a:p>
        </p:txBody>
      </p:sp>
      <p:sp>
        <p:nvSpPr>
          <p:cNvPr id="816" name="Google Shape;816;p117"/>
          <p:cNvSpPr/>
          <p:nvPr/>
        </p:nvSpPr>
        <p:spPr>
          <a:xfrm>
            <a:off x="149040" y="762120"/>
            <a:ext cx="8845200" cy="669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By default, the </a:t>
            </a:r>
            <a:r>
              <a:rPr b="0" i="0" lang="en-IN" sz="1800" u="none" cap="none" strike="noStrike">
                <a:solidFill>
                  <a:srgbClr val="FF8C00"/>
                </a:solidFill>
                <a:latin typeface="Gill Sans"/>
                <a:ea typeface="Gill Sans"/>
                <a:cs typeface="Gill Sans"/>
                <a:sym typeface="Gill Sans"/>
              </a:rPr>
              <a:t>update() </a:t>
            </a:r>
            <a:r>
              <a:rPr b="0" i="0" lang="en-IN" sz="1800" u="none" cap="none" strike="noStrike">
                <a:solidFill>
                  <a:srgbClr val="000000"/>
                </a:solidFill>
                <a:latin typeface="Gill Sans"/>
                <a:ea typeface="Gill Sans"/>
                <a:cs typeface="Gill Sans"/>
                <a:sym typeface="Gill Sans"/>
              </a:rPr>
              <a:t>method updates a single document. Set the </a:t>
            </a:r>
            <a:r>
              <a:rPr b="0" i="0" lang="en-IN" sz="2000" u="none" cap="none" strike="noStrike">
                <a:solidFill>
                  <a:srgbClr val="B22251"/>
                </a:solidFill>
                <a:latin typeface="Consolas"/>
                <a:ea typeface="Consolas"/>
                <a:cs typeface="Consolas"/>
                <a:sym typeface="Consolas"/>
              </a:rPr>
              <a:t>multi</a:t>
            </a:r>
            <a:r>
              <a:rPr b="0" i="0" lang="en-IN" sz="1800" u="none" cap="none" strike="noStrike">
                <a:solidFill>
                  <a:srgbClr val="000000"/>
                </a:solidFill>
                <a:latin typeface="Gill Sans"/>
                <a:ea typeface="Gill Sans"/>
                <a:cs typeface="Gill Sans"/>
                <a:sym typeface="Gill Sans"/>
              </a:rPr>
              <a:t> Parameter to update all documents that match the query criteria.</a:t>
            </a:r>
            <a:endParaRPr b="0" i="0" sz="1800" u="none" cap="none" strike="noStrike">
              <a:latin typeface="Arial"/>
              <a:ea typeface="Arial"/>
              <a:cs typeface="Arial"/>
              <a:sym typeface="Arial"/>
            </a:endParaRPr>
          </a:p>
        </p:txBody>
      </p:sp>
      <p:sp>
        <p:nvSpPr>
          <p:cNvPr id="817" name="Google Shape;817;p117"/>
          <p:cNvSpPr/>
          <p:nvPr/>
        </p:nvSpPr>
        <p:spPr>
          <a:xfrm>
            <a:off x="0" y="3352680"/>
            <a:ext cx="9143640" cy="1674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db.emp.update({ job: 'abc1' }, { job: 'sales' }, { upsert: true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db.emp.update({ job: 'bbc' }, { $set: { job:'abc' } }, { upsert : true,  multi: true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db.emp.update({ ename: 'saleel' }, { $set : { size: 'small', color: ['red', 'blue'] } }, { multi: true } );</a:t>
            </a:r>
            <a:endParaRPr b="0" i="0" sz="2200" u="none" cap="none" strike="noStrike">
              <a:latin typeface="Arial"/>
              <a:ea typeface="Arial"/>
              <a:cs typeface="Arial"/>
              <a:sym typeface="Arial"/>
            </a:endParaRPr>
          </a:p>
        </p:txBody>
      </p:sp>
      <p:sp>
        <p:nvSpPr>
          <p:cNvPr id="818" name="Google Shape;818;p117"/>
          <p:cNvSpPr/>
          <p:nvPr/>
        </p:nvSpPr>
        <p:spPr>
          <a:xfrm>
            <a:off x="32760" y="2438280"/>
            <a:ext cx="896184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B22251"/>
                </a:solidFill>
                <a:latin typeface="Consolas"/>
                <a:ea typeface="Consolas"/>
                <a:cs typeface="Consolas"/>
                <a:sym typeface="Consolas"/>
              </a:rPr>
              <a:t>Options : { $set: { field: value } }, { multi: true, upsert: true }</a:t>
            </a:r>
            <a:endParaRPr b="0" i="0" sz="2000" u="none" cap="none" strike="noStrike">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118"/>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db.collection.updateOne()</a:t>
            </a:r>
            <a:endParaRPr b="0" i="0" sz="4800" u="none" cap="none" strike="noStrike">
              <a:latin typeface="Arial"/>
              <a:ea typeface="Arial"/>
              <a:cs typeface="Arial"/>
              <a:sym typeface="Arial"/>
            </a:endParaRPr>
          </a:p>
        </p:txBody>
      </p:sp>
      <p:sp>
        <p:nvSpPr>
          <p:cNvPr id="824" name="Google Shape;824;p118"/>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C00000"/>
                </a:solidFill>
                <a:latin typeface="arial"/>
                <a:ea typeface="arial"/>
                <a:cs typeface="arial"/>
                <a:sym typeface="arial"/>
              </a:rPr>
              <a:t>updateOne()</a:t>
            </a:r>
            <a:r>
              <a:rPr b="0" i="0" lang="en-IN" sz="1800" u="none" cap="none" strike="noStrike">
                <a:solidFill>
                  <a:srgbClr val="222222"/>
                </a:solidFill>
                <a:latin typeface="arial"/>
                <a:ea typeface="arial"/>
                <a:cs typeface="arial"/>
                <a:sym typeface="arial"/>
              </a:rPr>
              <a:t> operations can add fields to existing documents using the </a:t>
            </a:r>
            <a:r>
              <a:rPr b="0" i="0" lang="en-IN" sz="1800" u="none" cap="none" strike="noStrike">
                <a:solidFill>
                  <a:srgbClr val="00B0F0"/>
                </a:solidFill>
                <a:latin typeface="arial"/>
                <a:ea typeface="arial"/>
                <a:cs typeface="arial"/>
                <a:sym typeface="arial"/>
              </a:rPr>
              <a:t>$set</a:t>
            </a:r>
            <a:r>
              <a:rPr b="0" i="0" lang="en-IN" sz="1800" u="none" cap="none" strike="noStrike">
                <a:solidFill>
                  <a:srgbClr val="222222"/>
                </a:solidFill>
                <a:latin typeface="arial"/>
                <a:ea typeface="arial"/>
                <a:cs typeface="arial"/>
                <a:sym typeface="arial"/>
              </a:rPr>
              <a:t> operator.</a:t>
            </a:r>
            <a:endParaRPr b="0" i="0" sz="1800" u="none" cap="none" strike="noStrike">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119"/>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db.collection.updateOne()</a:t>
            </a:r>
            <a:endParaRPr b="0" i="0" sz="3200" u="none" cap="none" strike="noStrike">
              <a:latin typeface="Arial"/>
              <a:ea typeface="Arial"/>
              <a:cs typeface="Arial"/>
              <a:sym typeface="Arial"/>
            </a:endParaRPr>
          </a:p>
        </p:txBody>
      </p:sp>
      <p:sp>
        <p:nvSpPr>
          <p:cNvPr id="830" name="Google Shape;830;p119"/>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Updates a </a:t>
            </a:r>
            <a:r>
              <a:rPr b="0" i="0" lang="en-IN" sz="1800" u="none" cap="none" strike="noStrike">
                <a:solidFill>
                  <a:srgbClr val="FF8C00"/>
                </a:solidFill>
                <a:latin typeface="Gill Sans"/>
                <a:ea typeface="Gill Sans"/>
                <a:cs typeface="Gill Sans"/>
                <a:sym typeface="Gill Sans"/>
              </a:rPr>
              <a:t>single </a:t>
            </a:r>
            <a:r>
              <a:rPr b="0" i="0" lang="en-IN" sz="1800" u="none" cap="none" strike="noStrike">
                <a:solidFill>
                  <a:srgbClr val="000000"/>
                </a:solidFill>
                <a:latin typeface="Gill Sans"/>
                <a:ea typeface="Gill Sans"/>
                <a:cs typeface="Gill Sans"/>
                <a:sym typeface="Gill Sans"/>
              </a:rPr>
              <a:t>document within the collection based on the filter.</a:t>
            </a:r>
            <a:endParaRPr b="0" i="0" sz="1800" u="none" cap="none" strike="noStrike">
              <a:latin typeface="Arial"/>
              <a:ea typeface="Arial"/>
              <a:cs typeface="Arial"/>
              <a:sym typeface="Arial"/>
            </a:endParaRPr>
          </a:p>
        </p:txBody>
      </p:sp>
      <p:sp>
        <p:nvSpPr>
          <p:cNvPr id="831" name="Google Shape;831;p119"/>
          <p:cNvSpPr/>
          <p:nvPr/>
        </p:nvSpPr>
        <p:spPr>
          <a:xfrm>
            <a:off x="154080" y="145944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db.collection.updateOne({ filter }, { $set:{update} }, { options })</a:t>
            </a:r>
            <a:endParaRPr b="0" i="0" sz="1800" u="none" cap="none" strike="noStrike">
              <a:latin typeface="Arial"/>
              <a:ea typeface="Arial"/>
              <a:cs typeface="Arial"/>
              <a:sym typeface="Arial"/>
            </a:endParaRPr>
          </a:p>
        </p:txBody>
      </p:sp>
      <p:sp>
        <p:nvSpPr>
          <p:cNvPr id="832" name="Google Shape;832;p119"/>
          <p:cNvSpPr/>
          <p:nvPr/>
        </p:nvSpPr>
        <p:spPr>
          <a:xfrm>
            <a:off x="149040" y="1981080"/>
            <a:ext cx="884520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B22251"/>
                </a:solidFill>
                <a:latin typeface="Consolas"/>
                <a:ea typeface="Consolas"/>
                <a:cs typeface="Consolas"/>
                <a:sym typeface="Consolas"/>
              </a:rPr>
              <a:t>Options : { $set: { field: value } }, { upsert: true }</a:t>
            </a:r>
            <a:endParaRPr b="0" i="0" sz="2000" u="none" cap="none" strike="noStrike">
              <a:latin typeface="Arial"/>
              <a:ea typeface="Arial"/>
              <a:cs typeface="Arial"/>
              <a:sym typeface="Arial"/>
            </a:endParaRPr>
          </a:p>
        </p:txBody>
      </p:sp>
      <p:sp>
        <p:nvSpPr>
          <p:cNvPr id="833" name="Google Shape;833;p119"/>
          <p:cNvSpPr/>
          <p:nvPr/>
        </p:nvSpPr>
        <p:spPr>
          <a:xfrm>
            <a:off x="149040" y="5021640"/>
            <a:ext cx="884520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db.emp.updateOne({ ename : 'saleel1' }, { $set : { job : 'A' }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db.emp.updateOne({ename : 'saleel2' }, { $set : { job : 'A' } }, { upsert: true })</a:t>
            </a:r>
            <a:endParaRPr b="0" i="0" sz="2200" u="none" cap="none" strike="noStrike">
              <a:latin typeface="Arial"/>
              <a:ea typeface="Arial"/>
              <a:cs typeface="Arial"/>
              <a:sym typeface="Arial"/>
            </a:endParaRPr>
          </a:p>
        </p:txBody>
      </p:sp>
      <p:grpSp>
        <p:nvGrpSpPr>
          <p:cNvPr id="834" name="Google Shape;834;p119"/>
          <p:cNvGrpSpPr/>
          <p:nvPr/>
        </p:nvGrpSpPr>
        <p:grpSpPr>
          <a:xfrm>
            <a:off x="819000" y="2503080"/>
            <a:ext cx="7431120" cy="2460600"/>
            <a:chOff x="819000" y="2503080"/>
            <a:chExt cx="7431120" cy="2460600"/>
          </a:xfrm>
        </p:grpSpPr>
        <p:pic>
          <p:nvPicPr>
            <p:cNvPr id="835" name="Google Shape;835;p119"/>
            <p:cNvPicPr preferRelativeResize="0"/>
            <p:nvPr/>
          </p:nvPicPr>
          <p:blipFill rotWithShape="1">
            <a:blip r:embed="rId3">
              <a:alphaModFix/>
            </a:blip>
            <a:srcRect b="0" l="0" r="0" t="0"/>
            <a:stretch/>
          </p:blipFill>
          <p:spPr>
            <a:xfrm>
              <a:off x="819000" y="2503080"/>
              <a:ext cx="4822920" cy="2460600"/>
            </a:xfrm>
            <a:prstGeom prst="rect">
              <a:avLst/>
            </a:prstGeom>
            <a:noFill/>
            <a:ln>
              <a:noFill/>
            </a:ln>
          </p:spPr>
        </p:pic>
        <p:sp>
          <p:nvSpPr>
            <p:cNvPr id="836" name="Google Shape;836;p119"/>
            <p:cNvSpPr/>
            <p:nvPr/>
          </p:nvSpPr>
          <p:spPr>
            <a:xfrm flipH="1">
              <a:off x="5692320" y="4151160"/>
              <a:ext cx="1051560" cy="194760"/>
            </a:xfrm>
            <a:prstGeom prst="rightArrow">
              <a:avLst>
                <a:gd fmla="val 33448" name="adj1"/>
                <a:gd fmla="val 106737" name="adj2"/>
              </a:avLst>
            </a:prstGeom>
            <a:solidFill>
              <a:srgbClr val="00B05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9"/>
            <p:cNvSpPr/>
            <p:nvPr/>
          </p:nvSpPr>
          <p:spPr>
            <a:xfrm flipH="1">
              <a:off x="5692320" y="3644640"/>
              <a:ext cx="1051560" cy="194760"/>
            </a:xfrm>
            <a:prstGeom prst="rightArrow">
              <a:avLst>
                <a:gd fmla="val 33448" name="adj1"/>
                <a:gd fmla="val 106737" name="adj2"/>
              </a:avLst>
            </a:prstGeom>
            <a:solidFill>
              <a:srgbClr val="00B05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9"/>
            <p:cNvSpPr/>
            <p:nvPr/>
          </p:nvSpPr>
          <p:spPr>
            <a:xfrm flipH="1">
              <a:off x="5692320" y="3150720"/>
              <a:ext cx="1051560" cy="194760"/>
            </a:xfrm>
            <a:prstGeom prst="rightArrow">
              <a:avLst>
                <a:gd fmla="val 33448" name="adj1"/>
                <a:gd fmla="val 106737" name="adj2"/>
              </a:avLst>
            </a:prstGeom>
            <a:solidFill>
              <a:srgbClr val="00B05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9" name="Google Shape;839;p119"/>
            <p:cNvPicPr preferRelativeResize="0"/>
            <p:nvPr/>
          </p:nvPicPr>
          <p:blipFill rotWithShape="1">
            <a:blip r:embed="rId4">
              <a:alphaModFix/>
            </a:blip>
            <a:srcRect b="0" l="0" r="0" t="0"/>
            <a:stretch/>
          </p:blipFill>
          <p:spPr>
            <a:xfrm>
              <a:off x="6830640" y="2567880"/>
              <a:ext cx="1419480" cy="363240"/>
            </a:xfrm>
            <a:prstGeom prst="rect">
              <a:avLst/>
            </a:prstGeom>
            <a:noFill/>
            <a:ln>
              <a:noFill/>
            </a:ln>
          </p:spPr>
        </p:pic>
        <p:sp>
          <p:nvSpPr>
            <p:cNvPr id="840" name="Google Shape;840;p119"/>
            <p:cNvSpPr/>
            <p:nvPr/>
          </p:nvSpPr>
          <p:spPr>
            <a:xfrm flipH="1">
              <a:off x="5692320" y="2667600"/>
              <a:ext cx="1051560" cy="194760"/>
            </a:xfrm>
            <a:prstGeom prst="rightArrow">
              <a:avLst>
                <a:gd fmla="val 33448" name="adj1"/>
                <a:gd fmla="val 106737" name="adj2"/>
              </a:avLst>
            </a:prstGeom>
            <a:solidFill>
              <a:srgbClr val="00B05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1" name="Google Shape;841;p119"/>
            <p:cNvPicPr preferRelativeResize="0"/>
            <p:nvPr/>
          </p:nvPicPr>
          <p:blipFill rotWithShape="1">
            <a:blip r:embed="rId5">
              <a:alphaModFix/>
            </a:blip>
            <a:srcRect b="0" l="0" r="0" t="0"/>
            <a:stretch/>
          </p:blipFill>
          <p:spPr>
            <a:xfrm>
              <a:off x="6830640" y="3020760"/>
              <a:ext cx="719280" cy="373320"/>
            </a:xfrm>
            <a:prstGeom prst="rect">
              <a:avLst/>
            </a:prstGeom>
            <a:noFill/>
            <a:ln>
              <a:noFill/>
            </a:ln>
          </p:spPr>
        </p:pic>
        <p:pic>
          <p:nvPicPr>
            <p:cNvPr id="842" name="Google Shape;842;p119"/>
            <p:cNvPicPr preferRelativeResize="0"/>
            <p:nvPr/>
          </p:nvPicPr>
          <p:blipFill rotWithShape="1">
            <a:blip r:embed="rId6">
              <a:alphaModFix/>
            </a:blip>
            <a:srcRect b="0" l="0" r="0" t="0"/>
            <a:stretch/>
          </p:blipFill>
          <p:spPr>
            <a:xfrm>
              <a:off x="6797520" y="3565080"/>
              <a:ext cx="1088640" cy="353520"/>
            </a:xfrm>
            <a:prstGeom prst="rect">
              <a:avLst/>
            </a:prstGeom>
            <a:noFill/>
            <a:ln>
              <a:noFill/>
            </a:ln>
          </p:spPr>
        </p:pic>
        <p:pic>
          <p:nvPicPr>
            <p:cNvPr id="843" name="Google Shape;843;p119"/>
            <p:cNvPicPr preferRelativeResize="0"/>
            <p:nvPr/>
          </p:nvPicPr>
          <p:blipFill rotWithShape="1">
            <a:blip r:embed="rId7">
              <a:alphaModFix/>
            </a:blip>
            <a:srcRect b="0" l="0" r="0" t="0"/>
            <a:stretch/>
          </p:blipFill>
          <p:spPr>
            <a:xfrm>
              <a:off x="6831360" y="4049640"/>
              <a:ext cx="1020600" cy="353520"/>
            </a:xfrm>
            <a:prstGeom prst="rect">
              <a:avLst/>
            </a:prstGeom>
            <a:noFill/>
            <a:ln>
              <a:noFill/>
            </a:ln>
          </p:spPr>
        </p:pic>
      </p:gr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sp>
        <p:nvSpPr>
          <p:cNvPr id="848" name="Google Shape;848;p120"/>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db.collection.updateMany()</a:t>
            </a:r>
            <a:endParaRPr b="0" i="0" sz="4800" u="none" cap="none" strike="noStrike">
              <a:latin typeface="Arial"/>
              <a:ea typeface="Arial"/>
              <a:cs typeface="Arial"/>
              <a:sym typeface="Arial"/>
            </a:endParaRPr>
          </a:p>
        </p:txBody>
      </p:sp>
      <p:sp>
        <p:nvSpPr>
          <p:cNvPr id="849" name="Google Shape;849;p120"/>
          <p:cNvSpPr/>
          <p:nvPr/>
        </p:nvSpPr>
        <p:spPr>
          <a:xfrm>
            <a:off x="419040" y="2862000"/>
            <a:ext cx="8305560" cy="63900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C00000"/>
                </a:solidFill>
                <a:latin typeface="arial"/>
                <a:ea typeface="arial"/>
                <a:cs typeface="arial"/>
                <a:sym typeface="arial"/>
              </a:rPr>
              <a:t>updateMany()</a:t>
            </a:r>
            <a:r>
              <a:rPr b="0" i="0" lang="en-IN" sz="1800" u="none" cap="none" strike="noStrike">
                <a:solidFill>
                  <a:srgbClr val="222222"/>
                </a:solidFill>
                <a:latin typeface="arial"/>
                <a:ea typeface="arial"/>
                <a:cs typeface="arial"/>
                <a:sym typeface="arial"/>
              </a:rPr>
              <a:t> operations can add fields to existing documents using the </a:t>
            </a:r>
            <a:r>
              <a:rPr b="0" i="0" lang="en-IN" sz="1800" u="none" cap="none" strike="noStrike">
                <a:solidFill>
                  <a:srgbClr val="00B0F0"/>
                </a:solidFill>
                <a:latin typeface="arial"/>
                <a:ea typeface="arial"/>
                <a:cs typeface="arial"/>
                <a:sym typeface="arial"/>
              </a:rPr>
              <a:t>$set</a:t>
            </a:r>
            <a:r>
              <a:rPr b="0" i="0" lang="en-IN" sz="1800" u="none" cap="none" strike="noStrike">
                <a:solidFill>
                  <a:srgbClr val="222222"/>
                </a:solidFill>
                <a:latin typeface="arial"/>
                <a:ea typeface="arial"/>
                <a:cs typeface="arial"/>
                <a:sym typeface="arial"/>
              </a:rPr>
              <a:t> operator.</a:t>
            </a:r>
            <a:endParaRPr b="0" i="0" sz="1800" u="none" cap="none" strike="noStrike">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grpSp>
        <p:nvGrpSpPr>
          <p:cNvPr id="854" name="Google Shape;854;p121"/>
          <p:cNvGrpSpPr/>
          <p:nvPr/>
        </p:nvGrpSpPr>
        <p:grpSpPr>
          <a:xfrm>
            <a:off x="416880" y="2538000"/>
            <a:ext cx="8193240" cy="2490840"/>
            <a:chOff x="416880" y="2538000"/>
            <a:chExt cx="8193240" cy="2490840"/>
          </a:xfrm>
        </p:grpSpPr>
        <p:pic>
          <p:nvPicPr>
            <p:cNvPr id="855" name="Google Shape;855;p121"/>
            <p:cNvPicPr preferRelativeResize="0"/>
            <p:nvPr/>
          </p:nvPicPr>
          <p:blipFill rotWithShape="1">
            <a:blip r:embed="rId3">
              <a:alphaModFix/>
            </a:blip>
            <a:srcRect b="0" l="0" r="0" t="0"/>
            <a:stretch/>
          </p:blipFill>
          <p:spPr>
            <a:xfrm>
              <a:off x="416880" y="2538000"/>
              <a:ext cx="5383080" cy="2490840"/>
            </a:xfrm>
            <a:prstGeom prst="rect">
              <a:avLst/>
            </a:prstGeom>
            <a:noFill/>
            <a:ln>
              <a:noFill/>
            </a:ln>
          </p:spPr>
        </p:pic>
        <p:sp>
          <p:nvSpPr>
            <p:cNvPr id="856" name="Google Shape;856;p121"/>
            <p:cNvSpPr/>
            <p:nvPr/>
          </p:nvSpPr>
          <p:spPr>
            <a:xfrm flipH="1">
              <a:off x="5930280" y="4241520"/>
              <a:ext cx="1101960" cy="218160"/>
            </a:xfrm>
            <a:prstGeom prst="rightArrow">
              <a:avLst>
                <a:gd fmla="val 33448" name="adj1"/>
                <a:gd fmla="val 106737" name="adj2"/>
              </a:avLst>
            </a:prstGeom>
            <a:solidFill>
              <a:srgbClr val="00B05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21"/>
            <p:cNvSpPr/>
            <p:nvPr/>
          </p:nvSpPr>
          <p:spPr>
            <a:xfrm flipH="1">
              <a:off x="5930280" y="3673800"/>
              <a:ext cx="1101960" cy="218160"/>
            </a:xfrm>
            <a:prstGeom prst="rightArrow">
              <a:avLst>
                <a:gd fmla="val 33448" name="adj1"/>
                <a:gd fmla="val 106737" name="adj2"/>
              </a:avLst>
            </a:prstGeom>
            <a:solidFill>
              <a:srgbClr val="00B05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21"/>
            <p:cNvSpPr/>
            <p:nvPr/>
          </p:nvSpPr>
          <p:spPr>
            <a:xfrm flipH="1">
              <a:off x="5930280" y="3168000"/>
              <a:ext cx="1101960" cy="218160"/>
            </a:xfrm>
            <a:prstGeom prst="rightArrow">
              <a:avLst>
                <a:gd fmla="val 33448" name="adj1"/>
                <a:gd fmla="val 106737" name="adj2"/>
              </a:avLst>
            </a:prstGeom>
            <a:solidFill>
              <a:srgbClr val="00B05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9" name="Google Shape;859;p121"/>
            <p:cNvPicPr preferRelativeResize="0"/>
            <p:nvPr/>
          </p:nvPicPr>
          <p:blipFill rotWithShape="1">
            <a:blip r:embed="rId4">
              <a:alphaModFix/>
            </a:blip>
            <a:srcRect b="0" l="0" r="0" t="0"/>
            <a:stretch/>
          </p:blipFill>
          <p:spPr>
            <a:xfrm>
              <a:off x="7122960" y="2574000"/>
              <a:ext cx="1487160" cy="407160"/>
            </a:xfrm>
            <a:prstGeom prst="rect">
              <a:avLst/>
            </a:prstGeom>
            <a:noFill/>
            <a:ln>
              <a:noFill/>
            </a:ln>
          </p:spPr>
        </p:pic>
        <p:sp>
          <p:nvSpPr>
            <p:cNvPr id="860" name="Google Shape;860;p121"/>
            <p:cNvSpPr/>
            <p:nvPr/>
          </p:nvSpPr>
          <p:spPr>
            <a:xfrm flipH="1">
              <a:off x="5930280" y="2685600"/>
              <a:ext cx="1101960" cy="218160"/>
            </a:xfrm>
            <a:prstGeom prst="rightArrow">
              <a:avLst>
                <a:gd fmla="val 33448" name="adj1"/>
                <a:gd fmla="val 106737" name="adj2"/>
              </a:avLst>
            </a:prstGeom>
            <a:solidFill>
              <a:srgbClr val="00B05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1" name="Google Shape;861;p121"/>
            <p:cNvPicPr preferRelativeResize="0"/>
            <p:nvPr/>
          </p:nvPicPr>
          <p:blipFill rotWithShape="1">
            <a:blip r:embed="rId5">
              <a:alphaModFix/>
            </a:blip>
            <a:srcRect b="0" l="0" r="0" t="0"/>
            <a:stretch/>
          </p:blipFill>
          <p:spPr>
            <a:xfrm>
              <a:off x="7122960" y="3021840"/>
              <a:ext cx="753480" cy="418320"/>
            </a:xfrm>
            <a:prstGeom prst="rect">
              <a:avLst/>
            </a:prstGeom>
            <a:noFill/>
            <a:ln>
              <a:noFill/>
            </a:ln>
          </p:spPr>
        </p:pic>
        <p:pic>
          <p:nvPicPr>
            <p:cNvPr id="862" name="Google Shape;862;p121"/>
            <p:cNvPicPr preferRelativeResize="0"/>
            <p:nvPr/>
          </p:nvPicPr>
          <p:blipFill rotWithShape="1">
            <a:blip r:embed="rId6">
              <a:alphaModFix/>
            </a:blip>
            <a:srcRect b="0" l="0" r="0" t="0"/>
            <a:stretch/>
          </p:blipFill>
          <p:spPr>
            <a:xfrm>
              <a:off x="7088040" y="3584520"/>
              <a:ext cx="1140840" cy="396360"/>
            </a:xfrm>
            <a:prstGeom prst="rect">
              <a:avLst/>
            </a:prstGeom>
            <a:noFill/>
            <a:ln>
              <a:noFill/>
            </a:ln>
          </p:spPr>
        </p:pic>
        <p:pic>
          <p:nvPicPr>
            <p:cNvPr id="863" name="Google Shape;863;p121"/>
            <p:cNvPicPr preferRelativeResize="0"/>
            <p:nvPr/>
          </p:nvPicPr>
          <p:blipFill rotWithShape="1">
            <a:blip r:embed="rId7">
              <a:alphaModFix/>
            </a:blip>
            <a:srcRect b="0" l="0" r="0" t="0"/>
            <a:stretch/>
          </p:blipFill>
          <p:spPr>
            <a:xfrm>
              <a:off x="7123680" y="4127400"/>
              <a:ext cx="1069560" cy="396360"/>
            </a:xfrm>
            <a:prstGeom prst="rect">
              <a:avLst/>
            </a:prstGeom>
            <a:noFill/>
            <a:ln>
              <a:noFill/>
            </a:ln>
          </p:spPr>
        </p:pic>
      </p:grpSp>
      <p:sp>
        <p:nvSpPr>
          <p:cNvPr id="864" name="Google Shape;864;p121"/>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db.collection.updateMany()</a:t>
            </a:r>
            <a:endParaRPr b="0" i="0" sz="3200" u="none" cap="none" strike="noStrike">
              <a:latin typeface="Arial"/>
              <a:ea typeface="Arial"/>
              <a:cs typeface="Arial"/>
              <a:sym typeface="Arial"/>
            </a:endParaRPr>
          </a:p>
        </p:txBody>
      </p:sp>
      <p:sp>
        <p:nvSpPr>
          <p:cNvPr id="865" name="Google Shape;865;p121"/>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Updates </a:t>
            </a:r>
            <a:r>
              <a:rPr b="0" i="0" lang="en-IN" sz="1800" u="none" cap="none" strike="noStrike">
                <a:solidFill>
                  <a:srgbClr val="FF8C00"/>
                </a:solidFill>
                <a:latin typeface="Gill Sans"/>
                <a:ea typeface="Gill Sans"/>
                <a:cs typeface="Gill Sans"/>
                <a:sym typeface="Gill Sans"/>
              </a:rPr>
              <a:t>multiple</a:t>
            </a:r>
            <a:r>
              <a:rPr b="0" i="0" lang="en-IN" sz="1800" u="none" cap="none" strike="noStrike">
                <a:solidFill>
                  <a:srgbClr val="000000"/>
                </a:solidFill>
                <a:latin typeface="Gill Sans"/>
                <a:ea typeface="Gill Sans"/>
                <a:cs typeface="Gill Sans"/>
                <a:sym typeface="Gill Sans"/>
              </a:rPr>
              <a:t> documents within the collection based on the filter.</a:t>
            </a:r>
            <a:endParaRPr b="0" i="0" sz="1800" u="none" cap="none" strike="noStrike">
              <a:latin typeface="Arial"/>
              <a:ea typeface="Arial"/>
              <a:cs typeface="Arial"/>
              <a:sym typeface="Arial"/>
            </a:endParaRPr>
          </a:p>
        </p:txBody>
      </p:sp>
      <p:sp>
        <p:nvSpPr>
          <p:cNvPr id="866" name="Google Shape;866;p121"/>
          <p:cNvSpPr/>
          <p:nvPr/>
        </p:nvSpPr>
        <p:spPr>
          <a:xfrm>
            <a:off x="154080" y="145944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db.collection.updateMany({ filter }, { $set:{update} }, { options })</a:t>
            </a:r>
            <a:endParaRPr b="0" i="0" sz="1800" u="none" cap="none" strike="noStrike">
              <a:latin typeface="Arial"/>
              <a:ea typeface="Arial"/>
              <a:cs typeface="Arial"/>
              <a:sym typeface="Arial"/>
            </a:endParaRPr>
          </a:p>
        </p:txBody>
      </p:sp>
      <p:sp>
        <p:nvSpPr>
          <p:cNvPr id="867" name="Google Shape;867;p121"/>
          <p:cNvSpPr/>
          <p:nvPr/>
        </p:nvSpPr>
        <p:spPr>
          <a:xfrm>
            <a:off x="32760" y="1981080"/>
            <a:ext cx="896184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000" u="none" cap="none" strike="noStrike">
                <a:solidFill>
                  <a:srgbClr val="B22251"/>
                </a:solidFill>
                <a:latin typeface="Consolas"/>
                <a:ea typeface="Consolas"/>
                <a:cs typeface="Consolas"/>
                <a:sym typeface="Consolas"/>
              </a:rPr>
              <a:t>Options : { $set: { field: value } }, { upsert: true }</a:t>
            </a:r>
            <a:endParaRPr b="0" i="0" sz="2000" u="none" cap="none" strike="noStrike">
              <a:latin typeface="Arial"/>
              <a:ea typeface="Arial"/>
              <a:cs typeface="Arial"/>
              <a:sym typeface="Arial"/>
            </a:endParaRPr>
          </a:p>
        </p:txBody>
      </p:sp>
      <p:sp>
        <p:nvSpPr>
          <p:cNvPr id="868" name="Google Shape;868;p121"/>
          <p:cNvSpPr/>
          <p:nvPr/>
        </p:nvSpPr>
        <p:spPr>
          <a:xfrm>
            <a:off x="149040" y="5105520"/>
            <a:ext cx="884520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 db.emp.updateMany({ sal: { $gt : 2000 } }, { $set: { color : ['red', 'yellow', 'green', 'blue'] } }, { upsert: true } );</a:t>
            </a:r>
            <a:endParaRPr b="0" i="0" sz="2200" u="none" cap="none" strike="noStrike">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122"/>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$inc</a:t>
            </a:r>
            <a:endParaRPr b="0" i="0" sz="4800" u="none" cap="none" strike="noStrike">
              <a:latin typeface="Arial"/>
              <a:ea typeface="Arial"/>
              <a:cs typeface="Arial"/>
              <a:sym typeface="Arial"/>
            </a:endParaRPr>
          </a:p>
        </p:txBody>
      </p:sp>
      <p:sp>
        <p:nvSpPr>
          <p:cNvPr id="874" name="Google Shape;874;p122"/>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The </a:t>
            </a:r>
            <a:r>
              <a:rPr b="0" i="0" lang="en-IN" sz="1800" u="none" cap="none" strike="noStrike">
                <a:solidFill>
                  <a:srgbClr val="C00000"/>
                </a:solidFill>
                <a:latin typeface="arial"/>
                <a:ea typeface="arial"/>
                <a:cs typeface="arial"/>
                <a:sym typeface="arial"/>
              </a:rPr>
              <a:t>$inc </a:t>
            </a:r>
            <a:r>
              <a:rPr b="0" i="0" lang="en-IN" sz="1800" u="none" cap="none" strike="noStrike">
                <a:solidFill>
                  <a:srgbClr val="222222"/>
                </a:solidFill>
                <a:latin typeface="arial"/>
                <a:ea typeface="arial"/>
                <a:cs typeface="arial"/>
                <a:sym typeface="arial"/>
              </a:rPr>
              <a:t>operator increments a field by a specified value.</a:t>
            </a:r>
            <a:endParaRPr b="0" i="0" sz="1800" u="none" cap="none" strike="noStrike">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123"/>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$inc</a:t>
            </a:r>
            <a:endParaRPr b="0" i="0" sz="3200" u="none" cap="none" strike="noStrike">
              <a:latin typeface="Arial"/>
              <a:ea typeface="Arial"/>
              <a:cs typeface="Arial"/>
              <a:sym typeface="Arial"/>
            </a:endParaRPr>
          </a:p>
        </p:txBody>
      </p:sp>
      <p:sp>
        <p:nvSpPr>
          <p:cNvPr id="880" name="Google Shape;880;p123"/>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The </a:t>
            </a:r>
            <a:r>
              <a:rPr b="0" i="0" lang="en-IN" sz="1800" u="none" cap="none" strike="noStrike">
                <a:solidFill>
                  <a:srgbClr val="FF8C00"/>
                </a:solidFill>
                <a:latin typeface="Gill Sans"/>
                <a:ea typeface="Gill Sans"/>
                <a:cs typeface="Gill Sans"/>
                <a:sym typeface="Gill Sans"/>
              </a:rPr>
              <a:t>$inc</a:t>
            </a:r>
            <a:r>
              <a:rPr b="0" i="0" lang="en-IN" sz="1800" u="none" cap="none" strike="noStrike">
                <a:solidFill>
                  <a:srgbClr val="000000"/>
                </a:solidFill>
                <a:latin typeface="Gill Sans"/>
                <a:ea typeface="Gill Sans"/>
                <a:cs typeface="Gill Sans"/>
                <a:sym typeface="Gill Sans"/>
              </a:rPr>
              <a:t> operator increments a field by a specified value.</a:t>
            </a:r>
            <a:endParaRPr b="0" i="0" sz="1800" u="none" cap="none" strike="noStrike">
              <a:latin typeface="Arial"/>
              <a:ea typeface="Arial"/>
              <a:cs typeface="Arial"/>
              <a:sym typeface="Arial"/>
            </a:endParaRPr>
          </a:p>
        </p:txBody>
      </p:sp>
      <p:sp>
        <p:nvSpPr>
          <p:cNvPr id="881" name="Google Shape;881;p123"/>
          <p:cNvSpPr/>
          <p:nvPr/>
        </p:nvSpPr>
        <p:spPr>
          <a:xfrm>
            <a:off x="154080" y="161172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$inc: { &lt;field1&gt;: &lt;amount1&gt;, &lt;field2&gt;: &lt;amount2&gt;, ... } }</a:t>
            </a:r>
            <a:endParaRPr b="0" i="0" sz="1800" u="none" cap="none" strike="noStrike">
              <a:latin typeface="Arial"/>
              <a:ea typeface="Arial"/>
              <a:cs typeface="Arial"/>
              <a:sym typeface="Arial"/>
            </a:endParaRPr>
          </a:p>
        </p:txBody>
      </p:sp>
      <p:sp>
        <p:nvSpPr>
          <p:cNvPr id="882" name="Google Shape;882;p123"/>
          <p:cNvSpPr/>
          <p:nvPr/>
        </p:nvSpPr>
        <p:spPr>
          <a:xfrm>
            <a:off x="149040" y="2354760"/>
            <a:ext cx="8845200" cy="425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db.emp.updateMany({ sal: { $gt: 300 } }, { $inc: { sal: 1 } }) </a:t>
            </a:r>
            <a:endParaRPr b="0" i="0" sz="2200" u="none" cap="none" strike="noStrike">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124"/>
          <p:cNvSpPr/>
          <p:nvPr/>
        </p:nvSpPr>
        <p:spPr>
          <a:xfrm>
            <a:off x="419040" y="2862000"/>
            <a:ext cx="8305560" cy="364680"/>
          </a:xfrm>
          <a:prstGeom prst="rect">
            <a:avLst/>
          </a:prstGeom>
          <a:solidFill>
            <a:srgbClr val="E9E3E1"/>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222222"/>
                </a:solidFill>
                <a:latin typeface="arial"/>
                <a:ea typeface="arial"/>
                <a:cs typeface="arial"/>
                <a:sym typeface="arial"/>
              </a:rPr>
              <a:t>The </a:t>
            </a:r>
            <a:r>
              <a:rPr b="0" i="0" lang="en-IN" sz="1800" u="none" cap="none" strike="noStrike">
                <a:solidFill>
                  <a:srgbClr val="C00000"/>
                </a:solidFill>
                <a:latin typeface="arial"/>
                <a:ea typeface="arial"/>
                <a:cs typeface="arial"/>
                <a:sym typeface="arial"/>
              </a:rPr>
              <a:t>$unset</a:t>
            </a:r>
            <a:r>
              <a:rPr b="0" i="0" lang="en-IN" sz="1800" u="none" cap="none" strike="noStrike">
                <a:solidFill>
                  <a:srgbClr val="222222"/>
                </a:solidFill>
                <a:latin typeface="arial"/>
                <a:ea typeface="arial"/>
                <a:cs typeface="arial"/>
                <a:sym typeface="arial"/>
              </a:rPr>
              <a:t> operator deletes a particular field.</a:t>
            </a:r>
            <a:endParaRPr b="0" i="0" sz="1800" u="none" cap="none" strike="noStrike">
              <a:latin typeface="Arial"/>
              <a:ea typeface="Arial"/>
              <a:cs typeface="Arial"/>
              <a:sym typeface="Arial"/>
            </a:endParaRPr>
          </a:p>
        </p:txBody>
      </p:sp>
      <p:sp>
        <p:nvSpPr>
          <p:cNvPr id="888" name="Google Shape;888;p124"/>
          <p:cNvSpPr/>
          <p:nvPr/>
        </p:nvSpPr>
        <p:spPr>
          <a:xfrm>
            <a:off x="152280" y="2057400"/>
            <a:ext cx="8838720" cy="8377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IN" sz="4800" u="none" cap="none" strike="noStrike">
                <a:solidFill>
                  <a:srgbClr val="7EEEE3"/>
                </a:solidFill>
                <a:latin typeface="Quattrocento Sans"/>
                <a:ea typeface="Quattrocento Sans"/>
                <a:cs typeface="Quattrocento Sans"/>
                <a:sym typeface="Quattrocento Sans"/>
              </a:rPr>
              <a:t>$unset</a:t>
            </a:r>
            <a:endParaRPr b="0" i="0" sz="4800" u="none" cap="none" strike="noStrike">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125"/>
          <p:cNvSpPr/>
          <p:nvPr/>
        </p:nvSpPr>
        <p:spPr>
          <a:xfrm>
            <a:off x="0" y="0"/>
            <a:ext cx="9143640" cy="577800"/>
          </a:xfrm>
          <a:prstGeom prst="rect">
            <a:avLst/>
          </a:prstGeom>
          <a:solidFill>
            <a:srgbClr val="FF5A36"/>
          </a:solid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i="1" lang="en-IN" sz="3200" u="none" cap="none" strike="noStrike">
                <a:solidFill>
                  <a:srgbClr val="FFFF00"/>
                </a:solidFill>
                <a:latin typeface="Arial"/>
                <a:ea typeface="Arial"/>
                <a:cs typeface="Arial"/>
                <a:sym typeface="Arial"/>
              </a:rPr>
              <a:t>$unset</a:t>
            </a:r>
            <a:endParaRPr b="0" i="0" sz="3200" u="none" cap="none" strike="noStrike">
              <a:latin typeface="Arial"/>
              <a:ea typeface="Arial"/>
              <a:cs typeface="Arial"/>
              <a:sym typeface="Arial"/>
            </a:endParaRPr>
          </a:p>
        </p:txBody>
      </p:sp>
      <p:sp>
        <p:nvSpPr>
          <p:cNvPr id="894" name="Google Shape;894;p125"/>
          <p:cNvSpPr/>
          <p:nvPr/>
        </p:nvSpPr>
        <p:spPr>
          <a:xfrm>
            <a:off x="149040" y="762120"/>
            <a:ext cx="884520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Gill Sans"/>
                <a:ea typeface="Gill Sans"/>
                <a:cs typeface="Gill Sans"/>
                <a:sym typeface="Gill Sans"/>
              </a:rPr>
              <a:t>The </a:t>
            </a:r>
            <a:r>
              <a:rPr b="0" i="0" lang="en-IN" sz="1800" u="none" cap="none" strike="noStrike">
                <a:solidFill>
                  <a:srgbClr val="FF8C00"/>
                </a:solidFill>
                <a:latin typeface="Gill Sans"/>
                <a:ea typeface="Gill Sans"/>
                <a:cs typeface="Gill Sans"/>
                <a:sym typeface="Gill Sans"/>
              </a:rPr>
              <a:t>$unset </a:t>
            </a:r>
            <a:r>
              <a:rPr b="0" i="0" lang="en-IN" sz="1800" u="none" cap="none" strike="noStrike">
                <a:solidFill>
                  <a:srgbClr val="000000"/>
                </a:solidFill>
                <a:latin typeface="Gill Sans"/>
                <a:ea typeface="Gill Sans"/>
                <a:cs typeface="Gill Sans"/>
                <a:sym typeface="Gill Sans"/>
              </a:rPr>
              <a:t>operator deletes a particular field.</a:t>
            </a:r>
            <a:endParaRPr b="0" i="0" sz="1800" u="none" cap="none" strike="noStrike">
              <a:latin typeface="Arial"/>
              <a:ea typeface="Arial"/>
              <a:cs typeface="Arial"/>
              <a:sym typeface="Arial"/>
            </a:endParaRPr>
          </a:p>
        </p:txBody>
      </p:sp>
      <p:sp>
        <p:nvSpPr>
          <p:cNvPr id="895" name="Google Shape;895;p125"/>
          <p:cNvSpPr/>
          <p:nvPr/>
        </p:nvSpPr>
        <p:spPr>
          <a:xfrm>
            <a:off x="154080" y="1611720"/>
            <a:ext cx="876096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49DC8"/>
                </a:solidFill>
                <a:latin typeface="Consolas"/>
                <a:ea typeface="Consolas"/>
                <a:cs typeface="Consolas"/>
                <a:sym typeface="Consolas"/>
              </a:rPr>
              <a:t>{ $unset: { &lt;field1&gt;: "", ... } }</a:t>
            </a:r>
            <a:endParaRPr b="0" i="0" sz="1800" u="none" cap="none" strike="noStrike">
              <a:latin typeface="Arial"/>
              <a:ea typeface="Arial"/>
              <a:cs typeface="Arial"/>
              <a:sym typeface="Arial"/>
            </a:endParaRPr>
          </a:p>
        </p:txBody>
      </p:sp>
      <p:sp>
        <p:nvSpPr>
          <p:cNvPr id="896" name="Google Shape;896;p125"/>
          <p:cNvSpPr/>
          <p:nvPr/>
        </p:nvSpPr>
        <p:spPr>
          <a:xfrm>
            <a:off x="149040" y="2354760"/>
            <a:ext cx="8845200" cy="1674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db.emp.update({ename: 'saleel'}, {$unset: {comm: 0, ename: '', sal: 0}})</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db.emp.updateOne({ename: 'saleel'}, {$unset: {comm: 0, ename: '', sal: 0}})</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rgbClr val="FC6F0D"/>
                </a:solidFill>
                <a:latin typeface="Calibri"/>
                <a:ea typeface="Calibri"/>
                <a:cs typeface="Calibri"/>
                <a:sym typeface="Calibri"/>
              </a:rPr>
              <a:t>db.emp.updateMany({ename: 'saleel'}, {$unset: {comm: 0, ename: '', sal: 0}})</a:t>
            </a:r>
            <a:endParaRPr b="0" i="0" sz="22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