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15" r:id="rId2"/>
    <p:sldId id="264" r:id="rId3"/>
    <p:sldId id="321" r:id="rId4"/>
    <p:sldId id="322" r:id="rId5"/>
    <p:sldId id="266" r:id="rId6"/>
    <p:sldId id="320" r:id="rId7"/>
    <p:sldId id="316" r:id="rId8"/>
    <p:sldId id="317" r:id="rId9"/>
    <p:sldId id="318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3089785-02FD-4019-B97A-DDFCEAF7B530}">
          <p14:sldIdLst>
            <p14:sldId id="315"/>
            <p14:sldId id="264"/>
            <p14:sldId id="321"/>
            <p14:sldId id="322"/>
            <p14:sldId id="266"/>
            <p14:sldId id="320"/>
            <p14:sldId id="316"/>
            <p14:sldId id="317"/>
            <p14:sldId id="318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E56F2-0B60-44FC-AC55-491897A4F355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98309-43BE-4045-9372-5E7B98458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951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8EBE-1774-4A8E-9B84-C630FB46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29793-7C1F-4036-B8C1-C6D4B56E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EFB2-E2A0-4512-A997-ACC1FCE7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3126-2D31-4747-BF01-2770A69B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246D-3C4C-41F9-ABED-9FEFADDC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00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0D8B-CFCF-4861-B22C-65F767B2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ECC5A-D138-4C4E-B02A-491EDB6E0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6D02F-7D7E-4D2C-A72A-90F577E1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9738F-F115-40DE-98E5-6F27BA95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C8872-91FE-4FC7-B88D-D9151167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67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24037-F97A-4D82-8F59-0E9B909D5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5B267-FE0C-4D66-9D91-DC926CE86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AC637-6BD3-4031-84FB-F59AD913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6F849-D863-45BF-8018-6F152203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F28E2-4654-4091-8779-352006BE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3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C84A-5772-4E61-BE9C-D25651FE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F47E-0150-46D0-B796-DEA9A7B9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D84E-A3FA-4285-B02C-54BAE754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700D-136D-4FE7-AD7F-67A5B24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FB3E-A308-4D46-A5E6-EB2B7AE9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98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E106-9800-45B5-8EA5-CD8B5B6A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B9D5F-A01C-4262-8846-E5EB6D4DA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DCD60-494F-47F7-A0BA-1C5A34D21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0EE23-A431-4CA1-8FB3-82FDE9DB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36FB1-A65D-4EE6-AA86-26D8685F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17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1CEA-C9E2-4FA0-9FE5-B40F7D25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F74E-BD05-4D9F-95C0-0520CC837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17B19-6D38-4D38-B725-13EB8D0E1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0EAFB-77F6-4C0B-9270-1A3701E0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4D09B-FBA7-40BB-8FB5-8992EA3F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774C2-161F-4ECB-8E27-C129A7DD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44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C93B-FD30-458C-8A8D-63423B8A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5B512-F29F-4F62-A51B-372852AF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73B8F-13E7-4F0A-AB94-5DB5E25EA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BE535C-BE8D-42B8-BE48-0C92004F7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7497C-7560-4DD4-8131-D620F693D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9DC49-99E9-4886-AEBA-3FF8C6FE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28DF-692A-4123-B1F3-BB02B959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198D9-B363-48BE-A84E-B3039D4F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92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5E38-7604-41A7-A83C-44F79D55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2F497-390C-48E9-A5D4-42A5249F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8D2EC-A17C-4AF7-95CA-8EB60C16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2380C-3796-4024-A3CF-25C564E2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08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39D56-D3CF-4A17-A592-B8ADCCD8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45A3A-1F60-4624-97EC-0F308FC5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6FCFD-170E-4BE9-9BB6-AADD0553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65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32B4-11A7-4F86-9102-11C91674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696D6-4E3E-4506-AE32-9BD5B55B2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3A1AB-86B1-4A1C-A3CF-24161E399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2F243-696B-415D-B417-2A05C700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2DCE3-33E4-4A15-B24F-AA6CC393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E97E7-2553-475E-87B0-8EC083E9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8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F506-1531-4402-B286-B470683CC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7A9DB-8A2D-4E55-9FD8-2C2EE6B23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54C88-1DBC-483C-B123-F937BB054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43C7A-58F8-4576-88DF-174F3E59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7EEE0-5DE8-47CB-9D83-E65A94D9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82577-1EF4-468B-9A5A-88C163D6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4865D-D8A6-4089-839A-907AE0D8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70750-4943-49F9-9F3A-1DF9E4B3E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F3A32-C817-47E9-8959-46DB1A631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23AB6-704A-42C8-AB51-31B091223600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2CE12-8612-4139-9B28-E95F6A568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5D9B-F9E8-4E11-BF0F-9E3395D97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59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wswordpress/pwa" TargetMode="External"/><Relationship Id="rId2" Type="http://schemas.openxmlformats.org/officeDocument/2006/relationships/hyperlink" Target="mailto:craig@wpjs.co.uk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craig@wpjs.co.u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de0ZYDOcafNXXwMcg4EZhT0346QM-QFvZfoD8ZffHeA/edit#gid=55709994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PROGRESSIVE WEB APPS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19125"/>
          </a:xfrm>
        </p:spPr>
        <p:txBody>
          <a:bodyPr wrap="square" bIns="252000">
            <a:normAutofit fontScale="92500" lnSpcReduction="10000"/>
          </a:bodyPr>
          <a:lstStyle/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  <a:endParaRPr lang="en-GB" sz="1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Feel free to contact me: </a:t>
            </a:r>
            <a:r>
              <a:rPr lang="en-GB" sz="4000" b="1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craig@wpjs.co.uk</a:t>
            </a:r>
            <a:endParaRPr lang="en-GB" b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b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RESOURCE PACK with course files, handbook, slides:</a:t>
            </a:r>
          </a:p>
          <a:p>
            <a:pPr marL="457200" lvl="1" indent="0">
              <a:buNone/>
            </a:pPr>
            <a:endParaRPr lang="en-GB" sz="200" b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200" b="1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https://github.com/iwswordpress/pwa</a:t>
            </a:r>
            <a:endParaRPr lang="en-GB" sz="3200" b="1" dirty="0">
              <a:solidFill>
                <a:srgbClr val="FF0000"/>
              </a:solidFill>
            </a:endParaRPr>
          </a:p>
          <a:p>
            <a:pPr lvl="1"/>
            <a:r>
              <a:rPr lang="en-GB" sz="3200" b="1" dirty="0">
                <a:solidFill>
                  <a:srgbClr val="FF0000"/>
                </a:solidFill>
              </a:rPr>
              <a:t>(link  in Slack and Chat)</a:t>
            </a:r>
          </a:p>
          <a:p>
            <a:pPr lvl="1"/>
            <a:r>
              <a:rPr lang="en-GB" sz="32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view demo of app on YouTube. Link in Slack and Chat…</a:t>
            </a:r>
          </a:p>
          <a:p>
            <a:pPr lvl="1"/>
            <a:r>
              <a:rPr lang="en-GB" sz="32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There is a docx file with resources and notes.</a:t>
            </a:r>
          </a:p>
          <a:p>
            <a:pPr lvl="1"/>
            <a:r>
              <a:rPr lang="en-GB" sz="32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VS-SetUp.txt details my </a:t>
            </a:r>
            <a:r>
              <a:rPr lang="en-GB" sz="3200" b="1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VSCode</a:t>
            </a:r>
            <a:r>
              <a:rPr lang="en-GB" sz="32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configuration.</a:t>
            </a:r>
          </a:p>
          <a:p>
            <a:pPr marL="457200" lvl="1" indent="0">
              <a:buNone/>
            </a:pPr>
            <a:endParaRPr lang="en-GB" sz="14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116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49C7-87C7-4B50-A695-2297B5304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953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5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</a:p>
          <a:p>
            <a:pPr marL="0" indent="0" algn="ctr">
              <a:buNone/>
            </a:pPr>
            <a:r>
              <a:rPr lang="en-GB" sz="54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wpjs.co.uk</a:t>
            </a:r>
          </a:p>
          <a:p>
            <a:pPr marL="0" indent="0" algn="ctr">
              <a:buNone/>
            </a:pPr>
            <a:r>
              <a:rPr lang="en-GB" sz="5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craig@wpjs.co.uk</a:t>
            </a:r>
            <a:endParaRPr lang="en-GB" sz="5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r>
              <a:rPr lang="en-GB" sz="5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 contact me for the no-fee workshops I provide online.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FE3B7A-AB00-444C-B7E7-EA48B7D7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SUMMARY</a:t>
            </a:r>
            <a:endParaRPr lang="en-GB" sz="6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01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PROGRESSIVE WEB APPS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1600" i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300" i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‘Progressive Enhancement…’</a:t>
            </a:r>
          </a:p>
          <a:p>
            <a:pPr marL="457200" lvl="1" indent="0">
              <a:buNone/>
            </a:pPr>
            <a:r>
              <a:rPr lang="en-GB" sz="43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Regular websites </a:t>
            </a:r>
            <a:r>
              <a:rPr lang="en-GB" sz="43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 features added progressively, defaulting to SAFE if not available in the user’s browser.</a:t>
            </a:r>
          </a:p>
          <a:p>
            <a:pPr marL="457200" lvl="1" indent="0">
              <a:buNone/>
            </a:pP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3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 be used to create a Native App look.</a:t>
            </a:r>
          </a:p>
          <a:p>
            <a:pPr marL="457200" lvl="1" indent="0">
              <a:buNone/>
            </a:pP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3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Enable offline use and ‘instant’ pages.</a:t>
            </a: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36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PROGRESSIVE WEB APPS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1600" i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i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Traditionally…</a:t>
            </a: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Native Apps have more functionality</a:t>
            </a: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PWAs have greater discoverability</a:t>
            </a:r>
          </a:p>
          <a:p>
            <a:pPr marL="457200" lvl="1" indent="0">
              <a:buNone/>
            </a:pPr>
            <a:endParaRPr lang="en-GB" sz="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Google’s Project Fugu has goal of no difference between Native App and PWA.</a:t>
            </a:r>
            <a:endParaRPr lang="en-GB" sz="10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https://docs.google.com/spreadsheets/d/1de0ZYDOcafNXXwMcg4EZhT0346QM-QFvZfoD8ZffHeA/edit#gid=557099940</a:t>
            </a:r>
            <a:endParaRPr lang="en-GB" sz="1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20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Google statistic states that every step a user has to take will result in 20% loss. PWAs involve less steps to install than Native Apps.</a:t>
            </a: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1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49C7-87C7-4B50-A695-2297B5304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759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GB" sz="9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100" b="1" dirty="0">
                <a:solidFill>
                  <a:srgbClr val="2196F3"/>
                </a:solidFill>
              </a:rPr>
              <a:t>Add to Homescreen/Desktop installation.</a:t>
            </a:r>
          </a:p>
          <a:p>
            <a:r>
              <a:rPr lang="en-GB" sz="2100" b="1" dirty="0">
                <a:solidFill>
                  <a:srgbClr val="2196F3"/>
                </a:solidFill>
              </a:rPr>
              <a:t>Open with Native App UI.</a:t>
            </a:r>
          </a:p>
          <a:p>
            <a:r>
              <a:rPr lang="en-GB" sz="2100" b="1" dirty="0">
                <a:solidFill>
                  <a:srgbClr val="2196F3"/>
                </a:solidFill>
              </a:rPr>
              <a:t>Enable Notifications.</a:t>
            </a:r>
          </a:p>
          <a:p>
            <a:r>
              <a:rPr lang="en-GB" sz="2100" b="1" dirty="0">
                <a:solidFill>
                  <a:srgbClr val="2196F3"/>
                </a:solidFill>
              </a:rPr>
              <a:t>Service Worker with </a:t>
            </a:r>
            <a:r>
              <a:rPr lang="en-GB" sz="2100" b="1" dirty="0" err="1">
                <a:solidFill>
                  <a:srgbClr val="2196F3"/>
                </a:solidFill>
              </a:rPr>
              <a:t>CacheAndNetworkThenStoreOrFallback</a:t>
            </a:r>
            <a:r>
              <a:rPr lang="en-GB" sz="2100" b="1" dirty="0">
                <a:solidFill>
                  <a:srgbClr val="2196F3"/>
                </a:solidFill>
              </a:rPr>
              <a:t> strategy.</a:t>
            </a:r>
          </a:p>
          <a:p>
            <a:r>
              <a:rPr lang="en-GB" sz="2100" b="1" dirty="0">
                <a:solidFill>
                  <a:srgbClr val="2196F3"/>
                </a:solidFill>
              </a:rPr>
              <a:t>Use of Cache API to store pages initially and dynamically.</a:t>
            </a:r>
          </a:p>
          <a:p>
            <a:r>
              <a:rPr lang="en-GB" sz="2100" b="1" dirty="0">
                <a:solidFill>
                  <a:srgbClr val="2196F3"/>
                </a:solidFill>
              </a:rPr>
              <a:t>Detect ONLINE | OFFLINE status and notify user via styling and OFFLINE message.</a:t>
            </a:r>
          </a:p>
          <a:p>
            <a:r>
              <a:rPr lang="en-GB" sz="2100" b="1" dirty="0">
                <a:solidFill>
                  <a:srgbClr val="2196F3"/>
                </a:solidFill>
              </a:rPr>
              <a:t>Offline capability for cached pages.</a:t>
            </a:r>
          </a:p>
          <a:p>
            <a:r>
              <a:rPr lang="en-GB" sz="2100" b="1" dirty="0">
                <a:solidFill>
                  <a:srgbClr val="2196F3"/>
                </a:solidFill>
              </a:rPr>
              <a:t>Graceful FALLBACK page for form.html</a:t>
            </a:r>
          </a:p>
          <a:p>
            <a:r>
              <a:rPr lang="en-GB" sz="2100" b="1" dirty="0">
                <a:solidFill>
                  <a:srgbClr val="2196F3"/>
                </a:solidFill>
              </a:rPr>
              <a:t>Graceful generic FALLBACK page for all other html pages.</a:t>
            </a:r>
          </a:p>
          <a:p>
            <a:r>
              <a:rPr lang="en-GB" sz="2100" b="1" dirty="0">
                <a:solidFill>
                  <a:srgbClr val="2196F3"/>
                </a:solidFill>
              </a:rPr>
              <a:t>IndexedDB to store data in browser's own database.</a:t>
            </a:r>
          </a:p>
          <a:p>
            <a:r>
              <a:rPr lang="en-GB" sz="2100" b="1" dirty="0">
                <a:solidFill>
                  <a:srgbClr val="2196F3"/>
                </a:solidFill>
              </a:rPr>
              <a:t>BackgroundSync to save form data and POST when back online.</a:t>
            </a:r>
          </a:p>
          <a:p>
            <a:r>
              <a:rPr lang="en-GB" sz="2100" b="1" dirty="0">
                <a:solidFill>
                  <a:srgbClr val="2196F3"/>
                </a:solidFill>
              </a:rPr>
              <a:t>Two way messaging between Page and Service Worker.</a:t>
            </a:r>
          </a:p>
          <a:p>
            <a:r>
              <a:rPr lang="en-GB" sz="2100" b="1" i="1" dirty="0">
                <a:solidFill>
                  <a:srgbClr val="2196F3"/>
                </a:solidFill>
              </a:rPr>
              <a:t>(Normally at full day workshop…)</a:t>
            </a:r>
          </a:p>
          <a:p>
            <a:pPr>
              <a:lnSpc>
                <a:spcPts val="4500"/>
              </a:lnSpc>
            </a:pP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3600" i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i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FE3B7A-AB00-444C-B7E7-EA48B7D7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OUR APP CAN DO</a:t>
            </a:r>
          </a:p>
        </p:txBody>
      </p:sp>
    </p:spTree>
    <p:extLst>
      <p:ext uri="{BB962C8B-B14F-4D97-AF65-F5344CB8AC3E}">
        <p14:creationId xmlns:p14="http://schemas.microsoft.com/office/powerpoint/2010/main" val="192604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49C7-87C7-4B50-A695-2297B5304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759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9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4500"/>
              </a:lnSpc>
            </a:pPr>
            <a:r>
              <a:rPr lang="en-GB" sz="36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Learning how to learn PWA.</a:t>
            </a: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give an overview of PWA architecture.</a:t>
            </a: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Prepare you to use all the resources after the workshop if you want to develop your PWA skills.</a:t>
            </a: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 though the sample PWA to </a:t>
            </a:r>
          </a:p>
          <a:p>
            <a:pPr marL="0" indent="0">
              <a:lnSpc>
                <a:spcPts val="4500"/>
              </a:lnSpc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see what is</a:t>
            </a:r>
            <a:r>
              <a:rPr lang="en-GB" sz="36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needed to create a PWA.</a:t>
            </a:r>
          </a:p>
          <a:p>
            <a:pPr>
              <a:lnSpc>
                <a:spcPts val="4500"/>
              </a:lnSpc>
            </a:pPr>
            <a:endParaRPr lang="en-GB" sz="4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3600" i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i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FE3B7A-AB00-444C-B7E7-EA48B7D7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REALISTIC OUTCOMES</a:t>
            </a:r>
          </a:p>
        </p:txBody>
      </p:sp>
      <p:sp>
        <p:nvSpPr>
          <p:cNvPr id="2" name="Flowchart: Sequential Access Storage 1">
            <a:extLst>
              <a:ext uri="{FF2B5EF4-FFF2-40B4-BE49-F238E27FC236}">
                <a16:creationId xmlns:a16="http://schemas.microsoft.com/office/drawing/2014/main" id="{E83E7AD9-D360-4B1E-A742-EB5E731EA55E}"/>
              </a:ext>
            </a:extLst>
          </p:cNvPr>
          <p:cNvSpPr/>
          <p:nvPr/>
        </p:nvSpPr>
        <p:spPr>
          <a:xfrm>
            <a:off x="8674216" y="4117159"/>
            <a:ext cx="2407640" cy="2048749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Don’t worry if you don’t understand</a:t>
            </a:r>
          </a:p>
        </p:txBody>
      </p:sp>
    </p:spTree>
    <p:extLst>
      <p:ext uri="{BB962C8B-B14F-4D97-AF65-F5344CB8AC3E}">
        <p14:creationId xmlns:p14="http://schemas.microsoft.com/office/powerpoint/2010/main" val="653117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49C7-87C7-4B50-A695-2297B5304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75905"/>
          </a:xfrm>
        </p:spPr>
        <p:txBody>
          <a:bodyPr>
            <a:normAutofit/>
          </a:bodyPr>
          <a:lstStyle/>
          <a:p>
            <a:pPr marL="0" indent="0">
              <a:lnSpc>
                <a:spcPts val="4500"/>
              </a:lnSpc>
              <a:buNone/>
            </a:pPr>
            <a:endParaRPr lang="en-GB" sz="9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use bits as you please.</a:t>
            </a: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These are enhancements that work in some browsers and those that don’t fail safely.</a:t>
            </a: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am available to offer my experience – email me.</a:t>
            </a: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 learning of PWAs comes after workshop when you dive into them.</a:t>
            </a:r>
          </a:p>
          <a:p>
            <a:pPr>
              <a:lnSpc>
                <a:spcPts val="4500"/>
              </a:lnSpc>
            </a:pPr>
            <a:endParaRPr lang="en-GB" sz="4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3600" i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i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FE3B7A-AB00-444C-B7E7-EA48B7D7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REMEMBER</a:t>
            </a:r>
          </a:p>
        </p:txBody>
      </p:sp>
    </p:spTree>
    <p:extLst>
      <p:ext uri="{BB962C8B-B14F-4D97-AF65-F5344CB8AC3E}">
        <p14:creationId xmlns:p14="http://schemas.microsoft.com/office/powerpoint/2010/main" val="769420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59" y="2405825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F59C87-4A75-4C7A-B173-FA04E1A10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5637" y="1566983"/>
            <a:ext cx="7681859" cy="1015663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My start in computing at school in </a:t>
            </a:r>
            <a:r>
              <a:rPr lang="en-GB" sz="4900" b="1" dirty="0">
                <a:solidFill>
                  <a:srgbClr val="FF0000"/>
                </a:solidFill>
              </a:rPr>
              <a:t>1979</a:t>
            </a:r>
            <a:br>
              <a:rPr lang="en-GB" sz="4000" dirty="0"/>
            </a:br>
            <a:r>
              <a:rPr lang="en-GB" sz="4000" dirty="0"/>
              <a:t>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3587484" y="4475055"/>
            <a:ext cx="4530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1980: At University, I studied Chemistry and used MS-DOS, client/server main frame systems.</a:t>
            </a:r>
          </a:p>
          <a:p>
            <a:endParaRPr lang="en-GB" dirty="0"/>
          </a:p>
          <a:p>
            <a:r>
              <a:rPr lang="en-GB" dirty="0"/>
              <a:t>ZX-Spectrum computer and Jupiter Ace.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58" y="2134895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6135038" y="6259874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rgbClr val="FF0000"/>
                </a:solidFill>
              </a:rPr>
              <a:t>Source:Wikimedia</a:t>
            </a:r>
            <a:r>
              <a:rPr lang="en-GB" sz="1100" dirty="0">
                <a:solidFill>
                  <a:srgbClr val="FF0000"/>
                </a:solidFill>
              </a:rPr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/>
                </a:solidFill>
              </a:rPr>
              <a:t>Source:Wikimedia</a:t>
            </a:r>
            <a:r>
              <a:rPr lang="en-GB" sz="1100" dirty="0">
                <a:solidFill>
                  <a:schemeClr val="bg1"/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2394842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97608" y="416818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righton">
            <a:extLst>
              <a:ext uri="{FF2B5EF4-FFF2-40B4-BE49-F238E27FC236}">
                <a16:creationId xmlns:a16="http://schemas.microsoft.com/office/drawing/2014/main" id="{2ED57363-BA70-4160-8F4B-231060713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957" y="4122993"/>
            <a:ext cx="3525929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FD6A9AF-E098-4548-AC1C-F3DF2FDE9828}"/>
              </a:ext>
            </a:extLst>
          </p:cNvPr>
          <p:cNvSpPr/>
          <p:nvPr/>
        </p:nvSpPr>
        <p:spPr>
          <a:xfrm>
            <a:off x="5837051" y="563040"/>
            <a:ext cx="5944823" cy="71849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Where/what were you in 1979?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5" y="3196369"/>
            <a:ext cx="2998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Brighton, UK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99F2E8-7996-4F2E-83DD-1511AC1FFB48}"/>
              </a:ext>
            </a:extLst>
          </p:cNvPr>
          <p:cNvSpPr txBox="1"/>
          <p:nvPr/>
        </p:nvSpPr>
        <p:spPr>
          <a:xfrm>
            <a:off x="8529905" y="5884479"/>
            <a:ext cx="3251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The English Channel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D58C5-E16D-42B4-8240-1129ACD27D37}"/>
              </a:ext>
            </a:extLst>
          </p:cNvPr>
          <p:cNvSpPr txBox="1"/>
          <p:nvPr/>
        </p:nvSpPr>
        <p:spPr>
          <a:xfrm>
            <a:off x="713859" y="584084"/>
            <a:ext cx="5152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58 in human years – 243 in tech years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93C976-3C1F-4C74-9D39-90DABBE18BB7}"/>
              </a:ext>
            </a:extLst>
          </p:cNvPr>
          <p:cNvCxnSpPr>
            <a:cxnSpLocks/>
          </p:cNvCxnSpPr>
          <p:nvPr/>
        </p:nvCxnSpPr>
        <p:spPr>
          <a:xfrm flipH="1" flipV="1">
            <a:off x="8672218" y="4142117"/>
            <a:ext cx="682807" cy="748283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2AB8D-F566-4A3A-ABB8-05B92FD0E743}"/>
              </a:ext>
            </a:extLst>
          </p:cNvPr>
          <p:cNvSpPr txBox="1"/>
          <p:nvPr/>
        </p:nvSpPr>
        <p:spPr>
          <a:xfrm>
            <a:off x="8066040" y="5058423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highlight>
                  <a:srgbClr val="0000FF"/>
                </a:highlight>
              </a:rPr>
              <a:t>15 min walk</a:t>
            </a:r>
          </a:p>
        </p:txBody>
      </p:sp>
    </p:spTree>
    <p:extLst>
      <p:ext uri="{BB962C8B-B14F-4D97-AF65-F5344CB8AC3E}">
        <p14:creationId xmlns:p14="http://schemas.microsoft.com/office/powerpoint/2010/main" val="1297102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801678"/>
            <a:ext cx="10515600" cy="5718392"/>
          </a:xfrm>
        </p:spPr>
        <p:txBody>
          <a:bodyPr wrap="square" bIns="252000">
            <a:normAutofit fontScale="25000" lnSpcReduction="20000"/>
          </a:bodyPr>
          <a:lstStyle/>
          <a:p>
            <a:pPr marL="457200" lvl="1" indent="0">
              <a:buNone/>
            </a:pPr>
            <a:endParaRPr lang="en-GB" sz="10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Systems Engineer (2000-2003)</a:t>
            </a: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Database Administrator (SQL2000)</a:t>
            </a: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Information Architect at a UK Recycling Company</a:t>
            </a: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WordPress 2017</a:t>
            </a:r>
          </a:p>
          <a:p>
            <a:pPr lvl="1">
              <a:lnSpc>
                <a:spcPts val="4200"/>
              </a:lnSpc>
            </a:pPr>
            <a:r>
              <a:rPr lang="en-GB" sz="112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Currently</a:t>
            </a: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PWAs(offline/instant websites), Web Components, WordPress-HTML and Mobile Web Optimisation.</a:t>
            </a: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1-3 hour training seminars for companies and groups.</a:t>
            </a:r>
          </a:p>
          <a:p>
            <a:pPr lvl="1">
              <a:lnSpc>
                <a:spcPts val="4200"/>
              </a:lnSpc>
            </a:pPr>
            <a:r>
              <a:rPr lang="en-GB" sz="160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Still just as ‘student’! Still overwhelmed! </a:t>
            </a:r>
          </a:p>
          <a:p>
            <a:pPr lvl="1">
              <a:lnSpc>
                <a:spcPts val="4200"/>
              </a:lnSpc>
            </a:pPr>
            <a:r>
              <a:rPr lang="en-GB" sz="16000" dirty="0" err="1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Volounteer</a:t>
            </a:r>
            <a:r>
              <a:rPr lang="en-GB" sz="160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Coach at Codebar.io (Brighton)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73F874-33F7-4988-AE13-A7A123EFA342}"/>
              </a:ext>
            </a:extLst>
          </p:cNvPr>
          <p:cNvSpPr txBox="1"/>
          <p:nvPr/>
        </p:nvSpPr>
        <p:spPr>
          <a:xfrm>
            <a:off x="2641307" y="155347"/>
            <a:ext cx="690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and out of tech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91563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PREVIOUS TALKS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818"/>
            <a:ext cx="10515600" cy="5001346"/>
          </a:xfrm>
        </p:spPr>
        <p:txBody>
          <a:bodyPr wrap="square" bIns="252000">
            <a:normAutofit lnSpcReduction="10000"/>
          </a:bodyPr>
          <a:lstStyle/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200" dirty="0">
                <a:solidFill>
                  <a:srgbClr val="0070C0"/>
                </a:solidFill>
              </a:rPr>
              <a:t>Web Components workshop here at NDC Oslo yesterday.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What is the WP REST API and how can I use it to make forms and pages that don’t need to do be reloaded? - </a:t>
            </a:r>
            <a:r>
              <a:rPr lang="en-GB" sz="2200" dirty="0" err="1">
                <a:solidFill>
                  <a:srgbClr val="0070C0"/>
                </a:solidFill>
              </a:rPr>
              <a:t>WordUp</a:t>
            </a:r>
            <a:r>
              <a:rPr lang="en-GB" sz="2200" dirty="0">
                <a:solidFill>
                  <a:srgbClr val="0070C0"/>
                </a:solidFill>
              </a:rPr>
              <a:t> Brighton May 2020.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WORKSHOP: WordPress REST API and AJAX Forms - WordCamp Geneva March 2020 [EVENT CANCELLED due to virus concerns :( ]</a:t>
            </a:r>
          </a:p>
          <a:p>
            <a:r>
              <a:rPr lang="en-GB" sz="2200" dirty="0">
                <a:solidFill>
                  <a:srgbClr val="0070C0"/>
                </a:solidFill>
              </a:rPr>
              <a:t>TALK - WP-HTML: </a:t>
            </a:r>
            <a:r>
              <a:rPr lang="en-GB" sz="2200" b="1" dirty="0">
                <a:solidFill>
                  <a:schemeClr val="accent6">
                    <a:lumMod val="75000"/>
                  </a:schemeClr>
                </a:solidFill>
              </a:rPr>
              <a:t>The marriage of WP and JS Frameworks for expansion, ubiquity and profit </a:t>
            </a:r>
            <a:r>
              <a:rPr lang="en-GB" sz="2200" dirty="0">
                <a:solidFill>
                  <a:srgbClr val="0070C0"/>
                </a:solidFill>
              </a:rPr>
              <a:t>- </a:t>
            </a:r>
            <a:r>
              <a:rPr lang="en-GB" sz="2200" b="1" dirty="0">
                <a:solidFill>
                  <a:srgbClr val="0070C0"/>
                </a:solidFill>
              </a:rPr>
              <a:t>WordCamp Vienna February 2020</a:t>
            </a:r>
            <a:r>
              <a:rPr lang="en-GB" sz="2200" dirty="0">
                <a:solidFill>
                  <a:srgbClr val="0070C0"/>
                </a:solidFill>
              </a:rPr>
              <a:t>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WORKSHOP: WordPress REST API - WordCamp Vienna February 2020.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Progressive Web Apps - Brighton </a:t>
            </a:r>
            <a:r>
              <a:rPr lang="en-GB" sz="2200" dirty="0" err="1">
                <a:solidFill>
                  <a:srgbClr val="0070C0"/>
                </a:solidFill>
              </a:rPr>
              <a:t>WordUp</a:t>
            </a:r>
            <a:r>
              <a:rPr lang="en-GB" sz="2200" dirty="0">
                <a:solidFill>
                  <a:srgbClr val="0070C0"/>
                </a:solidFill>
              </a:rPr>
              <a:t> November 2019.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Decoupled WordPress (code along style) - </a:t>
            </a:r>
            <a:r>
              <a:rPr lang="en-GB" sz="2200" b="1" dirty="0">
                <a:solidFill>
                  <a:srgbClr val="0070C0"/>
                </a:solidFill>
              </a:rPr>
              <a:t>WordCamp Dublin October 2019</a:t>
            </a:r>
            <a:r>
              <a:rPr lang="en-GB" sz="2200" dirty="0">
                <a:solidFill>
                  <a:srgbClr val="0070C0"/>
                </a:solidFill>
              </a:rPr>
              <a:t>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JWT and Authentication – </a:t>
            </a:r>
            <a:r>
              <a:rPr lang="en-GB" sz="2200" dirty="0" err="1">
                <a:solidFill>
                  <a:srgbClr val="0070C0"/>
                </a:solidFill>
              </a:rPr>
              <a:t>WPHooked</a:t>
            </a:r>
            <a:r>
              <a:rPr lang="en-GB" sz="2200" dirty="0">
                <a:solidFill>
                  <a:srgbClr val="0070C0"/>
                </a:solidFill>
              </a:rPr>
              <a:t> London September 2019.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Decoupled WordPress and WP Components - </a:t>
            </a:r>
            <a:r>
              <a:rPr lang="en-GB" sz="2200" b="1" dirty="0">
                <a:solidFill>
                  <a:srgbClr val="0070C0"/>
                </a:solidFill>
              </a:rPr>
              <a:t>WordCamp Brighton August 2019</a:t>
            </a:r>
            <a:r>
              <a:rPr lang="en-GB" sz="2200" dirty="0">
                <a:solidFill>
                  <a:srgbClr val="0070C0"/>
                </a:solidFill>
              </a:rPr>
              <a:t>.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891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732</Words>
  <Application>Microsoft Office PowerPoint</Application>
  <PresentationFormat>Widescreen</PresentationFormat>
  <Paragraphs>134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Office Theme</vt:lpstr>
      <vt:lpstr>PROGRESSIVE WEB APPS</vt:lpstr>
      <vt:lpstr>PROGRESSIVE WEB APPS</vt:lpstr>
      <vt:lpstr>PROGRESSIVE WEB APPS</vt:lpstr>
      <vt:lpstr>WHAT OUR APP CAN DO</vt:lpstr>
      <vt:lpstr>REALISTIC OUTCOMES</vt:lpstr>
      <vt:lpstr>REMEMBER</vt:lpstr>
      <vt:lpstr>My start in computing at school in 1979     </vt:lpstr>
      <vt:lpstr>PowerPoint Presentation</vt:lpstr>
      <vt:lpstr>PREVIOUS TALKS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WordCamp Vienna 2020</dc:title>
  <dc:creator>Craig West</dc:creator>
  <cp:lastModifiedBy>Craig West</cp:lastModifiedBy>
  <cp:revision>54</cp:revision>
  <dcterms:created xsi:type="dcterms:W3CDTF">2020-01-09T09:30:38Z</dcterms:created>
  <dcterms:modified xsi:type="dcterms:W3CDTF">2020-06-11T06:44:40Z</dcterms:modified>
</cp:coreProperties>
</file>