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95" r:id="rId2"/>
    <p:sldId id="330" r:id="rId3"/>
    <p:sldId id="329" r:id="rId4"/>
    <p:sldId id="303" r:id="rId5"/>
    <p:sldId id="301" r:id="rId6"/>
    <p:sldId id="310" r:id="rId7"/>
    <p:sldId id="325" r:id="rId8"/>
    <p:sldId id="264" r:id="rId9"/>
    <p:sldId id="306" r:id="rId10"/>
    <p:sldId id="321" r:id="rId11"/>
    <p:sldId id="320" r:id="rId12"/>
    <p:sldId id="319" r:id="rId13"/>
    <p:sldId id="268" r:id="rId14"/>
    <p:sldId id="311" r:id="rId15"/>
    <p:sldId id="298" r:id="rId16"/>
    <p:sldId id="322" r:id="rId17"/>
    <p:sldId id="309" r:id="rId18"/>
    <p:sldId id="327" r:id="rId19"/>
    <p:sldId id="326" r:id="rId20"/>
    <p:sldId id="297" r:id="rId21"/>
    <p:sldId id="317" r:id="rId22"/>
    <p:sldId id="318" r:id="rId23"/>
    <p:sldId id="316"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na mizera" initials="am" lastIdx="2" clrIdx="0">
    <p:extLst>
      <p:ext uri="{19B8F6BF-5375-455C-9EA6-DF929625EA0E}">
        <p15:presenceInfo xmlns:p15="http://schemas.microsoft.com/office/powerpoint/2012/main" userId="b08ccb8d3b8867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899CCB"/>
    <a:srgbClr val="99FF66"/>
    <a:srgbClr val="66FF33"/>
    <a:srgbClr val="FFD700"/>
    <a:srgbClr val="339933"/>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3405A-4632-4326-9E12-DA82222C6847}" v="52" dt="2022-05-16T15:38:36.029"/>
  </p1510:revLst>
</p1510:revInfo>
</file>

<file path=ppt/tableStyles.xml><?xml version="1.0" encoding="utf-8"?>
<a:tblStyleLst xmlns:a="http://schemas.openxmlformats.org/drawingml/2006/main" def="{BEC730BF-486E-471B-82D6-E3A71571A7B1}">
  <a:tblStyle styleId="{BEC730BF-486E-471B-82D6-E3A71571A7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19810F2-5BF4-422F-B701-3A74A3920B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7" autoAdjust="0"/>
    <p:restoredTop sz="94660"/>
  </p:normalViewPr>
  <p:slideViewPr>
    <p:cSldViewPr snapToGrid="0">
      <p:cViewPr>
        <p:scale>
          <a:sx n="130" d="100"/>
          <a:sy n="130" d="100"/>
        </p:scale>
        <p:origin x="-798" y="120"/>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634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543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75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907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937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12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6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425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62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90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668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33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99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89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518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25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43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124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descr="buildings4.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11" name="Google Shape;11;p2"/>
          <p:cNvSpPr/>
          <p:nvPr/>
        </p:nvSpPr>
        <p:spPr>
          <a:xfrm>
            <a:off x="283500" y="289525"/>
            <a:ext cx="8577000" cy="45645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802058" y="1791243"/>
            <a:ext cx="235200" cy="0"/>
          </a:xfrm>
          <a:prstGeom prst="straightConnector1">
            <a:avLst/>
          </a:prstGeom>
          <a:noFill/>
          <a:ln w="9525" cap="flat" cmpd="sng">
            <a:solidFill>
              <a:srgbClr val="FFFFFF"/>
            </a:solidFill>
            <a:prstDash val="solid"/>
            <a:round/>
            <a:headEnd type="none" w="med" len="med"/>
            <a:tailEnd type="none" w="med" len="med"/>
          </a:ln>
        </p:spPr>
      </p:cxnSp>
      <p:sp>
        <p:nvSpPr>
          <p:cNvPr id="13" name="Google Shape;13;p2"/>
          <p:cNvSpPr txBox="1">
            <a:spLocks noGrp="1"/>
          </p:cNvSpPr>
          <p:nvPr>
            <p:ph type="ctrTitle"/>
          </p:nvPr>
        </p:nvSpPr>
        <p:spPr>
          <a:xfrm>
            <a:off x="685800" y="1839425"/>
            <a:ext cx="6036600" cy="11598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pic>
        <p:nvPicPr>
          <p:cNvPr id="28" name="Google Shape;28;p5" descr="buildings2.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29" name="Google Shape;29;p5"/>
          <p:cNvSpPr/>
          <p:nvPr/>
        </p:nvSpPr>
        <p:spPr>
          <a:xfrm>
            <a:off x="283500" y="289525"/>
            <a:ext cx="8577000" cy="45645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5"/>
          <p:cNvCxnSpPr/>
          <p:nvPr/>
        </p:nvCxnSpPr>
        <p:spPr>
          <a:xfrm>
            <a:off x="579050" y="1085093"/>
            <a:ext cx="235200" cy="0"/>
          </a:xfrm>
          <a:prstGeom prst="straightConnector1">
            <a:avLst/>
          </a:prstGeom>
          <a:noFill/>
          <a:ln w="9525" cap="flat" cmpd="sng">
            <a:solidFill>
              <a:srgbClr val="FFFFFF"/>
            </a:solidFill>
            <a:prstDash val="solid"/>
            <a:round/>
            <a:headEnd type="none" w="med" len="med"/>
            <a:tailEnd type="none" w="med" len="med"/>
          </a:ln>
        </p:spPr>
      </p:cxnSp>
      <p:sp>
        <p:nvSpPr>
          <p:cNvPr id="31" name="Google Shape;31;p5"/>
          <p:cNvSpPr txBox="1">
            <a:spLocks noGrp="1"/>
          </p:cNvSpPr>
          <p:nvPr>
            <p:ph type="title"/>
          </p:nvPr>
        </p:nvSpPr>
        <p:spPr>
          <a:xfrm>
            <a:off x="457200" y="1146025"/>
            <a:ext cx="2154600" cy="8163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2" name="Google Shape;32;p5"/>
          <p:cNvSpPr txBox="1">
            <a:spLocks noGrp="1"/>
          </p:cNvSpPr>
          <p:nvPr>
            <p:ph type="body" idx="1"/>
          </p:nvPr>
        </p:nvSpPr>
        <p:spPr>
          <a:xfrm>
            <a:off x="2961550" y="1146025"/>
            <a:ext cx="5502900" cy="3547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Font typeface="Raleway"/>
              <a:buChar char="▫"/>
              <a:defRPr>
                <a:latin typeface="Raleway"/>
                <a:ea typeface="Raleway"/>
                <a:cs typeface="Raleway"/>
                <a:sym typeface="Raleway"/>
              </a:defRPr>
            </a:lvl1pPr>
            <a:lvl2pPr marL="914400" lvl="1" indent="-381000">
              <a:spcBef>
                <a:spcPts val="0"/>
              </a:spcBef>
              <a:spcAft>
                <a:spcPts val="0"/>
              </a:spcAft>
              <a:buSzPts val="2400"/>
              <a:buFont typeface="Raleway"/>
              <a:buChar char="▫"/>
              <a:defRPr>
                <a:latin typeface="Raleway"/>
                <a:ea typeface="Raleway"/>
                <a:cs typeface="Raleway"/>
                <a:sym typeface="Raleway"/>
              </a:defRPr>
            </a:lvl2pPr>
            <a:lvl3pPr marL="1371600" lvl="2" indent="-381000">
              <a:spcBef>
                <a:spcPts val="0"/>
              </a:spcBef>
              <a:spcAft>
                <a:spcPts val="0"/>
              </a:spcAft>
              <a:buSzPts val="2400"/>
              <a:buFont typeface="Raleway"/>
              <a:buChar char="▫"/>
              <a:defRPr>
                <a:latin typeface="Raleway"/>
                <a:ea typeface="Raleway"/>
                <a:cs typeface="Raleway"/>
                <a:sym typeface="Raleway"/>
              </a:defRPr>
            </a:lvl3pPr>
            <a:lvl4pPr marL="1828800" lvl="3" indent="-381000">
              <a:spcBef>
                <a:spcPts val="0"/>
              </a:spcBef>
              <a:spcAft>
                <a:spcPts val="0"/>
              </a:spcAft>
              <a:buSzPts val="2400"/>
              <a:buFont typeface="Raleway"/>
              <a:buChar char="▫"/>
              <a:defRPr>
                <a:latin typeface="Raleway"/>
                <a:ea typeface="Raleway"/>
                <a:cs typeface="Raleway"/>
                <a:sym typeface="Raleway"/>
              </a:defRPr>
            </a:lvl4pPr>
            <a:lvl5pPr marL="2286000" lvl="4" indent="-381000">
              <a:spcBef>
                <a:spcPts val="0"/>
              </a:spcBef>
              <a:spcAft>
                <a:spcPts val="0"/>
              </a:spcAft>
              <a:buSzPts val="2400"/>
              <a:buFont typeface="Raleway"/>
              <a:buChar char="▫"/>
              <a:defRPr>
                <a:latin typeface="Raleway"/>
                <a:ea typeface="Raleway"/>
                <a:cs typeface="Raleway"/>
                <a:sym typeface="Raleway"/>
              </a:defRPr>
            </a:lvl5pPr>
            <a:lvl6pPr marL="2743200" lvl="5" indent="-381000">
              <a:spcBef>
                <a:spcPts val="0"/>
              </a:spcBef>
              <a:spcAft>
                <a:spcPts val="0"/>
              </a:spcAft>
              <a:buSzPts val="2400"/>
              <a:buFont typeface="Raleway"/>
              <a:buChar char="▫"/>
              <a:defRPr>
                <a:latin typeface="Raleway"/>
                <a:ea typeface="Raleway"/>
                <a:cs typeface="Raleway"/>
                <a:sym typeface="Raleway"/>
              </a:defRPr>
            </a:lvl6pPr>
            <a:lvl7pPr marL="3200400" lvl="6" indent="-381000">
              <a:spcBef>
                <a:spcPts val="0"/>
              </a:spcBef>
              <a:spcAft>
                <a:spcPts val="0"/>
              </a:spcAft>
              <a:buSzPts val="2400"/>
              <a:buFont typeface="Raleway"/>
              <a:buChar char="▫"/>
              <a:defRPr>
                <a:latin typeface="Raleway"/>
                <a:ea typeface="Raleway"/>
                <a:cs typeface="Raleway"/>
                <a:sym typeface="Raleway"/>
              </a:defRPr>
            </a:lvl7pPr>
            <a:lvl8pPr marL="3657600" lvl="7" indent="-381000">
              <a:spcBef>
                <a:spcPts val="0"/>
              </a:spcBef>
              <a:spcAft>
                <a:spcPts val="0"/>
              </a:spcAft>
              <a:buSzPts val="2400"/>
              <a:buFont typeface="Raleway"/>
              <a:buChar char="▫"/>
              <a:defRPr>
                <a:latin typeface="Raleway"/>
                <a:ea typeface="Raleway"/>
                <a:cs typeface="Raleway"/>
                <a:sym typeface="Raleway"/>
              </a:defRPr>
            </a:lvl8pPr>
            <a:lvl9pPr marL="4114800" lvl="8" indent="-381000">
              <a:spcBef>
                <a:spcPts val="0"/>
              </a:spcBef>
              <a:spcAft>
                <a:spcPts val="0"/>
              </a:spcAft>
              <a:buSzPts val="2400"/>
              <a:buFont typeface="Raleway"/>
              <a:buChar char="▫"/>
              <a:defRPr>
                <a:latin typeface="Raleway"/>
                <a:ea typeface="Raleway"/>
                <a:cs typeface="Raleway"/>
                <a:sym typeface="Raleway"/>
              </a:defRPr>
            </a:lvl9pPr>
          </a:lstStyle>
          <a:p>
            <a:endParaRPr/>
          </a:p>
        </p:txBody>
      </p:sp>
      <p:sp>
        <p:nvSpPr>
          <p:cNvPr id="33" name="Google Shape;33;p5"/>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lvl1pPr lvl="0">
              <a:buNone/>
              <a:defRPr>
                <a:latin typeface="Raleway"/>
                <a:ea typeface="Raleway"/>
                <a:cs typeface="Raleway"/>
                <a:sym typeface="Raleway"/>
              </a:defRPr>
            </a:lvl1pPr>
            <a:lvl2pPr lvl="1">
              <a:buNone/>
              <a:defRPr>
                <a:latin typeface="Raleway"/>
                <a:ea typeface="Raleway"/>
                <a:cs typeface="Raleway"/>
                <a:sym typeface="Raleway"/>
              </a:defRPr>
            </a:lvl2pPr>
            <a:lvl3pPr lvl="2">
              <a:buNone/>
              <a:defRPr>
                <a:latin typeface="Raleway"/>
                <a:ea typeface="Raleway"/>
                <a:cs typeface="Raleway"/>
                <a:sym typeface="Raleway"/>
              </a:defRPr>
            </a:lvl3pPr>
            <a:lvl4pPr lvl="3">
              <a:buNone/>
              <a:defRPr>
                <a:latin typeface="Raleway"/>
                <a:ea typeface="Raleway"/>
                <a:cs typeface="Raleway"/>
                <a:sym typeface="Raleway"/>
              </a:defRPr>
            </a:lvl4pPr>
            <a:lvl5pPr lvl="4">
              <a:buNone/>
              <a:defRPr>
                <a:latin typeface="Raleway"/>
                <a:ea typeface="Raleway"/>
                <a:cs typeface="Raleway"/>
                <a:sym typeface="Raleway"/>
              </a:defRPr>
            </a:lvl5pPr>
            <a:lvl6pPr lvl="5">
              <a:buNone/>
              <a:defRPr>
                <a:latin typeface="Raleway"/>
                <a:ea typeface="Raleway"/>
                <a:cs typeface="Raleway"/>
                <a:sym typeface="Raleway"/>
              </a:defRPr>
            </a:lvl6pPr>
            <a:lvl7pPr lvl="6">
              <a:buNone/>
              <a:defRPr>
                <a:latin typeface="Raleway"/>
                <a:ea typeface="Raleway"/>
                <a:cs typeface="Raleway"/>
                <a:sym typeface="Raleway"/>
              </a:defRPr>
            </a:lvl7pPr>
            <a:lvl8pPr lvl="7">
              <a:buNone/>
              <a:defRPr>
                <a:latin typeface="Raleway"/>
                <a:ea typeface="Raleway"/>
                <a:cs typeface="Raleway"/>
                <a:sym typeface="Raleway"/>
              </a:defRPr>
            </a:lvl8pPr>
            <a:lvl9pPr lvl="8">
              <a:buNone/>
              <a:defRPr>
                <a:latin typeface="Raleway"/>
                <a:ea typeface="Raleway"/>
                <a:cs typeface="Raleway"/>
                <a:sym typeface="Raleway"/>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pic>
        <p:nvPicPr>
          <p:cNvPr id="35" name="Google Shape;35;p6" descr="buildings2.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36" name="Google Shape;36;p6"/>
          <p:cNvSpPr/>
          <p:nvPr/>
        </p:nvSpPr>
        <p:spPr>
          <a:xfrm>
            <a:off x="283500" y="289525"/>
            <a:ext cx="8577000" cy="45645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6"/>
          <p:cNvCxnSpPr/>
          <p:nvPr/>
        </p:nvCxnSpPr>
        <p:spPr>
          <a:xfrm>
            <a:off x="579050" y="1085093"/>
            <a:ext cx="235200" cy="0"/>
          </a:xfrm>
          <a:prstGeom prst="straightConnector1">
            <a:avLst/>
          </a:prstGeom>
          <a:noFill/>
          <a:ln w="9525" cap="flat" cmpd="sng">
            <a:solidFill>
              <a:srgbClr val="FFFFFF"/>
            </a:solidFill>
            <a:prstDash val="solid"/>
            <a:round/>
            <a:headEnd type="none" w="med" len="med"/>
            <a:tailEnd type="none" w="med" len="med"/>
          </a:ln>
        </p:spPr>
      </p:cxnSp>
      <p:sp>
        <p:nvSpPr>
          <p:cNvPr id="38" name="Google Shape;38;p6"/>
          <p:cNvSpPr txBox="1">
            <a:spLocks noGrp="1"/>
          </p:cNvSpPr>
          <p:nvPr>
            <p:ph type="title"/>
          </p:nvPr>
        </p:nvSpPr>
        <p:spPr>
          <a:xfrm>
            <a:off x="457200" y="1146025"/>
            <a:ext cx="2154600" cy="8163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9" name="Google Shape;39;p6"/>
          <p:cNvSpPr txBox="1">
            <a:spLocks noGrp="1"/>
          </p:cNvSpPr>
          <p:nvPr>
            <p:ph type="body" idx="1"/>
          </p:nvPr>
        </p:nvSpPr>
        <p:spPr>
          <a:xfrm>
            <a:off x="2949200" y="1146025"/>
            <a:ext cx="2740200" cy="3780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0" name="Google Shape;40;p6"/>
          <p:cNvSpPr txBox="1">
            <a:spLocks noGrp="1"/>
          </p:cNvSpPr>
          <p:nvPr>
            <p:ph type="body" idx="2"/>
          </p:nvPr>
        </p:nvSpPr>
        <p:spPr>
          <a:xfrm>
            <a:off x="5854441" y="1146025"/>
            <a:ext cx="2740200" cy="3780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1" name="Google Shape;41;p6"/>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pic>
        <p:nvPicPr>
          <p:cNvPr id="43" name="Google Shape;43;p7" descr="buildings2.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44" name="Google Shape;44;p7"/>
          <p:cNvSpPr/>
          <p:nvPr/>
        </p:nvSpPr>
        <p:spPr>
          <a:xfrm>
            <a:off x="283500" y="289525"/>
            <a:ext cx="8577000" cy="45645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7"/>
          <p:cNvCxnSpPr/>
          <p:nvPr/>
        </p:nvCxnSpPr>
        <p:spPr>
          <a:xfrm>
            <a:off x="579050" y="1085093"/>
            <a:ext cx="235200" cy="0"/>
          </a:xfrm>
          <a:prstGeom prst="straightConnector1">
            <a:avLst/>
          </a:prstGeom>
          <a:noFill/>
          <a:ln w="9525" cap="flat" cmpd="sng">
            <a:solidFill>
              <a:srgbClr val="FFFFFF"/>
            </a:solidFill>
            <a:prstDash val="solid"/>
            <a:round/>
            <a:headEnd type="none" w="med" len="med"/>
            <a:tailEnd type="none" w="med" len="med"/>
          </a:ln>
        </p:spPr>
      </p:cxnSp>
      <p:sp>
        <p:nvSpPr>
          <p:cNvPr id="46" name="Google Shape;46;p7"/>
          <p:cNvSpPr txBox="1">
            <a:spLocks noGrp="1"/>
          </p:cNvSpPr>
          <p:nvPr>
            <p:ph type="title"/>
          </p:nvPr>
        </p:nvSpPr>
        <p:spPr>
          <a:xfrm>
            <a:off x="457200" y="1146025"/>
            <a:ext cx="2154600" cy="816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7" name="Google Shape;47;p7"/>
          <p:cNvSpPr txBox="1">
            <a:spLocks noGrp="1"/>
          </p:cNvSpPr>
          <p:nvPr>
            <p:ph type="body" idx="1"/>
          </p:nvPr>
        </p:nvSpPr>
        <p:spPr>
          <a:xfrm>
            <a:off x="2739575" y="1085100"/>
            <a:ext cx="1896300" cy="3840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8" name="Google Shape;48;p7"/>
          <p:cNvSpPr txBox="1">
            <a:spLocks noGrp="1"/>
          </p:cNvSpPr>
          <p:nvPr>
            <p:ph type="body" idx="2"/>
          </p:nvPr>
        </p:nvSpPr>
        <p:spPr>
          <a:xfrm>
            <a:off x="4732984" y="1085100"/>
            <a:ext cx="1896300" cy="3840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9" name="Google Shape;49;p7"/>
          <p:cNvSpPr txBox="1">
            <a:spLocks noGrp="1"/>
          </p:cNvSpPr>
          <p:nvPr>
            <p:ph type="body" idx="3"/>
          </p:nvPr>
        </p:nvSpPr>
        <p:spPr>
          <a:xfrm>
            <a:off x="6726393" y="1085100"/>
            <a:ext cx="1896300" cy="3840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0" name="Google Shape;50;p7"/>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pic>
        <p:nvPicPr>
          <p:cNvPr id="52" name="Google Shape;52;p8" descr="buildings2.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53" name="Google Shape;53;p8"/>
          <p:cNvSpPr/>
          <p:nvPr/>
        </p:nvSpPr>
        <p:spPr>
          <a:xfrm>
            <a:off x="283500" y="289525"/>
            <a:ext cx="8577000" cy="45645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79050" y="1085093"/>
            <a:ext cx="235200" cy="0"/>
          </a:xfrm>
          <a:prstGeom prst="straightConnector1">
            <a:avLst/>
          </a:prstGeom>
          <a:noFill/>
          <a:ln w="9525" cap="flat" cmpd="sng">
            <a:solidFill>
              <a:srgbClr val="FFFFFF"/>
            </a:solidFill>
            <a:prstDash val="solid"/>
            <a:round/>
            <a:headEnd type="none" w="med" len="med"/>
            <a:tailEnd type="none" w="med" len="med"/>
          </a:ln>
        </p:spPr>
      </p:cxnSp>
      <p:sp>
        <p:nvSpPr>
          <p:cNvPr id="55" name="Google Shape;55;p8"/>
          <p:cNvSpPr txBox="1">
            <a:spLocks noGrp="1"/>
          </p:cNvSpPr>
          <p:nvPr>
            <p:ph type="title"/>
          </p:nvPr>
        </p:nvSpPr>
        <p:spPr>
          <a:xfrm>
            <a:off x="457200" y="1146025"/>
            <a:ext cx="2154600" cy="8163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6" name="Google Shape;56;p8"/>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6486D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146025"/>
            <a:ext cx="2154600" cy="81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961550" y="1146025"/>
            <a:ext cx="5502900" cy="3547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FFFF"/>
              </a:buClr>
              <a:buSzPts val="2400"/>
              <a:buFont typeface="Raleway"/>
              <a:buChar char="▫"/>
              <a:defRPr sz="2400">
                <a:solidFill>
                  <a:srgbClr val="FFFFFF"/>
                </a:solidFill>
                <a:latin typeface="Raleway"/>
                <a:ea typeface="Raleway"/>
                <a:cs typeface="Raleway"/>
                <a:sym typeface="Raleway"/>
              </a:defRPr>
            </a:lvl1pPr>
            <a:lvl2pPr marL="914400" lvl="1"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2pPr>
            <a:lvl3pPr marL="1371600" lvl="2"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3pPr>
            <a:lvl4pPr marL="1828800" lvl="3"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4pPr>
            <a:lvl5pPr marL="2286000" lvl="4"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5pPr>
            <a:lvl6pPr marL="2743200" lvl="5"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6pPr>
            <a:lvl7pPr marL="3200400" lvl="6"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7pPr>
            <a:lvl8pPr marL="3657600" lvl="7"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8pPr>
            <a:lvl9pPr marL="4114800" lvl="8" indent="-3810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57200" y="4189182"/>
            <a:ext cx="548700" cy="544500"/>
          </a:xfrm>
          <a:prstGeom prst="rect">
            <a:avLst/>
          </a:prstGeom>
          <a:noFill/>
          <a:ln>
            <a:noFill/>
          </a:ln>
        </p:spPr>
        <p:txBody>
          <a:bodyPr spcFirstLastPara="1" wrap="square" lIns="91425" tIns="91425" rIns="91425" bIns="91425" anchor="b" anchorCtr="0">
            <a:noAutofit/>
          </a:bodyPr>
          <a:lstStyle>
            <a:lvl1pPr lvl="0">
              <a:buNone/>
              <a:defRPr sz="1800" b="1">
                <a:solidFill>
                  <a:srgbClr val="FFFFFF"/>
                </a:solidFill>
                <a:latin typeface="Montserrat"/>
                <a:ea typeface="Montserrat"/>
                <a:cs typeface="Montserrat"/>
                <a:sym typeface="Montserrat"/>
              </a:defRPr>
            </a:lvl1pPr>
            <a:lvl2pPr lvl="1">
              <a:buNone/>
              <a:defRPr sz="1800" b="1">
                <a:solidFill>
                  <a:srgbClr val="FFFFFF"/>
                </a:solidFill>
                <a:latin typeface="Montserrat"/>
                <a:ea typeface="Montserrat"/>
                <a:cs typeface="Montserrat"/>
                <a:sym typeface="Montserrat"/>
              </a:defRPr>
            </a:lvl2pPr>
            <a:lvl3pPr lvl="2">
              <a:buNone/>
              <a:defRPr sz="1800" b="1">
                <a:solidFill>
                  <a:srgbClr val="FFFFFF"/>
                </a:solidFill>
                <a:latin typeface="Montserrat"/>
                <a:ea typeface="Montserrat"/>
                <a:cs typeface="Montserrat"/>
                <a:sym typeface="Montserrat"/>
              </a:defRPr>
            </a:lvl3pPr>
            <a:lvl4pPr lvl="3">
              <a:buNone/>
              <a:defRPr sz="1800" b="1">
                <a:solidFill>
                  <a:srgbClr val="FFFFFF"/>
                </a:solidFill>
                <a:latin typeface="Montserrat"/>
                <a:ea typeface="Montserrat"/>
                <a:cs typeface="Montserrat"/>
                <a:sym typeface="Montserrat"/>
              </a:defRPr>
            </a:lvl4pPr>
            <a:lvl5pPr lvl="4">
              <a:buNone/>
              <a:defRPr sz="1800" b="1">
                <a:solidFill>
                  <a:srgbClr val="FFFFFF"/>
                </a:solidFill>
                <a:latin typeface="Montserrat"/>
                <a:ea typeface="Montserrat"/>
                <a:cs typeface="Montserrat"/>
                <a:sym typeface="Montserrat"/>
              </a:defRPr>
            </a:lvl5pPr>
            <a:lvl6pPr lvl="5">
              <a:buNone/>
              <a:defRPr sz="1800" b="1">
                <a:solidFill>
                  <a:srgbClr val="FFFFFF"/>
                </a:solidFill>
                <a:latin typeface="Montserrat"/>
                <a:ea typeface="Montserrat"/>
                <a:cs typeface="Montserrat"/>
                <a:sym typeface="Montserrat"/>
              </a:defRPr>
            </a:lvl6pPr>
            <a:lvl7pPr lvl="6">
              <a:buNone/>
              <a:defRPr sz="1800" b="1">
                <a:solidFill>
                  <a:srgbClr val="FFFFFF"/>
                </a:solidFill>
                <a:latin typeface="Montserrat"/>
                <a:ea typeface="Montserrat"/>
                <a:cs typeface="Montserrat"/>
                <a:sym typeface="Montserrat"/>
              </a:defRPr>
            </a:lvl7pPr>
            <a:lvl8pPr lvl="7">
              <a:buNone/>
              <a:defRPr sz="1800" b="1">
                <a:solidFill>
                  <a:srgbClr val="FFFFFF"/>
                </a:solidFill>
                <a:latin typeface="Montserrat"/>
                <a:ea typeface="Montserrat"/>
                <a:cs typeface="Montserrat"/>
                <a:sym typeface="Montserrat"/>
              </a:defRPr>
            </a:lvl8pPr>
            <a:lvl9pPr lvl="8">
              <a:buNone/>
              <a:defRPr sz="1800" b="1">
                <a:solidFill>
                  <a:srgbClr val="FFFFFF"/>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proceedings.mlr.press/v67/gutierrez17a/gutierrez17a.pdf" TargetMode="External"/><Relationship Id="rId7" Type="http://schemas.openxmlformats.org/officeDocument/2006/relationships/hyperlink" Target="https://www.researchgate.net/publication/220765228_Decision_Trees_for_Uplift_Modeling"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www.youtube.com/watch?v=mZCBBGlQWcE&amp;t=870s" TargetMode="External"/><Relationship Id="rId5" Type="http://schemas.openxmlformats.org/officeDocument/2006/relationships/hyperlink" Target="https://www.itl.waw.pl/czasopisma/JTIT/2012/2/43.pdf" TargetMode="External"/><Relationship Id="rId4" Type="http://schemas.openxmlformats.org/officeDocument/2006/relationships/hyperlink" Target="https://causalml.readthedocs.io/en/latest/index.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882294" y="2547257"/>
            <a:ext cx="7375712" cy="1404728"/>
          </a:xfrm>
          <a:prstGeom prst="rect">
            <a:avLst/>
          </a:prstGeom>
        </p:spPr>
        <p:txBody>
          <a:bodyPr spcFirstLastPara="1" wrap="square" lIns="91425" tIns="91425" rIns="91425" bIns="91425" anchor="t" anchorCtr="0">
            <a:noAutofit/>
          </a:bodyPr>
          <a:lstStyle/>
          <a:p>
            <a:pPr algn="r"/>
            <a:r>
              <a:rPr lang="pl-PL" sz="2800" dirty="0"/>
              <a:t>XYZ marketing </a:t>
            </a:r>
            <a:r>
              <a:rPr lang="pl-PL" sz="2800" dirty="0" err="1"/>
              <a:t>campaign</a:t>
            </a:r>
            <a:br>
              <a:rPr lang="pl-PL" sz="2800" dirty="0"/>
            </a:br>
            <a:br>
              <a:rPr lang="pl-PL" sz="2800" dirty="0"/>
            </a:br>
            <a:r>
              <a:rPr lang="pl-PL" sz="2000" dirty="0"/>
              <a:t>Anna Mizera</a:t>
            </a:r>
          </a:p>
        </p:txBody>
      </p:sp>
      <p:grpSp>
        <p:nvGrpSpPr>
          <p:cNvPr id="75" name="Google Shape;75;p12"/>
          <p:cNvGrpSpPr/>
          <p:nvPr/>
        </p:nvGrpSpPr>
        <p:grpSpPr>
          <a:xfrm>
            <a:off x="800651" y="1070678"/>
            <a:ext cx="543560" cy="446273"/>
            <a:chOff x="2599525" y="3688600"/>
            <a:chExt cx="428675" cy="351950"/>
          </a:xfrm>
        </p:grpSpPr>
        <p:sp>
          <p:nvSpPr>
            <p:cNvPr id="76" name="Google Shape;76;p12"/>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1805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10</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73600"/>
            <a:ext cx="2420470" cy="544500"/>
          </a:xfrm>
        </p:spPr>
        <p:txBody>
          <a:bodyPr/>
          <a:lstStyle/>
          <a:p>
            <a:r>
              <a:rPr lang="pl-PL" dirty="0"/>
              <a:t>TESTED</a:t>
            </a:r>
            <a:br>
              <a:rPr lang="pl-PL" dirty="0"/>
            </a:br>
            <a:r>
              <a:rPr lang="pl-PL" dirty="0"/>
              <a:t>MODELS</a:t>
            </a:r>
            <a:br>
              <a:rPr lang="pl-PL" dirty="0"/>
            </a:br>
            <a:endParaRPr lang="pl-PL" dirty="0"/>
          </a:p>
        </p:txBody>
      </p:sp>
      <p:sp>
        <p:nvSpPr>
          <p:cNvPr id="13" name="Tytuł 8">
            <a:extLst>
              <a:ext uri="{FF2B5EF4-FFF2-40B4-BE49-F238E27FC236}">
                <a16:creationId xmlns:a16="http://schemas.microsoft.com/office/drawing/2014/main" id="{165CF9A4-C8D5-45F0-A68E-395A9224112A}"/>
              </a:ext>
            </a:extLst>
          </p:cNvPr>
          <p:cNvSpPr txBox="1">
            <a:spLocks/>
          </p:cNvSpPr>
          <p:nvPr/>
        </p:nvSpPr>
        <p:spPr>
          <a:xfrm>
            <a:off x="465522" y="1863468"/>
            <a:ext cx="2420470"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endParaRPr lang="pl-PL" dirty="0"/>
          </a:p>
        </p:txBody>
      </p:sp>
      <p:sp>
        <p:nvSpPr>
          <p:cNvPr id="7" name="pole tekstowe 6">
            <a:extLst>
              <a:ext uri="{FF2B5EF4-FFF2-40B4-BE49-F238E27FC236}">
                <a16:creationId xmlns:a16="http://schemas.microsoft.com/office/drawing/2014/main" id="{9E9046DB-B7EF-4C99-8FCF-7F519200C511}"/>
              </a:ext>
            </a:extLst>
          </p:cNvPr>
          <p:cNvSpPr txBox="1"/>
          <p:nvPr/>
        </p:nvSpPr>
        <p:spPr>
          <a:xfrm>
            <a:off x="2246400" y="507600"/>
            <a:ext cx="6167574" cy="307777"/>
          </a:xfrm>
          <a:prstGeom prst="rect">
            <a:avLst/>
          </a:prstGeom>
          <a:noFill/>
        </p:spPr>
        <p:txBody>
          <a:bodyPr wrap="square" rtlCol="0">
            <a:spAutoFit/>
          </a:bodyPr>
          <a:lstStyle/>
          <a:p>
            <a:pPr algn="ctr"/>
            <a:r>
              <a:rPr lang="pl-PL" b="1" dirty="0">
                <a:solidFill>
                  <a:schemeClr val="bg1">
                    <a:lumMod val="95000"/>
                  </a:schemeClr>
                </a:solidFill>
              </a:rPr>
              <a:t>INITIAL ANALYSIS FOR TESTED MODEL ON RANDOM DATASET</a:t>
            </a:r>
          </a:p>
        </p:txBody>
      </p:sp>
      <p:sp>
        <p:nvSpPr>
          <p:cNvPr id="8" name="Google Shape;181;p19">
            <a:extLst>
              <a:ext uri="{FF2B5EF4-FFF2-40B4-BE49-F238E27FC236}">
                <a16:creationId xmlns:a16="http://schemas.microsoft.com/office/drawing/2014/main" id="{7177839F-2825-4ABA-BC42-D0D7A11EE229}"/>
              </a:ext>
            </a:extLst>
          </p:cNvPr>
          <p:cNvSpPr txBox="1">
            <a:spLocks/>
          </p:cNvSpPr>
          <p:nvPr/>
        </p:nvSpPr>
        <p:spPr>
          <a:xfrm>
            <a:off x="2246400" y="1008000"/>
            <a:ext cx="6181200" cy="316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1pPr>
            <a:lvl2pPr marL="914400" marR="0" lvl="1"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0" indent="0" algn="just">
              <a:buNone/>
            </a:pPr>
            <a:r>
              <a:rPr lang="pl-PL" sz="1200" dirty="0" err="1">
                <a:latin typeface="Raleway" panose="020B0604020202020204" charset="-18"/>
              </a:rPr>
              <a:t>Initially</a:t>
            </a:r>
            <a:r>
              <a:rPr lang="pl-PL" sz="1200" dirty="0">
                <a:latin typeface="Raleway" panose="020B0604020202020204" charset="-18"/>
              </a:rPr>
              <a:t>. I </a:t>
            </a:r>
            <a:r>
              <a:rPr lang="pl-PL" sz="1200" dirty="0" err="1">
                <a:latin typeface="Raleway" panose="020B0604020202020204" charset="-18"/>
              </a:rPr>
              <a:t>split</a:t>
            </a:r>
            <a:r>
              <a:rPr lang="pl-PL" sz="1200" dirty="0">
                <a:latin typeface="Raleway" panose="020B0604020202020204" charset="-18"/>
              </a:rPr>
              <a:t> „pilot” </a:t>
            </a:r>
            <a:r>
              <a:rPr lang="pl-PL" sz="1200" dirty="0" err="1">
                <a:latin typeface="Raleway" panose="020B0604020202020204" charset="-18"/>
              </a:rPr>
              <a:t>dataset</a:t>
            </a:r>
            <a:r>
              <a:rPr lang="pl-PL" sz="1200" dirty="0">
                <a:latin typeface="Raleway" panose="020B0604020202020204" charset="-18"/>
              </a:rPr>
              <a:t> </a:t>
            </a:r>
            <a:r>
              <a:rPr lang="pl-PL" sz="1200" dirty="0" err="1">
                <a:latin typeface="Raleway" panose="020B0604020202020204" charset="-18"/>
              </a:rPr>
              <a:t>into</a:t>
            </a:r>
            <a:r>
              <a:rPr lang="pl-PL" sz="1200" dirty="0">
                <a:latin typeface="Raleway" panose="020B0604020202020204" charset="-18"/>
              </a:rPr>
              <a:t> </a:t>
            </a:r>
            <a:r>
              <a:rPr lang="pl-PL" sz="1200" dirty="0" err="1">
                <a:latin typeface="Raleway" panose="020B0604020202020204" charset="-18"/>
              </a:rPr>
              <a:t>random</a:t>
            </a:r>
            <a:r>
              <a:rPr lang="pl-PL" sz="1200" dirty="0">
                <a:latin typeface="Raleway" panose="020B0604020202020204" charset="-18"/>
              </a:rPr>
              <a:t> </a:t>
            </a:r>
            <a:r>
              <a:rPr lang="pl-PL" sz="1200" dirty="0" err="1">
                <a:latin typeface="Raleway" panose="020B0604020202020204" charset="-18"/>
              </a:rPr>
              <a:t>train</a:t>
            </a:r>
            <a:r>
              <a:rPr lang="pl-PL" sz="1200" dirty="0">
                <a:latin typeface="Raleway" panose="020B0604020202020204" charset="-18"/>
              </a:rPr>
              <a:t> and test </a:t>
            </a:r>
            <a:r>
              <a:rPr lang="pl-PL" sz="1200" dirty="0" err="1">
                <a:latin typeface="Raleway" panose="020B0604020202020204" charset="-18"/>
              </a:rPr>
              <a:t>subsets</a:t>
            </a:r>
            <a:r>
              <a:rPr lang="pl-PL" sz="1200" dirty="0">
                <a:latin typeface="Raleway" panose="020B0604020202020204" charset="-18"/>
              </a:rPr>
              <a:t>. </a:t>
            </a:r>
          </a:p>
          <a:p>
            <a:pPr marL="0" indent="0" algn="just">
              <a:buNone/>
            </a:pPr>
            <a:r>
              <a:rPr lang="pl-PL" sz="1200" dirty="0">
                <a:latin typeface="Raleway" panose="020B0604020202020204" charset="-18"/>
              </a:rPr>
              <a:t>In </a:t>
            </a:r>
            <a:r>
              <a:rPr lang="pl-PL" sz="1200" dirty="0" err="1">
                <a:latin typeface="Raleway" panose="020B0604020202020204" charset="-18"/>
              </a:rPr>
              <a:t>case</a:t>
            </a:r>
            <a:r>
              <a:rPr lang="pl-PL" sz="1200" dirty="0">
                <a:latin typeface="Raleway" panose="020B0604020202020204" charset="-18"/>
              </a:rPr>
              <a:t> of </a:t>
            </a:r>
            <a:r>
              <a:rPr lang="pl-PL" sz="1200" dirty="0" err="1">
                <a:latin typeface="Raleway" panose="020B0604020202020204" charset="-18"/>
              </a:rPr>
              <a:t>each</a:t>
            </a:r>
            <a:r>
              <a:rPr lang="pl-PL" sz="1200" dirty="0">
                <a:latin typeface="Raleway" panose="020B0604020202020204" charset="-18"/>
              </a:rPr>
              <a:t> </a:t>
            </a:r>
            <a:r>
              <a:rPr lang="pl-PL" sz="1200" dirty="0" err="1">
                <a:latin typeface="Raleway" panose="020B0604020202020204" charset="-18"/>
              </a:rPr>
              <a:t>method</a:t>
            </a:r>
            <a:r>
              <a:rPr lang="pl-PL" sz="1200" dirty="0">
                <a:latin typeface="Raleway" panose="020B0604020202020204" charset="-18"/>
              </a:rPr>
              <a:t>, I </a:t>
            </a:r>
            <a:r>
              <a:rPr lang="pl-PL" sz="1200" dirty="0" err="1">
                <a:latin typeface="Raleway" panose="020B0604020202020204" charset="-18"/>
              </a:rPr>
              <a:t>performed</a:t>
            </a:r>
            <a:r>
              <a:rPr lang="pl-PL" sz="1200" dirty="0">
                <a:latin typeface="Raleway" panose="020B0604020202020204" charset="-18"/>
              </a:rPr>
              <a:t> the </a:t>
            </a:r>
            <a:r>
              <a:rPr lang="pl-PL" sz="1200" dirty="0" err="1">
                <a:latin typeface="Raleway" panose="020B0604020202020204" charset="-18"/>
              </a:rPr>
              <a:t>following</a:t>
            </a:r>
            <a:r>
              <a:rPr lang="pl-PL" sz="1200" dirty="0">
                <a:latin typeface="Raleway" panose="020B0604020202020204" charset="-18"/>
              </a:rPr>
              <a:t> </a:t>
            </a:r>
            <a:r>
              <a:rPr lang="pl-PL" sz="1200" dirty="0" err="1">
                <a:latin typeface="Raleway" panose="020B0604020202020204" charset="-18"/>
              </a:rPr>
              <a:t>procedure</a:t>
            </a:r>
            <a:r>
              <a:rPr lang="pl-PL" sz="1200" dirty="0">
                <a:latin typeface="Raleway" panose="020B0604020202020204" charset="-18"/>
              </a:rPr>
              <a:t>:</a:t>
            </a:r>
          </a:p>
          <a:p>
            <a:pPr marL="228600" indent="-228600" algn="just">
              <a:buAutoNum type="arabicPeriod"/>
            </a:pPr>
            <a:r>
              <a:rPr lang="pl-PL" sz="1200" dirty="0">
                <a:latin typeface="Raleway" panose="020B0604020202020204" charset="-18"/>
              </a:rPr>
              <a:t>I </a:t>
            </a:r>
            <a:r>
              <a:rPr lang="pl-PL" sz="1200" dirty="0" err="1">
                <a:latin typeface="Raleway" panose="020B0604020202020204" charset="-18"/>
              </a:rPr>
              <a:t>fitted</a:t>
            </a:r>
            <a:r>
              <a:rPr lang="pl-PL" sz="1200" dirty="0">
                <a:latin typeface="Raleway" panose="020B0604020202020204" charset="-18"/>
              </a:rPr>
              <a:t> the model on </a:t>
            </a:r>
            <a:r>
              <a:rPr lang="pl-PL" sz="1200" dirty="0" err="1">
                <a:latin typeface="Raleway" panose="020B0604020202020204" charset="-18"/>
              </a:rPr>
              <a:t>chosen</a:t>
            </a:r>
            <a:r>
              <a:rPr lang="pl-PL" sz="1200" dirty="0">
                <a:latin typeface="Raleway" panose="020B0604020202020204" charset="-18"/>
              </a:rPr>
              <a:t> </a:t>
            </a:r>
            <a:r>
              <a:rPr lang="pl-PL" sz="1200" dirty="0" err="1">
                <a:latin typeface="Raleway" panose="020B0604020202020204" charset="-18"/>
              </a:rPr>
              <a:t>training</a:t>
            </a:r>
            <a:r>
              <a:rPr lang="pl-PL" sz="1200" dirty="0">
                <a:latin typeface="Raleway" panose="020B0604020202020204" charset="-18"/>
              </a:rPr>
              <a:t> set and </a:t>
            </a:r>
            <a:r>
              <a:rPr lang="pl-PL" sz="1200" dirty="0" err="1">
                <a:latin typeface="Raleway" panose="020B0604020202020204" charset="-18"/>
              </a:rPr>
              <a:t>make</a:t>
            </a:r>
            <a:r>
              <a:rPr lang="pl-PL" sz="1200" dirty="0">
                <a:latin typeface="Raleway" panose="020B0604020202020204" charset="-18"/>
              </a:rPr>
              <a:t> </a:t>
            </a:r>
            <a:r>
              <a:rPr lang="pl-PL" sz="1200" dirty="0" err="1">
                <a:latin typeface="Raleway" panose="020B0604020202020204" charset="-18"/>
              </a:rPr>
              <a:t>predictions</a:t>
            </a:r>
            <a:r>
              <a:rPr lang="pl-PL" sz="1200" dirty="0">
                <a:latin typeface="Raleway" panose="020B0604020202020204" charset="-18"/>
              </a:rPr>
              <a:t> on test set.</a:t>
            </a:r>
          </a:p>
          <a:p>
            <a:pPr marL="228600" indent="-228600" algn="just">
              <a:buAutoNum type="arabicPeriod"/>
            </a:pPr>
            <a:r>
              <a:rPr lang="pl-PL" sz="1200" dirty="0">
                <a:latin typeface="Raleway" panose="020B0604020202020204" charset="-18"/>
              </a:rPr>
              <a:t>I </a:t>
            </a:r>
            <a:r>
              <a:rPr lang="pl-PL" sz="1200" dirty="0" err="1">
                <a:latin typeface="Raleway" panose="020B0604020202020204" charset="-18"/>
              </a:rPr>
              <a:t>calculated</a:t>
            </a:r>
            <a:r>
              <a:rPr lang="pl-PL" sz="1200" dirty="0">
                <a:latin typeface="Raleway" panose="020B0604020202020204" charset="-18"/>
              </a:rPr>
              <a:t> </a:t>
            </a:r>
            <a:r>
              <a:rPr lang="pl-PL" sz="1200" dirty="0" err="1">
                <a:latin typeface="Raleway" panose="020B0604020202020204" charset="-18"/>
              </a:rPr>
              <a:t>auuc</a:t>
            </a:r>
            <a:r>
              <a:rPr lang="pl-PL" sz="1200" dirty="0">
                <a:latin typeface="Raleway" panose="020B0604020202020204" charset="-18"/>
              </a:rPr>
              <a:t> </a:t>
            </a:r>
            <a:r>
              <a:rPr lang="pl-PL" sz="1200" dirty="0" err="1">
                <a:latin typeface="Raleway" panose="020B0604020202020204" charset="-18"/>
              </a:rPr>
              <a:t>score</a:t>
            </a:r>
            <a:r>
              <a:rPr lang="pl-PL" sz="1200" dirty="0">
                <a:latin typeface="Raleway" panose="020B0604020202020204" charset="-18"/>
              </a:rPr>
              <a:t>, </a:t>
            </a:r>
            <a:r>
              <a:rPr lang="pl-PL" sz="1200" dirty="0" err="1">
                <a:latin typeface="Raleway" panose="020B0604020202020204" charset="-18"/>
              </a:rPr>
              <a:t>gini</a:t>
            </a:r>
            <a:r>
              <a:rPr lang="pl-PL" sz="1200" dirty="0">
                <a:latin typeface="Raleway" panose="020B0604020202020204" charset="-18"/>
              </a:rPr>
              <a:t> </a:t>
            </a:r>
            <a:r>
              <a:rPr lang="pl-PL" sz="1200" dirty="0" err="1">
                <a:latin typeface="Raleway" panose="020B0604020202020204" charset="-18"/>
              </a:rPr>
              <a:t>score</a:t>
            </a:r>
            <a:r>
              <a:rPr lang="pl-PL" sz="1200" dirty="0">
                <a:latin typeface="Raleway" panose="020B0604020202020204" charset="-18"/>
              </a:rPr>
              <a:t>  and </a:t>
            </a:r>
            <a:r>
              <a:rPr lang="pl-PL" sz="1200" dirty="0" err="1">
                <a:latin typeface="Raleway" panose="020B0604020202020204" charset="-18"/>
              </a:rPr>
              <a:t>plotted</a:t>
            </a:r>
            <a:r>
              <a:rPr lang="pl-PL" sz="1200" dirty="0">
                <a:latin typeface="Raleway" panose="020B0604020202020204" charset="-18"/>
              </a:rPr>
              <a:t> </a:t>
            </a:r>
            <a:r>
              <a:rPr lang="pl-PL" sz="1200" dirty="0" err="1">
                <a:latin typeface="Raleway" panose="020B0604020202020204" charset="-18"/>
              </a:rPr>
              <a:t>gini</a:t>
            </a:r>
            <a:r>
              <a:rPr lang="pl-PL" sz="1200" dirty="0">
                <a:latin typeface="Raleway" panose="020B0604020202020204" charset="-18"/>
              </a:rPr>
              <a:t> </a:t>
            </a:r>
            <a:r>
              <a:rPr lang="pl-PL" sz="1200" dirty="0" err="1">
                <a:latin typeface="Raleway" panose="020B0604020202020204" charset="-18"/>
              </a:rPr>
              <a:t>curve</a:t>
            </a:r>
            <a:r>
              <a:rPr lang="pl-PL" sz="1200" dirty="0">
                <a:latin typeface="Raleway" panose="020B0604020202020204" charset="-18"/>
              </a:rPr>
              <a:t> and lift </a:t>
            </a:r>
            <a:r>
              <a:rPr lang="pl-PL" sz="1200" dirty="0" err="1">
                <a:latin typeface="Raleway" panose="020B0604020202020204" charset="-18"/>
              </a:rPr>
              <a:t>curve</a:t>
            </a:r>
            <a:endParaRPr lang="pl-PL" sz="1200" dirty="0">
              <a:latin typeface="Raleway" panose="020B0604020202020204" charset="-18"/>
            </a:endParaRPr>
          </a:p>
          <a:p>
            <a:pPr marL="228600" indent="-228600" algn="just">
              <a:buAutoNum type="arabicPeriod"/>
            </a:pPr>
            <a:r>
              <a:rPr lang="pl-PL" sz="1200" dirty="0" err="1">
                <a:latin typeface="Raleway" panose="020B0604020202020204" charset="-18"/>
              </a:rPr>
              <a:t>Additionally</a:t>
            </a:r>
            <a:r>
              <a:rPr lang="pl-PL" sz="1200" dirty="0">
                <a:latin typeface="Raleway" panose="020B0604020202020204" charset="-18"/>
              </a:rPr>
              <a:t> I </a:t>
            </a:r>
            <a:r>
              <a:rPr lang="pl-PL" sz="1200" dirty="0" err="1">
                <a:latin typeface="Raleway" panose="020B0604020202020204" charset="-18"/>
              </a:rPr>
              <a:t>built</a:t>
            </a:r>
            <a:r>
              <a:rPr lang="pl-PL" sz="1200" dirty="0">
                <a:latin typeface="Raleway" panose="020B0604020202020204" charset="-18"/>
              </a:rPr>
              <a:t> </a:t>
            </a:r>
            <a:r>
              <a:rPr lang="pl-PL" sz="1200" dirty="0" err="1">
                <a:latin typeface="Raleway" panose="020B0604020202020204" charset="-18"/>
              </a:rPr>
              <a:t>functions</a:t>
            </a:r>
            <a:r>
              <a:rPr lang="pl-PL" sz="1200" dirty="0">
                <a:latin typeface="Raleway" panose="020B0604020202020204" charset="-18"/>
              </a:rPr>
              <a:t> </a:t>
            </a:r>
            <a:r>
              <a:rPr lang="pl-PL" sz="1200" dirty="0" err="1">
                <a:latin typeface="Raleway" panose="020B0604020202020204" charset="-18"/>
              </a:rPr>
              <a:t>plotting</a:t>
            </a:r>
            <a:r>
              <a:rPr lang="pl-PL" sz="1200" dirty="0">
                <a:latin typeface="Raleway" panose="020B0604020202020204" charset="-18"/>
              </a:rPr>
              <a:t> </a:t>
            </a:r>
            <a:r>
              <a:rPr lang="pl-PL" sz="1200" dirty="0" err="1">
                <a:latin typeface="Raleway" panose="020B0604020202020204" charset="-18"/>
              </a:rPr>
              <a:t>sorted</a:t>
            </a:r>
            <a:r>
              <a:rPr lang="pl-PL" sz="1200" dirty="0">
                <a:latin typeface="Raleway" panose="020B0604020202020204" charset="-18"/>
              </a:rPr>
              <a:t> </a:t>
            </a:r>
            <a:r>
              <a:rPr lang="pl-PL" sz="1200" dirty="0" err="1">
                <a:latin typeface="Raleway" panose="020B0604020202020204" charset="-18"/>
              </a:rPr>
              <a:t>uplifts</a:t>
            </a:r>
            <a:r>
              <a:rPr lang="pl-PL" sz="1200" dirty="0">
                <a:latin typeface="Raleway" panose="020B0604020202020204" charset="-18"/>
              </a:rPr>
              <a:t> </a:t>
            </a:r>
            <a:r>
              <a:rPr lang="pl-PL" sz="1200" u="sng" dirty="0">
                <a:latin typeface="Raleway" panose="020B0604020202020204" charset="-18"/>
              </a:rPr>
              <a:t>(</a:t>
            </a:r>
            <a:r>
              <a:rPr lang="pl-PL" sz="1200" u="sng" dirty="0" err="1">
                <a:latin typeface="Raleway" panose="020B0604020202020204" charset="-18"/>
              </a:rPr>
              <a:t>plot_my_uplift</a:t>
            </a:r>
            <a:r>
              <a:rPr lang="pl-PL" sz="1200" dirty="0">
                <a:latin typeface="Raleway" panose="020B0604020202020204" charset="-18"/>
              </a:rPr>
              <a:t>) and </a:t>
            </a:r>
            <a:r>
              <a:rPr lang="pl-PL" sz="1200" dirty="0" err="1">
                <a:latin typeface="Raleway" panose="020B0604020202020204" charset="-18"/>
              </a:rPr>
              <a:t>gini</a:t>
            </a:r>
            <a:r>
              <a:rPr lang="pl-PL" sz="1200" dirty="0">
                <a:latin typeface="Raleway" panose="020B0604020202020204" charset="-18"/>
              </a:rPr>
              <a:t> </a:t>
            </a:r>
            <a:r>
              <a:rPr lang="pl-PL" sz="1200" dirty="0" err="1">
                <a:latin typeface="Raleway" panose="020B0604020202020204" charset="-18"/>
              </a:rPr>
              <a:t>curve</a:t>
            </a:r>
            <a:endParaRPr lang="pl-PL" sz="1200" dirty="0">
              <a:latin typeface="Raleway" panose="020B0604020202020204" charset="-18"/>
            </a:endParaRPr>
          </a:p>
          <a:p>
            <a:pPr marL="0" indent="0" algn="just">
              <a:buNone/>
            </a:pPr>
            <a:r>
              <a:rPr lang="pl-PL" sz="1200" dirty="0">
                <a:latin typeface="Raleway" panose="020B0604020202020204" charset="-18"/>
              </a:rPr>
              <a:t>     (</a:t>
            </a:r>
            <a:r>
              <a:rPr lang="pl-PL" sz="1200" u="sng" dirty="0" err="1">
                <a:latin typeface="Raleway" panose="020B0604020202020204" charset="-18"/>
              </a:rPr>
              <a:t>plot_my_qini</a:t>
            </a:r>
            <a:r>
              <a:rPr lang="pl-PL" sz="1200" dirty="0">
                <a:latin typeface="Raleway" panose="020B0604020202020204" charset="-18"/>
              </a:rPr>
              <a:t>).</a:t>
            </a:r>
          </a:p>
          <a:p>
            <a:pPr marL="228600" indent="-228600" algn="just">
              <a:buAutoNum type="arabicPeriod" startAt="4"/>
            </a:pPr>
            <a:r>
              <a:rPr lang="pl-PL" sz="1200" dirty="0" err="1">
                <a:latin typeface="Raleway" panose="020B0604020202020204" charset="-18"/>
              </a:rPr>
              <a:t>Moreover,I</a:t>
            </a:r>
            <a:r>
              <a:rPr lang="pl-PL" sz="1200" dirty="0">
                <a:latin typeface="Raleway" panose="020B0604020202020204" charset="-18"/>
              </a:rPr>
              <a:t> </a:t>
            </a:r>
            <a:r>
              <a:rPr lang="pl-PL" sz="1200" dirty="0" err="1">
                <a:latin typeface="Raleway" panose="020B0604020202020204" charset="-18"/>
              </a:rPr>
              <a:t>wrote</a:t>
            </a:r>
            <a:r>
              <a:rPr lang="pl-PL" sz="1200" dirty="0">
                <a:latin typeface="Raleway" panose="020B0604020202020204" charset="-18"/>
              </a:rPr>
              <a:t> </a:t>
            </a:r>
            <a:r>
              <a:rPr lang="pl-PL" sz="1200" dirty="0" err="1">
                <a:latin typeface="Raleway" panose="020B0604020202020204" charset="-18"/>
              </a:rPr>
              <a:t>function</a:t>
            </a:r>
            <a:r>
              <a:rPr lang="pl-PL" sz="1200" dirty="0">
                <a:latin typeface="Raleway" panose="020B0604020202020204" charset="-18"/>
              </a:rPr>
              <a:t> </a:t>
            </a:r>
            <a:r>
              <a:rPr lang="pl-PL" sz="1200" dirty="0" err="1">
                <a:latin typeface="Raleway" panose="020B0604020202020204" charset="-18"/>
              </a:rPr>
              <a:t>that</a:t>
            </a:r>
            <a:r>
              <a:rPr lang="pl-PL" sz="1200" dirty="0">
                <a:latin typeface="Raleway" panose="020B0604020202020204" charset="-18"/>
              </a:rPr>
              <a:t> </a:t>
            </a:r>
            <a:r>
              <a:rPr lang="pl-PL" sz="1200" dirty="0" err="1">
                <a:latin typeface="Raleway" panose="020B0604020202020204" charset="-18"/>
              </a:rPr>
              <a:t>returns</a:t>
            </a:r>
            <a:r>
              <a:rPr lang="pl-PL" sz="1200" dirty="0">
                <a:latin typeface="Raleway" panose="020B0604020202020204" charset="-18"/>
              </a:rPr>
              <a:t> a </a:t>
            </a:r>
            <a:r>
              <a:rPr lang="pl-PL" sz="1200" dirty="0" err="1">
                <a:latin typeface="Raleway" panose="020B0604020202020204" charset="-18"/>
              </a:rPr>
              <a:t>number</a:t>
            </a:r>
            <a:r>
              <a:rPr lang="pl-PL" sz="1200" dirty="0">
                <a:latin typeface="Raleway" panose="020B0604020202020204" charset="-18"/>
              </a:rPr>
              <a:t> of </a:t>
            </a:r>
            <a:r>
              <a:rPr lang="pl-PL" sz="1200" dirty="0" err="1">
                <a:latin typeface="Raleway" panose="020B0604020202020204" charset="-18"/>
              </a:rPr>
              <a:t>customers</a:t>
            </a:r>
            <a:r>
              <a:rPr lang="pl-PL" sz="1200" dirty="0">
                <a:latin typeface="Raleway" panose="020B0604020202020204" charset="-18"/>
              </a:rPr>
              <a:t> </a:t>
            </a:r>
            <a:r>
              <a:rPr lang="pl-PL" sz="1200" dirty="0" err="1">
                <a:latin typeface="Raleway" panose="020B0604020202020204" charset="-18"/>
              </a:rPr>
              <a:t>who</a:t>
            </a:r>
            <a:r>
              <a:rPr lang="pl-PL" sz="1200" dirty="0">
                <a:latin typeface="Raleway" panose="020B0604020202020204" charset="-18"/>
              </a:rPr>
              <a:t> </a:t>
            </a:r>
            <a:r>
              <a:rPr lang="pl-PL" sz="1200" dirty="0" err="1">
                <a:latin typeface="Raleway" panose="020B0604020202020204" charset="-18"/>
              </a:rPr>
              <a:t>should</a:t>
            </a:r>
            <a:r>
              <a:rPr lang="pl-PL" sz="1200" dirty="0">
                <a:latin typeface="Raleway" panose="020B0604020202020204" charset="-18"/>
              </a:rPr>
              <a:t> be </a:t>
            </a:r>
            <a:r>
              <a:rPr lang="pl-PL" sz="1200" dirty="0" err="1">
                <a:latin typeface="Raleway" panose="020B0604020202020204" charset="-18"/>
              </a:rPr>
              <a:t>targeted</a:t>
            </a:r>
            <a:r>
              <a:rPr lang="pl-PL" sz="1200" dirty="0">
                <a:latin typeface="Raleway" panose="020B0604020202020204" charset="-18"/>
              </a:rPr>
              <a:t> (</a:t>
            </a:r>
            <a:r>
              <a:rPr lang="pl-PL" sz="1200" dirty="0" err="1">
                <a:latin typeface="Raleway" panose="020B0604020202020204" charset="-18"/>
              </a:rPr>
              <a:t>given</a:t>
            </a:r>
            <a:r>
              <a:rPr lang="pl-PL" sz="1200" dirty="0">
                <a:latin typeface="Raleway" panose="020B0604020202020204" charset="-18"/>
              </a:rPr>
              <a:t> high </a:t>
            </a:r>
            <a:r>
              <a:rPr lang="pl-PL" sz="1200" dirty="0" err="1">
                <a:latin typeface="Raleway" panose="020B0604020202020204" charset="-18"/>
              </a:rPr>
              <a:t>estimated</a:t>
            </a:r>
            <a:r>
              <a:rPr lang="pl-PL" sz="1200" dirty="0">
                <a:latin typeface="Raleway" panose="020B0604020202020204" charset="-18"/>
              </a:rPr>
              <a:t> </a:t>
            </a:r>
            <a:r>
              <a:rPr lang="pl-PL" sz="1200" dirty="0" err="1">
                <a:latin typeface="Raleway" panose="020B0604020202020204" charset="-18"/>
              </a:rPr>
              <a:t>uplift</a:t>
            </a:r>
            <a:r>
              <a:rPr lang="pl-PL" sz="1200" dirty="0">
                <a:latin typeface="Raleway" panose="020B0604020202020204" charset="-18"/>
              </a:rPr>
              <a:t>) and a numer </a:t>
            </a:r>
            <a:r>
              <a:rPr lang="pl-PL" sz="1200" dirty="0" err="1">
                <a:latin typeface="Raleway" panose="020B0604020202020204" charset="-18"/>
              </a:rPr>
              <a:t>accounting</a:t>
            </a:r>
            <a:r>
              <a:rPr lang="pl-PL" sz="1200" dirty="0">
                <a:latin typeface="Raleway" panose="020B0604020202020204" charset="-18"/>
              </a:rPr>
              <a:t> for </a:t>
            </a:r>
            <a:r>
              <a:rPr lang="pl-PL" sz="1200" dirty="0" err="1">
                <a:latin typeface="Raleway" panose="020B0604020202020204" charset="-18"/>
              </a:rPr>
              <a:t>call</a:t>
            </a:r>
            <a:r>
              <a:rPr lang="pl-PL" sz="1200" dirty="0">
                <a:latin typeface="Raleway" panose="020B0604020202020204" charset="-18"/>
              </a:rPr>
              <a:t> </a:t>
            </a:r>
            <a:r>
              <a:rPr lang="pl-PL" sz="1200" dirty="0" err="1">
                <a:latin typeface="Raleway" panose="020B0604020202020204" charset="-18"/>
              </a:rPr>
              <a:t>center</a:t>
            </a:r>
            <a:r>
              <a:rPr lang="pl-PL" sz="1200" dirty="0">
                <a:latin typeface="Raleway" panose="020B0604020202020204" charset="-18"/>
              </a:rPr>
              <a:t> </a:t>
            </a:r>
            <a:r>
              <a:rPr lang="pl-PL" sz="1200" dirty="0" err="1">
                <a:latin typeface="Raleway" panose="020B0604020202020204" charset="-18"/>
              </a:rPr>
              <a:t>capacity</a:t>
            </a:r>
            <a:r>
              <a:rPr lang="pl-PL" sz="1200" dirty="0">
                <a:latin typeface="Raleway" panose="020B0604020202020204" charset="-18"/>
              </a:rPr>
              <a:t> </a:t>
            </a:r>
            <a:r>
              <a:rPr lang="pl-PL" sz="1200" dirty="0" err="1">
                <a:latin typeface="Raleway" panose="020B0604020202020204" charset="-18"/>
              </a:rPr>
              <a:t>restriction</a:t>
            </a:r>
            <a:r>
              <a:rPr lang="pl-PL" sz="1200" dirty="0">
                <a:latin typeface="Raleway" panose="020B0604020202020204" charset="-18"/>
              </a:rPr>
              <a:t> (</a:t>
            </a:r>
            <a:r>
              <a:rPr lang="pl-PL" sz="1200" u="sng" dirty="0" err="1">
                <a:latin typeface="Raleway" panose="020B0604020202020204" charset="-18"/>
              </a:rPr>
              <a:t>to_target</a:t>
            </a:r>
            <a:r>
              <a:rPr lang="pl-PL" sz="1200" dirty="0">
                <a:latin typeface="Raleway" panose="020B0604020202020204" charset="-18"/>
              </a:rPr>
              <a:t>). In order to </a:t>
            </a:r>
            <a:r>
              <a:rPr lang="pl-PL" sz="1200" dirty="0" err="1">
                <a:latin typeface="Raleway" panose="020B0604020202020204" charset="-18"/>
              </a:rPr>
              <a:t>determine</a:t>
            </a:r>
            <a:r>
              <a:rPr lang="pl-PL" sz="1200" dirty="0">
                <a:latin typeface="Raleway" panose="020B0604020202020204" charset="-18"/>
              </a:rPr>
              <a:t> </a:t>
            </a:r>
            <a:r>
              <a:rPr lang="pl-PL" sz="1200" dirty="0" err="1">
                <a:latin typeface="Raleway" panose="020B0604020202020204" charset="-18"/>
              </a:rPr>
              <a:t>whether</a:t>
            </a:r>
            <a:r>
              <a:rPr lang="pl-PL" sz="1200" dirty="0">
                <a:latin typeface="Raleway" panose="020B0604020202020204" charset="-18"/>
              </a:rPr>
              <a:t> a </a:t>
            </a:r>
            <a:r>
              <a:rPr lang="pl-PL" sz="1200" dirty="0" err="1">
                <a:latin typeface="Raleway" panose="020B0604020202020204" charset="-18"/>
              </a:rPr>
              <a:t>particular</a:t>
            </a:r>
            <a:r>
              <a:rPr lang="pl-PL" sz="1200" dirty="0">
                <a:latin typeface="Raleway" panose="020B0604020202020204" charset="-18"/>
              </a:rPr>
              <a:t> </a:t>
            </a:r>
            <a:r>
              <a:rPr lang="pl-PL" sz="1200" dirty="0" err="1">
                <a:latin typeface="Raleway" panose="020B0604020202020204" charset="-18"/>
              </a:rPr>
              <a:t>customer</a:t>
            </a:r>
            <a:r>
              <a:rPr lang="pl-PL" sz="1200" dirty="0">
                <a:latin typeface="Raleway" panose="020B0604020202020204" charset="-18"/>
              </a:rPr>
              <a:t> </a:t>
            </a:r>
            <a:r>
              <a:rPr lang="pl-PL" sz="1200" dirty="0" err="1">
                <a:latin typeface="Raleway" panose="020B0604020202020204" charset="-18"/>
              </a:rPr>
              <a:t>should</a:t>
            </a:r>
            <a:r>
              <a:rPr lang="pl-PL" sz="1200" dirty="0">
                <a:latin typeface="Raleway" panose="020B0604020202020204" charset="-18"/>
              </a:rPr>
              <a:t> be </a:t>
            </a:r>
            <a:r>
              <a:rPr lang="pl-PL" sz="1200" dirty="0" err="1">
                <a:latin typeface="Raleway" panose="020B0604020202020204" charset="-18"/>
              </a:rPr>
              <a:t>targeted</a:t>
            </a:r>
            <a:r>
              <a:rPr lang="pl-PL" sz="1200" dirty="0">
                <a:latin typeface="Raleway" panose="020B0604020202020204" charset="-18"/>
              </a:rPr>
              <a:t>, the </a:t>
            </a:r>
            <a:r>
              <a:rPr lang="pl-PL" sz="1200" dirty="0" err="1">
                <a:latin typeface="Raleway" panose="020B0604020202020204" charset="-18"/>
              </a:rPr>
              <a:t>following</a:t>
            </a:r>
            <a:r>
              <a:rPr lang="pl-PL" sz="1200" dirty="0">
                <a:latin typeface="Raleway" panose="020B0604020202020204" charset="-18"/>
              </a:rPr>
              <a:t> </a:t>
            </a:r>
            <a:r>
              <a:rPr lang="pl-PL" sz="1200" dirty="0" err="1">
                <a:latin typeface="Raleway" panose="020B0604020202020204" charset="-18"/>
              </a:rPr>
              <a:t>rule</a:t>
            </a:r>
            <a:r>
              <a:rPr lang="pl-PL" sz="1200" dirty="0">
                <a:latin typeface="Raleway" panose="020B0604020202020204" charset="-18"/>
              </a:rPr>
              <a:t> </a:t>
            </a:r>
            <a:r>
              <a:rPr lang="pl-PL" sz="1200" dirty="0" err="1">
                <a:latin typeface="Raleway" panose="020B0604020202020204" charset="-18"/>
              </a:rPr>
              <a:t>has</a:t>
            </a:r>
            <a:r>
              <a:rPr lang="pl-PL" sz="1200" dirty="0">
                <a:latin typeface="Raleway" panose="020B0604020202020204" charset="-18"/>
              </a:rPr>
              <a:t> </a:t>
            </a:r>
            <a:r>
              <a:rPr lang="pl-PL" sz="1200" dirty="0" err="1">
                <a:latin typeface="Raleway" panose="020B0604020202020204" charset="-18"/>
              </a:rPr>
              <a:t>been</a:t>
            </a:r>
            <a:r>
              <a:rPr lang="pl-PL" sz="1200" dirty="0">
                <a:latin typeface="Raleway" panose="020B0604020202020204" charset="-18"/>
              </a:rPr>
              <a:t> applied:</a:t>
            </a:r>
          </a:p>
          <a:p>
            <a:pPr marL="0" indent="0" algn="just">
              <a:buNone/>
            </a:pPr>
            <a:r>
              <a:rPr lang="pl-PL" sz="1200" i="1" dirty="0">
                <a:latin typeface="Raleway" panose="020B0604020202020204" charset="-18"/>
              </a:rPr>
              <a:t>     100 * </a:t>
            </a:r>
            <a:r>
              <a:rPr lang="pl-PL" sz="1200" i="1" dirty="0" err="1">
                <a:latin typeface="Raleway" panose="020B0604020202020204" charset="-18"/>
              </a:rPr>
              <a:t>estimated</a:t>
            </a:r>
            <a:r>
              <a:rPr lang="pl-PL" sz="1200" i="1" dirty="0">
                <a:latin typeface="Raleway" panose="020B0604020202020204" charset="-18"/>
              </a:rPr>
              <a:t> </a:t>
            </a:r>
            <a:r>
              <a:rPr lang="pl-PL" sz="1200" i="1" dirty="0" err="1">
                <a:latin typeface="Raleway" panose="020B0604020202020204" charset="-18"/>
              </a:rPr>
              <a:t>uplift</a:t>
            </a:r>
            <a:r>
              <a:rPr lang="pl-PL" sz="1200" i="1" dirty="0">
                <a:latin typeface="Raleway" panose="020B0604020202020204" charset="-18"/>
              </a:rPr>
              <a:t> – 5 &gt; 0</a:t>
            </a:r>
          </a:p>
          <a:p>
            <a:pPr marL="176213" indent="-176213" algn="just">
              <a:buNone/>
            </a:pPr>
            <a:r>
              <a:rPr lang="pl-PL" sz="1200" i="1" dirty="0">
                <a:latin typeface="Raleway" panose="020B0604020202020204" charset="-18"/>
              </a:rPr>
              <a:t>     </a:t>
            </a:r>
            <a:r>
              <a:rPr lang="pl-PL" sz="1200" dirty="0" err="1">
                <a:latin typeface="Raleway" panose="020B0604020202020204" charset="-18"/>
              </a:rPr>
              <a:t>where</a:t>
            </a:r>
            <a:r>
              <a:rPr lang="pl-PL" sz="1200" i="1" dirty="0">
                <a:latin typeface="Raleway" panose="020B0604020202020204" charset="-18"/>
              </a:rPr>
              <a:t> </a:t>
            </a:r>
            <a:r>
              <a:rPr lang="pl-PL" sz="1200" i="1" dirty="0" err="1">
                <a:latin typeface="Raleway" panose="020B0604020202020204" charset="-18"/>
              </a:rPr>
              <a:t>estimated</a:t>
            </a:r>
            <a:r>
              <a:rPr lang="pl-PL" sz="1200" i="1" dirty="0">
                <a:latin typeface="Raleway" panose="020B0604020202020204" charset="-18"/>
              </a:rPr>
              <a:t> </a:t>
            </a:r>
            <a:r>
              <a:rPr lang="pl-PL" sz="1200" i="1" dirty="0" err="1">
                <a:latin typeface="Raleway" panose="020B0604020202020204" charset="-18"/>
              </a:rPr>
              <a:t>uplift</a:t>
            </a:r>
            <a:r>
              <a:rPr lang="pl-PL" sz="1200" i="1" dirty="0">
                <a:latin typeface="Raleway" panose="020B0604020202020204" charset="-18"/>
              </a:rPr>
              <a:t> </a:t>
            </a:r>
            <a:r>
              <a:rPr lang="pl-PL" sz="1200" dirty="0" err="1">
                <a:latin typeface="Raleway" panose="020B0604020202020204" charset="-18"/>
              </a:rPr>
              <a:t>is</a:t>
            </a:r>
            <a:r>
              <a:rPr lang="pl-PL" sz="1200" dirty="0">
                <a:latin typeface="Raleway" panose="020B0604020202020204" charset="-18"/>
              </a:rPr>
              <a:t> </a:t>
            </a:r>
            <a:r>
              <a:rPr lang="pl-PL" sz="1200" dirty="0" err="1">
                <a:latin typeface="Raleway" panose="020B0604020202020204" charset="-18"/>
              </a:rPr>
              <a:t>an</a:t>
            </a:r>
            <a:r>
              <a:rPr lang="pl-PL" sz="1200" dirty="0">
                <a:latin typeface="Raleway" panose="020B0604020202020204" charset="-18"/>
              </a:rPr>
              <a:t> </a:t>
            </a:r>
            <a:r>
              <a:rPr lang="pl-PL" sz="1200" dirty="0" err="1">
                <a:latin typeface="Raleway" panose="020B0604020202020204" charset="-18"/>
              </a:rPr>
              <a:t>estimated</a:t>
            </a:r>
            <a:r>
              <a:rPr lang="pl-PL" sz="1200" dirty="0">
                <a:latin typeface="Raleway" panose="020B0604020202020204" charset="-18"/>
              </a:rPr>
              <a:t> </a:t>
            </a:r>
            <a:r>
              <a:rPr lang="pl-PL" sz="1200" dirty="0" err="1">
                <a:latin typeface="Raleway" panose="020B0604020202020204" charset="-18"/>
              </a:rPr>
              <a:t>average</a:t>
            </a:r>
            <a:r>
              <a:rPr lang="pl-PL" sz="1200" dirty="0">
                <a:latin typeface="Raleway" panose="020B0604020202020204" charset="-18"/>
              </a:rPr>
              <a:t> </a:t>
            </a:r>
            <a:r>
              <a:rPr lang="pl-PL" sz="1200" dirty="0" err="1">
                <a:latin typeface="Raleway" panose="020B0604020202020204" charset="-18"/>
              </a:rPr>
              <a:t>treatment</a:t>
            </a:r>
            <a:r>
              <a:rPr lang="pl-PL" sz="1200" dirty="0">
                <a:latin typeface="Raleway" panose="020B0604020202020204" charset="-18"/>
              </a:rPr>
              <a:t> </a:t>
            </a:r>
            <a:r>
              <a:rPr lang="pl-PL" sz="1200" dirty="0" err="1">
                <a:latin typeface="Raleway" panose="020B0604020202020204" charset="-18"/>
              </a:rPr>
              <a:t>effect</a:t>
            </a:r>
            <a:r>
              <a:rPr lang="pl-PL" sz="1200" dirty="0">
                <a:latin typeface="Raleway" panose="020B0604020202020204" charset="-18"/>
              </a:rPr>
              <a:t> (model </a:t>
            </a:r>
            <a:r>
              <a:rPr lang="pl-PL" sz="1200" dirty="0" err="1">
                <a:latin typeface="Raleway" panose="020B0604020202020204" charset="-18"/>
              </a:rPr>
              <a:t>output</a:t>
            </a:r>
            <a:r>
              <a:rPr lang="pl-PL" sz="1200" dirty="0">
                <a:latin typeface="Raleway" panose="020B0604020202020204" charset="-18"/>
              </a:rPr>
              <a:t>)                                          </a:t>
            </a:r>
            <a:r>
              <a:rPr lang="pl-PL" sz="1200" dirty="0" err="1">
                <a:latin typeface="Raleway" panose="020B0604020202020204" charset="-18"/>
              </a:rPr>
              <a:t>based</a:t>
            </a:r>
            <a:r>
              <a:rPr lang="pl-PL" sz="1200" dirty="0">
                <a:latin typeface="Raleway" panose="020B0604020202020204" charset="-18"/>
              </a:rPr>
              <a:t> on </a:t>
            </a:r>
            <a:r>
              <a:rPr lang="pl-PL" sz="1200" dirty="0" err="1">
                <a:latin typeface="Raleway" panose="020B0604020202020204" charset="-18"/>
              </a:rPr>
              <a:t>specific</a:t>
            </a:r>
            <a:r>
              <a:rPr lang="pl-PL" sz="1200" dirty="0">
                <a:latin typeface="Raleway" panose="020B0604020202020204" charset="-18"/>
              </a:rPr>
              <a:t> </a:t>
            </a:r>
            <a:r>
              <a:rPr lang="pl-PL" sz="1200" dirty="0" err="1">
                <a:latin typeface="Raleway" panose="020B0604020202020204" charset="-18"/>
              </a:rPr>
              <a:t>client</a:t>
            </a:r>
            <a:r>
              <a:rPr lang="pl-PL" sz="1200" dirty="0">
                <a:latin typeface="Raleway" panose="020B0604020202020204" charset="-18"/>
              </a:rPr>
              <a:t> </a:t>
            </a:r>
            <a:r>
              <a:rPr lang="pl-PL" sz="1200" dirty="0" err="1">
                <a:latin typeface="Raleway" panose="020B0604020202020204" charset="-18"/>
              </a:rPr>
              <a:t>features</a:t>
            </a:r>
            <a:r>
              <a:rPr lang="pl-PL" sz="1200" dirty="0">
                <a:latin typeface="Raleway" panose="020B0604020202020204" charset="-18"/>
              </a:rPr>
              <a:t> (X). </a:t>
            </a:r>
          </a:p>
          <a:p>
            <a:pPr marL="0" indent="0" algn="just">
              <a:buNone/>
            </a:pPr>
            <a:r>
              <a:rPr lang="pl-PL" sz="1200" dirty="0">
                <a:latin typeface="Raleway" panose="020B0604020202020204" charset="-18"/>
              </a:rPr>
              <a:t>5.  </a:t>
            </a:r>
            <a:r>
              <a:rPr lang="pl-PL" sz="1200" dirty="0" err="1">
                <a:latin typeface="Raleway" panose="020B0604020202020204" charset="-18"/>
              </a:rPr>
              <a:t>Finally</a:t>
            </a:r>
            <a:r>
              <a:rPr lang="pl-PL" sz="1200" dirty="0">
                <a:latin typeface="Raleway" panose="020B0604020202020204" charset="-18"/>
              </a:rPr>
              <a:t>  the list of the </a:t>
            </a:r>
            <a:r>
              <a:rPr lang="pl-PL" sz="1200" dirty="0" err="1">
                <a:latin typeface="Raleway" panose="020B0604020202020204" charset="-18"/>
              </a:rPr>
              <a:t>customers</a:t>
            </a:r>
            <a:r>
              <a:rPr lang="pl-PL" sz="1200" dirty="0">
                <a:latin typeface="Raleway" panose="020B0604020202020204" charset="-18"/>
              </a:rPr>
              <a:t> to be </a:t>
            </a:r>
            <a:r>
              <a:rPr lang="pl-PL" sz="1200" dirty="0" err="1">
                <a:latin typeface="Raleway" panose="020B0604020202020204" charset="-18"/>
              </a:rPr>
              <a:t>targeted</a:t>
            </a:r>
            <a:r>
              <a:rPr lang="pl-PL" sz="1200" dirty="0">
                <a:latin typeface="Raleway" panose="020B0604020202020204" charset="-18"/>
              </a:rPr>
              <a:t> </a:t>
            </a:r>
            <a:r>
              <a:rPr lang="pl-PL" sz="1200" dirty="0" err="1">
                <a:latin typeface="Raleway" panose="020B0604020202020204" charset="-18"/>
              </a:rPr>
              <a:t>is</a:t>
            </a:r>
            <a:r>
              <a:rPr lang="pl-PL" sz="1200" dirty="0">
                <a:latin typeface="Raleway" panose="020B0604020202020204" charset="-18"/>
              </a:rPr>
              <a:t> </a:t>
            </a:r>
            <a:r>
              <a:rPr lang="pl-PL" sz="1200" dirty="0" err="1">
                <a:latin typeface="Raleway" panose="020B0604020202020204" charset="-18"/>
              </a:rPr>
              <a:t>produced</a:t>
            </a:r>
            <a:r>
              <a:rPr lang="pl-PL" sz="1200" dirty="0">
                <a:latin typeface="Raleway" panose="020B0604020202020204" charset="-18"/>
              </a:rPr>
              <a:t>. (</a:t>
            </a:r>
            <a:r>
              <a:rPr lang="pl-PL" sz="1200" u="sng" dirty="0" err="1">
                <a:latin typeface="Raleway" panose="020B0604020202020204" charset="-18"/>
              </a:rPr>
              <a:t>who_to_call</a:t>
            </a:r>
            <a:r>
              <a:rPr lang="pl-PL" sz="1200" dirty="0">
                <a:latin typeface="Raleway" panose="020B0604020202020204" charset="-18"/>
              </a:rPr>
              <a:t>)</a:t>
            </a:r>
          </a:p>
          <a:p>
            <a:pPr marL="0" indent="0" algn="just">
              <a:buNone/>
            </a:pPr>
            <a:endParaRPr lang="pl-PL" sz="1200" dirty="0">
              <a:latin typeface="Raleway" panose="020B0604020202020204" charset="-18"/>
            </a:endParaRPr>
          </a:p>
          <a:p>
            <a:pPr marL="0" indent="0" algn="just">
              <a:buNone/>
            </a:pPr>
            <a:endParaRPr lang="pl-PL" sz="1200" dirty="0">
              <a:latin typeface="Raleway" panose="020B0604020202020204" charset="-18"/>
            </a:endParaRPr>
          </a:p>
          <a:p>
            <a:pPr marL="0" indent="0" algn="just">
              <a:buNone/>
            </a:pPr>
            <a:r>
              <a:rPr lang="pl-PL" sz="1200" dirty="0">
                <a:latin typeface="Raleway" panose="020B0604020202020204" charset="-18"/>
              </a:rPr>
              <a:t>.</a:t>
            </a:r>
          </a:p>
          <a:p>
            <a:pPr marL="0" indent="0">
              <a:buNone/>
            </a:pPr>
            <a:endParaRPr lang="pl-PL" sz="1200" dirty="0">
              <a:latin typeface="Raleway" panose="020B0604020202020204" charset="-18"/>
            </a:endParaRPr>
          </a:p>
          <a:p>
            <a:pPr marL="0" indent="0">
              <a:buNone/>
            </a:pPr>
            <a:endParaRPr lang="pl-PL" sz="1200" dirty="0">
              <a:latin typeface="Raleway" panose="020B0604020202020204" charset="-18"/>
            </a:endParaRPr>
          </a:p>
          <a:p>
            <a:pPr marL="0" indent="0">
              <a:buNone/>
            </a:pPr>
            <a:endParaRPr lang="pl-PL" sz="1200" dirty="0">
              <a:latin typeface="Raleway" panose="020B0604020202020204" charset="-18"/>
            </a:endParaRPr>
          </a:p>
          <a:p>
            <a:pPr marL="0" indent="0">
              <a:buNone/>
            </a:pPr>
            <a:endParaRPr lang="pl-PL" sz="1200" dirty="0">
              <a:latin typeface="Raleway" panose="020B0604020202020204" charset="-18"/>
            </a:endParaRPr>
          </a:p>
        </p:txBody>
      </p:sp>
    </p:spTree>
    <p:extLst>
      <p:ext uri="{BB962C8B-B14F-4D97-AF65-F5344CB8AC3E}">
        <p14:creationId xmlns:p14="http://schemas.microsoft.com/office/powerpoint/2010/main" val="24905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11</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73600"/>
            <a:ext cx="2420470" cy="544500"/>
          </a:xfrm>
        </p:spPr>
        <p:txBody>
          <a:bodyPr/>
          <a:lstStyle/>
          <a:p>
            <a:r>
              <a:rPr lang="pl-PL" dirty="0"/>
              <a:t>TESTED </a:t>
            </a:r>
            <a:br>
              <a:rPr lang="pl-PL" dirty="0"/>
            </a:br>
            <a:r>
              <a:rPr lang="pl-PL" dirty="0"/>
              <a:t>MODELS</a:t>
            </a:r>
          </a:p>
        </p:txBody>
      </p:sp>
      <p:pic>
        <p:nvPicPr>
          <p:cNvPr id="6" name="Obraz 5">
            <a:extLst>
              <a:ext uri="{FF2B5EF4-FFF2-40B4-BE49-F238E27FC236}">
                <a16:creationId xmlns:a16="http://schemas.microsoft.com/office/drawing/2014/main" id="{33A81361-404A-4A9E-9866-DA993CC341B8}"/>
              </a:ext>
            </a:extLst>
          </p:cNvPr>
          <p:cNvPicPr>
            <a:picLocks noChangeAspect="1"/>
          </p:cNvPicPr>
          <p:nvPr/>
        </p:nvPicPr>
        <p:blipFill>
          <a:blip r:embed="rId3"/>
          <a:stretch>
            <a:fillRect/>
          </a:stretch>
        </p:blipFill>
        <p:spPr>
          <a:xfrm>
            <a:off x="2246400" y="575171"/>
            <a:ext cx="4787533" cy="3245931"/>
          </a:xfrm>
          <a:prstGeom prst="rect">
            <a:avLst/>
          </a:prstGeom>
        </p:spPr>
      </p:pic>
      <p:sp>
        <p:nvSpPr>
          <p:cNvPr id="11" name="pole tekstowe 10">
            <a:extLst>
              <a:ext uri="{FF2B5EF4-FFF2-40B4-BE49-F238E27FC236}">
                <a16:creationId xmlns:a16="http://schemas.microsoft.com/office/drawing/2014/main" id="{A3DFD5C9-18E9-45D8-979E-C3D8090B065B}"/>
              </a:ext>
            </a:extLst>
          </p:cNvPr>
          <p:cNvSpPr txBox="1"/>
          <p:nvPr/>
        </p:nvSpPr>
        <p:spPr>
          <a:xfrm>
            <a:off x="2144209" y="3829665"/>
            <a:ext cx="6440400" cy="1477328"/>
          </a:xfrm>
          <a:prstGeom prst="rect">
            <a:avLst/>
          </a:prstGeom>
          <a:noFill/>
        </p:spPr>
        <p:txBody>
          <a:bodyPr wrap="square" rtlCol="0">
            <a:spAutoFit/>
          </a:bodyPr>
          <a:lstStyle/>
          <a:p>
            <a:pPr algn="just"/>
            <a:r>
              <a:rPr lang="pl-PL" sz="1000" dirty="0">
                <a:solidFill>
                  <a:schemeClr val="bg1"/>
                </a:solidFill>
                <a:latin typeface="Raleway" panose="020B0604020202020204" charset="-18"/>
              </a:rPr>
              <a:t>The plot </a:t>
            </a:r>
            <a:r>
              <a:rPr lang="pl-PL" sz="1000" dirty="0" err="1">
                <a:solidFill>
                  <a:schemeClr val="bg1"/>
                </a:solidFill>
                <a:latin typeface="Raleway" panose="020B0604020202020204" charset="-18"/>
              </a:rPr>
              <a:t>displays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scaled</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qini</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curves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based</a:t>
            </a:r>
            <a:r>
              <a:rPr lang="pl-PL" sz="1000" dirty="0">
                <a:solidFill>
                  <a:schemeClr val="bg1"/>
                </a:solidFill>
                <a:latin typeface="Raleway" panose="020B0604020202020204" charset="-18"/>
              </a:rPr>
              <a:t> on </a:t>
            </a:r>
            <a:r>
              <a:rPr lang="pl-PL" sz="1000" dirty="0" err="1">
                <a:solidFill>
                  <a:schemeClr val="bg1"/>
                </a:solidFill>
                <a:latin typeface="Raleway" panose="020B0604020202020204" charset="-18"/>
              </a:rPr>
              <a:t>initial</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analysis</a:t>
            </a:r>
            <a:r>
              <a:rPr lang="pl-PL" sz="1000" dirty="0">
                <a:solidFill>
                  <a:schemeClr val="bg1"/>
                </a:solidFill>
                <a:latin typeface="Raleway" panose="020B0604020202020204" charset="-18"/>
              </a:rPr>
              <a:t> of </a:t>
            </a:r>
            <a:r>
              <a:rPr lang="pl-PL" sz="1000" dirty="0" err="1">
                <a:solidFill>
                  <a:schemeClr val="bg1"/>
                </a:solidFill>
                <a:latin typeface="Raleway" panose="020B0604020202020204" charset="-18"/>
              </a:rPr>
              <a:t>all</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tested</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models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Qini</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curves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were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developed</a:t>
            </a:r>
            <a:r>
              <a:rPr lang="pl-PL" sz="1000" dirty="0">
                <a:solidFill>
                  <a:schemeClr val="bg1"/>
                </a:solidFill>
                <a:latin typeface="Raleway" panose="020B0604020202020204" charset="-18"/>
              </a:rPr>
              <a:t> by </a:t>
            </a:r>
            <a:r>
              <a:rPr lang="pl-PL" sz="1000" dirty="0" err="1">
                <a:solidFill>
                  <a:schemeClr val="bg1"/>
                </a:solidFill>
                <a:latin typeface="Raleway" panose="020B0604020202020204" charset="-18"/>
              </a:rPr>
              <a:t>first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sorting</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customers</a:t>
            </a:r>
            <a:r>
              <a:rPr lang="pl-PL" sz="1000" dirty="0">
                <a:solidFill>
                  <a:schemeClr val="bg1"/>
                </a:solidFill>
                <a:latin typeface="Raleway" panose="020B0604020202020204" charset="-18"/>
              </a:rPr>
              <a:t> by </a:t>
            </a:r>
            <a:r>
              <a:rPr lang="pl-PL" sz="1000" dirty="0" err="1">
                <a:solidFill>
                  <a:schemeClr val="bg1"/>
                </a:solidFill>
                <a:latin typeface="Raleway" panose="020B0604020202020204" charset="-18"/>
              </a:rPr>
              <a:t>uplift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and </a:t>
            </a:r>
            <a:r>
              <a:rPr lang="pl-PL" sz="1000" dirty="0" err="1">
                <a:solidFill>
                  <a:schemeClr val="bg1"/>
                </a:solidFill>
                <a:latin typeface="Raleway" panose="020B0604020202020204" charset="-18"/>
              </a:rPr>
              <a:t>then</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calculating</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cumulative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sums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Additionally</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uplifts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were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multiplied</a:t>
            </a:r>
            <a:r>
              <a:rPr lang="pl-PL" sz="1000" dirty="0">
                <a:solidFill>
                  <a:schemeClr val="bg1"/>
                </a:solidFill>
                <a:latin typeface="Raleway" panose="020B0604020202020204" charset="-18"/>
              </a:rPr>
              <a:t> by 100 </a:t>
            </a:r>
            <a:r>
              <a:rPr lang="pl-PL" sz="1000" dirty="0" err="1">
                <a:solidFill>
                  <a:schemeClr val="bg1"/>
                </a:solidFill>
                <a:latin typeface="Raleway" panose="020B0604020202020204" charset="-18"/>
              </a:rPr>
              <a:t>units</a:t>
            </a:r>
            <a:r>
              <a:rPr lang="pl-PL" sz="1000" dirty="0">
                <a:solidFill>
                  <a:schemeClr val="bg1"/>
                </a:solidFill>
                <a:latin typeface="Raleway" panose="020B0604020202020204" charset="-18"/>
              </a:rPr>
              <a:t> to show the </a:t>
            </a:r>
            <a:r>
              <a:rPr lang="pl-PL" sz="1000" dirty="0" err="1">
                <a:solidFill>
                  <a:schemeClr val="bg1"/>
                </a:solidFill>
                <a:latin typeface="Raleway" panose="020B0604020202020204" charset="-18"/>
              </a:rPr>
              <a:t>average</a:t>
            </a:r>
            <a:r>
              <a:rPr lang="pl-PL" sz="1000" dirty="0">
                <a:solidFill>
                  <a:schemeClr val="bg1"/>
                </a:solidFill>
                <a:latin typeface="Raleway" panose="020B0604020202020204" charset="-18"/>
              </a:rPr>
              <a:t> profit </a:t>
            </a:r>
            <a:r>
              <a:rPr lang="pl-PL" sz="1000" dirty="0" err="1">
                <a:solidFill>
                  <a:schemeClr val="bg1"/>
                </a:solidFill>
                <a:latin typeface="Raleway" panose="020B0604020202020204" charset="-18"/>
              </a:rPr>
              <a:t>gain</a:t>
            </a:r>
            <a:r>
              <a:rPr lang="pl-PL" sz="1000" dirty="0">
                <a:solidFill>
                  <a:schemeClr val="bg1"/>
                </a:solidFill>
                <a:latin typeface="Raleway" panose="020B0604020202020204" charset="-18"/>
              </a:rPr>
              <a:t> from </a:t>
            </a:r>
            <a:r>
              <a:rPr lang="pl-PL" sz="1000" dirty="0" err="1">
                <a:solidFill>
                  <a:schemeClr val="bg1"/>
                </a:solidFill>
                <a:latin typeface="Raleway" panose="020B0604020202020204" charset="-18"/>
              </a:rPr>
              <a:t>reaction</a:t>
            </a:r>
            <a:r>
              <a:rPr lang="pl-PL" sz="1000" dirty="0">
                <a:solidFill>
                  <a:schemeClr val="bg1"/>
                </a:solidFill>
                <a:latin typeface="Raleway" panose="020B0604020202020204" charset="-18"/>
              </a:rPr>
              <a:t> on </a:t>
            </a:r>
            <a:r>
              <a:rPr lang="pl-PL" sz="1000" dirty="0" err="1">
                <a:solidFill>
                  <a:schemeClr val="bg1"/>
                </a:solidFill>
                <a:latin typeface="Raleway" panose="020B0604020202020204" charset="-18"/>
              </a:rPr>
              <a:t>treatment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Selecting</a:t>
            </a:r>
            <a:r>
              <a:rPr lang="pl-PL" sz="1000" dirty="0">
                <a:solidFill>
                  <a:schemeClr val="bg1"/>
                </a:solidFill>
                <a:latin typeface="Raleway" panose="020B0604020202020204" charset="-18"/>
              </a:rPr>
              <a:t> the model by </a:t>
            </a:r>
            <a:r>
              <a:rPr lang="pl-PL" sz="1000" dirty="0" err="1">
                <a:solidFill>
                  <a:schemeClr val="bg1"/>
                </a:solidFill>
                <a:latin typeface="Raleway" panose="020B0604020202020204" charset="-18"/>
              </a:rPr>
              <a:t>comparing</a:t>
            </a:r>
            <a:r>
              <a:rPr lang="pl-PL" sz="1000" dirty="0">
                <a:solidFill>
                  <a:schemeClr val="bg1"/>
                </a:solidFill>
                <a:latin typeface="Raleway" panose="020B0604020202020204" charset="-18"/>
              </a:rPr>
              <a:t> the </a:t>
            </a:r>
            <a:r>
              <a:rPr lang="pl-PL" sz="1000" dirty="0" err="1">
                <a:solidFill>
                  <a:schemeClr val="bg1"/>
                </a:solidFill>
                <a:latin typeface="Raleway" panose="020B0604020202020204" charset="-18"/>
              </a:rPr>
              <a:t>curves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calculated</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only</a:t>
            </a:r>
            <a:r>
              <a:rPr lang="pl-PL" sz="1000" dirty="0">
                <a:solidFill>
                  <a:schemeClr val="bg1"/>
                </a:solidFill>
                <a:latin typeface="Raleway" panose="020B0604020202020204" charset="-18"/>
              </a:rPr>
              <a:t> for one </a:t>
            </a:r>
            <a:r>
              <a:rPr lang="pl-PL" sz="1000" dirty="0" err="1">
                <a:solidFill>
                  <a:schemeClr val="bg1"/>
                </a:solidFill>
                <a:latin typeface="Raleway" panose="020B0604020202020204" charset="-18"/>
              </a:rPr>
              <a:t>random</a:t>
            </a:r>
            <a:r>
              <a:rPr lang="pl-PL" sz="1000" dirty="0">
                <a:solidFill>
                  <a:schemeClr val="bg1"/>
                </a:solidFill>
                <a:latin typeface="Raleway" panose="020B0604020202020204" charset="-18"/>
              </a:rPr>
              <a:t> data set </a:t>
            </a:r>
            <a:r>
              <a:rPr lang="pl-PL" sz="1000" dirty="0" err="1">
                <a:solidFill>
                  <a:schemeClr val="bg1"/>
                </a:solidFill>
                <a:latin typeface="Raleway" panose="020B0604020202020204" charset="-18"/>
              </a:rPr>
              <a:t>can</a:t>
            </a:r>
            <a:r>
              <a:rPr lang="pl-PL" sz="1000" dirty="0">
                <a:solidFill>
                  <a:schemeClr val="bg1"/>
                </a:solidFill>
                <a:latin typeface="Raleway" panose="020B0604020202020204" charset="-18"/>
              </a:rPr>
              <a:t> be </a:t>
            </a:r>
            <a:r>
              <a:rPr lang="pl-PL" sz="1000" dirty="0" err="1">
                <a:solidFill>
                  <a:schemeClr val="bg1"/>
                </a:solidFill>
                <a:latin typeface="Raleway" panose="020B0604020202020204" charset="-18"/>
              </a:rPr>
              <a:t>misleading</a:t>
            </a:r>
            <a:r>
              <a:rPr lang="pl-PL" sz="1000" dirty="0">
                <a:solidFill>
                  <a:schemeClr val="bg1"/>
                </a:solidFill>
                <a:latin typeface="Raleway" panose="020B0604020202020204" charset="-18"/>
              </a:rPr>
              <a:t>. KNN model </a:t>
            </a:r>
            <a:r>
              <a:rPr lang="pl-PL" sz="1000" dirty="0" err="1">
                <a:solidFill>
                  <a:schemeClr val="bg1"/>
                </a:solidFill>
                <a:latin typeface="Raleway" panose="020B0604020202020204" charset="-18"/>
              </a:rPr>
              <a:t>produces</a:t>
            </a:r>
            <a:r>
              <a:rPr lang="pl-PL" sz="1000" dirty="0">
                <a:solidFill>
                  <a:schemeClr val="bg1"/>
                </a:solidFill>
                <a:latin typeface="Raleway" panose="020B0604020202020204" charset="-18"/>
              </a:rPr>
              <a:t> the </a:t>
            </a:r>
            <a:r>
              <a:rPr lang="pl-PL" sz="1000" dirty="0" err="1">
                <a:solidFill>
                  <a:schemeClr val="bg1"/>
                </a:solidFill>
                <a:latin typeface="Raleway" panose="020B0604020202020204" charset="-18"/>
              </a:rPr>
              <a:t>highest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curve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However</a:t>
            </a:r>
            <a:r>
              <a:rPr lang="pl-PL" sz="1000" dirty="0">
                <a:solidFill>
                  <a:schemeClr val="bg1"/>
                </a:solidFill>
                <a:latin typeface="Raleway" panose="020B0604020202020204" charset="-18"/>
              </a:rPr>
              <a:t>, the </a:t>
            </a:r>
            <a:r>
              <a:rPr lang="pl-PL" sz="1000" dirty="0" err="1">
                <a:solidFill>
                  <a:schemeClr val="bg1"/>
                </a:solidFill>
                <a:latin typeface="Raleway" panose="020B0604020202020204" charset="-18"/>
              </a:rPr>
              <a:t>following</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slides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indicate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that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auuc</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and </a:t>
            </a:r>
            <a:r>
              <a:rPr lang="pl-PL" sz="1000" dirty="0" err="1">
                <a:solidFill>
                  <a:schemeClr val="bg1"/>
                </a:solidFill>
                <a:latin typeface="Raleway" panose="020B0604020202020204" charset="-18"/>
              </a:rPr>
              <a:t>qini</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are</a:t>
            </a:r>
            <a:r>
              <a:rPr lang="pl-PL" sz="1000" dirty="0">
                <a:solidFill>
                  <a:schemeClr val="bg1"/>
                </a:solidFill>
                <a:latin typeface="Raleway" panose="020B0604020202020204" charset="-18"/>
              </a:rPr>
              <a:t> the </a:t>
            </a:r>
            <a:r>
              <a:rPr lang="pl-PL" sz="1000" dirty="0" err="1">
                <a:solidFill>
                  <a:schemeClr val="bg1"/>
                </a:solidFill>
                <a:latin typeface="Raleway" panose="020B0604020202020204" charset="-18"/>
              </a:rPr>
              <a:t>lowest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among</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all</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tested</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methods</a:t>
            </a:r>
            <a:r>
              <a:rPr lang="pl-PL" sz="1000" dirty="0">
                <a:solidFill>
                  <a:schemeClr val="bg1"/>
                </a:solidFill>
                <a:latin typeface="Raleway" panose="020B0604020202020204" charset="-18"/>
              </a:rPr>
              <a:t>.</a:t>
            </a:r>
          </a:p>
          <a:p>
            <a:endParaRPr lang="pl-PL" sz="1000" dirty="0">
              <a:solidFill>
                <a:schemeClr val="bg1"/>
              </a:solidFill>
            </a:endParaRPr>
          </a:p>
          <a:p>
            <a:endParaRPr lang="pl-PL" sz="1000" dirty="0">
              <a:solidFill>
                <a:schemeClr val="bg1"/>
              </a:solidFill>
            </a:endParaRPr>
          </a:p>
          <a:p>
            <a:endParaRPr lang="pl-PL" sz="1000" dirty="0">
              <a:solidFill>
                <a:schemeClr val="bg1"/>
              </a:solidFill>
            </a:endParaRPr>
          </a:p>
        </p:txBody>
      </p:sp>
    </p:spTree>
    <p:extLst>
      <p:ext uri="{BB962C8B-B14F-4D97-AF65-F5344CB8AC3E}">
        <p14:creationId xmlns:p14="http://schemas.microsoft.com/office/powerpoint/2010/main" val="352647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12</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73600"/>
            <a:ext cx="2420470" cy="544500"/>
          </a:xfrm>
        </p:spPr>
        <p:txBody>
          <a:bodyPr/>
          <a:lstStyle/>
          <a:p>
            <a:r>
              <a:rPr lang="pl-PL" dirty="0"/>
              <a:t>CROSS VALIDATION</a:t>
            </a:r>
            <a:br>
              <a:rPr lang="pl-PL" dirty="0"/>
            </a:br>
            <a:endParaRPr lang="pl-PL" dirty="0"/>
          </a:p>
        </p:txBody>
      </p:sp>
      <p:sp>
        <p:nvSpPr>
          <p:cNvPr id="8" name="pole tekstowe 7">
            <a:extLst>
              <a:ext uri="{FF2B5EF4-FFF2-40B4-BE49-F238E27FC236}">
                <a16:creationId xmlns:a16="http://schemas.microsoft.com/office/drawing/2014/main" id="{F6A9E663-C70B-4250-AB22-D7C9CDE63219}"/>
              </a:ext>
            </a:extLst>
          </p:cNvPr>
          <p:cNvSpPr txBox="1"/>
          <p:nvPr/>
        </p:nvSpPr>
        <p:spPr>
          <a:xfrm>
            <a:off x="2246400" y="1008000"/>
            <a:ext cx="6181200" cy="3160800"/>
          </a:xfrm>
          <a:prstGeom prst="rect">
            <a:avLst/>
          </a:prstGeom>
          <a:noFill/>
        </p:spPr>
        <p:txBody>
          <a:bodyPr wrap="square" rtlCol="0">
            <a:spAutoFit/>
          </a:bodyPr>
          <a:lstStyle/>
          <a:p>
            <a:pPr algn="just"/>
            <a:r>
              <a:rPr lang="pl-PL" sz="1200" dirty="0">
                <a:solidFill>
                  <a:schemeClr val="bg1"/>
                </a:solidFill>
                <a:latin typeface="Raleway" panose="020B0604020202020204" charset="-18"/>
              </a:rPr>
              <a:t>On </a:t>
            </a:r>
            <a:r>
              <a:rPr lang="pl-PL" sz="1200" dirty="0" err="1">
                <a:solidFill>
                  <a:schemeClr val="bg1"/>
                </a:solidFill>
                <a:latin typeface="Raleway" panose="020B0604020202020204" charset="-18"/>
              </a:rPr>
              <a:t>particular</a:t>
            </a:r>
            <a:r>
              <a:rPr lang="pl-PL" sz="1200" dirty="0">
                <a:solidFill>
                  <a:schemeClr val="bg1"/>
                </a:solidFill>
                <a:latin typeface="Raleway" panose="020B0604020202020204" charset="-18"/>
              </a:rPr>
              <a:t> data set, one </a:t>
            </a:r>
            <a:r>
              <a:rPr lang="pl-PL" sz="1200" dirty="0" err="1">
                <a:solidFill>
                  <a:schemeClr val="bg1"/>
                </a:solidFill>
                <a:latin typeface="Raleway" panose="020B0604020202020204" charset="-18"/>
              </a:rPr>
              <a:t>specific</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method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may</a:t>
            </a:r>
            <a:r>
              <a:rPr lang="pl-PL" sz="1200" dirty="0">
                <a:solidFill>
                  <a:schemeClr val="bg1"/>
                </a:solidFill>
                <a:latin typeface="Raleway" panose="020B0604020202020204" charset="-18"/>
              </a:rPr>
              <a:t> be the </a:t>
            </a:r>
            <a:r>
              <a:rPr lang="pl-PL" sz="1200" dirty="0" err="1">
                <a:solidFill>
                  <a:schemeClr val="bg1"/>
                </a:solidFill>
                <a:latin typeface="Raleway" panose="020B0604020202020204" charset="-18"/>
              </a:rPr>
              <a:t>best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fit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However</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when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training</a:t>
            </a:r>
            <a:r>
              <a:rPr lang="pl-PL" sz="1200" dirty="0">
                <a:solidFill>
                  <a:schemeClr val="bg1"/>
                </a:solidFill>
                <a:latin typeface="Raleway" panose="020B0604020202020204" charset="-18"/>
              </a:rPr>
              <a:t> on </a:t>
            </a:r>
            <a:r>
              <a:rPr lang="pl-PL" sz="1200" dirty="0" err="1">
                <a:solidFill>
                  <a:schemeClr val="bg1"/>
                </a:solidFill>
                <a:latin typeface="Raleway" panose="020B0604020202020204" charset="-18"/>
              </a:rPr>
              <a:t>similar</a:t>
            </a:r>
            <a:r>
              <a:rPr lang="pl-PL" sz="1200" dirty="0">
                <a:solidFill>
                  <a:schemeClr val="bg1"/>
                </a:solidFill>
                <a:latin typeface="Raleway" panose="020B0604020202020204" charset="-18"/>
              </a:rPr>
              <a:t> but </a:t>
            </a:r>
            <a:r>
              <a:rPr lang="pl-PL" sz="1200" dirty="0" err="1">
                <a:solidFill>
                  <a:schemeClr val="bg1"/>
                </a:solidFill>
                <a:latin typeface="Raleway" panose="020B0604020202020204" charset="-18"/>
              </a:rPr>
              <a:t>different</a:t>
            </a:r>
            <a:r>
              <a:rPr lang="pl-PL" sz="1200" dirty="0">
                <a:solidFill>
                  <a:schemeClr val="bg1"/>
                </a:solidFill>
                <a:latin typeface="Raleway" panose="020B0604020202020204" charset="-18"/>
              </a:rPr>
              <a:t> data set, </a:t>
            </a:r>
            <a:r>
              <a:rPr lang="pl-PL" sz="1200" dirty="0" err="1">
                <a:solidFill>
                  <a:schemeClr val="bg1"/>
                </a:solidFill>
                <a:latin typeface="Raleway" panose="020B0604020202020204" charset="-18"/>
              </a:rPr>
              <a:t>its</a:t>
            </a:r>
            <a:r>
              <a:rPr lang="pl-PL" sz="1200" dirty="0">
                <a:solidFill>
                  <a:schemeClr val="bg1"/>
                </a:solidFill>
                <a:latin typeface="Raleway" panose="020B0604020202020204" charset="-18"/>
              </a:rPr>
              <a:t> performance </a:t>
            </a:r>
            <a:r>
              <a:rPr lang="pl-PL" sz="1200" dirty="0" err="1">
                <a:solidFill>
                  <a:schemeClr val="bg1"/>
                </a:solidFill>
                <a:latin typeface="Raleway" panose="020B0604020202020204" charset="-18"/>
              </a:rPr>
              <a:t>may</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worsen</a:t>
            </a:r>
            <a:r>
              <a:rPr lang="pl-PL" sz="1200" dirty="0">
                <a:solidFill>
                  <a:schemeClr val="bg1"/>
                </a:solidFill>
                <a:latin typeface="Raleway" panose="020B0604020202020204" charset="-18"/>
              </a:rPr>
              <a:t>. </a:t>
            </a:r>
          </a:p>
          <a:p>
            <a:pPr algn="just"/>
            <a:endParaRPr lang="pl-PL" sz="1200" dirty="0">
              <a:solidFill>
                <a:schemeClr val="bg1"/>
              </a:solidFill>
              <a:latin typeface="Raleway" panose="020B0604020202020204" charset="-18"/>
            </a:endParaRPr>
          </a:p>
          <a:p>
            <a:pPr algn="just"/>
            <a:r>
              <a:rPr lang="pl-PL" sz="1200" dirty="0">
                <a:solidFill>
                  <a:schemeClr val="bg1"/>
                </a:solidFill>
                <a:latin typeface="Raleway" panose="020B0604020202020204" charset="-18"/>
              </a:rPr>
              <a:t>In order to </a:t>
            </a:r>
            <a:r>
              <a:rPr lang="pl-PL" sz="1200" dirty="0" err="1">
                <a:solidFill>
                  <a:schemeClr val="bg1"/>
                </a:solidFill>
                <a:latin typeface="Raleway" panose="020B0604020202020204" charset="-18"/>
              </a:rPr>
              <a:t>obtain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robust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measure</a:t>
            </a:r>
            <a:r>
              <a:rPr lang="pl-PL" sz="1200" dirty="0">
                <a:solidFill>
                  <a:schemeClr val="bg1"/>
                </a:solidFill>
                <a:latin typeface="Raleway" panose="020B0604020202020204" charset="-18"/>
              </a:rPr>
              <a:t> of model performance, I </a:t>
            </a:r>
            <a:r>
              <a:rPr lang="pl-PL" sz="1200" dirty="0" err="1">
                <a:solidFill>
                  <a:schemeClr val="bg1"/>
                </a:solidFill>
                <a:latin typeface="Raleway" panose="020B0604020202020204" charset="-18"/>
              </a:rPr>
              <a:t>tested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uplift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models</a:t>
            </a:r>
            <a:r>
              <a:rPr lang="pl-PL" sz="1200" dirty="0">
                <a:solidFill>
                  <a:schemeClr val="bg1"/>
                </a:solidFill>
                <a:latin typeface="Raleway" panose="020B0604020202020204" charset="-18"/>
              </a:rPr>
              <a:t> on </a:t>
            </a:r>
            <a:r>
              <a:rPr lang="pl-PL" sz="1200" dirty="0" err="1">
                <a:solidFill>
                  <a:schemeClr val="bg1"/>
                </a:solidFill>
                <a:latin typeface="Raleway" panose="020B0604020202020204" charset="-18"/>
              </a:rPr>
              <a:t>several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randomly</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selected</a:t>
            </a:r>
            <a:r>
              <a:rPr lang="pl-PL" sz="1200" dirty="0">
                <a:solidFill>
                  <a:schemeClr val="bg1"/>
                </a:solidFill>
                <a:latin typeface="Raleway" panose="020B0604020202020204" charset="-18"/>
              </a:rPr>
              <a:t> data </a:t>
            </a:r>
            <a:r>
              <a:rPr lang="pl-PL" sz="1200" dirty="0" err="1">
                <a:solidFill>
                  <a:schemeClr val="bg1"/>
                </a:solidFill>
                <a:latin typeface="Raleway" panose="020B0604020202020204" charset="-18"/>
              </a:rPr>
              <a:t>sets</a:t>
            </a:r>
            <a:r>
              <a:rPr lang="pl-PL" sz="1200" dirty="0">
                <a:solidFill>
                  <a:schemeClr val="bg1"/>
                </a:solidFill>
                <a:latin typeface="Raleway" panose="020B0604020202020204" charset="-18"/>
              </a:rPr>
              <a:t>.</a:t>
            </a:r>
          </a:p>
          <a:p>
            <a:pPr algn="just"/>
            <a:endParaRPr lang="pl-PL" sz="1200" dirty="0">
              <a:solidFill>
                <a:schemeClr val="bg1"/>
              </a:solidFill>
              <a:latin typeface="Raleway" panose="020B0604020202020204" charset="-18"/>
            </a:endParaRPr>
          </a:p>
          <a:p>
            <a:pPr algn="just"/>
            <a:r>
              <a:rPr lang="pl-PL" sz="1200" dirty="0">
                <a:solidFill>
                  <a:schemeClr val="bg1"/>
                </a:solidFill>
                <a:latin typeface="Raleway" panose="020B0604020202020204" charset="-18"/>
              </a:rPr>
              <a:t>For </a:t>
            </a:r>
            <a:r>
              <a:rPr lang="pl-PL" sz="1200" dirty="0" err="1">
                <a:solidFill>
                  <a:schemeClr val="bg1"/>
                </a:solidFill>
                <a:latin typeface="Raleway" panose="020B0604020202020204" charset="-18"/>
              </a:rPr>
              <a:t>every</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method</a:t>
            </a:r>
            <a:r>
              <a:rPr lang="pl-PL" sz="1200" dirty="0">
                <a:solidFill>
                  <a:schemeClr val="bg1"/>
                </a:solidFill>
                <a:latin typeface="Raleway" panose="020B0604020202020204" charset="-18"/>
              </a:rPr>
              <a:t>, I </a:t>
            </a:r>
            <a:r>
              <a:rPr lang="pl-PL" sz="1200" dirty="0" err="1">
                <a:solidFill>
                  <a:schemeClr val="bg1"/>
                </a:solidFill>
                <a:latin typeface="Raleway" panose="020B0604020202020204" charset="-18"/>
              </a:rPr>
              <a:t>randomly</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split</a:t>
            </a:r>
            <a:r>
              <a:rPr lang="pl-PL" sz="1200" dirty="0">
                <a:solidFill>
                  <a:schemeClr val="bg1"/>
                </a:solidFill>
                <a:latin typeface="Raleway" panose="020B0604020202020204" charset="-18"/>
              </a:rPr>
              <a:t> pilot </a:t>
            </a:r>
            <a:r>
              <a:rPr lang="pl-PL" sz="1200" dirty="0" err="1">
                <a:solidFill>
                  <a:schemeClr val="bg1"/>
                </a:solidFill>
                <a:latin typeface="Raleway" panose="020B0604020202020204" charset="-18"/>
              </a:rPr>
              <a:t>dataset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into</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training</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testing</a:t>
            </a:r>
            <a:r>
              <a:rPr lang="pl-PL" sz="1200" dirty="0">
                <a:solidFill>
                  <a:schemeClr val="bg1"/>
                </a:solidFill>
                <a:latin typeface="Raleway" panose="020B0604020202020204" charset="-18"/>
              </a:rPr>
              <a:t> set with 20 </a:t>
            </a:r>
            <a:r>
              <a:rPr lang="pl-PL" sz="1200" dirty="0" err="1">
                <a:solidFill>
                  <a:schemeClr val="bg1"/>
                </a:solidFill>
                <a:latin typeface="Raleway" panose="020B0604020202020204" charset="-18"/>
              </a:rPr>
              <a:t>different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seeds</a:t>
            </a:r>
            <a:r>
              <a:rPr lang="pl-PL" sz="1200" dirty="0">
                <a:solidFill>
                  <a:schemeClr val="bg1"/>
                </a:solidFill>
                <a:latin typeface="Raleway" panose="020B0604020202020204" charset="-18"/>
              </a:rPr>
              <a:t>. Then for </a:t>
            </a:r>
            <a:r>
              <a:rPr lang="pl-PL" sz="1200" dirty="0" err="1">
                <a:solidFill>
                  <a:schemeClr val="bg1"/>
                </a:solidFill>
                <a:latin typeface="Raleway" panose="020B0604020202020204" charset="-18"/>
              </a:rPr>
              <a:t>every</a:t>
            </a:r>
            <a:r>
              <a:rPr lang="pl-PL" sz="1200" dirty="0">
                <a:solidFill>
                  <a:schemeClr val="bg1"/>
                </a:solidFill>
                <a:latin typeface="Raleway" panose="020B0604020202020204" charset="-18"/>
              </a:rPr>
              <a:t> data set:</a:t>
            </a:r>
          </a:p>
          <a:p>
            <a:pPr algn="just"/>
            <a:endParaRPr lang="pl-PL" sz="1200" dirty="0">
              <a:solidFill>
                <a:schemeClr val="bg1"/>
              </a:solidFill>
              <a:latin typeface="Raleway" panose="020B0604020202020204" charset="-18"/>
            </a:endParaRPr>
          </a:p>
          <a:p>
            <a:pPr marL="171450" indent="-171450" algn="just">
              <a:buFont typeface="Wingdings" panose="05000000000000000000" pitchFamily="2" charset="2"/>
              <a:buChar char="v"/>
            </a:pPr>
            <a:r>
              <a:rPr lang="pl-PL" sz="1200" dirty="0">
                <a:solidFill>
                  <a:schemeClr val="bg1"/>
                </a:solidFill>
                <a:latin typeface="Raleway" panose="020B0604020202020204" charset="-18"/>
              </a:rPr>
              <a:t>I </a:t>
            </a:r>
            <a:r>
              <a:rPr lang="pl-PL" sz="1200" dirty="0" err="1">
                <a:solidFill>
                  <a:schemeClr val="bg1"/>
                </a:solidFill>
                <a:latin typeface="Raleway" panose="020B0604020202020204" charset="-18"/>
              </a:rPr>
              <a:t>trained</a:t>
            </a:r>
            <a:r>
              <a:rPr lang="pl-PL" sz="1200" dirty="0">
                <a:solidFill>
                  <a:schemeClr val="bg1"/>
                </a:solidFill>
                <a:latin typeface="Raleway" panose="020B0604020202020204" charset="-18"/>
              </a:rPr>
              <a:t> the model;</a:t>
            </a:r>
          </a:p>
          <a:p>
            <a:pPr marL="171450" indent="-171450" algn="just">
              <a:buFont typeface="Wingdings" panose="05000000000000000000" pitchFamily="2" charset="2"/>
              <a:buChar char="v"/>
            </a:pPr>
            <a:r>
              <a:rPr lang="pl-PL" sz="1200" dirty="0" err="1">
                <a:solidFill>
                  <a:schemeClr val="bg1"/>
                </a:solidFill>
                <a:latin typeface="Raleway" panose="020B0604020202020204" charset="-18"/>
              </a:rPr>
              <a:t>Calculated</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predictions</a:t>
            </a:r>
            <a:r>
              <a:rPr lang="pl-PL" sz="1200" dirty="0">
                <a:solidFill>
                  <a:schemeClr val="bg1"/>
                </a:solidFill>
                <a:latin typeface="Raleway" panose="020B0604020202020204" charset="-18"/>
              </a:rPr>
              <a:t> on test </a:t>
            </a:r>
            <a:r>
              <a:rPr lang="pl-PL" sz="1200" dirty="0" err="1">
                <a:solidFill>
                  <a:schemeClr val="bg1"/>
                </a:solidFill>
                <a:latin typeface="Raleway" panose="020B0604020202020204" charset="-18"/>
              </a:rPr>
              <a:t>sets</a:t>
            </a:r>
            <a:r>
              <a:rPr lang="pl-PL" sz="1200" dirty="0">
                <a:solidFill>
                  <a:schemeClr val="bg1"/>
                </a:solidFill>
                <a:latin typeface="Raleway" panose="020B0604020202020204" charset="-18"/>
              </a:rPr>
              <a:t>;</a:t>
            </a:r>
          </a:p>
          <a:p>
            <a:pPr marL="171450" indent="-171450" algn="just">
              <a:buFont typeface="Wingdings" panose="05000000000000000000" pitchFamily="2" charset="2"/>
              <a:buChar char="v"/>
            </a:pPr>
            <a:r>
              <a:rPr lang="pl-PL" sz="1200" dirty="0" err="1">
                <a:solidFill>
                  <a:schemeClr val="bg1"/>
                </a:solidFill>
                <a:latin typeface="Raleway" panose="020B0604020202020204" charset="-18"/>
              </a:rPr>
              <a:t>Calculated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gini</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score</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auuc</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score</a:t>
            </a:r>
            <a:r>
              <a:rPr lang="pl-PL" sz="1200" dirty="0">
                <a:solidFill>
                  <a:schemeClr val="bg1"/>
                </a:solidFill>
                <a:latin typeface="Raleway" panose="020B0604020202020204" charset="-18"/>
              </a:rPr>
              <a:t>.</a:t>
            </a:r>
          </a:p>
          <a:p>
            <a:pPr algn="just"/>
            <a:endParaRPr lang="pl-PL" sz="1200" dirty="0">
              <a:solidFill>
                <a:schemeClr val="bg1"/>
              </a:solidFill>
              <a:latin typeface="Raleway" panose="020B0604020202020204" charset="-18"/>
            </a:endParaRPr>
          </a:p>
          <a:p>
            <a:pPr algn="just"/>
            <a:r>
              <a:rPr lang="pl-PL" sz="1200" dirty="0" err="1">
                <a:solidFill>
                  <a:schemeClr val="bg1"/>
                </a:solidFill>
                <a:latin typeface="Raleway" panose="020B0604020202020204" charset="-18"/>
              </a:rPr>
              <a:t>Finally</a:t>
            </a:r>
            <a:r>
              <a:rPr lang="pl-PL" sz="1200" dirty="0">
                <a:solidFill>
                  <a:schemeClr val="bg1"/>
                </a:solidFill>
                <a:latin typeface="Raleway" panose="020B0604020202020204" charset="-18"/>
              </a:rPr>
              <a:t>, I </a:t>
            </a:r>
            <a:r>
              <a:rPr lang="pl-PL" sz="1200" dirty="0" err="1">
                <a:solidFill>
                  <a:schemeClr val="bg1"/>
                </a:solidFill>
                <a:latin typeface="Raleway" panose="020B0604020202020204" charset="-18"/>
              </a:rPr>
              <a:t>calculated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mean</a:t>
            </a:r>
            <a:r>
              <a:rPr lang="pl-PL" sz="1200" dirty="0">
                <a:solidFill>
                  <a:schemeClr val="bg1"/>
                </a:solidFill>
                <a:latin typeface="Raleway" panose="020B0604020202020204" charset="-18"/>
              </a:rPr>
              <a:t> of </a:t>
            </a:r>
            <a:r>
              <a:rPr lang="pl-PL" sz="1200" dirty="0" err="1">
                <a:solidFill>
                  <a:schemeClr val="bg1"/>
                </a:solidFill>
                <a:latin typeface="Raleway" panose="020B0604020202020204" charset="-18"/>
              </a:rPr>
              <a:t>both</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measures</a:t>
            </a:r>
            <a:r>
              <a:rPr lang="pl-PL" sz="1200" dirty="0">
                <a:solidFill>
                  <a:schemeClr val="bg1"/>
                </a:solidFill>
                <a:latin typeface="Raleway" panose="020B0604020202020204" charset="-18"/>
              </a:rPr>
              <a:t> to </a:t>
            </a:r>
            <a:r>
              <a:rPr lang="pl-PL" sz="1200" dirty="0" err="1">
                <a:solidFill>
                  <a:schemeClr val="bg1"/>
                </a:solidFill>
                <a:latin typeface="Raleway" panose="020B0604020202020204" charset="-18"/>
              </a:rPr>
              <a:t>conclude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which</a:t>
            </a:r>
            <a:r>
              <a:rPr lang="pl-PL" sz="1200" dirty="0">
                <a:solidFill>
                  <a:schemeClr val="bg1"/>
                </a:solidFill>
                <a:latin typeface="Raleway" panose="020B0604020202020204" charset="-18"/>
              </a:rPr>
              <a:t> of the </a:t>
            </a:r>
            <a:r>
              <a:rPr lang="pl-PL" sz="1200" dirty="0" err="1">
                <a:solidFill>
                  <a:schemeClr val="bg1"/>
                </a:solidFill>
                <a:latin typeface="Raleway" panose="020B0604020202020204" charset="-18"/>
              </a:rPr>
              <a:t>models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performs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best</a:t>
            </a:r>
            <a:r>
              <a:rPr lang="pl-PL" sz="1200" dirty="0">
                <a:solidFill>
                  <a:schemeClr val="bg1"/>
                </a:solidFill>
                <a:latin typeface="Raleway" panose="020B0604020202020204" charset="-18"/>
              </a:rPr>
              <a:t> on </a:t>
            </a:r>
            <a:r>
              <a:rPr lang="pl-PL" sz="1200" dirty="0" err="1">
                <a:solidFill>
                  <a:schemeClr val="bg1"/>
                </a:solidFill>
                <a:latin typeface="Raleway" panose="020B0604020202020204" charset="-18"/>
              </a:rPr>
              <a:t>average</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results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are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illustrated</a:t>
            </a:r>
            <a:r>
              <a:rPr lang="pl-PL" sz="1200" dirty="0">
                <a:solidFill>
                  <a:schemeClr val="bg1"/>
                </a:solidFill>
                <a:latin typeface="Raleway" panose="020B0604020202020204" charset="-18"/>
              </a:rPr>
              <a:t> in the </a:t>
            </a:r>
            <a:r>
              <a:rPr lang="pl-PL" sz="1200" dirty="0" err="1">
                <a:solidFill>
                  <a:schemeClr val="bg1"/>
                </a:solidFill>
                <a:latin typeface="Raleway" panose="020B0604020202020204" charset="-18"/>
              </a:rPr>
              <a:t>following</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slides</a:t>
            </a:r>
            <a:r>
              <a:rPr lang="pl-PL" sz="1200" dirty="0">
                <a:solidFill>
                  <a:schemeClr val="bg1"/>
                </a:solidFill>
                <a:latin typeface="Raleway" panose="020B0604020202020204" charset="-18"/>
              </a:rPr>
              <a:t>.</a:t>
            </a:r>
          </a:p>
          <a:p>
            <a:pPr algn="just"/>
            <a:endParaRPr lang="pl-PL" sz="1200" dirty="0">
              <a:solidFill>
                <a:schemeClr val="bg1"/>
              </a:solidFill>
              <a:latin typeface="Raleway" panose="020B0604020202020204" charset="-18"/>
            </a:endParaRPr>
          </a:p>
          <a:p>
            <a:pPr algn="just"/>
            <a:endParaRPr lang="pl-PL" sz="1200" dirty="0">
              <a:solidFill>
                <a:schemeClr val="bg1"/>
              </a:solidFill>
              <a:latin typeface="Raleway" panose="020B0604020202020204" charset="-18"/>
            </a:endParaRPr>
          </a:p>
          <a:p>
            <a:pPr algn="just"/>
            <a:endParaRPr lang="pl-PL" dirty="0">
              <a:solidFill>
                <a:schemeClr val="bg1"/>
              </a:solidFill>
            </a:endParaRPr>
          </a:p>
        </p:txBody>
      </p:sp>
      <p:sp>
        <p:nvSpPr>
          <p:cNvPr id="14" name="pole tekstowe 13">
            <a:extLst>
              <a:ext uri="{FF2B5EF4-FFF2-40B4-BE49-F238E27FC236}">
                <a16:creationId xmlns:a16="http://schemas.microsoft.com/office/drawing/2014/main" id="{3B444504-7816-4C99-A4C6-6440E5AA8E85}"/>
              </a:ext>
            </a:extLst>
          </p:cNvPr>
          <p:cNvSpPr txBox="1"/>
          <p:nvPr/>
        </p:nvSpPr>
        <p:spPr>
          <a:xfrm>
            <a:off x="2246400" y="507600"/>
            <a:ext cx="6167574" cy="307777"/>
          </a:xfrm>
          <a:prstGeom prst="rect">
            <a:avLst/>
          </a:prstGeom>
          <a:noFill/>
        </p:spPr>
        <p:txBody>
          <a:bodyPr wrap="square" rtlCol="0">
            <a:spAutoFit/>
          </a:bodyPr>
          <a:lstStyle/>
          <a:p>
            <a:pPr algn="ctr"/>
            <a:r>
              <a:rPr lang="pl-PL" b="1" dirty="0">
                <a:solidFill>
                  <a:schemeClr val="bg1">
                    <a:lumMod val="95000"/>
                  </a:schemeClr>
                </a:solidFill>
              </a:rPr>
              <a:t>EVALUATION OF UPLIFT MODELS</a:t>
            </a:r>
          </a:p>
        </p:txBody>
      </p:sp>
    </p:spTree>
    <p:extLst>
      <p:ext uri="{BB962C8B-B14F-4D97-AF65-F5344CB8AC3E}">
        <p14:creationId xmlns:p14="http://schemas.microsoft.com/office/powerpoint/2010/main" val="328198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13</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73600"/>
            <a:ext cx="2420470" cy="544500"/>
          </a:xfrm>
        </p:spPr>
        <p:txBody>
          <a:bodyPr/>
          <a:lstStyle/>
          <a:p>
            <a:r>
              <a:rPr lang="pl-PL" dirty="0"/>
              <a:t>CROSS VALIDATION</a:t>
            </a:r>
            <a:br>
              <a:rPr lang="pl-PL" dirty="0"/>
            </a:br>
            <a:endParaRPr lang="pl-PL" dirty="0"/>
          </a:p>
        </p:txBody>
      </p:sp>
      <p:sp>
        <p:nvSpPr>
          <p:cNvPr id="2" name="pole tekstowe 1">
            <a:extLst>
              <a:ext uri="{FF2B5EF4-FFF2-40B4-BE49-F238E27FC236}">
                <a16:creationId xmlns:a16="http://schemas.microsoft.com/office/drawing/2014/main" id="{B048C735-7A07-408E-8BE8-50CEF67A95F0}"/>
              </a:ext>
            </a:extLst>
          </p:cNvPr>
          <p:cNvSpPr txBox="1"/>
          <p:nvPr/>
        </p:nvSpPr>
        <p:spPr>
          <a:xfrm>
            <a:off x="2339592" y="4189182"/>
            <a:ext cx="6577501" cy="677108"/>
          </a:xfrm>
          <a:prstGeom prst="rect">
            <a:avLst/>
          </a:prstGeom>
          <a:noFill/>
        </p:spPr>
        <p:txBody>
          <a:bodyPr wrap="square" rtlCol="0">
            <a:spAutoFit/>
          </a:bodyPr>
          <a:lstStyle/>
          <a:p>
            <a:endParaRPr lang="pl-PL" sz="800" dirty="0">
              <a:solidFill>
                <a:srgbClr val="FF0000"/>
              </a:solidFill>
              <a:latin typeface="Raleway" panose="020B0604020202020204" charset="-18"/>
            </a:endParaRPr>
          </a:p>
          <a:p>
            <a:r>
              <a:rPr lang="pl-PL" sz="1000" dirty="0" err="1">
                <a:solidFill>
                  <a:schemeClr val="bg1"/>
                </a:solidFill>
                <a:latin typeface="Raleway" panose="020B0604020202020204" charset="-18"/>
              </a:rPr>
              <a:t>Above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results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indicate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that</a:t>
            </a:r>
            <a:r>
              <a:rPr lang="pl-PL" sz="1000" dirty="0">
                <a:solidFill>
                  <a:schemeClr val="bg1"/>
                </a:solidFill>
                <a:latin typeface="Raleway" panose="020B0604020202020204" charset="-18"/>
              </a:rPr>
              <a:t> </a:t>
            </a:r>
            <a:r>
              <a:rPr lang="pl-PL" sz="1000" b="1" dirty="0" err="1">
                <a:solidFill>
                  <a:schemeClr val="bg1"/>
                </a:solidFill>
                <a:latin typeface="Raleway" panose="020B0604020202020204" charset="-18"/>
              </a:rPr>
              <a:t>Uplift</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Random</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Forest</a:t>
            </a:r>
            <a:r>
              <a:rPr lang="pl-PL" sz="1000" b="1" dirty="0">
                <a:solidFill>
                  <a:schemeClr val="bg1"/>
                </a:solidFill>
                <a:latin typeface="Raleway" panose="020B0604020202020204" charset="-18"/>
              </a:rPr>
              <a:t> </a:t>
            </a:r>
            <a:r>
              <a:rPr lang="pl-PL" sz="1000" dirty="0">
                <a:solidFill>
                  <a:schemeClr val="bg1"/>
                </a:solidFill>
                <a:latin typeface="Raleway" panose="020B0604020202020204" charset="-18"/>
              </a:rPr>
              <a:t>and T- </a:t>
            </a:r>
            <a:r>
              <a:rPr lang="pl-PL" sz="1000" dirty="0" err="1">
                <a:solidFill>
                  <a:schemeClr val="bg1"/>
                </a:solidFill>
                <a:latin typeface="Raleway" panose="020B0604020202020204" charset="-18"/>
              </a:rPr>
              <a:t>Learner</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Random</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Forest</a:t>
            </a:r>
            <a:r>
              <a:rPr lang="pl-PL" sz="1000" dirty="0">
                <a:solidFill>
                  <a:schemeClr val="bg1"/>
                </a:solidFill>
                <a:latin typeface="Raleway" panose="020B0604020202020204" charset="-18"/>
              </a:rPr>
              <a:t>, on </a:t>
            </a:r>
            <a:r>
              <a:rPr lang="pl-PL" sz="1000" dirty="0" err="1">
                <a:solidFill>
                  <a:schemeClr val="bg1"/>
                </a:solidFill>
                <a:latin typeface="Raleway" panose="020B0604020202020204" charset="-18"/>
              </a:rPr>
              <a:t>average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produce</a:t>
            </a:r>
            <a:r>
              <a:rPr lang="pl-PL" sz="1000" dirty="0">
                <a:solidFill>
                  <a:schemeClr val="bg1"/>
                </a:solidFill>
                <a:latin typeface="Raleway" panose="020B0604020202020204" charset="-18"/>
              </a:rPr>
              <a:t>          the </a:t>
            </a:r>
            <a:r>
              <a:rPr lang="pl-PL" sz="1000" dirty="0" err="1">
                <a:solidFill>
                  <a:schemeClr val="bg1"/>
                </a:solidFill>
                <a:latin typeface="Raleway" panose="020B0604020202020204" charset="-18"/>
              </a:rPr>
              <a:t>highest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qini</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around</a:t>
            </a:r>
            <a:r>
              <a:rPr lang="pl-PL" sz="1000" b="1" dirty="0">
                <a:solidFill>
                  <a:schemeClr val="bg1"/>
                </a:solidFill>
                <a:latin typeface="Raleway" panose="020B0604020202020204" charset="-18"/>
              </a:rPr>
              <a:t> 0,9. </a:t>
            </a:r>
            <a:r>
              <a:rPr lang="pl-PL" sz="1000" dirty="0" err="1">
                <a:solidFill>
                  <a:schemeClr val="bg1"/>
                </a:solidFill>
                <a:latin typeface="Raleway" panose="020B0604020202020204" charset="-18"/>
              </a:rPr>
              <a:t>Logistic</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Regression</a:t>
            </a:r>
            <a:r>
              <a:rPr lang="pl-PL" sz="1000" dirty="0">
                <a:solidFill>
                  <a:schemeClr val="bg1"/>
                </a:solidFill>
                <a:latin typeface="Raleway" panose="020B0604020202020204" charset="-18"/>
              </a:rPr>
              <a:t> and </a:t>
            </a:r>
            <a:r>
              <a:rPr lang="pl-PL" sz="1000" dirty="0" err="1">
                <a:solidFill>
                  <a:schemeClr val="bg1"/>
                </a:solidFill>
                <a:latin typeface="Raleway" panose="020B0604020202020204" charset="-18"/>
              </a:rPr>
              <a:t>Decision</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tree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can</a:t>
            </a:r>
            <a:r>
              <a:rPr lang="pl-PL" sz="1000" dirty="0">
                <a:solidFill>
                  <a:schemeClr val="bg1"/>
                </a:solidFill>
                <a:latin typeface="Raleway" panose="020B0604020202020204" charset="-18"/>
              </a:rPr>
              <a:t> be </a:t>
            </a:r>
            <a:r>
              <a:rPr lang="pl-PL" sz="1000" dirty="0" err="1">
                <a:solidFill>
                  <a:schemeClr val="bg1"/>
                </a:solidFill>
                <a:latin typeface="Raleway" panose="020B0604020202020204" charset="-18"/>
              </a:rPr>
              <a:t>characterised</a:t>
            </a:r>
            <a:r>
              <a:rPr lang="pl-PL" sz="1000" dirty="0">
                <a:solidFill>
                  <a:schemeClr val="bg1"/>
                </a:solidFill>
                <a:latin typeface="Raleway" panose="020B0604020202020204" charset="-18"/>
              </a:rPr>
              <a:t> by </a:t>
            </a:r>
            <a:r>
              <a:rPr lang="pl-PL" sz="1000" dirty="0" err="1">
                <a:solidFill>
                  <a:schemeClr val="bg1"/>
                </a:solidFill>
                <a:latin typeface="Raleway" panose="020B0604020202020204" charset="-18"/>
              </a:rPr>
              <a:t>lower</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qini</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of </a:t>
            </a:r>
            <a:r>
              <a:rPr lang="pl-PL" sz="1000" dirty="0" err="1">
                <a:solidFill>
                  <a:schemeClr val="bg1"/>
                </a:solidFill>
                <a:latin typeface="Raleway" panose="020B0604020202020204" charset="-18"/>
              </a:rPr>
              <a:t>approx</a:t>
            </a:r>
            <a:r>
              <a:rPr lang="pl-PL" sz="1000" dirty="0">
                <a:solidFill>
                  <a:schemeClr val="bg1"/>
                </a:solidFill>
                <a:latin typeface="Raleway" panose="020B0604020202020204" charset="-18"/>
              </a:rPr>
              <a:t>. 0.6. In </a:t>
            </a:r>
            <a:r>
              <a:rPr lang="pl-PL" sz="1000" dirty="0" err="1">
                <a:solidFill>
                  <a:schemeClr val="bg1"/>
                </a:solidFill>
                <a:latin typeface="Raleway" panose="020B0604020202020204" charset="-18"/>
              </a:rPr>
              <a:t>contrast</a:t>
            </a:r>
            <a:r>
              <a:rPr lang="pl-PL" sz="1000" dirty="0">
                <a:solidFill>
                  <a:schemeClr val="bg1"/>
                </a:solidFill>
                <a:latin typeface="Raleway" panose="020B0604020202020204" charset="-18"/>
              </a:rPr>
              <a:t>, KNN </a:t>
            </a:r>
            <a:r>
              <a:rPr lang="pl-PL" sz="1000" dirty="0" err="1">
                <a:solidFill>
                  <a:schemeClr val="bg1"/>
                </a:solidFill>
                <a:latin typeface="Raleway" panose="020B0604020202020204" charset="-18"/>
              </a:rPr>
              <a:t>method</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yields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negative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a:t>
            </a:r>
          </a:p>
        </p:txBody>
      </p:sp>
      <p:sp>
        <p:nvSpPr>
          <p:cNvPr id="5" name="pole tekstowe 4">
            <a:extLst>
              <a:ext uri="{FF2B5EF4-FFF2-40B4-BE49-F238E27FC236}">
                <a16:creationId xmlns:a16="http://schemas.microsoft.com/office/drawing/2014/main" id="{1BF0AD56-9EB2-4D92-BCD5-F6F2188D2148}"/>
              </a:ext>
            </a:extLst>
          </p:cNvPr>
          <p:cNvSpPr txBox="1"/>
          <p:nvPr/>
        </p:nvSpPr>
        <p:spPr>
          <a:xfrm>
            <a:off x="352535" y="2804187"/>
            <a:ext cx="2183131" cy="769441"/>
          </a:xfrm>
          <a:prstGeom prst="rect">
            <a:avLst/>
          </a:prstGeom>
          <a:noFill/>
        </p:spPr>
        <p:txBody>
          <a:bodyPr wrap="square" rtlCol="0">
            <a:spAutoFit/>
          </a:bodyPr>
          <a:lstStyle/>
          <a:p>
            <a:r>
              <a:rPr lang="pl-PL" sz="1100" b="1" i="0" dirty="0">
                <a:solidFill>
                  <a:schemeClr val="bg1"/>
                </a:solidFill>
                <a:effectLst/>
                <a:latin typeface="Raleway" panose="020B0604020202020204" charset="-18"/>
              </a:rPr>
              <a:t>QINI</a:t>
            </a:r>
          </a:p>
          <a:p>
            <a:r>
              <a:rPr lang="pl-PL" sz="1100" dirty="0">
                <a:solidFill>
                  <a:schemeClr val="bg1"/>
                </a:solidFill>
                <a:latin typeface="Raleway" panose="020B0604020202020204" charset="-18"/>
              </a:rPr>
              <a:t>T</a:t>
            </a:r>
            <a:r>
              <a:rPr lang="en-US" sz="1100" i="0" dirty="0">
                <a:solidFill>
                  <a:schemeClr val="bg1"/>
                </a:solidFill>
                <a:effectLst/>
                <a:latin typeface="Raleway" panose="020B0604020202020204" charset="-18"/>
              </a:rPr>
              <a:t>he difference between</a:t>
            </a:r>
            <a:r>
              <a:rPr lang="pl-PL" sz="1100" i="0" dirty="0">
                <a:solidFill>
                  <a:schemeClr val="bg1"/>
                </a:solidFill>
                <a:effectLst/>
                <a:latin typeface="Raleway" panose="020B0604020202020204" charset="-18"/>
              </a:rPr>
              <a:t>               </a:t>
            </a:r>
            <a:r>
              <a:rPr lang="en-US" sz="1100" i="0" dirty="0">
                <a:solidFill>
                  <a:schemeClr val="bg1"/>
                </a:solidFill>
                <a:effectLst/>
                <a:latin typeface="Raleway" panose="020B0604020202020204" charset="-18"/>
              </a:rPr>
              <a:t> </a:t>
            </a:r>
            <a:endParaRPr lang="pl-PL" sz="1100" i="0" dirty="0">
              <a:solidFill>
                <a:schemeClr val="bg1"/>
              </a:solidFill>
              <a:effectLst/>
              <a:latin typeface="Raleway" panose="020B0604020202020204" charset="-18"/>
            </a:endParaRPr>
          </a:p>
          <a:p>
            <a:r>
              <a:rPr lang="pl-PL" sz="1100" dirty="0">
                <a:solidFill>
                  <a:schemeClr val="bg1"/>
                </a:solidFill>
                <a:latin typeface="Raleway" panose="020B0604020202020204" charset="-18"/>
              </a:rPr>
              <a:t>the </a:t>
            </a:r>
            <a:r>
              <a:rPr lang="en-US" sz="1100" i="0" dirty="0">
                <a:solidFill>
                  <a:schemeClr val="bg1"/>
                </a:solidFill>
                <a:effectLst/>
                <a:latin typeface="Raleway" panose="020B0604020202020204" charset="-18"/>
              </a:rPr>
              <a:t>area under the Uplift Curve and</a:t>
            </a:r>
            <a:r>
              <a:rPr lang="pl-PL" sz="1100" dirty="0">
                <a:solidFill>
                  <a:schemeClr val="bg1"/>
                </a:solidFill>
                <a:latin typeface="Raleway" panose="020B0604020202020204" charset="-18"/>
              </a:rPr>
              <a:t> </a:t>
            </a:r>
            <a:r>
              <a:rPr lang="en-US" sz="1100" i="0" dirty="0">
                <a:solidFill>
                  <a:schemeClr val="bg1"/>
                </a:solidFill>
                <a:effectLst/>
                <a:latin typeface="Raleway" panose="020B0604020202020204" charset="-18"/>
              </a:rPr>
              <a:t>the random curve</a:t>
            </a:r>
            <a:endParaRPr lang="pl-PL" sz="1100" dirty="0">
              <a:solidFill>
                <a:schemeClr val="bg1"/>
              </a:solidFill>
              <a:latin typeface="Raleway" panose="020B0604020202020204" charset="-18"/>
            </a:endParaRPr>
          </a:p>
        </p:txBody>
      </p:sp>
      <p:sp>
        <p:nvSpPr>
          <p:cNvPr id="12" name="pole tekstowe 11">
            <a:extLst>
              <a:ext uri="{FF2B5EF4-FFF2-40B4-BE49-F238E27FC236}">
                <a16:creationId xmlns:a16="http://schemas.microsoft.com/office/drawing/2014/main" id="{3FDE5E74-20C6-4C4A-8E3A-A6AA397F5E21}"/>
              </a:ext>
            </a:extLst>
          </p:cNvPr>
          <p:cNvSpPr txBox="1"/>
          <p:nvPr/>
        </p:nvSpPr>
        <p:spPr>
          <a:xfrm>
            <a:off x="2231651" y="348958"/>
            <a:ext cx="6167574" cy="307777"/>
          </a:xfrm>
          <a:prstGeom prst="rect">
            <a:avLst/>
          </a:prstGeom>
          <a:noFill/>
        </p:spPr>
        <p:txBody>
          <a:bodyPr wrap="square" rtlCol="0">
            <a:spAutoFit/>
          </a:bodyPr>
          <a:lstStyle/>
          <a:p>
            <a:pPr algn="ctr"/>
            <a:r>
              <a:rPr lang="pl-PL" b="1" dirty="0">
                <a:solidFill>
                  <a:schemeClr val="bg1">
                    <a:lumMod val="95000"/>
                  </a:schemeClr>
                </a:solidFill>
              </a:rPr>
              <a:t>QINI SCORE </a:t>
            </a:r>
          </a:p>
        </p:txBody>
      </p:sp>
      <p:graphicFrame>
        <p:nvGraphicFramePr>
          <p:cNvPr id="14" name="Tabela 13">
            <a:extLst>
              <a:ext uri="{FF2B5EF4-FFF2-40B4-BE49-F238E27FC236}">
                <a16:creationId xmlns:a16="http://schemas.microsoft.com/office/drawing/2014/main" id="{E16E9F01-17F1-42C2-8D08-F8B434259123}"/>
              </a:ext>
            </a:extLst>
          </p:cNvPr>
          <p:cNvGraphicFramePr>
            <a:graphicFrameLocks noGrp="1"/>
          </p:cNvGraphicFramePr>
          <p:nvPr>
            <p:extLst>
              <p:ext uri="{D42A27DB-BD31-4B8C-83A1-F6EECF244321}">
                <p14:modId xmlns:p14="http://schemas.microsoft.com/office/powerpoint/2010/main" val="1593707497"/>
              </p:ext>
            </p:extLst>
          </p:nvPr>
        </p:nvGraphicFramePr>
        <p:xfrm>
          <a:off x="2432634" y="605403"/>
          <a:ext cx="6162262" cy="3720329"/>
        </p:xfrm>
        <a:graphic>
          <a:graphicData uri="http://schemas.openxmlformats.org/drawingml/2006/table">
            <a:tbl>
              <a:tblPr>
                <a:tableStyleId>{BEC730BF-486E-471B-82D6-E3A71571A7B1}</a:tableStyleId>
              </a:tblPr>
              <a:tblGrid>
                <a:gridCol w="766602">
                  <a:extLst>
                    <a:ext uri="{9D8B030D-6E8A-4147-A177-3AD203B41FA5}">
                      <a16:colId xmlns:a16="http://schemas.microsoft.com/office/drawing/2014/main" val="1498869265"/>
                    </a:ext>
                  </a:extLst>
                </a:gridCol>
                <a:gridCol w="766602">
                  <a:extLst>
                    <a:ext uri="{9D8B030D-6E8A-4147-A177-3AD203B41FA5}">
                      <a16:colId xmlns:a16="http://schemas.microsoft.com/office/drawing/2014/main" val="937791191"/>
                    </a:ext>
                  </a:extLst>
                </a:gridCol>
                <a:gridCol w="766602">
                  <a:extLst>
                    <a:ext uri="{9D8B030D-6E8A-4147-A177-3AD203B41FA5}">
                      <a16:colId xmlns:a16="http://schemas.microsoft.com/office/drawing/2014/main" val="27466480"/>
                    </a:ext>
                  </a:extLst>
                </a:gridCol>
                <a:gridCol w="766602">
                  <a:extLst>
                    <a:ext uri="{9D8B030D-6E8A-4147-A177-3AD203B41FA5}">
                      <a16:colId xmlns:a16="http://schemas.microsoft.com/office/drawing/2014/main" val="1542162967"/>
                    </a:ext>
                  </a:extLst>
                </a:gridCol>
                <a:gridCol w="766602">
                  <a:extLst>
                    <a:ext uri="{9D8B030D-6E8A-4147-A177-3AD203B41FA5}">
                      <a16:colId xmlns:a16="http://schemas.microsoft.com/office/drawing/2014/main" val="3700063659"/>
                    </a:ext>
                  </a:extLst>
                </a:gridCol>
                <a:gridCol w="766602">
                  <a:extLst>
                    <a:ext uri="{9D8B030D-6E8A-4147-A177-3AD203B41FA5}">
                      <a16:colId xmlns:a16="http://schemas.microsoft.com/office/drawing/2014/main" val="1567858114"/>
                    </a:ext>
                  </a:extLst>
                </a:gridCol>
                <a:gridCol w="766602">
                  <a:extLst>
                    <a:ext uri="{9D8B030D-6E8A-4147-A177-3AD203B41FA5}">
                      <a16:colId xmlns:a16="http://schemas.microsoft.com/office/drawing/2014/main" val="1679404625"/>
                    </a:ext>
                  </a:extLst>
                </a:gridCol>
                <a:gridCol w="796048">
                  <a:extLst>
                    <a:ext uri="{9D8B030D-6E8A-4147-A177-3AD203B41FA5}">
                      <a16:colId xmlns:a16="http://schemas.microsoft.com/office/drawing/2014/main" val="1787653872"/>
                    </a:ext>
                  </a:extLst>
                </a:gridCol>
              </a:tblGrid>
              <a:tr h="294442">
                <a:tc>
                  <a:txBody>
                    <a:bodyPr/>
                    <a:lstStyle/>
                    <a:p>
                      <a:pPr algn="ctr" fontAlgn="b"/>
                      <a:r>
                        <a:rPr lang="pl-PL" sz="1000" b="1" i="0" u="none" strike="noStrike" baseline="0" dirty="0" err="1">
                          <a:solidFill>
                            <a:schemeClr val="bg1"/>
                          </a:solidFill>
                          <a:effectLst/>
                          <a:latin typeface="Raleway" panose="020B0604020202020204" charset="-18"/>
                        </a:rPr>
                        <a:t>Random</a:t>
                      </a:r>
                      <a:r>
                        <a:rPr lang="pl-PL" sz="1000" b="1" i="0" u="none" strike="noStrike" baseline="0" dirty="0">
                          <a:solidFill>
                            <a:schemeClr val="bg1"/>
                          </a:solidFill>
                          <a:effectLst/>
                          <a:latin typeface="Raleway" panose="020B0604020202020204" charset="-18"/>
                        </a:rPr>
                        <a:t> </a:t>
                      </a:r>
                      <a:r>
                        <a:rPr lang="pl-PL" sz="1000" b="1" i="0" u="none" strike="noStrike" baseline="0" dirty="0" err="1">
                          <a:solidFill>
                            <a:schemeClr val="bg1"/>
                          </a:solidFill>
                          <a:effectLst/>
                          <a:latin typeface="Raleway" panose="020B0604020202020204" charset="-18"/>
                        </a:rPr>
                        <a:t>State</a:t>
                      </a:r>
                      <a:endParaRPr lang="pl-PL" sz="1000" b="1" i="0" u="none" strike="noStrike" baseline="0" dirty="0">
                        <a:solidFill>
                          <a:schemeClr val="bg1"/>
                        </a:solidFill>
                        <a:effectLst/>
                        <a:latin typeface="Raleway" panose="020B0604020202020204" charset="-18"/>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XGBoost</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Logistic</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endParaRPr lang="pl-PL" sz="1000" b="1" i="0" u="none" strike="noStrike" baseline="0" dirty="0">
                        <a:solidFill>
                          <a:schemeClr val="bg1"/>
                        </a:solidFill>
                        <a:effectLst/>
                        <a:latin typeface="+mj-lt"/>
                      </a:endParaRPr>
                    </a:p>
                    <a:p>
                      <a:pPr algn="ctr" fontAlgn="b"/>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Knn</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endParaRPr lang="pl-PL" sz="1000" b="1" i="0" u="none" strike="noStrike" baseline="0" dirty="0">
                        <a:solidFill>
                          <a:schemeClr val="bg1"/>
                        </a:solidFill>
                        <a:effectLst/>
                        <a:latin typeface="+mj-lt"/>
                      </a:endParaRPr>
                    </a:p>
                    <a:p>
                      <a:pPr algn="ctr" fontAlgn="b"/>
                      <a:r>
                        <a:rPr lang="pl-PL" sz="1000" b="1" i="0" u="none" strike="noStrike" baseline="0" dirty="0" err="1">
                          <a:solidFill>
                            <a:schemeClr val="bg1"/>
                          </a:solidFill>
                          <a:effectLst/>
                          <a:latin typeface="+mj-lt"/>
                        </a:rPr>
                        <a:t>Decision</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trees</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Random</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forest</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err="1">
                          <a:solidFill>
                            <a:schemeClr val="bg1"/>
                          </a:solidFill>
                          <a:effectLst/>
                        </a:rPr>
                        <a:t>Uplift</a:t>
                      </a:r>
                      <a:r>
                        <a:rPr lang="pl-PL" sz="1000" b="1" i="0" u="none" strike="noStrike" baseline="0" dirty="0">
                          <a:solidFill>
                            <a:schemeClr val="bg1"/>
                          </a:solidFill>
                          <a:effectLst/>
                        </a:rPr>
                        <a:t> </a:t>
                      </a:r>
                      <a:r>
                        <a:rPr lang="pl-PL" sz="1000" b="1" i="0" u="none" strike="noStrike" baseline="0" dirty="0" err="1">
                          <a:solidFill>
                            <a:schemeClr val="bg1"/>
                          </a:solidFill>
                          <a:effectLst/>
                        </a:rPr>
                        <a:t>Decision</a:t>
                      </a:r>
                      <a:r>
                        <a:rPr lang="pl-PL" sz="1000" b="1" i="0" u="none" strike="noStrike" baseline="0" dirty="0">
                          <a:solidFill>
                            <a:schemeClr val="bg1"/>
                          </a:solidFill>
                          <a:effectLst/>
                        </a:rPr>
                        <a:t> </a:t>
                      </a:r>
                      <a:r>
                        <a:rPr lang="pl-PL" sz="1000" b="1" i="0" u="none" strike="noStrike" baseline="0" dirty="0" err="1">
                          <a:solidFill>
                            <a:schemeClr val="bg1"/>
                          </a:solidFill>
                          <a:effectLst/>
                        </a:rPr>
                        <a:t>trees</a:t>
                      </a:r>
                      <a:endParaRPr lang="pl-PL" sz="1000" b="1" i="0" u="none" strike="noStrike" baseline="0" dirty="0">
                        <a:solidFill>
                          <a:schemeClr val="bg1"/>
                        </a:solidFill>
                        <a:effectLst/>
                        <a:latin typeface="Raleway" panose="020B0604020202020204" charset="-18"/>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err="1">
                          <a:solidFill>
                            <a:schemeClr val="bg1"/>
                          </a:solidFill>
                          <a:effectLst/>
                        </a:rPr>
                        <a:t>Uplift</a:t>
                      </a:r>
                      <a:r>
                        <a:rPr lang="pl-PL" sz="1000" b="1" i="0" u="none" strike="noStrike" baseline="0" dirty="0">
                          <a:solidFill>
                            <a:schemeClr val="bg1"/>
                          </a:solidFill>
                          <a:effectLst/>
                        </a:rPr>
                        <a:t> </a:t>
                      </a:r>
                      <a:r>
                        <a:rPr lang="pl-PL" sz="1000" b="1" i="0" u="none" strike="noStrike" baseline="0" dirty="0" err="1">
                          <a:solidFill>
                            <a:schemeClr val="bg1"/>
                          </a:solidFill>
                          <a:effectLst/>
                        </a:rPr>
                        <a:t>Random</a:t>
                      </a:r>
                      <a:r>
                        <a:rPr lang="pl-PL" sz="1000" b="1" i="0" u="none" strike="noStrike" baseline="0" dirty="0">
                          <a:solidFill>
                            <a:schemeClr val="bg1"/>
                          </a:solidFill>
                          <a:effectLst/>
                        </a:rPr>
                        <a:t> </a:t>
                      </a:r>
                      <a:r>
                        <a:rPr lang="pl-PL" sz="1000" b="1" i="0" u="none" strike="noStrike" baseline="0" dirty="0" err="1">
                          <a:solidFill>
                            <a:schemeClr val="bg1"/>
                          </a:solidFill>
                          <a:effectLst/>
                        </a:rPr>
                        <a:t>forest</a:t>
                      </a:r>
                      <a:endParaRPr lang="pl-PL" sz="1000" b="1" i="0" u="none" strike="noStrike" baseline="0" dirty="0">
                        <a:solidFill>
                          <a:schemeClr val="bg1"/>
                        </a:solidFill>
                        <a:effectLst/>
                        <a:latin typeface="Raleway" panose="020B0604020202020204" charset="-18"/>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560506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-0,259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-0,931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0,042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2,455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1,148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1,708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0395"/>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0,056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-0,265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0,163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0,174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0,415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792972"/>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-0,198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0,206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0,091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0,034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956194"/>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0,132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0,115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0,531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0,335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0,504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-0,015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0,342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7765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0,245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0,354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0,397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0,224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8930722"/>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0,165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0,566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-0,178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0,171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0,428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0,015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6819334"/>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0,735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0,758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0,596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8589888"/>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1,572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0,679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-0,364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1,226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1,353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155975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0,802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-1,088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0,405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110627"/>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0,328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0,374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-0,251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0,879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58570"/>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10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-0,296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0,495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-0,749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-0,199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0,152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0,142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0,145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686600"/>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0,101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0,036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0,273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-0,072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0,218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62958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12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0,248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0,321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0,441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0,053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0,389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136084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-0,675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-1,258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-1,526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2,008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1,085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2,513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48936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0,342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3,709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0,701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2,848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-0,184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3,203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510576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15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1,097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2,883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0,132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3,326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0,435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2,655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027777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-0,373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-0,731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0,265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0,194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0,049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0,339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953941"/>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0,928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1,078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1,462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1,049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50046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-0,086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0,377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0,046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0,141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0,205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2263354"/>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0,824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1,159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0,446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0,278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0,982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729604"/>
                  </a:ext>
                </a:extLst>
              </a:tr>
              <a:tr h="154747">
                <a:tc>
                  <a:txBody>
                    <a:bodyPr/>
                    <a:lstStyle/>
                    <a:p>
                      <a:pPr algn="ctr" fontAlgn="b"/>
                      <a:r>
                        <a:rPr lang="pl-PL" sz="1000" b="1" i="0" u="none" strike="noStrike" baseline="0" dirty="0">
                          <a:solidFill>
                            <a:schemeClr val="bg1"/>
                          </a:solidFill>
                          <a:effectLst/>
                          <a:latin typeface="Raleway" panose="020B0604020202020204" charset="-18"/>
                        </a:rPr>
                        <a:t>MEAN</a:t>
                      </a: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0,292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0,588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dirty="0">
                          <a:solidFill>
                            <a:schemeClr val="bg1"/>
                          </a:solidFill>
                          <a:effectLst/>
                          <a:latin typeface="Arial" panose="020B0604020202020204" pitchFamily="34" charset="0"/>
                        </a:rPr>
                        <a:t>-0,16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0,64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dirty="0">
                          <a:solidFill>
                            <a:srgbClr val="92D050"/>
                          </a:solidFill>
                          <a:effectLst/>
                          <a:latin typeface="Arial" panose="020B0604020202020204" pitchFamily="34" charset="0"/>
                        </a:rPr>
                        <a:t>0,873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0,329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dirty="0">
                          <a:solidFill>
                            <a:srgbClr val="92D050"/>
                          </a:solidFill>
                          <a:effectLst/>
                          <a:latin typeface="Arial" panose="020B0604020202020204" pitchFamily="34" charset="0"/>
                        </a:rPr>
                        <a:t>0,907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128842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14</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46025"/>
            <a:ext cx="2420470" cy="544500"/>
          </a:xfrm>
        </p:spPr>
        <p:txBody>
          <a:bodyPr/>
          <a:lstStyle/>
          <a:p>
            <a:r>
              <a:rPr lang="pl-PL" dirty="0"/>
              <a:t>CROSS VALIDATION</a:t>
            </a:r>
            <a:br>
              <a:rPr lang="pl-PL" dirty="0"/>
            </a:br>
            <a:endParaRPr lang="pl-PL" dirty="0"/>
          </a:p>
        </p:txBody>
      </p:sp>
      <p:graphicFrame>
        <p:nvGraphicFramePr>
          <p:cNvPr id="10" name="Tabela 9">
            <a:extLst>
              <a:ext uri="{FF2B5EF4-FFF2-40B4-BE49-F238E27FC236}">
                <a16:creationId xmlns:a16="http://schemas.microsoft.com/office/drawing/2014/main" id="{6ED904A9-FEE3-4633-981E-AD9B2F9F4BB0}"/>
              </a:ext>
            </a:extLst>
          </p:cNvPr>
          <p:cNvGraphicFramePr>
            <a:graphicFrameLocks noGrp="1"/>
          </p:cNvGraphicFramePr>
          <p:nvPr>
            <p:extLst>
              <p:ext uri="{D42A27DB-BD31-4B8C-83A1-F6EECF244321}">
                <p14:modId xmlns:p14="http://schemas.microsoft.com/office/powerpoint/2010/main" val="4225896146"/>
              </p:ext>
            </p:extLst>
          </p:nvPr>
        </p:nvGraphicFramePr>
        <p:xfrm>
          <a:off x="2432634" y="638572"/>
          <a:ext cx="6162262" cy="3720329"/>
        </p:xfrm>
        <a:graphic>
          <a:graphicData uri="http://schemas.openxmlformats.org/drawingml/2006/table">
            <a:tbl>
              <a:tblPr>
                <a:tableStyleId>{BEC730BF-486E-471B-82D6-E3A71571A7B1}</a:tableStyleId>
              </a:tblPr>
              <a:tblGrid>
                <a:gridCol w="766602">
                  <a:extLst>
                    <a:ext uri="{9D8B030D-6E8A-4147-A177-3AD203B41FA5}">
                      <a16:colId xmlns:a16="http://schemas.microsoft.com/office/drawing/2014/main" val="1498869265"/>
                    </a:ext>
                  </a:extLst>
                </a:gridCol>
                <a:gridCol w="766602">
                  <a:extLst>
                    <a:ext uri="{9D8B030D-6E8A-4147-A177-3AD203B41FA5}">
                      <a16:colId xmlns:a16="http://schemas.microsoft.com/office/drawing/2014/main" val="937791191"/>
                    </a:ext>
                  </a:extLst>
                </a:gridCol>
                <a:gridCol w="766602">
                  <a:extLst>
                    <a:ext uri="{9D8B030D-6E8A-4147-A177-3AD203B41FA5}">
                      <a16:colId xmlns:a16="http://schemas.microsoft.com/office/drawing/2014/main" val="27466480"/>
                    </a:ext>
                  </a:extLst>
                </a:gridCol>
                <a:gridCol w="766602">
                  <a:extLst>
                    <a:ext uri="{9D8B030D-6E8A-4147-A177-3AD203B41FA5}">
                      <a16:colId xmlns:a16="http://schemas.microsoft.com/office/drawing/2014/main" val="1542162967"/>
                    </a:ext>
                  </a:extLst>
                </a:gridCol>
                <a:gridCol w="766602">
                  <a:extLst>
                    <a:ext uri="{9D8B030D-6E8A-4147-A177-3AD203B41FA5}">
                      <a16:colId xmlns:a16="http://schemas.microsoft.com/office/drawing/2014/main" val="3700063659"/>
                    </a:ext>
                  </a:extLst>
                </a:gridCol>
                <a:gridCol w="766602">
                  <a:extLst>
                    <a:ext uri="{9D8B030D-6E8A-4147-A177-3AD203B41FA5}">
                      <a16:colId xmlns:a16="http://schemas.microsoft.com/office/drawing/2014/main" val="1567858114"/>
                    </a:ext>
                  </a:extLst>
                </a:gridCol>
                <a:gridCol w="766602">
                  <a:extLst>
                    <a:ext uri="{9D8B030D-6E8A-4147-A177-3AD203B41FA5}">
                      <a16:colId xmlns:a16="http://schemas.microsoft.com/office/drawing/2014/main" val="1679404625"/>
                    </a:ext>
                  </a:extLst>
                </a:gridCol>
                <a:gridCol w="796048">
                  <a:extLst>
                    <a:ext uri="{9D8B030D-6E8A-4147-A177-3AD203B41FA5}">
                      <a16:colId xmlns:a16="http://schemas.microsoft.com/office/drawing/2014/main" val="1787653872"/>
                    </a:ext>
                  </a:extLst>
                </a:gridCol>
              </a:tblGrid>
              <a:tr h="294442">
                <a:tc>
                  <a:txBody>
                    <a:bodyPr/>
                    <a:lstStyle/>
                    <a:p>
                      <a:pPr algn="ctr" fontAlgn="b"/>
                      <a:r>
                        <a:rPr lang="pl-PL" sz="1000" b="1" i="0" u="none" strike="noStrike" baseline="0" dirty="0" err="1">
                          <a:solidFill>
                            <a:schemeClr val="bg1"/>
                          </a:solidFill>
                          <a:effectLst/>
                          <a:latin typeface="Raleway" panose="020B0604020202020204" charset="-18"/>
                        </a:rPr>
                        <a:t>Random</a:t>
                      </a:r>
                      <a:r>
                        <a:rPr lang="pl-PL" sz="1000" b="1" i="0" u="none" strike="noStrike" baseline="0" dirty="0">
                          <a:solidFill>
                            <a:schemeClr val="bg1"/>
                          </a:solidFill>
                          <a:effectLst/>
                          <a:latin typeface="Raleway" panose="020B0604020202020204" charset="-18"/>
                        </a:rPr>
                        <a:t> </a:t>
                      </a:r>
                      <a:r>
                        <a:rPr lang="pl-PL" sz="1000" b="1" i="0" u="none" strike="noStrike" baseline="0" dirty="0" err="1">
                          <a:solidFill>
                            <a:schemeClr val="bg1"/>
                          </a:solidFill>
                          <a:effectLst/>
                          <a:latin typeface="Raleway" panose="020B0604020202020204" charset="-18"/>
                        </a:rPr>
                        <a:t>State</a:t>
                      </a:r>
                      <a:endParaRPr lang="pl-PL" sz="1000" b="1" i="0" u="none" strike="noStrike" baseline="0" dirty="0">
                        <a:solidFill>
                          <a:schemeClr val="bg1"/>
                        </a:solidFill>
                        <a:effectLst/>
                        <a:latin typeface="Raleway" panose="020B0604020202020204" charset="-18"/>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XGBoost</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Logistic</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endParaRPr lang="pl-PL" sz="1000" b="1" i="0" u="none" strike="noStrike" baseline="0" dirty="0">
                        <a:solidFill>
                          <a:schemeClr val="bg1"/>
                        </a:solidFill>
                        <a:effectLst/>
                        <a:latin typeface="+mj-lt"/>
                      </a:endParaRPr>
                    </a:p>
                    <a:p>
                      <a:pPr algn="ctr" fontAlgn="b"/>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Knn</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endParaRPr lang="pl-PL" sz="1000" b="1" i="0" u="none" strike="noStrike" baseline="0" dirty="0">
                        <a:solidFill>
                          <a:schemeClr val="bg1"/>
                        </a:solidFill>
                        <a:effectLst/>
                        <a:latin typeface="+mj-lt"/>
                      </a:endParaRPr>
                    </a:p>
                    <a:p>
                      <a:pPr algn="ctr" fontAlgn="b"/>
                      <a:r>
                        <a:rPr lang="pl-PL" sz="1000" b="1" i="0" u="none" strike="noStrike" baseline="0" dirty="0" err="1">
                          <a:solidFill>
                            <a:schemeClr val="bg1"/>
                          </a:solidFill>
                          <a:effectLst/>
                          <a:latin typeface="+mj-lt"/>
                        </a:rPr>
                        <a:t>Decision</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trees</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a:solidFill>
                            <a:schemeClr val="bg1"/>
                          </a:solidFill>
                          <a:effectLst/>
                          <a:latin typeface="+mj-lt"/>
                        </a:rPr>
                        <a:t>T – </a:t>
                      </a:r>
                      <a:r>
                        <a:rPr lang="pl-PL" sz="1000" b="1" i="0" u="none" strike="noStrike" baseline="0" dirty="0" err="1">
                          <a:solidFill>
                            <a:schemeClr val="bg1"/>
                          </a:solidFill>
                          <a:effectLst/>
                          <a:latin typeface="+mj-lt"/>
                        </a:rPr>
                        <a:t>Learner</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Random</a:t>
                      </a:r>
                      <a:r>
                        <a:rPr lang="pl-PL" sz="1000" b="1" i="0" u="none" strike="noStrike" baseline="0" dirty="0">
                          <a:solidFill>
                            <a:schemeClr val="bg1"/>
                          </a:solidFill>
                          <a:effectLst/>
                          <a:latin typeface="+mj-lt"/>
                        </a:rPr>
                        <a:t> </a:t>
                      </a:r>
                      <a:r>
                        <a:rPr lang="pl-PL" sz="1000" b="1" i="0" u="none" strike="noStrike" baseline="0" dirty="0" err="1">
                          <a:solidFill>
                            <a:schemeClr val="bg1"/>
                          </a:solidFill>
                          <a:effectLst/>
                          <a:latin typeface="+mj-lt"/>
                        </a:rPr>
                        <a:t>forest</a:t>
                      </a:r>
                      <a:endParaRPr lang="pl-PL" sz="1000" b="1" i="0" u="none" strike="noStrike" baseline="0" dirty="0">
                        <a:solidFill>
                          <a:schemeClr val="bg1"/>
                        </a:solidFill>
                        <a:effectLst/>
                        <a:latin typeface="+mj-lt"/>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err="1">
                          <a:solidFill>
                            <a:schemeClr val="bg1"/>
                          </a:solidFill>
                          <a:effectLst/>
                        </a:rPr>
                        <a:t>Uplift</a:t>
                      </a:r>
                      <a:r>
                        <a:rPr lang="pl-PL" sz="1000" b="1" i="0" u="none" strike="noStrike" baseline="0" dirty="0">
                          <a:solidFill>
                            <a:schemeClr val="bg1"/>
                          </a:solidFill>
                          <a:effectLst/>
                        </a:rPr>
                        <a:t> </a:t>
                      </a:r>
                      <a:r>
                        <a:rPr lang="pl-PL" sz="1000" b="1" i="0" u="none" strike="noStrike" baseline="0" dirty="0" err="1">
                          <a:solidFill>
                            <a:schemeClr val="bg1"/>
                          </a:solidFill>
                          <a:effectLst/>
                        </a:rPr>
                        <a:t>Decision</a:t>
                      </a:r>
                      <a:r>
                        <a:rPr lang="pl-PL" sz="1000" b="1" i="0" u="none" strike="noStrike" baseline="0" dirty="0">
                          <a:solidFill>
                            <a:schemeClr val="bg1"/>
                          </a:solidFill>
                          <a:effectLst/>
                        </a:rPr>
                        <a:t> </a:t>
                      </a:r>
                      <a:r>
                        <a:rPr lang="pl-PL" sz="1000" b="1" i="0" u="none" strike="noStrike" baseline="0" dirty="0" err="1">
                          <a:solidFill>
                            <a:schemeClr val="bg1"/>
                          </a:solidFill>
                          <a:effectLst/>
                        </a:rPr>
                        <a:t>trees</a:t>
                      </a:r>
                      <a:endParaRPr lang="pl-PL" sz="1000" b="1" i="0" u="none" strike="noStrike" baseline="0" dirty="0">
                        <a:solidFill>
                          <a:schemeClr val="bg1"/>
                        </a:solidFill>
                        <a:effectLst/>
                        <a:latin typeface="Raleway" panose="020B0604020202020204" charset="-18"/>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1000" b="1" i="0" u="none" strike="noStrike" baseline="0" dirty="0" err="1">
                          <a:solidFill>
                            <a:schemeClr val="bg1"/>
                          </a:solidFill>
                          <a:effectLst/>
                        </a:rPr>
                        <a:t>Uplift</a:t>
                      </a:r>
                      <a:r>
                        <a:rPr lang="pl-PL" sz="1000" b="1" i="0" u="none" strike="noStrike" baseline="0" dirty="0">
                          <a:solidFill>
                            <a:schemeClr val="bg1"/>
                          </a:solidFill>
                          <a:effectLst/>
                        </a:rPr>
                        <a:t> </a:t>
                      </a:r>
                      <a:r>
                        <a:rPr lang="pl-PL" sz="1000" b="1" i="0" u="none" strike="noStrike" baseline="0" dirty="0" err="1">
                          <a:solidFill>
                            <a:schemeClr val="bg1"/>
                          </a:solidFill>
                          <a:effectLst/>
                        </a:rPr>
                        <a:t>Random</a:t>
                      </a:r>
                      <a:r>
                        <a:rPr lang="pl-PL" sz="1000" b="1" i="0" u="none" strike="noStrike" baseline="0" dirty="0">
                          <a:solidFill>
                            <a:schemeClr val="bg1"/>
                          </a:solidFill>
                          <a:effectLst/>
                        </a:rPr>
                        <a:t> </a:t>
                      </a:r>
                      <a:r>
                        <a:rPr lang="pl-PL" sz="1000" b="1" i="0" u="none" strike="noStrike" baseline="0" dirty="0" err="1">
                          <a:solidFill>
                            <a:schemeClr val="bg1"/>
                          </a:solidFill>
                          <a:effectLst/>
                        </a:rPr>
                        <a:t>forest</a:t>
                      </a:r>
                      <a:endParaRPr lang="pl-PL" sz="1000" b="1" i="0" u="none" strike="noStrike" baseline="0" dirty="0">
                        <a:solidFill>
                          <a:schemeClr val="bg1"/>
                        </a:solidFill>
                        <a:effectLst/>
                        <a:latin typeface="Raleway" panose="020B0604020202020204" charset="-18"/>
                      </a:endParaRP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560506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-0,618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0,347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2,817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1,478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1,221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1,856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0395"/>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0,514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0,134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0,536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0,581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0,848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0,680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792972"/>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0,659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0,543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0,296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0,475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0,638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0,540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956194"/>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0,679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0,752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dirty="0">
                          <a:solidFill>
                            <a:schemeClr val="bg1"/>
                          </a:solidFill>
                          <a:effectLst/>
                          <a:latin typeface="Arial" panose="020B0604020202020204" pitchFamily="34" charset="0"/>
                        </a:rPr>
                        <a:t>1,131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0,822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1,078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0,535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7765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dirty="0">
                          <a:solidFill>
                            <a:schemeClr val="bg1"/>
                          </a:solidFill>
                          <a:effectLst/>
                          <a:latin typeface="Arial" panose="020B0604020202020204" pitchFamily="34" charset="0"/>
                        </a:rPr>
                        <a:t>0,902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0,775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0,144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0,864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0,865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0,746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0,913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8930722"/>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0,607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0,288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0,596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0,828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0,461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0,735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6819334"/>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1,168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0,665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1,126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1,156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0,988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1,042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8589888"/>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1,972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1,094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0,061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1,652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1,609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1,828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155975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1,571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1,571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-0,322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1,229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0,720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1,753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0,854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110627"/>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-0,213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-0,169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-0,136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0,358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-0,048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0,354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58570"/>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10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0,322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1,220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-0,139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0,447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0,807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0,802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0,769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686600"/>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0,592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0,781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0,844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0,466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0,788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62958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12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0,685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0,760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0,455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0,693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0,924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0,846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136084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-0,641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-1,191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-1,408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0,027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2,171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1,199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1,787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48936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0,909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4,231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0,683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1,279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3,285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0,437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3,341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510576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a:solidFill>
                            <a:schemeClr val="bg1"/>
                          </a:solidFill>
                          <a:effectLst/>
                          <a:latin typeface="Arial"/>
                          <a:cs typeface="Arial"/>
                          <a:sym typeface="Arial"/>
                        </a:rPr>
                        <a:t>15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1,452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3,295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0,482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3,566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3,248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0,763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2,789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0277779"/>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0,871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-0,178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0,850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0,797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0,595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0,894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953941"/>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17</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1,186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0,749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1,158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1,330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1,819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0,321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1,326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500463"/>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0,366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0,852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0,289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0,504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0,559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0,558</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0,624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2263354"/>
                  </a:ext>
                </a:extLst>
              </a:tr>
              <a:tr h="154747">
                <a:tc>
                  <a:txBody>
                    <a:bodyPr/>
                    <a:lstStyle/>
                    <a:p>
                      <a:pPr marR="0" algn="ctr" rtl="0" fontAlgn="b">
                        <a:lnSpc>
                          <a:spcPct val="100000"/>
                        </a:lnSpc>
                        <a:spcBef>
                          <a:spcPts val="0"/>
                        </a:spcBef>
                        <a:spcAft>
                          <a:spcPts val="0"/>
                        </a:spcAft>
                        <a:buClr>
                          <a:srgbClr val="000000"/>
                        </a:buClr>
                        <a:buFont typeface="Arial"/>
                      </a:pPr>
                      <a:r>
                        <a:rPr lang="pl-PL" sz="800" b="0" i="0" u="none" strike="noStrike" cap="none" baseline="0" dirty="0">
                          <a:solidFill>
                            <a:schemeClr val="bg1"/>
                          </a:solidFill>
                          <a:effectLst/>
                          <a:latin typeface="Arial"/>
                          <a:cs typeface="Arial"/>
                          <a:sym typeface="Arial"/>
                        </a:rPr>
                        <a:t>19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1,581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1,784</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1,121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1,705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1,633</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0,889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800" b="0" i="0" u="none" strike="noStrike">
                          <a:solidFill>
                            <a:schemeClr val="bg1"/>
                          </a:solidFill>
                          <a:effectLst/>
                          <a:latin typeface="Arial" panose="020B0604020202020204" pitchFamily="34" charset="0"/>
                        </a:rPr>
                        <a:t>1,510</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729604"/>
                  </a:ext>
                </a:extLst>
              </a:tr>
              <a:tr h="154747">
                <a:tc>
                  <a:txBody>
                    <a:bodyPr/>
                    <a:lstStyle/>
                    <a:p>
                      <a:pPr algn="ctr" fontAlgn="b"/>
                      <a:r>
                        <a:rPr lang="pl-PL" sz="1000" b="1" i="0" u="none" strike="noStrike" baseline="0" dirty="0">
                          <a:solidFill>
                            <a:schemeClr val="bg1"/>
                          </a:solidFill>
                          <a:effectLst/>
                          <a:latin typeface="Raleway" panose="020B0604020202020204" charset="-18"/>
                        </a:rPr>
                        <a:t>MEAN</a:t>
                      </a:r>
                    </a:p>
                  </a:txBody>
                  <a:tcPr marL="6264" marR="6264" marT="6264"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0,706</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1,019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0,262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1,049</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dirty="0">
                          <a:solidFill>
                            <a:srgbClr val="92D050"/>
                          </a:solidFill>
                          <a:effectLst/>
                          <a:latin typeface="Arial" panose="020B0604020202020204" pitchFamily="34" charset="0"/>
                        </a:rPr>
                        <a:t>1,262</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a:solidFill>
                            <a:schemeClr val="bg1"/>
                          </a:solidFill>
                          <a:effectLst/>
                          <a:latin typeface="Arial" panose="020B0604020202020204" pitchFamily="34" charset="0"/>
                        </a:rPr>
                        <a:t>0,745</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pl-PL" sz="1000" b="1" i="0" u="none" strike="noStrike" dirty="0">
                          <a:solidFill>
                            <a:srgbClr val="92D050"/>
                          </a:solidFill>
                          <a:effectLst/>
                          <a:latin typeface="Arial" panose="020B0604020202020204" pitchFamily="34" charset="0"/>
                        </a:rPr>
                        <a:t>1,221</a:t>
                      </a: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1288426"/>
                  </a:ext>
                </a:extLst>
              </a:tr>
            </a:tbl>
          </a:graphicData>
        </a:graphic>
      </p:graphicFrame>
      <p:sp>
        <p:nvSpPr>
          <p:cNvPr id="12" name="pole tekstowe 11">
            <a:extLst>
              <a:ext uri="{FF2B5EF4-FFF2-40B4-BE49-F238E27FC236}">
                <a16:creationId xmlns:a16="http://schemas.microsoft.com/office/drawing/2014/main" id="{3D381E8B-3C7E-4769-876F-50710AA9394B}"/>
              </a:ext>
            </a:extLst>
          </p:cNvPr>
          <p:cNvSpPr txBox="1"/>
          <p:nvPr/>
        </p:nvSpPr>
        <p:spPr>
          <a:xfrm>
            <a:off x="424213" y="2784883"/>
            <a:ext cx="2590109" cy="600164"/>
          </a:xfrm>
          <a:prstGeom prst="rect">
            <a:avLst/>
          </a:prstGeom>
          <a:noFill/>
        </p:spPr>
        <p:txBody>
          <a:bodyPr wrap="square" rtlCol="0">
            <a:spAutoFit/>
          </a:bodyPr>
          <a:lstStyle/>
          <a:p>
            <a:r>
              <a:rPr lang="en-US" sz="1100" b="1" i="0" dirty="0">
                <a:solidFill>
                  <a:schemeClr val="bg1"/>
                </a:solidFill>
                <a:effectLst/>
                <a:latin typeface="Raleway" panose="020B0604020202020204" charset="-18"/>
              </a:rPr>
              <a:t>AUUC </a:t>
            </a:r>
            <a:endParaRPr lang="pl-PL" sz="1100" b="1" i="0" dirty="0">
              <a:solidFill>
                <a:schemeClr val="bg1"/>
              </a:solidFill>
              <a:effectLst/>
              <a:latin typeface="Raleway" panose="020B0604020202020204" charset="-18"/>
            </a:endParaRPr>
          </a:p>
          <a:p>
            <a:r>
              <a:rPr lang="en-US" sz="1100" i="0" dirty="0">
                <a:solidFill>
                  <a:schemeClr val="bg1"/>
                </a:solidFill>
                <a:effectLst/>
                <a:latin typeface="Raleway" panose="020B0604020202020204" charset="-18"/>
              </a:rPr>
              <a:t>Area Under</a:t>
            </a:r>
            <a:endParaRPr lang="pl-PL" sz="1100" dirty="0">
              <a:solidFill>
                <a:schemeClr val="bg1"/>
              </a:solidFill>
              <a:latin typeface="Raleway" panose="020B0604020202020204" charset="-18"/>
            </a:endParaRPr>
          </a:p>
          <a:p>
            <a:r>
              <a:rPr lang="en-US" sz="1100" i="0" dirty="0">
                <a:solidFill>
                  <a:schemeClr val="bg1"/>
                </a:solidFill>
                <a:effectLst/>
                <a:latin typeface="Raleway" panose="020B0604020202020204" charset="-18"/>
              </a:rPr>
              <a:t>the Uplift Curve</a:t>
            </a:r>
            <a:endParaRPr lang="pl-PL" sz="1100" dirty="0">
              <a:latin typeface="Raleway" panose="020B0604020202020204" charset="-18"/>
            </a:endParaRPr>
          </a:p>
        </p:txBody>
      </p:sp>
      <p:sp>
        <p:nvSpPr>
          <p:cNvPr id="16" name="pole tekstowe 15">
            <a:extLst>
              <a:ext uri="{FF2B5EF4-FFF2-40B4-BE49-F238E27FC236}">
                <a16:creationId xmlns:a16="http://schemas.microsoft.com/office/drawing/2014/main" id="{F253ED9E-2132-40E0-9F0E-433C6AD6C41B}"/>
              </a:ext>
            </a:extLst>
          </p:cNvPr>
          <p:cNvSpPr txBox="1"/>
          <p:nvPr/>
        </p:nvSpPr>
        <p:spPr>
          <a:xfrm>
            <a:off x="2333857" y="4301261"/>
            <a:ext cx="6577501" cy="553998"/>
          </a:xfrm>
          <a:prstGeom prst="rect">
            <a:avLst/>
          </a:prstGeom>
          <a:noFill/>
        </p:spPr>
        <p:txBody>
          <a:bodyPr wrap="square" rtlCol="0">
            <a:spAutoFit/>
          </a:bodyPr>
          <a:lstStyle/>
          <a:p>
            <a:pPr algn="just"/>
            <a:r>
              <a:rPr lang="pl-PL" sz="1000" b="1" dirty="0" err="1">
                <a:solidFill>
                  <a:schemeClr val="bg1"/>
                </a:solidFill>
                <a:latin typeface="Raleway" panose="020B0604020202020204" charset="-18"/>
              </a:rPr>
              <a:t>T_learner</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Random</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Forest</a:t>
            </a:r>
            <a:r>
              <a:rPr lang="pl-PL" sz="1000" b="1" dirty="0">
                <a:solidFill>
                  <a:schemeClr val="bg1"/>
                </a:solidFill>
                <a:latin typeface="Raleway" panose="020B0604020202020204" charset="-18"/>
              </a:rPr>
              <a:t> </a:t>
            </a:r>
            <a:r>
              <a:rPr lang="pl-PL" sz="1000" dirty="0">
                <a:solidFill>
                  <a:schemeClr val="bg1"/>
                </a:solidFill>
                <a:latin typeface="Raleway" panose="020B0604020202020204" charset="-18"/>
              </a:rPr>
              <a:t>and </a:t>
            </a:r>
            <a:r>
              <a:rPr lang="pl-PL" sz="1000" b="1" dirty="0" err="1">
                <a:solidFill>
                  <a:schemeClr val="bg1"/>
                </a:solidFill>
                <a:latin typeface="Raleway" panose="020B0604020202020204" charset="-18"/>
              </a:rPr>
              <a:t>Uplift</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Random</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Forest</a:t>
            </a:r>
            <a:r>
              <a:rPr lang="pl-PL" sz="1000" b="1" dirty="0">
                <a:solidFill>
                  <a:schemeClr val="bg1"/>
                </a:solidFill>
                <a:latin typeface="Raleway" panose="020B0604020202020204" charset="-18"/>
              </a:rPr>
              <a:t> </a:t>
            </a:r>
            <a:r>
              <a:rPr lang="pl-PL" sz="1000" dirty="0" err="1">
                <a:solidFill>
                  <a:schemeClr val="bg1"/>
                </a:solidFill>
                <a:latin typeface="Raleway" panose="020B0604020202020204" charset="-18"/>
              </a:rPr>
              <a:t>yields</a:t>
            </a:r>
            <a:r>
              <a:rPr lang="pl-PL" sz="1000" dirty="0">
                <a:solidFill>
                  <a:schemeClr val="bg1"/>
                </a:solidFill>
                <a:latin typeface="Raleway" panose="020B0604020202020204" charset="-18"/>
              </a:rPr>
              <a:t> the </a:t>
            </a:r>
            <a:r>
              <a:rPr lang="pl-PL" sz="1000" dirty="0" err="1">
                <a:solidFill>
                  <a:schemeClr val="bg1"/>
                </a:solidFill>
                <a:latin typeface="Raleway" panose="020B0604020202020204" charset="-18"/>
              </a:rPr>
              <a:t>highest</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results</a:t>
            </a:r>
            <a:r>
              <a:rPr lang="pl-PL" sz="1000" dirty="0">
                <a:solidFill>
                  <a:schemeClr val="bg1"/>
                </a:solidFill>
                <a:latin typeface="Raleway" panose="020B0604020202020204" charset="-18"/>
              </a:rPr>
              <a:t> of AUUC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around</a:t>
            </a:r>
            <a:r>
              <a:rPr lang="pl-PL" sz="1000" dirty="0">
                <a:solidFill>
                  <a:schemeClr val="bg1"/>
                </a:solidFill>
                <a:latin typeface="Raleway" panose="020B0604020202020204" charset="-18"/>
              </a:rPr>
              <a:t> </a:t>
            </a:r>
            <a:r>
              <a:rPr lang="pl-PL" sz="1000" b="1" dirty="0">
                <a:solidFill>
                  <a:schemeClr val="bg1"/>
                </a:solidFill>
                <a:latin typeface="Raleway" panose="020B0604020202020204" charset="-18"/>
              </a:rPr>
              <a:t>1,2.  </a:t>
            </a:r>
          </a:p>
          <a:p>
            <a:pPr algn="just"/>
            <a:r>
              <a:rPr lang="pl-PL" sz="1000" dirty="0" err="1">
                <a:solidFill>
                  <a:schemeClr val="bg1"/>
                </a:solidFill>
                <a:latin typeface="Raleway" panose="020B0604020202020204" charset="-18"/>
              </a:rPr>
              <a:t>Decision</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Tree</a:t>
            </a:r>
            <a:r>
              <a:rPr lang="pl-PL" sz="1000" dirty="0">
                <a:solidFill>
                  <a:schemeClr val="bg1"/>
                </a:solidFill>
                <a:latin typeface="Raleway" panose="020B0604020202020204" charset="-18"/>
              </a:rPr>
              <a:t> and </a:t>
            </a:r>
            <a:r>
              <a:rPr lang="pl-PL" sz="1000" dirty="0" err="1">
                <a:solidFill>
                  <a:schemeClr val="bg1"/>
                </a:solidFill>
                <a:latin typeface="Raleway" panose="020B0604020202020204" charset="-18"/>
              </a:rPr>
              <a:t>Logistic</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Regression</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have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moderate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of </a:t>
            </a:r>
            <a:r>
              <a:rPr lang="pl-PL" sz="1000" dirty="0" err="1">
                <a:solidFill>
                  <a:schemeClr val="bg1"/>
                </a:solidFill>
                <a:latin typeface="Raleway" panose="020B0604020202020204" charset="-18"/>
              </a:rPr>
              <a:t>approx</a:t>
            </a:r>
            <a:r>
              <a:rPr lang="pl-PL" sz="1000" dirty="0">
                <a:solidFill>
                  <a:schemeClr val="bg1"/>
                </a:solidFill>
                <a:latin typeface="Raleway" panose="020B0604020202020204" charset="-18"/>
              </a:rPr>
              <a:t>. 1. KNN </a:t>
            </a:r>
            <a:r>
              <a:rPr lang="pl-PL" sz="1000" dirty="0" err="1">
                <a:solidFill>
                  <a:schemeClr val="bg1"/>
                </a:solidFill>
                <a:latin typeface="Raleway" panose="020B0604020202020204" charset="-18"/>
              </a:rPr>
              <a:t>method</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provides</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inferior</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score</a:t>
            </a:r>
            <a:r>
              <a:rPr lang="pl-PL" sz="1000" dirty="0">
                <a:solidFill>
                  <a:schemeClr val="bg1"/>
                </a:solidFill>
                <a:latin typeface="Raleway" panose="020B0604020202020204" charset="-18"/>
              </a:rPr>
              <a:t> </a:t>
            </a:r>
            <a:r>
              <a:rPr lang="pl-PL" sz="1000" dirty="0" err="1">
                <a:solidFill>
                  <a:schemeClr val="bg1"/>
                </a:solidFill>
                <a:latin typeface="Raleway" panose="020B0604020202020204" charset="-18"/>
              </a:rPr>
              <a:t>equal</a:t>
            </a:r>
            <a:r>
              <a:rPr lang="pl-PL" sz="1000" dirty="0">
                <a:solidFill>
                  <a:schemeClr val="bg1"/>
                </a:solidFill>
                <a:latin typeface="Raleway" panose="020B0604020202020204" charset="-18"/>
              </a:rPr>
              <a:t> 0.2. </a:t>
            </a:r>
            <a:endParaRPr lang="pl-PL" sz="800" dirty="0">
              <a:solidFill>
                <a:srgbClr val="FF0000"/>
              </a:solidFill>
              <a:latin typeface="Raleway" panose="020B0604020202020204" charset="-18"/>
            </a:endParaRPr>
          </a:p>
        </p:txBody>
      </p:sp>
      <p:sp>
        <p:nvSpPr>
          <p:cNvPr id="17" name="pole tekstowe 16">
            <a:extLst>
              <a:ext uri="{FF2B5EF4-FFF2-40B4-BE49-F238E27FC236}">
                <a16:creationId xmlns:a16="http://schemas.microsoft.com/office/drawing/2014/main" id="{4D05C6AE-FD95-4820-AF41-182558E3AC47}"/>
              </a:ext>
            </a:extLst>
          </p:cNvPr>
          <p:cNvSpPr txBox="1"/>
          <p:nvPr/>
        </p:nvSpPr>
        <p:spPr>
          <a:xfrm>
            <a:off x="2224277" y="341890"/>
            <a:ext cx="6164882" cy="307777"/>
          </a:xfrm>
          <a:prstGeom prst="rect">
            <a:avLst/>
          </a:prstGeom>
          <a:noFill/>
        </p:spPr>
        <p:txBody>
          <a:bodyPr wrap="square" rtlCol="0">
            <a:spAutoFit/>
          </a:bodyPr>
          <a:lstStyle/>
          <a:p>
            <a:pPr algn="ctr"/>
            <a:r>
              <a:rPr lang="pl-PL" b="1" dirty="0">
                <a:solidFill>
                  <a:schemeClr val="bg1">
                    <a:lumMod val="95000"/>
                  </a:schemeClr>
                </a:solidFill>
              </a:rPr>
              <a:t>AUUC SCORE </a:t>
            </a:r>
          </a:p>
        </p:txBody>
      </p:sp>
    </p:spTree>
    <p:extLst>
      <p:ext uri="{BB962C8B-B14F-4D97-AF65-F5344CB8AC3E}">
        <p14:creationId xmlns:p14="http://schemas.microsoft.com/office/powerpoint/2010/main" val="308206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15</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2800" y="1173600"/>
            <a:ext cx="2420470" cy="544500"/>
          </a:xfrm>
        </p:spPr>
        <p:txBody>
          <a:bodyPr/>
          <a:lstStyle/>
          <a:p>
            <a:r>
              <a:rPr lang="pl-PL" dirty="0"/>
              <a:t>SELECTED</a:t>
            </a:r>
            <a:br>
              <a:rPr lang="pl-PL" dirty="0"/>
            </a:br>
            <a:r>
              <a:rPr lang="pl-PL" dirty="0"/>
              <a:t>MODEL</a:t>
            </a:r>
            <a:br>
              <a:rPr lang="pl-PL" dirty="0"/>
            </a:br>
            <a:r>
              <a:rPr lang="pl-PL" dirty="0"/>
              <a:t>- OUTPUT</a:t>
            </a:r>
            <a:br>
              <a:rPr lang="pl-PL" dirty="0"/>
            </a:br>
            <a:endParaRPr lang="pl-PL" dirty="0"/>
          </a:p>
        </p:txBody>
      </p:sp>
      <p:sp>
        <p:nvSpPr>
          <p:cNvPr id="12" name="pole tekstowe 11">
            <a:extLst>
              <a:ext uri="{FF2B5EF4-FFF2-40B4-BE49-F238E27FC236}">
                <a16:creationId xmlns:a16="http://schemas.microsoft.com/office/drawing/2014/main" id="{22189F8F-B2CD-4E62-A24C-AB1EF48E8A0C}"/>
              </a:ext>
            </a:extLst>
          </p:cNvPr>
          <p:cNvSpPr txBox="1"/>
          <p:nvPr/>
        </p:nvSpPr>
        <p:spPr>
          <a:xfrm>
            <a:off x="2246400" y="1009455"/>
            <a:ext cx="6181200" cy="3160800"/>
          </a:xfrm>
          <a:prstGeom prst="rect">
            <a:avLst/>
          </a:prstGeom>
          <a:noFill/>
        </p:spPr>
        <p:txBody>
          <a:bodyPr wrap="square" rtlCol="0">
            <a:spAutoFit/>
          </a:bodyPr>
          <a:lstStyle/>
          <a:p>
            <a:pPr algn="just"/>
            <a:r>
              <a:rPr lang="pl-PL" sz="1200" dirty="0">
                <a:solidFill>
                  <a:schemeClr val="bg1"/>
                </a:solidFill>
                <a:latin typeface="Raleway" panose="020B0604020202020204" charset="-18"/>
              </a:rPr>
              <a:t>Of </a:t>
            </a:r>
            <a:r>
              <a:rPr lang="pl-PL" sz="1200" dirty="0" err="1">
                <a:solidFill>
                  <a:schemeClr val="bg1"/>
                </a:solidFill>
                <a:latin typeface="Raleway" panose="020B0604020202020204" charset="-18"/>
              </a:rPr>
              <a:t>all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methods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that</a:t>
            </a:r>
            <a:r>
              <a:rPr lang="pl-PL" sz="1200" dirty="0">
                <a:solidFill>
                  <a:schemeClr val="bg1"/>
                </a:solidFill>
                <a:latin typeface="Raleway" panose="020B0604020202020204" charset="-18"/>
              </a:rPr>
              <a:t> I </a:t>
            </a:r>
            <a:r>
              <a:rPr lang="pl-PL" sz="1200" dirty="0" err="1">
                <a:solidFill>
                  <a:schemeClr val="bg1"/>
                </a:solidFill>
                <a:latin typeface="Raleway" panose="020B0604020202020204" charset="-18"/>
              </a:rPr>
              <a:t>examined</a:t>
            </a:r>
            <a:r>
              <a:rPr lang="pl-PL" sz="1200" dirty="0">
                <a:solidFill>
                  <a:schemeClr val="bg1"/>
                </a:solidFill>
                <a:latin typeface="Raleway" panose="020B0604020202020204" charset="-18"/>
              </a:rPr>
              <a:t>, I </a:t>
            </a:r>
            <a:r>
              <a:rPr lang="pl-PL" sz="1200" dirty="0" err="1">
                <a:solidFill>
                  <a:schemeClr val="bg1"/>
                </a:solidFill>
                <a:latin typeface="Raleway" panose="020B0604020202020204" charset="-18"/>
              </a:rPr>
              <a:t>selected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direct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uplift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Random</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Forest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According</a:t>
            </a:r>
            <a:r>
              <a:rPr lang="pl-PL" sz="1200" dirty="0">
                <a:solidFill>
                  <a:schemeClr val="bg1"/>
                </a:solidFill>
                <a:latin typeface="Raleway" panose="020B0604020202020204" charset="-18"/>
              </a:rPr>
              <a:t> to the cross </a:t>
            </a:r>
            <a:r>
              <a:rPr lang="pl-PL" sz="1200" dirty="0" err="1">
                <a:solidFill>
                  <a:schemeClr val="bg1"/>
                </a:solidFill>
                <a:latin typeface="Raleway" panose="020B0604020202020204" charset="-18"/>
              </a:rPr>
              <a:t>validation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results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produces</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highest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average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auuc</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score</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qini</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score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based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training</a:t>
            </a:r>
            <a:r>
              <a:rPr lang="pl-PL" sz="1200" dirty="0">
                <a:solidFill>
                  <a:schemeClr val="bg1"/>
                </a:solidFill>
                <a:latin typeface="Raleway" panose="020B0604020202020204" charset="-18"/>
              </a:rPr>
              <a:t> the model on 20 </a:t>
            </a:r>
            <a:r>
              <a:rPr lang="pl-PL" sz="1200" dirty="0" err="1">
                <a:solidFill>
                  <a:schemeClr val="bg1"/>
                </a:solidFill>
                <a:latin typeface="Raleway" panose="020B0604020202020204" charset="-18"/>
              </a:rPr>
              <a:t>random</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datasets</a:t>
            </a:r>
            <a:r>
              <a:rPr lang="pl-PL" sz="1200" dirty="0">
                <a:solidFill>
                  <a:schemeClr val="bg1"/>
                </a:solidFill>
                <a:latin typeface="Raleway" panose="020B0604020202020204" charset="-18"/>
              </a:rPr>
              <a:t>. </a:t>
            </a:r>
          </a:p>
          <a:p>
            <a:pPr algn="just"/>
            <a:endParaRPr lang="pl-PL" sz="1200" dirty="0">
              <a:solidFill>
                <a:schemeClr val="bg1"/>
              </a:solidFill>
              <a:latin typeface="Raleway" panose="020B0604020202020204" charset="-18"/>
            </a:endParaRPr>
          </a:p>
          <a:p>
            <a:pPr algn="just"/>
            <a:r>
              <a:rPr lang="pl-PL" sz="1200" dirty="0">
                <a:solidFill>
                  <a:schemeClr val="bg1"/>
                </a:solidFill>
                <a:latin typeface="Raleway" panose="020B0604020202020204" charset="-18"/>
              </a:rPr>
              <a:t>The </a:t>
            </a:r>
            <a:r>
              <a:rPr lang="pl-PL" sz="1200" dirty="0" err="1">
                <a:solidFill>
                  <a:schemeClr val="bg1"/>
                </a:solidFill>
                <a:latin typeface="Raleway" panose="020B0604020202020204" charset="-18"/>
              </a:rPr>
              <a:t>selected</a:t>
            </a:r>
            <a:r>
              <a:rPr lang="pl-PL" sz="1200" dirty="0">
                <a:solidFill>
                  <a:schemeClr val="bg1"/>
                </a:solidFill>
                <a:latin typeface="Raleway" panose="020B0604020202020204" charset="-18"/>
              </a:rPr>
              <a:t> model (</a:t>
            </a:r>
            <a:r>
              <a:rPr lang="pl-PL" sz="1200" dirty="0" err="1">
                <a:solidFill>
                  <a:schemeClr val="bg1"/>
                </a:solidFill>
                <a:latin typeface="Raleway" panose="020B0604020202020204" charset="-18"/>
              </a:rPr>
              <a:t>decision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rule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indicates</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following</a:t>
            </a:r>
            <a:r>
              <a:rPr lang="pl-PL" sz="1200" dirty="0">
                <a:solidFill>
                  <a:schemeClr val="bg1"/>
                </a:solidFill>
                <a:latin typeface="Raleway" panose="020B0604020202020204" charset="-18"/>
              </a:rPr>
              <a:t>:</a:t>
            </a:r>
          </a:p>
          <a:p>
            <a:pPr algn="just"/>
            <a:r>
              <a:rPr lang="pl-PL" sz="1200" dirty="0">
                <a:solidFill>
                  <a:schemeClr val="bg1"/>
                </a:solidFill>
                <a:latin typeface="Raleway" panose="020B0604020202020204" charset="-18"/>
              </a:rPr>
              <a:t>A </a:t>
            </a:r>
            <a:r>
              <a:rPr lang="pl-PL" sz="1200" dirty="0" err="1">
                <a:solidFill>
                  <a:schemeClr val="bg1"/>
                </a:solidFill>
                <a:latin typeface="Raleway" panose="020B0604020202020204" charset="-18"/>
              </a:rPr>
              <a:t>treatment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estimated</a:t>
            </a:r>
            <a:r>
              <a:rPr lang="pl-PL" sz="1200" dirty="0">
                <a:solidFill>
                  <a:schemeClr val="bg1"/>
                </a:solidFill>
                <a:latin typeface="Raleway" panose="020B0604020202020204" charset="-18"/>
              </a:rPr>
              <a:t> to</a:t>
            </a:r>
            <a:r>
              <a:rPr lang="en-US" sz="1200" dirty="0">
                <a:solidFill>
                  <a:schemeClr val="bg1"/>
                </a:solidFill>
                <a:latin typeface="Raleway" panose="020B0604020202020204" charset="-18"/>
              </a:rPr>
              <a:t> have</a:t>
            </a:r>
            <a:r>
              <a:rPr lang="pl-PL" sz="1200" dirty="0">
                <a:solidFill>
                  <a:schemeClr val="bg1"/>
                </a:solidFill>
                <a:latin typeface="Raleway" panose="020B0604020202020204" charset="-18"/>
              </a:rPr>
              <a:t> a</a:t>
            </a:r>
            <a:r>
              <a:rPr lang="en-US" sz="1200" dirty="0">
                <a:solidFill>
                  <a:schemeClr val="bg1"/>
                </a:solidFill>
                <a:latin typeface="Raleway" panose="020B0604020202020204" charset="-18"/>
              </a:rPr>
              <a:t> positive impact on 328 people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higher</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than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marginal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cost</a:t>
            </a:r>
            <a:r>
              <a:rPr lang="pl-PL" sz="1200" dirty="0">
                <a:solidFill>
                  <a:schemeClr val="bg1"/>
                </a:solidFill>
                <a:latin typeface="Raleway" panose="020B0604020202020204" charset="-18"/>
              </a:rPr>
              <a:t> of a </a:t>
            </a:r>
            <a:r>
              <a:rPr lang="pl-PL" sz="1200" dirty="0" err="1">
                <a:solidFill>
                  <a:schemeClr val="bg1"/>
                </a:solidFill>
                <a:latin typeface="Raleway" panose="020B0604020202020204" charset="-18"/>
              </a:rPr>
              <a:t>call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Therefore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advised</a:t>
            </a:r>
            <a:r>
              <a:rPr lang="pl-PL" sz="1200" dirty="0">
                <a:solidFill>
                  <a:schemeClr val="bg1"/>
                </a:solidFill>
                <a:latin typeface="Raleway" panose="020B0604020202020204" charset="-18"/>
              </a:rPr>
              <a:t> to </a:t>
            </a:r>
            <a:r>
              <a:rPr lang="en-US" sz="1200" dirty="0">
                <a:solidFill>
                  <a:schemeClr val="bg1"/>
                </a:solidFill>
                <a:latin typeface="Raleway" panose="020B0604020202020204" charset="-18"/>
              </a:rPr>
              <a:t>target 250.0 </a:t>
            </a:r>
            <a:r>
              <a:rPr lang="pl-PL" sz="1200" dirty="0" err="1">
                <a:solidFill>
                  <a:schemeClr val="bg1"/>
                </a:solidFill>
                <a:latin typeface="Raleway" panose="020B0604020202020204" charset="-18"/>
              </a:rPr>
              <a:t>customers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due</a:t>
            </a:r>
            <a:r>
              <a:rPr lang="pl-PL" sz="1200" dirty="0">
                <a:solidFill>
                  <a:schemeClr val="bg1"/>
                </a:solidFill>
                <a:latin typeface="Raleway" panose="020B0604020202020204" charset="-18"/>
              </a:rPr>
              <a:t> to the </a:t>
            </a:r>
            <a:r>
              <a:rPr lang="pl-PL" sz="1200" dirty="0" err="1">
                <a:solidFill>
                  <a:schemeClr val="bg1"/>
                </a:solidFill>
                <a:latin typeface="Raleway" panose="020B0604020202020204" charset="-18"/>
              </a:rPr>
              <a:t>constraint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imposed</a:t>
            </a:r>
            <a:r>
              <a:rPr lang="pl-PL" sz="1200" dirty="0">
                <a:solidFill>
                  <a:schemeClr val="bg1"/>
                </a:solidFill>
                <a:latin typeface="Raleway" panose="020B0604020202020204" charset="-18"/>
              </a:rPr>
              <a:t> in the </a:t>
            </a:r>
            <a:r>
              <a:rPr lang="pl-PL" sz="1200" dirty="0" err="1">
                <a:solidFill>
                  <a:schemeClr val="bg1"/>
                </a:solidFill>
                <a:latin typeface="Raleway" panose="020B0604020202020204" charset="-18"/>
              </a:rPr>
              <a:t>exercise</a:t>
            </a:r>
            <a:r>
              <a:rPr lang="pl-PL" sz="1200" dirty="0">
                <a:solidFill>
                  <a:schemeClr val="bg1"/>
                </a:solidFill>
                <a:latin typeface="Raleway" panose="020B0604020202020204" charset="-18"/>
              </a:rPr>
              <a:t>.</a:t>
            </a:r>
          </a:p>
        </p:txBody>
      </p:sp>
      <p:pic>
        <p:nvPicPr>
          <p:cNvPr id="3" name="Obraz 2">
            <a:extLst>
              <a:ext uri="{FF2B5EF4-FFF2-40B4-BE49-F238E27FC236}">
                <a16:creationId xmlns:a16="http://schemas.microsoft.com/office/drawing/2014/main" id="{CCBAB1F8-41A1-42BF-8D4E-39D268F91A0B}"/>
              </a:ext>
            </a:extLst>
          </p:cNvPr>
          <p:cNvPicPr>
            <a:picLocks noChangeAspect="1"/>
          </p:cNvPicPr>
          <p:nvPr/>
        </p:nvPicPr>
        <p:blipFill>
          <a:blip r:embed="rId3"/>
          <a:stretch>
            <a:fillRect/>
          </a:stretch>
        </p:blipFill>
        <p:spPr>
          <a:xfrm>
            <a:off x="2262718" y="2579115"/>
            <a:ext cx="3127008" cy="2143103"/>
          </a:xfrm>
          <a:prstGeom prst="rect">
            <a:avLst/>
          </a:prstGeom>
        </p:spPr>
      </p:pic>
      <p:sp>
        <p:nvSpPr>
          <p:cNvPr id="15" name="pole tekstowe 14">
            <a:extLst>
              <a:ext uri="{FF2B5EF4-FFF2-40B4-BE49-F238E27FC236}">
                <a16:creationId xmlns:a16="http://schemas.microsoft.com/office/drawing/2014/main" id="{160D091E-0E93-49FD-BC95-DF317EA71386}"/>
              </a:ext>
            </a:extLst>
          </p:cNvPr>
          <p:cNvSpPr txBox="1"/>
          <p:nvPr/>
        </p:nvSpPr>
        <p:spPr>
          <a:xfrm>
            <a:off x="2246400" y="507600"/>
            <a:ext cx="6164882" cy="307777"/>
          </a:xfrm>
          <a:prstGeom prst="rect">
            <a:avLst/>
          </a:prstGeom>
          <a:noFill/>
        </p:spPr>
        <p:txBody>
          <a:bodyPr wrap="square" rtlCol="0">
            <a:spAutoFit/>
          </a:bodyPr>
          <a:lstStyle/>
          <a:p>
            <a:pPr algn="ctr"/>
            <a:r>
              <a:rPr lang="pl-PL" b="1" dirty="0">
                <a:solidFill>
                  <a:schemeClr val="bg1">
                    <a:lumMod val="95000"/>
                  </a:schemeClr>
                </a:solidFill>
              </a:rPr>
              <a:t>MODEL OUTPUT – PILOT </a:t>
            </a:r>
          </a:p>
        </p:txBody>
      </p:sp>
      <p:pic>
        <p:nvPicPr>
          <p:cNvPr id="8" name="Obraz 7">
            <a:extLst>
              <a:ext uri="{FF2B5EF4-FFF2-40B4-BE49-F238E27FC236}">
                <a16:creationId xmlns:a16="http://schemas.microsoft.com/office/drawing/2014/main" id="{1DA13BE2-6324-4FBC-AE10-290C8C08A2AD}"/>
              </a:ext>
            </a:extLst>
          </p:cNvPr>
          <p:cNvPicPr>
            <a:picLocks noChangeAspect="1"/>
          </p:cNvPicPr>
          <p:nvPr/>
        </p:nvPicPr>
        <p:blipFill>
          <a:blip r:embed="rId4"/>
          <a:stretch>
            <a:fillRect/>
          </a:stretch>
        </p:blipFill>
        <p:spPr>
          <a:xfrm>
            <a:off x="5525866" y="2579115"/>
            <a:ext cx="3160934" cy="2143103"/>
          </a:xfrm>
          <a:prstGeom prst="rect">
            <a:avLst/>
          </a:prstGeom>
        </p:spPr>
      </p:pic>
    </p:spTree>
    <p:extLst>
      <p:ext uri="{BB962C8B-B14F-4D97-AF65-F5344CB8AC3E}">
        <p14:creationId xmlns:p14="http://schemas.microsoft.com/office/powerpoint/2010/main" val="246710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16</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73600"/>
            <a:ext cx="2420470" cy="544500"/>
          </a:xfrm>
        </p:spPr>
        <p:txBody>
          <a:bodyPr/>
          <a:lstStyle/>
          <a:p>
            <a:r>
              <a:rPr lang="pl-PL" dirty="0"/>
              <a:t>SELECTED</a:t>
            </a:r>
            <a:br>
              <a:rPr lang="pl-PL" dirty="0"/>
            </a:br>
            <a:r>
              <a:rPr lang="pl-PL" dirty="0"/>
              <a:t>MODEL</a:t>
            </a:r>
            <a:br>
              <a:rPr lang="pl-PL" dirty="0"/>
            </a:br>
            <a:r>
              <a:rPr lang="pl-PL" dirty="0"/>
              <a:t>- OUTPUT</a:t>
            </a:r>
            <a:br>
              <a:rPr lang="pl-PL" dirty="0"/>
            </a:br>
            <a:endParaRPr lang="pl-PL" dirty="0"/>
          </a:p>
        </p:txBody>
      </p:sp>
      <p:sp>
        <p:nvSpPr>
          <p:cNvPr id="15" name="pole tekstowe 14">
            <a:extLst>
              <a:ext uri="{FF2B5EF4-FFF2-40B4-BE49-F238E27FC236}">
                <a16:creationId xmlns:a16="http://schemas.microsoft.com/office/drawing/2014/main" id="{160D091E-0E93-49FD-BC95-DF317EA71386}"/>
              </a:ext>
            </a:extLst>
          </p:cNvPr>
          <p:cNvSpPr txBox="1"/>
          <p:nvPr/>
        </p:nvSpPr>
        <p:spPr>
          <a:xfrm>
            <a:off x="2246400" y="507600"/>
            <a:ext cx="6164882" cy="307777"/>
          </a:xfrm>
          <a:prstGeom prst="rect">
            <a:avLst/>
          </a:prstGeom>
          <a:noFill/>
        </p:spPr>
        <p:txBody>
          <a:bodyPr wrap="square" rtlCol="0">
            <a:spAutoFit/>
          </a:bodyPr>
          <a:lstStyle/>
          <a:p>
            <a:pPr algn="ctr"/>
            <a:r>
              <a:rPr lang="pl-PL" b="1" dirty="0">
                <a:solidFill>
                  <a:schemeClr val="bg1">
                    <a:lumMod val="95000"/>
                  </a:schemeClr>
                </a:solidFill>
              </a:rPr>
              <a:t>MODEL OUTPUT – CUSTOMER BASE</a:t>
            </a:r>
          </a:p>
        </p:txBody>
      </p:sp>
      <p:pic>
        <p:nvPicPr>
          <p:cNvPr id="11" name="Obraz 10">
            <a:extLst>
              <a:ext uri="{FF2B5EF4-FFF2-40B4-BE49-F238E27FC236}">
                <a16:creationId xmlns:a16="http://schemas.microsoft.com/office/drawing/2014/main" id="{A5E9B2FA-F703-4D53-BB44-2987A4DD0B36}"/>
              </a:ext>
            </a:extLst>
          </p:cNvPr>
          <p:cNvPicPr>
            <a:picLocks noChangeAspect="1"/>
          </p:cNvPicPr>
          <p:nvPr/>
        </p:nvPicPr>
        <p:blipFill>
          <a:blip r:embed="rId3"/>
          <a:stretch>
            <a:fillRect/>
          </a:stretch>
        </p:blipFill>
        <p:spPr>
          <a:xfrm>
            <a:off x="2264400" y="2577600"/>
            <a:ext cx="3128400" cy="2144057"/>
          </a:xfrm>
          <a:prstGeom prst="rect">
            <a:avLst/>
          </a:prstGeom>
        </p:spPr>
      </p:pic>
      <p:pic>
        <p:nvPicPr>
          <p:cNvPr id="12" name="Obraz 11">
            <a:extLst>
              <a:ext uri="{FF2B5EF4-FFF2-40B4-BE49-F238E27FC236}">
                <a16:creationId xmlns:a16="http://schemas.microsoft.com/office/drawing/2014/main" id="{3D30D9F7-CC4B-4E2D-9EDF-8C0A89BB346F}"/>
              </a:ext>
            </a:extLst>
          </p:cNvPr>
          <p:cNvPicPr>
            <a:picLocks noChangeAspect="1"/>
          </p:cNvPicPr>
          <p:nvPr/>
        </p:nvPicPr>
        <p:blipFill>
          <a:blip r:embed="rId4"/>
          <a:stretch>
            <a:fillRect/>
          </a:stretch>
        </p:blipFill>
        <p:spPr>
          <a:xfrm>
            <a:off x="5526000" y="2577600"/>
            <a:ext cx="3224572" cy="2144057"/>
          </a:xfrm>
          <a:prstGeom prst="rect">
            <a:avLst/>
          </a:prstGeom>
        </p:spPr>
      </p:pic>
      <p:sp>
        <p:nvSpPr>
          <p:cNvPr id="13" name="pole tekstowe 12">
            <a:extLst>
              <a:ext uri="{FF2B5EF4-FFF2-40B4-BE49-F238E27FC236}">
                <a16:creationId xmlns:a16="http://schemas.microsoft.com/office/drawing/2014/main" id="{D70CD353-541D-4493-B450-867155CA0B36}"/>
              </a:ext>
            </a:extLst>
          </p:cNvPr>
          <p:cNvSpPr txBox="1"/>
          <p:nvPr/>
        </p:nvSpPr>
        <p:spPr>
          <a:xfrm>
            <a:off x="2246400" y="1008000"/>
            <a:ext cx="6181200" cy="830997"/>
          </a:xfrm>
          <a:prstGeom prst="rect">
            <a:avLst/>
          </a:prstGeom>
          <a:noFill/>
        </p:spPr>
        <p:txBody>
          <a:bodyPr wrap="square" rtlCol="0">
            <a:spAutoFit/>
          </a:bodyPr>
          <a:lstStyle/>
          <a:p>
            <a:r>
              <a:rPr lang="pl-PL" sz="1200" dirty="0">
                <a:solidFill>
                  <a:schemeClr val="bg1"/>
                </a:solidFill>
                <a:latin typeface="Raleway" panose="020B0604020202020204" charset="-18"/>
              </a:rPr>
              <a:t>The </a:t>
            </a:r>
            <a:r>
              <a:rPr lang="pl-PL" sz="1200" dirty="0" err="1">
                <a:solidFill>
                  <a:schemeClr val="bg1"/>
                </a:solidFill>
                <a:latin typeface="Raleway" panose="020B0604020202020204" charset="-18"/>
              </a:rPr>
              <a:t>selected</a:t>
            </a:r>
            <a:r>
              <a:rPr lang="pl-PL" sz="1200" dirty="0">
                <a:solidFill>
                  <a:schemeClr val="bg1"/>
                </a:solidFill>
                <a:latin typeface="Raleway" panose="020B0604020202020204" charset="-18"/>
              </a:rPr>
              <a:t> model (</a:t>
            </a:r>
            <a:r>
              <a:rPr lang="pl-PL" sz="1200" dirty="0" err="1">
                <a:solidFill>
                  <a:schemeClr val="bg1"/>
                </a:solidFill>
                <a:latin typeface="Raleway" panose="020B0604020202020204" charset="-18"/>
              </a:rPr>
              <a:t>decision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rule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indicates</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following</a:t>
            </a:r>
            <a:r>
              <a:rPr lang="pl-PL" sz="1200" dirty="0">
                <a:solidFill>
                  <a:schemeClr val="bg1"/>
                </a:solidFill>
                <a:latin typeface="Raleway" panose="020B0604020202020204" charset="-18"/>
              </a:rPr>
              <a:t>:</a:t>
            </a:r>
          </a:p>
          <a:p>
            <a:pPr algn="just"/>
            <a:r>
              <a:rPr lang="pl-PL" sz="1200" dirty="0">
                <a:solidFill>
                  <a:schemeClr val="bg1"/>
                </a:solidFill>
                <a:latin typeface="Raleway" panose="020B0604020202020204" charset="-18"/>
              </a:rPr>
              <a:t>A </a:t>
            </a:r>
            <a:r>
              <a:rPr lang="pl-PL" sz="1200" dirty="0" err="1">
                <a:solidFill>
                  <a:schemeClr val="bg1"/>
                </a:solidFill>
                <a:latin typeface="Raleway" panose="020B0604020202020204" charset="-18"/>
              </a:rPr>
              <a:t>treatment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estimated</a:t>
            </a:r>
            <a:r>
              <a:rPr lang="pl-PL" sz="1200" dirty="0">
                <a:solidFill>
                  <a:schemeClr val="bg1"/>
                </a:solidFill>
                <a:latin typeface="Raleway" panose="020B0604020202020204" charset="-18"/>
              </a:rPr>
              <a:t> to</a:t>
            </a:r>
            <a:r>
              <a:rPr lang="en-US" sz="1200" dirty="0">
                <a:solidFill>
                  <a:schemeClr val="bg1"/>
                </a:solidFill>
                <a:latin typeface="Raleway" panose="020B0604020202020204" charset="-18"/>
              </a:rPr>
              <a:t> have</a:t>
            </a:r>
            <a:r>
              <a:rPr lang="pl-PL" sz="1200" dirty="0">
                <a:solidFill>
                  <a:schemeClr val="bg1"/>
                </a:solidFill>
                <a:latin typeface="Raleway" panose="020B0604020202020204" charset="-18"/>
              </a:rPr>
              <a:t> a</a:t>
            </a:r>
            <a:r>
              <a:rPr lang="en-US" sz="1200" dirty="0">
                <a:solidFill>
                  <a:schemeClr val="bg1"/>
                </a:solidFill>
                <a:latin typeface="Raleway" panose="020B0604020202020204" charset="-18"/>
              </a:rPr>
              <a:t> positive impact on </a:t>
            </a:r>
            <a:r>
              <a:rPr lang="pl-PL" sz="1200" dirty="0">
                <a:solidFill>
                  <a:schemeClr val="bg1"/>
                </a:solidFill>
                <a:latin typeface="Raleway" panose="020B0604020202020204" charset="-18"/>
              </a:rPr>
              <a:t>25907</a:t>
            </a:r>
            <a:r>
              <a:rPr lang="en-US" sz="1200" dirty="0">
                <a:solidFill>
                  <a:schemeClr val="bg1"/>
                </a:solidFill>
                <a:latin typeface="Raleway" panose="020B0604020202020204" charset="-18"/>
              </a:rPr>
              <a:t> people</a:t>
            </a:r>
            <a:r>
              <a:rPr lang="pl-PL" sz="1200" dirty="0">
                <a:solidFill>
                  <a:schemeClr val="bg1"/>
                </a:solidFill>
                <a:latin typeface="Raleway" panose="020B0604020202020204" charset="-18"/>
              </a:rPr>
              <a:t> from </a:t>
            </a:r>
            <a:r>
              <a:rPr lang="pl-PL" sz="1200" dirty="0" err="1">
                <a:solidFill>
                  <a:schemeClr val="bg1"/>
                </a:solidFill>
                <a:latin typeface="Raleway" panose="020B0604020202020204" charset="-18"/>
              </a:rPr>
              <a:t>customer</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base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higher</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than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marginal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cost</a:t>
            </a:r>
            <a:r>
              <a:rPr lang="pl-PL" sz="1200" dirty="0">
                <a:solidFill>
                  <a:schemeClr val="bg1"/>
                </a:solidFill>
                <a:latin typeface="Raleway" panose="020B0604020202020204" charset="-18"/>
              </a:rPr>
              <a:t> of a </a:t>
            </a:r>
            <a:r>
              <a:rPr lang="pl-PL" sz="1200" dirty="0" err="1">
                <a:solidFill>
                  <a:schemeClr val="bg1"/>
                </a:solidFill>
                <a:latin typeface="Raleway" panose="020B0604020202020204" charset="-18"/>
              </a:rPr>
              <a:t>call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Therefore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advised</a:t>
            </a:r>
            <a:r>
              <a:rPr lang="pl-PL" sz="1200" dirty="0">
                <a:solidFill>
                  <a:schemeClr val="bg1"/>
                </a:solidFill>
                <a:latin typeface="Raleway" panose="020B0604020202020204" charset="-18"/>
              </a:rPr>
              <a:t> to </a:t>
            </a:r>
            <a:r>
              <a:rPr lang="en-US" sz="1200" dirty="0">
                <a:solidFill>
                  <a:schemeClr val="bg1"/>
                </a:solidFill>
                <a:latin typeface="Raleway" panose="020B0604020202020204" charset="-18"/>
              </a:rPr>
              <a:t>target 2</a:t>
            </a:r>
            <a:r>
              <a:rPr lang="pl-PL" sz="1200" dirty="0">
                <a:solidFill>
                  <a:schemeClr val="bg1"/>
                </a:solidFill>
                <a:latin typeface="Raleway" panose="020B0604020202020204" charset="-18"/>
              </a:rPr>
              <a:t>3750</a:t>
            </a:r>
            <a:r>
              <a:rPr lang="en-US" sz="1200" dirty="0">
                <a:solidFill>
                  <a:schemeClr val="bg1"/>
                </a:solidFill>
                <a:latin typeface="Raleway" panose="020B0604020202020204" charset="-18"/>
              </a:rPr>
              <a:t> </a:t>
            </a:r>
            <a:r>
              <a:rPr lang="pl-PL" sz="1200" dirty="0" err="1">
                <a:solidFill>
                  <a:schemeClr val="bg1"/>
                </a:solidFill>
                <a:latin typeface="Raleway" panose="020B0604020202020204" charset="-18"/>
              </a:rPr>
              <a:t>customers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due</a:t>
            </a:r>
            <a:r>
              <a:rPr lang="pl-PL" sz="1200" dirty="0">
                <a:solidFill>
                  <a:schemeClr val="bg1"/>
                </a:solidFill>
                <a:latin typeface="Raleway" panose="020B0604020202020204" charset="-18"/>
              </a:rPr>
              <a:t> to the </a:t>
            </a:r>
            <a:r>
              <a:rPr lang="pl-PL" sz="1200" dirty="0" err="1">
                <a:solidFill>
                  <a:schemeClr val="bg1"/>
                </a:solidFill>
                <a:latin typeface="Raleway" panose="020B0604020202020204" charset="-18"/>
              </a:rPr>
              <a:t>constraint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imposed</a:t>
            </a:r>
            <a:r>
              <a:rPr lang="pl-PL" sz="1200" dirty="0">
                <a:solidFill>
                  <a:schemeClr val="bg1"/>
                </a:solidFill>
                <a:latin typeface="Raleway" panose="020B0604020202020204" charset="-18"/>
              </a:rPr>
              <a:t> in the </a:t>
            </a:r>
            <a:r>
              <a:rPr lang="pl-PL" sz="1200" dirty="0" err="1">
                <a:solidFill>
                  <a:schemeClr val="bg1"/>
                </a:solidFill>
                <a:latin typeface="Raleway" panose="020B0604020202020204" charset="-18"/>
              </a:rPr>
              <a:t>exercise</a:t>
            </a:r>
            <a:r>
              <a:rPr lang="pl-PL" sz="1200" dirty="0">
                <a:solidFill>
                  <a:schemeClr val="bg1"/>
                </a:solidFill>
                <a:latin typeface="Raleway" panose="020B0604020202020204" charset="-18"/>
              </a:rPr>
              <a:t>.</a:t>
            </a:r>
          </a:p>
        </p:txBody>
      </p:sp>
    </p:spTree>
    <p:extLst>
      <p:ext uri="{BB962C8B-B14F-4D97-AF65-F5344CB8AC3E}">
        <p14:creationId xmlns:p14="http://schemas.microsoft.com/office/powerpoint/2010/main" val="25815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17</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57200" y="1146025"/>
            <a:ext cx="2420470" cy="544500"/>
          </a:xfrm>
        </p:spPr>
        <p:txBody>
          <a:bodyPr/>
          <a:lstStyle/>
          <a:p>
            <a:br>
              <a:rPr lang="pl-PL" dirty="0"/>
            </a:br>
            <a:endParaRPr lang="pl-PL" dirty="0"/>
          </a:p>
        </p:txBody>
      </p:sp>
      <p:sp>
        <p:nvSpPr>
          <p:cNvPr id="13" name="Tytuł 8">
            <a:extLst>
              <a:ext uri="{FF2B5EF4-FFF2-40B4-BE49-F238E27FC236}">
                <a16:creationId xmlns:a16="http://schemas.microsoft.com/office/drawing/2014/main" id="{165CF9A4-C8D5-45F0-A68E-395A9224112A}"/>
              </a:ext>
            </a:extLst>
          </p:cNvPr>
          <p:cNvSpPr txBox="1">
            <a:spLocks/>
          </p:cNvSpPr>
          <p:nvPr/>
        </p:nvSpPr>
        <p:spPr>
          <a:xfrm>
            <a:off x="444630" y="1173118"/>
            <a:ext cx="1898520"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r>
              <a:rPr lang="pl-PL" dirty="0"/>
              <a:t>LITERATURE</a:t>
            </a:r>
          </a:p>
        </p:txBody>
      </p:sp>
      <p:sp>
        <p:nvSpPr>
          <p:cNvPr id="10" name="pole tekstowe 9">
            <a:extLst>
              <a:ext uri="{FF2B5EF4-FFF2-40B4-BE49-F238E27FC236}">
                <a16:creationId xmlns:a16="http://schemas.microsoft.com/office/drawing/2014/main" id="{227B7E08-241C-4D5D-AB06-51536C7EBC3F}"/>
              </a:ext>
            </a:extLst>
          </p:cNvPr>
          <p:cNvSpPr txBox="1"/>
          <p:nvPr/>
        </p:nvSpPr>
        <p:spPr>
          <a:xfrm>
            <a:off x="2355719" y="965043"/>
            <a:ext cx="5011100" cy="276999"/>
          </a:xfrm>
          <a:prstGeom prst="rect">
            <a:avLst/>
          </a:prstGeom>
          <a:noFill/>
        </p:spPr>
        <p:txBody>
          <a:bodyPr wrap="square">
            <a:spAutoFit/>
          </a:bodyPr>
          <a:lstStyle/>
          <a:p>
            <a:pPr algn="l" fontAlgn="base"/>
            <a:r>
              <a:rPr lang="pl-PL" sz="1200" dirty="0">
                <a:latin typeface="Raleway" panose="020B0604020202020204" charset="-18"/>
                <a:hlinkClick r:id="rId3"/>
              </a:rPr>
              <a:t>gutierrez17a.pdf (</a:t>
            </a:r>
            <a:r>
              <a:rPr lang="pl-PL" sz="1200" dirty="0" err="1">
                <a:latin typeface="Raleway" panose="020B0604020202020204" charset="-18"/>
                <a:hlinkClick r:id="rId3"/>
              </a:rPr>
              <a:t>mlr.press</a:t>
            </a:r>
            <a:r>
              <a:rPr lang="pl-PL" sz="1200" dirty="0">
                <a:latin typeface="Raleway" panose="020B0604020202020204" charset="-18"/>
                <a:hlinkClick r:id="rId3"/>
              </a:rPr>
              <a:t>)</a:t>
            </a:r>
            <a:endParaRPr lang="pl-PL" sz="1200" dirty="0">
              <a:solidFill>
                <a:schemeClr val="bg1"/>
              </a:solidFill>
              <a:latin typeface="Raleway" panose="020B0604020202020204" charset="-18"/>
            </a:endParaRPr>
          </a:p>
        </p:txBody>
      </p:sp>
      <p:sp>
        <p:nvSpPr>
          <p:cNvPr id="12" name="pole tekstowe 11">
            <a:extLst>
              <a:ext uri="{FF2B5EF4-FFF2-40B4-BE49-F238E27FC236}">
                <a16:creationId xmlns:a16="http://schemas.microsoft.com/office/drawing/2014/main" id="{4AA6A731-19E2-492A-A230-31F0299243F4}"/>
              </a:ext>
            </a:extLst>
          </p:cNvPr>
          <p:cNvSpPr txBox="1"/>
          <p:nvPr/>
        </p:nvSpPr>
        <p:spPr>
          <a:xfrm>
            <a:off x="2355719" y="1446391"/>
            <a:ext cx="4572000" cy="461665"/>
          </a:xfrm>
          <a:prstGeom prst="rect">
            <a:avLst/>
          </a:prstGeom>
          <a:noFill/>
        </p:spPr>
        <p:txBody>
          <a:bodyPr wrap="square">
            <a:spAutoFit/>
          </a:bodyPr>
          <a:lstStyle/>
          <a:p>
            <a:r>
              <a:rPr lang="pl-PL" sz="1200" dirty="0" err="1">
                <a:latin typeface="Raleway" panose="020B0604020202020204" charset="-18"/>
                <a:hlinkClick r:id="rId4"/>
              </a:rPr>
              <a:t>Welcome</a:t>
            </a:r>
            <a:r>
              <a:rPr lang="pl-PL" sz="1200" dirty="0">
                <a:latin typeface="Raleway" panose="020B0604020202020204" charset="-18"/>
                <a:hlinkClick r:id="rId4"/>
              </a:rPr>
              <a:t> to </a:t>
            </a:r>
            <a:r>
              <a:rPr lang="pl-PL" sz="1200" dirty="0" err="1">
                <a:latin typeface="Raleway" panose="020B0604020202020204" charset="-18"/>
                <a:hlinkClick r:id="rId4"/>
              </a:rPr>
              <a:t>Causal</a:t>
            </a:r>
            <a:r>
              <a:rPr lang="pl-PL" sz="1200" dirty="0">
                <a:latin typeface="Raleway" panose="020B0604020202020204" charset="-18"/>
                <a:hlinkClick r:id="rId4"/>
              </a:rPr>
              <a:t> </a:t>
            </a:r>
            <a:r>
              <a:rPr lang="pl-PL" sz="1200" dirty="0" err="1">
                <a:latin typeface="Raleway" panose="020B0604020202020204" charset="-18"/>
                <a:hlinkClick r:id="rId4"/>
              </a:rPr>
              <a:t>ML’s</a:t>
            </a:r>
            <a:r>
              <a:rPr lang="pl-PL" sz="1200" dirty="0">
                <a:latin typeface="Raleway" panose="020B0604020202020204" charset="-18"/>
                <a:hlinkClick r:id="rId4"/>
              </a:rPr>
              <a:t> </a:t>
            </a:r>
            <a:r>
              <a:rPr lang="pl-PL" sz="1200" dirty="0" err="1">
                <a:latin typeface="Raleway" panose="020B0604020202020204" charset="-18"/>
                <a:hlinkClick r:id="rId4"/>
              </a:rPr>
              <a:t>documentation</a:t>
            </a:r>
            <a:r>
              <a:rPr lang="pl-PL" sz="1200" dirty="0">
                <a:latin typeface="Raleway" panose="020B0604020202020204" charset="-18"/>
                <a:hlinkClick r:id="rId4"/>
              </a:rPr>
              <a:t> — </a:t>
            </a:r>
            <a:r>
              <a:rPr lang="pl-PL" sz="1200" dirty="0" err="1">
                <a:latin typeface="Raleway" panose="020B0604020202020204" charset="-18"/>
                <a:hlinkClick r:id="rId4"/>
              </a:rPr>
              <a:t>causalml</a:t>
            </a:r>
            <a:r>
              <a:rPr lang="pl-PL" sz="1200" dirty="0">
                <a:latin typeface="Raleway" panose="020B0604020202020204" charset="-18"/>
                <a:hlinkClick r:id="rId4"/>
              </a:rPr>
              <a:t> </a:t>
            </a:r>
            <a:r>
              <a:rPr lang="pl-PL" sz="1200" dirty="0" err="1">
                <a:latin typeface="Raleway" panose="020B0604020202020204" charset="-18"/>
                <a:hlinkClick r:id="rId4"/>
              </a:rPr>
              <a:t>documentation</a:t>
            </a:r>
            <a:endParaRPr lang="pl-PL" sz="1200" dirty="0">
              <a:latin typeface="Raleway" panose="020B0604020202020204" charset="-18"/>
            </a:endParaRPr>
          </a:p>
        </p:txBody>
      </p:sp>
      <p:sp>
        <p:nvSpPr>
          <p:cNvPr id="6" name="pole tekstowe 5">
            <a:extLst>
              <a:ext uri="{FF2B5EF4-FFF2-40B4-BE49-F238E27FC236}">
                <a16:creationId xmlns:a16="http://schemas.microsoft.com/office/drawing/2014/main" id="{D5661B35-0C57-4A22-BC43-6102771BFC88}"/>
              </a:ext>
            </a:extLst>
          </p:cNvPr>
          <p:cNvSpPr txBox="1"/>
          <p:nvPr/>
        </p:nvSpPr>
        <p:spPr>
          <a:xfrm>
            <a:off x="2355719" y="2091407"/>
            <a:ext cx="4313904" cy="276999"/>
          </a:xfrm>
          <a:prstGeom prst="rect">
            <a:avLst/>
          </a:prstGeom>
          <a:noFill/>
        </p:spPr>
        <p:txBody>
          <a:bodyPr wrap="square" rtlCol="0">
            <a:spAutoFit/>
          </a:bodyPr>
          <a:lstStyle/>
          <a:p>
            <a:r>
              <a:rPr lang="pl-PL" sz="1200" dirty="0">
                <a:solidFill>
                  <a:schemeClr val="bg1"/>
                </a:solidFill>
                <a:latin typeface="Raleway" panose="020B0604020202020204" charset="-18"/>
                <a:hlinkClick r:id="rId5">
                  <a:extLst>
                    <a:ext uri="{A12FA001-AC4F-418D-AE19-62706E023703}">
                      <ahyp:hlinkClr xmlns:ahyp="http://schemas.microsoft.com/office/drawing/2018/hyperlinkcolor" val="tx"/>
                    </a:ext>
                  </a:extLst>
                </a:hlinkClick>
              </a:rPr>
              <a:t>73112-Rzepakowski.dvi (itl.waw.pl)</a:t>
            </a:r>
            <a:endParaRPr lang="pl-PL" sz="1200" dirty="0">
              <a:solidFill>
                <a:schemeClr val="bg1"/>
              </a:solidFill>
              <a:latin typeface="Raleway" panose="020B0604020202020204" charset="-18"/>
            </a:endParaRPr>
          </a:p>
        </p:txBody>
      </p:sp>
      <p:sp>
        <p:nvSpPr>
          <p:cNvPr id="7" name="pole tekstowe 6">
            <a:extLst>
              <a:ext uri="{FF2B5EF4-FFF2-40B4-BE49-F238E27FC236}">
                <a16:creationId xmlns:a16="http://schemas.microsoft.com/office/drawing/2014/main" id="{433AB8FB-2B61-4F91-BEF0-B70791A14A4A}"/>
              </a:ext>
            </a:extLst>
          </p:cNvPr>
          <p:cNvSpPr txBox="1"/>
          <p:nvPr/>
        </p:nvSpPr>
        <p:spPr>
          <a:xfrm>
            <a:off x="2355719" y="2706329"/>
            <a:ext cx="3831229" cy="646331"/>
          </a:xfrm>
          <a:prstGeom prst="rect">
            <a:avLst/>
          </a:prstGeom>
          <a:noFill/>
        </p:spPr>
        <p:txBody>
          <a:bodyPr wrap="square" rtlCol="0">
            <a:spAutoFit/>
          </a:bodyPr>
          <a:lstStyle/>
          <a:p>
            <a:r>
              <a:rPr lang="pl-PL" sz="1200" dirty="0">
                <a:latin typeface="Raleway" panose="020B0604020202020204" charset="-18"/>
                <a:hlinkClick r:id="rId6"/>
              </a:rPr>
              <a:t>(4) </a:t>
            </a:r>
            <a:r>
              <a:rPr lang="pl-PL" sz="1200" dirty="0" err="1">
                <a:latin typeface="Raleway" panose="020B0604020202020204" charset="-18"/>
                <a:hlinkClick r:id="rId6"/>
              </a:rPr>
              <a:t>Why</a:t>
            </a:r>
            <a:r>
              <a:rPr lang="pl-PL" sz="1200" dirty="0">
                <a:latin typeface="Raleway" panose="020B0604020202020204" charset="-18"/>
                <a:hlinkClick r:id="rId6"/>
              </a:rPr>
              <a:t> R? + </a:t>
            </a:r>
            <a:r>
              <a:rPr lang="pl-PL" sz="1200" dirty="0" err="1">
                <a:latin typeface="Raleway" panose="020B0604020202020204" charset="-18"/>
                <a:hlinkClick r:id="rId6"/>
              </a:rPr>
              <a:t>McKinsey</a:t>
            </a:r>
            <a:r>
              <a:rPr lang="pl-PL" sz="1200" dirty="0">
                <a:latin typeface="Raleway" panose="020B0604020202020204" charset="-18"/>
                <a:hlinkClick r:id="rId6"/>
              </a:rPr>
              <a:t> </a:t>
            </a:r>
            <a:r>
              <a:rPr lang="pl-PL" sz="1200" dirty="0" err="1">
                <a:latin typeface="Raleway" panose="020B0604020202020204" charset="-18"/>
                <a:hlinkClick r:id="rId6"/>
              </a:rPr>
              <a:t>Webinar</a:t>
            </a:r>
            <a:r>
              <a:rPr lang="pl-PL" sz="1200" dirty="0">
                <a:latin typeface="Raleway" panose="020B0604020202020204" charset="-18"/>
                <a:hlinkClick r:id="rId6"/>
              </a:rPr>
              <a:t> - M. Zawisza + A. </a:t>
            </a:r>
            <a:r>
              <a:rPr lang="pl-PL" sz="1200" dirty="0" err="1">
                <a:latin typeface="Raleway" panose="020B0604020202020204" charset="-18"/>
                <a:hlinkClick r:id="rId6"/>
              </a:rPr>
              <a:t>Reinert</a:t>
            </a:r>
            <a:r>
              <a:rPr lang="pl-PL" sz="1200" dirty="0">
                <a:latin typeface="Raleway" panose="020B0604020202020204" charset="-18"/>
                <a:hlinkClick r:id="rId6"/>
              </a:rPr>
              <a:t> - </a:t>
            </a:r>
            <a:r>
              <a:rPr lang="pl-PL" sz="1200" dirty="0" err="1">
                <a:latin typeface="Raleway" panose="020B0604020202020204" charset="-18"/>
                <a:hlinkClick r:id="rId6"/>
              </a:rPr>
              <a:t>Uplift</a:t>
            </a:r>
            <a:r>
              <a:rPr lang="pl-PL" sz="1200" dirty="0">
                <a:latin typeface="Raleway" panose="020B0604020202020204" charset="-18"/>
                <a:hlinkClick r:id="rId6"/>
              </a:rPr>
              <a:t> modeling for marketing </a:t>
            </a:r>
            <a:r>
              <a:rPr lang="pl-PL" sz="1200" dirty="0" err="1">
                <a:latin typeface="Raleway" panose="020B0604020202020204" charset="-18"/>
                <a:hlinkClick r:id="rId6"/>
              </a:rPr>
              <a:t>campaigns</a:t>
            </a:r>
            <a:r>
              <a:rPr lang="pl-PL" sz="1200" dirty="0">
                <a:latin typeface="Raleway" panose="020B0604020202020204" charset="-18"/>
                <a:hlinkClick r:id="rId6"/>
              </a:rPr>
              <a:t> - YouTube</a:t>
            </a:r>
            <a:endParaRPr lang="pl-PL" sz="1200" dirty="0">
              <a:latin typeface="Raleway" panose="020B0604020202020204" charset="-18"/>
            </a:endParaRPr>
          </a:p>
        </p:txBody>
      </p:sp>
      <p:sp>
        <p:nvSpPr>
          <p:cNvPr id="11" name="pole tekstowe 10">
            <a:extLst>
              <a:ext uri="{FF2B5EF4-FFF2-40B4-BE49-F238E27FC236}">
                <a16:creationId xmlns:a16="http://schemas.microsoft.com/office/drawing/2014/main" id="{7905479B-1DA7-496C-BB7C-FCEF8C52EE64}"/>
              </a:ext>
            </a:extLst>
          </p:cNvPr>
          <p:cNvSpPr txBox="1"/>
          <p:nvPr/>
        </p:nvSpPr>
        <p:spPr>
          <a:xfrm>
            <a:off x="2343150" y="3635477"/>
            <a:ext cx="4251558" cy="461665"/>
          </a:xfrm>
          <a:prstGeom prst="rect">
            <a:avLst/>
          </a:prstGeom>
          <a:noFill/>
        </p:spPr>
        <p:txBody>
          <a:bodyPr wrap="square" rtlCol="0">
            <a:spAutoFit/>
          </a:bodyPr>
          <a:lstStyle/>
          <a:p>
            <a:r>
              <a:rPr lang="en-US" sz="1200" dirty="0">
                <a:latin typeface="Raleway" panose="020B0604020202020204" charset="-18"/>
                <a:hlinkClick r:id="rId7"/>
              </a:rPr>
              <a:t>(PDF) Decision Trees for Uplift Modeling (researchgate.net)</a:t>
            </a:r>
            <a:endParaRPr lang="pl-PL" sz="1200" dirty="0">
              <a:latin typeface="Raleway" panose="020B0604020202020204" charset="-18"/>
            </a:endParaRPr>
          </a:p>
        </p:txBody>
      </p:sp>
    </p:spTree>
    <p:extLst>
      <p:ext uri="{BB962C8B-B14F-4D97-AF65-F5344CB8AC3E}">
        <p14:creationId xmlns:p14="http://schemas.microsoft.com/office/powerpoint/2010/main" val="191871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18</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57200" y="1146025"/>
            <a:ext cx="2420470" cy="544500"/>
          </a:xfrm>
        </p:spPr>
        <p:txBody>
          <a:bodyPr/>
          <a:lstStyle/>
          <a:p>
            <a:br>
              <a:rPr lang="pl-PL" dirty="0"/>
            </a:br>
            <a:endParaRPr lang="pl-PL" dirty="0"/>
          </a:p>
        </p:txBody>
      </p:sp>
      <p:sp>
        <p:nvSpPr>
          <p:cNvPr id="5" name="Dymek myśli: chmurka 4">
            <a:extLst>
              <a:ext uri="{FF2B5EF4-FFF2-40B4-BE49-F238E27FC236}">
                <a16:creationId xmlns:a16="http://schemas.microsoft.com/office/drawing/2014/main" id="{874F7627-E137-40CB-809A-75FBADB3A058}"/>
              </a:ext>
            </a:extLst>
          </p:cNvPr>
          <p:cNvSpPr/>
          <p:nvPr/>
        </p:nvSpPr>
        <p:spPr>
          <a:xfrm>
            <a:off x="1176793" y="3164619"/>
            <a:ext cx="45719" cy="4571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Tytuł 8">
            <a:extLst>
              <a:ext uri="{FF2B5EF4-FFF2-40B4-BE49-F238E27FC236}">
                <a16:creationId xmlns:a16="http://schemas.microsoft.com/office/drawing/2014/main" id="{165CF9A4-C8D5-45F0-A68E-395A9224112A}"/>
              </a:ext>
            </a:extLst>
          </p:cNvPr>
          <p:cNvSpPr txBox="1">
            <a:spLocks/>
          </p:cNvSpPr>
          <p:nvPr/>
        </p:nvSpPr>
        <p:spPr>
          <a:xfrm>
            <a:off x="3765680" y="2201818"/>
            <a:ext cx="1898520"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r>
              <a:rPr lang="pl-PL" dirty="0"/>
              <a:t>APPENDIX</a:t>
            </a:r>
          </a:p>
        </p:txBody>
      </p:sp>
    </p:spTree>
    <p:extLst>
      <p:ext uri="{BB962C8B-B14F-4D97-AF65-F5344CB8AC3E}">
        <p14:creationId xmlns:p14="http://schemas.microsoft.com/office/powerpoint/2010/main" val="126888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5" name="pole tekstowe 14">
            <a:extLst>
              <a:ext uri="{FF2B5EF4-FFF2-40B4-BE49-F238E27FC236}">
                <a16:creationId xmlns:a16="http://schemas.microsoft.com/office/drawing/2014/main" id="{43D4F5DA-0BDC-458B-BFD5-1D648899626B}"/>
              </a:ext>
            </a:extLst>
          </p:cNvPr>
          <p:cNvSpPr txBox="1"/>
          <p:nvPr/>
        </p:nvSpPr>
        <p:spPr>
          <a:xfrm>
            <a:off x="3767777" y="2220305"/>
            <a:ext cx="1252025" cy="485335"/>
          </a:xfrm>
          <a:prstGeom prst="rect">
            <a:avLst/>
          </a:prstGeom>
          <a:noFill/>
        </p:spPr>
        <p:txBody>
          <a:bodyPr wrap="square" rtlCol="0">
            <a:spAutoFit/>
          </a:bodyPr>
          <a:lstStyle/>
          <a:p>
            <a:endParaRPr lang="pl-PL" dirty="0"/>
          </a:p>
        </p:txBody>
      </p:sp>
      <p:pic>
        <p:nvPicPr>
          <p:cNvPr id="5" name="Obraz 4">
            <a:extLst>
              <a:ext uri="{FF2B5EF4-FFF2-40B4-BE49-F238E27FC236}">
                <a16:creationId xmlns:a16="http://schemas.microsoft.com/office/drawing/2014/main" id="{7C431FD5-144C-4DFB-B76B-FB045689FCC8}"/>
              </a:ext>
            </a:extLst>
          </p:cNvPr>
          <p:cNvPicPr>
            <a:picLocks noChangeAspect="1"/>
          </p:cNvPicPr>
          <p:nvPr/>
        </p:nvPicPr>
        <p:blipFill>
          <a:blip r:embed="rId3">
            <a:alphaModFix/>
            <a:duotone>
              <a:schemeClr val="accent1">
                <a:shade val="45000"/>
                <a:satMod val="135000"/>
              </a:schemeClr>
              <a:prstClr val="white"/>
            </a:duotone>
          </a:blip>
          <a:stretch>
            <a:fillRect/>
          </a:stretch>
        </p:blipFill>
        <p:spPr>
          <a:xfrm>
            <a:off x="457200" y="1113455"/>
            <a:ext cx="8310204" cy="3268019"/>
          </a:xfrm>
          <a:prstGeom prst="rect">
            <a:avLst/>
          </a:prstGeom>
          <a:noFill/>
        </p:spPr>
      </p:pic>
      <p:sp>
        <p:nvSpPr>
          <p:cNvPr id="182" name="Google Shape;182;p19"/>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19</a:t>
            </a:fld>
            <a:endParaRPr dirty="0"/>
          </a:p>
        </p:txBody>
      </p:sp>
      <p:sp>
        <p:nvSpPr>
          <p:cNvPr id="10" name="pole tekstowe 9">
            <a:extLst>
              <a:ext uri="{FF2B5EF4-FFF2-40B4-BE49-F238E27FC236}">
                <a16:creationId xmlns:a16="http://schemas.microsoft.com/office/drawing/2014/main" id="{02CEC1A0-1873-4F8D-A703-784E890D82AA}"/>
              </a:ext>
            </a:extLst>
          </p:cNvPr>
          <p:cNvSpPr txBox="1"/>
          <p:nvPr/>
        </p:nvSpPr>
        <p:spPr>
          <a:xfrm>
            <a:off x="457200" y="507600"/>
            <a:ext cx="8316000" cy="311150"/>
          </a:xfrm>
          <a:prstGeom prst="rect">
            <a:avLst/>
          </a:prstGeom>
          <a:noFill/>
        </p:spPr>
        <p:txBody>
          <a:bodyPr wrap="square" rtlCol="0">
            <a:spAutoFit/>
          </a:bodyPr>
          <a:lstStyle/>
          <a:p>
            <a:pPr algn="ctr"/>
            <a:r>
              <a:rPr lang="pl-PL" dirty="0">
                <a:solidFill>
                  <a:schemeClr val="bg1">
                    <a:lumMod val="95000"/>
                  </a:schemeClr>
                </a:solidFill>
              </a:rPr>
              <a:t>The </a:t>
            </a:r>
            <a:r>
              <a:rPr lang="pl-PL" dirty="0" err="1">
                <a:solidFill>
                  <a:schemeClr val="bg1">
                    <a:lumMod val="95000"/>
                  </a:schemeClr>
                </a:solidFill>
              </a:rPr>
              <a:t>graph</a:t>
            </a:r>
            <a:r>
              <a:rPr lang="pl-PL" dirty="0">
                <a:solidFill>
                  <a:schemeClr val="bg1">
                    <a:lumMod val="95000"/>
                  </a:schemeClr>
                </a:solidFill>
              </a:rPr>
              <a:t> </a:t>
            </a:r>
            <a:r>
              <a:rPr lang="pl-PL" dirty="0" err="1">
                <a:solidFill>
                  <a:schemeClr val="bg1">
                    <a:lumMod val="95000"/>
                  </a:schemeClr>
                </a:solidFill>
              </a:rPr>
              <a:t>presents</a:t>
            </a:r>
            <a:r>
              <a:rPr lang="pl-PL" dirty="0">
                <a:solidFill>
                  <a:schemeClr val="bg1">
                    <a:lumMod val="95000"/>
                  </a:schemeClr>
                </a:solidFill>
              </a:rPr>
              <a:t> the </a:t>
            </a:r>
            <a:r>
              <a:rPr lang="pl-PL" dirty="0" err="1">
                <a:solidFill>
                  <a:schemeClr val="bg1">
                    <a:lumMod val="95000"/>
                  </a:schemeClr>
                </a:solidFill>
              </a:rPr>
              <a:t>example</a:t>
            </a:r>
            <a:r>
              <a:rPr lang="pl-PL" dirty="0">
                <a:solidFill>
                  <a:schemeClr val="bg1">
                    <a:lumMod val="95000"/>
                  </a:schemeClr>
                </a:solidFill>
              </a:rPr>
              <a:t> of </a:t>
            </a:r>
            <a:r>
              <a:rPr lang="pl-PL" dirty="0" err="1">
                <a:solidFill>
                  <a:schemeClr val="bg1">
                    <a:lumMod val="95000"/>
                  </a:schemeClr>
                </a:solidFill>
              </a:rPr>
              <a:t>uplift</a:t>
            </a:r>
            <a:r>
              <a:rPr lang="pl-PL" dirty="0">
                <a:solidFill>
                  <a:schemeClr val="bg1">
                    <a:lumMod val="95000"/>
                  </a:schemeClr>
                </a:solidFill>
              </a:rPr>
              <a:t> </a:t>
            </a:r>
            <a:r>
              <a:rPr lang="pl-PL" dirty="0" err="1">
                <a:solidFill>
                  <a:schemeClr val="bg1">
                    <a:lumMod val="95000"/>
                  </a:schemeClr>
                </a:solidFill>
              </a:rPr>
              <a:t>decision</a:t>
            </a:r>
            <a:r>
              <a:rPr lang="pl-PL" dirty="0">
                <a:solidFill>
                  <a:schemeClr val="bg1">
                    <a:lumMod val="95000"/>
                  </a:schemeClr>
                </a:solidFill>
              </a:rPr>
              <a:t> </a:t>
            </a:r>
            <a:r>
              <a:rPr lang="pl-PL" dirty="0" err="1">
                <a:solidFill>
                  <a:schemeClr val="bg1">
                    <a:lumMod val="95000"/>
                  </a:schemeClr>
                </a:solidFill>
              </a:rPr>
              <a:t>tree</a:t>
            </a:r>
            <a:r>
              <a:rPr lang="pl-PL" dirty="0">
                <a:solidFill>
                  <a:schemeClr val="bg1">
                    <a:lumMod val="95000"/>
                  </a:schemeClr>
                </a:solidFill>
              </a:rPr>
              <a:t>. </a:t>
            </a:r>
          </a:p>
        </p:txBody>
      </p:sp>
    </p:spTree>
    <p:extLst>
      <p:ext uri="{BB962C8B-B14F-4D97-AF65-F5344CB8AC3E}">
        <p14:creationId xmlns:p14="http://schemas.microsoft.com/office/powerpoint/2010/main" val="142054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82E638-F608-4066-A79C-AA11171E3ECF}"/>
              </a:ext>
            </a:extLst>
          </p:cNvPr>
          <p:cNvSpPr>
            <a:spLocks noGrp="1"/>
          </p:cNvSpPr>
          <p:nvPr>
            <p:ph type="title"/>
          </p:nvPr>
        </p:nvSpPr>
        <p:spPr>
          <a:xfrm>
            <a:off x="446400" y="1173600"/>
            <a:ext cx="1713506" cy="816300"/>
          </a:xfrm>
        </p:spPr>
        <p:txBody>
          <a:bodyPr/>
          <a:lstStyle/>
          <a:p>
            <a:r>
              <a:rPr lang="pl-PL" dirty="0"/>
              <a:t>SUMMARY</a:t>
            </a:r>
            <a:br>
              <a:rPr lang="pl-PL" dirty="0"/>
            </a:br>
            <a:endParaRPr lang="pl-PL" dirty="0"/>
          </a:p>
        </p:txBody>
      </p:sp>
      <p:sp>
        <p:nvSpPr>
          <p:cNvPr id="3" name="Symbol zastępczy tekstu 2">
            <a:extLst>
              <a:ext uri="{FF2B5EF4-FFF2-40B4-BE49-F238E27FC236}">
                <a16:creationId xmlns:a16="http://schemas.microsoft.com/office/drawing/2014/main" id="{57041EC3-0D1D-4832-94D1-330D4C326C7D}"/>
              </a:ext>
            </a:extLst>
          </p:cNvPr>
          <p:cNvSpPr>
            <a:spLocks noGrp="1"/>
          </p:cNvSpPr>
          <p:nvPr>
            <p:ph type="body" idx="1"/>
          </p:nvPr>
        </p:nvSpPr>
        <p:spPr>
          <a:xfrm>
            <a:off x="2247558" y="1007615"/>
            <a:ext cx="6180825" cy="3162224"/>
          </a:xfrm>
        </p:spPr>
        <p:txBody>
          <a:bodyPr/>
          <a:lstStyle/>
          <a:p>
            <a:pPr marL="0" indent="0" algn="just">
              <a:buNone/>
            </a:pPr>
            <a:endParaRPr lang="pl-PL" sz="1200" dirty="0"/>
          </a:p>
          <a:p>
            <a:pPr marL="0" lvl="0" indent="0" algn="just" rtl="0">
              <a:spcBef>
                <a:spcPts val="600"/>
              </a:spcBef>
              <a:spcAft>
                <a:spcPts val="0"/>
              </a:spcAft>
              <a:buNone/>
            </a:pPr>
            <a:endParaRPr lang="pl-PL" sz="1200" dirty="0"/>
          </a:p>
          <a:p>
            <a:pPr marL="0" lvl="0" indent="0" algn="just" rtl="0">
              <a:spcBef>
                <a:spcPts val="600"/>
              </a:spcBef>
              <a:spcAft>
                <a:spcPts val="0"/>
              </a:spcAft>
              <a:buNone/>
            </a:pPr>
            <a:r>
              <a:rPr lang="en-US" sz="1200" dirty="0"/>
              <a:t> </a:t>
            </a:r>
            <a:endParaRPr lang="pl-PL" dirty="0"/>
          </a:p>
        </p:txBody>
      </p:sp>
      <p:sp>
        <p:nvSpPr>
          <p:cNvPr id="5" name="Symbol zastępczy numeru slajdu 4">
            <a:extLst>
              <a:ext uri="{FF2B5EF4-FFF2-40B4-BE49-F238E27FC236}">
                <a16:creationId xmlns:a16="http://schemas.microsoft.com/office/drawing/2014/main" id="{8AFFAEB9-C749-4855-93BF-590E11495A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6" name="Google Shape;753;p47">
            <a:extLst>
              <a:ext uri="{FF2B5EF4-FFF2-40B4-BE49-F238E27FC236}">
                <a16:creationId xmlns:a16="http://schemas.microsoft.com/office/drawing/2014/main" id="{6A54710B-3CFE-490A-A4E6-DC34089A8B21}"/>
              </a:ext>
            </a:extLst>
          </p:cNvPr>
          <p:cNvSpPr/>
          <p:nvPr/>
        </p:nvSpPr>
        <p:spPr>
          <a:xfrm>
            <a:off x="555383" y="545037"/>
            <a:ext cx="589605" cy="39061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pole tekstowe 34">
            <a:extLst>
              <a:ext uri="{FF2B5EF4-FFF2-40B4-BE49-F238E27FC236}">
                <a16:creationId xmlns:a16="http://schemas.microsoft.com/office/drawing/2014/main" id="{FD9F0B4D-E13C-4FE6-890F-FA540AAF89D8}"/>
              </a:ext>
            </a:extLst>
          </p:cNvPr>
          <p:cNvSpPr txBox="1"/>
          <p:nvPr/>
        </p:nvSpPr>
        <p:spPr>
          <a:xfrm>
            <a:off x="2170707" y="935651"/>
            <a:ext cx="5800796" cy="3323987"/>
          </a:xfrm>
          <a:prstGeom prst="rect">
            <a:avLst/>
          </a:prstGeom>
          <a:noFill/>
        </p:spPr>
        <p:txBody>
          <a:bodyPr wrap="square">
            <a:spAutoFit/>
          </a:bodyPr>
          <a:lstStyle/>
          <a:p>
            <a:pPr marL="171450" indent="-171450" algn="l" fontAlgn="base">
              <a:buFont typeface="Arial" panose="020B0604020202020204" pitchFamily="34" charset="0"/>
              <a:buChar char="•"/>
            </a:pPr>
            <a:r>
              <a:rPr lang="pl-PL" sz="1200" b="0" i="0" dirty="0">
                <a:solidFill>
                  <a:schemeClr val="bg1"/>
                </a:solidFill>
                <a:effectLst/>
                <a:latin typeface="Raleway" panose="020B0604020202020204" charset="-18"/>
              </a:rPr>
              <a:t>The </a:t>
            </a:r>
            <a:r>
              <a:rPr lang="pl-PL" sz="1200" b="0" i="0" dirty="0" err="1">
                <a:solidFill>
                  <a:schemeClr val="bg1"/>
                </a:solidFill>
                <a:effectLst/>
                <a:latin typeface="Raleway" panose="020B0604020202020204" charset="-18"/>
              </a:rPr>
              <a:t>aim</a:t>
            </a:r>
            <a:r>
              <a:rPr lang="pl-PL" sz="1200" b="0" i="0" dirty="0">
                <a:solidFill>
                  <a:schemeClr val="bg1"/>
                </a:solidFill>
                <a:effectLst/>
                <a:latin typeface="Raleway" panose="020B0604020202020204" charset="-18"/>
              </a:rPr>
              <a:t> of </a:t>
            </a:r>
            <a:r>
              <a:rPr lang="pl-PL" sz="1200" b="0" i="0" dirty="0" err="1">
                <a:solidFill>
                  <a:schemeClr val="bg1"/>
                </a:solidFill>
                <a:effectLst/>
                <a:latin typeface="Raleway" panose="020B0604020202020204" charset="-18"/>
              </a:rPr>
              <a:t>this</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task</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is</a:t>
            </a:r>
            <a:r>
              <a:rPr lang="pl-PL" sz="1200" b="0" i="0" dirty="0">
                <a:solidFill>
                  <a:schemeClr val="bg1"/>
                </a:solidFill>
                <a:effectLst/>
                <a:latin typeface="Raleway" panose="020B0604020202020204" charset="-18"/>
              </a:rPr>
              <a:t> to </a:t>
            </a:r>
            <a:r>
              <a:rPr lang="pl-PL" sz="1200" b="0" i="0" dirty="0" err="1">
                <a:solidFill>
                  <a:schemeClr val="bg1"/>
                </a:solidFill>
                <a:effectLst/>
                <a:latin typeface="Raleway" panose="020B0604020202020204" charset="-18"/>
              </a:rPr>
              <a:t>select</a:t>
            </a:r>
            <a:r>
              <a:rPr lang="pl-PL" sz="1200" b="0" i="0" dirty="0">
                <a:solidFill>
                  <a:schemeClr val="bg1"/>
                </a:solidFill>
                <a:effectLst/>
                <a:latin typeface="Raleway" panose="020B0604020202020204" charset="-18"/>
              </a:rPr>
              <a:t> the </a:t>
            </a:r>
            <a:r>
              <a:rPr lang="pl-PL" sz="1200" b="0" i="0" dirty="0" err="1">
                <a:solidFill>
                  <a:schemeClr val="bg1"/>
                </a:solidFill>
                <a:effectLst/>
                <a:latin typeface="Raleway" panose="020B0604020202020204" charset="-18"/>
              </a:rPr>
              <a:t>clients</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who</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will</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positively</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respond</a:t>
            </a:r>
            <a:r>
              <a:rPr lang="pl-PL" sz="1200" b="0" i="0" dirty="0">
                <a:solidFill>
                  <a:schemeClr val="bg1"/>
                </a:solidFill>
                <a:effectLst/>
                <a:latin typeface="Raleway" panose="020B0604020202020204" charset="-18"/>
              </a:rPr>
              <a:t> to marketing </a:t>
            </a:r>
            <a:r>
              <a:rPr lang="pl-PL" sz="1200" b="0" i="0" dirty="0" err="1">
                <a:solidFill>
                  <a:schemeClr val="bg1"/>
                </a:solidFill>
                <a:effectLst/>
                <a:latin typeface="Raleway" panose="020B0604020202020204" charset="-18"/>
              </a:rPr>
              <a:t>campaign</a:t>
            </a:r>
            <a:r>
              <a:rPr lang="pl-PL" sz="1200" b="0" i="0" dirty="0">
                <a:solidFill>
                  <a:schemeClr val="bg1"/>
                </a:solidFill>
                <a:effectLst/>
                <a:latin typeface="Raleway" panose="020B0604020202020204" charset="-18"/>
              </a:rPr>
              <a:t> by </a:t>
            </a:r>
            <a:r>
              <a:rPr lang="pl-PL" sz="1200" b="0" i="0" dirty="0" err="1">
                <a:solidFill>
                  <a:schemeClr val="bg1"/>
                </a:solidFill>
                <a:effectLst/>
                <a:latin typeface="Raleway" panose="020B0604020202020204" charset="-18"/>
              </a:rPr>
              <a:t>building</a:t>
            </a:r>
            <a:r>
              <a:rPr lang="pl-PL" sz="1200" b="0" i="0" dirty="0">
                <a:solidFill>
                  <a:schemeClr val="bg1"/>
                </a:solidFill>
                <a:effectLst/>
                <a:latin typeface="Raleway" panose="020B0604020202020204" charset="-18"/>
              </a:rPr>
              <a:t> the </a:t>
            </a:r>
            <a:r>
              <a:rPr lang="pl-PL" sz="1200" b="0" i="0" dirty="0" err="1">
                <a:solidFill>
                  <a:schemeClr val="bg1"/>
                </a:solidFill>
                <a:effectLst/>
                <a:latin typeface="Raleway" panose="020B0604020202020204" charset="-18"/>
              </a:rPr>
              <a:t>uplift</a:t>
            </a:r>
            <a:r>
              <a:rPr lang="pl-PL" sz="1200" b="0" i="0" dirty="0">
                <a:solidFill>
                  <a:schemeClr val="bg1"/>
                </a:solidFill>
                <a:effectLst/>
                <a:latin typeface="Raleway" panose="020B0604020202020204" charset="-18"/>
              </a:rPr>
              <a:t> model. </a:t>
            </a:r>
          </a:p>
          <a:p>
            <a:pPr marL="171450" indent="-171450" algn="l" fontAlgn="base">
              <a:buFont typeface="Arial" panose="020B0604020202020204" pitchFamily="34" charset="0"/>
              <a:buChar char="•"/>
            </a:pPr>
            <a:r>
              <a:rPr lang="pl-PL" sz="1200" dirty="0" err="1">
                <a:solidFill>
                  <a:schemeClr val="bg1"/>
                </a:solidFill>
                <a:latin typeface="Raleway" panose="020B0604020202020204" charset="-18"/>
              </a:rPr>
              <a:t>Based</a:t>
            </a:r>
            <a:r>
              <a:rPr lang="pl-PL" sz="1200" dirty="0">
                <a:solidFill>
                  <a:schemeClr val="bg1"/>
                </a:solidFill>
                <a:latin typeface="Raleway" panose="020B0604020202020204" charset="-18"/>
              </a:rPr>
              <a:t> on the </a:t>
            </a:r>
            <a:r>
              <a:rPr lang="pl-PL" sz="1200" dirty="0" err="1">
                <a:solidFill>
                  <a:schemeClr val="bg1"/>
                </a:solidFill>
                <a:latin typeface="Raleway" panose="020B0604020202020204" charset="-18"/>
              </a:rPr>
              <a:t>dataset</a:t>
            </a:r>
            <a:r>
              <a:rPr lang="pl-PL" sz="1200" dirty="0">
                <a:solidFill>
                  <a:schemeClr val="bg1"/>
                </a:solidFill>
                <a:latin typeface="Raleway" panose="020B0604020202020204" charset="-18"/>
              </a:rPr>
              <a:t> („Pilot”)  </a:t>
            </a:r>
            <a:r>
              <a:rPr lang="pl-PL" sz="1200" dirty="0" err="1">
                <a:solidFill>
                  <a:schemeClr val="bg1"/>
                </a:solidFill>
                <a:latin typeface="Raleway" panose="020B0604020202020204" charset="-18"/>
              </a:rPr>
              <a:t>that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includes</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results</a:t>
            </a:r>
            <a:r>
              <a:rPr lang="pl-PL" sz="1200" dirty="0">
                <a:solidFill>
                  <a:schemeClr val="bg1"/>
                </a:solidFill>
                <a:latin typeface="Raleway" panose="020B0604020202020204" charset="-18"/>
              </a:rPr>
              <a:t> of A/B </a:t>
            </a:r>
            <a:r>
              <a:rPr lang="pl-PL" sz="1200" dirty="0" err="1">
                <a:solidFill>
                  <a:schemeClr val="bg1"/>
                </a:solidFill>
                <a:latin typeface="Raleway" panose="020B0604020202020204" charset="-18"/>
              </a:rPr>
              <a:t>testing</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campaign</a:t>
            </a:r>
            <a:r>
              <a:rPr lang="pl-PL" sz="1200" dirty="0">
                <a:solidFill>
                  <a:schemeClr val="bg1"/>
                </a:solidFill>
                <a:latin typeface="Raleway" panose="020B0604020202020204" charset="-18"/>
              </a:rPr>
              <a:t>, I </a:t>
            </a:r>
            <a:r>
              <a:rPr lang="pl-PL" sz="1200" dirty="0" err="1">
                <a:solidFill>
                  <a:schemeClr val="bg1"/>
                </a:solidFill>
                <a:latin typeface="Raleway" panose="020B0604020202020204" charset="-18"/>
              </a:rPr>
              <a:t>trained</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tested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models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using</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two</a:t>
            </a:r>
            <a:r>
              <a:rPr lang="pl-PL" sz="1200" dirty="0">
                <a:solidFill>
                  <a:schemeClr val="bg1"/>
                </a:solidFill>
                <a:latin typeface="Raleway" panose="020B0604020202020204" charset="-18"/>
              </a:rPr>
              <a:t> model </a:t>
            </a:r>
            <a:r>
              <a:rPr lang="pl-PL" sz="1200" dirty="0" err="1">
                <a:solidFill>
                  <a:schemeClr val="bg1"/>
                </a:solidFill>
                <a:latin typeface="Raleway" panose="020B0604020202020204" charset="-18"/>
              </a:rPr>
              <a:t>approach</a:t>
            </a:r>
            <a:r>
              <a:rPr lang="pl-PL" sz="1200" dirty="0">
                <a:solidFill>
                  <a:schemeClr val="bg1"/>
                </a:solidFill>
                <a:latin typeface="Raleway" panose="020B0604020202020204" charset="-18"/>
              </a:rPr>
              <a:t> with </a:t>
            </a:r>
            <a:r>
              <a:rPr lang="pl-PL" sz="1200" dirty="0" err="1">
                <a:solidFill>
                  <a:schemeClr val="bg1"/>
                </a:solidFill>
                <a:latin typeface="Raleway" panose="020B0604020202020204" charset="-18"/>
              </a:rPr>
              <a:t>several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auxiliary</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models</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direct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uplift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method</a:t>
            </a:r>
            <a:r>
              <a:rPr lang="pl-PL" sz="1200" dirty="0">
                <a:solidFill>
                  <a:schemeClr val="bg1"/>
                </a:solidFill>
                <a:latin typeface="Raleway" panose="020B0604020202020204" charset="-18"/>
              </a:rPr>
              <a:t>. </a:t>
            </a:r>
          </a:p>
          <a:p>
            <a:pPr marL="171450" indent="-171450" algn="l" fontAlgn="base">
              <a:buFont typeface="Arial" panose="020B0604020202020204" pitchFamily="34" charset="0"/>
              <a:buChar char="•"/>
            </a:pPr>
            <a:r>
              <a:rPr lang="pl-PL" sz="1200" b="0" i="0" dirty="0">
                <a:solidFill>
                  <a:schemeClr val="bg1"/>
                </a:solidFill>
                <a:effectLst/>
                <a:latin typeface="Raleway" panose="020B0604020202020204" charset="-18"/>
              </a:rPr>
              <a:t>I </a:t>
            </a:r>
            <a:r>
              <a:rPr lang="pl-PL" sz="1200" b="0" i="0" dirty="0" err="1">
                <a:solidFill>
                  <a:schemeClr val="bg1"/>
                </a:solidFill>
                <a:effectLst/>
                <a:latin typeface="Raleway" panose="020B0604020202020204" charset="-18"/>
              </a:rPr>
              <a:t>examined</a:t>
            </a:r>
            <a:r>
              <a:rPr lang="pl-PL" sz="1200" b="0" i="0" dirty="0">
                <a:solidFill>
                  <a:schemeClr val="bg1"/>
                </a:solidFill>
                <a:effectLst/>
                <a:latin typeface="Raleway" panose="020B0604020202020204" charset="-18"/>
              </a:rPr>
              <a:t> the </a:t>
            </a:r>
            <a:r>
              <a:rPr lang="pl-PL" sz="1200" b="0" i="0" dirty="0" err="1">
                <a:solidFill>
                  <a:schemeClr val="bg1"/>
                </a:solidFill>
                <a:effectLst/>
                <a:latin typeface="Raleway" panose="020B0604020202020204" charset="-18"/>
              </a:rPr>
              <a:t>results</a:t>
            </a:r>
            <a:r>
              <a:rPr lang="pl-PL" sz="1200" b="0" i="0" dirty="0">
                <a:solidFill>
                  <a:schemeClr val="bg1"/>
                </a:solidFill>
                <a:effectLst/>
                <a:latin typeface="Raleway" panose="020B0604020202020204" charset="-18"/>
              </a:rPr>
              <a:t> of the </a:t>
            </a:r>
            <a:r>
              <a:rPr lang="pl-PL" sz="1200" b="0" i="0" dirty="0" err="1">
                <a:solidFill>
                  <a:schemeClr val="bg1"/>
                </a:solidFill>
                <a:effectLst/>
                <a:latin typeface="Raleway" panose="020B0604020202020204" charset="-18"/>
              </a:rPr>
              <a:t>analysis</a:t>
            </a:r>
            <a:r>
              <a:rPr lang="pl-PL" sz="1200" b="0" i="0" dirty="0">
                <a:solidFill>
                  <a:schemeClr val="bg1"/>
                </a:solidFill>
                <a:effectLst/>
                <a:latin typeface="Raleway" panose="020B0604020202020204" charset="-18"/>
              </a:rPr>
              <a:t> of the </a:t>
            </a:r>
            <a:r>
              <a:rPr lang="pl-PL" sz="1200" b="0" i="0" dirty="0" err="1">
                <a:solidFill>
                  <a:schemeClr val="bg1"/>
                </a:solidFill>
                <a:effectLst/>
                <a:latin typeface="Raleway" panose="020B0604020202020204" charset="-18"/>
              </a:rPr>
              <a:t>tested</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models</a:t>
            </a:r>
            <a:r>
              <a:rPr lang="pl-PL" sz="1200" b="0" i="0" dirty="0">
                <a:solidFill>
                  <a:schemeClr val="bg1"/>
                </a:solidFill>
                <a:effectLst/>
                <a:latin typeface="Raleway" panose="020B0604020202020204" charset="-18"/>
              </a:rPr>
              <a:t> and </a:t>
            </a:r>
            <a:r>
              <a:rPr lang="pl-PL" sz="1200" b="0" i="0" dirty="0" err="1">
                <a:solidFill>
                  <a:schemeClr val="bg1"/>
                </a:solidFill>
                <a:effectLst/>
                <a:latin typeface="Raleway" panose="020B0604020202020204" charset="-18"/>
              </a:rPr>
              <a:t>selected</a:t>
            </a:r>
            <a:r>
              <a:rPr lang="pl-PL" sz="1200" b="0" i="0" dirty="0">
                <a:solidFill>
                  <a:schemeClr val="bg1"/>
                </a:solidFill>
                <a:effectLst/>
                <a:latin typeface="Raleway" panose="020B0604020202020204" charset="-18"/>
              </a:rPr>
              <a:t> the </a:t>
            </a:r>
            <a:r>
              <a:rPr lang="pl-PL" sz="1200" b="0" i="0" dirty="0" err="1">
                <a:solidFill>
                  <a:schemeClr val="bg1"/>
                </a:solidFill>
                <a:effectLst/>
                <a:latin typeface="Raleway" panose="020B0604020202020204" charset="-18"/>
              </a:rPr>
              <a:t>Uplift</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Random</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Forest</a:t>
            </a:r>
            <a:endParaRPr lang="pl-PL" sz="1200" b="0" i="0" dirty="0">
              <a:solidFill>
                <a:schemeClr val="bg1"/>
              </a:solidFill>
              <a:effectLst/>
              <a:latin typeface="Raleway" panose="020B0604020202020204" charset="-18"/>
            </a:endParaRPr>
          </a:p>
          <a:p>
            <a:pPr marL="171450" indent="-171450" algn="l" fontAlgn="base">
              <a:buFont typeface="Arial" panose="020B0604020202020204" pitchFamily="34" charset="0"/>
              <a:buChar char="•"/>
            </a:pPr>
            <a:r>
              <a:rPr lang="pl-PL" sz="1200" dirty="0" err="1">
                <a:solidFill>
                  <a:schemeClr val="bg1"/>
                </a:solidFill>
                <a:latin typeface="Raleway" panose="020B0604020202020204" charset="-18"/>
              </a:rPr>
              <a:t>Finally</a:t>
            </a:r>
            <a:r>
              <a:rPr lang="pl-PL" sz="1200" dirty="0">
                <a:solidFill>
                  <a:schemeClr val="bg1"/>
                </a:solidFill>
                <a:latin typeface="Raleway" panose="020B0604020202020204" charset="-18"/>
              </a:rPr>
              <a:t>, I applied the model on the </a:t>
            </a:r>
            <a:r>
              <a:rPr lang="pl-PL" sz="1200" dirty="0" err="1">
                <a:solidFill>
                  <a:schemeClr val="bg1"/>
                </a:solidFill>
                <a:latin typeface="Raleway" panose="020B0604020202020204" charset="-18"/>
              </a:rPr>
              <a:t>new</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dataset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Customer</a:t>
            </a:r>
            <a:r>
              <a:rPr lang="pl-PL" sz="1200" dirty="0">
                <a:solidFill>
                  <a:schemeClr val="bg1"/>
                </a:solidFill>
                <a:latin typeface="Raleway" panose="020B0604020202020204" charset="-18"/>
              </a:rPr>
              <a:t> Base”) and </a:t>
            </a:r>
            <a:r>
              <a:rPr lang="pl-PL" sz="1200" dirty="0" err="1">
                <a:solidFill>
                  <a:schemeClr val="bg1"/>
                </a:solidFill>
                <a:latin typeface="Raleway" panose="020B0604020202020204" charset="-18"/>
              </a:rPr>
              <a:t>produced</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recommendation</a:t>
            </a:r>
            <a:r>
              <a:rPr lang="pl-PL" sz="1200" dirty="0">
                <a:solidFill>
                  <a:schemeClr val="bg1"/>
                </a:solidFill>
                <a:latin typeface="Raleway" panose="020B0604020202020204" charset="-18"/>
              </a:rPr>
              <a:t> of the </a:t>
            </a:r>
            <a:r>
              <a:rPr lang="pl-PL" sz="1200" dirty="0" err="1">
                <a:solidFill>
                  <a:schemeClr val="bg1"/>
                </a:solidFill>
                <a:latin typeface="Raleway" panose="020B0604020202020204" charset="-18"/>
              </a:rPr>
              <a:t>customers</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that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should</a:t>
            </a:r>
            <a:r>
              <a:rPr lang="pl-PL" sz="1200" dirty="0">
                <a:solidFill>
                  <a:schemeClr val="bg1"/>
                </a:solidFill>
                <a:latin typeface="Raleway" panose="020B0604020202020204" charset="-18"/>
              </a:rPr>
              <a:t> be </a:t>
            </a:r>
            <a:r>
              <a:rPr lang="pl-PL" sz="1200" dirty="0" err="1">
                <a:solidFill>
                  <a:schemeClr val="bg1"/>
                </a:solidFill>
                <a:latin typeface="Raleway" panose="020B0604020202020204" charset="-18"/>
              </a:rPr>
              <a:t>targeted</a:t>
            </a:r>
            <a:r>
              <a:rPr lang="pl-PL" sz="1200" dirty="0">
                <a:solidFill>
                  <a:schemeClr val="bg1"/>
                </a:solidFill>
                <a:latin typeface="Raleway" panose="020B0604020202020204" charset="-18"/>
              </a:rPr>
              <a:t> in the </a:t>
            </a:r>
            <a:r>
              <a:rPr lang="pl-PL" sz="1200" dirty="0" err="1">
                <a:solidFill>
                  <a:schemeClr val="bg1"/>
                </a:solidFill>
                <a:latin typeface="Raleway" panose="020B0604020202020204" charset="-18"/>
              </a:rPr>
              <a:t>campaign</a:t>
            </a:r>
            <a:r>
              <a:rPr lang="pl-PL" sz="1200" dirty="0">
                <a:solidFill>
                  <a:schemeClr val="bg1"/>
                </a:solidFill>
                <a:latin typeface="Raleway" panose="020B0604020202020204" charset="-18"/>
              </a:rPr>
              <a:t>.</a:t>
            </a:r>
          </a:p>
          <a:p>
            <a:pPr marL="171450" indent="-171450" algn="l" fontAlgn="base">
              <a:buFont typeface="Arial" panose="020B0604020202020204" pitchFamily="34" charset="0"/>
              <a:buChar char="•"/>
            </a:pPr>
            <a:endParaRPr lang="pl-PL" sz="1200" dirty="0">
              <a:solidFill>
                <a:schemeClr val="bg1"/>
              </a:solidFill>
              <a:latin typeface="Raleway" panose="020B0604020202020204" charset="-18"/>
            </a:endParaRPr>
          </a:p>
          <a:p>
            <a:pPr algn="l" fontAlgn="base"/>
            <a:r>
              <a:rPr lang="pl-PL" sz="1200" dirty="0" err="1">
                <a:solidFill>
                  <a:schemeClr val="bg1"/>
                </a:solidFill>
                <a:latin typeface="Raleway" panose="020B0604020202020204" charset="-18"/>
              </a:rPr>
              <a:t>Potential</a:t>
            </a:r>
            <a:r>
              <a:rPr lang="pl-PL" sz="1200" dirty="0">
                <a:solidFill>
                  <a:schemeClr val="bg1"/>
                </a:solidFill>
                <a:latin typeface="Raleway" panose="020B0604020202020204" charset="-18"/>
              </a:rPr>
              <a:t> model </a:t>
            </a:r>
            <a:r>
              <a:rPr lang="pl-PL" sz="1200" dirty="0" err="1">
                <a:solidFill>
                  <a:schemeClr val="bg1"/>
                </a:solidFill>
                <a:latin typeface="Raleway" panose="020B0604020202020204" charset="-18"/>
              </a:rPr>
              <a:t>improvements</a:t>
            </a:r>
            <a:r>
              <a:rPr lang="pl-PL" sz="1200" dirty="0">
                <a:solidFill>
                  <a:schemeClr val="bg1"/>
                </a:solidFill>
                <a:latin typeface="Raleway" panose="020B0604020202020204" charset="-18"/>
              </a:rPr>
              <a:t>:</a:t>
            </a:r>
          </a:p>
          <a:p>
            <a:pPr marL="171450" indent="-171450" fontAlgn="base">
              <a:buFont typeface="Arial" panose="020B0604020202020204" pitchFamily="34" charset="0"/>
              <a:buChar char="•"/>
            </a:pPr>
            <a:r>
              <a:rPr lang="pl-PL" sz="1200" dirty="0" err="1">
                <a:solidFill>
                  <a:schemeClr val="bg1"/>
                </a:solidFill>
                <a:latin typeface="Raleway" panose="020B0604020202020204" charset="-18"/>
              </a:rPr>
              <a:t>Apply</a:t>
            </a:r>
            <a:r>
              <a:rPr lang="pl-PL" sz="1200" dirty="0">
                <a:solidFill>
                  <a:schemeClr val="bg1"/>
                </a:solidFill>
                <a:latin typeface="Raleway" panose="020B0604020202020204" charset="-18"/>
              </a:rPr>
              <a:t> The Class </a:t>
            </a:r>
            <a:r>
              <a:rPr lang="pl-PL" sz="1200" dirty="0" err="1">
                <a:solidFill>
                  <a:schemeClr val="bg1"/>
                </a:solidFill>
                <a:latin typeface="Raleway" panose="020B0604020202020204" charset="-18"/>
              </a:rPr>
              <a:t>Transformation</a:t>
            </a:r>
            <a:r>
              <a:rPr lang="pl-PL" sz="1200" dirty="0">
                <a:solidFill>
                  <a:schemeClr val="bg1"/>
                </a:solidFill>
                <a:latin typeface="Raleway" panose="020B0604020202020204" charset="-18"/>
              </a:rPr>
              <a:t> Method to the data and </a:t>
            </a:r>
            <a:r>
              <a:rPr lang="pl-PL" sz="1200" dirty="0" err="1">
                <a:solidFill>
                  <a:schemeClr val="bg1"/>
                </a:solidFill>
                <a:latin typeface="Raleway" panose="020B0604020202020204" charset="-18"/>
              </a:rPr>
              <a:t>verify</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if</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would</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improve</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results</a:t>
            </a:r>
            <a:endParaRPr lang="pl-PL" sz="1200" dirty="0">
              <a:solidFill>
                <a:schemeClr val="bg1"/>
              </a:solidFill>
              <a:latin typeface="Raleway" panose="020B0604020202020204" charset="-18"/>
            </a:endParaRPr>
          </a:p>
          <a:p>
            <a:pPr marL="171450" indent="-171450" fontAlgn="base">
              <a:buFont typeface="Arial" panose="020B0604020202020204" pitchFamily="34" charset="0"/>
              <a:buChar char="•"/>
            </a:pPr>
            <a:r>
              <a:rPr lang="pl-PL" sz="1200" b="0" i="0" dirty="0" err="1">
                <a:solidFill>
                  <a:schemeClr val="bg1"/>
                </a:solidFill>
                <a:effectLst/>
                <a:latin typeface="Raleway" panose="020B0604020202020204" charset="-18"/>
              </a:rPr>
              <a:t>Perform</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Grid</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search</a:t>
            </a:r>
            <a:r>
              <a:rPr lang="pl-PL" sz="1200" b="0" i="0" dirty="0">
                <a:solidFill>
                  <a:schemeClr val="bg1"/>
                </a:solidFill>
                <a:effectLst/>
                <a:latin typeface="Raleway" panose="020B0604020202020204" charset="-18"/>
              </a:rPr>
              <a:t> to </a:t>
            </a:r>
            <a:r>
              <a:rPr lang="pl-PL" sz="1200" b="0" i="0" dirty="0" err="1">
                <a:solidFill>
                  <a:schemeClr val="bg1"/>
                </a:solidFill>
                <a:effectLst/>
                <a:latin typeface="Raleway" panose="020B0604020202020204" charset="-18"/>
              </a:rPr>
              <a:t>optimize</a:t>
            </a:r>
            <a:r>
              <a:rPr lang="pl-PL" sz="1200" b="0" i="0" dirty="0">
                <a:solidFill>
                  <a:schemeClr val="bg1"/>
                </a:solidFill>
                <a:effectLst/>
                <a:latin typeface="Raleway" panose="020B0604020202020204" charset="-18"/>
              </a:rPr>
              <a:t> the </a:t>
            </a:r>
            <a:r>
              <a:rPr lang="pl-PL" sz="1200" b="0" i="0" dirty="0" err="1">
                <a:solidFill>
                  <a:schemeClr val="bg1"/>
                </a:solidFill>
                <a:effectLst/>
                <a:latin typeface="Raleway" panose="020B0604020202020204" charset="-18"/>
              </a:rPr>
              <a:t>current</a:t>
            </a:r>
            <a:r>
              <a:rPr lang="pl-PL" sz="1200" b="0" i="0" dirty="0">
                <a:solidFill>
                  <a:schemeClr val="bg1"/>
                </a:solidFill>
                <a:effectLst/>
                <a:latin typeface="Raleway" panose="020B0604020202020204" charset="-18"/>
              </a:rPr>
              <a:t> </a:t>
            </a:r>
            <a:r>
              <a:rPr lang="pl-PL" sz="1200" b="0" i="0" dirty="0" err="1">
                <a:solidFill>
                  <a:schemeClr val="bg1"/>
                </a:solidFill>
                <a:effectLst/>
                <a:latin typeface="Raleway" panose="020B0604020202020204" charset="-18"/>
              </a:rPr>
              <a:t>approach</a:t>
            </a:r>
            <a:r>
              <a:rPr lang="pl-PL" sz="1200" b="0" i="0" dirty="0">
                <a:solidFill>
                  <a:schemeClr val="bg1"/>
                </a:solidFill>
                <a:effectLst/>
                <a:latin typeface="Raleway" panose="020B0604020202020204" charset="-18"/>
              </a:rPr>
              <a:t>.</a:t>
            </a:r>
            <a:endParaRPr lang="pl-PL" sz="1000" b="0" i="0" dirty="0">
              <a:solidFill>
                <a:schemeClr val="bg1"/>
              </a:solidFill>
              <a:effectLst/>
              <a:latin typeface="inherit"/>
            </a:endParaRPr>
          </a:p>
          <a:p>
            <a:pPr algn="l" fontAlgn="base"/>
            <a:endParaRPr lang="pl-PL" sz="1000" dirty="0">
              <a:solidFill>
                <a:schemeClr val="bg1"/>
              </a:solidFill>
              <a:latin typeface="inherit"/>
            </a:endParaRPr>
          </a:p>
          <a:p>
            <a:br>
              <a:rPr lang="en-US" sz="1000" dirty="0">
                <a:solidFill>
                  <a:schemeClr val="bg1"/>
                </a:solidFill>
              </a:rPr>
            </a:br>
            <a:endParaRPr lang="pl-PL" sz="1000" dirty="0">
              <a:solidFill>
                <a:schemeClr val="bg1"/>
              </a:solidFill>
            </a:endParaRPr>
          </a:p>
        </p:txBody>
      </p:sp>
    </p:spTree>
    <p:extLst>
      <p:ext uri="{BB962C8B-B14F-4D97-AF65-F5344CB8AC3E}">
        <p14:creationId xmlns:p14="http://schemas.microsoft.com/office/powerpoint/2010/main" val="324059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57200" y="1146025"/>
            <a:ext cx="1252025"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DATA</a:t>
            </a:r>
            <a:br>
              <a:rPr lang="pl-PL" dirty="0"/>
            </a:br>
            <a:r>
              <a:rPr lang="pl-PL" sz="1150" dirty="0"/>
              <a:t>HISTOGRAMS</a:t>
            </a:r>
            <a:br>
              <a:rPr lang="pl-PL" sz="1150" dirty="0"/>
            </a:br>
            <a:r>
              <a:rPr lang="pl-PL" sz="1150" dirty="0"/>
              <a:t>PILOT</a:t>
            </a:r>
            <a:endParaRPr sz="1150" dirty="0"/>
          </a:p>
        </p:txBody>
      </p:sp>
      <p:sp>
        <p:nvSpPr>
          <p:cNvPr id="87" name="Google Shape;87;p13"/>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latin typeface="Raleway"/>
                <a:ea typeface="Raleway"/>
                <a:cs typeface="Raleway"/>
                <a:sym typeface="Raleway"/>
              </a:rPr>
              <a:t>20</a:t>
            </a:fld>
            <a:endParaRPr>
              <a:latin typeface="Raleway"/>
              <a:ea typeface="Raleway"/>
              <a:cs typeface="Raleway"/>
              <a:sym typeface="Raleway"/>
            </a:endParaRPr>
          </a:p>
        </p:txBody>
      </p:sp>
      <p:grpSp>
        <p:nvGrpSpPr>
          <p:cNvPr id="88" name="Google Shape;88;p13"/>
          <p:cNvGrpSpPr/>
          <p:nvPr/>
        </p:nvGrpSpPr>
        <p:grpSpPr>
          <a:xfrm>
            <a:off x="560082" y="521592"/>
            <a:ext cx="298946" cy="364550"/>
            <a:chOff x="596350" y="929175"/>
            <a:chExt cx="407950" cy="497475"/>
          </a:xfrm>
        </p:grpSpPr>
        <p:sp>
          <p:nvSpPr>
            <p:cNvPr id="89" name="Google Shape;89;p1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Obraz 2">
            <a:extLst>
              <a:ext uri="{FF2B5EF4-FFF2-40B4-BE49-F238E27FC236}">
                <a16:creationId xmlns:a16="http://schemas.microsoft.com/office/drawing/2014/main" id="{BF08EF57-922F-40C8-ADBD-28A257F34C0C}"/>
              </a:ext>
            </a:extLst>
          </p:cNvPr>
          <p:cNvPicPr>
            <a:picLocks noChangeAspect="1"/>
          </p:cNvPicPr>
          <p:nvPr/>
        </p:nvPicPr>
        <p:blipFill>
          <a:blip r:embed="rId3"/>
          <a:stretch>
            <a:fillRect/>
          </a:stretch>
        </p:blipFill>
        <p:spPr>
          <a:xfrm>
            <a:off x="1944000" y="346849"/>
            <a:ext cx="2218303" cy="2218303"/>
          </a:xfrm>
          <a:prstGeom prst="rect">
            <a:avLst/>
          </a:prstGeom>
        </p:spPr>
      </p:pic>
      <p:pic>
        <p:nvPicPr>
          <p:cNvPr id="7" name="Obraz 6">
            <a:extLst>
              <a:ext uri="{FF2B5EF4-FFF2-40B4-BE49-F238E27FC236}">
                <a16:creationId xmlns:a16="http://schemas.microsoft.com/office/drawing/2014/main" id="{6A8C80DB-48C2-498B-9616-258E2DD96F36}"/>
              </a:ext>
            </a:extLst>
          </p:cNvPr>
          <p:cNvPicPr>
            <a:picLocks noChangeAspect="1"/>
          </p:cNvPicPr>
          <p:nvPr/>
        </p:nvPicPr>
        <p:blipFill>
          <a:blip r:embed="rId4"/>
          <a:stretch>
            <a:fillRect/>
          </a:stretch>
        </p:blipFill>
        <p:spPr>
          <a:xfrm>
            <a:off x="6379903" y="342343"/>
            <a:ext cx="2218303" cy="2218303"/>
          </a:xfrm>
          <a:prstGeom prst="rect">
            <a:avLst/>
          </a:prstGeom>
        </p:spPr>
      </p:pic>
      <p:pic>
        <p:nvPicPr>
          <p:cNvPr id="9" name="Obraz 8">
            <a:extLst>
              <a:ext uri="{FF2B5EF4-FFF2-40B4-BE49-F238E27FC236}">
                <a16:creationId xmlns:a16="http://schemas.microsoft.com/office/drawing/2014/main" id="{04DA42F8-F43A-4D8A-BF59-63291B3B6A52}"/>
              </a:ext>
            </a:extLst>
          </p:cNvPr>
          <p:cNvPicPr>
            <a:picLocks noChangeAspect="1"/>
          </p:cNvPicPr>
          <p:nvPr/>
        </p:nvPicPr>
        <p:blipFill>
          <a:blip r:embed="rId5"/>
          <a:stretch>
            <a:fillRect/>
          </a:stretch>
        </p:blipFill>
        <p:spPr>
          <a:xfrm>
            <a:off x="1944000" y="2560646"/>
            <a:ext cx="2218303" cy="2218303"/>
          </a:xfrm>
          <a:prstGeom prst="rect">
            <a:avLst/>
          </a:prstGeom>
        </p:spPr>
      </p:pic>
      <p:pic>
        <p:nvPicPr>
          <p:cNvPr id="11" name="Obraz 10">
            <a:extLst>
              <a:ext uri="{FF2B5EF4-FFF2-40B4-BE49-F238E27FC236}">
                <a16:creationId xmlns:a16="http://schemas.microsoft.com/office/drawing/2014/main" id="{88E34E1F-07DD-456C-9378-79EA9B6E73FC}"/>
              </a:ext>
            </a:extLst>
          </p:cNvPr>
          <p:cNvPicPr>
            <a:picLocks noChangeAspect="1"/>
          </p:cNvPicPr>
          <p:nvPr/>
        </p:nvPicPr>
        <p:blipFill>
          <a:blip r:embed="rId6"/>
          <a:stretch>
            <a:fillRect/>
          </a:stretch>
        </p:blipFill>
        <p:spPr>
          <a:xfrm>
            <a:off x="4161952" y="2565152"/>
            <a:ext cx="2218303" cy="2218303"/>
          </a:xfrm>
          <a:prstGeom prst="rect">
            <a:avLst/>
          </a:prstGeom>
        </p:spPr>
      </p:pic>
      <p:pic>
        <p:nvPicPr>
          <p:cNvPr id="13" name="Obraz 12">
            <a:extLst>
              <a:ext uri="{FF2B5EF4-FFF2-40B4-BE49-F238E27FC236}">
                <a16:creationId xmlns:a16="http://schemas.microsoft.com/office/drawing/2014/main" id="{0384E5B7-DE51-4D0A-BDE1-6F16FF1091B2}"/>
              </a:ext>
            </a:extLst>
          </p:cNvPr>
          <p:cNvPicPr>
            <a:picLocks noChangeAspect="1"/>
          </p:cNvPicPr>
          <p:nvPr/>
        </p:nvPicPr>
        <p:blipFill>
          <a:blip r:embed="rId7"/>
          <a:stretch>
            <a:fillRect/>
          </a:stretch>
        </p:blipFill>
        <p:spPr>
          <a:xfrm>
            <a:off x="6379903" y="2560646"/>
            <a:ext cx="2218301" cy="2218301"/>
          </a:xfrm>
          <a:prstGeom prst="rect">
            <a:avLst/>
          </a:prstGeom>
        </p:spPr>
      </p:pic>
      <p:pic>
        <p:nvPicPr>
          <p:cNvPr id="18" name="Obraz 17">
            <a:extLst>
              <a:ext uri="{FF2B5EF4-FFF2-40B4-BE49-F238E27FC236}">
                <a16:creationId xmlns:a16="http://schemas.microsoft.com/office/drawing/2014/main" id="{C221024B-A29C-4FDC-8150-76C280010BCD}"/>
              </a:ext>
            </a:extLst>
          </p:cNvPr>
          <p:cNvPicPr>
            <a:picLocks noChangeAspect="1"/>
          </p:cNvPicPr>
          <p:nvPr/>
        </p:nvPicPr>
        <p:blipFill>
          <a:blip r:embed="rId8"/>
          <a:stretch>
            <a:fillRect/>
          </a:stretch>
        </p:blipFill>
        <p:spPr>
          <a:xfrm>
            <a:off x="4162303" y="346849"/>
            <a:ext cx="2217600" cy="2217600"/>
          </a:xfrm>
          <a:prstGeom prst="rect">
            <a:avLst/>
          </a:prstGeom>
        </p:spPr>
      </p:pic>
    </p:spTree>
    <p:extLst>
      <p:ext uri="{BB962C8B-B14F-4D97-AF65-F5344CB8AC3E}">
        <p14:creationId xmlns:p14="http://schemas.microsoft.com/office/powerpoint/2010/main" val="89944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57200" y="1146025"/>
            <a:ext cx="1252025"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DATA</a:t>
            </a:r>
            <a:br>
              <a:rPr lang="pl-PL" dirty="0"/>
            </a:br>
            <a:r>
              <a:rPr lang="pl-PL" sz="1150" dirty="0"/>
              <a:t>HISTOGRAMS</a:t>
            </a:r>
            <a:br>
              <a:rPr lang="pl-PL" sz="1150" dirty="0"/>
            </a:br>
            <a:r>
              <a:rPr lang="pl-PL" sz="1150" dirty="0"/>
              <a:t>PILOT </a:t>
            </a:r>
            <a:endParaRPr sz="1150" dirty="0"/>
          </a:p>
        </p:txBody>
      </p:sp>
      <p:sp>
        <p:nvSpPr>
          <p:cNvPr id="87" name="Google Shape;87;p13"/>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latin typeface="Raleway"/>
                <a:ea typeface="Raleway"/>
                <a:cs typeface="Raleway"/>
                <a:sym typeface="Raleway"/>
              </a:rPr>
              <a:t>21</a:t>
            </a:fld>
            <a:endParaRPr>
              <a:latin typeface="Raleway"/>
              <a:ea typeface="Raleway"/>
              <a:cs typeface="Raleway"/>
              <a:sym typeface="Raleway"/>
            </a:endParaRPr>
          </a:p>
        </p:txBody>
      </p:sp>
      <p:grpSp>
        <p:nvGrpSpPr>
          <p:cNvPr id="88" name="Google Shape;88;p13"/>
          <p:cNvGrpSpPr/>
          <p:nvPr/>
        </p:nvGrpSpPr>
        <p:grpSpPr>
          <a:xfrm>
            <a:off x="560082" y="521592"/>
            <a:ext cx="298946" cy="364550"/>
            <a:chOff x="596350" y="929175"/>
            <a:chExt cx="407950" cy="497475"/>
          </a:xfrm>
        </p:grpSpPr>
        <p:sp>
          <p:nvSpPr>
            <p:cNvPr id="89" name="Google Shape;89;p1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Obraz 3">
            <a:extLst>
              <a:ext uri="{FF2B5EF4-FFF2-40B4-BE49-F238E27FC236}">
                <a16:creationId xmlns:a16="http://schemas.microsoft.com/office/drawing/2014/main" id="{6F867AC4-4632-43F1-9505-C6A9E922C05F}"/>
              </a:ext>
            </a:extLst>
          </p:cNvPr>
          <p:cNvPicPr>
            <a:picLocks noChangeAspect="1"/>
          </p:cNvPicPr>
          <p:nvPr/>
        </p:nvPicPr>
        <p:blipFill>
          <a:blip r:embed="rId3"/>
          <a:stretch>
            <a:fillRect/>
          </a:stretch>
        </p:blipFill>
        <p:spPr>
          <a:xfrm>
            <a:off x="4153640" y="345600"/>
            <a:ext cx="2217600" cy="2217600"/>
          </a:xfrm>
          <a:prstGeom prst="rect">
            <a:avLst/>
          </a:prstGeom>
        </p:spPr>
      </p:pic>
      <p:pic>
        <p:nvPicPr>
          <p:cNvPr id="6" name="Obraz 5">
            <a:extLst>
              <a:ext uri="{FF2B5EF4-FFF2-40B4-BE49-F238E27FC236}">
                <a16:creationId xmlns:a16="http://schemas.microsoft.com/office/drawing/2014/main" id="{7D6AEA97-3CC0-4DC8-B0AA-3B0EDFE784F4}"/>
              </a:ext>
            </a:extLst>
          </p:cNvPr>
          <p:cNvPicPr>
            <a:picLocks noChangeAspect="1"/>
          </p:cNvPicPr>
          <p:nvPr/>
        </p:nvPicPr>
        <p:blipFill>
          <a:blip r:embed="rId4"/>
          <a:stretch>
            <a:fillRect/>
          </a:stretch>
        </p:blipFill>
        <p:spPr>
          <a:xfrm>
            <a:off x="6371240" y="354152"/>
            <a:ext cx="2217598" cy="2217598"/>
          </a:xfrm>
          <a:prstGeom prst="rect">
            <a:avLst/>
          </a:prstGeom>
        </p:spPr>
      </p:pic>
      <p:pic>
        <p:nvPicPr>
          <p:cNvPr id="10" name="Obraz 9">
            <a:extLst>
              <a:ext uri="{FF2B5EF4-FFF2-40B4-BE49-F238E27FC236}">
                <a16:creationId xmlns:a16="http://schemas.microsoft.com/office/drawing/2014/main" id="{7CCEC9C2-D7DF-4D8F-A5F5-C0A264520CB6}"/>
              </a:ext>
            </a:extLst>
          </p:cNvPr>
          <p:cNvPicPr>
            <a:picLocks noChangeAspect="1"/>
          </p:cNvPicPr>
          <p:nvPr/>
        </p:nvPicPr>
        <p:blipFill>
          <a:blip r:embed="rId5"/>
          <a:stretch>
            <a:fillRect/>
          </a:stretch>
        </p:blipFill>
        <p:spPr>
          <a:xfrm>
            <a:off x="1944701" y="2563200"/>
            <a:ext cx="2217598" cy="2217598"/>
          </a:xfrm>
          <a:prstGeom prst="rect">
            <a:avLst/>
          </a:prstGeom>
        </p:spPr>
      </p:pic>
      <p:pic>
        <p:nvPicPr>
          <p:cNvPr id="14" name="Obraz 13">
            <a:extLst>
              <a:ext uri="{FF2B5EF4-FFF2-40B4-BE49-F238E27FC236}">
                <a16:creationId xmlns:a16="http://schemas.microsoft.com/office/drawing/2014/main" id="{2D3A3684-4B0D-46A1-90A2-596AE2E52D89}"/>
              </a:ext>
            </a:extLst>
          </p:cNvPr>
          <p:cNvPicPr>
            <a:picLocks noChangeAspect="1"/>
          </p:cNvPicPr>
          <p:nvPr/>
        </p:nvPicPr>
        <p:blipFill>
          <a:blip r:embed="rId6"/>
          <a:stretch>
            <a:fillRect/>
          </a:stretch>
        </p:blipFill>
        <p:spPr>
          <a:xfrm>
            <a:off x="4153640" y="2563200"/>
            <a:ext cx="2217598" cy="2217598"/>
          </a:xfrm>
          <a:prstGeom prst="rect">
            <a:avLst/>
          </a:prstGeom>
        </p:spPr>
      </p:pic>
      <p:pic>
        <p:nvPicPr>
          <p:cNvPr id="17" name="Obraz 16">
            <a:extLst>
              <a:ext uri="{FF2B5EF4-FFF2-40B4-BE49-F238E27FC236}">
                <a16:creationId xmlns:a16="http://schemas.microsoft.com/office/drawing/2014/main" id="{CEEE4359-A7F5-46AD-9E24-17EA1A961FA7}"/>
              </a:ext>
            </a:extLst>
          </p:cNvPr>
          <p:cNvPicPr>
            <a:picLocks noChangeAspect="1"/>
          </p:cNvPicPr>
          <p:nvPr/>
        </p:nvPicPr>
        <p:blipFill>
          <a:blip r:embed="rId7"/>
          <a:stretch>
            <a:fillRect/>
          </a:stretch>
        </p:blipFill>
        <p:spPr>
          <a:xfrm>
            <a:off x="6371238" y="2571749"/>
            <a:ext cx="2217600" cy="2217600"/>
          </a:xfrm>
          <a:prstGeom prst="rect">
            <a:avLst/>
          </a:prstGeom>
        </p:spPr>
      </p:pic>
      <p:pic>
        <p:nvPicPr>
          <p:cNvPr id="30" name="Obraz 29">
            <a:extLst>
              <a:ext uri="{FF2B5EF4-FFF2-40B4-BE49-F238E27FC236}">
                <a16:creationId xmlns:a16="http://schemas.microsoft.com/office/drawing/2014/main" id="{85E40C6E-70F7-4C28-A33D-1BB9F8B15EFA}"/>
              </a:ext>
            </a:extLst>
          </p:cNvPr>
          <p:cNvPicPr>
            <a:picLocks noChangeAspect="1"/>
          </p:cNvPicPr>
          <p:nvPr/>
        </p:nvPicPr>
        <p:blipFill>
          <a:blip r:embed="rId8"/>
          <a:stretch>
            <a:fillRect/>
          </a:stretch>
        </p:blipFill>
        <p:spPr>
          <a:xfrm>
            <a:off x="1944000" y="345600"/>
            <a:ext cx="2218299" cy="2218299"/>
          </a:xfrm>
          <a:prstGeom prst="rect">
            <a:avLst/>
          </a:prstGeom>
        </p:spPr>
      </p:pic>
    </p:spTree>
    <p:extLst>
      <p:ext uri="{BB962C8B-B14F-4D97-AF65-F5344CB8AC3E}">
        <p14:creationId xmlns:p14="http://schemas.microsoft.com/office/powerpoint/2010/main" val="3488973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57200" y="1146025"/>
            <a:ext cx="1252025"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DATA</a:t>
            </a:r>
            <a:br>
              <a:rPr lang="pl-PL" dirty="0"/>
            </a:br>
            <a:r>
              <a:rPr lang="pl-PL" sz="1150" dirty="0"/>
              <a:t>HISTOGRAMS</a:t>
            </a:r>
            <a:br>
              <a:rPr lang="pl-PL" sz="1150" dirty="0"/>
            </a:br>
            <a:r>
              <a:rPr lang="pl-PL" sz="1150" dirty="0"/>
              <a:t>PILOT </a:t>
            </a:r>
            <a:endParaRPr sz="1150" dirty="0"/>
          </a:p>
        </p:txBody>
      </p:sp>
      <p:sp>
        <p:nvSpPr>
          <p:cNvPr id="87" name="Google Shape;87;p13"/>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latin typeface="Raleway"/>
                <a:ea typeface="Raleway"/>
                <a:cs typeface="Raleway"/>
                <a:sym typeface="Raleway"/>
              </a:rPr>
              <a:t>22</a:t>
            </a:fld>
            <a:endParaRPr>
              <a:latin typeface="Raleway"/>
              <a:ea typeface="Raleway"/>
              <a:cs typeface="Raleway"/>
              <a:sym typeface="Raleway"/>
            </a:endParaRPr>
          </a:p>
        </p:txBody>
      </p:sp>
      <p:grpSp>
        <p:nvGrpSpPr>
          <p:cNvPr id="88" name="Google Shape;88;p13"/>
          <p:cNvGrpSpPr/>
          <p:nvPr/>
        </p:nvGrpSpPr>
        <p:grpSpPr>
          <a:xfrm>
            <a:off x="560082" y="521592"/>
            <a:ext cx="298946" cy="364550"/>
            <a:chOff x="596350" y="929175"/>
            <a:chExt cx="407950" cy="497475"/>
          </a:xfrm>
        </p:grpSpPr>
        <p:sp>
          <p:nvSpPr>
            <p:cNvPr id="89" name="Google Shape;89;p1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Obraz 2">
            <a:extLst>
              <a:ext uri="{FF2B5EF4-FFF2-40B4-BE49-F238E27FC236}">
                <a16:creationId xmlns:a16="http://schemas.microsoft.com/office/drawing/2014/main" id="{4FDA735E-321A-4C68-9CB4-546A2B57A4F6}"/>
              </a:ext>
            </a:extLst>
          </p:cNvPr>
          <p:cNvPicPr>
            <a:picLocks noChangeAspect="1"/>
          </p:cNvPicPr>
          <p:nvPr/>
        </p:nvPicPr>
        <p:blipFill>
          <a:blip r:embed="rId3"/>
          <a:stretch>
            <a:fillRect/>
          </a:stretch>
        </p:blipFill>
        <p:spPr>
          <a:xfrm>
            <a:off x="4161602" y="345602"/>
            <a:ext cx="2217598" cy="2217598"/>
          </a:xfrm>
          <a:prstGeom prst="rect">
            <a:avLst/>
          </a:prstGeom>
        </p:spPr>
      </p:pic>
      <p:pic>
        <p:nvPicPr>
          <p:cNvPr id="7" name="Obraz 6">
            <a:extLst>
              <a:ext uri="{FF2B5EF4-FFF2-40B4-BE49-F238E27FC236}">
                <a16:creationId xmlns:a16="http://schemas.microsoft.com/office/drawing/2014/main" id="{1B2A0B3B-6E99-4152-9C88-F34581096B6C}"/>
              </a:ext>
            </a:extLst>
          </p:cNvPr>
          <p:cNvPicPr>
            <a:picLocks noChangeAspect="1"/>
          </p:cNvPicPr>
          <p:nvPr/>
        </p:nvPicPr>
        <p:blipFill>
          <a:blip r:embed="rId4"/>
          <a:stretch>
            <a:fillRect/>
          </a:stretch>
        </p:blipFill>
        <p:spPr>
          <a:xfrm>
            <a:off x="6379200" y="345600"/>
            <a:ext cx="2217598" cy="2217598"/>
          </a:xfrm>
          <a:prstGeom prst="rect">
            <a:avLst/>
          </a:prstGeom>
        </p:spPr>
      </p:pic>
      <p:pic>
        <p:nvPicPr>
          <p:cNvPr id="9" name="Obraz 8">
            <a:extLst>
              <a:ext uri="{FF2B5EF4-FFF2-40B4-BE49-F238E27FC236}">
                <a16:creationId xmlns:a16="http://schemas.microsoft.com/office/drawing/2014/main" id="{51BF85B3-0C45-424F-A93A-2D33CCA94038}"/>
              </a:ext>
            </a:extLst>
          </p:cNvPr>
          <p:cNvPicPr>
            <a:picLocks noChangeAspect="1"/>
          </p:cNvPicPr>
          <p:nvPr/>
        </p:nvPicPr>
        <p:blipFill>
          <a:blip r:embed="rId5"/>
          <a:stretch>
            <a:fillRect/>
          </a:stretch>
        </p:blipFill>
        <p:spPr>
          <a:xfrm>
            <a:off x="1943998" y="2568225"/>
            <a:ext cx="2217598" cy="2217598"/>
          </a:xfrm>
          <a:prstGeom prst="rect">
            <a:avLst/>
          </a:prstGeom>
        </p:spPr>
      </p:pic>
      <p:pic>
        <p:nvPicPr>
          <p:cNvPr id="12" name="Obraz 11">
            <a:extLst>
              <a:ext uri="{FF2B5EF4-FFF2-40B4-BE49-F238E27FC236}">
                <a16:creationId xmlns:a16="http://schemas.microsoft.com/office/drawing/2014/main" id="{9A652D3F-DB87-44D4-B923-2E2B50DE6704}"/>
              </a:ext>
            </a:extLst>
          </p:cNvPr>
          <p:cNvPicPr>
            <a:picLocks noChangeAspect="1"/>
          </p:cNvPicPr>
          <p:nvPr/>
        </p:nvPicPr>
        <p:blipFill>
          <a:blip r:embed="rId6"/>
          <a:stretch>
            <a:fillRect/>
          </a:stretch>
        </p:blipFill>
        <p:spPr>
          <a:xfrm>
            <a:off x="4161602" y="2563198"/>
            <a:ext cx="2217598" cy="2217598"/>
          </a:xfrm>
          <a:prstGeom prst="rect">
            <a:avLst/>
          </a:prstGeom>
        </p:spPr>
      </p:pic>
      <p:pic>
        <p:nvPicPr>
          <p:cNvPr id="31" name="Obraz 30">
            <a:extLst>
              <a:ext uri="{FF2B5EF4-FFF2-40B4-BE49-F238E27FC236}">
                <a16:creationId xmlns:a16="http://schemas.microsoft.com/office/drawing/2014/main" id="{CC0FA177-9BD5-4CF8-9F80-C0AB23C5798B}"/>
              </a:ext>
            </a:extLst>
          </p:cNvPr>
          <p:cNvPicPr>
            <a:picLocks noChangeAspect="1"/>
          </p:cNvPicPr>
          <p:nvPr/>
        </p:nvPicPr>
        <p:blipFill>
          <a:blip r:embed="rId7"/>
          <a:stretch>
            <a:fillRect/>
          </a:stretch>
        </p:blipFill>
        <p:spPr>
          <a:xfrm>
            <a:off x="1944000" y="345600"/>
            <a:ext cx="2217600" cy="2217600"/>
          </a:xfrm>
          <a:prstGeom prst="rect">
            <a:avLst/>
          </a:prstGeom>
        </p:spPr>
      </p:pic>
      <p:pic>
        <p:nvPicPr>
          <p:cNvPr id="22" name="Obraz 21">
            <a:extLst>
              <a:ext uri="{FF2B5EF4-FFF2-40B4-BE49-F238E27FC236}">
                <a16:creationId xmlns:a16="http://schemas.microsoft.com/office/drawing/2014/main" id="{B6FD5F1D-44CD-495B-9F3E-68D1F968381D}"/>
              </a:ext>
            </a:extLst>
          </p:cNvPr>
          <p:cNvPicPr>
            <a:picLocks noChangeAspect="1"/>
          </p:cNvPicPr>
          <p:nvPr/>
        </p:nvPicPr>
        <p:blipFill>
          <a:blip r:embed="rId8"/>
          <a:stretch>
            <a:fillRect/>
          </a:stretch>
        </p:blipFill>
        <p:spPr>
          <a:xfrm>
            <a:off x="6379199" y="2558171"/>
            <a:ext cx="2217600" cy="2217600"/>
          </a:xfrm>
          <a:prstGeom prst="rect">
            <a:avLst/>
          </a:prstGeom>
        </p:spPr>
      </p:pic>
    </p:spTree>
    <p:extLst>
      <p:ext uri="{BB962C8B-B14F-4D97-AF65-F5344CB8AC3E}">
        <p14:creationId xmlns:p14="http://schemas.microsoft.com/office/powerpoint/2010/main" val="126872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57200" y="1146025"/>
            <a:ext cx="1252025"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DATA</a:t>
            </a:r>
            <a:br>
              <a:rPr lang="pl-PL" dirty="0"/>
            </a:br>
            <a:r>
              <a:rPr lang="pl-PL" sz="1150" dirty="0"/>
              <a:t>HISTOGRAMS</a:t>
            </a:r>
            <a:br>
              <a:rPr lang="pl-PL" sz="1150" dirty="0"/>
            </a:br>
            <a:r>
              <a:rPr lang="pl-PL" sz="1150" dirty="0"/>
              <a:t>PILOT</a:t>
            </a:r>
            <a:endParaRPr sz="1150" dirty="0"/>
          </a:p>
        </p:txBody>
      </p:sp>
      <p:sp>
        <p:nvSpPr>
          <p:cNvPr id="87" name="Google Shape;87;p13"/>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latin typeface="Raleway"/>
                <a:ea typeface="Raleway"/>
                <a:cs typeface="Raleway"/>
                <a:sym typeface="Raleway"/>
              </a:rPr>
              <a:t>23</a:t>
            </a:fld>
            <a:endParaRPr>
              <a:latin typeface="Raleway"/>
              <a:ea typeface="Raleway"/>
              <a:cs typeface="Raleway"/>
              <a:sym typeface="Raleway"/>
            </a:endParaRPr>
          </a:p>
        </p:txBody>
      </p:sp>
      <p:grpSp>
        <p:nvGrpSpPr>
          <p:cNvPr id="88" name="Google Shape;88;p13"/>
          <p:cNvGrpSpPr/>
          <p:nvPr/>
        </p:nvGrpSpPr>
        <p:grpSpPr>
          <a:xfrm>
            <a:off x="560082" y="521592"/>
            <a:ext cx="298946" cy="364550"/>
            <a:chOff x="596350" y="929175"/>
            <a:chExt cx="407950" cy="497475"/>
          </a:xfrm>
        </p:grpSpPr>
        <p:sp>
          <p:nvSpPr>
            <p:cNvPr id="89" name="Google Shape;89;p13"/>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Obraz 11">
            <a:extLst>
              <a:ext uri="{FF2B5EF4-FFF2-40B4-BE49-F238E27FC236}">
                <a16:creationId xmlns:a16="http://schemas.microsoft.com/office/drawing/2014/main" id="{74C479FF-C27B-463A-968F-31F2F3BAA85D}"/>
              </a:ext>
            </a:extLst>
          </p:cNvPr>
          <p:cNvPicPr>
            <a:picLocks noChangeAspect="1"/>
          </p:cNvPicPr>
          <p:nvPr/>
        </p:nvPicPr>
        <p:blipFill>
          <a:blip r:embed="rId3"/>
          <a:stretch>
            <a:fillRect/>
          </a:stretch>
        </p:blipFill>
        <p:spPr>
          <a:xfrm>
            <a:off x="4161598" y="345600"/>
            <a:ext cx="2217599" cy="2217599"/>
          </a:xfrm>
          <a:prstGeom prst="rect">
            <a:avLst/>
          </a:prstGeom>
        </p:spPr>
      </p:pic>
      <p:pic>
        <p:nvPicPr>
          <p:cNvPr id="13" name="Obraz 12">
            <a:extLst>
              <a:ext uri="{FF2B5EF4-FFF2-40B4-BE49-F238E27FC236}">
                <a16:creationId xmlns:a16="http://schemas.microsoft.com/office/drawing/2014/main" id="{2F2C0308-4463-47FE-9707-9D8E500A0614}"/>
              </a:ext>
            </a:extLst>
          </p:cNvPr>
          <p:cNvPicPr>
            <a:picLocks noChangeAspect="1"/>
          </p:cNvPicPr>
          <p:nvPr/>
        </p:nvPicPr>
        <p:blipFill>
          <a:blip r:embed="rId4"/>
          <a:stretch>
            <a:fillRect/>
          </a:stretch>
        </p:blipFill>
        <p:spPr>
          <a:xfrm>
            <a:off x="1944000" y="345600"/>
            <a:ext cx="2217598" cy="2217598"/>
          </a:xfrm>
          <a:prstGeom prst="rect">
            <a:avLst/>
          </a:prstGeom>
        </p:spPr>
      </p:pic>
    </p:spTree>
    <p:extLst>
      <p:ext uri="{BB962C8B-B14F-4D97-AF65-F5344CB8AC3E}">
        <p14:creationId xmlns:p14="http://schemas.microsoft.com/office/powerpoint/2010/main" val="352876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82E638-F608-4066-A79C-AA11171E3ECF}"/>
              </a:ext>
            </a:extLst>
          </p:cNvPr>
          <p:cNvSpPr>
            <a:spLocks noGrp="1"/>
          </p:cNvSpPr>
          <p:nvPr>
            <p:ph type="title"/>
          </p:nvPr>
        </p:nvSpPr>
        <p:spPr>
          <a:xfrm>
            <a:off x="446400" y="1173600"/>
            <a:ext cx="1713506" cy="816300"/>
          </a:xfrm>
        </p:spPr>
        <p:txBody>
          <a:bodyPr/>
          <a:lstStyle/>
          <a:p>
            <a:r>
              <a:rPr lang="pl-PL" dirty="0"/>
              <a:t>XYZ ’S</a:t>
            </a:r>
            <a:br>
              <a:rPr lang="pl-PL" dirty="0"/>
            </a:br>
            <a:r>
              <a:rPr lang="pl-PL" dirty="0"/>
              <a:t>CASE STUDY</a:t>
            </a:r>
            <a:br>
              <a:rPr lang="pl-PL" dirty="0"/>
            </a:br>
            <a:endParaRPr lang="pl-PL" dirty="0"/>
          </a:p>
        </p:txBody>
      </p:sp>
      <p:sp>
        <p:nvSpPr>
          <p:cNvPr id="3" name="Symbol zastępczy tekstu 2">
            <a:extLst>
              <a:ext uri="{FF2B5EF4-FFF2-40B4-BE49-F238E27FC236}">
                <a16:creationId xmlns:a16="http://schemas.microsoft.com/office/drawing/2014/main" id="{57041EC3-0D1D-4832-94D1-330D4C326C7D}"/>
              </a:ext>
            </a:extLst>
          </p:cNvPr>
          <p:cNvSpPr>
            <a:spLocks noGrp="1"/>
          </p:cNvSpPr>
          <p:nvPr>
            <p:ph type="body" idx="1"/>
          </p:nvPr>
        </p:nvSpPr>
        <p:spPr>
          <a:xfrm>
            <a:off x="2247558" y="1007615"/>
            <a:ext cx="6180825" cy="3162224"/>
          </a:xfrm>
        </p:spPr>
        <p:txBody>
          <a:bodyPr/>
          <a:lstStyle/>
          <a:p>
            <a:pPr marL="0" indent="0" algn="just">
              <a:buNone/>
            </a:pPr>
            <a:r>
              <a:rPr lang="en-US" sz="1200" b="1" dirty="0"/>
              <a:t>XYZ </a:t>
            </a:r>
            <a:r>
              <a:rPr lang="en-US" sz="1200" dirty="0"/>
              <a:t>is a major telecommunications operator in Central Europe</a:t>
            </a:r>
            <a:r>
              <a:rPr lang="pl-PL" sz="1200" dirty="0"/>
              <a:t>.</a:t>
            </a:r>
          </a:p>
          <a:p>
            <a:pPr marL="0" indent="0" algn="just">
              <a:buNone/>
            </a:pPr>
            <a:endParaRPr lang="pl-PL" sz="1200" dirty="0"/>
          </a:p>
          <a:p>
            <a:pPr marL="0" lvl="0" indent="0" algn="just" rtl="0">
              <a:spcBef>
                <a:spcPts val="600"/>
              </a:spcBef>
              <a:spcAft>
                <a:spcPts val="0"/>
              </a:spcAft>
              <a:buNone/>
            </a:pPr>
            <a:endParaRPr lang="pl-PL" sz="1200" dirty="0"/>
          </a:p>
          <a:p>
            <a:pPr marL="0" lvl="0" indent="0" algn="just" rtl="0">
              <a:spcBef>
                <a:spcPts val="600"/>
              </a:spcBef>
              <a:spcAft>
                <a:spcPts val="0"/>
              </a:spcAft>
              <a:buNone/>
            </a:pPr>
            <a:r>
              <a:rPr lang="pl-PL" sz="1200" dirty="0"/>
              <a:t>As a part of </a:t>
            </a:r>
            <a:r>
              <a:rPr lang="en-US" sz="1200" dirty="0"/>
              <a:t>marketing workstream</a:t>
            </a:r>
            <a:r>
              <a:rPr lang="pl-PL" sz="1200" dirty="0"/>
              <a:t>,</a:t>
            </a:r>
            <a:r>
              <a:rPr lang="en-US" sz="1200" dirty="0"/>
              <a:t> </a:t>
            </a:r>
            <a:r>
              <a:rPr lang="pl-PL" sz="1200" dirty="0"/>
              <a:t>I </a:t>
            </a:r>
            <a:r>
              <a:rPr lang="pl-PL" sz="1200" dirty="0" err="1"/>
              <a:t>worked</a:t>
            </a:r>
            <a:r>
              <a:rPr lang="pl-PL" sz="1200" dirty="0"/>
              <a:t> with </a:t>
            </a:r>
            <a:r>
              <a:rPr lang="en-US" sz="1200" dirty="0"/>
              <a:t>advanced analytics</a:t>
            </a:r>
            <a:r>
              <a:rPr lang="pl-PL" sz="1200" dirty="0"/>
              <a:t> team</a:t>
            </a:r>
            <a:r>
              <a:rPr lang="en-US" sz="1200" dirty="0"/>
              <a:t> in order to improve</a:t>
            </a:r>
            <a:r>
              <a:rPr lang="en-US" sz="1200" b="1" dirty="0"/>
              <a:t> XYZ</a:t>
            </a:r>
            <a:r>
              <a:rPr lang="en-US" sz="1200" dirty="0"/>
              <a:t>’s </a:t>
            </a:r>
            <a:r>
              <a:rPr lang="en-US" sz="1200" b="1" u="sng" dirty="0"/>
              <a:t>marketing campaign effectiveness</a:t>
            </a:r>
            <a:r>
              <a:rPr lang="en-US" sz="1200" dirty="0"/>
              <a:t>.</a:t>
            </a:r>
            <a:endParaRPr lang="pl-PL" sz="1200" dirty="0"/>
          </a:p>
          <a:p>
            <a:pPr marL="0" lvl="0" indent="0" algn="just" rtl="0">
              <a:spcBef>
                <a:spcPts val="600"/>
              </a:spcBef>
              <a:spcAft>
                <a:spcPts val="0"/>
              </a:spcAft>
              <a:buNone/>
            </a:pPr>
            <a:r>
              <a:rPr lang="en-US" sz="1200" dirty="0"/>
              <a:t> </a:t>
            </a:r>
            <a:endParaRPr lang="pl-PL" sz="1200" dirty="0"/>
          </a:p>
          <a:p>
            <a:pPr marL="0" lvl="0" indent="0" algn="just" rtl="0">
              <a:spcBef>
                <a:spcPts val="600"/>
              </a:spcBef>
              <a:spcAft>
                <a:spcPts val="0"/>
              </a:spcAft>
              <a:buNone/>
            </a:pPr>
            <a:endParaRPr lang="pl-PL" sz="1200" dirty="0"/>
          </a:p>
          <a:p>
            <a:pPr marL="0" lvl="0" indent="0" algn="just" rtl="0">
              <a:spcBef>
                <a:spcPts val="600"/>
              </a:spcBef>
              <a:spcAft>
                <a:spcPts val="0"/>
              </a:spcAft>
              <a:buNone/>
            </a:pPr>
            <a:r>
              <a:rPr lang="pl-PL" sz="1200" dirty="0"/>
              <a:t>My </a:t>
            </a:r>
            <a:r>
              <a:rPr lang="en-US" sz="1200" dirty="0"/>
              <a:t>goal </a:t>
            </a:r>
            <a:r>
              <a:rPr lang="pl-PL" sz="1200" dirty="0"/>
              <a:t>was</a:t>
            </a:r>
            <a:r>
              <a:rPr lang="en-US" sz="1200" dirty="0"/>
              <a:t> to </a:t>
            </a:r>
            <a:r>
              <a:rPr lang="en-US" sz="1200" b="1" u="sng" dirty="0"/>
              <a:t>maximize profit </a:t>
            </a:r>
            <a:r>
              <a:rPr lang="en-US" sz="1200" dirty="0"/>
              <a:t>from </a:t>
            </a:r>
            <a:r>
              <a:rPr lang="en-US" sz="1200" dirty="0" err="1"/>
              <a:t>th</a:t>
            </a:r>
            <a:r>
              <a:rPr lang="pl-PL" sz="1200" dirty="0"/>
              <a:t>e</a:t>
            </a:r>
            <a:r>
              <a:rPr lang="en-US" sz="1200" dirty="0"/>
              <a:t> marketing campaign</a:t>
            </a:r>
            <a:r>
              <a:rPr lang="pl-PL" sz="1200" dirty="0"/>
              <a:t>, by </a:t>
            </a:r>
            <a:r>
              <a:rPr lang="pl-PL" sz="1200" dirty="0" err="1"/>
              <a:t>selecting</a:t>
            </a:r>
            <a:r>
              <a:rPr lang="pl-PL" sz="1200" dirty="0"/>
              <a:t> </a:t>
            </a:r>
            <a:r>
              <a:rPr lang="pl-PL" sz="1200" dirty="0" err="1"/>
              <a:t>clients</a:t>
            </a:r>
            <a:r>
              <a:rPr lang="pl-PL" sz="1200" dirty="0"/>
              <a:t> </a:t>
            </a:r>
            <a:r>
              <a:rPr lang="pl-PL" sz="1200" dirty="0" err="1"/>
              <a:t>who</a:t>
            </a:r>
            <a:r>
              <a:rPr lang="pl-PL" sz="1200" dirty="0"/>
              <a:t> </a:t>
            </a:r>
            <a:r>
              <a:rPr lang="pl-PL" sz="1200" dirty="0" err="1"/>
              <a:t>are</a:t>
            </a:r>
            <a:r>
              <a:rPr lang="pl-PL" sz="1200" dirty="0"/>
              <a:t> the most </a:t>
            </a:r>
            <a:r>
              <a:rPr lang="pl-PL" sz="1200" dirty="0" err="1"/>
              <a:t>likely</a:t>
            </a:r>
            <a:r>
              <a:rPr lang="pl-PL" sz="1200" dirty="0"/>
              <a:t> to </a:t>
            </a:r>
            <a:r>
              <a:rPr lang="pl-PL" sz="1200" dirty="0" err="1"/>
              <a:t>positively</a:t>
            </a:r>
            <a:r>
              <a:rPr lang="pl-PL" sz="1200" dirty="0"/>
              <a:t> </a:t>
            </a:r>
            <a:r>
              <a:rPr lang="pl-PL" sz="1200" dirty="0" err="1"/>
              <a:t>react</a:t>
            </a:r>
            <a:r>
              <a:rPr lang="pl-PL" sz="1200" dirty="0"/>
              <a:t> to the </a:t>
            </a:r>
            <a:r>
              <a:rPr lang="pl-PL" sz="1200" dirty="0" err="1"/>
              <a:t>campaign</a:t>
            </a:r>
            <a:r>
              <a:rPr lang="pl-PL" sz="1200" dirty="0"/>
              <a:t>.</a:t>
            </a:r>
          </a:p>
          <a:p>
            <a:pPr marL="114300" indent="0">
              <a:buNone/>
            </a:pPr>
            <a:endParaRPr lang="pl-PL" dirty="0"/>
          </a:p>
        </p:txBody>
      </p:sp>
      <p:sp>
        <p:nvSpPr>
          <p:cNvPr id="5" name="Symbol zastępczy numeru slajdu 4">
            <a:extLst>
              <a:ext uri="{FF2B5EF4-FFF2-40B4-BE49-F238E27FC236}">
                <a16:creationId xmlns:a16="http://schemas.microsoft.com/office/drawing/2014/main" id="{8AFFAEB9-C749-4855-93BF-590E11495A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6" name="Google Shape;753;p47">
            <a:extLst>
              <a:ext uri="{FF2B5EF4-FFF2-40B4-BE49-F238E27FC236}">
                <a16:creationId xmlns:a16="http://schemas.microsoft.com/office/drawing/2014/main" id="{6A54710B-3CFE-490A-A4E6-DC34089A8B21}"/>
              </a:ext>
            </a:extLst>
          </p:cNvPr>
          <p:cNvSpPr/>
          <p:nvPr/>
        </p:nvSpPr>
        <p:spPr>
          <a:xfrm>
            <a:off x="555383" y="545037"/>
            <a:ext cx="589605" cy="39061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trzałka: w dół 15">
            <a:extLst>
              <a:ext uri="{FF2B5EF4-FFF2-40B4-BE49-F238E27FC236}">
                <a16:creationId xmlns:a16="http://schemas.microsoft.com/office/drawing/2014/main" id="{A4B3E0B4-2B18-442A-94B7-33A30CE21F39}"/>
              </a:ext>
            </a:extLst>
          </p:cNvPr>
          <p:cNvSpPr/>
          <p:nvPr/>
        </p:nvSpPr>
        <p:spPr>
          <a:xfrm>
            <a:off x="4957121" y="1466027"/>
            <a:ext cx="249880" cy="438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2" name="Dymek myśli: chmurka 51">
            <a:extLst>
              <a:ext uri="{FF2B5EF4-FFF2-40B4-BE49-F238E27FC236}">
                <a16:creationId xmlns:a16="http://schemas.microsoft.com/office/drawing/2014/main" id="{D03292BE-4129-4B7B-9DD1-F7348F118222}"/>
              </a:ext>
            </a:extLst>
          </p:cNvPr>
          <p:cNvSpPr/>
          <p:nvPr/>
        </p:nvSpPr>
        <p:spPr>
          <a:xfrm rot="10541304" flipH="1">
            <a:off x="5347705" y="3597295"/>
            <a:ext cx="3097474" cy="1147789"/>
          </a:xfrm>
          <a:prstGeom prst="cloudCallout">
            <a:avLst>
              <a:gd name="adj1" fmla="val 36096"/>
              <a:gd name="adj2" fmla="val 79075"/>
            </a:avLst>
          </a:prstGeom>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59" name="Google Shape;852;p47">
            <a:extLst>
              <a:ext uri="{FF2B5EF4-FFF2-40B4-BE49-F238E27FC236}">
                <a16:creationId xmlns:a16="http://schemas.microsoft.com/office/drawing/2014/main" id="{DCA7CCB7-2F82-44FE-BA64-4312F4BB1FEA}"/>
              </a:ext>
            </a:extLst>
          </p:cNvPr>
          <p:cNvGrpSpPr/>
          <p:nvPr/>
        </p:nvGrpSpPr>
        <p:grpSpPr>
          <a:xfrm>
            <a:off x="5764517" y="4098891"/>
            <a:ext cx="156070" cy="389705"/>
            <a:chOff x="3384375" y="2267500"/>
            <a:chExt cx="203375" cy="507825"/>
          </a:xfrm>
        </p:grpSpPr>
        <p:sp>
          <p:nvSpPr>
            <p:cNvPr id="60" name="Google Shape;853;p47">
              <a:extLst>
                <a:ext uri="{FF2B5EF4-FFF2-40B4-BE49-F238E27FC236}">
                  <a16:creationId xmlns:a16="http://schemas.microsoft.com/office/drawing/2014/main" id="{BD781A00-9186-4FB5-A854-F4332A184F4C}"/>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54;p47">
              <a:extLst>
                <a:ext uri="{FF2B5EF4-FFF2-40B4-BE49-F238E27FC236}">
                  <a16:creationId xmlns:a16="http://schemas.microsoft.com/office/drawing/2014/main" id="{913E7801-B812-4ABE-9AFC-0B5AB928F477}"/>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52;p47">
            <a:extLst>
              <a:ext uri="{FF2B5EF4-FFF2-40B4-BE49-F238E27FC236}">
                <a16:creationId xmlns:a16="http://schemas.microsoft.com/office/drawing/2014/main" id="{A118B64E-D893-4A6F-AC44-EAE085CBC3A8}"/>
              </a:ext>
            </a:extLst>
          </p:cNvPr>
          <p:cNvGrpSpPr/>
          <p:nvPr/>
        </p:nvGrpSpPr>
        <p:grpSpPr>
          <a:xfrm>
            <a:off x="7263615" y="3918576"/>
            <a:ext cx="156070" cy="389705"/>
            <a:chOff x="3384375" y="2267500"/>
            <a:chExt cx="203375" cy="507825"/>
          </a:xfrm>
        </p:grpSpPr>
        <p:sp>
          <p:nvSpPr>
            <p:cNvPr id="69" name="Google Shape;853;p47">
              <a:extLst>
                <a:ext uri="{FF2B5EF4-FFF2-40B4-BE49-F238E27FC236}">
                  <a16:creationId xmlns:a16="http://schemas.microsoft.com/office/drawing/2014/main" id="{6A0E843F-257F-4E97-AE73-22E1B0385398}"/>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854;p47">
              <a:extLst>
                <a:ext uri="{FF2B5EF4-FFF2-40B4-BE49-F238E27FC236}">
                  <a16:creationId xmlns:a16="http://schemas.microsoft.com/office/drawing/2014/main" id="{CE92A095-1F8D-4548-9DD9-7364F7F7CCF7}"/>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852;p47">
            <a:extLst>
              <a:ext uri="{FF2B5EF4-FFF2-40B4-BE49-F238E27FC236}">
                <a16:creationId xmlns:a16="http://schemas.microsoft.com/office/drawing/2014/main" id="{9BB5B6CC-9F36-47DC-B33A-AFF5DF7199E4}"/>
              </a:ext>
            </a:extLst>
          </p:cNvPr>
          <p:cNvGrpSpPr/>
          <p:nvPr/>
        </p:nvGrpSpPr>
        <p:grpSpPr>
          <a:xfrm>
            <a:off x="6339710" y="4011572"/>
            <a:ext cx="156070" cy="389705"/>
            <a:chOff x="3384375" y="2267500"/>
            <a:chExt cx="203375" cy="507825"/>
          </a:xfrm>
        </p:grpSpPr>
        <p:sp>
          <p:nvSpPr>
            <p:cNvPr id="72" name="Google Shape;853;p47">
              <a:extLst>
                <a:ext uri="{FF2B5EF4-FFF2-40B4-BE49-F238E27FC236}">
                  <a16:creationId xmlns:a16="http://schemas.microsoft.com/office/drawing/2014/main" id="{BC946629-B05E-4119-8067-D36C852CA8CD}"/>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54;p47">
              <a:extLst>
                <a:ext uri="{FF2B5EF4-FFF2-40B4-BE49-F238E27FC236}">
                  <a16:creationId xmlns:a16="http://schemas.microsoft.com/office/drawing/2014/main" id="{7D4FDBB5-D2A2-44FB-B1E1-9D86E94A7626}"/>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52;p47">
            <a:extLst>
              <a:ext uri="{FF2B5EF4-FFF2-40B4-BE49-F238E27FC236}">
                <a16:creationId xmlns:a16="http://schemas.microsoft.com/office/drawing/2014/main" id="{F305F8EA-CD1E-4AEE-BDAE-5409F6C9C354}"/>
              </a:ext>
            </a:extLst>
          </p:cNvPr>
          <p:cNvGrpSpPr/>
          <p:nvPr/>
        </p:nvGrpSpPr>
        <p:grpSpPr>
          <a:xfrm>
            <a:off x="6980903" y="4044208"/>
            <a:ext cx="156070" cy="389705"/>
            <a:chOff x="3384375" y="2267500"/>
            <a:chExt cx="203375" cy="507825"/>
          </a:xfrm>
        </p:grpSpPr>
        <p:sp>
          <p:nvSpPr>
            <p:cNvPr id="85" name="Google Shape;853;p47">
              <a:extLst>
                <a:ext uri="{FF2B5EF4-FFF2-40B4-BE49-F238E27FC236}">
                  <a16:creationId xmlns:a16="http://schemas.microsoft.com/office/drawing/2014/main" id="{99A68934-D3BA-4C2B-A335-95A93194DE11}"/>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4;p47">
              <a:extLst>
                <a:ext uri="{FF2B5EF4-FFF2-40B4-BE49-F238E27FC236}">
                  <a16:creationId xmlns:a16="http://schemas.microsoft.com/office/drawing/2014/main" id="{17359186-4E1A-463D-AA80-FE33DA6B0CF2}"/>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52;p47">
            <a:extLst>
              <a:ext uri="{FF2B5EF4-FFF2-40B4-BE49-F238E27FC236}">
                <a16:creationId xmlns:a16="http://schemas.microsoft.com/office/drawing/2014/main" id="{19BDFC37-D7F4-4DC6-813F-AC3F2EE0D9BB}"/>
              </a:ext>
            </a:extLst>
          </p:cNvPr>
          <p:cNvGrpSpPr/>
          <p:nvPr/>
        </p:nvGrpSpPr>
        <p:grpSpPr>
          <a:xfrm>
            <a:off x="6015916" y="3801308"/>
            <a:ext cx="156070" cy="389705"/>
            <a:chOff x="3384375" y="2267500"/>
            <a:chExt cx="203375" cy="507825"/>
          </a:xfrm>
        </p:grpSpPr>
        <p:sp>
          <p:nvSpPr>
            <p:cNvPr id="88" name="Google Shape;853;p47">
              <a:extLst>
                <a:ext uri="{FF2B5EF4-FFF2-40B4-BE49-F238E27FC236}">
                  <a16:creationId xmlns:a16="http://schemas.microsoft.com/office/drawing/2014/main" id="{74AF1421-977D-440F-A5B6-83B918E80437}"/>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54;p47">
              <a:extLst>
                <a:ext uri="{FF2B5EF4-FFF2-40B4-BE49-F238E27FC236}">
                  <a16:creationId xmlns:a16="http://schemas.microsoft.com/office/drawing/2014/main" id="{DB7D6603-3B64-4DA9-80C4-02A63017C2E3}"/>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pole tekstowe 24">
            <a:extLst>
              <a:ext uri="{FF2B5EF4-FFF2-40B4-BE49-F238E27FC236}">
                <a16:creationId xmlns:a16="http://schemas.microsoft.com/office/drawing/2014/main" id="{FDF44A89-E25E-47D9-87B9-FB4B3575F5F3}"/>
              </a:ext>
            </a:extLst>
          </p:cNvPr>
          <p:cNvSpPr txBox="1"/>
          <p:nvPr/>
        </p:nvSpPr>
        <p:spPr>
          <a:xfrm>
            <a:off x="2246400" y="507764"/>
            <a:ext cx="6167574" cy="307777"/>
          </a:xfrm>
          <a:prstGeom prst="rect">
            <a:avLst/>
          </a:prstGeom>
          <a:noFill/>
        </p:spPr>
        <p:txBody>
          <a:bodyPr wrap="square" rtlCol="0">
            <a:spAutoFit/>
          </a:bodyPr>
          <a:lstStyle/>
          <a:p>
            <a:pPr algn="ctr"/>
            <a:r>
              <a:rPr lang="pl-PL" b="1" dirty="0">
                <a:solidFill>
                  <a:schemeClr val="bg1">
                    <a:lumMod val="95000"/>
                  </a:schemeClr>
                </a:solidFill>
              </a:rPr>
              <a:t>CASE INTRODUCTION</a:t>
            </a:r>
          </a:p>
        </p:txBody>
      </p:sp>
      <p:sp>
        <p:nvSpPr>
          <p:cNvPr id="27" name="Strzałka: w dół 26">
            <a:extLst>
              <a:ext uri="{FF2B5EF4-FFF2-40B4-BE49-F238E27FC236}">
                <a16:creationId xmlns:a16="http://schemas.microsoft.com/office/drawing/2014/main" id="{A0B93121-AACC-4E47-8E3F-3B5B98FA079A}"/>
              </a:ext>
            </a:extLst>
          </p:cNvPr>
          <p:cNvSpPr/>
          <p:nvPr/>
        </p:nvSpPr>
        <p:spPr>
          <a:xfrm>
            <a:off x="4957121" y="2491215"/>
            <a:ext cx="249880" cy="438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nvGrpSpPr>
          <p:cNvPr id="43" name="Google Shape;852;p47">
            <a:extLst>
              <a:ext uri="{FF2B5EF4-FFF2-40B4-BE49-F238E27FC236}">
                <a16:creationId xmlns:a16="http://schemas.microsoft.com/office/drawing/2014/main" id="{8CB6B365-7E7C-425B-A390-129923FB9BF3}"/>
              </a:ext>
            </a:extLst>
          </p:cNvPr>
          <p:cNvGrpSpPr/>
          <p:nvPr/>
        </p:nvGrpSpPr>
        <p:grpSpPr>
          <a:xfrm>
            <a:off x="7546048" y="4108636"/>
            <a:ext cx="156070" cy="389705"/>
            <a:chOff x="3384375" y="2267500"/>
            <a:chExt cx="203375" cy="507825"/>
          </a:xfrm>
        </p:grpSpPr>
        <p:sp>
          <p:nvSpPr>
            <p:cNvPr id="44" name="Google Shape;853;p47">
              <a:extLst>
                <a:ext uri="{FF2B5EF4-FFF2-40B4-BE49-F238E27FC236}">
                  <a16:creationId xmlns:a16="http://schemas.microsoft.com/office/drawing/2014/main" id="{CB6A8738-E58A-4DF2-8316-794E2A5C49FB}"/>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4;p47">
              <a:extLst>
                <a:ext uri="{FF2B5EF4-FFF2-40B4-BE49-F238E27FC236}">
                  <a16:creationId xmlns:a16="http://schemas.microsoft.com/office/drawing/2014/main" id="{38FABC6D-838F-400C-A0D9-44E637CA1D8A}"/>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52;p47">
            <a:extLst>
              <a:ext uri="{FF2B5EF4-FFF2-40B4-BE49-F238E27FC236}">
                <a16:creationId xmlns:a16="http://schemas.microsoft.com/office/drawing/2014/main" id="{41D9EA34-1AE2-4AF5-9584-017C5CF4011A}"/>
              </a:ext>
            </a:extLst>
          </p:cNvPr>
          <p:cNvGrpSpPr/>
          <p:nvPr/>
        </p:nvGrpSpPr>
        <p:grpSpPr>
          <a:xfrm>
            <a:off x="6715009" y="3801308"/>
            <a:ext cx="156070" cy="389705"/>
            <a:chOff x="3384375" y="2267500"/>
            <a:chExt cx="203375" cy="507825"/>
          </a:xfrm>
        </p:grpSpPr>
        <p:sp>
          <p:nvSpPr>
            <p:cNvPr id="47" name="Google Shape;853;p47">
              <a:extLst>
                <a:ext uri="{FF2B5EF4-FFF2-40B4-BE49-F238E27FC236}">
                  <a16:creationId xmlns:a16="http://schemas.microsoft.com/office/drawing/2014/main" id="{E094A7E4-9C88-49A2-B7F3-79AB6A9B9D8B}"/>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4;p47">
              <a:extLst>
                <a:ext uri="{FF2B5EF4-FFF2-40B4-BE49-F238E27FC236}">
                  <a16:creationId xmlns:a16="http://schemas.microsoft.com/office/drawing/2014/main" id="{E47CF671-919B-43B8-B5F8-34C427F5C289}"/>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52;p47">
            <a:extLst>
              <a:ext uri="{FF2B5EF4-FFF2-40B4-BE49-F238E27FC236}">
                <a16:creationId xmlns:a16="http://schemas.microsoft.com/office/drawing/2014/main" id="{340289FE-705D-4C79-AF6A-C0ED3FA1BECC}"/>
              </a:ext>
            </a:extLst>
          </p:cNvPr>
          <p:cNvGrpSpPr/>
          <p:nvPr/>
        </p:nvGrpSpPr>
        <p:grpSpPr>
          <a:xfrm>
            <a:off x="7921964" y="4011572"/>
            <a:ext cx="156070" cy="389705"/>
            <a:chOff x="3384375" y="2267500"/>
            <a:chExt cx="203375" cy="507825"/>
          </a:xfrm>
        </p:grpSpPr>
        <p:sp>
          <p:nvSpPr>
            <p:cNvPr id="50" name="Google Shape;853;p47">
              <a:extLst>
                <a:ext uri="{FF2B5EF4-FFF2-40B4-BE49-F238E27FC236}">
                  <a16:creationId xmlns:a16="http://schemas.microsoft.com/office/drawing/2014/main" id="{7E174B9A-4769-43EC-99B8-3CB350069066}"/>
                </a:ext>
              </a:extLst>
            </p:cNvPr>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4;p47">
              <a:extLst>
                <a:ext uri="{FF2B5EF4-FFF2-40B4-BE49-F238E27FC236}">
                  <a16:creationId xmlns:a16="http://schemas.microsoft.com/office/drawing/2014/main" id="{C98698E2-E952-4A51-8E35-262FA76D8AA4}"/>
                </a:ext>
              </a:extLst>
            </p:cNvPr>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217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82E638-F608-4066-A79C-AA11171E3ECF}"/>
              </a:ext>
            </a:extLst>
          </p:cNvPr>
          <p:cNvSpPr>
            <a:spLocks noGrp="1"/>
          </p:cNvSpPr>
          <p:nvPr>
            <p:ph type="title"/>
          </p:nvPr>
        </p:nvSpPr>
        <p:spPr>
          <a:xfrm>
            <a:off x="446400" y="1173600"/>
            <a:ext cx="1713506" cy="816300"/>
          </a:xfrm>
        </p:spPr>
        <p:txBody>
          <a:bodyPr/>
          <a:lstStyle/>
          <a:p>
            <a:r>
              <a:rPr lang="pl-PL" dirty="0"/>
              <a:t>XYZ’ S </a:t>
            </a:r>
            <a:br>
              <a:rPr lang="pl-PL" dirty="0"/>
            </a:br>
            <a:r>
              <a:rPr lang="pl-PL" dirty="0"/>
              <a:t>CASE STUDY</a:t>
            </a:r>
            <a:br>
              <a:rPr lang="pl-PL" dirty="0"/>
            </a:br>
            <a:endParaRPr lang="pl-PL" dirty="0"/>
          </a:p>
        </p:txBody>
      </p:sp>
      <p:sp>
        <p:nvSpPr>
          <p:cNvPr id="3" name="Symbol zastępczy tekstu 2">
            <a:extLst>
              <a:ext uri="{FF2B5EF4-FFF2-40B4-BE49-F238E27FC236}">
                <a16:creationId xmlns:a16="http://schemas.microsoft.com/office/drawing/2014/main" id="{57041EC3-0D1D-4832-94D1-330D4C326C7D}"/>
              </a:ext>
            </a:extLst>
          </p:cNvPr>
          <p:cNvSpPr>
            <a:spLocks noGrp="1"/>
          </p:cNvSpPr>
          <p:nvPr>
            <p:ph type="body" idx="1"/>
          </p:nvPr>
        </p:nvSpPr>
        <p:spPr>
          <a:xfrm>
            <a:off x="2232911" y="446925"/>
            <a:ext cx="6205871" cy="4092936"/>
          </a:xfrm>
        </p:spPr>
        <p:txBody>
          <a:bodyPr/>
          <a:lstStyle/>
          <a:p>
            <a:pPr marL="0" indent="0">
              <a:buNone/>
            </a:pPr>
            <a:endParaRPr lang="pl-PL" sz="1400" dirty="0"/>
          </a:p>
          <a:p>
            <a:pPr marL="0" lvl="0" indent="0" algn="l" rtl="0">
              <a:spcBef>
                <a:spcPts val="600"/>
              </a:spcBef>
              <a:spcAft>
                <a:spcPts val="0"/>
              </a:spcAft>
              <a:buNone/>
            </a:pPr>
            <a:endParaRPr lang="pl-PL" sz="1400" dirty="0"/>
          </a:p>
          <a:p>
            <a:pPr marL="0" lvl="0" indent="0" algn="l" rtl="0">
              <a:spcBef>
                <a:spcPts val="600"/>
              </a:spcBef>
              <a:spcAft>
                <a:spcPts val="0"/>
              </a:spcAft>
              <a:buNone/>
            </a:pPr>
            <a:endParaRPr lang="pl-PL" dirty="0"/>
          </a:p>
          <a:p>
            <a:pPr marL="0" lvl="0" indent="0" algn="l" rtl="0">
              <a:spcBef>
                <a:spcPts val="600"/>
              </a:spcBef>
              <a:spcAft>
                <a:spcPts val="0"/>
              </a:spcAft>
              <a:buNone/>
            </a:pPr>
            <a:r>
              <a:rPr lang="en-US" sz="1400" dirty="0"/>
              <a:t> </a:t>
            </a:r>
            <a:endParaRPr lang="pl-PL" sz="1400" dirty="0"/>
          </a:p>
          <a:p>
            <a:pPr marL="0" lvl="0" indent="0" algn="ctr" rtl="0">
              <a:spcBef>
                <a:spcPts val="600"/>
              </a:spcBef>
              <a:spcAft>
                <a:spcPts val="0"/>
              </a:spcAft>
              <a:buNone/>
            </a:pPr>
            <a:endParaRPr lang="pl-PL" sz="1400" dirty="0"/>
          </a:p>
          <a:p>
            <a:pPr marL="114300" indent="0">
              <a:buNone/>
            </a:pPr>
            <a:endParaRPr lang="pl-PL" dirty="0"/>
          </a:p>
        </p:txBody>
      </p:sp>
      <p:sp>
        <p:nvSpPr>
          <p:cNvPr id="5" name="Symbol zastępczy numeru slajdu 4">
            <a:extLst>
              <a:ext uri="{FF2B5EF4-FFF2-40B4-BE49-F238E27FC236}">
                <a16:creationId xmlns:a16="http://schemas.microsoft.com/office/drawing/2014/main" id="{8AFFAEB9-C749-4855-93BF-590E11495A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6" name="Google Shape;753;p47">
            <a:extLst>
              <a:ext uri="{FF2B5EF4-FFF2-40B4-BE49-F238E27FC236}">
                <a16:creationId xmlns:a16="http://schemas.microsoft.com/office/drawing/2014/main" id="{6A54710B-3CFE-490A-A4E6-DC34089A8B21}"/>
              </a:ext>
            </a:extLst>
          </p:cNvPr>
          <p:cNvSpPr/>
          <p:nvPr/>
        </p:nvSpPr>
        <p:spPr>
          <a:xfrm>
            <a:off x="555383" y="545037"/>
            <a:ext cx="589605" cy="39061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Symbol zastępczy tekstu 2">
            <a:extLst>
              <a:ext uri="{FF2B5EF4-FFF2-40B4-BE49-F238E27FC236}">
                <a16:creationId xmlns:a16="http://schemas.microsoft.com/office/drawing/2014/main" id="{7074725F-319A-48EB-B677-C71FB1337F7C}"/>
              </a:ext>
            </a:extLst>
          </p:cNvPr>
          <p:cNvSpPr txBox="1">
            <a:spLocks/>
          </p:cNvSpPr>
          <p:nvPr/>
        </p:nvSpPr>
        <p:spPr>
          <a:xfrm>
            <a:off x="2246400" y="1008000"/>
            <a:ext cx="6181200" cy="316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2pPr>
            <a:lvl3pPr marL="1371600" marR="0" lvl="2"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3pPr>
            <a:lvl4pPr marL="1828800" marR="0" lvl="3"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4pPr>
            <a:lvl5pPr marL="2286000" marR="0" lvl="4"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5pPr>
            <a:lvl6pPr marL="2743200" marR="0" lvl="5"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6pPr>
            <a:lvl7pPr marL="3200400" marR="0" lvl="6"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7pPr>
            <a:lvl8pPr marL="3657600" marR="0" lvl="7"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8pPr>
            <a:lvl9pPr marL="4114800" marR="0" lvl="8" indent="-342900" algn="l" rtl="0">
              <a:lnSpc>
                <a:spcPct val="100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9pPr>
          </a:lstStyle>
          <a:p>
            <a:pPr marL="114300" indent="0">
              <a:buNone/>
            </a:pPr>
            <a:endParaRPr lang="pl-PL" sz="1400" dirty="0"/>
          </a:p>
          <a:p>
            <a:pPr marL="114300" indent="0" algn="just">
              <a:buNone/>
            </a:pPr>
            <a:r>
              <a:rPr lang="pl-PL" sz="1200" dirty="0"/>
              <a:t>T</a:t>
            </a:r>
            <a:r>
              <a:rPr lang="en-US" sz="1200" dirty="0"/>
              <a:t>he team has tested a number of </a:t>
            </a:r>
            <a:r>
              <a:rPr lang="en-US" sz="1200" b="1" dirty="0"/>
              <a:t>propensity models </a:t>
            </a:r>
            <a:r>
              <a:rPr lang="en-US" sz="1200" dirty="0"/>
              <a:t>(e.g., logistic regression and classification trees) to identify customers most likely to buy the new service </a:t>
            </a:r>
            <a:endParaRPr lang="pl-PL" sz="1200" dirty="0"/>
          </a:p>
          <a:p>
            <a:pPr marL="114300" indent="0" algn="just">
              <a:buNone/>
            </a:pPr>
            <a:endParaRPr lang="pl-PL" sz="1200" dirty="0"/>
          </a:p>
          <a:p>
            <a:pPr marL="114300" indent="0" algn="just">
              <a:buNone/>
            </a:pPr>
            <a:r>
              <a:rPr lang="en-US" sz="1200" dirty="0"/>
              <a:t>In order to further improve on those models,</a:t>
            </a:r>
            <a:r>
              <a:rPr lang="pl-PL" sz="1200" dirty="0"/>
              <a:t> the team</a:t>
            </a:r>
            <a:r>
              <a:rPr lang="en-US" sz="1200" dirty="0"/>
              <a:t> performed a randomized pilot also known as </a:t>
            </a:r>
            <a:r>
              <a:rPr lang="en-US" sz="1200" b="1" dirty="0"/>
              <a:t>A/B testing </a:t>
            </a:r>
            <a:r>
              <a:rPr lang="en-US" sz="1200" dirty="0"/>
              <a:t>of this marketing campaign</a:t>
            </a:r>
            <a:r>
              <a:rPr lang="pl-PL" sz="1200" dirty="0"/>
              <a:t>.</a:t>
            </a:r>
          </a:p>
          <a:p>
            <a:pPr marL="114300" indent="0" algn="just">
              <a:buNone/>
            </a:pPr>
            <a:endParaRPr lang="pl-PL" sz="1200" dirty="0"/>
          </a:p>
          <a:p>
            <a:pPr marL="114300" indent="0" algn="just">
              <a:buNone/>
            </a:pPr>
            <a:r>
              <a:rPr lang="pl-PL" sz="1200" dirty="0" err="1"/>
              <a:t>Based</a:t>
            </a:r>
            <a:r>
              <a:rPr lang="pl-PL" sz="1200" dirty="0"/>
              <a:t> on A/B </a:t>
            </a:r>
            <a:r>
              <a:rPr lang="pl-PL" sz="1200" dirty="0" err="1"/>
              <a:t>testing</a:t>
            </a:r>
            <a:r>
              <a:rPr lang="pl-PL" sz="1200" dirty="0"/>
              <a:t> </a:t>
            </a:r>
            <a:r>
              <a:rPr lang="pl-PL" sz="1200" dirty="0" err="1"/>
              <a:t>results</a:t>
            </a:r>
            <a:r>
              <a:rPr lang="pl-PL" sz="1200" dirty="0"/>
              <a:t> I run </a:t>
            </a:r>
            <a:r>
              <a:rPr lang="pl-PL" sz="1200" b="1" dirty="0" err="1"/>
              <a:t>uplift</a:t>
            </a:r>
            <a:r>
              <a:rPr lang="pl-PL" sz="1200" b="1" dirty="0"/>
              <a:t> model </a:t>
            </a:r>
            <a:r>
              <a:rPr lang="pl-PL" sz="1200" dirty="0"/>
              <a:t>to </a:t>
            </a:r>
            <a:r>
              <a:rPr lang="pl-PL" sz="1200" dirty="0" err="1"/>
              <a:t>help</a:t>
            </a:r>
            <a:r>
              <a:rPr lang="pl-PL" sz="1200" dirty="0"/>
              <a:t> to </a:t>
            </a:r>
            <a:r>
              <a:rPr lang="pl-PL" sz="1200" dirty="0" err="1"/>
              <a:t>decide</a:t>
            </a:r>
            <a:r>
              <a:rPr lang="pl-PL" sz="1200" dirty="0">
                <a:solidFill>
                  <a:srgbClr val="000000"/>
                </a:solidFill>
                <a:latin typeface="Arial" panose="020B0604020202020204" pitchFamily="34" charset="0"/>
              </a:rPr>
              <a:t> </a:t>
            </a:r>
            <a:r>
              <a:rPr lang="en-US" sz="1200" dirty="0"/>
              <a:t>whether the client should be targeted in marketing campaign</a:t>
            </a:r>
            <a:r>
              <a:rPr lang="pl-PL" sz="1200" dirty="0"/>
              <a:t>.</a:t>
            </a:r>
          </a:p>
          <a:p>
            <a:pPr marL="114300" indent="0" algn="just">
              <a:buNone/>
            </a:pPr>
            <a:endParaRPr lang="pl-PL" sz="1200" dirty="0"/>
          </a:p>
          <a:p>
            <a:pPr marL="0" indent="0" algn="ctr">
              <a:buFont typeface="Raleway"/>
              <a:buNone/>
            </a:pPr>
            <a:endParaRPr lang="pl-PL" sz="1400" dirty="0"/>
          </a:p>
          <a:p>
            <a:pPr marL="114300" indent="0">
              <a:buNone/>
            </a:pPr>
            <a:endParaRPr lang="pl-PL" sz="1000" dirty="0"/>
          </a:p>
          <a:p>
            <a:pPr marL="0" indent="0" algn="ctr">
              <a:buFont typeface="Raleway"/>
              <a:buNone/>
            </a:pPr>
            <a:endParaRPr lang="pl-PL" sz="1400" dirty="0"/>
          </a:p>
          <a:p>
            <a:pPr marL="0" indent="0" algn="ctr">
              <a:buFont typeface="Raleway"/>
              <a:buNone/>
            </a:pPr>
            <a:endParaRPr lang="pl-PL" sz="1400" dirty="0"/>
          </a:p>
          <a:p>
            <a:pPr marL="0" indent="0" algn="ctr">
              <a:buFont typeface="Raleway"/>
              <a:buNone/>
            </a:pPr>
            <a:endParaRPr lang="pl-PL" sz="900" dirty="0"/>
          </a:p>
          <a:p>
            <a:pPr marL="114300" indent="0">
              <a:buFont typeface="Raleway"/>
              <a:buNone/>
            </a:pPr>
            <a:endParaRPr lang="pl-PL" dirty="0"/>
          </a:p>
        </p:txBody>
      </p:sp>
      <p:sp>
        <p:nvSpPr>
          <p:cNvPr id="8" name="Google Shape;951;p47">
            <a:extLst>
              <a:ext uri="{FF2B5EF4-FFF2-40B4-BE49-F238E27FC236}">
                <a16:creationId xmlns:a16="http://schemas.microsoft.com/office/drawing/2014/main" id="{F0B3F266-BA8D-42F5-9818-6EEE90B58270}"/>
              </a:ext>
            </a:extLst>
          </p:cNvPr>
          <p:cNvSpPr/>
          <p:nvPr/>
        </p:nvSpPr>
        <p:spPr>
          <a:xfrm>
            <a:off x="8500071" y="1398565"/>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1;p47">
            <a:extLst>
              <a:ext uri="{FF2B5EF4-FFF2-40B4-BE49-F238E27FC236}">
                <a16:creationId xmlns:a16="http://schemas.microsoft.com/office/drawing/2014/main" id="{18B05FF1-BD30-473C-BE69-B25206ED66B8}"/>
              </a:ext>
            </a:extLst>
          </p:cNvPr>
          <p:cNvSpPr/>
          <p:nvPr/>
        </p:nvSpPr>
        <p:spPr>
          <a:xfrm>
            <a:off x="8504375" y="2150315"/>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84;p47">
            <a:extLst>
              <a:ext uri="{FF2B5EF4-FFF2-40B4-BE49-F238E27FC236}">
                <a16:creationId xmlns:a16="http://schemas.microsoft.com/office/drawing/2014/main" id="{1EBD00A1-8791-40F6-903C-4C9CF518133B}"/>
              </a:ext>
            </a:extLst>
          </p:cNvPr>
          <p:cNvGrpSpPr/>
          <p:nvPr/>
        </p:nvGrpSpPr>
        <p:grpSpPr>
          <a:xfrm>
            <a:off x="8557079" y="2902065"/>
            <a:ext cx="197183" cy="312619"/>
            <a:chOff x="6718574" y="2318626"/>
            <a:chExt cx="256950" cy="407374"/>
          </a:xfrm>
        </p:grpSpPr>
        <p:sp>
          <p:nvSpPr>
            <p:cNvPr id="11" name="Google Shape;1085;p47">
              <a:extLst>
                <a:ext uri="{FF2B5EF4-FFF2-40B4-BE49-F238E27FC236}">
                  <a16:creationId xmlns:a16="http://schemas.microsoft.com/office/drawing/2014/main" id="{769A42E6-B9B4-4960-8C4D-B918B3998DC3}"/>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6;p47">
              <a:extLst>
                <a:ext uri="{FF2B5EF4-FFF2-40B4-BE49-F238E27FC236}">
                  <a16:creationId xmlns:a16="http://schemas.microsoft.com/office/drawing/2014/main" id="{81C3BC89-FB1D-4A79-BFB4-7985239B3A22}"/>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7;p47">
              <a:extLst>
                <a:ext uri="{FF2B5EF4-FFF2-40B4-BE49-F238E27FC236}">
                  <a16:creationId xmlns:a16="http://schemas.microsoft.com/office/drawing/2014/main" id="{FD98328E-AF80-40AF-8819-A29D724A38F3}"/>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8;p47">
              <a:extLst>
                <a:ext uri="{FF2B5EF4-FFF2-40B4-BE49-F238E27FC236}">
                  <a16:creationId xmlns:a16="http://schemas.microsoft.com/office/drawing/2014/main" id="{55C1740E-1673-40E1-B0BA-3A15DBF310AD}"/>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p47">
              <a:extLst>
                <a:ext uri="{FF2B5EF4-FFF2-40B4-BE49-F238E27FC236}">
                  <a16:creationId xmlns:a16="http://schemas.microsoft.com/office/drawing/2014/main" id="{6F00CA36-AB3D-4A0E-BE94-497A342A33F4}"/>
                </a:ext>
              </a:extLst>
            </p:cNvPr>
            <p:cNvSpPr/>
            <p:nvPr/>
          </p:nvSpPr>
          <p:spPr>
            <a:xfrm>
              <a:off x="6718574" y="2318626"/>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0;p47">
              <a:extLst>
                <a:ext uri="{FF2B5EF4-FFF2-40B4-BE49-F238E27FC236}">
                  <a16:creationId xmlns:a16="http://schemas.microsoft.com/office/drawing/2014/main" id="{F6BC986F-71C2-460B-B37C-A127D6A6B91A}"/>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1;p47">
              <a:extLst>
                <a:ext uri="{FF2B5EF4-FFF2-40B4-BE49-F238E27FC236}">
                  <a16:creationId xmlns:a16="http://schemas.microsoft.com/office/drawing/2014/main" id="{A4EA45A6-FA58-45AC-9C0C-498BC9004647}"/>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092;p47">
              <a:extLst>
                <a:ext uri="{FF2B5EF4-FFF2-40B4-BE49-F238E27FC236}">
                  <a16:creationId xmlns:a16="http://schemas.microsoft.com/office/drawing/2014/main" id="{7721E313-B05F-4D7B-834B-86B7AA7C7B8D}"/>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pole tekstowe 18">
            <a:extLst>
              <a:ext uri="{FF2B5EF4-FFF2-40B4-BE49-F238E27FC236}">
                <a16:creationId xmlns:a16="http://schemas.microsoft.com/office/drawing/2014/main" id="{CB5AB676-E470-42CB-A9CE-43183076F41C}"/>
              </a:ext>
            </a:extLst>
          </p:cNvPr>
          <p:cNvSpPr txBox="1"/>
          <p:nvPr/>
        </p:nvSpPr>
        <p:spPr>
          <a:xfrm>
            <a:off x="2246400" y="507600"/>
            <a:ext cx="6167574" cy="307777"/>
          </a:xfrm>
          <a:prstGeom prst="rect">
            <a:avLst/>
          </a:prstGeom>
          <a:noFill/>
        </p:spPr>
        <p:txBody>
          <a:bodyPr wrap="square" rtlCol="0">
            <a:spAutoFit/>
          </a:bodyPr>
          <a:lstStyle/>
          <a:p>
            <a:pPr marL="114300" indent="0" algn="ctr">
              <a:buNone/>
            </a:pPr>
            <a:r>
              <a:rPr lang="pl-PL" sz="1400" b="1" dirty="0">
                <a:solidFill>
                  <a:schemeClr val="bg1"/>
                </a:solidFill>
              </a:rPr>
              <a:t>PROCESS OF PROBLEM SOLVING</a:t>
            </a:r>
          </a:p>
        </p:txBody>
      </p:sp>
    </p:spTree>
    <p:extLst>
      <p:ext uri="{BB962C8B-B14F-4D97-AF65-F5344CB8AC3E}">
        <p14:creationId xmlns:p14="http://schemas.microsoft.com/office/powerpoint/2010/main" val="371260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9"/>
          <p:cNvSpPr txBox="1">
            <a:spLocks noGrp="1"/>
          </p:cNvSpPr>
          <p:nvPr>
            <p:ph type="title"/>
          </p:nvPr>
        </p:nvSpPr>
        <p:spPr>
          <a:xfrm>
            <a:off x="446400" y="1173600"/>
            <a:ext cx="2154600"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UPLIFT MODELLING</a:t>
            </a:r>
            <a:br>
              <a:rPr lang="pl-PL" dirty="0"/>
            </a:br>
            <a:br>
              <a:rPr lang="pl-PL" dirty="0"/>
            </a:br>
            <a:endParaRPr dirty="0"/>
          </a:p>
        </p:txBody>
      </p:sp>
      <p:sp>
        <p:nvSpPr>
          <p:cNvPr id="181" name="Google Shape;181;p19"/>
          <p:cNvSpPr txBox="1">
            <a:spLocks noGrp="1"/>
          </p:cNvSpPr>
          <p:nvPr>
            <p:ph type="body" idx="2"/>
          </p:nvPr>
        </p:nvSpPr>
        <p:spPr>
          <a:xfrm>
            <a:off x="2246400" y="1008000"/>
            <a:ext cx="6181200" cy="3160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pl-PL" sz="1200" dirty="0"/>
              <a:t>„</a:t>
            </a:r>
            <a:r>
              <a:rPr lang="en-US" sz="1200" dirty="0"/>
              <a:t>Marketing campaigns directed to randomly selected customers often generate huge costs and a weak response. Moreover, such campaigns tend to unnecessarily annoy customers and make them less likely to answer to future communications. Precise targeting of marketing actions can potentially results in a greater return on investment. Usually, response models are used to select good targets. They aim at achieving high prediction accuracy for the probability of purchase based on a sample of customers, to whom a pilot campaign has been sent. However</a:t>
            </a:r>
            <a:r>
              <a:rPr lang="en-US" sz="1200" b="1" dirty="0"/>
              <a:t>, to separate the impact of the action from other stimuli and spontaneous purchases we should model not the response probabilities themselves</a:t>
            </a:r>
            <a:r>
              <a:rPr lang="en-US" sz="1200" dirty="0"/>
              <a:t>, </a:t>
            </a:r>
            <a:r>
              <a:rPr lang="en-US" sz="1200" b="1" dirty="0"/>
              <a:t>but instead, the change in those probabilities caused by the action. The problem of predicting this change is known as uplift modeling</a:t>
            </a:r>
            <a:r>
              <a:rPr lang="en-US" sz="1200" dirty="0"/>
              <a:t>, differential response analysis, or true lift modeling.</a:t>
            </a:r>
            <a:r>
              <a:rPr lang="pl-PL" sz="1200" dirty="0"/>
              <a:t>”</a:t>
            </a:r>
          </a:p>
          <a:p>
            <a:pPr marL="0" lvl="0" indent="0" algn="just" rtl="0">
              <a:spcBef>
                <a:spcPts val="600"/>
              </a:spcBef>
              <a:spcAft>
                <a:spcPts val="0"/>
              </a:spcAft>
              <a:buNone/>
            </a:pPr>
            <a:r>
              <a:rPr lang="pl-PL" sz="1200" dirty="0"/>
              <a:t>„</a:t>
            </a:r>
            <a:r>
              <a:rPr lang="en-US" sz="1200" dirty="0"/>
              <a:t>To build an uplift model, a random sample (the treatment dataset) of customers is selected and subjected to the marketing action. Disjoint sample is also selected (the control dataset), to which the action is not applied, and which serves as the background against which the results of the action will be measured. The model is now built for predicting the difference between class probabilities on the two sets of data. </a:t>
            </a:r>
            <a:r>
              <a:rPr lang="pl-PL" sz="1200" dirty="0"/>
              <a:t>„</a:t>
            </a:r>
            <a:endParaRPr sz="1200" dirty="0"/>
          </a:p>
        </p:txBody>
      </p:sp>
      <p:sp>
        <p:nvSpPr>
          <p:cNvPr id="182" name="Google Shape;182;p19"/>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10" name="Google Shape;762;p47">
            <a:extLst>
              <a:ext uri="{FF2B5EF4-FFF2-40B4-BE49-F238E27FC236}">
                <a16:creationId xmlns:a16="http://schemas.microsoft.com/office/drawing/2014/main" id="{D1ADA01A-B6FA-44DB-B66F-7DF50C3A728C}"/>
              </a:ext>
            </a:extLst>
          </p:cNvPr>
          <p:cNvGrpSpPr/>
          <p:nvPr/>
        </p:nvGrpSpPr>
        <p:grpSpPr>
          <a:xfrm>
            <a:off x="603975" y="632193"/>
            <a:ext cx="541013" cy="337866"/>
            <a:chOff x="1934025" y="1001650"/>
            <a:chExt cx="415300" cy="355600"/>
          </a:xfrm>
        </p:grpSpPr>
        <p:sp>
          <p:nvSpPr>
            <p:cNvPr id="11" name="Google Shape;763;p47">
              <a:extLst>
                <a:ext uri="{FF2B5EF4-FFF2-40B4-BE49-F238E27FC236}">
                  <a16:creationId xmlns:a16="http://schemas.microsoft.com/office/drawing/2014/main" id="{FFF56377-12D4-48C4-87A4-90C588121E2B}"/>
                </a:ext>
              </a:extLst>
            </p:cNvPr>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4;p47">
              <a:extLst>
                <a:ext uri="{FF2B5EF4-FFF2-40B4-BE49-F238E27FC236}">
                  <a16:creationId xmlns:a16="http://schemas.microsoft.com/office/drawing/2014/main" id="{33295366-35B2-45E9-9ADB-B8DFF4495862}"/>
                </a:ext>
              </a:extLst>
            </p:cNvPr>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5;p47">
              <a:extLst>
                <a:ext uri="{FF2B5EF4-FFF2-40B4-BE49-F238E27FC236}">
                  <a16:creationId xmlns:a16="http://schemas.microsoft.com/office/drawing/2014/main" id="{D22D7283-99FD-409E-90A8-85FAC2A26F55}"/>
                </a:ext>
              </a:extLst>
            </p:cNvPr>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6;p47">
              <a:extLst>
                <a:ext uri="{FF2B5EF4-FFF2-40B4-BE49-F238E27FC236}">
                  <a16:creationId xmlns:a16="http://schemas.microsoft.com/office/drawing/2014/main" id="{CD61A2FE-D893-4A04-B327-1B9134C86A68}"/>
                </a:ext>
              </a:extLst>
            </p:cNvPr>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pole tekstowe 14">
            <a:extLst>
              <a:ext uri="{FF2B5EF4-FFF2-40B4-BE49-F238E27FC236}">
                <a16:creationId xmlns:a16="http://schemas.microsoft.com/office/drawing/2014/main" id="{941CED37-C495-46B3-B363-26E42F2132BD}"/>
              </a:ext>
            </a:extLst>
          </p:cNvPr>
          <p:cNvSpPr txBox="1"/>
          <p:nvPr/>
        </p:nvSpPr>
        <p:spPr>
          <a:xfrm>
            <a:off x="2246400" y="507764"/>
            <a:ext cx="6167574" cy="307777"/>
          </a:xfrm>
          <a:prstGeom prst="rect">
            <a:avLst/>
          </a:prstGeom>
          <a:noFill/>
        </p:spPr>
        <p:txBody>
          <a:bodyPr wrap="square" rtlCol="0">
            <a:spAutoFit/>
          </a:bodyPr>
          <a:lstStyle/>
          <a:p>
            <a:pPr algn="ctr"/>
            <a:r>
              <a:rPr lang="pl-PL" b="1" dirty="0">
                <a:solidFill>
                  <a:schemeClr val="bg1">
                    <a:lumMod val="95000"/>
                  </a:schemeClr>
                </a:solidFill>
              </a:rPr>
              <a:t>INTRODUCTION TO UPLIFT MODELLING</a:t>
            </a:r>
          </a:p>
        </p:txBody>
      </p:sp>
    </p:spTree>
    <p:extLst>
      <p:ext uri="{BB962C8B-B14F-4D97-AF65-F5344CB8AC3E}">
        <p14:creationId xmlns:p14="http://schemas.microsoft.com/office/powerpoint/2010/main" val="79371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46" name="Dymek myśli: chmurka 45">
            <a:extLst>
              <a:ext uri="{FF2B5EF4-FFF2-40B4-BE49-F238E27FC236}">
                <a16:creationId xmlns:a16="http://schemas.microsoft.com/office/drawing/2014/main" id="{BB8D010B-C999-4610-AFFD-42EF35D8412C}"/>
              </a:ext>
            </a:extLst>
          </p:cNvPr>
          <p:cNvSpPr/>
          <p:nvPr/>
        </p:nvSpPr>
        <p:spPr>
          <a:xfrm rot="10352659" flipV="1">
            <a:off x="1907496" y="3389553"/>
            <a:ext cx="1724066" cy="986988"/>
          </a:xfrm>
          <a:prstGeom prst="cloudCallout">
            <a:avLst>
              <a:gd name="adj1" fmla="val -67087"/>
              <a:gd name="adj2" fmla="val 797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0" name="Google Shape;180;p19"/>
          <p:cNvSpPr txBox="1">
            <a:spLocks noGrp="1"/>
          </p:cNvSpPr>
          <p:nvPr>
            <p:ph type="title"/>
          </p:nvPr>
        </p:nvSpPr>
        <p:spPr>
          <a:xfrm>
            <a:off x="446400" y="1173600"/>
            <a:ext cx="2154600"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UPLIFT MODELLING</a:t>
            </a:r>
            <a:br>
              <a:rPr lang="pl-PL" dirty="0"/>
            </a:br>
            <a:endParaRPr dirty="0"/>
          </a:p>
        </p:txBody>
      </p:sp>
      <p:sp>
        <p:nvSpPr>
          <p:cNvPr id="182" name="Google Shape;182;p19"/>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183" name="Google Shape;183;p19"/>
          <p:cNvGrpSpPr/>
          <p:nvPr/>
        </p:nvGrpSpPr>
        <p:grpSpPr>
          <a:xfrm>
            <a:off x="573608" y="565508"/>
            <a:ext cx="315881" cy="297195"/>
            <a:chOff x="5972700" y="2330200"/>
            <a:chExt cx="411625" cy="387275"/>
          </a:xfrm>
        </p:grpSpPr>
        <p:sp>
          <p:nvSpPr>
            <p:cNvPr id="184" name="Google Shape;184;p1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pole tekstowe 1">
            <a:extLst>
              <a:ext uri="{FF2B5EF4-FFF2-40B4-BE49-F238E27FC236}">
                <a16:creationId xmlns:a16="http://schemas.microsoft.com/office/drawing/2014/main" id="{0364AC6F-8E6D-4E8D-9A74-701499C52914}"/>
              </a:ext>
            </a:extLst>
          </p:cNvPr>
          <p:cNvSpPr txBox="1"/>
          <p:nvPr/>
        </p:nvSpPr>
        <p:spPr>
          <a:xfrm>
            <a:off x="2246400" y="507764"/>
            <a:ext cx="6167574" cy="307777"/>
          </a:xfrm>
          <a:prstGeom prst="rect">
            <a:avLst/>
          </a:prstGeom>
          <a:noFill/>
        </p:spPr>
        <p:txBody>
          <a:bodyPr wrap="square" rtlCol="0">
            <a:spAutoFit/>
          </a:bodyPr>
          <a:lstStyle/>
          <a:p>
            <a:pPr algn="ctr"/>
            <a:r>
              <a:rPr lang="pl-PL" b="1" dirty="0">
                <a:solidFill>
                  <a:schemeClr val="bg1">
                    <a:lumMod val="95000"/>
                  </a:schemeClr>
                </a:solidFill>
              </a:rPr>
              <a:t>FIRST METHOD - TWO MODEL APPROACH</a:t>
            </a:r>
          </a:p>
        </p:txBody>
      </p:sp>
      <p:sp>
        <p:nvSpPr>
          <p:cNvPr id="15" name="pole tekstowe 14">
            <a:extLst>
              <a:ext uri="{FF2B5EF4-FFF2-40B4-BE49-F238E27FC236}">
                <a16:creationId xmlns:a16="http://schemas.microsoft.com/office/drawing/2014/main" id="{43D4F5DA-0BDC-458B-BFD5-1D648899626B}"/>
              </a:ext>
            </a:extLst>
          </p:cNvPr>
          <p:cNvSpPr txBox="1"/>
          <p:nvPr/>
        </p:nvSpPr>
        <p:spPr>
          <a:xfrm>
            <a:off x="3767777" y="2220305"/>
            <a:ext cx="1252025" cy="485335"/>
          </a:xfrm>
          <a:prstGeom prst="rect">
            <a:avLst/>
          </a:prstGeom>
          <a:noFill/>
        </p:spPr>
        <p:txBody>
          <a:bodyPr wrap="square" rtlCol="0">
            <a:spAutoFit/>
          </a:bodyPr>
          <a:lstStyle/>
          <a:p>
            <a:endParaRPr lang="pl-PL" dirty="0"/>
          </a:p>
        </p:txBody>
      </p:sp>
      <p:sp>
        <p:nvSpPr>
          <p:cNvPr id="16" name="pole tekstowe 15">
            <a:extLst>
              <a:ext uri="{FF2B5EF4-FFF2-40B4-BE49-F238E27FC236}">
                <a16:creationId xmlns:a16="http://schemas.microsoft.com/office/drawing/2014/main" id="{71E38E73-ABE4-4FB1-B78E-5F965B1EC859}"/>
              </a:ext>
            </a:extLst>
          </p:cNvPr>
          <p:cNvSpPr txBox="1"/>
          <p:nvPr/>
        </p:nvSpPr>
        <p:spPr>
          <a:xfrm>
            <a:off x="5405779" y="2414816"/>
            <a:ext cx="1562482" cy="246221"/>
          </a:xfrm>
          <a:prstGeom prst="rect">
            <a:avLst/>
          </a:prstGeom>
          <a:noFill/>
        </p:spPr>
        <p:txBody>
          <a:bodyPr wrap="square" rtlCol="0">
            <a:spAutoFit/>
          </a:bodyPr>
          <a:lstStyle/>
          <a:p>
            <a:pPr algn="ctr"/>
            <a:r>
              <a:rPr lang="pl-PL" sz="1000" b="1" dirty="0" err="1">
                <a:solidFill>
                  <a:schemeClr val="bg1"/>
                </a:solidFill>
                <a:latin typeface="Raleway" panose="020B0604020202020204" charset="-18"/>
              </a:rPr>
              <a:t>Treatment</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sample</a:t>
            </a:r>
            <a:endParaRPr lang="pl-PL" sz="1000" b="1" dirty="0">
              <a:solidFill>
                <a:schemeClr val="bg1"/>
              </a:solidFill>
              <a:latin typeface="Raleway" panose="020B0604020202020204" charset="-18"/>
            </a:endParaRPr>
          </a:p>
        </p:txBody>
      </p:sp>
      <p:sp>
        <p:nvSpPr>
          <p:cNvPr id="18" name="pole tekstowe 17">
            <a:extLst>
              <a:ext uri="{FF2B5EF4-FFF2-40B4-BE49-F238E27FC236}">
                <a16:creationId xmlns:a16="http://schemas.microsoft.com/office/drawing/2014/main" id="{C7DCA7F2-83AF-4BAE-A76A-8BAD9B07B3D6}"/>
              </a:ext>
            </a:extLst>
          </p:cNvPr>
          <p:cNvSpPr txBox="1"/>
          <p:nvPr/>
        </p:nvSpPr>
        <p:spPr>
          <a:xfrm>
            <a:off x="3767777" y="2414816"/>
            <a:ext cx="1121246" cy="246221"/>
          </a:xfrm>
          <a:prstGeom prst="rect">
            <a:avLst/>
          </a:prstGeom>
          <a:noFill/>
        </p:spPr>
        <p:txBody>
          <a:bodyPr wrap="square" rtlCol="0">
            <a:spAutoFit/>
          </a:bodyPr>
          <a:lstStyle/>
          <a:p>
            <a:pPr algn="ctr"/>
            <a:r>
              <a:rPr lang="pl-PL" sz="1000" b="1" dirty="0">
                <a:solidFill>
                  <a:schemeClr val="bg1"/>
                </a:solidFill>
                <a:latin typeface="Raleway" panose="020B0604020202020204" charset="-18"/>
              </a:rPr>
              <a:t>Control </a:t>
            </a:r>
            <a:r>
              <a:rPr lang="pl-PL" sz="1000" b="1" dirty="0" err="1">
                <a:solidFill>
                  <a:schemeClr val="bg1"/>
                </a:solidFill>
                <a:latin typeface="Raleway" panose="020B0604020202020204" charset="-18"/>
              </a:rPr>
              <a:t>sample</a:t>
            </a:r>
            <a:endParaRPr lang="pl-PL" sz="1000" b="1" dirty="0">
              <a:solidFill>
                <a:schemeClr val="bg1"/>
              </a:solidFill>
              <a:latin typeface="Raleway" panose="020B0604020202020204" charset="-18"/>
            </a:endParaRPr>
          </a:p>
        </p:txBody>
      </p:sp>
      <p:sp>
        <p:nvSpPr>
          <p:cNvPr id="19" name="pole tekstowe 18">
            <a:extLst>
              <a:ext uri="{FF2B5EF4-FFF2-40B4-BE49-F238E27FC236}">
                <a16:creationId xmlns:a16="http://schemas.microsoft.com/office/drawing/2014/main" id="{DA357380-6C26-4E58-A390-FFF5124A9BFD}"/>
              </a:ext>
            </a:extLst>
          </p:cNvPr>
          <p:cNvSpPr txBox="1"/>
          <p:nvPr/>
        </p:nvSpPr>
        <p:spPr>
          <a:xfrm>
            <a:off x="5275017" y="3752008"/>
            <a:ext cx="1952674" cy="246221"/>
          </a:xfrm>
          <a:prstGeom prst="rect">
            <a:avLst/>
          </a:prstGeom>
          <a:noFill/>
        </p:spPr>
        <p:txBody>
          <a:bodyPr wrap="square" rtlCol="0">
            <a:spAutoFit/>
          </a:bodyPr>
          <a:lstStyle/>
          <a:p>
            <a:pPr algn="ctr"/>
            <a:r>
              <a:rPr lang="pl-PL" sz="1000" b="1" dirty="0">
                <a:solidFill>
                  <a:schemeClr val="bg1"/>
                </a:solidFill>
                <a:latin typeface="Raleway" panose="020B0604020202020204" charset="-18"/>
              </a:rPr>
              <a:t>Model on </a:t>
            </a:r>
            <a:r>
              <a:rPr lang="pl-PL" sz="1000" b="1" dirty="0" err="1">
                <a:solidFill>
                  <a:schemeClr val="bg1"/>
                </a:solidFill>
                <a:latin typeface="Raleway" panose="020B0604020202020204" charset="-18"/>
              </a:rPr>
              <a:t>treatment</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sample</a:t>
            </a:r>
            <a:endParaRPr lang="pl-PL" sz="1000" b="1" dirty="0">
              <a:solidFill>
                <a:schemeClr val="bg1"/>
              </a:solidFill>
              <a:latin typeface="Raleway" panose="020B0604020202020204" charset="-18"/>
            </a:endParaRPr>
          </a:p>
        </p:txBody>
      </p:sp>
      <p:sp>
        <p:nvSpPr>
          <p:cNvPr id="30" name="pole tekstowe 29">
            <a:extLst>
              <a:ext uri="{FF2B5EF4-FFF2-40B4-BE49-F238E27FC236}">
                <a16:creationId xmlns:a16="http://schemas.microsoft.com/office/drawing/2014/main" id="{D69A1853-6DEB-494C-AF6A-5A66C918CEF3}"/>
              </a:ext>
            </a:extLst>
          </p:cNvPr>
          <p:cNvSpPr txBox="1"/>
          <p:nvPr/>
        </p:nvSpPr>
        <p:spPr>
          <a:xfrm>
            <a:off x="5456647" y="3045932"/>
            <a:ext cx="1494971" cy="246221"/>
          </a:xfrm>
          <a:prstGeom prst="rect">
            <a:avLst/>
          </a:prstGeom>
          <a:noFill/>
        </p:spPr>
        <p:txBody>
          <a:bodyPr wrap="square" rtlCol="0">
            <a:spAutoFit/>
          </a:bodyPr>
          <a:lstStyle/>
          <a:p>
            <a:pPr algn="ctr"/>
            <a:r>
              <a:rPr lang="pl-PL" sz="1000" b="1" dirty="0">
                <a:solidFill>
                  <a:schemeClr val="bg1"/>
                </a:solidFill>
                <a:latin typeface="Raleway" panose="020B0604020202020204" charset="-18"/>
              </a:rPr>
              <a:t>Marketing </a:t>
            </a:r>
            <a:r>
              <a:rPr lang="pl-PL" sz="1000" b="1" dirty="0" err="1">
                <a:solidFill>
                  <a:schemeClr val="bg1"/>
                </a:solidFill>
                <a:latin typeface="Raleway" panose="020B0604020202020204" charset="-18"/>
              </a:rPr>
              <a:t>campaign</a:t>
            </a:r>
            <a:endParaRPr lang="pl-PL" sz="1000" b="1" dirty="0">
              <a:solidFill>
                <a:schemeClr val="bg1"/>
              </a:solidFill>
              <a:latin typeface="Raleway" panose="020B0604020202020204" charset="-18"/>
            </a:endParaRPr>
          </a:p>
        </p:txBody>
      </p:sp>
      <p:sp>
        <p:nvSpPr>
          <p:cNvPr id="35" name="pole tekstowe 34">
            <a:extLst>
              <a:ext uri="{FF2B5EF4-FFF2-40B4-BE49-F238E27FC236}">
                <a16:creationId xmlns:a16="http://schemas.microsoft.com/office/drawing/2014/main" id="{241B27B9-83E4-41FB-B122-144C883571E5}"/>
              </a:ext>
            </a:extLst>
          </p:cNvPr>
          <p:cNvSpPr txBox="1"/>
          <p:nvPr/>
        </p:nvSpPr>
        <p:spPr>
          <a:xfrm>
            <a:off x="3531756" y="3061788"/>
            <a:ext cx="1724065" cy="246221"/>
          </a:xfrm>
          <a:prstGeom prst="rect">
            <a:avLst/>
          </a:prstGeom>
          <a:noFill/>
        </p:spPr>
        <p:txBody>
          <a:bodyPr wrap="square" rtlCol="0">
            <a:spAutoFit/>
          </a:bodyPr>
          <a:lstStyle/>
          <a:p>
            <a:pPr algn="ctr"/>
            <a:r>
              <a:rPr lang="pl-PL" sz="1000" b="1" dirty="0">
                <a:solidFill>
                  <a:schemeClr val="bg1"/>
                </a:solidFill>
                <a:latin typeface="Raleway" panose="020B0604020202020204" charset="-18"/>
              </a:rPr>
              <a:t>Model on </a:t>
            </a:r>
            <a:r>
              <a:rPr lang="pl-PL" sz="1000" b="1" dirty="0" err="1">
                <a:solidFill>
                  <a:schemeClr val="bg1"/>
                </a:solidFill>
                <a:latin typeface="Raleway" panose="020B0604020202020204" charset="-18"/>
              </a:rPr>
              <a:t>control</a:t>
            </a:r>
            <a:r>
              <a:rPr lang="pl-PL" sz="1000" b="1" dirty="0">
                <a:solidFill>
                  <a:schemeClr val="bg1"/>
                </a:solidFill>
                <a:latin typeface="Raleway" panose="020B0604020202020204" charset="-18"/>
              </a:rPr>
              <a:t> </a:t>
            </a:r>
            <a:r>
              <a:rPr lang="pl-PL" sz="1000" b="1" dirty="0" err="1">
                <a:solidFill>
                  <a:schemeClr val="bg1"/>
                </a:solidFill>
                <a:latin typeface="Raleway" panose="020B0604020202020204" charset="-18"/>
              </a:rPr>
              <a:t>sample</a:t>
            </a:r>
            <a:endParaRPr lang="pl-PL" sz="1000" b="1" dirty="0">
              <a:solidFill>
                <a:schemeClr val="bg1"/>
              </a:solidFill>
              <a:latin typeface="Raleway" panose="020B0604020202020204" charset="-18"/>
            </a:endParaRPr>
          </a:p>
        </p:txBody>
      </p:sp>
      <p:sp>
        <p:nvSpPr>
          <p:cNvPr id="38" name="pole tekstowe 37">
            <a:extLst>
              <a:ext uri="{FF2B5EF4-FFF2-40B4-BE49-F238E27FC236}">
                <a16:creationId xmlns:a16="http://schemas.microsoft.com/office/drawing/2014/main" id="{05B3EAA3-2671-4472-8A36-25F4A3A33FD2}"/>
              </a:ext>
            </a:extLst>
          </p:cNvPr>
          <p:cNvSpPr txBox="1"/>
          <p:nvPr/>
        </p:nvSpPr>
        <p:spPr>
          <a:xfrm>
            <a:off x="4006221" y="4458084"/>
            <a:ext cx="2799116" cy="246221"/>
          </a:xfrm>
          <a:prstGeom prst="rect">
            <a:avLst/>
          </a:prstGeom>
          <a:noFill/>
        </p:spPr>
        <p:txBody>
          <a:bodyPr wrap="square" rtlCol="0">
            <a:spAutoFit/>
          </a:bodyPr>
          <a:lstStyle/>
          <a:p>
            <a:pPr algn="ctr"/>
            <a:r>
              <a:rPr lang="pl-PL" sz="1000" b="1" dirty="0">
                <a:solidFill>
                  <a:schemeClr val="bg1"/>
                </a:solidFill>
                <a:latin typeface="Raleway" panose="020B0604020202020204" charset="-18"/>
              </a:rPr>
              <a:t>P (</a:t>
            </a:r>
            <a:r>
              <a:rPr lang="pl-PL" sz="1000" b="1" dirty="0" err="1">
                <a:solidFill>
                  <a:schemeClr val="bg1"/>
                </a:solidFill>
                <a:latin typeface="Raleway" panose="020B0604020202020204" charset="-18"/>
              </a:rPr>
              <a:t>buy</a:t>
            </a:r>
            <a:r>
              <a:rPr lang="pl-PL" sz="1000" b="1" dirty="0">
                <a:solidFill>
                  <a:schemeClr val="bg1"/>
                </a:solidFill>
                <a:latin typeface="Raleway" panose="020B0604020202020204" charset="-18"/>
              </a:rPr>
              <a:t> | </a:t>
            </a:r>
            <a:r>
              <a:rPr lang="pl-PL" sz="1000" b="1" dirty="0" err="1">
                <a:solidFill>
                  <a:schemeClr val="bg1"/>
                </a:solidFill>
                <a:latin typeface="Raleway" panose="020B0604020202020204" charset="-18"/>
              </a:rPr>
              <a:t>campaign</a:t>
            </a:r>
            <a:r>
              <a:rPr lang="pl-PL" sz="1000" b="1" dirty="0">
                <a:solidFill>
                  <a:schemeClr val="bg1"/>
                </a:solidFill>
                <a:latin typeface="Raleway" panose="020B0604020202020204" charset="-18"/>
              </a:rPr>
              <a:t>) - P (</a:t>
            </a:r>
            <a:r>
              <a:rPr lang="pl-PL" sz="1000" b="1" dirty="0" err="1">
                <a:solidFill>
                  <a:schemeClr val="bg1"/>
                </a:solidFill>
                <a:latin typeface="Raleway" panose="020B0604020202020204" charset="-18"/>
              </a:rPr>
              <a:t>buy</a:t>
            </a:r>
            <a:r>
              <a:rPr lang="pl-PL" sz="1000" b="1" dirty="0">
                <a:solidFill>
                  <a:schemeClr val="bg1"/>
                </a:solidFill>
                <a:latin typeface="Raleway" panose="020B0604020202020204" charset="-18"/>
              </a:rPr>
              <a:t> | no </a:t>
            </a:r>
            <a:r>
              <a:rPr lang="pl-PL" sz="1000" b="1" dirty="0" err="1">
                <a:solidFill>
                  <a:schemeClr val="bg1"/>
                </a:solidFill>
                <a:latin typeface="Raleway" panose="020B0604020202020204" charset="-18"/>
              </a:rPr>
              <a:t>campaign</a:t>
            </a:r>
            <a:r>
              <a:rPr lang="pl-PL" sz="1000" b="1" dirty="0">
                <a:solidFill>
                  <a:schemeClr val="bg1"/>
                </a:solidFill>
                <a:latin typeface="Raleway" panose="020B0604020202020204" charset="-18"/>
              </a:rPr>
              <a:t>)</a:t>
            </a:r>
          </a:p>
        </p:txBody>
      </p:sp>
      <p:sp>
        <p:nvSpPr>
          <p:cNvPr id="28" name="Google Shape;181;p19">
            <a:extLst>
              <a:ext uri="{FF2B5EF4-FFF2-40B4-BE49-F238E27FC236}">
                <a16:creationId xmlns:a16="http://schemas.microsoft.com/office/drawing/2014/main" id="{59247C92-2407-4AF0-B102-38D00C6E4673}"/>
              </a:ext>
            </a:extLst>
          </p:cNvPr>
          <p:cNvSpPr txBox="1">
            <a:spLocks noGrp="1"/>
          </p:cNvSpPr>
          <p:nvPr>
            <p:ph type="body" idx="2"/>
          </p:nvPr>
        </p:nvSpPr>
        <p:spPr>
          <a:xfrm>
            <a:off x="2246400" y="1008000"/>
            <a:ext cx="6248400" cy="242926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200" dirty="0"/>
              <a:t>The aim is to build two separate „classic”  machine learning models, one on the treatment and one on control dataset. For both groups </a:t>
            </a:r>
            <a:r>
              <a:rPr lang="pl-PL" sz="1200" dirty="0"/>
              <a:t>I</a:t>
            </a:r>
            <a:r>
              <a:rPr lang="en-US" sz="1200" dirty="0"/>
              <a:t> build separate models on  training data. Then, </a:t>
            </a:r>
            <a:r>
              <a:rPr lang="pl-PL" sz="1200" dirty="0"/>
              <a:t>I </a:t>
            </a:r>
            <a:r>
              <a:rPr lang="pl-PL" sz="1200" dirty="0" err="1"/>
              <a:t>estimated</a:t>
            </a:r>
            <a:r>
              <a:rPr lang="en-US" sz="1200" dirty="0"/>
              <a:t> predictions </a:t>
            </a:r>
            <a:r>
              <a:rPr lang="pl-PL" sz="1200" dirty="0" err="1"/>
              <a:t>based</a:t>
            </a:r>
            <a:r>
              <a:rPr lang="pl-PL" sz="1200" dirty="0"/>
              <a:t> on </a:t>
            </a:r>
            <a:r>
              <a:rPr lang="pl-PL" sz="1200" dirty="0" err="1"/>
              <a:t>both</a:t>
            </a:r>
            <a:r>
              <a:rPr lang="pl-PL" sz="1200" dirty="0"/>
              <a:t> </a:t>
            </a:r>
            <a:r>
              <a:rPr lang="pl-PL" sz="1200" dirty="0" err="1"/>
              <a:t>models</a:t>
            </a:r>
            <a:r>
              <a:rPr lang="pl-PL" sz="1200" dirty="0"/>
              <a:t> in</a:t>
            </a:r>
            <a:r>
              <a:rPr lang="en-US" sz="1200" dirty="0"/>
              <a:t> </a:t>
            </a:r>
            <a:r>
              <a:rPr lang="pl-PL" sz="1200" dirty="0" err="1"/>
              <a:t>control</a:t>
            </a:r>
            <a:r>
              <a:rPr lang="pl-PL" sz="1200" dirty="0"/>
              <a:t> and </a:t>
            </a:r>
            <a:r>
              <a:rPr lang="pl-PL" sz="1200" dirty="0" err="1"/>
              <a:t>treatment</a:t>
            </a:r>
            <a:r>
              <a:rPr lang="pl-PL" sz="1200" dirty="0"/>
              <a:t> </a:t>
            </a:r>
            <a:r>
              <a:rPr lang="pl-PL" sz="1200" dirty="0" err="1"/>
              <a:t>groups</a:t>
            </a:r>
            <a:r>
              <a:rPr lang="pl-PL" sz="1200" dirty="0"/>
              <a:t>. </a:t>
            </a:r>
            <a:r>
              <a:rPr lang="pl-PL" sz="1200" dirty="0" err="1"/>
              <a:t>Finally</a:t>
            </a:r>
            <a:r>
              <a:rPr lang="pl-PL" sz="1200" dirty="0"/>
              <a:t>, I </a:t>
            </a:r>
            <a:r>
              <a:rPr lang="pl-PL" sz="1200" dirty="0" err="1"/>
              <a:t>calculated</a:t>
            </a:r>
            <a:r>
              <a:rPr lang="pl-PL" sz="1200" dirty="0"/>
              <a:t> the </a:t>
            </a:r>
            <a:r>
              <a:rPr lang="pl-PL" sz="1200" dirty="0" err="1"/>
              <a:t>difference</a:t>
            </a:r>
            <a:r>
              <a:rPr lang="pl-PL" sz="1200" dirty="0"/>
              <a:t> </a:t>
            </a:r>
            <a:r>
              <a:rPr lang="pl-PL" sz="1200" dirty="0" err="1"/>
              <a:t>between</a:t>
            </a:r>
            <a:r>
              <a:rPr lang="pl-PL" sz="1200" dirty="0"/>
              <a:t> </a:t>
            </a:r>
            <a:r>
              <a:rPr lang="pl-PL" sz="1200" dirty="0" err="1"/>
              <a:t>them</a:t>
            </a:r>
            <a:r>
              <a:rPr lang="pl-PL" sz="1200" dirty="0"/>
              <a:t>. </a:t>
            </a:r>
          </a:p>
          <a:p>
            <a:pPr marL="0" lvl="0" indent="0" algn="just" rtl="0">
              <a:spcBef>
                <a:spcPts val="600"/>
              </a:spcBef>
              <a:spcAft>
                <a:spcPts val="0"/>
              </a:spcAft>
              <a:buNone/>
            </a:pPr>
            <a:endParaRPr lang="pl-PL" sz="1200" dirty="0"/>
          </a:p>
          <a:p>
            <a:pPr marL="0" lvl="0" indent="0" algn="just" rtl="0">
              <a:spcBef>
                <a:spcPts val="600"/>
              </a:spcBef>
              <a:spcAft>
                <a:spcPts val="0"/>
              </a:spcAft>
              <a:buNone/>
            </a:pPr>
            <a:r>
              <a:rPr lang="en-US" sz="1200" dirty="0"/>
              <a:t>That gives us the estimation of </a:t>
            </a:r>
            <a:r>
              <a:rPr lang="pl-PL" sz="1200" u="sng" dirty="0" err="1"/>
              <a:t>uplift</a:t>
            </a:r>
            <a:r>
              <a:rPr lang="pl-PL" sz="1200" dirty="0"/>
              <a:t> (</a:t>
            </a:r>
            <a:r>
              <a:rPr lang="pl-PL" sz="1200" dirty="0" err="1"/>
              <a:t>average</a:t>
            </a:r>
            <a:r>
              <a:rPr lang="pl-PL" sz="1200" dirty="0"/>
              <a:t> </a:t>
            </a:r>
            <a:r>
              <a:rPr lang="pl-PL" sz="1200" dirty="0" err="1"/>
              <a:t>customers</a:t>
            </a:r>
            <a:r>
              <a:rPr lang="pl-PL" sz="1200" dirty="0"/>
              <a:t>’ </a:t>
            </a:r>
            <a:r>
              <a:rPr lang="en-US" sz="1200" dirty="0"/>
              <a:t>reaction </a:t>
            </a:r>
            <a:r>
              <a:rPr lang="pl-PL" sz="1200" dirty="0"/>
              <a:t>to</a:t>
            </a:r>
            <a:r>
              <a:rPr lang="en-US" sz="1200" dirty="0"/>
              <a:t> the </a:t>
            </a:r>
            <a:r>
              <a:rPr lang="pl-PL" sz="1200" dirty="0" err="1"/>
              <a:t>treatment</a:t>
            </a:r>
            <a:r>
              <a:rPr lang="pl-PL" sz="1200" dirty="0"/>
              <a:t>).</a:t>
            </a:r>
            <a:endParaRPr sz="1200" dirty="0"/>
          </a:p>
        </p:txBody>
      </p:sp>
      <p:sp>
        <p:nvSpPr>
          <p:cNvPr id="39" name="Strzałka: w dół 38">
            <a:extLst>
              <a:ext uri="{FF2B5EF4-FFF2-40B4-BE49-F238E27FC236}">
                <a16:creationId xmlns:a16="http://schemas.microsoft.com/office/drawing/2014/main" id="{A4B92D1F-D556-40CC-809F-B9268AD037DA}"/>
              </a:ext>
            </a:extLst>
          </p:cNvPr>
          <p:cNvSpPr/>
          <p:nvPr/>
        </p:nvSpPr>
        <p:spPr>
          <a:xfrm>
            <a:off x="6173982" y="2737036"/>
            <a:ext cx="154744" cy="233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 dół 41">
            <a:extLst>
              <a:ext uri="{FF2B5EF4-FFF2-40B4-BE49-F238E27FC236}">
                <a16:creationId xmlns:a16="http://schemas.microsoft.com/office/drawing/2014/main" id="{29F60361-1649-44C1-B7F8-AC4357EEF8B5}"/>
              </a:ext>
            </a:extLst>
          </p:cNvPr>
          <p:cNvSpPr/>
          <p:nvPr/>
        </p:nvSpPr>
        <p:spPr>
          <a:xfrm>
            <a:off x="6173982" y="3407884"/>
            <a:ext cx="154744" cy="233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Strzałka: w dół 42">
            <a:extLst>
              <a:ext uri="{FF2B5EF4-FFF2-40B4-BE49-F238E27FC236}">
                <a16:creationId xmlns:a16="http://schemas.microsoft.com/office/drawing/2014/main" id="{96D95E76-100F-490A-8643-97BBDD55C0C6}"/>
              </a:ext>
            </a:extLst>
          </p:cNvPr>
          <p:cNvSpPr/>
          <p:nvPr/>
        </p:nvSpPr>
        <p:spPr>
          <a:xfrm>
            <a:off x="6173982" y="4061640"/>
            <a:ext cx="154744" cy="233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Strzałka: w dół 44">
            <a:extLst>
              <a:ext uri="{FF2B5EF4-FFF2-40B4-BE49-F238E27FC236}">
                <a16:creationId xmlns:a16="http://schemas.microsoft.com/office/drawing/2014/main" id="{E0981BAF-52C7-4244-AFF0-65F5604CA875}"/>
              </a:ext>
            </a:extLst>
          </p:cNvPr>
          <p:cNvSpPr/>
          <p:nvPr/>
        </p:nvSpPr>
        <p:spPr>
          <a:xfrm>
            <a:off x="4288632" y="3393859"/>
            <a:ext cx="210311" cy="901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ole tekstowe 7">
            <a:extLst>
              <a:ext uri="{FF2B5EF4-FFF2-40B4-BE49-F238E27FC236}">
                <a16:creationId xmlns:a16="http://schemas.microsoft.com/office/drawing/2014/main" id="{2A3573D2-AB85-47D2-A2D0-4D03B352920F}"/>
              </a:ext>
            </a:extLst>
          </p:cNvPr>
          <p:cNvSpPr txBox="1"/>
          <p:nvPr/>
        </p:nvSpPr>
        <p:spPr>
          <a:xfrm>
            <a:off x="2341691" y="3705492"/>
            <a:ext cx="1027764" cy="307777"/>
          </a:xfrm>
          <a:prstGeom prst="rect">
            <a:avLst/>
          </a:prstGeom>
          <a:noFill/>
        </p:spPr>
        <p:txBody>
          <a:bodyPr wrap="square" rtlCol="0">
            <a:spAutoFit/>
          </a:bodyPr>
          <a:lstStyle/>
          <a:p>
            <a:r>
              <a:rPr lang="pl-PL" b="1" dirty="0">
                <a:solidFill>
                  <a:schemeClr val="bg1"/>
                </a:solidFill>
              </a:rPr>
              <a:t>UPLIFT</a:t>
            </a:r>
          </a:p>
        </p:txBody>
      </p:sp>
      <p:sp>
        <p:nvSpPr>
          <p:cNvPr id="47" name="Strzałka: w dół 46">
            <a:extLst>
              <a:ext uri="{FF2B5EF4-FFF2-40B4-BE49-F238E27FC236}">
                <a16:creationId xmlns:a16="http://schemas.microsoft.com/office/drawing/2014/main" id="{653D33AF-3BA0-4496-94A2-45FF3629595A}"/>
              </a:ext>
            </a:extLst>
          </p:cNvPr>
          <p:cNvSpPr/>
          <p:nvPr/>
        </p:nvSpPr>
        <p:spPr>
          <a:xfrm>
            <a:off x="4316416" y="2728922"/>
            <a:ext cx="154744" cy="233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72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9"/>
          <p:cNvSpPr txBox="1">
            <a:spLocks noGrp="1"/>
          </p:cNvSpPr>
          <p:nvPr>
            <p:ph type="title"/>
          </p:nvPr>
        </p:nvSpPr>
        <p:spPr>
          <a:xfrm>
            <a:off x="446400" y="1173600"/>
            <a:ext cx="2154600" cy="8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UPLIFT MODELLING</a:t>
            </a:r>
            <a:br>
              <a:rPr lang="pl-PL" dirty="0"/>
            </a:br>
            <a:endParaRPr dirty="0"/>
          </a:p>
        </p:txBody>
      </p:sp>
      <p:sp>
        <p:nvSpPr>
          <p:cNvPr id="182" name="Google Shape;182;p19"/>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183" name="Google Shape;183;p19"/>
          <p:cNvGrpSpPr/>
          <p:nvPr/>
        </p:nvGrpSpPr>
        <p:grpSpPr>
          <a:xfrm>
            <a:off x="573608" y="565508"/>
            <a:ext cx="315881" cy="297195"/>
            <a:chOff x="5972700" y="2330200"/>
            <a:chExt cx="411625" cy="387275"/>
          </a:xfrm>
        </p:grpSpPr>
        <p:sp>
          <p:nvSpPr>
            <p:cNvPr id="184" name="Google Shape;184;p1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pole tekstowe 1">
            <a:extLst>
              <a:ext uri="{FF2B5EF4-FFF2-40B4-BE49-F238E27FC236}">
                <a16:creationId xmlns:a16="http://schemas.microsoft.com/office/drawing/2014/main" id="{0364AC6F-8E6D-4E8D-9A74-701499C52914}"/>
              </a:ext>
            </a:extLst>
          </p:cNvPr>
          <p:cNvSpPr txBox="1"/>
          <p:nvPr/>
        </p:nvSpPr>
        <p:spPr>
          <a:xfrm>
            <a:off x="2246400" y="507764"/>
            <a:ext cx="6167574" cy="307777"/>
          </a:xfrm>
          <a:prstGeom prst="rect">
            <a:avLst/>
          </a:prstGeom>
          <a:noFill/>
        </p:spPr>
        <p:txBody>
          <a:bodyPr wrap="square" rtlCol="0">
            <a:spAutoFit/>
          </a:bodyPr>
          <a:lstStyle/>
          <a:p>
            <a:pPr algn="ctr"/>
            <a:r>
              <a:rPr lang="pl-PL" b="1" dirty="0">
                <a:solidFill>
                  <a:schemeClr val="bg1">
                    <a:lumMod val="95000"/>
                  </a:schemeClr>
                </a:solidFill>
              </a:rPr>
              <a:t>SECOND METHOD – DIRECT APPROACH</a:t>
            </a:r>
          </a:p>
        </p:txBody>
      </p:sp>
      <p:sp>
        <p:nvSpPr>
          <p:cNvPr id="15" name="pole tekstowe 14">
            <a:extLst>
              <a:ext uri="{FF2B5EF4-FFF2-40B4-BE49-F238E27FC236}">
                <a16:creationId xmlns:a16="http://schemas.microsoft.com/office/drawing/2014/main" id="{43D4F5DA-0BDC-458B-BFD5-1D648899626B}"/>
              </a:ext>
            </a:extLst>
          </p:cNvPr>
          <p:cNvSpPr txBox="1"/>
          <p:nvPr/>
        </p:nvSpPr>
        <p:spPr>
          <a:xfrm>
            <a:off x="3767777" y="2220305"/>
            <a:ext cx="1252025" cy="485335"/>
          </a:xfrm>
          <a:prstGeom prst="rect">
            <a:avLst/>
          </a:prstGeom>
          <a:noFill/>
        </p:spPr>
        <p:txBody>
          <a:bodyPr wrap="square" rtlCol="0">
            <a:spAutoFit/>
          </a:bodyPr>
          <a:lstStyle/>
          <a:p>
            <a:endParaRPr lang="pl-PL" dirty="0"/>
          </a:p>
        </p:txBody>
      </p:sp>
      <p:sp>
        <p:nvSpPr>
          <p:cNvPr id="28" name="Google Shape;181;p19">
            <a:extLst>
              <a:ext uri="{FF2B5EF4-FFF2-40B4-BE49-F238E27FC236}">
                <a16:creationId xmlns:a16="http://schemas.microsoft.com/office/drawing/2014/main" id="{59247C92-2407-4AF0-B102-38D00C6E4673}"/>
              </a:ext>
            </a:extLst>
          </p:cNvPr>
          <p:cNvSpPr txBox="1">
            <a:spLocks noGrp="1"/>
          </p:cNvSpPr>
          <p:nvPr>
            <p:ph type="body" idx="2"/>
          </p:nvPr>
        </p:nvSpPr>
        <p:spPr>
          <a:xfrm>
            <a:off x="2246400" y="1008000"/>
            <a:ext cx="6181200" cy="3160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200" dirty="0"/>
              <a:t>The </a:t>
            </a:r>
            <a:r>
              <a:rPr lang="pl-PL" sz="1200" dirty="0" err="1"/>
              <a:t>goal</a:t>
            </a:r>
            <a:r>
              <a:rPr lang="pl-PL" sz="1200" dirty="0"/>
              <a:t> </a:t>
            </a:r>
            <a:r>
              <a:rPr lang="pl-PL" sz="1200" dirty="0" err="1"/>
              <a:t>is</a:t>
            </a:r>
            <a:r>
              <a:rPr lang="pl-PL" sz="1200" dirty="0"/>
              <a:t> to model the </a:t>
            </a:r>
            <a:r>
              <a:rPr lang="pl-PL" sz="1200" dirty="0" err="1"/>
              <a:t>difference</a:t>
            </a:r>
            <a:r>
              <a:rPr lang="pl-PL" sz="1200" dirty="0"/>
              <a:t> </a:t>
            </a:r>
            <a:r>
              <a:rPr lang="pl-PL" sz="1200" dirty="0" err="1"/>
              <a:t>between</a:t>
            </a:r>
            <a:r>
              <a:rPr lang="pl-PL" sz="1200" dirty="0"/>
              <a:t> </a:t>
            </a:r>
            <a:r>
              <a:rPr lang="pl-PL" sz="1200" dirty="0" err="1"/>
              <a:t>treatment</a:t>
            </a:r>
            <a:r>
              <a:rPr lang="pl-PL" sz="1200" dirty="0"/>
              <a:t> and </a:t>
            </a:r>
            <a:r>
              <a:rPr lang="pl-PL" sz="1200" dirty="0" err="1"/>
              <a:t>control</a:t>
            </a:r>
            <a:r>
              <a:rPr lang="pl-PL" sz="1200" dirty="0"/>
              <a:t> </a:t>
            </a:r>
            <a:r>
              <a:rPr lang="pl-PL" sz="1200" dirty="0" err="1"/>
              <a:t>probabilities</a:t>
            </a:r>
            <a:r>
              <a:rPr lang="pl-PL" sz="1200" dirty="0"/>
              <a:t> </a:t>
            </a:r>
            <a:r>
              <a:rPr lang="pl-PL" sz="1200" dirty="0" err="1"/>
              <a:t>directly</a:t>
            </a:r>
            <a:r>
              <a:rPr lang="pl-PL" sz="1200" dirty="0"/>
              <a:t> by </a:t>
            </a:r>
            <a:r>
              <a:rPr lang="pl-PL" sz="1200" dirty="0" err="1"/>
              <a:t>modifying</a:t>
            </a:r>
            <a:r>
              <a:rPr lang="pl-PL" sz="1200" dirty="0"/>
              <a:t> the „</a:t>
            </a:r>
            <a:r>
              <a:rPr lang="pl-PL" sz="1200" dirty="0" err="1"/>
              <a:t>classical</a:t>
            </a:r>
            <a:r>
              <a:rPr lang="pl-PL" sz="1200" dirty="0"/>
              <a:t>” </a:t>
            </a:r>
            <a:r>
              <a:rPr lang="pl-PL" sz="1200" dirty="0" err="1"/>
              <a:t>machine</a:t>
            </a:r>
            <a:r>
              <a:rPr lang="pl-PL" sz="1200" dirty="0"/>
              <a:t> learning model </a:t>
            </a:r>
            <a:r>
              <a:rPr lang="pl-PL" sz="1200" dirty="0" err="1"/>
              <a:t>such</a:t>
            </a:r>
            <a:r>
              <a:rPr lang="pl-PL" sz="1200" dirty="0"/>
              <a:t> as: </a:t>
            </a:r>
            <a:r>
              <a:rPr lang="pl-PL" sz="1200" dirty="0" err="1"/>
              <a:t>logistic</a:t>
            </a:r>
            <a:r>
              <a:rPr lang="pl-PL" sz="1200" dirty="0"/>
              <a:t> </a:t>
            </a:r>
            <a:r>
              <a:rPr lang="pl-PL" sz="1200" dirty="0" err="1"/>
              <a:t>regression</a:t>
            </a:r>
            <a:r>
              <a:rPr lang="pl-PL" sz="1200" dirty="0"/>
              <a:t>, K-</a:t>
            </a:r>
            <a:r>
              <a:rPr lang="pl-PL" sz="1200" dirty="0" err="1"/>
              <a:t>nearest</a:t>
            </a:r>
            <a:r>
              <a:rPr lang="pl-PL" sz="1200" dirty="0"/>
              <a:t> </a:t>
            </a:r>
            <a:r>
              <a:rPr lang="pl-PL" sz="1200" dirty="0" err="1"/>
              <a:t>neighbours</a:t>
            </a:r>
            <a:r>
              <a:rPr lang="pl-PL" sz="1200" dirty="0"/>
              <a:t> and SVM. The most </a:t>
            </a:r>
            <a:r>
              <a:rPr lang="pl-PL" sz="1200" dirty="0" err="1"/>
              <a:t>widely</a:t>
            </a:r>
            <a:r>
              <a:rPr lang="pl-PL" sz="1200" dirty="0"/>
              <a:t> </a:t>
            </a:r>
            <a:r>
              <a:rPr lang="pl-PL" sz="1200" dirty="0" err="1"/>
              <a:t>known</a:t>
            </a:r>
            <a:r>
              <a:rPr lang="pl-PL" sz="1200" dirty="0"/>
              <a:t> </a:t>
            </a:r>
            <a:r>
              <a:rPr lang="pl-PL" sz="1200" dirty="0" err="1"/>
              <a:t>are</a:t>
            </a:r>
            <a:r>
              <a:rPr lang="pl-PL" sz="1200" dirty="0"/>
              <a:t> </a:t>
            </a:r>
            <a:r>
              <a:rPr lang="pl-PL" sz="1200" dirty="0" err="1"/>
              <a:t>uplifting</a:t>
            </a:r>
            <a:r>
              <a:rPr lang="pl-PL" sz="1200" dirty="0"/>
              <a:t> </a:t>
            </a:r>
            <a:r>
              <a:rPr lang="pl-PL" sz="1200" dirty="0" err="1"/>
              <a:t>methods</a:t>
            </a:r>
            <a:r>
              <a:rPr lang="pl-PL" sz="1200" dirty="0"/>
              <a:t> </a:t>
            </a:r>
            <a:r>
              <a:rPr lang="pl-PL" sz="1200" dirty="0" err="1"/>
              <a:t>build</a:t>
            </a:r>
            <a:r>
              <a:rPr lang="pl-PL" sz="1200" dirty="0"/>
              <a:t> on </a:t>
            </a:r>
            <a:r>
              <a:rPr lang="pl-PL" sz="1200" dirty="0" err="1"/>
              <a:t>decision</a:t>
            </a:r>
            <a:r>
              <a:rPr lang="pl-PL" sz="1200" dirty="0"/>
              <a:t> </a:t>
            </a:r>
            <a:r>
              <a:rPr lang="pl-PL" sz="1200" dirty="0" err="1"/>
              <a:t>tree</a:t>
            </a:r>
            <a:r>
              <a:rPr lang="pl-PL" sz="1200" dirty="0"/>
              <a:t> and </a:t>
            </a:r>
            <a:r>
              <a:rPr lang="pl-PL" sz="1200" dirty="0" err="1"/>
              <a:t>random</a:t>
            </a:r>
            <a:r>
              <a:rPr lang="pl-PL" sz="1200" dirty="0"/>
              <a:t> </a:t>
            </a:r>
            <a:r>
              <a:rPr lang="pl-PL" sz="1200" dirty="0" err="1"/>
              <a:t>forest</a:t>
            </a:r>
            <a:r>
              <a:rPr lang="pl-PL" sz="1200" dirty="0"/>
              <a:t>.</a:t>
            </a:r>
          </a:p>
          <a:p>
            <a:pPr marL="0" lvl="0" indent="0" algn="just" rtl="0">
              <a:spcBef>
                <a:spcPts val="600"/>
              </a:spcBef>
              <a:spcAft>
                <a:spcPts val="0"/>
              </a:spcAft>
              <a:buNone/>
            </a:pPr>
            <a:endParaRPr lang="pl-PL" sz="1200" dirty="0"/>
          </a:p>
          <a:p>
            <a:pPr marL="0" lvl="0" indent="0" algn="just" rtl="0">
              <a:spcBef>
                <a:spcPts val="600"/>
              </a:spcBef>
              <a:spcAft>
                <a:spcPts val="0"/>
              </a:spcAft>
              <a:buNone/>
            </a:pPr>
            <a:r>
              <a:rPr lang="pl-PL" sz="1200" b="1" dirty="0" err="1">
                <a:solidFill>
                  <a:schemeClr val="bg1"/>
                </a:solidFill>
              </a:rPr>
              <a:t>Uplift</a:t>
            </a:r>
            <a:r>
              <a:rPr lang="pl-PL" sz="1200" b="1" dirty="0">
                <a:solidFill>
                  <a:schemeClr val="bg1"/>
                </a:solidFill>
              </a:rPr>
              <a:t> </a:t>
            </a:r>
            <a:r>
              <a:rPr lang="pl-PL" sz="1200" b="1" dirty="0" err="1">
                <a:solidFill>
                  <a:schemeClr val="bg1"/>
                </a:solidFill>
              </a:rPr>
              <a:t>Decision</a:t>
            </a:r>
            <a:r>
              <a:rPr lang="pl-PL" sz="1200" b="1" dirty="0">
                <a:solidFill>
                  <a:schemeClr val="bg1"/>
                </a:solidFill>
              </a:rPr>
              <a:t> </a:t>
            </a:r>
            <a:r>
              <a:rPr lang="pl-PL" sz="1200" b="1" dirty="0" err="1">
                <a:solidFill>
                  <a:schemeClr val="bg1"/>
                </a:solidFill>
              </a:rPr>
              <a:t>Tree</a:t>
            </a:r>
            <a:endParaRPr lang="pl-PL" sz="1200" b="1" dirty="0">
              <a:solidFill>
                <a:schemeClr val="bg1"/>
              </a:solidFill>
            </a:endParaRPr>
          </a:p>
          <a:p>
            <a:pPr marL="0" indent="0" algn="just">
              <a:buNone/>
            </a:pPr>
            <a:r>
              <a:rPr lang="pl-PL" sz="1200" dirty="0"/>
              <a:t>Single </a:t>
            </a:r>
            <a:r>
              <a:rPr lang="pl-PL" sz="1200" dirty="0" err="1"/>
              <a:t>decision</a:t>
            </a:r>
            <a:r>
              <a:rPr lang="pl-PL" sz="1200" dirty="0"/>
              <a:t> </a:t>
            </a:r>
            <a:r>
              <a:rPr lang="pl-PL" sz="1200" dirty="0" err="1"/>
              <a:t>tree</a:t>
            </a:r>
            <a:r>
              <a:rPr lang="pl-PL" sz="1200" dirty="0"/>
              <a:t> </a:t>
            </a:r>
            <a:r>
              <a:rPr lang="pl-PL" sz="1200" dirty="0" err="1"/>
              <a:t>is</a:t>
            </a:r>
            <a:r>
              <a:rPr lang="pl-PL" sz="1200" dirty="0"/>
              <a:t> </a:t>
            </a:r>
            <a:r>
              <a:rPr lang="pl-PL" sz="1200" dirty="0" err="1"/>
              <a:t>built</a:t>
            </a:r>
            <a:r>
              <a:rPr lang="pl-PL" sz="1200" dirty="0"/>
              <a:t> by </a:t>
            </a:r>
            <a:r>
              <a:rPr lang="pl-PL" sz="1200" dirty="0" err="1"/>
              <a:t>using</a:t>
            </a:r>
            <a:r>
              <a:rPr lang="pl-PL" sz="1200" dirty="0"/>
              <a:t> </a:t>
            </a:r>
            <a:r>
              <a:rPr lang="pl-PL" sz="1200" dirty="0" err="1"/>
              <a:t>uplift</a:t>
            </a:r>
            <a:r>
              <a:rPr lang="pl-PL" sz="1200" dirty="0"/>
              <a:t> </a:t>
            </a:r>
            <a:r>
              <a:rPr lang="pl-PL" sz="1200" dirty="0" err="1">
                <a:solidFill>
                  <a:schemeClr val="bg1"/>
                </a:solidFill>
                <a:latin typeface="Raleway" panose="020B0604020202020204" charset="-18"/>
              </a:rPr>
              <a:t>criterion</a:t>
            </a:r>
            <a:r>
              <a:rPr lang="pl-PL" sz="1200" dirty="0">
                <a:solidFill>
                  <a:schemeClr val="bg1"/>
                </a:solidFill>
                <a:latin typeface="Raleway" panose="020B0604020202020204" charset="-18"/>
              </a:rPr>
              <a:t> (</a:t>
            </a:r>
            <a:r>
              <a:rPr lang="pl-PL" sz="1200" i="0" dirty="0" err="1">
                <a:solidFill>
                  <a:schemeClr val="bg1"/>
                </a:solidFill>
                <a:effectLst/>
                <a:latin typeface="Raleway" panose="020B0604020202020204" charset="-18"/>
              </a:rPr>
              <a:t>Kullback-Leibler</a:t>
            </a:r>
            <a:r>
              <a:rPr lang="pl-PL" sz="1200" i="0" dirty="0">
                <a:solidFill>
                  <a:schemeClr val="bg1"/>
                </a:solidFill>
                <a:effectLst/>
                <a:latin typeface="Raleway" panose="020B0604020202020204" charset="-18"/>
              </a:rPr>
              <a:t> (KL),  </a:t>
            </a:r>
            <a:r>
              <a:rPr lang="pl-PL" sz="1200" i="0" dirty="0" err="1">
                <a:solidFill>
                  <a:schemeClr val="bg1"/>
                </a:solidFill>
                <a:effectLst/>
                <a:latin typeface="Raleway" panose="020B0604020202020204" charset="-18"/>
              </a:rPr>
              <a:t>Euclidean</a:t>
            </a:r>
            <a:r>
              <a:rPr lang="pl-PL" sz="1200" i="0" dirty="0">
                <a:solidFill>
                  <a:schemeClr val="bg1"/>
                </a:solidFill>
                <a:effectLst/>
                <a:latin typeface="Raleway" panose="020B0604020202020204" charset="-18"/>
              </a:rPr>
              <a:t> </a:t>
            </a:r>
            <a:r>
              <a:rPr lang="pl-PL" sz="1200" dirty="0" err="1">
                <a:solidFill>
                  <a:schemeClr val="bg1"/>
                </a:solidFill>
                <a:latin typeface="Raleway" panose="020B0604020202020204" charset="-18"/>
              </a:rPr>
              <a:t>d</a:t>
            </a:r>
            <a:r>
              <a:rPr lang="pl-PL" sz="1200" i="0" dirty="0" err="1">
                <a:solidFill>
                  <a:schemeClr val="bg1"/>
                </a:solidFill>
                <a:effectLst/>
                <a:latin typeface="Raleway" panose="020B0604020202020204" charset="-18"/>
              </a:rPr>
              <a:t>istance</a:t>
            </a:r>
            <a:r>
              <a:rPr lang="pl-PL" sz="1200" i="0" dirty="0">
                <a:solidFill>
                  <a:schemeClr val="bg1"/>
                </a:solidFill>
                <a:effectLst/>
                <a:latin typeface="Raleway" panose="020B0604020202020204" charset="-18"/>
              </a:rPr>
              <a:t>, Chi</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that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evaluate</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best</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split</a:t>
            </a:r>
            <a:r>
              <a:rPr lang="pl-PL" sz="1200" dirty="0">
                <a:solidFill>
                  <a:schemeClr val="bg1"/>
                </a:solidFill>
                <a:latin typeface="Raleway" panose="020B0604020202020204" charset="-18"/>
              </a:rPr>
              <a:t>. At </a:t>
            </a:r>
            <a:r>
              <a:rPr lang="pl-PL" sz="1200" dirty="0" err="1">
                <a:solidFill>
                  <a:schemeClr val="bg1"/>
                </a:solidFill>
                <a:latin typeface="Raleway" panose="020B0604020202020204" charset="-18"/>
              </a:rPr>
              <a:t>each</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split</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goal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is</a:t>
            </a:r>
            <a:r>
              <a:rPr lang="pl-PL" sz="1200" dirty="0">
                <a:solidFill>
                  <a:schemeClr val="bg1"/>
                </a:solidFill>
                <a:latin typeface="Raleway" panose="020B0604020202020204" charset="-18"/>
              </a:rPr>
              <a:t> to </a:t>
            </a:r>
            <a:r>
              <a:rPr lang="pl-PL" sz="1200" dirty="0" err="1">
                <a:solidFill>
                  <a:schemeClr val="bg1"/>
                </a:solidFill>
                <a:latin typeface="Raleway" panose="020B0604020202020204" charset="-18"/>
              </a:rPr>
              <a:t>maximize</a:t>
            </a:r>
            <a:r>
              <a:rPr lang="pl-PL" sz="1200" dirty="0">
                <a:solidFill>
                  <a:schemeClr val="bg1"/>
                </a:solidFill>
                <a:latin typeface="Raleway" panose="020B0604020202020204" charset="-18"/>
              </a:rPr>
              <a:t> the </a:t>
            </a:r>
            <a:r>
              <a:rPr lang="pl-PL" sz="1200" dirty="0" err="1">
                <a:solidFill>
                  <a:schemeClr val="bg1"/>
                </a:solidFill>
                <a:latin typeface="Raleway" panose="020B0604020202020204" charset="-18"/>
              </a:rPr>
              <a:t>difference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between</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treatment</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control</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probabilities</a:t>
            </a:r>
            <a:r>
              <a:rPr lang="pl-PL" sz="1200" dirty="0">
                <a:solidFill>
                  <a:schemeClr val="bg1"/>
                </a:solidFill>
                <a:latin typeface="Raleway" panose="020B0604020202020204" charset="-18"/>
              </a:rPr>
              <a:t> in the </a:t>
            </a:r>
            <a:r>
              <a:rPr lang="pl-PL" sz="1200" dirty="0" err="1">
                <a:solidFill>
                  <a:schemeClr val="bg1"/>
                </a:solidFill>
                <a:latin typeface="Raleway" panose="020B0604020202020204" charset="-18"/>
              </a:rPr>
              <a:t>the</a:t>
            </a:r>
            <a:r>
              <a:rPr lang="pl-PL" sz="1200" dirty="0">
                <a:solidFill>
                  <a:schemeClr val="bg1"/>
                </a:solidFill>
                <a:latin typeface="Raleway" panose="020B0604020202020204" charset="-18"/>
              </a:rPr>
              <a:t> </a:t>
            </a:r>
            <a:r>
              <a:rPr lang="pl-PL" sz="1200" dirty="0" err="1">
                <a:solidFill>
                  <a:schemeClr val="bg1"/>
                </a:solidFill>
                <a:latin typeface="Raleway" panose="020B0604020202020204" charset="-18"/>
              </a:rPr>
              <a:t>right</a:t>
            </a:r>
            <a:r>
              <a:rPr lang="pl-PL" sz="1200" dirty="0">
                <a:solidFill>
                  <a:schemeClr val="bg1"/>
                </a:solidFill>
                <a:latin typeface="Raleway" panose="020B0604020202020204" charset="-18"/>
              </a:rPr>
              <a:t> and </a:t>
            </a:r>
            <a:r>
              <a:rPr lang="pl-PL" sz="1200" dirty="0" err="1">
                <a:solidFill>
                  <a:schemeClr val="bg1"/>
                </a:solidFill>
                <a:latin typeface="Raleway" panose="020B0604020202020204" charset="-18"/>
              </a:rPr>
              <a:t>left</a:t>
            </a:r>
            <a:r>
              <a:rPr lang="pl-PL" sz="1200" dirty="0">
                <a:solidFill>
                  <a:schemeClr val="bg1"/>
                </a:solidFill>
                <a:latin typeface="Raleway" panose="020B0604020202020204" charset="-18"/>
              </a:rPr>
              <a:t> </a:t>
            </a:r>
            <a:r>
              <a:rPr lang="pl-PL" sz="1200" dirty="0" err="1"/>
              <a:t>subtree</a:t>
            </a:r>
            <a:r>
              <a:rPr lang="pl-PL" sz="1200" dirty="0"/>
              <a:t>.  </a:t>
            </a:r>
          </a:p>
          <a:p>
            <a:pPr marL="0" lvl="0" indent="0" algn="just" rtl="0">
              <a:spcBef>
                <a:spcPts val="600"/>
              </a:spcBef>
              <a:spcAft>
                <a:spcPts val="0"/>
              </a:spcAft>
              <a:buNone/>
            </a:pPr>
            <a:r>
              <a:rPr lang="pl-PL" sz="1200" b="1" dirty="0" err="1">
                <a:solidFill>
                  <a:schemeClr val="bg1"/>
                </a:solidFill>
              </a:rPr>
              <a:t>Uplift</a:t>
            </a:r>
            <a:r>
              <a:rPr lang="pl-PL" sz="1200" b="1" dirty="0">
                <a:solidFill>
                  <a:schemeClr val="bg1"/>
                </a:solidFill>
              </a:rPr>
              <a:t> </a:t>
            </a:r>
            <a:r>
              <a:rPr lang="pl-PL" sz="1200" b="1" dirty="0" err="1">
                <a:solidFill>
                  <a:schemeClr val="bg1"/>
                </a:solidFill>
              </a:rPr>
              <a:t>Random</a:t>
            </a:r>
            <a:r>
              <a:rPr lang="pl-PL" sz="1200" b="1" dirty="0">
                <a:solidFill>
                  <a:schemeClr val="bg1"/>
                </a:solidFill>
              </a:rPr>
              <a:t> </a:t>
            </a:r>
            <a:r>
              <a:rPr lang="pl-PL" sz="1200" b="1" dirty="0" err="1">
                <a:solidFill>
                  <a:schemeClr val="bg1"/>
                </a:solidFill>
              </a:rPr>
              <a:t>Forest</a:t>
            </a:r>
            <a:r>
              <a:rPr lang="pl-PL" sz="1200" b="1" dirty="0">
                <a:solidFill>
                  <a:schemeClr val="bg1"/>
                </a:solidFill>
              </a:rPr>
              <a:t> </a:t>
            </a:r>
          </a:p>
          <a:p>
            <a:pPr marL="0" lvl="0" indent="0" algn="just" rtl="0">
              <a:spcBef>
                <a:spcPts val="600"/>
              </a:spcBef>
              <a:spcAft>
                <a:spcPts val="0"/>
              </a:spcAft>
              <a:buNone/>
            </a:pPr>
            <a:r>
              <a:rPr lang="pl-PL" sz="1200" dirty="0"/>
              <a:t>It </a:t>
            </a:r>
            <a:r>
              <a:rPr lang="pl-PL" sz="1200" dirty="0" err="1"/>
              <a:t>works</a:t>
            </a:r>
            <a:r>
              <a:rPr lang="pl-PL" sz="1200" dirty="0"/>
              <a:t> </a:t>
            </a:r>
            <a:r>
              <a:rPr lang="pl-PL" sz="1200" dirty="0" err="1"/>
              <a:t>similarly</a:t>
            </a:r>
            <a:r>
              <a:rPr lang="pl-PL" sz="1200" dirty="0"/>
              <a:t> to „</a:t>
            </a:r>
            <a:r>
              <a:rPr lang="pl-PL" sz="1200" dirty="0" err="1"/>
              <a:t>classic</a:t>
            </a:r>
            <a:r>
              <a:rPr lang="pl-PL" sz="1200" dirty="0"/>
              <a:t>” </a:t>
            </a:r>
            <a:r>
              <a:rPr lang="pl-PL" sz="1200" dirty="0" err="1"/>
              <a:t>random</a:t>
            </a:r>
            <a:r>
              <a:rPr lang="pl-PL" sz="1200" dirty="0"/>
              <a:t> </a:t>
            </a:r>
            <a:r>
              <a:rPr lang="pl-PL" sz="1200" dirty="0" err="1"/>
              <a:t>tree</a:t>
            </a:r>
            <a:r>
              <a:rPr lang="pl-PL" sz="1200" dirty="0"/>
              <a:t> </a:t>
            </a:r>
            <a:r>
              <a:rPr lang="pl-PL" sz="1200" dirty="0" err="1"/>
              <a:t>method</a:t>
            </a:r>
            <a:r>
              <a:rPr lang="pl-PL" sz="1200" dirty="0"/>
              <a:t> </a:t>
            </a:r>
            <a:r>
              <a:rPr lang="pl-PL" sz="1200" dirty="0" err="1"/>
              <a:t>although</a:t>
            </a:r>
            <a:r>
              <a:rPr lang="pl-PL" sz="1200" dirty="0"/>
              <a:t> </a:t>
            </a:r>
            <a:r>
              <a:rPr lang="pl-PL" sz="1200" dirty="0" err="1"/>
              <a:t>it</a:t>
            </a:r>
            <a:r>
              <a:rPr lang="pl-PL" sz="1200" dirty="0"/>
              <a:t> </a:t>
            </a:r>
            <a:r>
              <a:rPr lang="pl-PL" sz="1200" dirty="0" err="1"/>
              <a:t>creates</a:t>
            </a:r>
            <a:r>
              <a:rPr lang="pl-PL" sz="1200" dirty="0"/>
              <a:t> </a:t>
            </a:r>
            <a:r>
              <a:rPr lang="pl-PL" sz="1200" dirty="0" err="1"/>
              <a:t>collections</a:t>
            </a:r>
            <a:r>
              <a:rPr lang="pl-PL" sz="1200" dirty="0"/>
              <a:t> of </a:t>
            </a:r>
            <a:r>
              <a:rPr lang="pl-PL" sz="1200" dirty="0" err="1"/>
              <a:t>trees</a:t>
            </a:r>
            <a:r>
              <a:rPr lang="pl-PL" sz="1200" dirty="0"/>
              <a:t> </a:t>
            </a:r>
            <a:r>
              <a:rPr lang="pl-PL" sz="1200" dirty="0" err="1"/>
              <a:t>based</a:t>
            </a:r>
            <a:r>
              <a:rPr lang="pl-PL" sz="1200" dirty="0"/>
              <a:t> on </a:t>
            </a:r>
            <a:r>
              <a:rPr lang="pl-PL" sz="1200" dirty="0" err="1"/>
              <a:t>Uplift</a:t>
            </a:r>
            <a:r>
              <a:rPr lang="pl-PL" sz="1200" dirty="0"/>
              <a:t> </a:t>
            </a:r>
            <a:r>
              <a:rPr lang="pl-PL" sz="1200" dirty="0" err="1"/>
              <a:t>Decision</a:t>
            </a:r>
            <a:r>
              <a:rPr lang="pl-PL" sz="1200" dirty="0"/>
              <a:t> </a:t>
            </a:r>
            <a:r>
              <a:rPr lang="pl-PL" sz="1200" dirty="0" err="1"/>
              <a:t>Tree</a:t>
            </a:r>
            <a:r>
              <a:rPr lang="pl-PL" sz="1200" dirty="0"/>
              <a:t> Method (</a:t>
            </a:r>
            <a:r>
              <a:rPr lang="pl-PL" sz="1200" dirty="0" err="1"/>
              <a:t>Each</a:t>
            </a:r>
            <a:r>
              <a:rPr lang="pl-PL" sz="1200" dirty="0"/>
              <a:t> </a:t>
            </a:r>
            <a:r>
              <a:rPr lang="pl-PL" sz="1200" dirty="0" err="1"/>
              <a:t>time</a:t>
            </a:r>
            <a:r>
              <a:rPr lang="pl-PL" sz="1200" dirty="0"/>
              <a:t> </a:t>
            </a:r>
            <a:r>
              <a:rPr lang="pl-PL" sz="1200" dirty="0" err="1"/>
              <a:t>select</a:t>
            </a:r>
            <a:r>
              <a:rPr lang="pl-PL" sz="1200" dirty="0"/>
              <a:t> </a:t>
            </a:r>
            <a:r>
              <a:rPr lang="pl-PL" sz="1200" dirty="0" err="1"/>
              <a:t>at</a:t>
            </a:r>
            <a:r>
              <a:rPr lang="pl-PL" sz="1200" dirty="0"/>
              <a:t> </a:t>
            </a:r>
            <a:r>
              <a:rPr lang="pl-PL" sz="1200" dirty="0" err="1"/>
              <a:t>random</a:t>
            </a:r>
            <a:r>
              <a:rPr lang="pl-PL" sz="1200" dirty="0"/>
              <a:t> data </a:t>
            </a:r>
            <a:r>
              <a:rPr lang="pl-PL" sz="1200" dirty="0" err="1"/>
              <a:t>points</a:t>
            </a:r>
            <a:r>
              <a:rPr lang="pl-PL" sz="1200" dirty="0"/>
              <a:t> by </a:t>
            </a:r>
            <a:r>
              <a:rPr lang="pl-PL" sz="1200" dirty="0" err="1"/>
              <a:t>sampling</a:t>
            </a:r>
            <a:r>
              <a:rPr lang="pl-PL" sz="1200" dirty="0"/>
              <a:t> from </a:t>
            </a:r>
            <a:r>
              <a:rPr lang="pl-PL" sz="1200" dirty="0" err="1"/>
              <a:t>training</a:t>
            </a:r>
            <a:r>
              <a:rPr lang="pl-PL" sz="1200" dirty="0"/>
              <a:t> set. At </a:t>
            </a:r>
            <a:r>
              <a:rPr lang="pl-PL" sz="1200" dirty="0" err="1"/>
              <a:t>each</a:t>
            </a:r>
            <a:r>
              <a:rPr lang="pl-PL" sz="1200" dirty="0"/>
              <a:t> </a:t>
            </a:r>
            <a:r>
              <a:rPr lang="pl-PL" sz="1200" dirty="0" err="1"/>
              <a:t>split</a:t>
            </a:r>
            <a:r>
              <a:rPr lang="pl-PL" sz="1200" dirty="0"/>
              <a:t>, </a:t>
            </a:r>
            <a:r>
              <a:rPr lang="pl-PL" sz="1200" dirty="0" err="1"/>
              <a:t>select</a:t>
            </a:r>
            <a:r>
              <a:rPr lang="pl-PL" sz="1200" dirty="0"/>
              <a:t> </a:t>
            </a:r>
            <a:r>
              <a:rPr lang="pl-PL" sz="1200" dirty="0" err="1"/>
              <a:t>random</a:t>
            </a:r>
            <a:r>
              <a:rPr lang="pl-PL" sz="1200" dirty="0"/>
              <a:t> </a:t>
            </a:r>
            <a:r>
              <a:rPr lang="pl-PL" sz="1200" dirty="0" err="1"/>
              <a:t>subset</a:t>
            </a:r>
            <a:r>
              <a:rPr lang="pl-PL" sz="1200" dirty="0"/>
              <a:t> of </a:t>
            </a:r>
            <a:r>
              <a:rPr lang="pl-PL" sz="1200" dirty="0" err="1"/>
              <a:t>features</a:t>
            </a:r>
            <a:r>
              <a:rPr lang="pl-PL" sz="1200" dirty="0"/>
              <a:t>. </a:t>
            </a:r>
            <a:r>
              <a:rPr lang="pl-PL" sz="1200" dirty="0" err="1"/>
              <a:t>Finally</a:t>
            </a:r>
            <a:r>
              <a:rPr lang="pl-PL" sz="1200" dirty="0"/>
              <a:t>, </a:t>
            </a:r>
            <a:r>
              <a:rPr lang="pl-PL" sz="1200" dirty="0" err="1"/>
              <a:t>build</a:t>
            </a:r>
            <a:r>
              <a:rPr lang="pl-PL" sz="1200" dirty="0"/>
              <a:t> a </a:t>
            </a:r>
            <a:r>
              <a:rPr lang="pl-PL" sz="1200" dirty="0" err="1"/>
              <a:t>tree</a:t>
            </a:r>
            <a:r>
              <a:rPr lang="pl-PL" sz="1200" dirty="0"/>
              <a:t> </a:t>
            </a:r>
            <a:r>
              <a:rPr lang="pl-PL" sz="1200" dirty="0" err="1"/>
              <a:t>using</a:t>
            </a:r>
            <a:r>
              <a:rPr lang="pl-PL" sz="1200" dirty="0"/>
              <a:t> </a:t>
            </a:r>
            <a:r>
              <a:rPr lang="pl-PL" sz="1200" dirty="0" err="1"/>
              <a:t>chosen</a:t>
            </a:r>
            <a:r>
              <a:rPr lang="pl-PL" sz="1200" dirty="0"/>
              <a:t> </a:t>
            </a:r>
            <a:r>
              <a:rPr lang="pl-PL" sz="1200" dirty="0" err="1"/>
              <a:t>splitting</a:t>
            </a:r>
            <a:r>
              <a:rPr lang="pl-PL" sz="1200" dirty="0"/>
              <a:t> </a:t>
            </a:r>
            <a:r>
              <a:rPr lang="pl-PL" sz="1200" dirty="0" err="1"/>
              <a:t>criterion</a:t>
            </a:r>
            <a:r>
              <a:rPr lang="pl-PL" sz="1200" dirty="0"/>
              <a:t>.).</a:t>
            </a:r>
            <a:endParaRPr sz="1200" dirty="0"/>
          </a:p>
        </p:txBody>
      </p:sp>
    </p:spTree>
    <p:extLst>
      <p:ext uri="{BB962C8B-B14F-4D97-AF65-F5344CB8AC3E}">
        <p14:creationId xmlns:p14="http://schemas.microsoft.com/office/powerpoint/2010/main" val="376247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Google Shape;194;p20"/>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8</a:t>
            </a:fld>
            <a:endParaRPr/>
          </a:p>
        </p:txBody>
      </p:sp>
      <p:grpSp>
        <p:nvGrpSpPr>
          <p:cNvPr id="195" name="Google Shape;195;p20"/>
          <p:cNvGrpSpPr/>
          <p:nvPr/>
        </p:nvGrpSpPr>
        <p:grpSpPr>
          <a:xfrm>
            <a:off x="560527" y="486714"/>
            <a:ext cx="413072" cy="396247"/>
            <a:chOff x="5233525" y="4954450"/>
            <a:chExt cx="538275" cy="516350"/>
          </a:xfrm>
        </p:grpSpPr>
        <p:sp>
          <p:nvSpPr>
            <p:cNvPr id="196" name="Google Shape;196;p2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ytuł 8">
            <a:extLst>
              <a:ext uri="{FF2B5EF4-FFF2-40B4-BE49-F238E27FC236}">
                <a16:creationId xmlns:a16="http://schemas.microsoft.com/office/drawing/2014/main" id="{00705930-C7BA-4B1E-98A8-E5C57674C8CB}"/>
              </a:ext>
            </a:extLst>
          </p:cNvPr>
          <p:cNvSpPr txBox="1">
            <a:spLocks/>
          </p:cNvSpPr>
          <p:nvPr/>
        </p:nvSpPr>
        <p:spPr>
          <a:xfrm>
            <a:off x="446400" y="1173600"/>
            <a:ext cx="2260600"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r>
              <a:rPr lang="pl-PL" dirty="0"/>
              <a:t>DATA</a:t>
            </a:r>
          </a:p>
        </p:txBody>
      </p:sp>
      <p:sp>
        <p:nvSpPr>
          <p:cNvPr id="51" name="pole tekstowe 50">
            <a:extLst>
              <a:ext uri="{FF2B5EF4-FFF2-40B4-BE49-F238E27FC236}">
                <a16:creationId xmlns:a16="http://schemas.microsoft.com/office/drawing/2014/main" id="{8D6418AC-310C-4558-8173-DA6286FF6DFA}"/>
              </a:ext>
            </a:extLst>
          </p:cNvPr>
          <p:cNvSpPr txBox="1"/>
          <p:nvPr/>
        </p:nvSpPr>
        <p:spPr>
          <a:xfrm>
            <a:off x="2246400" y="507600"/>
            <a:ext cx="6167574" cy="307777"/>
          </a:xfrm>
          <a:prstGeom prst="rect">
            <a:avLst/>
          </a:prstGeom>
          <a:noFill/>
        </p:spPr>
        <p:txBody>
          <a:bodyPr wrap="square" rtlCol="0">
            <a:spAutoFit/>
          </a:bodyPr>
          <a:lstStyle/>
          <a:p>
            <a:pPr algn="ctr"/>
            <a:r>
              <a:rPr lang="pl-PL" b="1" dirty="0">
                <a:solidFill>
                  <a:schemeClr val="bg1">
                    <a:lumMod val="95000"/>
                  </a:schemeClr>
                </a:solidFill>
              </a:rPr>
              <a:t>DATABASE DESCRIPTION</a:t>
            </a:r>
          </a:p>
        </p:txBody>
      </p:sp>
      <p:sp>
        <p:nvSpPr>
          <p:cNvPr id="52" name="Google Shape;181;p19">
            <a:extLst>
              <a:ext uri="{FF2B5EF4-FFF2-40B4-BE49-F238E27FC236}">
                <a16:creationId xmlns:a16="http://schemas.microsoft.com/office/drawing/2014/main" id="{0A224B0F-6AF1-4E2E-8526-7F7667E6E4EF}"/>
              </a:ext>
            </a:extLst>
          </p:cNvPr>
          <p:cNvSpPr txBox="1">
            <a:spLocks/>
          </p:cNvSpPr>
          <p:nvPr/>
        </p:nvSpPr>
        <p:spPr>
          <a:xfrm>
            <a:off x="2246400" y="1008000"/>
            <a:ext cx="6181200" cy="316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1pPr>
            <a:lvl2pPr marL="914400" marR="0" lvl="1"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0" indent="0" algn="just">
              <a:buNone/>
            </a:pPr>
            <a:r>
              <a:rPr lang="pl-PL" sz="1200" dirty="0"/>
              <a:t>Database „</a:t>
            </a:r>
            <a:r>
              <a:rPr lang="pl-PL" sz="1200" b="1" dirty="0"/>
              <a:t>Pilot</a:t>
            </a:r>
            <a:r>
              <a:rPr lang="pl-PL" sz="1200" dirty="0"/>
              <a:t>” </a:t>
            </a:r>
            <a:r>
              <a:rPr lang="pl-PL" sz="1200" dirty="0" err="1"/>
              <a:t>provides</a:t>
            </a:r>
            <a:r>
              <a:rPr lang="pl-PL" sz="1200" dirty="0"/>
              <a:t> 20 </a:t>
            </a:r>
            <a:r>
              <a:rPr lang="pl-PL" sz="1200" dirty="0" err="1"/>
              <a:t>explanatory</a:t>
            </a:r>
            <a:r>
              <a:rPr lang="pl-PL" sz="1200" dirty="0"/>
              <a:t> </a:t>
            </a:r>
            <a:r>
              <a:rPr lang="pl-PL" sz="1200" dirty="0" err="1"/>
              <a:t>variables</a:t>
            </a:r>
            <a:r>
              <a:rPr lang="pl-PL" sz="1200" dirty="0"/>
              <a:t> (</a:t>
            </a:r>
            <a:r>
              <a:rPr lang="pl-PL" sz="1200" dirty="0" err="1"/>
              <a:t>including</a:t>
            </a:r>
            <a:r>
              <a:rPr lang="pl-PL" sz="1200" dirty="0"/>
              <a:t> </a:t>
            </a:r>
            <a:r>
              <a:rPr lang="pl-PL" sz="1200" dirty="0" err="1"/>
              <a:t>two</a:t>
            </a:r>
            <a:r>
              <a:rPr lang="pl-PL" sz="1200" dirty="0"/>
              <a:t> </a:t>
            </a:r>
            <a:r>
              <a:rPr lang="pl-PL" sz="1200" dirty="0" err="1"/>
              <a:t>categorical</a:t>
            </a:r>
            <a:r>
              <a:rPr lang="pl-PL" sz="1200" dirty="0"/>
              <a:t> </a:t>
            </a:r>
            <a:r>
              <a:rPr lang="pl-PL" sz="1200" dirty="0" err="1"/>
              <a:t>variables</a:t>
            </a:r>
            <a:r>
              <a:rPr lang="pl-PL" sz="1200" dirty="0"/>
              <a:t> and one </a:t>
            </a:r>
            <a:r>
              <a:rPr lang="pl-PL" sz="1200" dirty="0" err="1"/>
              <a:t>dummy</a:t>
            </a:r>
            <a:r>
              <a:rPr lang="pl-PL" sz="1200" dirty="0"/>
              <a:t> </a:t>
            </a:r>
            <a:r>
              <a:rPr lang="pl-PL" sz="1200" dirty="0" err="1"/>
              <a:t>variable</a:t>
            </a:r>
            <a:r>
              <a:rPr lang="pl-PL" sz="1200" dirty="0"/>
              <a:t>) as </a:t>
            </a:r>
            <a:r>
              <a:rPr lang="pl-PL" sz="1200" dirty="0" err="1"/>
              <a:t>well</a:t>
            </a:r>
            <a:r>
              <a:rPr lang="pl-PL" sz="1200" dirty="0"/>
              <a:t> as </a:t>
            </a:r>
            <a:r>
              <a:rPr lang="pl-PL" sz="1200" dirty="0" err="1"/>
              <a:t>treatment</a:t>
            </a:r>
            <a:r>
              <a:rPr lang="pl-PL" sz="1200" dirty="0"/>
              <a:t> and </a:t>
            </a:r>
            <a:r>
              <a:rPr lang="pl-PL" sz="1200" dirty="0" err="1"/>
              <a:t>response</a:t>
            </a:r>
            <a:r>
              <a:rPr lang="pl-PL" sz="1200" dirty="0"/>
              <a:t> </a:t>
            </a:r>
            <a:r>
              <a:rPr lang="pl-PL" sz="1200" dirty="0" err="1"/>
              <a:t>columns</a:t>
            </a:r>
            <a:r>
              <a:rPr lang="pl-PL" sz="1200" dirty="0"/>
              <a:t>. It was applied to </a:t>
            </a:r>
            <a:r>
              <a:rPr lang="pl-PL" sz="1200" dirty="0" err="1"/>
              <a:t>train</a:t>
            </a:r>
            <a:r>
              <a:rPr lang="pl-PL" sz="1200" dirty="0"/>
              <a:t> and test the </a:t>
            </a:r>
            <a:r>
              <a:rPr lang="pl-PL" sz="1200" dirty="0" err="1"/>
              <a:t>uplifting</a:t>
            </a:r>
            <a:r>
              <a:rPr lang="pl-PL" sz="1200" dirty="0"/>
              <a:t> </a:t>
            </a:r>
            <a:r>
              <a:rPr lang="pl-PL" sz="1200" dirty="0" err="1"/>
              <a:t>models</a:t>
            </a:r>
            <a:r>
              <a:rPr lang="pl-PL" sz="1200" dirty="0"/>
              <a:t>.</a:t>
            </a:r>
          </a:p>
          <a:p>
            <a:pPr marL="0" indent="0" algn="just">
              <a:buNone/>
            </a:pPr>
            <a:endParaRPr lang="pl-PL" sz="1200" dirty="0"/>
          </a:p>
          <a:p>
            <a:pPr marL="0" indent="0" algn="just">
              <a:buFont typeface="Raleway"/>
              <a:buNone/>
            </a:pPr>
            <a:r>
              <a:rPr lang="pl-PL" sz="1200" dirty="0"/>
              <a:t>Database „</a:t>
            </a:r>
            <a:r>
              <a:rPr lang="pl-PL" sz="1200" b="1" dirty="0" err="1"/>
              <a:t>Customer</a:t>
            </a:r>
            <a:r>
              <a:rPr lang="pl-PL" sz="1200" b="1" dirty="0"/>
              <a:t> </a:t>
            </a:r>
            <a:r>
              <a:rPr lang="pl-PL" sz="1200" b="1" dirty="0" err="1"/>
              <a:t>base</a:t>
            </a:r>
            <a:r>
              <a:rPr lang="pl-PL" sz="1200" dirty="0"/>
              <a:t>” </a:t>
            </a:r>
            <a:r>
              <a:rPr lang="pl-PL" sz="1200" dirty="0" err="1"/>
              <a:t>contains</a:t>
            </a:r>
            <a:r>
              <a:rPr lang="pl-PL" sz="1200" dirty="0"/>
              <a:t> </a:t>
            </a:r>
            <a:r>
              <a:rPr lang="pl-PL" sz="1200" dirty="0" err="1"/>
              <a:t>explanatory</a:t>
            </a:r>
            <a:r>
              <a:rPr lang="pl-PL" sz="1200" dirty="0"/>
              <a:t> </a:t>
            </a:r>
            <a:r>
              <a:rPr lang="pl-PL" sz="1200" dirty="0" err="1"/>
              <a:t>variables</a:t>
            </a:r>
            <a:r>
              <a:rPr lang="pl-PL" sz="1200" dirty="0"/>
              <a:t>. It </a:t>
            </a:r>
            <a:r>
              <a:rPr lang="pl-PL" sz="1200" dirty="0" err="1"/>
              <a:t>has</a:t>
            </a:r>
            <a:r>
              <a:rPr lang="pl-PL" sz="1200" dirty="0"/>
              <a:t> </a:t>
            </a:r>
            <a:r>
              <a:rPr lang="pl-PL" sz="1200" dirty="0" err="1"/>
              <a:t>been</a:t>
            </a:r>
            <a:r>
              <a:rPr lang="pl-PL" sz="1200" dirty="0"/>
              <a:t> </a:t>
            </a:r>
            <a:r>
              <a:rPr lang="pl-PL" sz="1200" dirty="0" err="1"/>
              <a:t>used</a:t>
            </a:r>
            <a:r>
              <a:rPr lang="pl-PL" sz="1200" dirty="0"/>
              <a:t> to </a:t>
            </a:r>
            <a:r>
              <a:rPr lang="pl-PL" sz="1200" dirty="0" err="1"/>
              <a:t>produce</a:t>
            </a:r>
            <a:r>
              <a:rPr lang="pl-PL" sz="1200" dirty="0"/>
              <a:t> </a:t>
            </a:r>
            <a:r>
              <a:rPr lang="pl-PL" sz="1200" dirty="0" err="1"/>
              <a:t>final</a:t>
            </a:r>
            <a:r>
              <a:rPr lang="pl-PL" sz="1200" dirty="0"/>
              <a:t> </a:t>
            </a:r>
            <a:r>
              <a:rPr lang="pl-PL" sz="1200" dirty="0" err="1"/>
              <a:t>predictions</a:t>
            </a:r>
            <a:r>
              <a:rPr lang="pl-PL" sz="1200" dirty="0"/>
              <a:t> of the </a:t>
            </a:r>
            <a:r>
              <a:rPr lang="pl-PL" sz="1200" dirty="0" err="1"/>
              <a:t>selected</a:t>
            </a:r>
            <a:r>
              <a:rPr lang="pl-PL" sz="1200" dirty="0"/>
              <a:t> model.</a:t>
            </a:r>
          </a:p>
          <a:p>
            <a:pPr marL="0" indent="0" algn="just">
              <a:buFont typeface="Raleway"/>
              <a:buNone/>
            </a:pPr>
            <a:endParaRPr lang="pl-PL" sz="1200" dirty="0"/>
          </a:p>
          <a:p>
            <a:pPr marL="0" indent="0" algn="just">
              <a:buNone/>
            </a:pPr>
            <a:r>
              <a:rPr lang="pl-PL" sz="1200" dirty="0" err="1"/>
              <a:t>Steps</a:t>
            </a:r>
            <a:r>
              <a:rPr lang="pl-PL" sz="1200" dirty="0"/>
              <a:t> </a:t>
            </a:r>
            <a:r>
              <a:rPr lang="pl-PL" sz="1200" dirty="0" err="1"/>
              <a:t>taken</a:t>
            </a:r>
            <a:r>
              <a:rPr lang="pl-PL" sz="1200" dirty="0"/>
              <a:t> in data </a:t>
            </a:r>
            <a:r>
              <a:rPr lang="pl-PL" sz="1200" dirty="0" err="1"/>
              <a:t>preprocessing</a:t>
            </a:r>
            <a:r>
              <a:rPr lang="pl-PL" sz="1200" dirty="0"/>
              <a:t>:</a:t>
            </a:r>
          </a:p>
          <a:p>
            <a:pPr marL="0" indent="0" algn="just">
              <a:buNone/>
            </a:pPr>
            <a:r>
              <a:rPr lang="pl-PL" sz="1200" dirty="0"/>
              <a:t>- </a:t>
            </a:r>
            <a:r>
              <a:rPr lang="pl-PL" sz="1200" dirty="0" err="1"/>
              <a:t>Searching</a:t>
            </a:r>
            <a:r>
              <a:rPr lang="pl-PL" sz="1200" dirty="0"/>
              <a:t> for missing data.</a:t>
            </a:r>
          </a:p>
          <a:p>
            <a:pPr marL="0" indent="0" algn="just">
              <a:buNone/>
            </a:pPr>
            <a:r>
              <a:rPr lang="pl-PL" sz="1200" dirty="0"/>
              <a:t>- </a:t>
            </a:r>
            <a:r>
              <a:rPr lang="pl-PL" sz="1200" dirty="0" err="1"/>
              <a:t>Outlier</a:t>
            </a:r>
            <a:r>
              <a:rPr lang="pl-PL" sz="1200" dirty="0"/>
              <a:t> </a:t>
            </a:r>
            <a:r>
              <a:rPr lang="pl-PL" sz="1200" dirty="0" err="1"/>
              <a:t>analysis</a:t>
            </a:r>
            <a:r>
              <a:rPr lang="pl-PL" sz="1200" dirty="0"/>
              <a:t> was not </a:t>
            </a:r>
            <a:r>
              <a:rPr lang="pl-PL" sz="1200" dirty="0" err="1"/>
              <a:t>performed</a:t>
            </a:r>
            <a:r>
              <a:rPr lang="pl-PL" sz="1200" dirty="0"/>
              <a:t> </a:t>
            </a:r>
            <a:r>
              <a:rPr lang="pl-PL" sz="1200" dirty="0" err="1"/>
              <a:t>due</a:t>
            </a:r>
            <a:r>
              <a:rPr lang="pl-PL" sz="1200" dirty="0"/>
              <a:t> to </a:t>
            </a:r>
            <a:r>
              <a:rPr lang="pl-PL" sz="1200" dirty="0" err="1"/>
              <a:t>anonimity</a:t>
            </a:r>
            <a:r>
              <a:rPr lang="pl-PL" sz="1200" dirty="0"/>
              <a:t> of </a:t>
            </a:r>
            <a:r>
              <a:rPr lang="pl-PL" sz="1200" dirty="0" err="1"/>
              <a:t>variables</a:t>
            </a:r>
            <a:r>
              <a:rPr lang="pl-PL" sz="1200" dirty="0"/>
              <a:t>.</a:t>
            </a:r>
          </a:p>
          <a:p>
            <a:pPr marL="0" indent="0" algn="just">
              <a:buNone/>
            </a:pPr>
            <a:r>
              <a:rPr lang="pl-PL" sz="1200" dirty="0"/>
              <a:t>- </a:t>
            </a:r>
            <a:r>
              <a:rPr lang="pl-PL" sz="1200" dirty="0" err="1"/>
              <a:t>Encoding</a:t>
            </a:r>
            <a:r>
              <a:rPr lang="pl-PL" sz="1200" dirty="0"/>
              <a:t> </a:t>
            </a:r>
            <a:r>
              <a:rPr lang="pl-PL" sz="1200" dirty="0" err="1"/>
              <a:t>categorical</a:t>
            </a:r>
            <a:r>
              <a:rPr lang="pl-PL" sz="1200" dirty="0"/>
              <a:t> data.</a:t>
            </a:r>
          </a:p>
          <a:p>
            <a:pPr marL="0" indent="0" algn="just">
              <a:buNone/>
            </a:pPr>
            <a:r>
              <a:rPr lang="pl-PL" sz="1200" dirty="0"/>
              <a:t>- </a:t>
            </a:r>
            <a:r>
              <a:rPr lang="pl-PL" sz="1200" dirty="0" err="1"/>
              <a:t>Spliting</a:t>
            </a:r>
            <a:r>
              <a:rPr lang="pl-PL" sz="1200" dirty="0"/>
              <a:t> data on </a:t>
            </a:r>
            <a:r>
              <a:rPr lang="pl-PL" sz="1200" dirty="0" err="1"/>
              <a:t>training</a:t>
            </a:r>
            <a:r>
              <a:rPr lang="pl-PL" sz="1200" dirty="0"/>
              <a:t> set and test set.</a:t>
            </a:r>
          </a:p>
          <a:p>
            <a:pPr marL="0" indent="0" algn="just">
              <a:buNone/>
            </a:pPr>
            <a:r>
              <a:rPr lang="pl-PL" sz="1200" dirty="0"/>
              <a:t>- </a:t>
            </a:r>
            <a:r>
              <a:rPr lang="pl-PL" sz="1200" dirty="0" err="1"/>
              <a:t>Feature</a:t>
            </a:r>
            <a:r>
              <a:rPr lang="pl-PL" sz="1200" dirty="0"/>
              <a:t> </a:t>
            </a:r>
            <a:r>
              <a:rPr lang="pl-PL" sz="1200" dirty="0" err="1"/>
              <a:t>scaling</a:t>
            </a:r>
            <a:r>
              <a:rPr lang="pl-PL" sz="1200" dirty="0"/>
              <a:t> of </a:t>
            </a:r>
            <a:r>
              <a:rPr lang="pl-PL" sz="1200" dirty="0" err="1"/>
              <a:t>explanatory</a:t>
            </a:r>
            <a:r>
              <a:rPr lang="pl-PL" sz="1200" dirty="0"/>
              <a:t> </a:t>
            </a:r>
            <a:r>
              <a:rPr lang="pl-PL" sz="1200" dirty="0" err="1"/>
              <a:t>variables</a:t>
            </a:r>
            <a:r>
              <a:rPr lang="pl-PL" sz="1200" dirty="0"/>
              <a:t>.</a:t>
            </a:r>
          </a:p>
          <a:p>
            <a:pPr marL="0" indent="0" algn="just">
              <a:buNone/>
            </a:pPr>
            <a:r>
              <a:rPr lang="pl-PL" sz="1200" dirty="0"/>
              <a:t>- </a:t>
            </a:r>
            <a:r>
              <a:rPr lang="pl-PL" sz="1200" dirty="0" err="1"/>
              <a:t>Visualising</a:t>
            </a:r>
            <a:r>
              <a:rPr lang="pl-PL" sz="1200" dirty="0"/>
              <a:t> </a:t>
            </a:r>
            <a:r>
              <a:rPr lang="pl-PL" sz="1200" dirty="0" err="1"/>
              <a:t>explanatory</a:t>
            </a:r>
            <a:r>
              <a:rPr lang="pl-PL" sz="1200" dirty="0"/>
              <a:t> </a:t>
            </a:r>
            <a:r>
              <a:rPr lang="pl-PL" sz="1200" dirty="0" err="1"/>
              <a:t>variables</a:t>
            </a:r>
            <a:r>
              <a:rPr lang="pl-PL" sz="1200" dirty="0"/>
              <a:t>. (appendix)</a:t>
            </a:r>
          </a:p>
          <a:p>
            <a:pPr marL="171450" indent="-171450">
              <a:buFontTx/>
              <a:buChar char="-"/>
            </a:pPr>
            <a:endParaRPr lang="pl-PL"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8" name="Google Shape;248;p24"/>
          <p:cNvSpPr txBox="1">
            <a:spLocks noGrp="1"/>
          </p:cNvSpPr>
          <p:nvPr>
            <p:ph type="sldNum" idx="12"/>
          </p:nvPr>
        </p:nvSpPr>
        <p:spPr>
          <a:xfrm>
            <a:off x="457200" y="4189182"/>
            <a:ext cx="548700" cy="54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n"/>
              <a:t>9</a:t>
            </a:fld>
            <a:endParaRPr/>
          </a:p>
        </p:txBody>
      </p:sp>
      <p:sp>
        <p:nvSpPr>
          <p:cNvPr id="249" name="Google Shape;249;p24"/>
          <p:cNvSpPr/>
          <p:nvPr/>
        </p:nvSpPr>
        <p:spPr>
          <a:xfrm>
            <a:off x="549104" y="575171"/>
            <a:ext cx="311200" cy="31121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ytuł 8">
            <a:extLst>
              <a:ext uri="{FF2B5EF4-FFF2-40B4-BE49-F238E27FC236}">
                <a16:creationId xmlns:a16="http://schemas.microsoft.com/office/drawing/2014/main" id="{C3ABF6BC-4414-4B9C-B8BC-6AA6A21C60C9}"/>
              </a:ext>
            </a:extLst>
          </p:cNvPr>
          <p:cNvSpPr>
            <a:spLocks noGrp="1"/>
          </p:cNvSpPr>
          <p:nvPr>
            <p:ph type="title"/>
          </p:nvPr>
        </p:nvSpPr>
        <p:spPr>
          <a:xfrm>
            <a:off x="446400" y="1173600"/>
            <a:ext cx="2420470" cy="544500"/>
          </a:xfrm>
        </p:spPr>
        <p:txBody>
          <a:bodyPr/>
          <a:lstStyle/>
          <a:p>
            <a:r>
              <a:rPr lang="pl-PL" dirty="0"/>
              <a:t>TESTED</a:t>
            </a:r>
            <a:br>
              <a:rPr lang="pl-PL" dirty="0"/>
            </a:br>
            <a:r>
              <a:rPr lang="pl-PL" dirty="0"/>
              <a:t>MODELS </a:t>
            </a:r>
            <a:br>
              <a:rPr lang="pl-PL" dirty="0"/>
            </a:br>
            <a:endParaRPr lang="pl-PL" dirty="0"/>
          </a:p>
        </p:txBody>
      </p:sp>
      <p:sp>
        <p:nvSpPr>
          <p:cNvPr id="13" name="Tytuł 8">
            <a:extLst>
              <a:ext uri="{FF2B5EF4-FFF2-40B4-BE49-F238E27FC236}">
                <a16:creationId xmlns:a16="http://schemas.microsoft.com/office/drawing/2014/main" id="{165CF9A4-C8D5-45F0-A68E-395A9224112A}"/>
              </a:ext>
            </a:extLst>
          </p:cNvPr>
          <p:cNvSpPr txBox="1">
            <a:spLocks/>
          </p:cNvSpPr>
          <p:nvPr/>
        </p:nvSpPr>
        <p:spPr>
          <a:xfrm>
            <a:off x="465522" y="1863468"/>
            <a:ext cx="2420470"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2pPr>
            <a:lvl3pPr marR="0" lvl="2"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3pPr>
            <a:lvl4pPr marR="0" lvl="3"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4pPr>
            <a:lvl5pPr marR="0" lvl="4"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5pPr>
            <a:lvl6pPr marR="0" lvl="5"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6pPr>
            <a:lvl7pPr marR="0" lvl="6"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7pPr>
            <a:lvl8pPr marR="0" lvl="7"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8pPr>
            <a:lvl9pPr marR="0" lvl="8" algn="l" rtl="0">
              <a:lnSpc>
                <a:spcPct val="100000"/>
              </a:lnSpc>
              <a:spcBef>
                <a:spcPts val="0"/>
              </a:spcBef>
              <a:spcAft>
                <a:spcPts val="0"/>
              </a:spcAft>
              <a:buClr>
                <a:srgbClr val="FFFFFF"/>
              </a:buClr>
              <a:buSzPts val="1800"/>
              <a:buFont typeface="Montserrat"/>
              <a:buNone/>
              <a:defRPr sz="1800" b="1" i="0" u="none" strike="noStrike" cap="none">
                <a:solidFill>
                  <a:srgbClr val="FFFFFF"/>
                </a:solidFill>
                <a:latin typeface="Montserrat"/>
                <a:ea typeface="Montserrat"/>
                <a:cs typeface="Montserrat"/>
                <a:sym typeface="Montserrat"/>
              </a:defRPr>
            </a:lvl9pPr>
          </a:lstStyle>
          <a:p>
            <a:endParaRPr lang="pl-PL" dirty="0"/>
          </a:p>
        </p:txBody>
      </p:sp>
      <p:sp>
        <p:nvSpPr>
          <p:cNvPr id="7" name="pole tekstowe 6">
            <a:extLst>
              <a:ext uri="{FF2B5EF4-FFF2-40B4-BE49-F238E27FC236}">
                <a16:creationId xmlns:a16="http://schemas.microsoft.com/office/drawing/2014/main" id="{9E9046DB-B7EF-4C99-8FCF-7F519200C511}"/>
              </a:ext>
            </a:extLst>
          </p:cNvPr>
          <p:cNvSpPr txBox="1"/>
          <p:nvPr/>
        </p:nvSpPr>
        <p:spPr>
          <a:xfrm>
            <a:off x="2246400" y="507600"/>
            <a:ext cx="6166800" cy="307777"/>
          </a:xfrm>
          <a:prstGeom prst="rect">
            <a:avLst/>
          </a:prstGeom>
          <a:noFill/>
        </p:spPr>
        <p:txBody>
          <a:bodyPr wrap="square" rtlCol="0">
            <a:spAutoFit/>
          </a:bodyPr>
          <a:lstStyle/>
          <a:p>
            <a:pPr algn="ctr"/>
            <a:r>
              <a:rPr lang="pl-PL" b="1" dirty="0">
                <a:solidFill>
                  <a:schemeClr val="bg1">
                    <a:lumMod val="95000"/>
                  </a:schemeClr>
                </a:solidFill>
              </a:rPr>
              <a:t>LIST OF THE TESTED MODELS</a:t>
            </a:r>
          </a:p>
        </p:txBody>
      </p:sp>
      <p:sp>
        <p:nvSpPr>
          <p:cNvPr id="8" name="Google Shape;181;p19">
            <a:extLst>
              <a:ext uri="{FF2B5EF4-FFF2-40B4-BE49-F238E27FC236}">
                <a16:creationId xmlns:a16="http://schemas.microsoft.com/office/drawing/2014/main" id="{7177839F-2825-4ABA-BC42-D0D7A11EE229}"/>
              </a:ext>
            </a:extLst>
          </p:cNvPr>
          <p:cNvSpPr txBox="1">
            <a:spLocks/>
          </p:cNvSpPr>
          <p:nvPr/>
        </p:nvSpPr>
        <p:spPr>
          <a:xfrm>
            <a:off x="2246400" y="1008000"/>
            <a:ext cx="6181200" cy="316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1pPr>
            <a:lvl2pPr marL="914400" marR="0" lvl="1"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00000"/>
              </a:lnSpc>
              <a:spcBef>
                <a:spcPts val="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0" indent="0" algn="just">
              <a:buNone/>
            </a:pPr>
            <a:r>
              <a:rPr lang="pl-PL" sz="1200" dirty="0"/>
              <a:t>The </a:t>
            </a:r>
            <a:r>
              <a:rPr lang="pl-PL" sz="1200" dirty="0" err="1"/>
              <a:t>key</a:t>
            </a:r>
            <a:r>
              <a:rPr lang="pl-PL" sz="1200" dirty="0"/>
              <a:t> </a:t>
            </a:r>
            <a:r>
              <a:rPr lang="pl-PL" sz="1200" dirty="0" err="1"/>
              <a:t>aim</a:t>
            </a:r>
            <a:r>
              <a:rPr lang="pl-PL" sz="1200" dirty="0"/>
              <a:t> of </a:t>
            </a:r>
            <a:r>
              <a:rPr lang="pl-PL" sz="1200" dirty="0" err="1"/>
              <a:t>this</a:t>
            </a:r>
            <a:r>
              <a:rPr lang="pl-PL" sz="1200" dirty="0"/>
              <a:t> </a:t>
            </a:r>
            <a:r>
              <a:rPr lang="pl-PL" sz="1200" dirty="0" err="1"/>
              <a:t>exercise</a:t>
            </a:r>
            <a:r>
              <a:rPr lang="pl-PL" sz="1200" dirty="0"/>
              <a:t> </a:t>
            </a:r>
            <a:r>
              <a:rPr lang="pl-PL" sz="1200" dirty="0" err="1"/>
              <a:t>is</a:t>
            </a:r>
            <a:r>
              <a:rPr lang="pl-PL" sz="1200" dirty="0"/>
              <a:t> to </a:t>
            </a:r>
            <a:r>
              <a:rPr lang="pl-PL" sz="1200" dirty="0" err="1"/>
              <a:t>develop</a:t>
            </a:r>
            <a:r>
              <a:rPr lang="pl-PL" sz="1200" dirty="0"/>
              <a:t> </a:t>
            </a:r>
            <a:r>
              <a:rPr lang="pl-PL" sz="1200" dirty="0" err="1"/>
              <a:t>statistical</a:t>
            </a:r>
            <a:r>
              <a:rPr lang="pl-PL" sz="1200" dirty="0"/>
              <a:t> </a:t>
            </a:r>
            <a:r>
              <a:rPr lang="pl-PL" sz="1200" dirty="0" err="1"/>
              <a:t>uplift</a:t>
            </a:r>
            <a:r>
              <a:rPr lang="pl-PL" sz="1200" dirty="0"/>
              <a:t> </a:t>
            </a:r>
            <a:r>
              <a:rPr lang="pl-PL" sz="1200" dirty="0" err="1"/>
              <a:t>models</a:t>
            </a:r>
            <a:r>
              <a:rPr lang="pl-PL" sz="1200" dirty="0"/>
              <a:t> and </a:t>
            </a:r>
            <a:r>
              <a:rPr lang="pl-PL" sz="1200" dirty="0" err="1"/>
              <a:t>choose</a:t>
            </a:r>
            <a:r>
              <a:rPr lang="pl-PL" sz="1200" dirty="0"/>
              <a:t> the most </a:t>
            </a:r>
            <a:r>
              <a:rPr lang="pl-PL" sz="1200" dirty="0" err="1"/>
              <a:t>appropriate</a:t>
            </a:r>
            <a:r>
              <a:rPr lang="pl-PL" sz="1200" dirty="0"/>
              <a:t> one. I </a:t>
            </a:r>
            <a:r>
              <a:rPr lang="pl-PL" sz="1200" dirty="0" err="1"/>
              <a:t>have</a:t>
            </a:r>
            <a:r>
              <a:rPr lang="pl-PL" sz="1200" dirty="0"/>
              <a:t> </a:t>
            </a:r>
            <a:r>
              <a:rPr lang="pl-PL" sz="1200" dirty="0" err="1"/>
              <a:t>used</a:t>
            </a:r>
            <a:r>
              <a:rPr lang="pl-PL" sz="1200" dirty="0"/>
              <a:t> </a:t>
            </a:r>
            <a:r>
              <a:rPr lang="pl-PL" sz="1200" dirty="0" err="1"/>
              <a:t>two</a:t>
            </a:r>
            <a:r>
              <a:rPr lang="pl-PL" sz="1200" dirty="0"/>
              <a:t> modeling </a:t>
            </a:r>
            <a:r>
              <a:rPr lang="pl-PL" sz="1200" dirty="0" err="1"/>
              <a:t>approaches</a:t>
            </a:r>
            <a:r>
              <a:rPr lang="pl-PL" sz="1200" dirty="0"/>
              <a:t>.</a:t>
            </a:r>
          </a:p>
          <a:p>
            <a:pPr marL="0" indent="0" algn="just">
              <a:buNone/>
            </a:pPr>
            <a:endParaRPr lang="pl-PL" sz="1200" dirty="0"/>
          </a:p>
          <a:p>
            <a:pPr marL="0" indent="0" algn="just">
              <a:buNone/>
            </a:pPr>
            <a:r>
              <a:rPr lang="pl-PL" sz="1200" dirty="0"/>
              <a:t>First, I </a:t>
            </a:r>
            <a:r>
              <a:rPr lang="pl-PL" sz="1200" dirty="0" err="1"/>
              <a:t>have</a:t>
            </a:r>
            <a:r>
              <a:rPr lang="pl-PL" sz="1200" dirty="0"/>
              <a:t> applied T- </a:t>
            </a:r>
            <a:r>
              <a:rPr lang="pl-PL" sz="1200" dirty="0" err="1"/>
              <a:t>learner</a:t>
            </a:r>
            <a:r>
              <a:rPr lang="pl-PL" sz="1200" dirty="0"/>
              <a:t> with </a:t>
            </a:r>
            <a:r>
              <a:rPr lang="pl-PL" sz="1200" dirty="0" err="1"/>
              <a:t>auxiliary</a:t>
            </a:r>
            <a:r>
              <a:rPr lang="pl-PL" sz="1200" dirty="0"/>
              <a:t> </a:t>
            </a:r>
            <a:r>
              <a:rPr lang="pl-PL" sz="1200" dirty="0" err="1"/>
              <a:t>classical</a:t>
            </a:r>
            <a:r>
              <a:rPr lang="pl-PL" sz="1200" dirty="0"/>
              <a:t> </a:t>
            </a:r>
            <a:r>
              <a:rPr lang="pl-PL" sz="1200" dirty="0" err="1"/>
              <a:t>models</a:t>
            </a:r>
            <a:r>
              <a:rPr lang="pl-PL" sz="1200" dirty="0"/>
              <a:t> </a:t>
            </a:r>
            <a:r>
              <a:rPr lang="pl-PL" sz="1200" dirty="0" err="1"/>
              <a:t>such</a:t>
            </a:r>
            <a:r>
              <a:rPr lang="pl-PL" sz="1200" dirty="0"/>
              <a:t> as:</a:t>
            </a:r>
          </a:p>
          <a:p>
            <a:pPr marL="171450" indent="-171450" algn="just">
              <a:buFontTx/>
              <a:buChar char="-"/>
            </a:pPr>
            <a:r>
              <a:rPr lang="pl-PL" sz="1200" dirty="0" err="1"/>
              <a:t>XGBoost</a:t>
            </a:r>
            <a:endParaRPr lang="pl-PL" sz="1200" dirty="0"/>
          </a:p>
          <a:p>
            <a:pPr marL="171450" indent="-171450" algn="just">
              <a:buFontTx/>
              <a:buChar char="-"/>
            </a:pPr>
            <a:r>
              <a:rPr lang="pl-PL" sz="1200" dirty="0" err="1"/>
              <a:t>Logistic</a:t>
            </a:r>
            <a:r>
              <a:rPr lang="pl-PL" sz="1200" dirty="0"/>
              <a:t> </a:t>
            </a:r>
            <a:r>
              <a:rPr lang="pl-PL" sz="1200" dirty="0" err="1"/>
              <a:t>Regression</a:t>
            </a:r>
            <a:endParaRPr lang="pl-PL" sz="1200" dirty="0"/>
          </a:p>
          <a:p>
            <a:pPr marL="171450" indent="-171450" algn="just">
              <a:buFontTx/>
              <a:buChar char="-"/>
            </a:pPr>
            <a:r>
              <a:rPr lang="pl-PL" sz="1200" dirty="0"/>
              <a:t>K - </a:t>
            </a:r>
            <a:r>
              <a:rPr lang="pl-PL" sz="1200" dirty="0" err="1"/>
              <a:t>Neareast</a:t>
            </a:r>
            <a:r>
              <a:rPr lang="pl-PL" sz="1200" dirty="0"/>
              <a:t> </a:t>
            </a:r>
            <a:r>
              <a:rPr lang="pl-PL" sz="1200" dirty="0" err="1"/>
              <a:t>Neighbours</a:t>
            </a:r>
            <a:endParaRPr lang="pl-PL" sz="1200" dirty="0"/>
          </a:p>
          <a:p>
            <a:pPr marL="0" indent="0" algn="just">
              <a:buNone/>
            </a:pPr>
            <a:r>
              <a:rPr lang="pl-PL" sz="1200" dirty="0"/>
              <a:t>-  </a:t>
            </a:r>
            <a:r>
              <a:rPr lang="pl-PL" sz="1200" dirty="0" err="1"/>
              <a:t>Decision</a:t>
            </a:r>
            <a:r>
              <a:rPr lang="pl-PL" sz="1200" dirty="0"/>
              <a:t> </a:t>
            </a:r>
            <a:r>
              <a:rPr lang="pl-PL" sz="1200" dirty="0" err="1"/>
              <a:t>Tree</a:t>
            </a:r>
            <a:r>
              <a:rPr lang="pl-PL" sz="1200" dirty="0"/>
              <a:t> </a:t>
            </a:r>
          </a:p>
          <a:p>
            <a:pPr marL="0" indent="0" algn="just">
              <a:buNone/>
            </a:pPr>
            <a:r>
              <a:rPr lang="pl-PL" sz="1200" dirty="0"/>
              <a:t>-  </a:t>
            </a:r>
            <a:r>
              <a:rPr lang="pl-PL" sz="1200" dirty="0" err="1"/>
              <a:t>Random</a:t>
            </a:r>
            <a:r>
              <a:rPr lang="pl-PL" sz="1200" dirty="0"/>
              <a:t> </a:t>
            </a:r>
            <a:r>
              <a:rPr lang="pl-PL" sz="1200" dirty="0" err="1"/>
              <a:t>Forest</a:t>
            </a:r>
            <a:r>
              <a:rPr lang="pl-PL" sz="1200" dirty="0"/>
              <a:t>.</a:t>
            </a:r>
          </a:p>
          <a:p>
            <a:pPr marL="0" indent="0" algn="just">
              <a:buNone/>
            </a:pPr>
            <a:endParaRPr lang="pl-PL" sz="1200" dirty="0"/>
          </a:p>
          <a:p>
            <a:pPr marL="0" indent="0" algn="just">
              <a:buNone/>
            </a:pPr>
            <a:r>
              <a:rPr lang="pl-PL" sz="1200" dirty="0"/>
              <a:t>The </a:t>
            </a:r>
            <a:r>
              <a:rPr lang="pl-PL" sz="1200" dirty="0" err="1"/>
              <a:t>second</a:t>
            </a:r>
            <a:r>
              <a:rPr lang="pl-PL" sz="1200" dirty="0"/>
              <a:t> </a:t>
            </a:r>
            <a:r>
              <a:rPr lang="pl-PL" sz="1200" dirty="0" err="1"/>
              <a:t>approach</a:t>
            </a:r>
            <a:r>
              <a:rPr lang="pl-PL" sz="1200" dirty="0"/>
              <a:t> </a:t>
            </a:r>
            <a:r>
              <a:rPr lang="pl-PL" sz="1200" dirty="0" err="1"/>
              <a:t>is</a:t>
            </a:r>
            <a:r>
              <a:rPr lang="pl-PL" sz="1200" dirty="0"/>
              <a:t> </a:t>
            </a:r>
            <a:r>
              <a:rPr lang="pl-PL" sz="1200" dirty="0" err="1"/>
              <a:t>direct</a:t>
            </a:r>
            <a:r>
              <a:rPr lang="pl-PL" sz="1200" dirty="0"/>
              <a:t> </a:t>
            </a:r>
            <a:r>
              <a:rPr lang="pl-PL" sz="1200" dirty="0" err="1"/>
              <a:t>uplift</a:t>
            </a:r>
            <a:r>
              <a:rPr lang="pl-PL" sz="1200" dirty="0"/>
              <a:t> modeling. I </a:t>
            </a:r>
            <a:r>
              <a:rPr lang="pl-PL" sz="1200" dirty="0" err="1"/>
              <a:t>have</a:t>
            </a:r>
            <a:r>
              <a:rPr lang="pl-PL" sz="1200" dirty="0"/>
              <a:t> </a:t>
            </a:r>
            <a:r>
              <a:rPr lang="pl-PL" sz="1200" dirty="0" err="1"/>
              <a:t>chosen</a:t>
            </a:r>
            <a:r>
              <a:rPr lang="pl-PL" sz="1200" dirty="0"/>
              <a:t> </a:t>
            </a:r>
            <a:r>
              <a:rPr lang="pl-PL" sz="1200" dirty="0" err="1"/>
              <a:t>two</a:t>
            </a:r>
            <a:r>
              <a:rPr lang="pl-PL" sz="1200" dirty="0"/>
              <a:t> </a:t>
            </a:r>
            <a:r>
              <a:rPr lang="pl-PL" sz="1200" dirty="0" err="1"/>
              <a:t>methods</a:t>
            </a:r>
            <a:r>
              <a:rPr lang="pl-PL" sz="1200" dirty="0"/>
              <a:t>:</a:t>
            </a:r>
          </a:p>
          <a:p>
            <a:pPr marL="0" indent="0" algn="just">
              <a:buNone/>
            </a:pPr>
            <a:r>
              <a:rPr lang="pl-PL" sz="1200" dirty="0"/>
              <a:t> </a:t>
            </a:r>
            <a:r>
              <a:rPr lang="pl-PL" sz="1200" dirty="0" err="1"/>
              <a:t>decision</a:t>
            </a:r>
            <a:r>
              <a:rPr lang="pl-PL" sz="1200" dirty="0"/>
              <a:t> </a:t>
            </a:r>
            <a:r>
              <a:rPr lang="pl-PL" sz="1200" dirty="0" err="1"/>
              <a:t>tree</a:t>
            </a:r>
            <a:r>
              <a:rPr lang="pl-PL" sz="1200" dirty="0"/>
              <a:t> and </a:t>
            </a:r>
            <a:r>
              <a:rPr lang="pl-PL" sz="1200" dirty="0" err="1"/>
              <a:t>uplift</a:t>
            </a:r>
            <a:r>
              <a:rPr lang="pl-PL" sz="1200" dirty="0"/>
              <a:t> </a:t>
            </a:r>
            <a:r>
              <a:rPr lang="pl-PL" sz="1200" dirty="0" err="1"/>
              <a:t>random</a:t>
            </a:r>
            <a:r>
              <a:rPr lang="pl-PL" sz="1200" dirty="0"/>
              <a:t> </a:t>
            </a:r>
            <a:r>
              <a:rPr lang="pl-PL" sz="1200" dirty="0" err="1"/>
              <a:t>forrest</a:t>
            </a:r>
            <a:r>
              <a:rPr lang="pl-PL" sz="1200" dirty="0"/>
              <a:t>.</a:t>
            </a:r>
          </a:p>
          <a:p>
            <a:pPr marL="0" indent="0" algn="just">
              <a:buNone/>
            </a:pPr>
            <a:endParaRPr lang="pl-PL" sz="1200" dirty="0"/>
          </a:p>
          <a:p>
            <a:pPr marL="0" indent="0">
              <a:buNone/>
            </a:pPr>
            <a:endParaRPr lang="pl-PL" sz="1200" dirty="0"/>
          </a:p>
        </p:txBody>
      </p:sp>
    </p:spTree>
    <p:extLst>
      <p:ext uri="{BB962C8B-B14F-4D97-AF65-F5344CB8AC3E}">
        <p14:creationId xmlns:p14="http://schemas.microsoft.com/office/powerpoint/2010/main" val="1862036737"/>
      </p:ext>
    </p:extLst>
  </p:cSld>
  <p:clrMapOvr>
    <a:masterClrMapping/>
  </p:clrMapOvr>
</p:sld>
</file>

<file path=ppt/theme/theme1.xml><?xml version="1.0" encoding="utf-8"?>
<a:theme xmlns:a="http://schemas.openxmlformats.org/drawingml/2006/main" name="Marina template">
  <a:themeElements>
    <a:clrScheme name="Custom 347">
      <a:dk1>
        <a:srgbClr val="000000"/>
      </a:dk1>
      <a:lt1>
        <a:srgbClr val="FFFFFF"/>
      </a:lt1>
      <a:dk2>
        <a:srgbClr val="666666"/>
      </a:dk2>
      <a:lt2>
        <a:srgbClr val="E2E5EC"/>
      </a:lt2>
      <a:accent1>
        <a:srgbClr val="6486DB"/>
      </a:accent1>
      <a:accent2>
        <a:srgbClr val="A9BCEB"/>
      </a:accent2>
      <a:accent3>
        <a:srgbClr val="274181"/>
      </a:accent3>
      <a:accent4>
        <a:srgbClr val="93D9EE"/>
      </a:accent4>
      <a:accent5>
        <a:srgbClr val="4FB5D5"/>
      </a:accent5>
      <a:accent6>
        <a:srgbClr val="266E85"/>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3300</TotalTime>
  <Words>2309</Words>
  <Application>Microsoft Office PowerPoint</Application>
  <PresentationFormat>Pokaz na ekranie (16:9)</PresentationFormat>
  <Paragraphs>541</Paragraphs>
  <Slides>23</Slides>
  <Notes>20</Notes>
  <HiddenSlides>0</HiddenSlides>
  <MMClips>0</MMClips>
  <ScaleCrop>false</ScaleCrop>
  <HeadingPairs>
    <vt:vector size="4" baseType="variant">
      <vt:variant>
        <vt:lpstr>Motyw</vt:lpstr>
      </vt:variant>
      <vt:variant>
        <vt:i4>1</vt:i4>
      </vt:variant>
      <vt:variant>
        <vt:lpstr>Tytuły slajdów</vt:lpstr>
      </vt:variant>
      <vt:variant>
        <vt:i4>23</vt:i4>
      </vt:variant>
    </vt:vector>
  </HeadingPairs>
  <TitlesOfParts>
    <vt:vector size="24" baseType="lpstr">
      <vt:lpstr>Marina template</vt:lpstr>
      <vt:lpstr>XYZ marketing campaign  Anna Mizera</vt:lpstr>
      <vt:lpstr>SUMMARY </vt:lpstr>
      <vt:lpstr>XYZ ’S CASE STUDY </vt:lpstr>
      <vt:lpstr>XYZ’ S  CASE STUDY </vt:lpstr>
      <vt:lpstr>UPLIFT MODELLING  </vt:lpstr>
      <vt:lpstr>UPLIFT MODELLING </vt:lpstr>
      <vt:lpstr>UPLIFT MODELLING </vt:lpstr>
      <vt:lpstr>Prezentacja programu PowerPoint</vt:lpstr>
      <vt:lpstr>TESTED MODELS  </vt:lpstr>
      <vt:lpstr>TESTED MODELS </vt:lpstr>
      <vt:lpstr>TESTED  MODELS</vt:lpstr>
      <vt:lpstr>CROSS VALIDATION </vt:lpstr>
      <vt:lpstr>CROSS VALIDATION </vt:lpstr>
      <vt:lpstr>CROSS VALIDATION </vt:lpstr>
      <vt:lpstr>SELECTED MODEL - OUTPUT </vt:lpstr>
      <vt:lpstr>SELECTED MODEL - OUTPUT </vt:lpstr>
      <vt:lpstr> </vt:lpstr>
      <vt:lpstr> </vt:lpstr>
      <vt:lpstr>Prezentacja programu PowerPoint</vt:lpstr>
      <vt:lpstr>DATA HISTOGRAMS PILOT</vt:lpstr>
      <vt:lpstr>DATA HISTOGRAMS PILOT </vt:lpstr>
      <vt:lpstr>DATA HISTOGRAMS PILOT </vt:lpstr>
      <vt:lpstr>DATA HISTOGRAMS PILOT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Telco’s marketing campaign</dc:title>
  <dc:creator>ANIA</dc:creator>
  <cp:lastModifiedBy>annna mizera</cp:lastModifiedBy>
  <cp:revision>185</cp:revision>
  <dcterms:modified xsi:type="dcterms:W3CDTF">2022-05-16T15:41:27Z</dcterms:modified>
</cp:coreProperties>
</file>