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790" r:id="rId2"/>
  </p:sldMasterIdLst>
  <p:notesMasterIdLst>
    <p:notesMasterId r:id="rId77"/>
  </p:notesMasterIdLst>
  <p:handoutMasterIdLst>
    <p:handoutMasterId r:id="rId78"/>
  </p:handoutMasterIdLst>
  <p:sldIdLst>
    <p:sldId id="373" r:id="rId3"/>
    <p:sldId id="374" r:id="rId4"/>
    <p:sldId id="394" r:id="rId5"/>
    <p:sldId id="420" r:id="rId6"/>
    <p:sldId id="507" r:id="rId7"/>
    <p:sldId id="508" r:id="rId8"/>
    <p:sldId id="421" r:id="rId9"/>
    <p:sldId id="422" r:id="rId10"/>
    <p:sldId id="423" r:id="rId11"/>
    <p:sldId id="429" r:id="rId12"/>
    <p:sldId id="430" r:id="rId13"/>
    <p:sldId id="424" r:id="rId14"/>
    <p:sldId id="510" r:id="rId15"/>
    <p:sldId id="531" r:id="rId16"/>
    <p:sldId id="442" r:id="rId17"/>
    <p:sldId id="530" r:id="rId18"/>
    <p:sldId id="426" r:id="rId19"/>
    <p:sldId id="443" r:id="rId20"/>
    <p:sldId id="444" r:id="rId21"/>
    <p:sldId id="464" r:id="rId22"/>
    <p:sldId id="465" r:id="rId23"/>
    <p:sldId id="511" r:id="rId24"/>
    <p:sldId id="513" r:id="rId25"/>
    <p:sldId id="514" r:id="rId26"/>
    <p:sldId id="515" r:id="rId27"/>
    <p:sldId id="401" r:id="rId28"/>
    <p:sldId id="460" r:id="rId29"/>
    <p:sldId id="516" r:id="rId30"/>
    <p:sldId id="461" r:id="rId31"/>
    <p:sldId id="462" r:id="rId32"/>
    <p:sldId id="266" r:id="rId33"/>
    <p:sldId id="441" r:id="rId34"/>
    <p:sldId id="491" r:id="rId35"/>
    <p:sldId id="518" r:id="rId36"/>
    <p:sldId id="427" r:id="rId37"/>
    <p:sldId id="439" r:id="rId38"/>
    <p:sldId id="437" r:id="rId39"/>
    <p:sldId id="432" r:id="rId40"/>
    <p:sldId id="489" r:id="rId41"/>
    <p:sldId id="435" r:id="rId42"/>
    <p:sldId id="433" r:id="rId43"/>
    <p:sldId id="440" r:id="rId44"/>
    <p:sldId id="519" r:id="rId45"/>
    <p:sldId id="526" r:id="rId46"/>
    <p:sldId id="527" r:id="rId47"/>
    <p:sldId id="528" r:id="rId48"/>
    <p:sldId id="525" r:id="rId49"/>
    <p:sldId id="438" r:id="rId50"/>
    <p:sldId id="520" r:id="rId51"/>
    <p:sldId id="445" r:id="rId52"/>
    <p:sldId id="492" r:id="rId53"/>
    <p:sldId id="436" r:id="rId54"/>
    <p:sldId id="495" r:id="rId55"/>
    <p:sldId id="356" r:id="rId56"/>
    <p:sldId id="358" r:id="rId57"/>
    <p:sldId id="456" r:id="rId58"/>
    <p:sldId id="452" r:id="rId59"/>
    <p:sldId id="459" r:id="rId60"/>
    <p:sldId id="521" r:id="rId61"/>
    <p:sldId id="493" r:id="rId62"/>
    <p:sldId id="522" r:id="rId63"/>
    <p:sldId id="494" r:id="rId64"/>
    <p:sldId id="454" r:id="rId65"/>
    <p:sldId id="431" r:id="rId66"/>
    <p:sldId id="455" r:id="rId67"/>
    <p:sldId id="457" r:id="rId68"/>
    <p:sldId id="458" r:id="rId69"/>
    <p:sldId id="490" r:id="rId70"/>
    <p:sldId id="523" r:id="rId71"/>
    <p:sldId id="532" r:id="rId72"/>
    <p:sldId id="529" r:id="rId73"/>
    <p:sldId id="517" r:id="rId74"/>
    <p:sldId id="404" r:id="rId75"/>
    <p:sldId id="488" r:id="rId7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70" autoAdjust="0"/>
  </p:normalViewPr>
  <p:slideViewPr>
    <p:cSldViewPr>
      <p:cViewPr varScale="1">
        <p:scale>
          <a:sx n="124" d="100"/>
          <a:sy n="124" d="100"/>
        </p:scale>
        <p:origin x="1230" y="108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jpe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4.jpe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4.jpe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4.jpe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4.jpe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jpe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1.jpe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jpe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4.jpe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4.jpe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4.jpe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4.jpe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4.jpe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C208304-CA5E-475A-B7A3-27E0EDD88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131F4A2-4AE8-4AF9-BB66-D3D01AC24A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 dirty="0">
              <a:latin typeface="Arial" pitchFamily="34" charset="0"/>
            </a:endParaRPr>
          </a:p>
        </p:txBody>
      </p:sp>
      <p:sp>
        <p:nvSpPr>
          <p:cNvPr id="46084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6F259-9986-46A0-9E9F-45CB33EFCFF7}" type="slidenum">
              <a:rPr lang="en-US" smtClean="0">
                <a:latin typeface="Arial" pitchFamily="34" charset="0"/>
              </a:rPr>
              <a:pPr/>
              <a:t>1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ECFA5-CC6D-4B7F-9D4B-AF717B829743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598" y="4343704"/>
            <a:ext cx="6082605" cy="4113892"/>
          </a:xfrm>
        </p:spPr>
        <p:txBody>
          <a:bodyPr/>
          <a:lstStyle/>
          <a:p>
            <a:pPr marL="216233" indent="-216233">
              <a:buFontTx/>
              <a:buChar char="•"/>
            </a:pPr>
            <a:endParaRPr lang="pl-PL" sz="13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ECFA5-CC6D-4B7F-9D4B-AF717B829743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598" y="4343704"/>
            <a:ext cx="6082605" cy="4113892"/>
          </a:xfrm>
        </p:spPr>
        <p:txBody>
          <a:bodyPr/>
          <a:lstStyle/>
          <a:p>
            <a:pPr marL="216233" indent="-216233">
              <a:buFontTx/>
              <a:buChar char="•"/>
            </a:pPr>
            <a:endParaRPr lang="pl-PL" sz="13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EF19F-2645-4B41-8ECB-0E66A7E71164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EF19F-2645-4B41-8ECB-0E66A7E71164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0CE23-EDA5-46CA-B530-7DF1AC968EF6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598" y="4343704"/>
            <a:ext cx="5939730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623" tIns="43312" rIns="86623" bIns="43312"/>
          <a:lstStyle/>
          <a:p>
            <a:pPr marL="216233" indent="-216233">
              <a:lnSpc>
                <a:spcPct val="90000"/>
              </a:lnSpc>
            </a:pPr>
            <a:endParaRPr lang="pl-PL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0CE23-EDA5-46CA-B530-7DF1AC968EF6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598" y="4343704"/>
            <a:ext cx="5939730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623" tIns="43312" rIns="86623" bIns="43312"/>
          <a:lstStyle/>
          <a:p>
            <a:pPr marL="216233" indent="-216233">
              <a:lnSpc>
                <a:spcPct val="90000"/>
              </a:lnSpc>
            </a:pPr>
            <a:endParaRPr lang="pl-PL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0CE23-EDA5-46CA-B530-7DF1AC968EF6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598" y="4343704"/>
            <a:ext cx="5939730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623" tIns="43312" rIns="86623" bIns="43312"/>
          <a:lstStyle/>
          <a:p>
            <a:pPr marL="216233" indent="-216233">
              <a:lnSpc>
                <a:spcPct val="90000"/>
              </a:lnSpc>
            </a:pPr>
            <a:endParaRPr lang="pl-PL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0CE23-EDA5-46CA-B530-7DF1AC968EF6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598" y="4343704"/>
            <a:ext cx="5939730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623" tIns="43312" rIns="86623" bIns="43312"/>
          <a:lstStyle/>
          <a:p>
            <a:pPr marL="216233" indent="-216233">
              <a:lnSpc>
                <a:spcPct val="90000"/>
              </a:lnSpc>
            </a:pPr>
            <a:endParaRPr lang="pl-PL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>
              <a:latin typeface="Arial" pitchFamily="34" charset="0"/>
            </a:endParaRPr>
          </a:p>
        </p:txBody>
      </p:sp>
      <p:sp>
        <p:nvSpPr>
          <p:cNvPr id="84996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0E084D-7EFB-48BE-8D06-B62D70CC6342}" type="slidenum">
              <a:rPr lang="en-US" smtClean="0">
                <a:latin typeface="Arial" pitchFamily="34" charset="0"/>
              </a:rPr>
              <a:pPr/>
              <a:t>21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>
              <a:latin typeface="Arial" pitchFamily="34" charset="0"/>
            </a:endParaRPr>
          </a:p>
        </p:txBody>
      </p:sp>
      <p:sp>
        <p:nvSpPr>
          <p:cNvPr id="71684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F7A886-22EB-4596-B9CA-B886957DE6FD}" type="slidenum">
              <a:rPr lang="en-US" smtClean="0">
                <a:latin typeface="Arial" pitchFamily="34" charset="0"/>
              </a:rPr>
              <a:pPr/>
              <a:t>26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 dirty="0">
              <a:latin typeface="Arial" pitchFamily="34" charset="0"/>
            </a:endParaRPr>
          </a:p>
        </p:txBody>
      </p:sp>
      <p:sp>
        <p:nvSpPr>
          <p:cNvPr id="47108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63892-B743-4A60-A476-CB75A18FFD11}" type="slidenum">
              <a:rPr lang="en-US" smtClean="0">
                <a:latin typeface="Arial" pitchFamily="34" charset="0"/>
              </a:rPr>
              <a:pPr/>
              <a:t>2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>
              <a:latin typeface="Arial" pitchFamily="34" charset="0"/>
            </a:endParaRPr>
          </a:p>
        </p:txBody>
      </p:sp>
      <p:sp>
        <p:nvSpPr>
          <p:cNvPr id="71684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F7A886-22EB-4596-B9CA-B886957DE6FD}" type="slidenum">
              <a:rPr lang="en-US" smtClean="0">
                <a:latin typeface="Arial" pitchFamily="34" charset="0"/>
              </a:rPr>
              <a:pPr/>
              <a:t>27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>
              <a:latin typeface="Arial" pitchFamily="34" charset="0"/>
            </a:endParaRPr>
          </a:p>
        </p:txBody>
      </p:sp>
      <p:sp>
        <p:nvSpPr>
          <p:cNvPr id="71684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F7A886-22EB-4596-B9CA-B886957DE6FD}" type="slidenum">
              <a:rPr lang="en-US" smtClean="0">
                <a:latin typeface="Arial" pitchFamily="34" charset="0"/>
              </a:rPr>
              <a:pPr/>
              <a:t>28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>
              <a:latin typeface="Arial" pitchFamily="34" charset="0"/>
            </a:endParaRPr>
          </a:p>
        </p:txBody>
      </p:sp>
      <p:sp>
        <p:nvSpPr>
          <p:cNvPr id="71684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F7A886-22EB-4596-B9CA-B886957DE6FD}" type="slidenum">
              <a:rPr lang="en-US" smtClean="0">
                <a:latin typeface="Arial" pitchFamily="34" charset="0"/>
              </a:rPr>
              <a:pPr/>
              <a:t>29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>
              <a:latin typeface="Arial" pitchFamily="34" charset="0"/>
            </a:endParaRPr>
          </a:p>
        </p:txBody>
      </p:sp>
      <p:sp>
        <p:nvSpPr>
          <p:cNvPr id="71684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F7A886-22EB-4596-B9CA-B886957DE6FD}" type="slidenum">
              <a:rPr lang="en-US" smtClean="0">
                <a:latin typeface="Arial" pitchFamily="34" charset="0"/>
              </a:rPr>
              <a:pPr/>
              <a:t>30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>
              <a:latin typeface="Arial" pitchFamily="34" charset="0"/>
            </a:endParaRPr>
          </a:p>
        </p:txBody>
      </p:sp>
      <p:sp>
        <p:nvSpPr>
          <p:cNvPr id="73732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9E5EA-7470-4CA2-A4EB-1D25D58A9171}" type="slidenum">
              <a:rPr lang="en-US" smtClean="0">
                <a:latin typeface="Arial" pitchFamily="34" charset="0"/>
              </a:rPr>
              <a:pPr/>
              <a:t>31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>
              <a:latin typeface="Arial" pitchFamily="34" charset="0"/>
            </a:endParaRPr>
          </a:p>
        </p:txBody>
      </p:sp>
      <p:sp>
        <p:nvSpPr>
          <p:cNvPr id="74756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296E0F-ADE5-4465-95DE-F62ED3705653}" type="slidenum">
              <a:rPr lang="en-US" smtClean="0">
                <a:latin typeface="Arial" pitchFamily="34" charset="0"/>
              </a:rPr>
              <a:pPr/>
              <a:t>32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>
              <a:latin typeface="Arial" pitchFamily="34" charset="0"/>
            </a:endParaRPr>
          </a:p>
        </p:txBody>
      </p:sp>
      <p:sp>
        <p:nvSpPr>
          <p:cNvPr id="78852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DDB9C5-EBCB-4EBC-81DB-F5A36CB7F336}" type="slidenum">
              <a:rPr lang="en-US" smtClean="0">
                <a:latin typeface="Arial" pitchFamily="34" charset="0"/>
              </a:rPr>
              <a:pPr/>
              <a:t>33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>
              <a:latin typeface="Arial" pitchFamily="34" charset="0"/>
            </a:endParaRPr>
          </a:p>
        </p:txBody>
      </p:sp>
      <p:sp>
        <p:nvSpPr>
          <p:cNvPr id="78852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DDB9C5-EBCB-4EBC-81DB-F5A36CB7F336}" type="slidenum">
              <a:rPr lang="en-US" smtClean="0">
                <a:latin typeface="Arial" pitchFamily="34" charset="0"/>
              </a:rPr>
              <a:pPr/>
              <a:t>34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37AC8E-0DBB-4372-A7C3-BB97F63047A6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74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623" tIns="43312" rIns="86623" bIns="43312"/>
          <a:lstStyle/>
          <a:p>
            <a:endParaRPr lang="pl-PL" sz="15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8FD5F-C96F-485B-9ED4-C0397184B7D3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598" y="4343704"/>
            <a:ext cx="5939730" cy="4113892"/>
          </a:xfrm>
        </p:spPr>
        <p:txBody>
          <a:bodyPr/>
          <a:lstStyle/>
          <a:p>
            <a:pPr marL="216233" indent="-216233">
              <a:lnSpc>
                <a:spcPct val="90000"/>
              </a:lnSpc>
            </a:pPr>
            <a:endParaRPr lang="pl-P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>
              <a:latin typeface="Arial" pitchFamily="34" charset="0"/>
            </a:endParaRPr>
          </a:p>
        </p:txBody>
      </p:sp>
      <p:sp>
        <p:nvSpPr>
          <p:cNvPr id="68612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B547E-BB57-4268-8059-5353BB2B791C}" type="slidenum">
              <a:rPr lang="en-US" smtClean="0">
                <a:latin typeface="Arial" pitchFamily="34" charset="0"/>
              </a:rPr>
              <a:pPr/>
              <a:t>3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l-PL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698ECB-2598-4741-886E-4F624DE873F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l-PL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698ECB-2598-4741-886E-4F624DE873F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l-PL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698ECB-2598-4741-886E-4F624DE873F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l-PL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698ECB-2598-4741-886E-4F624DE873F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l-PL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698ECB-2598-4741-886E-4F624DE873F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l-PL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AC60AF-BC3C-4DB4-A149-0953F40A1EB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l-PL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698ECB-2598-4741-886E-4F624DE873F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789A63-4D08-4BFA-99DD-D96B93BEC95D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623" tIns="43312" rIns="86623" bIns="43312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789A63-4D08-4BFA-99DD-D96B93BEC95D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623" tIns="43312" rIns="86623" bIns="43312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789A63-4D08-4BFA-99DD-D96B93BEC95D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623" tIns="43312" rIns="86623" bIns="43312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201AF6-79F0-4292-826B-A40964768994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300" dirty="0"/>
              <a:t> 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789A63-4D08-4BFA-99DD-D96B93BEC95D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623" tIns="43312" rIns="86623" bIns="43312"/>
          <a:lstStyle/>
          <a:p>
            <a:endParaRPr lang="pl-PL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>
              <a:latin typeface="Arial" pitchFamily="34" charset="0"/>
            </a:endParaRPr>
          </a:p>
        </p:txBody>
      </p:sp>
      <p:sp>
        <p:nvSpPr>
          <p:cNvPr id="80900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626D73-644F-4CCA-AA65-BE5A588E4145}" type="slidenum">
              <a:rPr lang="en-US" smtClean="0">
                <a:latin typeface="Arial" pitchFamily="34" charset="0"/>
              </a:rPr>
              <a:pPr/>
              <a:t>54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>
              <a:latin typeface="Arial" pitchFamily="34" charset="0"/>
            </a:endParaRPr>
          </a:p>
        </p:txBody>
      </p:sp>
      <p:sp>
        <p:nvSpPr>
          <p:cNvPr id="81924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672384-10EB-4DE0-B421-4A21441F4A9B}" type="slidenum">
              <a:rPr lang="en-US" smtClean="0">
                <a:latin typeface="Arial" pitchFamily="34" charset="0"/>
              </a:rPr>
              <a:pPr/>
              <a:t>55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>
              <a:latin typeface="Arial" pitchFamily="34" charset="0"/>
            </a:endParaRPr>
          </a:p>
        </p:txBody>
      </p:sp>
      <p:sp>
        <p:nvSpPr>
          <p:cNvPr id="81924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672384-10EB-4DE0-B421-4A21441F4A9B}" type="slidenum">
              <a:rPr lang="en-US" smtClean="0">
                <a:latin typeface="Arial" pitchFamily="34" charset="0"/>
              </a:rPr>
              <a:pPr/>
              <a:t>56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 dirty="0">
              <a:latin typeface="Arial" pitchFamily="34" charset="0"/>
            </a:endParaRPr>
          </a:p>
        </p:txBody>
      </p:sp>
      <p:sp>
        <p:nvSpPr>
          <p:cNvPr id="82948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911EC-CA1F-48C5-AEFF-2C04B1B7C03B}" type="slidenum">
              <a:rPr lang="en-US" smtClean="0">
                <a:latin typeface="Arial" pitchFamily="34" charset="0"/>
              </a:rPr>
              <a:pPr/>
              <a:t>73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>
              <a:latin typeface="Arial" pitchFamily="34" charset="0"/>
            </a:endParaRPr>
          </a:p>
        </p:txBody>
      </p:sp>
      <p:sp>
        <p:nvSpPr>
          <p:cNvPr id="63492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7826FF-D5BE-4E6B-981C-FB1AAB05359E}" type="slidenum">
              <a:rPr lang="en-US" smtClean="0">
                <a:latin typeface="Arial" pitchFamily="34" charset="0"/>
              </a:rPr>
              <a:pPr/>
              <a:t>74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201AF6-79F0-4292-826B-A40964768994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300" dirty="0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201AF6-79F0-4292-826B-A40964768994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300" dirty="0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FB650-DC87-42EA-B1D1-B2E4FA64FEEA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 sz="13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6340D-1CC3-4537-B4BE-FAEAA47D9DD1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 sz="15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ECFA5-CC6D-4B7F-9D4B-AF717B829743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598" y="4343704"/>
            <a:ext cx="6082605" cy="4113892"/>
          </a:xfrm>
        </p:spPr>
        <p:txBody>
          <a:bodyPr/>
          <a:lstStyle/>
          <a:p>
            <a:pPr marL="216233" indent="-216233">
              <a:buFontTx/>
              <a:buChar char="•"/>
            </a:pPr>
            <a:endParaRPr lang="pl-PL" sz="13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l-PL">
                <a:latin typeface="Arial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57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58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59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60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61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62" name="Freeform 10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64" name="Freeform 12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65" name="Freeform 13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66" name="Freeform 14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67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</p:grpSp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39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40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42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43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44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45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46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47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48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49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50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51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52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53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54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56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</p:grpSp>
        <p:grpSp>
          <p:nvGrpSpPr>
            <p:cNvPr id="8" name="Group 35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22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23" name="Freeform 37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24" name="Freeform 38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25" name="Freeform 39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26" name="Freeform 40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27" name="Freeform 41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28" name="Freeform 42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29" name="Freeform 43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0" name="Freeform 44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1" name="Freeform 45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2" name="Freeform 46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3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4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5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6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8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</p:grpSp>
        <p:grpSp>
          <p:nvGrpSpPr>
            <p:cNvPr id="9" name="Group 53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" name="Freeform 54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11" name="Freeform 55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12" name="Freeform 56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13" name="Freeform 57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14" name="Freeform 58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15" name="Freeform 59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16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grpSp>
            <p:nvGrpSpPr>
              <p:cNvPr id="17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8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pl-PL">
                    <a:latin typeface="Arial" charset="0"/>
                  </a:endParaRPr>
                </a:p>
              </p:txBody>
            </p:sp>
            <p:sp>
              <p:nvSpPr>
                <p:cNvPr id="19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pl-PL">
                    <a:latin typeface="Arial" charset="0"/>
                  </a:endParaRPr>
                </a:p>
              </p:txBody>
            </p:sp>
            <p:sp>
              <p:nvSpPr>
                <p:cNvPr id="20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pl-PL">
                    <a:latin typeface="Arial" charset="0"/>
                  </a:endParaRPr>
                </a:p>
              </p:txBody>
            </p:sp>
            <p:sp>
              <p:nvSpPr>
                <p:cNvPr id="21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pl-PL">
                    <a:latin typeface="Arial" charset="0"/>
                  </a:endParaRPr>
                </a:p>
              </p:txBody>
            </p:sp>
          </p:grpSp>
        </p:grpSp>
      </p:grpSp>
      <p:sp>
        <p:nvSpPr>
          <p:cNvPr id="38978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97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Włodzimierz Bielecki WI  ZUT</a:t>
            </a: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5E862-3E1F-48B1-A28C-20D355E4D0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Włodzimierz Bielecki WI  ZUT</a:t>
            </a: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E2128-6524-41DA-B727-FA91FEFAF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Włodzimierz Bielecki WI  ZUT</a:t>
            </a: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2D2FC-8051-4B3B-9D97-F7BD4F392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ytuł, tekst i 2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Włodzimierz Bielecki WI  ZUT</a:t>
            </a:r>
          </a:p>
        </p:txBody>
      </p:sp>
      <p:sp>
        <p:nvSpPr>
          <p:cNvPr id="8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5D2E3-D9DA-4228-AA6D-E031580A3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Włodzimierz Bielecki WI  ZUT</a:t>
            </a: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D6655-1EF7-4981-80BC-DB7CA38772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11906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abeli 2"/>
          <p:cNvSpPr>
            <a:spLocks noGrp="1"/>
          </p:cNvSpPr>
          <p:nvPr>
            <p:ph type="tbl" idx="1"/>
          </p:nvPr>
        </p:nvSpPr>
        <p:spPr>
          <a:xfrm>
            <a:off x="228600" y="1452563"/>
            <a:ext cx="8686800" cy="4987925"/>
          </a:xfrm>
        </p:spPr>
        <p:txBody>
          <a:bodyPr/>
          <a:lstStyle/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0"/>
          </p:nvPr>
        </p:nvSpPr>
        <p:spPr>
          <a:xfrm>
            <a:off x="228600" y="6553200"/>
            <a:ext cx="7848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© Włodzimierz Bielecki WI  ZUT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>
          <a:xfrm>
            <a:off x="8382000" y="6596063"/>
            <a:ext cx="609600" cy="2127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-1.</a:t>
            </a:r>
            <a:fld id="{D9CDCDB8-D682-4EC4-9CDF-676E029C3F30}" type="slidenum">
              <a:rPr lang="en-US" altLang="zh-TW"/>
              <a:pPr/>
              <a:t>‹#›</a:t>
            </a:fld>
            <a:r>
              <a:rPr lang="en-US" altLang="zh-TW"/>
              <a:t>-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Włodzimierz Bielecki WI  ZUT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F5E862-3E1F-48B1-A28C-20D355E4D0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Włodzimierz Bielecki WI  ZUT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Włodzimierz Bielecki WI  ZUT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DBCBC-EB15-4FA8-A4A2-E0BD4EE314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Włodzimierz Bielecki WI  ZUT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4C420-AD1D-4F14-B58F-0D60C44ACF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Włodzimierz Bielecki WI  ZUT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0F87-147F-4CB6-9281-57BE22F6A1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</a:p>
          <a:p>
            <a:pPr>
              <a:defRPr/>
            </a:pPr>
            <a:r>
              <a:rPr lang="en-US" dirty="0"/>
              <a:t>WI  ZUT</a:t>
            </a: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2CAF3-A50A-4125-A5DF-FBF9389CA1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Włodzimierz Bielecki WI  ZUT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487C89-7C18-459E-88AC-00BFEC195B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Włodzimierz Bielecki WI  ZUT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436867-78DC-4DB5-9EEF-E99B587601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Włodzimierz Bielecki WI  ZUT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18FCFA-2652-4C0E-B327-44C558552F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Włodzimierz Bielecki WI  ZUT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4F748-0942-4013-881F-941A06C249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Włodzimierz Bielecki WI  ZUT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E2128-6524-41DA-B727-FA91FEFAFC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Włodzimierz Bielecki WI  ZUT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2D2FC-8051-4B3B-9D97-F7BD4F3923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Włodzimierz Bielecki WI  ZUT</a:t>
            </a: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DBCBC-EB15-4FA8-A4A2-E0BD4EE31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Włodzimierz Bielecki WI  ZUT</a:t>
            </a: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4C420-AD1D-4F14-B58F-0D60C44AC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Włodzimierz Bielecki WI  ZUT</a:t>
            </a:r>
          </a:p>
        </p:txBody>
      </p:sp>
      <p:sp>
        <p:nvSpPr>
          <p:cNvPr id="9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80F87-147F-4CB6-9281-57BE22F6A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</a:p>
          <a:p>
            <a:pPr>
              <a:defRPr/>
            </a:pPr>
            <a:r>
              <a:rPr lang="en-US" dirty="0"/>
              <a:t>WI  ZUT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87C89-7C18-459E-88AC-00BFEC195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Włodzimierz Bielecki WI  ZUT</a:t>
            </a: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36867-78DC-4DB5-9EEF-E99B58760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Włodzimierz Bielecki WI  ZUT</a:t>
            </a: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8FCFA-2652-4C0E-B327-44C558552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Włodzimierz Bielecki WI  ZUT</a:t>
            </a: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4F748-0942-4013-881F-941A06C24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reeform 2"/>
          <p:cNvSpPr>
            <a:spLocks/>
          </p:cNvSpPr>
          <p:nvPr/>
        </p:nvSpPr>
        <p:spPr bwMode="hidden">
          <a:xfrm>
            <a:off x="6627813" y="6429375"/>
            <a:ext cx="285750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l-PL">
              <a:latin typeface="Arial" charset="0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37892" name="Freeform 4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l-PL">
                <a:latin typeface="Arial" charset="0"/>
              </a:endParaRPr>
            </a:p>
          </p:txBody>
        </p:sp>
        <p:grpSp>
          <p:nvGrpSpPr>
            <p:cNvPr id="2058" name="Group 5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37894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895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896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897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898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899" name="Freeform 11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00" name="Freeform 12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01" name="Freeform 13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02" name="Freeform 14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03" name="Freeform 15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04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</p:grpSp>
        <p:grpSp>
          <p:nvGrpSpPr>
            <p:cNvPr id="2059" name="Group 17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37906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07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08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09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10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11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12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13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14" name="Freeform 26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15" name="Freeform 27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16" name="Freeform 28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17" name="Freeform 29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18" name="Freeform 30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19" name="Freeform 31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20" name="Freeform 32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21" name="Freeform 33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22" name="Freeform 34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23" name="Freeform 35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</p:grpSp>
        <p:grpSp>
          <p:nvGrpSpPr>
            <p:cNvPr id="2060" name="Group 36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37925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26" name="Freeform 38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27" name="Freeform 39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28" name="Freeform 40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29" name="Freeform 41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30" name="Freeform 42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31" name="Freeform 43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32" name="Freeform 44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33" name="Freeform 45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34" name="Freeform 46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35" name="Freeform 47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36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37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38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39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40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41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</p:grpSp>
        <p:grpSp>
          <p:nvGrpSpPr>
            <p:cNvPr id="2061" name="Group 54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37943" name="Freeform 55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44" name="Freeform 56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45" name="Freeform 57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46" name="Freeform 58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47" name="Freeform 59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48" name="Freeform 60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sp>
            <p:nvSpPr>
              <p:cNvPr id="37949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l-PL">
                  <a:latin typeface="Arial" charset="0"/>
                </a:endParaRPr>
              </a:p>
            </p:txBody>
          </p:sp>
          <p:grpSp>
            <p:nvGrpSpPr>
              <p:cNvPr id="2069" name="Group 62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37951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pl-PL">
                    <a:latin typeface="Arial" charset="0"/>
                  </a:endParaRPr>
                </a:p>
              </p:txBody>
            </p:sp>
            <p:sp>
              <p:nvSpPr>
                <p:cNvPr id="37952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pl-PL">
                    <a:latin typeface="Arial" charset="0"/>
                  </a:endParaRPr>
                </a:p>
              </p:txBody>
            </p:sp>
            <p:sp>
              <p:nvSpPr>
                <p:cNvPr id="37953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pl-PL">
                    <a:latin typeface="Arial" charset="0"/>
                  </a:endParaRPr>
                </a:p>
              </p:txBody>
            </p:sp>
            <p:sp>
              <p:nvSpPr>
                <p:cNvPr id="37954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pl-PL">
                    <a:latin typeface="Arial" charset="0"/>
                  </a:endParaRPr>
                </a:p>
              </p:txBody>
            </p:sp>
          </p:grpSp>
        </p:grpSp>
      </p:grpSp>
      <p:sp>
        <p:nvSpPr>
          <p:cNvPr id="37955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7956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957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958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5225"/>
            <a:ext cx="3810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 Włodzimierz Bielecki WI  ZUT</a:t>
            </a:r>
          </a:p>
        </p:txBody>
      </p:sp>
      <p:sp>
        <p:nvSpPr>
          <p:cNvPr id="37959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FA130D75-9B2F-4CE3-8E8E-92FBA3F55B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8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9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Włodzimierz Bielecki WI  ZUT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A130D75-9B2F-4CE3-8E8E-92FBA3F55B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jpeg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jpeg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.jpeg"/><Relationship Id="rId4" Type="http://schemas.openxmlformats.org/officeDocument/2006/relationships/image" Target="../media/image1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4.jpeg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jpe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4.jpeg"/><Relationship Id="rId4" Type="http://schemas.openxmlformats.org/officeDocument/2006/relationships/image" Target="../media/image15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jpe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jpe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3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jpe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4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jpe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5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jpe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6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jpeg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jpeg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990600"/>
            <a:ext cx="7620000" cy="4038600"/>
          </a:xfrm>
        </p:spPr>
        <p:txBody>
          <a:bodyPr/>
          <a:lstStyle/>
          <a:p>
            <a:pPr eaLnBrk="1" hangingPunct="1">
              <a:defRPr/>
            </a:pPr>
            <a:br>
              <a:rPr lang="pl-PL" b="1" dirty="0"/>
            </a:br>
            <a:br>
              <a:rPr lang="pl-PL" b="1" dirty="0"/>
            </a:br>
            <a:br>
              <a:rPr lang="pl-PL" b="1" dirty="0"/>
            </a:br>
            <a:br>
              <a:rPr lang="pl-PL" b="1" dirty="0"/>
            </a:br>
            <a:br>
              <a:rPr lang="pl-PL" b="1" dirty="0"/>
            </a:br>
            <a:br>
              <a:rPr lang="pl-PL" b="1" dirty="0"/>
            </a:br>
            <a:br>
              <a:rPr lang="pl-PL" b="1" dirty="0"/>
            </a:br>
            <a:r>
              <a:rPr lang="pl-PL" b="1" dirty="0">
                <a:solidFill>
                  <a:schemeClr val="tx1"/>
                </a:solidFill>
              </a:rPr>
              <a:t>Wykład 2</a:t>
            </a:r>
            <a:br>
              <a:rPr lang="pl-PL" b="1" dirty="0"/>
            </a:br>
            <a:r>
              <a:rPr lang="pl-PL" b="1" dirty="0">
                <a:solidFill>
                  <a:schemeClr val="tx1"/>
                </a:solidFill>
              </a:rPr>
              <a:t>Mierniki wydajności,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>
                <a:solidFill>
                  <a:schemeClr val="tx1"/>
                </a:solidFill>
              </a:rPr>
              <a:t>2 godz.</a:t>
            </a:r>
            <a:br>
              <a:rPr lang="pl-PL" b="1" dirty="0"/>
            </a:br>
            <a:br>
              <a:rPr lang="pl-PL" b="1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pl-PL" sz="3600" dirty="0">
                <a:solidFill>
                  <a:schemeClr val="tx1"/>
                </a:solidFill>
              </a:rPr>
              <a:t>Rodzaje przyspieszenia</a:t>
            </a:r>
            <a:r>
              <a:rPr lang="pl-PL" sz="3600" dirty="0"/>
              <a:t> </a:t>
            </a:r>
            <a:endParaRPr lang="en-US" sz="3600" dirty="0"/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038600"/>
          </a:xfrm>
        </p:spPr>
        <p:txBody>
          <a:bodyPr/>
          <a:lstStyle/>
          <a:p>
            <a:pPr>
              <a:buNone/>
            </a:pPr>
            <a:r>
              <a:rPr lang="pl-PL" i="1" dirty="0"/>
              <a:t>  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Jeżeli  aplikacja uzyskuje  przyspieszenie  równe </a:t>
            </a:r>
            <a:r>
              <a:rPr lang="pl-PL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, to aplikacja wykazuje doskonałe przyspieszenie liniowe.</a:t>
            </a:r>
          </a:p>
          <a:p>
            <a:endParaRPr lang="pl-PL" i="1" dirty="0"/>
          </a:p>
        </p:txBody>
      </p:sp>
      <p:graphicFrame>
        <p:nvGraphicFramePr>
          <p:cNvPr id="231429" name="Object 5" descr="Pergamin"/>
          <p:cNvGraphicFramePr>
            <a:graphicFrameLocks noChangeAspect="1"/>
          </p:cNvGraphicFramePr>
          <p:nvPr/>
        </p:nvGraphicFramePr>
        <p:xfrm>
          <a:off x="3378200" y="3429000"/>
          <a:ext cx="1117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42" name="Równanie" r:id="rId4" imgW="558720" imgH="279360" progId="">
                  <p:embed/>
                </p:oleObj>
              </mc:Choice>
              <mc:Fallback>
                <p:oleObj name="Równanie" r:id="rId4" imgW="558720" imgH="279360" progId="">
                  <p:embed/>
                  <p:pic>
                    <p:nvPicPr>
                      <p:cNvPr id="0" name="Picture 5" descr="Pergami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3429000"/>
                        <a:ext cx="1117600" cy="558800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5DC95B20-3C7D-4CB2-A07C-5D9D44C9E84E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pl-PL" sz="3600" dirty="0">
                <a:solidFill>
                  <a:schemeClr val="tx1"/>
                </a:solidFill>
              </a:rPr>
              <a:t>Rodzaje przyspieszenia</a:t>
            </a:r>
            <a:r>
              <a:rPr lang="pl-PL" sz="3600" dirty="0"/>
              <a:t> </a:t>
            </a:r>
            <a:endParaRPr lang="en-US" sz="3600" dirty="0"/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038600"/>
          </a:xfrm>
        </p:spPr>
        <p:txBody>
          <a:bodyPr/>
          <a:lstStyle/>
          <a:p>
            <a:pPr>
              <a:buNone/>
            </a:pPr>
            <a:r>
              <a:rPr lang="pl-PL" dirty="0"/>
              <a:t>  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Jeśli aplikacja uzyskuje przyspieszenie większe niż </a:t>
            </a:r>
            <a:r>
              <a:rPr lang="pl-PL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, to mówimy, że jest ono 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superliniowe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graphicFrame>
        <p:nvGraphicFramePr>
          <p:cNvPr id="232453" name="Object 5" descr="Pergamin"/>
          <p:cNvGraphicFramePr>
            <a:graphicFrameLocks noChangeAspect="1"/>
          </p:cNvGraphicFramePr>
          <p:nvPr/>
        </p:nvGraphicFramePr>
        <p:xfrm>
          <a:off x="3467100" y="3467100"/>
          <a:ext cx="93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66" name="Równanie" r:id="rId4" imgW="469800" imgH="241200" progId="">
                  <p:embed/>
                </p:oleObj>
              </mc:Choice>
              <mc:Fallback>
                <p:oleObj name="Równanie" r:id="rId4" imgW="469800" imgH="241200" progId="">
                  <p:embed/>
                  <p:pic>
                    <p:nvPicPr>
                      <p:cNvPr id="0" name="Picture 5" descr="Pergami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3467100"/>
                        <a:ext cx="939800" cy="482600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6F83C1FD-27CC-4BA2-9650-3175B0C30CE6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Przyspieszenie</a:t>
            </a:r>
            <a:r>
              <a:rPr lang="en-US" dirty="0"/>
              <a:t> </a:t>
            </a:r>
          </a:p>
        </p:txBody>
      </p:sp>
      <p:sp>
        <p:nvSpPr>
          <p:cNvPr id="741379" name="Line 3"/>
          <p:cNvSpPr>
            <a:spLocks noChangeShapeType="1"/>
          </p:cNvSpPr>
          <p:nvPr/>
        </p:nvSpPr>
        <p:spPr bwMode="auto">
          <a:xfrm flipV="1">
            <a:off x="3048000" y="2286000"/>
            <a:ext cx="0" cy="297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41380" name="Line 4"/>
          <p:cNvSpPr>
            <a:spLocks noChangeShapeType="1"/>
          </p:cNvSpPr>
          <p:nvPr/>
        </p:nvSpPr>
        <p:spPr bwMode="auto">
          <a:xfrm>
            <a:off x="3048000" y="5257800"/>
            <a:ext cx="419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41381" name="Text Box 5"/>
          <p:cNvSpPr txBox="1">
            <a:spLocks noChangeArrowheads="1"/>
          </p:cNvSpPr>
          <p:nvPr/>
        </p:nvSpPr>
        <p:spPr bwMode="auto">
          <a:xfrm>
            <a:off x="4648200" y="5334000"/>
            <a:ext cx="3544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P</a:t>
            </a:r>
            <a:r>
              <a:rPr lang="pl-PL" sz="2800" dirty="0"/>
              <a:t>(liczba procesorów)</a:t>
            </a:r>
            <a:endParaRPr lang="en-US" sz="2400" dirty="0"/>
          </a:p>
        </p:txBody>
      </p:sp>
      <p:sp>
        <p:nvSpPr>
          <p:cNvPr id="741382" name="Text Box 6"/>
          <p:cNvSpPr txBox="1">
            <a:spLocks noChangeArrowheads="1"/>
          </p:cNvSpPr>
          <p:nvPr/>
        </p:nvSpPr>
        <p:spPr bwMode="auto">
          <a:xfrm>
            <a:off x="381000" y="2209800"/>
            <a:ext cx="25651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2800" dirty="0"/>
              <a:t>przyspieszenie</a:t>
            </a:r>
            <a:endParaRPr lang="en-US" sz="2400" dirty="0"/>
          </a:p>
        </p:txBody>
      </p:sp>
      <p:sp>
        <p:nvSpPr>
          <p:cNvPr id="741383" name="Line 7"/>
          <p:cNvSpPr>
            <a:spLocks noChangeShapeType="1"/>
          </p:cNvSpPr>
          <p:nvPr/>
        </p:nvSpPr>
        <p:spPr bwMode="auto">
          <a:xfrm flipV="1">
            <a:off x="3047999" y="4648196"/>
            <a:ext cx="673241" cy="609604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41384" name="Line 8"/>
          <p:cNvSpPr>
            <a:spLocks noChangeShapeType="1"/>
          </p:cNvSpPr>
          <p:nvPr/>
        </p:nvSpPr>
        <p:spPr bwMode="auto">
          <a:xfrm flipV="1">
            <a:off x="3724475" y="4183990"/>
            <a:ext cx="555530" cy="464206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41385" name="Line 9"/>
          <p:cNvSpPr>
            <a:spLocks noChangeShapeType="1"/>
          </p:cNvSpPr>
          <p:nvPr/>
        </p:nvSpPr>
        <p:spPr bwMode="auto">
          <a:xfrm flipV="1">
            <a:off x="4283223" y="3726787"/>
            <a:ext cx="720681" cy="46420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41386" name="Line 10"/>
          <p:cNvSpPr>
            <a:spLocks noChangeShapeType="1"/>
          </p:cNvSpPr>
          <p:nvPr/>
        </p:nvSpPr>
        <p:spPr bwMode="auto">
          <a:xfrm flipV="1">
            <a:off x="5007123" y="3439178"/>
            <a:ext cx="631677" cy="28761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41387" name="Line 11"/>
          <p:cNvSpPr>
            <a:spLocks noChangeShapeType="1"/>
          </p:cNvSpPr>
          <p:nvPr/>
        </p:nvSpPr>
        <p:spPr bwMode="auto">
          <a:xfrm flipV="1">
            <a:off x="3047999" y="2905779"/>
            <a:ext cx="2666993" cy="2352022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41388" name="Line 12"/>
          <p:cNvSpPr>
            <a:spLocks noChangeShapeType="1"/>
          </p:cNvSpPr>
          <p:nvPr/>
        </p:nvSpPr>
        <p:spPr bwMode="auto">
          <a:xfrm flipV="1">
            <a:off x="5638800" y="3428999"/>
            <a:ext cx="533400" cy="101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41389" name="Line 13"/>
          <p:cNvSpPr>
            <a:spLocks noChangeShapeType="1"/>
          </p:cNvSpPr>
          <p:nvPr/>
        </p:nvSpPr>
        <p:spPr bwMode="auto">
          <a:xfrm>
            <a:off x="6172200" y="3429000"/>
            <a:ext cx="6858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41393" name="Freeform 17"/>
          <p:cNvSpPr>
            <a:spLocks/>
          </p:cNvSpPr>
          <p:nvPr/>
        </p:nvSpPr>
        <p:spPr bwMode="auto">
          <a:xfrm>
            <a:off x="3048000" y="2379787"/>
            <a:ext cx="2352205" cy="2878012"/>
          </a:xfrm>
          <a:custGeom>
            <a:avLst/>
            <a:gdLst>
              <a:gd name="connsiteX0" fmla="*/ 0 w 12249"/>
              <a:gd name="connsiteY0" fmla="*/ 9868 h 9868"/>
              <a:gd name="connsiteX1" fmla="*/ 8372 w 12249"/>
              <a:gd name="connsiteY1" fmla="*/ 3527 h 9868"/>
              <a:gd name="connsiteX2" fmla="*/ 12245 w 12249"/>
              <a:gd name="connsiteY2" fmla="*/ 0 h 9868"/>
              <a:gd name="connsiteX0" fmla="*/ 0 w 10957"/>
              <a:gd name="connsiteY0" fmla="*/ 10080 h 10080"/>
              <a:gd name="connsiteX1" fmla="*/ 6835 w 10957"/>
              <a:gd name="connsiteY1" fmla="*/ 3654 h 10080"/>
              <a:gd name="connsiteX2" fmla="*/ 10955 w 10957"/>
              <a:gd name="connsiteY2" fmla="*/ 0 h 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57" h="10080">
                <a:moveTo>
                  <a:pt x="0" y="10080"/>
                </a:moveTo>
                <a:cubicBezTo>
                  <a:pt x="2753" y="7712"/>
                  <a:pt x="5506" y="5342"/>
                  <a:pt x="6835" y="3654"/>
                </a:cubicBezTo>
                <a:cubicBezTo>
                  <a:pt x="8164" y="1965"/>
                  <a:pt x="11050" y="1009"/>
                  <a:pt x="10955" y="0"/>
                </a:cubicBezTo>
              </a:path>
            </a:pathLst>
          </a:custGeom>
          <a:noFill/>
          <a:ln w="38100" cmpd="sng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16" name="Prostokąt zaokrąglony 15"/>
          <p:cNvSpPr/>
          <p:nvPr/>
        </p:nvSpPr>
        <p:spPr bwMode="auto">
          <a:xfrm>
            <a:off x="5905500" y="1317323"/>
            <a:ext cx="15240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superliniowe</a:t>
            </a:r>
            <a:endParaRPr kumimoji="0" 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Prostokąt zaokrąglony 16"/>
          <p:cNvSpPr/>
          <p:nvPr/>
        </p:nvSpPr>
        <p:spPr bwMode="auto">
          <a:xfrm>
            <a:off x="6438900" y="2241867"/>
            <a:ext cx="1066800" cy="304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idealne</a:t>
            </a:r>
          </a:p>
        </p:txBody>
      </p:sp>
      <p:sp>
        <p:nvSpPr>
          <p:cNvPr id="18" name="Prostokąt zaokrąglony 17"/>
          <p:cNvSpPr/>
          <p:nvPr/>
        </p:nvSpPr>
        <p:spPr bwMode="auto">
          <a:xfrm>
            <a:off x="6705600" y="2895600"/>
            <a:ext cx="15240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rzeczywiste</a:t>
            </a:r>
          </a:p>
        </p:txBody>
      </p:sp>
      <p:cxnSp>
        <p:nvCxnSpPr>
          <p:cNvPr id="20" name="Łącznik prosty ze strzałką 19"/>
          <p:cNvCxnSpPr>
            <a:cxnSpLocks/>
          </p:cNvCxnSpPr>
          <p:nvPr/>
        </p:nvCxnSpPr>
        <p:spPr bwMode="auto">
          <a:xfrm flipH="1">
            <a:off x="5562600" y="1721187"/>
            <a:ext cx="914400" cy="6477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Łącznik prosty ze strzałką 21"/>
          <p:cNvCxnSpPr>
            <a:cxnSpLocks/>
            <a:stCxn id="17" idx="1"/>
          </p:cNvCxnSpPr>
          <p:nvPr/>
        </p:nvCxnSpPr>
        <p:spPr bwMode="auto">
          <a:xfrm flipH="1">
            <a:off x="5760720" y="2394267"/>
            <a:ext cx="678180" cy="46323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Łącznik prosty ze strzałką 23"/>
          <p:cNvCxnSpPr>
            <a:stCxn id="18" idx="1"/>
          </p:cNvCxnSpPr>
          <p:nvPr/>
        </p:nvCxnSpPr>
        <p:spPr bwMode="auto">
          <a:xfrm flipH="1">
            <a:off x="6172200" y="3086100"/>
            <a:ext cx="533400" cy="2667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Symbol zastępczy numeru slajdu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487C89-7C18-459E-88AC-00BFEC195B7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6" name="Symbol zastępczy stopki 4">
            <a:extLst>
              <a:ext uri="{FF2B5EF4-FFF2-40B4-BE49-F238E27FC236}">
                <a16:creationId xmlns:a16="http://schemas.microsoft.com/office/drawing/2014/main" id="{25368733-FAEF-4398-A972-8D54AD309FBC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Przyspieszenie</a:t>
            </a:r>
            <a:r>
              <a:rPr lang="en-US" dirty="0"/>
              <a:t> </a:t>
            </a:r>
          </a:p>
        </p:txBody>
      </p:sp>
      <p:sp>
        <p:nvSpPr>
          <p:cNvPr id="741379" name="Line 3"/>
          <p:cNvSpPr>
            <a:spLocks noChangeShapeType="1"/>
          </p:cNvSpPr>
          <p:nvPr/>
        </p:nvSpPr>
        <p:spPr bwMode="auto">
          <a:xfrm flipV="1">
            <a:off x="3048000" y="2286000"/>
            <a:ext cx="0" cy="297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41380" name="Line 4"/>
          <p:cNvSpPr>
            <a:spLocks noChangeShapeType="1"/>
          </p:cNvSpPr>
          <p:nvPr/>
        </p:nvSpPr>
        <p:spPr bwMode="auto">
          <a:xfrm>
            <a:off x="3048000" y="5257800"/>
            <a:ext cx="419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41381" name="Text Box 5"/>
          <p:cNvSpPr txBox="1">
            <a:spLocks noChangeArrowheads="1"/>
          </p:cNvSpPr>
          <p:nvPr/>
        </p:nvSpPr>
        <p:spPr bwMode="auto">
          <a:xfrm>
            <a:off x="4648200" y="5334000"/>
            <a:ext cx="3544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P</a:t>
            </a:r>
            <a:r>
              <a:rPr lang="pl-PL" sz="2800" dirty="0"/>
              <a:t>(liczba procesorów)</a:t>
            </a:r>
            <a:endParaRPr lang="en-US" sz="2400" dirty="0"/>
          </a:p>
        </p:txBody>
      </p:sp>
      <p:sp>
        <p:nvSpPr>
          <p:cNvPr id="741382" name="Text Box 6"/>
          <p:cNvSpPr txBox="1">
            <a:spLocks noChangeArrowheads="1"/>
          </p:cNvSpPr>
          <p:nvPr/>
        </p:nvSpPr>
        <p:spPr bwMode="auto">
          <a:xfrm>
            <a:off x="381000" y="2209800"/>
            <a:ext cx="25651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2800" dirty="0"/>
              <a:t>przyspieszenie</a:t>
            </a:r>
            <a:endParaRPr lang="en-US" sz="2400" dirty="0"/>
          </a:p>
        </p:txBody>
      </p:sp>
      <p:sp>
        <p:nvSpPr>
          <p:cNvPr id="741383" name="Line 7"/>
          <p:cNvSpPr>
            <a:spLocks noChangeShapeType="1"/>
          </p:cNvSpPr>
          <p:nvPr/>
        </p:nvSpPr>
        <p:spPr bwMode="auto">
          <a:xfrm flipV="1">
            <a:off x="3048000" y="4648200"/>
            <a:ext cx="609600" cy="609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41384" name="Line 8"/>
          <p:cNvSpPr>
            <a:spLocks noChangeShapeType="1"/>
          </p:cNvSpPr>
          <p:nvPr/>
        </p:nvSpPr>
        <p:spPr bwMode="auto">
          <a:xfrm flipV="1">
            <a:off x="3657600" y="4114800"/>
            <a:ext cx="60960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41385" name="Line 9"/>
          <p:cNvSpPr>
            <a:spLocks noChangeShapeType="1"/>
          </p:cNvSpPr>
          <p:nvPr/>
        </p:nvSpPr>
        <p:spPr bwMode="auto">
          <a:xfrm flipV="1">
            <a:off x="4267200" y="3657600"/>
            <a:ext cx="6858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41386" name="Line 10"/>
          <p:cNvSpPr>
            <a:spLocks noChangeShapeType="1"/>
          </p:cNvSpPr>
          <p:nvPr/>
        </p:nvSpPr>
        <p:spPr bwMode="auto">
          <a:xfrm flipV="1">
            <a:off x="4953000" y="3429000"/>
            <a:ext cx="68580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41387" name="Line 11"/>
          <p:cNvSpPr>
            <a:spLocks noChangeShapeType="1"/>
          </p:cNvSpPr>
          <p:nvPr/>
        </p:nvSpPr>
        <p:spPr bwMode="auto">
          <a:xfrm flipV="1">
            <a:off x="3048000" y="2514600"/>
            <a:ext cx="2438400" cy="27432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41388" name="Line 12"/>
          <p:cNvSpPr>
            <a:spLocks noChangeShapeType="1"/>
          </p:cNvSpPr>
          <p:nvPr/>
        </p:nvSpPr>
        <p:spPr bwMode="auto">
          <a:xfrm>
            <a:off x="5638800" y="342900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41389" name="Line 13"/>
          <p:cNvSpPr>
            <a:spLocks noChangeShapeType="1"/>
          </p:cNvSpPr>
          <p:nvPr/>
        </p:nvSpPr>
        <p:spPr bwMode="auto">
          <a:xfrm>
            <a:off x="6172200" y="3429000"/>
            <a:ext cx="6858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41393" name="Freeform 17"/>
          <p:cNvSpPr>
            <a:spLocks/>
          </p:cNvSpPr>
          <p:nvPr/>
        </p:nvSpPr>
        <p:spPr bwMode="auto">
          <a:xfrm>
            <a:off x="3048001" y="2056589"/>
            <a:ext cx="2185836" cy="3201211"/>
          </a:xfrm>
          <a:custGeom>
            <a:avLst/>
            <a:gdLst>
              <a:gd name="connsiteX0" fmla="*/ 0 w 10585"/>
              <a:gd name="connsiteY0" fmla="*/ 10000 h 10000"/>
              <a:gd name="connsiteX1" fmla="*/ 9860 w 10585"/>
              <a:gd name="connsiteY1" fmla="*/ 3322 h 10000"/>
              <a:gd name="connsiteX2" fmla="*/ 9767 w 10585"/>
              <a:gd name="connsiteY2" fmla="*/ 0 h 10000"/>
              <a:gd name="connsiteX0" fmla="*/ 0 w 13581"/>
              <a:gd name="connsiteY0" fmla="*/ 9438 h 9438"/>
              <a:gd name="connsiteX1" fmla="*/ 9860 w 13581"/>
              <a:gd name="connsiteY1" fmla="*/ 2760 h 9438"/>
              <a:gd name="connsiteX2" fmla="*/ 13577 w 13581"/>
              <a:gd name="connsiteY2" fmla="*/ 0 h 9438"/>
              <a:gd name="connsiteX0" fmla="*/ 0 w 10058"/>
              <a:gd name="connsiteY0" fmla="*/ 10000 h 10000"/>
              <a:gd name="connsiteX1" fmla="*/ 7260 w 10058"/>
              <a:gd name="connsiteY1" fmla="*/ 2924 h 10000"/>
              <a:gd name="connsiteX2" fmla="*/ 9997 w 10058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58" h="10000">
                <a:moveTo>
                  <a:pt x="0" y="10000"/>
                </a:moveTo>
                <a:cubicBezTo>
                  <a:pt x="2483" y="7524"/>
                  <a:pt x="6061" y="4690"/>
                  <a:pt x="7260" y="2924"/>
                </a:cubicBezTo>
                <a:cubicBezTo>
                  <a:pt x="8459" y="1158"/>
                  <a:pt x="10434" y="906"/>
                  <a:pt x="9997" y="0"/>
                </a:cubicBezTo>
              </a:path>
            </a:pathLst>
          </a:custGeom>
          <a:noFill/>
          <a:ln w="38100" cmpd="sng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487C89-7C18-459E-88AC-00BFEC195B7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6" name="Prostokąt zaokrąglony 25"/>
          <p:cNvSpPr/>
          <p:nvPr/>
        </p:nvSpPr>
        <p:spPr bwMode="auto">
          <a:xfrm>
            <a:off x="6324600" y="3962400"/>
            <a:ext cx="2514600" cy="1219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Czas obsługi wątków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dirty="0">
                <a:latin typeface="Arial" charset="0"/>
              </a:rPr>
              <a:t>przekracza zysk czasu uzyskany przez zwiększenie liczby procesorów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Łącznik prosty ze strzałką 26"/>
          <p:cNvCxnSpPr>
            <a:stCxn id="26" idx="0"/>
          </p:cNvCxnSpPr>
          <p:nvPr/>
        </p:nvCxnSpPr>
        <p:spPr bwMode="auto">
          <a:xfrm flipH="1" flipV="1">
            <a:off x="6629400" y="3657600"/>
            <a:ext cx="952500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Prostokąt zaokrąglony 29"/>
          <p:cNvSpPr/>
          <p:nvPr/>
        </p:nvSpPr>
        <p:spPr bwMode="auto">
          <a:xfrm>
            <a:off x="304800" y="3657600"/>
            <a:ext cx="2514600" cy="1219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Czas obsługi wątków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dirty="0">
                <a:latin typeface="Arial" charset="0"/>
              </a:rPr>
              <a:t>jest mniejszy niż zysk czasowy uzyskany przez zwiększenie liczby procesorów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Łącznik prosty ze strzałką 30"/>
          <p:cNvCxnSpPr/>
          <p:nvPr/>
        </p:nvCxnSpPr>
        <p:spPr bwMode="auto">
          <a:xfrm flipV="1">
            <a:off x="2819400" y="3962400"/>
            <a:ext cx="1676400" cy="2286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Prostokąt zaokrąglony 33"/>
          <p:cNvSpPr/>
          <p:nvPr/>
        </p:nvSpPr>
        <p:spPr bwMode="auto">
          <a:xfrm>
            <a:off x="5867400" y="1600200"/>
            <a:ext cx="2819400" cy="1219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Czas obsługi  nowych wątków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dirty="0">
                <a:latin typeface="Arial" charset="0"/>
              </a:rPr>
              <a:t>równa się  redukcji czasu uzyskanej przez zwiększenie liczby procesorów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" name="Łącznik prosty ze strzałką 34"/>
          <p:cNvCxnSpPr/>
          <p:nvPr/>
        </p:nvCxnSpPr>
        <p:spPr bwMode="auto">
          <a:xfrm flipH="1">
            <a:off x="5867400" y="2819400"/>
            <a:ext cx="1371600" cy="6096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Symbol zastępczy stopki 4">
            <a:extLst>
              <a:ext uri="{FF2B5EF4-FFF2-40B4-BE49-F238E27FC236}">
                <a16:creationId xmlns:a16="http://schemas.microsoft.com/office/drawing/2014/main" id="{A2DB6C8D-D66E-45E3-9860-70FA09436D5D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239000" cy="609600"/>
          </a:xfrm>
        </p:spPr>
        <p:txBody>
          <a:bodyPr/>
          <a:lstStyle/>
          <a:p>
            <a:r>
              <a:rPr lang="pl-PL" sz="3200" dirty="0">
                <a:solidFill>
                  <a:schemeClr val="tx1"/>
                </a:solidFill>
              </a:rPr>
              <a:t>Powody przyspieszenia </a:t>
            </a:r>
            <a:r>
              <a:rPr lang="pl-PL" sz="3200" dirty="0" err="1">
                <a:solidFill>
                  <a:schemeClr val="tx1"/>
                </a:solidFill>
              </a:rPr>
              <a:t>superliniowego</a:t>
            </a:r>
            <a:r>
              <a:rPr lang="pl-PL" sz="3200" dirty="0">
                <a:solidFill>
                  <a:schemeClr val="tx1"/>
                </a:solidFill>
              </a:rPr>
              <a:t>: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8077200" cy="3657600"/>
          </a:xfrm>
        </p:spPr>
        <p:txBody>
          <a:bodyPr/>
          <a:lstStyle/>
          <a:p>
            <a:endParaRPr lang="pl-PL" dirty="0"/>
          </a:p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Jakie są powody przyspieszenia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superliniowego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?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3118A4A6-18E4-4004-B245-AEE6110A2BDC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239000" cy="609600"/>
          </a:xfrm>
        </p:spPr>
        <p:txBody>
          <a:bodyPr/>
          <a:lstStyle/>
          <a:p>
            <a:r>
              <a:rPr lang="pl-PL" sz="3200" dirty="0">
                <a:solidFill>
                  <a:schemeClr val="tx1"/>
                </a:solidFill>
              </a:rPr>
              <a:t>Powody przyspieszenia </a:t>
            </a:r>
            <a:r>
              <a:rPr lang="pl-PL" sz="3200" dirty="0" err="1">
                <a:solidFill>
                  <a:schemeClr val="tx1"/>
                </a:solidFill>
              </a:rPr>
              <a:t>superliniowego</a:t>
            </a:r>
            <a:r>
              <a:rPr lang="pl-PL" sz="3200" dirty="0">
                <a:solidFill>
                  <a:schemeClr val="tx1"/>
                </a:solidFill>
              </a:rPr>
              <a:t>: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8077200" cy="3657600"/>
          </a:xfrm>
        </p:spPr>
        <p:txBody>
          <a:bodyPr/>
          <a:lstStyle/>
          <a:p>
            <a:endParaRPr lang="pl-PL" dirty="0"/>
          </a:p>
          <a:p>
            <a:r>
              <a:rPr lang="pl-PL" dirty="0">
                <a:latin typeface="Times" pitchFamily="18" charset="0"/>
                <a:cs typeface="Times" pitchFamily="18" charset="0"/>
              </a:rPr>
              <a:t>Błędny sposób obliczania</a:t>
            </a:r>
          </a:p>
          <a:p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Zwiększenie rozmiaru pamięci podręcznej.</a:t>
            </a:r>
          </a:p>
          <a:p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Większa złożoność algorytmów sekwencyjnych.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EAB5F601-D1E9-48C5-9BCB-EF96E2A0D2AE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239000" cy="609600"/>
          </a:xfrm>
        </p:spPr>
        <p:txBody>
          <a:bodyPr/>
          <a:lstStyle/>
          <a:p>
            <a:r>
              <a:rPr lang="pl-PL" sz="3200" dirty="0">
                <a:solidFill>
                  <a:schemeClr val="tx1"/>
                </a:solidFill>
              </a:rPr>
              <a:t>Powody przyspieszenia </a:t>
            </a:r>
            <a:r>
              <a:rPr lang="pl-PL" sz="3200" dirty="0" err="1">
                <a:solidFill>
                  <a:schemeClr val="tx1"/>
                </a:solidFill>
              </a:rPr>
              <a:t>superliniowego</a:t>
            </a:r>
            <a:r>
              <a:rPr lang="pl-PL" sz="3200" dirty="0">
                <a:solidFill>
                  <a:schemeClr val="tx1"/>
                </a:solidFill>
              </a:rPr>
              <a:t>: z</a:t>
            </a:r>
            <a:r>
              <a:rPr lang="pl-PL" sz="3200" dirty="0">
                <a:solidFill>
                  <a:schemeClr val="tx1"/>
                </a:solidFill>
                <a:cs typeface="Times New Roman" pitchFamily="18" charset="0"/>
              </a:rPr>
              <a:t>większenie rozmiaru pamięci podręcznej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8077200" cy="3657600"/>
          </a:xfrm>
        </p:spPr>
        <p:txBody>
          <a:bodyPr/>
          <a:lstStyle/>
          <a:p>
            <a:endParaRPr lang="pl-PL" dirty="0"/>
          </a:p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Zwiększenie rozmiaru pamięci podręcznej.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Randomized algorithms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Większa złożoność algorytmów sekwencyjnych.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4" descr="C:\patrick\15\4.jpg"/>
          <p:cNvPicPr>
            <a:picLocks noChangeAspect="1" noChangeArrowheads="1"/>
          </p:cNvPicPr>
          <p:nvPr/>
        </p:nvPicPr>
        <p:blipFill>
          <a:blip r:embed="rId3" cstate="print">
            <a:lum contrast="18000"/>
          </a:blip>
          <a:srcRect l="10164"/>
          <a:stretch>
            <a:fillRect/>
          </a:stretch>
        </p:blipFill>
        <p:spPr bwMode="auto">
          <a:xfrm>
            <a:off x="914400" y="1676400"/>
            <a:ext cx="73914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Symbol zastępczy stopki 4">
            <a:extLst>
              <a:ext uri="{FF2B5EF4-FFF2-40B4-BE49-F238E27FC236}">
                <a16:creationId xmlns:a16="http://schemas.microsoft.com/office/drawing/2014/main" id="{8ECD3EA2-5BBE-497E-A4BF-B78F0CB7B437}"/>
              </a:ext>
            </a:extLst>
          </p:cNvPr>
          <p:cNvSpPr>
            <a:spLocks noGrp="1"/>
          </p:cNvSpPr>
          <p:nvPr/>
        </p:nvSpPr>
        <p:spPr>
          <a:xfrm>
            <a:off x="1939925" y="6410325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066800"/>
            <a:ext cx="7239000" cy="685800"/>
          </a:xfrm>
        </p:spPr>
        <p:txBody>
          <a:bodyPr/>
          <a:lstStyle/>
          <a:p>
            <a:r>
              <a:rPr lang="pl-PL" sz="3600" dirty="0">
                <a:solidFill>
                  <a:schemeClr val="tx1"/>
                </a:solidFill>
              </a:rPr>
              <a:t>Powody przyspieszenia </a:t>
            </a:r>
            <a:r>
              <a:rPr lang="pl-PL" sz="3600" dirty="0" err="1">
                <a:solidFill>
                  <a:schemeClr val="tx1"/>
                </a:solidFill>
              </a:rPr>
              <a:t>superliniowego</a:t>
            </a:r>
            <a:br>
              <a:rPr lang="pl-PL" sz="3600" dirty="0">
                <a:solidFill>
                  <a:schemeClr val="tx1"/>
                </a:solidFill>
              </a:rPr>
            </a:br>
            <a:br>
              <a:rPr lang="pl-PL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8077200" cy="2971800"/>
          </a:xfrm>
        </p:spPr>
        <p:txBody>
          <a:bodyPr/>
          <a:lstStyle/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Mniejsza złożoność  obliczeniowa algorytmów równoległych, na przykład algorytmów wyszukiwania.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4E189781-30AC-40F3-A157-1FEFECA3859F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096000" cy="1143000"/>
          </a:xfrm>
        </p:spPr>
        <p:txBody>
          <a:bodyPr>
            <a:normAutofit/>
          </a:bodyPr>
          <a:lstStyle/>
          <a:p>
            <a:r>
              <a:rPr lang="pl-PL" sz="3200" dirty="0">
                <a:latin typeface="Arial" pitchFamily="34" charset="0"/>
                <a:cs typeface="Arial" pitchFamily="34" charset="0"/>
              </a:rPr>
              <a:t>P</a:t>
            </a:r>
            <a:r>
              <a:rPr lang="pl-PL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rzyspieszenia </a:t>
            </a:r>
            <a:r>
              <a:rPr lang="pl-PL" sz="3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superliniowe</a:t>
            </a:r>
            <a:br>
              <a:rPr lang="pl-PL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l-PL" sz="3200" dirty="0"/>
              <a:t>Przykład </a:t>
            </a:r>
            <a:r>
              <a:rPr lang="en-US" altLang="en-US" sz="3200" dirty="0"/>
              <a:t> - </a:t>
            </a:r>
            <a:r>
              <a:rPr lang="pl-PL" altLang="en-US" sz="3200" dirty="0"/>
              <a:t>wyszukiwanie</a:t>
            </a:r>
            <a:endParaRPr lang="en-US" altLang="en-US" sz="3200" dirty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7315200" cy="688975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100" dirty="0"/>
              <a:t>(a)</a:t>
            </a:r>
            <a:r>
              <a:rPr lang="pl-PL" altLang="en-US" sz="2100" dirty="0"/>
              <a:t> Wyszukiwanie sekwencyjne</a:t>
            </a:r>
            <a:endParaRPr lang="en-US" altLang="en-US" dirty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162425" y="4254500"/>
            <a:ext cx="730250" cy="730250"/>
          </a:xfrm>
          <a:prstGeom prst="rect">
            <a:avLst/>
          </a:prstGeom>
          <a:solidFill>
            <a:schemeClr val="bg1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081713" y="4254500"/>
            <a:ext cx="730250" cy="730250"/>
          </a:xfrm>
          <a:prstGeom prst="rect">
            <a:avLst/>
          </a:prstGeom>
          <a:solidFill>
            <a:schemeClr val="bg1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7040563" y="4254500"/>
            <a:ext cx="731837" cy="730250"/>
          </a:xfrm>
          <a:prstGeom prst="rect">
            <a:avLst/>
          </a:prstGeom>
          <a:solidFill>
            <a:schemeClr val="bg1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201988" y="4254500"/>
            <a:ext cx="731837" cy="730250"/>
          </a:xfrm>
          <a:prstGeom prst="rect">
            <a:avLst/>
          </a:prstGeom>
          <a:solidFill>
            <a:schemeClr val="bg1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2243138" y="4254500"/>
            <a:ext cx="730250" cy="730250"/>
          </a:xfrm>
          <a:prstGeom prst="rect">
            <a:avLst/>
          </a:prstGeom>
          <a:solidFill>
            <a:schemeClr val="bg1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13322" name="Line 26"/>
          <p:cNvSpPr>
            <a:spLocks noChangeShapeType="1"/>
          </p:cNvSpPr>
          <p:nvPr/>
        </p:nvSpPr>
        <p:spPr bwMode="auto">
          <a:xfrm>
            <a:off x="6908800" y="4656138"/>
            <a:ext cx="36513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3323" name="Line 29"/>
          <p:cNvSpPr>
            <a:spLocks noChangeShapeType="1"/>
          </p:cNvSpPr>
          <p:nvPr/>
        </p:nvSpPr>
        <p:spPr bwMode="auto">
          <a:xfrm flipV="1">
            <a:off x="6802438" y="4648200"/>
            <a:ext cx="207962" cy="79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3324" name="Line 40"/>
          <p:cNvSpPr>
            <a:spLocks noChangeShapeType="1"/>
          </p:cNvSpPr>
          <p:nvPr/>
        </p:nvSpPr>
        <p:spPr bwMode="auto">
          <a:xfrm>
            <a:off x="2209800" y="3808413"/>
            <a:ext cx="548640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3325" name="Rectangle 41"/>
          <p:cNvSpPr>
            <a:spLocks noChangeArrowheads="1"/>
          </p:cNvSpPr>
          <p:nvPr/>
        </p:nvSpPr>
        <p:spPr bwMode="auto">
          <a:xfrm>
            <a:off x="4918075" y="3482975"/>
            <a:ext cx="603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700">
                <a:solidFill>
                  <a:srgbClr val="000000"/>
                </a:solidFill>
              </a:rPr>
              <a:t>t</a:t>
            </a:r>
            <a:endParaRPr lang="en-US" altLang="en-US" sz="2400"/>
          </a:p>
        </p:txBody>
      </p:sp>
      <p:sp>
        <p:nvSpPr>
          <p:cNvPr id="13326" name="Rectangle 42"/>
          <p:cNvSpPr>
            <a:spLocks noChangeArrowheads="1"/>
          </p:cNvSpPr>
          <p:nvPr/>
        </p:nvSpPr>
        <p:spPr bwMode="auto">
          <a:xfrm>
            <a:off x="4989513" y="3570288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400">
                <a:solidFill>
                  <a:srgbClr val="000000"/>
                </a:solidFill>
              </a:rPr>
              <a:t>s</a:t>
            </a:r>
            <a:endParaRPr lang="en-US" altLang="en-US" sz="2400"/>
          </a:p>
        </p:txBody>
      </p:sp>
      <p:sp>
        <p:nvSpPr>
          <p:cNvPr id="13327" name="Rectangle 53"/>
          <p:cNvSpPr>
            <a:spLocks noChangeArrowheads="1"/>
          </p:cNvSpPr>
          <p:nvPr/>
        </p:nvSpPr>
        <p:spPr bwMode="auto">
          <a:xfrm>
            <a:off x="2003425" y="2914650"/>
            <a:ext cx="8431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l-PL" altLang="en-US" sz="1600" dirty="0">
                <a:solidFill>
                  <a:srgbClr val="000000"/>
                </a:solidFill>
              </a:rPr>
              <a:t>Początek</a:t>
            </a:r>
            <a:endParaRPr lang="en-US" altLang="en-US" sz="2000" dirty="0"/>
          </a:p>
        </p:txBody>
      </p:sp>
      <p:sp>
        <p:nvSpPr>
          <p:cNvPr id="13328" name="Line 62"/>
          <p:cNvSpPr>
            <a:spLocks noChangeShapeType="1"/>
          </p:cNvSpPr>
          <p:nvPr/>
        </p:nvSpPr>
        <p:spPr bwMode="auto">
          <a:xfrm flipV="1">
            <a:off x="2235200" y="3276600"/>
            <a:ext cx="1498600" cy="9525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3329" name="Rectangle 63"/>
          <p:cNvSpPr>
            <a:spLocks noChangeArrowheads="1"/>
          </p:cNvSpPr>
          <p:nvPr/>
        </p:nvSpPr>
        <p:spPr bwMode="auto">
          <a:xfrm>
            <a:off x="3330575" y="2914650"/>
            <a:ext cx="4664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l-PL" altLang="en-US" sz="1600" dirty="0">
                <a:solidFill>
                  <a:srgbClr val="000000"/>
                </a:solidFill>
              </a:rPr>
              <a:t>Czas</a:t>
            </a:r>
            <a:endParaRPr lang="en-US" altLang="en-US" sz="2000" dirty="0"/>
          </a:p>
        </p:txBody>
      </p:sp>
      <p:sp>
        <p:nvSpPr>
          <p:cNvPr id="13330" name="Rectangle 64"/>
          <p:cNvSpPr>
            <a:spLocks noChangeArrowheads="1"/>
          </p:cNvSpPr>
          <p:nvPr/>
        </p:nvSpPr>
        <p:spPr bwMode="auto">
          <a:xfrm>
            <a:off x="5121275" y="4254500"/>
            <a:ext cx="731838" cy="730250"/>
          </a:xfrm>
          <a:prstGeom prst="rect">
            <a:avLst/>
          </a:prstGeom>
          <a:solidFill>
            <a:schemeClr val="bg1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13331" name="Line 68"/>
          <p:cNvSpPr>
            <a:spLocks noChangeShapeType="1"/>
          </p:cNvSpPr>
          <p:nvPr/>
        </p:nvSpPr>
        <p:spPr bwMode="auto">
          <a:xfrm>
            <a:off x="5238750" y="4602163"/>
            <a:ext cx="1588" cy="8001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3332" name="Oval 69"/>
          <p:cNvSpPr>
            <a:spLocks noChangeArrowheads="1"/>
          </p:cNvSpPr>
          <p:nvPr/>
        </p:nvSpPr>
        <p:spPr bwMode="auto">
          <a:xfrm>
            <a:off x="5210175" y="4575175"/>
            <a:ext cx="55563" cy="730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13333" name="Rectangle 75"/>
          <p:cNvSpPr>
            <a:spLocks noChangeArrowheads="1"/>
          </p:cNvSpPr>
          <p:nvPr/>
        </p:nvSpPr>
        <p:spPr bwMode="auto">
          <a:xfrm>
            <a:off x="5362575" y="5153025"/>
            <a:ext cx="192841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l-PL" altLang="en-US" sz="1700" dirty="0">
                <a:solidFill>
                  <a:srgbClr val="000000"/>
                </a:solidFill>
                <a:latin typeface="Times" charset="0"/>
                <a:ea typeface="Times" charset="0"/>
                <a:cs typeface="Times" charset="0"/>
              </a:rPr>
              <a:t>Koniec wyszukiwania</a:t>
            </a:r>
            <a:endParaRPr lang="en-US" altLang="en-US" sz="2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334" name="Rectangle 88"/>
          <p:cNvSpPr>
            <a:spLocks noChangeArrowheads="1"/>
          </p:cNvSpPr>
          <p:nvPr/>
        </p:nvSpPr>
        <p:spPr bwMode="auto">
          <a:xfrm>
            <a:off x="762000" y="4232275"/>
            <a:ext cx="1295401" cy="49244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/>
            <a:r>
              <a:rPr lang="pl-PL" altLang="en-US" sz="1600" dirty="0">
                <a:solidFill>
                  <a:srgbClr val="000000"/>
                </a:solidFill>
                <a:latin typeface="Times" charset="0"/>
                <a:ea typeface="Times" charset="0"/>
                <a:cs typeface="Times" charset="0"/>
              </a:rPr>
              <a:t>Podprzestrzeń wyszukiwania</a:t>
            </a: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335" name="Line 90"/>
          <p:cNvSpPr>
            <a:spLocks noChangeShapeType="1"/>
          </p:cNvSpPr>
          <p:nvPr/>
        </p:nvSpPr>
        <p:spPr bwMode="auto">
          <a:xfrm>
            <a:off x="2074863" y="4495800"/>
            <a:ext cx="320675" cy="714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3336" name="Rectangle 92"/>
          <p:cNvSpPr>
            <a:spLocks noChangeArrowheads="1"/>
          </p:cNvSpPr>
          <p:nvPr/>
        </p:nvSpPr>
        <p:spPr bwMode="auto">
          <a:xfrm>
            <a:off x="2971800" y="5791200"/>
            <a:ext cx="53444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700" dirty="0">
                <a:solidFill>
                  <a:srgbClr val="000000"/>
                </a:solidFill>
                <a:latin typeface="Times" charset="0"/>
                <a:ea typeface="Times" charset="0"/>
                <a:cs typeface="Times" charset="0"/>
              </a:rPr>
              <a:t> x </a:t>
            </a:r>
            <a:r>
              <a:rPr lang="pl-PL" altLang="en-US" sz="1700" dirty="0">
                <a:solidFill>
                  <a:srgbClr val="000000"/>
                </a:solidFill>
                <a:latin typeface="Times" charset="0"/>
                <a:ea typeface="Times" charset="0"/>
                <a:cs typeface="Times" charset="0"/>
              </a:rPr>
              <a:t> jest to liczba podprzestrzeni przed  końcem wyszukiwania</a:t>
            </a:r>
          </a:p>
          <a:p>
            <a:pPr eaLnBrk="0" hangingPunct="0"/>
            <a:r>
              <a:rPr lang="pl-PL" altLang="en-US" sz="1700" dirty="0">
                <a:solidFill>
                  <a:srgbClr val="000000"/>
                </a:solidFill>
                <a:latin typeface="Times" charset="0"/>
                <a:ea typeface="Times" charset="0"/>
                <a:cs typeface="Times" charset="0"/>
              </a:rPr>
              <a:t>p  jest to liczba wszystkich  podprzestrzeni</a:t>
            </a:r>
            <a:endParaRPr lang="en-US" altLang="en-US" sz="2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337" name="Rectangle 42"/>
          <p:cNvSpPr>
            <a:spLocks noChangeArrowheads="1"/>
          </p:cNvSpPr>
          <p:nvPr/>
        </p:nvSpPr>
        <p:spPr bwMode="auto">
          <a:xfrm>
            <a:off x="4953000" y="4203700"/>
            <a:ext cx="273050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sz="140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en-US" sz="1400" i="1">
                <a:solidFill>
                  <a:srgbClr val="000000"/>
                </a:solidFill>
                <a:latin typeface="Times" charset="0"/>
                <a:ea typeface="Times" charset="0"/>
                <a:cs typeface="Times" charset="0"/>
              </a:rPr>
              <a:t>t</a:t>
            </a:r>
            <a:endParaRPr lang="en-US" altLang="en-US" sz="1400" i="1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338" name="Line 44"/>
          <p:cNvSpPr>
            <a:spLocks noChangeShapeType="1"/>
          </p:cNvSpPr>
          <p:nvPr/>
        </p:nvSpPr>
        <p:spPr bwMode="auto">
          <a:xfrm>
            <a:off x="5029200" y="4419600"/>
            <a:ext cx="152400" cy="1524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3339" name="Line 29"/>
          <p:cNvSpPr>
            <a:spLocks noChangeShapeType="1"/>
          </p:cNvSpPr>
          <p:nvPr/>
        </p:nvSpPr>
        <p:spPr bwMode="auto">
          <a:xfrm flipV="1">
            <a:off x="7772400" y="4648200"/>
            <a:ext cx="207963" cy="79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3340" name="Line 29"/>
          <p:cNvSpPr>
            <a:spLocks noChangeShapeType="1"/>
          </p:cNvSpPr>
          <p:nvPr/>
        </p:nvSpPr>
        <p:spPr bwMode="auto">
          <a:xfrm flipV="1">
            <a:off x="5867400" y="4648200"/>
            <a:ext cx="207963" cy="79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 flipV="1">
            <a:off x="4876800" y="4640263"/>
            <a:ext cx="207963" cy="79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3342" name="Line 29"/>
          <p:cNvSpPr>
            <a:spLocks noChangeShapeType="1"/>
          </p:cNvSpPr>
          <p:nvPr/>
        </p:nvSpPr>
        <p:spPr bwMode="auto">
          <a:xfrm flipV="1">
            <a:off x="3962400" y="4640263"/>
            <a:ext cx="207963" cy="79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3343" name="Line 29"/>
          <p:cNvSpPr>
            <a:spLocks noChangeShapeType="1"/>
          </p:cNvSpPr>
          <p:nvPr/>
        </p:nvSpPr>
        <p:spPr bwMode="auto">
          <a:xfrm flipV="1">
            <a:off x="2971800" y="4648200"/>
            <a:ext cx="207963" cy="79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3344" name="Rectangle 97"/>
          <p:cNvSpPr>
            <a:spLocks noChangeArrowheads="1"/>
          </p:cNvSpPr>
          <p:nvPr/>
        </p:nvSpPr>
        <p:spPr bwMode="auto">
          <a:xfrm>
            <a:off x="3200400" y="5224463"/>
            <a:ext cx="685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en-US" sz="1600">
                <a:solidFill>
                  <a:srgbClr val="000000"/>
                </a:solidFill>
              </a:rPr>
              <a:t>x</a:t>
            </a:r>
            <a:r>
              <a:rPr lang="en-US" altLang="en-US" sz="1600" i="1">
                <a:solidFill>
                  <a:srgbClr val="000000"/>
                </a:solidFill>
              </a:rPr>
              <a:t>t</a:t>
            </a:r>
            <a:r>
              <a:rPr lang="en-US" altLang="en-US" sz="1600" i="1" baseline="-25000">
                <a:solidFill>
                  <a:srgbClr val="000000"/>
                </a:solidFill>
              </a:rPr>
              <a:t>s</a:t>
            </a:r>
            <a:r>
              <a:rPr lang="en-US" altLang="en-US" sz="1600">
                <a:solidFill>
                  <a:srgbClr val="000000"/>
                </a:solidFill>
              </a:rPr>
              <a:t>/p</a:t>
            </a:r>
            <a:endParaRPr lang="en-US" altLang="en-US" sz="240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2209800" y="5181600"/>
            <a:ext cx="2743200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6" name="Rectangle 101"/>
          <p:cNvSpPr>
            <a:spLocks noChangeArrowheads="1"/>
          </p:cNvSpPr>
          <p:nvPr/>
        </p:nvSpPr>
        <p:spPr bwMode="auto">
          <a:xfrm>
            <a:off x="2362200" y="3810000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en-US" sz="1400" i="1">
                <a:solidFill>
                  <a:srgbClr val="000000"/>
                </a:solidFill>
              </a:rPr>
              <a:t>t</a:t>
            </a:r>
            <a:r>
              <a:rPr lang="en-US" altLang="en-US" sz="1400" i="1" baseline="-25000">
                <a:solidFill>
                  <a:srgbClr val="000000"/>
                </a:solidFill>
              </a:rPr>
              <a:t>s</a:t>
            </a:r>
            <a:r>
              <a:rPr lang="en-US" altLang="en-US" sz="1400">
                <a:solidFill>
                  <a:srgbClr val="000000"/>
                </a:solidFill>
              </a:rPr>
              <a:t>/p</a:t>
            </a:r>
            <a:endParaRPr lang="en-US" altLang="en-US" sz="200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2209800" y="4114800"/>
            <a:ext cx="762000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5400000">
            <a:off x="2018507" y="3466306"/>
            <a:ext cx="381000" cy="15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ymbol zastępczy numeru slajdu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9" name="Symbol zastępczy stopki 4">
            <a:extLst>
              <a:ext uri="{FF2B5EF4-FFF2-40B4-BE49-F238E27FC236}">
                <a16:creationId xmlns:a16="http://schemas.microsoft.com/office/drawing/2014/main" id="{A523A05A-F6A7-413C-9330-CE9E2FF64F60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81000"/>
            <a:ext cx="6019800" cy="53340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100" dirty="0"/>
              <a:t>(b) </a:t>
            </a:r>
            <a:r>
              <a:rPr lang="pl-PL" altLang="en-US" sz="2100" dirty="0"/>
              <a:t>Wyszukiwanie równoległe</a:t>
            </a:r>
            <a:endParaRPr lang="en-US" altLang="en-US" sz="2100" dirty="0"/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1935163" y="1168400"/>
            <a:ext cx="712787" cy="712788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1935163" y="1985963"/>
            <a:ext cx="712787" cy="712787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1935163" y="2803525"/>
            <a:ext cx="712787" cy="712788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1935163" y="3621088"/>
            <a:ext cx="712787" cy="712787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1935163" y="4438650"/>
            <a:ext cx="712787" cy="712788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14345" name="Rectangle 10"/>
          <p:cNvSpPr>
            <a:spLocks noChangeArrowheads="1"/>
          </p:cNvSpPr>
          <p:nvPr/>
        </p:nvSpPr>
        <p:spPr bwMode="auto">
          <a:xfrm>
            <a:off x="1935163" y="5256213"/>
            <a:ext cx="712787" cy="712787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14346" name="Line 14"/>
          <p:cNvSpPr>
            <a:spLocks noChangeShapeType="1"/>
          </p:cNvSpPr>
          <p:nvPr/>
        </p:nvSpPr>
        <p:spPr bwMode="auto">
          <a:xfrm>
            <a:off x="1549400" y="1516063"/>
            <a:ext cx="35560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4347" name="Line 18"/>
          <p:cNvSpPr>
            <a:spLocks noChangeShapeType="1"/>
          </p:cNvSpPr>
          <p:nvPr/>
        </p:nvSpPr>
        <p:spPr bwMode="auto">
          <a:xfrm>
            <a:off x="1549400" y="2333625"/>
            <a:ext cx="35560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4348" name="Line 22"/>
          <p:cNvSpPr>
            <a:spLocks noChangeShapeType="1"/>
          </p:cNvSpPr>
          <p:nvPr/>
        </p:nvSpPr>
        <p:spPr bwMode="auto">
          <a:xfrm>
            <a:off x="1549400" y="3151188"/>
            <a:ext cx="35560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4349" name="Line 26"/>
          <p:cNvSpPr>
            <a:spLocks noChangeShapeType="1"/>
          </p:cNvSpPr>
          <p:nvPr/>
        </p:nvSpPr>
        <p:spPr bwMode="auto">
          <a:xfrm>
            <a:off x="1549400" y="3968750"/>
            <a:ext cx="35560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4350" name="Line 30"/>
          <p:cNvSpPr>
            <a:spLocks noChangeShapeType="1"/>
          </p:cNvSpPr>
          <p:nvPr/>
        </p:nvSpPr>
        <p:spPr bwMode="auto">
          <a:xfrm>
            <a:off x="1549400" y="4786313"/>
            <a:ext cx="35560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4351" name="Line 34"/>
          <p:cNvSpPr>
            <a:spLocks noChangeShapeType="1"/>
          </p:cNvSpPr>
          <p:nvPr/>
        </p:nvSpPr>
        <p:spPr bwMode="auto">
          <a:xfrm>
            <a:off x="1549400" y="5603875"/>
            <a:ext cx="35560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4352" name="Line 38"/>
          <p:cNvSpPr>
            <a:spLocks noChangeShapeType="1"/>
          </p:cNvSpPr>
          <p:nvPr/>
        </p:nvSpPr>
        <p:spPr bwMode="auto">
          <a:xfrm>
            <a:off x="2052638" y="5603875"/>
            <a:ext cx="1587" cy="5873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4353" name="Oval 39"/>
          <p:cNvSpPr>
            <a:spLocks noChangeArrowheads="1"/>
          </p:cNvSpPr>
          <p:nvPr/>
        </p:nvSpPr>
        <p:spPr bwMode="auto">
          <a:xfrm>
            <a:off x="2006600" y="5576888"/>
            <a:ext cx="73025" cy="55562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14354" name="Rectangle 40"/>
          <p:cNvSpPr>
            <a:spLocks noChangeArrowheads="1"/>
          </p:cNvSpPr>
          <p:nvPr/>
        </p:nvSpPr>
        <p:spPr bwMode="auto">
          <a:xfrm>
            <a:off x="2176463" y="6049963"/>
            <a:ext cx="206306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l-PL" altLang="en-US" sz="1700" dirty="0">
                <a:solidFill>
                  <a:srgbClr val="000000"/>
                </a:solidFill>
                <a:latin typeface="Helvetica" charset="0"/>
              </a:rPr>
              <a:t>Koniec wyszukiwania</a:t>
            </a:r>
            <a:endParaRPr lang="en-US" altLang="en-US" sz="2400" dirty="0"/>
          </a:p>
        </p:txBody>
      </p:sp>
      <p:sp>
        <p:nvSpPr>
          <p:cNvPr id="14355" name="Rectangle 42"/>
          <p:cNvSpPr>
            <a:spLocks noChangeArrowheads="1"/>
          </p:cNvSpPr>
          <p:nvPr/>
        </p:nvSpPr>
        <p:spPr bwMode="auto">
          <a:xfrm>
            <a:off x="1371600" y="5240338"/>
            <a:ext cx="425450" cy="246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sz="160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en-US" sz="1600" i="1">
                <a:solidFill>
                  <a:srgbClr val="000000"/>
                </a:solidFill>
                <a:latin typeface="Times" charset="0"/>
                <a:ea typeface="Times" charset="0"/>
                <a:cs typeface="Times" charset="0"/>
              </a:rPr>
              <a:t>t</a:t>
            </a:r>
            <a:endParaRPr lang="en-US" altLang="en-US" sz="1600" i="1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356" name="Line 44"/>
          <p:cNvSpPr>
            <a:spLocks noChangeShapeType="1"/>
          </p:cNvSpPr>
          <p:nvPr/>
        </p:nvSpPr>
        <p:spPr bwMode="auto">
          <a:xfrm>
            <a:off x="1828800" y="5410200"/>
            <a:ext cx="152400" cy="1524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3581400" y="2743200"/>
            <a:ext cx="5105400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pl-PL" altLang="en-US" sz="2400" kern="0" dirty="0">
                <a:latin typeface="+mn-lt"/>
              </a:rPr>
              <a:t>Przyspieszenie:</a:t>
            </a:r>
            <a:endParaRPr lang="en-US" altLang="en-US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endParaRPr lang="en-US" altLang="en-US" sz="2400" kern="0" dirty="0">
              <a:latin typeface="+mn-lt"/>
            </a:endParaRP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757738" y="3603625"/>
            <a:ext cx="3319462" cy="1806575"/>
            <a:chOff x="3005764" y="3146623"/>
            <a:chExt cx="3318836" cy="1806377"/>
          </a:xfrm>
        </p:grpSpPr>
        <p:sp>
          <p:nvSpPr>
            <p:cNvPr id="14359" name="Rectangle 5"/>
            <p:cNvSpPr>
              <a:spLocks noChangeArrowheads="1"/>
            </p:cNvSpPr>
            <p:nvPr/>
          </p:nvSpPr>
          <p:spPr bwMode="auto">
            <a:xfrm>
              <a:off x="3005764" y="4155757"/>
              <a:ext cx="67967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i="1">
                  <a:solidFill>
                    <a:srgbClr val="000000"/>
                  </a:solidFill>
                  <a:latin typeface="Times" charset="0"/>
                </a:rPr>
                <a:t>S</a:t>
              </a:r>
              <a:r>
                <a:rPr lang="en-US" altLang="en-US" sz="2800">
                  <a:solidFill>
                    <a:srgbClr val="000000"/>
                  </a:solidFill>
                  <a:latin typeface="Times" charset="0"/>
                </a:rPr>
                <a:t>(</a:t>
              </a:r>
              <a:r>
                <a:rPr lang="en-US" altLang="en-US" sz="2800" i="1">
                  <a:solidFill>
                    <a:srgbClr val="000000"/>
                  </a:solidFill>
                  <a:latin typeface="Times" charset="0"/>
                </a:rPr>
                <a:t>p</a:t>
              </a:r>
              <a:r>
                <a:rPr lang="en-US" altLang="en-US" sz="2800">
                  <a:solidFill>
                    <a:srgbClr val="000000"/>
                  </a:solidFill>
                  <a:latin typeface="Times" charset="0"/>
                </a:rPr>
                <a:t>)</a:t>
              </a:r>
              <a:endParaRPr lang="en-US" altLang="en-US"/>
            </a:p>
          </p:txBody>
        </p:sp>
        <p:sp>
          <p:nvSpPr>
            <p:cNvPr id="14360" name="Rectangle 7"/>
            <p:cNvSpPr>
              <a:spLocks noChangeArrowheads="1"/>
            </p:cNvSpPr>
            <p:nvPr/>
          </p:nvSpPr>
          <p:spPr bwMode="auto">
            <a:xfrm>
              <a:off x="4343400" y="3505200"/>
              <a:ext cx="1795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i="1">
                  <a:solidFill>
                    <a:srgbClr val="000000"/>
                  </a:solidFill>
                  <a:latin typeface="Times" charset="0"/>
                </a:rPr>
                <a:t>x</a:t>
              </a:r>
              <a:endParaRPr lang="en-US" altLang="en-US"/>
            </a:p>
          </p:txBody>
        </p:sp>
        <p:sp>
          <p:nvSpPr>
            <p:cNvPr id="14361" name="Rectangle 8"/>
            <p:cNvSpPr>
              <a:spLocks noChangeArrowheads="1"/>
            </p:cNvSpPr>
            <p:nvPr/>
          </p:nvSpPr>
          <p:spPr bwMode="auto">
            <a:xfrm>
              <a:off x="4849664" y="3146623"/>
              <a:ext cx="9938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i="1">
                  <a:solidFill>
                    <a:srgbClr val="000000"/>
                  </a:solidFill>
                  <a:latin typeface="Times" charset="0"/>
                </a:rPr>
                <a:t>t</a:t>
              </a:r>
              <a:endParaRPr lang="en-US" altLang="en-US"/>
            </a:p>
          </p:txBody>
        </p:sp>
        <p:sp>
          <p:nvSpPr>
            <p:cNvPr id="14362" name="Rectangle 9"/>
            <p:cNvSpPr>
              <a:spLocks noChangeArrowheads="1"/>
            </p:cNvSpPr>
            <p:nvPr/>
          </p:nvSpPr>
          <p:spPr bwMode="auto">
            <a:xfrm>
              <a:off x="4938564" y="3349823"/>
              <a:ext cx="906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altLang="en-US" sz="2000" i="1">
                  <a:solidFill>
                    <a:srgbClr val="000000"/>
                  </a:solidFill>
                  <a:latin typeface="Times" charset="0"/>
                </a:rPr>
                <a:t>s</a:t>
              </a:r>
              <a:endParaRPr lang="en-US" altLang="en-US" sz="1400"/>
            </a:p>
          </p:txBody>
        </p:sp>
        <p:sp>
          <p:nvSpPr>
            <p:cNvPr id="14363" name="Rectangle 10"/>
            <p:cNvSpPr>
              <a:spLocks noChangeArrowheads="1"/>
            </p:cNvSpPr>
            <p:nvPr/>
          </p:nvSpPr>
          <p:spPr bwMode="auto">
            <a:xfrm>
              <a:off x="4851400" y="3735388"/>
              <a:ext cx="20037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i="1">
                  <a:solidFill>
                    <a:srgbClr val="000000"/>
                  </a:solidFill>
                  <a:latin typeface="Times" charset="0"/>
                </a:rPr>
                <a:t>p</a:t>
              </a:r>
              <a:endParaRPr lang="en-US" altLang="en-US"/>
            </a:p>
          </p:txBody>
        </p:sp>
        <p:sp>
          <p:nvSpPr>
            <p:cNvPr id="14364" name="Rectangle 15"/>
            <p:cNvSpPr>
              <a:spLocks noChangeArrowheads="1"/>
            </p:cNvSpPr>
            <p:nvPr/>
          </p:nvSpPr>
          <p:spPr bwMode="auto">
            <a:xfrm>
              <a:off x="4572000" y="3581400"/>
              <a:ext cx="1266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>
                  <a:solidFill>
                    <a:srgbClr val="000000"/>
                  </a:solidFill>
                  <a:latin typeface="Symbol" pitchFamily="18" charset="2"/>
                </a:rPr>
                <a:t>´</a:t>
              </a:r>
              <a:endParaRPr lang="en-US" altLang="en-US" sz="1200"/>
            </a:p>
          </p:txBody>
        </p:sp>
        <p:sp>
          <p:nvSpPr>
            <p:cNvPr id="14365" name="Rectangle 18"/>
            <p:cNvSpPr>
              <a:spLocks noChangeArrowheads="1"/>
            </p:cNvSpPr>
            <p:nvPr/>
          </p:nvSpPr>
          <p:spPr bwMode="auto">
            <a:xfrm>
              <a:off x="5996614" y="3657600"/>
              <a:ext cx="9938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i="1">
                  <a:solidFill>
                    <a:srgbClr val="000000"/>
                  </a:solidFill>
                  <a:latin typeface="Times" charset="0"/>
                </a:rPr>
                <a:t>t</a:t>
              </a:r>
              <a:endParaRPr lang="en-US" altLang="en-US"/>
            </a:p>
          </p:txBody>
        </p:sp>
        <p:sp>
          <p:nvSpPr>
            <p:cNvPr id="14366" name="Rectangle 19"/>
            <p:cNvSpPr>
              <a:spLocks noChangeArrowheads="1"/>
            </p:cNvSpPr>
            <p:nvPr/>
          </p:nvSpPr>
          <p:spPr bwMode="auto">
            <a:xfrm>
              <a:off x="5717214" y="3606800"/>
              <a:ext cx="21961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endParaRPr lang="en-US" altLang="en-US"/>
            </a:p>
          </p:txBody>
        </p:sp>
        <p:sp>
          <p:nvSpPr>
            <p:cNvPr id="14367" name="Rectangle 20"/>
            <p:cNvSpPr>
              <a:spLocks noChangeArrowheads="1"/>
            </p:cNvSpPr>
            <p:nvPr/>
          </p:nvSpPr>
          <p:spPr bwMode="auto">
            <a:xfrm>
              <a:off x="5486400" y="3698557"/>
              <a:ext cx="17953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400">
                  <a:solidFill>
                    <a:srgbClr val="000000"/>
                  </a:solidFill>
                  <a:latin typeface="Times" charset="0"/>
                </a:rPr>
                <a:t>+</a:t>
              </a:r>
              <a:endParaRPr lang="en-US" altLang="en-US" sz="1600"/>
            </a:p>
          </p:txBody>
        </p:sp>
        <p:sp>
          <p:nvSpPr>
            <p:cNvPr id="14368" name="Rectangle 21"/>
            <p:cNvSpPr>
              <a:spLocks noChangeArrowheads="1"/>
            </p:cNvSpPr>
            <p:nvPr/>
          </p:nvSpPr>
          <p:spPr bwMode="auto">
            <a:xfrm>
              <a:off x="5422900" y="4522113"/>
              <a:ext cx="9938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i="1">
                  <a:solidFill>
                    <a:srgbClr val="000000"/>
                  </a:solidFill>
                  <a:latin typeface="Times" charset="0"/>
                </a:rPr>
                <a:t>t</a:t>
              </a:r>
              <a:endParaRPr lang="en-US" altLang="en-US"/>
            </a:p>
          </p:txBody>
        </p:sp>
        <p:sp>
          <p:nvSpPr>
            <p:cNvPr id="14369" name="Rectangle 22"/>
            <p:cNvSpPr>
              <a:spLocks noChangeArrowheads="1"/>
            </p:cNvSpPr>
            <p:nvPr/>
          </p:nvSpPr>
          <p:spPr bwMode="auto">
            <a:xfrm>
              <a:off x="5143500" y="4471313"/>
              <a:ext cx="21961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endParaRPr lang="en-US" altLang="en-US"/>
            </a:p>
          </p:txBody>
        </p:sp>
        <p:sp>
          <p:nvSpPr>
            <p:cNvPr id="14370" name="Rectangle 53"/>
            <p:cNvSpPr>
              <a:spLocks noChangeArrowheads="1"/>
            </p:cNvSpPr>
            <p:nvPr/>
          </p:nvSpPr>
          <p:spPr bwMode="auto">
            <a:xfrm>
              <a:off x="3798150" y="4155757"/>
              <a:ext cx="24045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3200">
                  <a:solidFill>
                    <a:srgbClr val="000000"/>
                  </a:solidFill>
                  <a:latin typeface="Times" charset="0"/>
                </a:rPr>
                <a:t>=</a:t>
              </a:r>
              <a:endParaRPr lang="en-US" altLang="en-US" sz="2000"/>
            </a:p>
          </p:txBody>
        </p:sp>
        <p:sp>
          <p:nvSpPr>
            <p:cNvPr id="14371" name="Line 54"/>
            <p:cNvSpPr>
              <a:spLocks noChangeShapeType="1"/>
            </p:cNvSpPr>
            <p:nvPr/>
          </p:nvSpPr>
          <p:spPr bwMode="auto">
            <a:xfrm>
              <a:off x="4114800" y="4419600"/>
              <a:ext cx="2209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4372" name="Line 55"/>
            <p:cNvSpPr>
              <a:spLocks noChangeShapeType="1"/>
            </p:cNvSpPr>
            <p:nvPr/>
          </p:nvSpPr>
          <p:spPr bwMode="auto">
            <a:xfrm>
              <a:off x="4813300" y="373380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4373" name="AutoShape 56"/>
            <p:cNvSpPr>
              <a:spLocks/>
            </p:cNvSpPr>
            <p:nvPr/>
          </p:nvSpPr>
          <p:spPr bwMode="auto">
            <a:xfrm>
              <a:off x="4191000" y="3276600"/>
              <a:ext cx="76200" cy="914400"/>
            </a:xfrm>
            <a:prstGeom prst="leftBracket">
              <a:avLst>
                <a:gd name="adj" fmla="val 1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 sz="1400"/>
            </a:p>
          </p:txBody>
        </p:sp>
        <p:sp>
          <p:nvSpPr>
            <p:cNvPr id="14374" name="AutoShape 57"/>
            <p:cNvSpPr>
              <a:spLocks/>
            </p:cNvSpPr>
            <p:nvPr/>
          </p:nvSpPr>
          <p:spPr bwMode="auto">
            <a:xfrm>
              <a:off x="5194300" y="3276600"/>
              <a:ext cx="76200" cy="914400"/>
            </a:xfrm>
            <a:prstGeom prst="rightBracket">
              <a:avLst>
                <a:gd name="adj" fmla="val 1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 sz="1400"/>
            </a:p>
          </p:txBody>
        </p:sp>
      </p:grpSp>
      <p:sp>
        <p:nvSpPr>
          <p:cNvPr id="40" name="Symbol zastępczy numeru slajdu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1" name="Symbol zastępczy stopki 4">
            <a:extLst>
              <a:ext uri="{FF2B5EF4-FFF2-40B4-BE49-F238E27FC236}">
                <a16:creationId xmlns:a16="http://schemas.microsoft.com/office/drawing/2014/main" id="{00EC5558-0188-41F0-8D40-44250E7A4C04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>
              <a:defRPr/>
            </a:pPr>
            <a:r>
              <a:rPr lang="pl-PL" dirty="0">
                <a:solidFill>
                  <a:schemeClr val="tx1"/>
                </a:solidFill>
              </a:rPr>
              <a:t>Plan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lvl="0">
              <a:buFont typeface="+mj-lt"/>
              <a:buAutoNum type="arabicPeriod"/>
            </a:pPr>
            <a:r>
              <a:rPr lang="pl-PL" sz="2800" b="1" dirty="0"/>
              <a:t>Przyspieszenie programu równoległego</a:t>
            </a:r>
            <a:endParaRPr lang="pl-PL" sz="2800" dirty="0"/>
          </a:p>
          <a:p>
            <a:pPr lvl="0">
              <a:buFont typeface="+mj-lt"/>
              <a:buAutoNum type="arabicPeriod"/>
            </a:pPr>
            <a:r>
              <a:rPr lang="pl-PL" sz="2800" b="1" dirty="0"/>
              <a:t>Rodzaje przyspieszenia</a:t>
            </a:r>
            <a:endParaRPr lang="pl-PL" sz="2800" dirty="0"/>
          </a:p>
          <a:p>
            <a:pPr lvl="0">
              <a:buFont typeface="+mj-lt"/>
              <a:buAutoNum type="arabicPeriod"/>
            </a:pPr>
            <a:r>
              <a:rPr lang="pl-PL" sz="2800" b="1" dirty="0"/>
              <a:t>Punkt  złotego środka</a:t>
            </a:r>
            <a:endParaRPr lang="pl-PL" sz="2800" dirty="0"/>
          </a:p>
          <a:p>
            <a:pPr lvl="0">
              <a:buFont typeface="+mj-lt"/>
              <a:buAutoNum type="arabicPeriod"/>
            </a:pPr>
            <a:r>
              <a:rPr lang="pl-PL" sz="2800" b="1" dirty="0"/>
              <a:t>Efektywność  </a:t>
            </a:r>
            <a:endParaRPr lang="pl-PL" sz="2800" dirty="0"/>
          </a:p>
          <a:p>
            <a:pPr lvl="0">
              <a:buFont typeface="+mj-lt"/>
              <a:buAutoNum type="arabicPeriod"/>
            </a:pPr>
            <a:r>
              <a:rPr lang="pl-PL" sz="2800" b="1" dirty="0"/>
              <a:t>Koszt obliczeń w środowisku równoległym</a:t>
            </a:r>
            <a:endParaRPr lang="pl-PL" sz="2800" dirty="0"/>
          </a:p>
          <a:p>
            <a:pPr lvl="0">
              <a:buFont typeface="+mj-lt"/>
              <a:buAutoNum type="arabicPeriod"/>
            </a:pPr>
            <a:r>
              <a:rPr lang="pl-PL" sz="2800" b="1" dirty="0"/>
              <a:t>Prawo </a:t>
            </a:r>
            <a:r>
              <a:rPr lang="pl-PL" sz="2800" b="1" dirty="0" err="1"/>
              <a:t>Amdahla</a:t>
            </a:r>
            <a:endParaRPr lang="pl-PL" sz="2800" dirty="0"/>
          </a:p>
          <a:p>
            <a:pPr lvl="0">
              <a:buFont typeface="+mj-lt"/>
              <a:buAutoNum type="arabicPeriod"/>
            </a:pPr>
            <a:r>
              <a:rPr lang="pl-PL" sz="2800" b="1" dirty="0"/>
              <a:t> Prawo Gustafsona</a:t>
            </a:r>
            <a:endParaRPr lang="pl-PL" sz="280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FD6F4E81-7144-44C1-A88B-9C7CCC90C650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Przyspieszenie</a:t>
            </a:r>
            <a:r>
              <a:rPr lang="en-US" dirty="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  <a:p>
            <a:pPr>
              <a:buNone/>
            </a:pPr>
            <a:r>
              <a:rPr lang="pl-PL" dirty="0"/>
              <a:t>  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Dla każdego problemu  o stałym rozmiarze istnieje optymalna liczba procesorów, nazywana  punktem złotego  środka.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D2B1D987-C5C6-47F1-A71C-5B0A1C74B3E9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b="1" dirty="0">
                <a:solidFill>
                  <a:schemeClr val="tx1"/>
                </a:solidFill>
              </a:rPr>
              <a:t>Punkt Złotego Środka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endParaRPr lang="en-US" sz="2800" dirty="0"/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725" y="1295400"/>
            <a:ext cx="821055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0668E0F7-5A52-41E6-A367-DB1EA816DB3C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Przyspieszenie</a:t>
            </a:r>
            <a:r>
              <a:rPr lang="en-US" dirty="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  <a:p>
            <a:pPr>
              <a:buNone/>
            </a:pPr>
            <a:r>
              <a:rPr lang="pl-PL" dirty="0"/>
              <a:t>  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Jak można wyznaczyć optymalną liczbę procesorów?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91A6E842-83EF-41B5-8295-A0E9716B6397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Przyspieszenie</a:t>
            </a:r>
            <a:r>
              <a:rPr lang="en-US" dirty="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Optymalną liczbę procesorów można znaleźć poprzez metodę prób i bledów.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0BFB265B-161C-4AA8-BC53-C8EA7A596AC6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Przyspieszenie</a:t>
            </a:r>
            <a:r>
              <a:rPr lang="en-US" dirty="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Jakie są wady  przyspieszenia jako miernika </a:t>
            </a:r>
          </a:p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jakości programu równoległego?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0610F09C-3746-4460-AFC7-02351FDA7BB5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Przyspieszenie</a:t>
            </a:r>
            <a:r>
              <a:rPr lang="en-US" dirty="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 Przyspieszenie nie pokazuje w jakim stopniu program zużywa zasoby obliczeniowe komputera.</a:t>
            </a:r>
          </a:p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A48DC1E5-D8B4-4795-89AE-22DD42833DC0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>
                <a:solidFill>
                  <a:schemeClr val="tx1"/>
                </a:solidFill>
              </a:rPr>
              <a:t>Efektywność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Efektywność  programu wykonanego na P  procesorach,  </a:t>
            </a:r>
            <a:r>
              <a:rPr lang="pl-PL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),  jest zdefiniowana jako stosunek przyśpieszenia osiągniętego i  liczby procesorów zastosowanych do wykonania tego programu: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/>
              <a:t> </a:t>
            </a:r>
            <a:endParaRPr lang="pl-PL" dirty="0"/>
          </a:p>
          <a:p>
            <a:pPr>
              <a:buFont typeface="Wingdings" pitchFamily="2" charset="2"/>
              <a:buNone/>
              <a:defRPr/>
            </a:pPr>
            <a:r>
              <a:rPr lang="pl-PL" dirty="0"/>
              <a:t>          </a:t>
            </a:r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</a:t>
            </a:r>
            <a:r>
              <a:rPr lang="en-US" i="1" dirty="0"/>
              <a:t>= S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</a:t>
            </a:r>
            <a:r>
              <a:rPr lang="en-US" i="1" dirty="0"/>
              <a:t>/P = T</a:t>
            </a:r>
            <a:r>
              <a:rPr lang="en-US" dirty="0"/>
              <a:t>(</a:t>
            </a:r>
            <a:r>
              <a:rPr lang="en-US" i="1" dirty="0"/>
              <a:t>1</a:t>
            </a:r>
            <a:r>
              <a:rPr lang="en-US" dirty="0"/>
              <a:t>)</a:t>
            </a:r>
            <a:r>
              <a:rPr lang="en-US" i="1" dirty="0"/>
              <a:t>/ </a:t>
            </a:r>
            <a:r>
              <a:rPr lang="en-US" dirty="0"/>
              <a:t>(</a:t>
            </a:r>
            <a:r>
              <a:rPr lang="en-US" i="1" dirty="0"/>
              <a:t>P*T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))</a:t>
            </a:r>
            <a:r>
              <a:rPr lang="en-US" i="1" dirty="0"/>
              <a:t>.</a:t>
            </a:r>
            <a:endParaRPr lang="pl-PL" i="1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B9AFD75B-5351-4260-84E9-0706409DBB64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>
                <a:solidFill>
                  <a:schemeClr val="tx1"/>
                </a:solidFill>
              </a:rPr>
              <a:t>Efektywność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  <a:defRPr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  <a:defRPr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W jakich granicach leży wartość efektywności? 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D4532864-E6FA-4971-9B82-6D3D199448F3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>
                <a:solidFill>
                  <a:schemeClr val="tx1"/>
                </a:solidFill>
              </a:rPr>
              <a:t>Efektywność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 Wartość efektywności jest  zwykle między zero a jeden  i pokazuje  jak dobrze są wykorzystywane   procesory  pod czas wykonywania programu w porównaniu do tego, jak dużo czasu  marnuje się w komunikacji,   synchronizacji i obsłudze wątków. </a:t>
            </a:r>
          </a:p>
          <a:p>
            <a:pPr>
              <a:buNone/>
              <a:defRPr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 Dla przyspieszenia idealnego </a:t>
            </a:r>
            <a:r>
              <a:rPr lang="pl-PL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=1. 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FBCC2021-862A-4F34-8013-D00DF372FA2E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>
                <a:solidFill>
                  <a:schemeClr val="tx1"/>
                </a:solidFill>
              </a:rPr>
              <a:t>Koszt obliczeń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Koszt obliczeń w środowisku równoległym jest określony jako iloczyn liczby procesorów używanych i  całkowitego czasu wykonania programu:</a:t>
            </a:r>
          </a:p>
          <a:p>
            <a:pPr>
              <a:buNone/>
            </a:pPr>
            <a:r>
              <a:rPr lang="pl-PL" dirty="0"/>
              <a:t>                           </a:t>
            </a:r>
            <a:r>
              <a:rPr lang="pl-PL" i="1" dirty="0" err="1"/>
              <a:t>Cost</a:t>
            </a:r>
            <a:r>
              <a:rPr lang="pl-PL" i="1" dirty="0"/>
              <a:t> = P *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pl-PL" i="1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l-PL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i="1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jest to czas wykonania programu równoległego.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9BFAC7F9-7A21-44AD-97AA-417EB41F915D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>
                <a:solidFill>
                  <a:schemeClr val="tx1"/>
                </a:solidFill>
              </a:rPr>
              <a:t>Przyspieszenie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pl-PL" dirty="0"/>
          </a:p>
          <a:p>
            <a:pPr>
              <a:buNone/>
              <a:defRPr/>
            </a:pPr>
            <a:r>
              <a:rPr lang="pl-PL" dirty="0"/>
              <a:t>  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Przyspieszenie jest to stosunek czasu wykonania programu na jednym procesorze do czasu wykonania programu równoległego  na  p  procesorach.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148EBD19-B15D-4F39-A29E-0F80C34E0873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>
                <a:solidFill>
                  <a:schemeClr val="tx1"/>
                </a:solidFill>
              </a:rPr>
              <a:t>Koszt obliczeń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/>
              <a:t>   </a:t>
            </a:r>
            <a:r>
              <a:rPr lang="pl-PL" dirty="0">
                <a:latin typeface="Times" pitchFamily="18" charset="0"/>
                <a:cs typeface="Times" pitchFamily="18" charset="0"/>
              </a:rPr>
              <a:t>Biorąc pod uwagę, że  </a:t>
            </a:r>
            <a:r>
              <a:rPr lang="pl-PL" i="1" dirty="0"/>
              <a:t>E </a:t>
            </a:r>
            <a:r>
              <a:rPr lang="pl-PL" dirty="0">
                <a:latin typeface="Times" pitchFamily="18" charset="0"/>
                <a:cs typeface="Times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pl-PL" b="1" i="1" baseline="-25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/>
              <a:t>/ </a:t>
            </a:r>
            <a:r>
              <a:rPr lang="pl-PL" i="1" dirty="0"/>
              <a:t>P</a:t>
            </a:r>
            <a:r>
              <a:rPr lang="pl-PL" dirty="0"/>
              <a:t>*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pl-PL" dirty="0">
              <a:latin typeface="Times" pitchFamily="18" charset="0"/>
              <a:cs typeface="Times" pitchFamily="18" charset="0"/>
            </a:endParaRPr>
          </a:p>
          <a:p>
            <a:pPr>
              <a:buNone/>
            </a:pPr>
            <a:r>
              <a:rPr lang="pl-PL" dirty="0">
                <a:latin typeface="Times" pitchFamily="18" charset="0"/>
                <a:cs typeface="Times" pitchFamily="18" charset="0"/>
              </a:rPr>
              <a:t>   czyli </a:t>
            </a:r>
            <a:r>
              <a:rPr lang="pl-PL" i="1" dirty="0"/>
              <a:t>P</a:t>
            </a:r>
            <a:r>
              <a:rPr lang="pl-PL" dirty="0"/>
              <a:t>*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i="1" baseline="-25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pl-PL" b="1" i="1" baseline="-25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/>
              <a:t>/ </a:t>
            </a:r>
            <a:r>
              <a:rPr lang="pl-PL" i="1" dirty="0"/>
              <a:t>E,</a:t>
            </a:r>
            <a:r>
              <a:rPr lang="pl-PL" dirty="0"/>
              <a:t> </a:t>
            </a:r>
            <a:endParaRPr lang="pl-PL" dirty="0">
              <a:latin typeface="Times" pitchFamily="18" charset="0"/>
              <a:cs typeface="Times" pitchFamily="18" charset="0"/>
            </a:endParaRPr>
          </a:p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gdzie</a:t>
            </a:r>
            <a:r>
              <a:rPr lang="pl-PL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l-PL" i="1" baseline="-25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i="1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jest to czas wykonania programu  sekwencyjnego,</a:t>
            </a:r>
            <a:endParaRPr lang="pl-PL" dirty="0">
              <a:latin typeface="Times" pitchFamily="18" charset="0"/>
              <a:cs typeface="Times" pitchFamily="18" charset="0"/>
            </a:endParaRPr>
          </a:p>
          <a:p>
            <a:pPr>
              <a:buNone/>
            </a:pPr>
            <a:r>
              <a:rPr lang="pl-PL" dirty="0">
                <a:latin typeface="Times" pitchFamily="18" charset="0"/>
                <a:cs typeface="Times" pitchFamily="18" charset="0"/>
              </a:rPr>
              <a:t>   wzór na koszt można zapisać jako funkcję efektywności (</a:t>
            </a:r>
            <a:r>
              <a:rPr lang="pl-PL" i="1" dirty="0">
                <a:latin typeface="Times" pitchFamily="18" charset="0"/>
                <a:cs typeface="Times" pitchFamily="18" charset="0"/>
              </a:rPr>
              <a:t>E</a:t>
            </a:r>
            <a:r>
              <a:rPr lang="pl-PL" dirty="0">
                <a:latin typeface="Times" pitchFamily="18" charset="0"/>
                <a:cs typeface="Times" pitchFamily="18" charset="0"/>
              </a:rPr>
              <a:t>): </a:t>
            </a:r>
            <a:br>
              <a:rPr lang="en-US" dirty="0">
                <a:latin typeface="Times" pitchFamily="18" charset="0"/>
                <a:cs typeface="Times" pitchFamily="18" charset="0"/>
              </a:rPr>
            </a:br>
            <a:endParaRPr lang="pl-PL" dirty="0">
              <a:latin typeface="Times" pitchFamily="18" charset="0"/>
              <a:cs typeface="Times" pitchFamily="18" charset="0"/>
            </a:endParaRPr>
          </a:p>
          <a:p>
            <a:pPr>
              <a:buNone/>
            </a:pPr>
            <a:r>
              <a:rPr lang="pl-PL" dirty="0"/>
              <a:t>                      </a:t>
            </a:r>
            <a:r>
              <a:rPr lang="pl-PL" dirty="0" err="1"/>
              <a:t>Cost</a:t>
            </a:r>
            <a:r>
              <a:rPr lang="pl-PL" dirty="0"/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l-PL" b="1" i="1" baseline="-25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/>
              <a:t>/ </a:t>
            </a:r>
            <a:r>
              <a:rPr lang="pl-PL" i="1" dirty="0"/>
              <a:t>E</a:t>
            </a:r>
            <a:r>
              <a:rPr lang="pl-PL" dirty="0"/>
              <a:t> </a:t>
            </a:r>
          </a:p>
          <a:p>
            <a:pPr>
              <a:buNone/>
            </a:pPr>
            <a:r>
              <a:rPr lang="pl-PL" dirty="0"/>
              <a:t>   </a:t>
            </a:r>
          </a:p>
          <a:p>
            <a:pPr>
              <a:buNone/>
            </a:pPr>
            <a:r>
              <a:rPr lang="pl-PL" dirty="0"/>
              <a:t>  </a:t>
            </a:r>
            <a:r>
              <a:rPr lang="pl-PL" b="1" dirty="0"/>
              <a:t> 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216817E0-4B45-4C15-A34A-E3F579AD0FB7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b="1" dirty="0">
                <a:solidFill>
                  <a:schemeClr val="tx1"/>
                </a:solidFill>
              </a:rPr>
              <a:t>Prawo </a:t>
            </a:r>
            <a:r>
              <a:rPr lang="pl-PL" b="1" dirty="0" err="1">
                <a:solidFill>
                  <a:schemeClr val="tx1"/>
                </a:solidFill>
              </a:rPr>
              <a:t>Amdahla</a:t>
            </a:r>
            <a:r>
              <a:rPr lang="pl-PL" b="1" dirty="0"/>
              <a:t> </a:t>
            </a:r>
            <a:br>
              <a:rPr lang="pl-PL" b="1" dirty="0"/>
            </a:br>
            <a:r>
              <a:rPr lang="pl-PL" b="1" dirty="0">
                <a:solidFill>
                  <a:schemeClr val="tx1"/>
                </a:solidFill>
              </a:rPr>
              <a:t>GENE M. AMDAHL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endParaRPr lang="en-US" sz="2800" dirty="0"/>
          </a:p>
        </p:txBody>
      </p:sp>
      <p:pic>
        <p:nvPicPr>
          <p:cNvPr id="3277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752600"/>
            <a:ext cx="4114800" cy="469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B2C0C721-CF63-451F-9895-6886DB3DD644}"/>
              </a:ext>
            </a:extLst>
          </p:cNvPr>
          <p:cNvSpPr>
            <a:spLocks noGrp="1"/>
          </p:cNvSpPr>
          <p:nvPr/>
        </p:nvSpPr>
        <p:spPr>
          <a:xfrm>
            <a:off x="1939925" y="6443663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b="1" dirty="0">
                <a:solidFill>
                  <a:schemeClr val="tx1"/>
                </a:solidFill>
              </a:rPr>
              <a:t>Prawo </a:t>
            </a:r>
            <a:r>
              <a:rPr lang="pl-PL" b="1" dirty="0" err="1">
                <a:solidFill>
                  <a:schemeClr val="tx1"/>
                </a:solidFill>
              </a:rPr>
              <a:t>Amdahla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4163" indent="-225425">
              <a:buFontTx/>
              <a:buChar char="•"/>
            </a:pPr>
            <a:endParaRPr lang="pl-PL" sz="2800" dirty="0"/>
          </a:p>
          <a:p>
            <a:pPr marL="284163" indent="-225425"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Określa przyspieszenie aplikacji równoległej lub rozproszonej dla problemu o  stałym rozmiarze.</a:t>
            </a:r>
          </a:p>
          <a:p>
            <a:pPr marL="284163" indent="-225425">
              <a:buFontTx/>
              <a:buChar char="•"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1BB412AF-27C6-4A19-A6DD-4872AD29B382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b="1" dirty="0">
                <a:solidFill>
                  <a:schemeClr val="tx1"/>
                </a:solidFill>
              </a:rPr>
              <a:t>Prawo </a:t>
            </a:r>
            <a:r>
              <a:rPr lang="pl-PL" b="1" dirty="0" err="1">
                <a:solidFill>
                  <a:schemeClr val="tx1"/>
                </a:solidFill>
              </a:rPr>
              <a:t>Amdahla</a:t>
            </a:r>
            <a:endParaRPr lang="pl-PL" b="1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pl-PL" sz="2800" dirty="0"/>
              <a:t>  </a:t>
            </a:r>
            <a:r>
              <a:rPr lang="pl-PL" dirty="0">
                <a:latin typeface="Times" pitchFamily="18" charset="0"/>
                <a:cs typeface="Times" pitchFamily="18" charset="0"/>
              </a:rPr>
              <a:t>Prawo </a:t>
            </a:r>
            <a:r>
              <a:rPr lang="pl-PL" dirty="0" err="1">
                <a:latin typeface="Times" pitchFamily="18" charset="0"/>
                <a:cs typeface="Times" pitchFamily="18" charset="0"/>
              </a:rPr>
              <a:t>Amdahla</a:t>
            </a:r>
            <a:r>
              <a:rPr lang="pl-PL" dirty="0">
                <a:latin typeface="Times" pitchFamily="18" charset="0"/>
                <a:cs typeface="Times" pitchFamily="18" charset="0"/>
              </a:rPr>
              <a:t> jest opublikowane w artykule :</a:t>
            </a:r>
          </a:p>
          <a:p>
            <a:pPr>
              <a:buFont typeface="Wingdings" pitchFamily="2" charset="2"/>
              <a:buNone/>
              <a:defRPr/>
            </a:pPr>
            <a:r>
              <a:rPr lang="pl-PL" sz="2800" dirty="0"/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pl-PL" sz="2800" dirty="0"/>
              <a:t>   </a:t>
            </a:r>
            <a:r>
              <a:rPr lang="en-US" sz="2800" dirty="0"/>
              <a:t>Amdahl, Gene. “The validity of the single</a:t>
            </a:r>
            <a:r>
              <a:rPr lang="pl-PL" sz="2800" dirty="0"/>
              <a:t> </a:t>
            </a:r>
            <a:r>
              <a:rPr lang="en-US" sz="2800" dirty="0"/>
              <a:t>processor approach to achieving large‐scale</a:t>
            </a:r>
            <a:r>
              <a:rPr lang="pl-PL" sz="2800" dirty="0"/>
              <a:t> </a:t>
            </a:r>
            <a:r>
              <a:rPr lang="en-US" sz="2800" dirty="0"/>
              <a:t>computing capabilities,” </a:t>
            </a:r>
            <a:r>
              <a:rPr lang="en-US" sz="2800" i="1" dirty="0"/>
              <a:t>Proceedings of the AFIPS Spring Joint Computer Conference,</a:t>
            </a:r>
            <a:r>
              <a:rPr lang="pl-PL" sz="2800" i="1" dirty="0"/>
              <a:t> </a:t>
            </a:r>
            <a:r>
              <a:rPr lang="pl-PL" sz="2800" dirty="0" err="1"/>
              <a:t>April</a:t>
            </a:r>
            <a:r>
              <a:rPr lang="pl-PL" sz="2800" dirty="0"/>
              <a:t> 1967, pp. 483‐485.</a:t>
            </a:r>
            <a:endParaRPr lang="en-US" sz="280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4E744FCA-1643-453C-B7EC-8673AEAAA09A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b="1" dirty="0">
                <a:solidFill>
                  <a:schemeClr val="tx1"/>
                </a:solidFill>
              </a:rPr>
              <a:t>Prawo </a:t>
            </a:r>
            <a:r>
              <a:rPr lang="pl-PL" b="1" dirty="0" err="1">
                <a:solidFill>
                  <a:schemeClr val="tx1"/>
                </a:solidFill>
              </a:rPr>
              <a:t>Amdahla</a:t>
            </a:r>
            <a:endParaRPr lang="pl-PL" b="1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pl-PL" sz="2800" dirty="0"/>
              <a:t>   </a:t>
            </a:r>
            <a:r>
              <a:rPr lang="pl-PL" dirty="0"/>
              <a:t>Prawo </a:t>
            </a:r>
            <a:r>
              <a:rPr lang="pl-PL" dirty="0" err="1">
                <a:latin typeface="Times" pitchFamily="18" charset="0"/>
                <a:cs typeface="Times" pitchFamily="18" charset="0"/>
              </a:rPr>
              <a:t>Amhdala</a:t>
            </a:r>
            <a:r>
              <a:rPr lang="pl-PL" dirty="0">
                <a:latin typeface="Times" pitchFamily="18" charset="0"/>
                <a:cs typeface="Times" pitchFamily="18" charset="0"/>
              </a:rPr>
              <a:t> korzysta z cząstki obliczeń sekwencyjnych:</a:t>
            </a:r>
          </a:p>
          <a:p>
            <a:pPr>
              <a:buFont typeface="Wingdings" pitchFamily="2" charset="2"/>
              <a:buNone/>
              <a:defRPr/>
            </a:pPr>
            <a:r>
              <a:rPr lang="pl-PL" dirty="0"/>
              <a:t>    </a:t>
            </a:r>
            <a:r>
              <a:rPr lang="pl-PL" dirty="0">
                <a:latin typeface="Times" pitchFamily="18" charset="0"/>
                <a:cs typeface="Times" pitchFamily="18" charset="0"/>
                <a:sym typeface="Symbol" pitchFamily="18" charset="2"/>
              </a:rPr>
              <a:t>            </a:t>
            </a:r>
            <a:r>
              <a:rPr lang="pl-PL" i="1" dirty="0">
                <a:latin typeface="Times" pitchFamily="18" charset="0"/>
                <a:cs typeface="Times" pitchFamily="18" charset="0"/>
                <a:sym typeface="Symbol" pitchFamily="18" charset="2"/>
              </a:rPr>
              <a:t>f</a:t>
            </a:r>
            <a:r>
              <a:rPr lang="en-US" i="1" dirty="0">
                <a:latin typeface="Times" pitchFamily="18" charset="0"/>
                <a:cs typeface="Times" pitchFamily="18" charset="0"/>
                <a:sym typeface="Symbol" pitchFamily="18" charset="2"/>
              </a:rPr>
              <a:t> </a:t>
            </a:r>
            <a:r>
              <a:rPr lang="en-US" dirty="0">
                <a:latin typeface="Times" pitchFamily="18" charset="0"/>
                <a:cs typeface="Times" pitchFamily="18" charset="0"/>
                <a:sym typeface="Symbol" pitchFamily="18" charset="2"/>
              </a:rPr>
              <a:t>= </a:t>
            </a:r>
            <a:r>
              <a:rPr lang="en-US" i="1" dirty="0">
                <a:latin typeface="Times" pitchFamily="18" charset="0"/>
                <a:cs typeface="Times" pitchFamily="18" charset="0"/>
              </a:rPr>
              <a:t>T</a:t>
            </a:r>
            <a:r>
              <a:rPr lang="en-US" i="1" baseline="-10000" dirty="0">
                <a:latin typeface="Times" pitchFamily="18" charset="0"/>
                <a:cs typeface="Times" pitchFamily="18" charset="0"/>
              </a:rPr>
              <a:t>s</a:t>
            </a:r>
            <a:r>
              <a:rPr lang="en-US" baseline="-10000" dirty="0">
                <a:latin typeface="Times" pitchFamily="18" charset="0"/>
                <a:cs typeface="Times" pitchFamily="18" charset="0"/>
              </a:rPr>
              <a:t> </a:t>
            </a:r>
            <a:r>
              <a:rPr lang="en-US" dirty="0">
                <a:latin typeface="Times" pitchFamily="18" charset="0"/>
                <a:cs typeface="Times" pitchFamily="18" charset="0"/>
                <a:sym typeface="Symbol" pitchFamily="18" charset="2"/>
              </a:rPr>
              <a:t>/ </a:t>
            </a:r>
            <a:r>
              <a:rPr lang="en-US" i="1" dirty="0">
                <a:latin typeface="Times" pitchFamily="18" charset="0"/>
                <a:cs typeface="Times" pitchFamily="18" charset="0"/>
              </a:rPr>
              <a:t>T</a:t>
            </a:r>
            <a:r>
              <a:rPr lang="en-US" dirty="0">
                <a:latin typeface="Times" pitchFamily="18" charset="0"/>
                <a:cs typeface="Times" pitchFamily="18" charset="0"/>
              </a:rPr>
              <a:t>(</a:t>
            </a:r>
            <a:r>
              <a:rPr lang="pl-PL" dirty="0">
                <a:latin typeface="Times" pitchFamily="18" charset="0"/>
                <a:cs typeface="Times" pitchFamily="18" charset="0"/>
              </a:rPr>
              <a:t>1</a:t>
            </a:r>
            <a:r>
              <a:rPr lang="en-US" dirty="0">
                <a:latin typeface="Times" pitchFamily="18" charset="0"/>
                <a:cs typeface="Times" pitchFamily="18" charset="0"/>
              </a:rPr>
              <a:t>)</a:t>
            </a:r>
            <a:r>
              <a:rPr lang="en-US" dirty="0">
                <a:latin typeface="Times" pitchFamily="18" charset="0"/>
                <a:cs typeface="Times" pitchFamily="18" charset="0"/>
                <a:sym typeface="Symbol" pitchFamily="18" charset="2"/>
              </a:rPr>
              <a:t> </a:t>
            </a:r>
            <a:r>
              <a:rPr lang="pl-PL" dirty="0">
                <a:latin typeface="Times" pitchFamily="18" charset="0"/>
                <a:cs typeface="Times" pitchFamily="18" charset="0"/>
                <a:sym typeface="Symbol" pitchFamily="18" charset="2"/>
              </a:rPr>
              <a:t>,</a:t>
            </a:r>
          </a:p>
          <a:p>
            <a:pPr>
              <a:buNone/>
              <a:defRPr/>
            </a:pPr>
            <a:r>
              <a:rPr lang="pl-PL" dirty="0">
                <a:latin typeface="Times" pitchFamily="18" charset="0"/>
                <a:cs typeface="Times" pitchFamily="18" charset="0"/>
                <a:sym typeface="Symbol" pitchFamily="18" charset="2"/>
              </a:rPr>
              <a:t>gdzie</a:t>
            </a:r>
          </a:p>
          <a:p>
            <a:pPr>
              <a:buNone/>
              <a:defRPr/>
            </a:pPr>
            <a:r>
              <a:rPr lang="pl-PL" dirty="0">
                <a:latin typeface="Times" pitchFamily="18" charset="0"/>
                <a:cs typeface="Times" pitchFamily="18" charset="0"/>
                <a:sym typeface="Symbol" pitchFamily="18" charset="2"/>
              </a:rPr>
              <a:t>  </a:t>
            </a:r>
            <a:r>
              <a:rPr lang="en-US" i="1" dirty="0">
                <a:latin typeface="Times" pitchFamily="18" charset="0"/>
                <a:cs typeface="Times" pitchFamily="18" charset="0"/>
              </a:rPr>
              <a:t>T</a:t>
            </a:r>
            <a:r>
              <a:rPr lang="en-US" i="1" baseline="-10000" dirty="0">
                <a:latin typeface="Times" pitchFamily="18" charset="0"/>
                <a:cs typeface="Times" pitchFamily="18" charset="0"/>
              </a:rPr>
              <a:t>s</a:t>
            </a:r>
            <a:r>
              <a:rPr lang="pl-PL" baseline="-10000" dirty="0">
                <a:latin typeface="Times" pitchFamily="18" charset="0"/>
                <a:cs typeface="Times" pitchFamily="18" charset="0"/>
              </a:rPr>
              <a:t>   </a:t>
            </a:r>
            <a:r>
              <a:rPr lang="pl-PL" dirty="0">
                <a:latin typeface="Times" pitchFamily="18" charset="0"/>
                <a:cs typeface="Times" pitchFamily="18" charset="0"/>
              </a:rPr>
              <a:t>jest to czas obliczeń sekwencyjnych,</a:t>
            </a:r>
          </a:p>
          <a:p>
            <a:pPr>
              <a:buNone/>
              <a:defRPr/>
            </a:pPr>
            <a:r>
              <a:rPr lang="pl-PL" dirty="0">
                <a:latin typeface="Times" pitchFamily="18" charset="0"/>
                <a:cs typeface="Times" pitchFamily="18" charset="0"/>
              </a:rPr>
              <a:t>  </a:t>
            </a:r>
            <a:r>
              <a:rPr lang="pl-PL" i="1" dirty="0">
                <a:latin typeface="Times" pitchFamily="18" charset="0"/>
                <a:cs typeface="Times" pitchFamily="18" charset="0"/>
              </a:rPr>
              <a:t>T</a:t>
            </a:r>
            <a:r>
              <a:rPr lang="pl-PL" dirty="0">
                <a:latin typeface="Times" pitchFamily="18" charset="0"/>
                <a:cs typeface="Times" pitchFamily="18" charset="0"/>
              </a:rPr>
              <a:t>(1) jest to czas wszystkich obliczeń (sekwencyjnych i równoległych)   na jednym procesorze.</a:t>
            </a:r>
          </a:p>
          <a:p>
            <a:pPr>
              <a:buNone/>
              <a:defRPr/>
            </a:pPr>
            <a:r>
              <a:rPr lang="pl-PL" dirty="0">
                <a:latin typeface="Times" pitchFamily="18" charset="0"/>
                <a:cs typeface="Times" pitchFamily="18" charset="0"/>
              </a:rPr>
              <a:t>  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1C33D595-2F09-48FF-9E88-41478D21307D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84163" indent="-225425"/>
            <a:r>
              <a:rPr lang="pl-PL" sz="3600" b="1" dirty="0">
                <a:solidFill>
                  <a:schemeClr val="tx1"/>
                </a:solidFill>
              </a:rPr>
              <a:t>Prawo </a:t>
            </a:r>
            <a:r>
              <a:rPr lang="pl-PL" sz="3600" b="1" dirty="0" err="1">
                <a:solidFill>
                  <a:schemeClr val="tx1"/>
                </a:solidFill>
              </a:rPr>
              <a:t>Amdahla</a:t>
            </a:r>
            <a:endParaRPr lang="pl-PL" sz="3600" dirty="0">
              <a:solidFill>
                <a:schemeClr val="tx1"/>
              </a:solidFill>
            </a:endParaRPr>
          </a:p>
        </p:txBody>
      </p:sp>
      <p:graphicFrame>
        <p:nvGraphicFramePr>
          <p:cNvPr id="573443" name="Group 3"/>
          <p:cNvGraphicFramePr>
            <a:graphicFrameLocks noGrp="1"/>
          </p:cNvGraphicFramePr>
          <p:nvPr>
            <p:ph idx="1"/>
          </p:nvPr>
        </p:nvGraphicFramePr>
        <p:xfrm>
          <a:off x="1965325" y="1677988"/>
          <a:ext cx="6858000" cy="762000"/>
        </p:xfrm>
        <a:graphic>
          <a:graphicData uri="http://schemas.openxmlformats.org/drawingml/2006/table">
            <a:tbl>
              <a:tblPr/>
              <a:tblGrid>
                <a:gridCol w="183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Se</a:t>
                      </a:r>
                      <a:r>
                        <a:rPr kumimoji="1" lang="pl-PL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kwencyjne</a:t>
                      </a:r>
                      <a:r>
                        <a:rPr kumimoji="1" 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 obliczenia</a:t>
                      </a:r>
                      <a:endParaRPr kumimoji="1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Helve" pitchFamily="2" charset="0"/>
                        <a:ea typeface="DFKai-SB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Równoległe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obliczenia</a:t>
                      </a:r>
                      <a:endParaRPr kumimoji="1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Helve" pitchFamily="2" charset="0"/>
                        <a:ea typeface="DFKai-SB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3451" name="Text Box 11"/>
          <p:cNvSpPr txBox="1">
            <a:spLocks noChangeArrowheads="1"/>
          </p:cNvSpPr>
          <p:nvPr/>
        </p:nvSpPr>
        <p:spPr bwMode="auto">
          <a:xfrm>
            <a:off x="252413" y="1727200"/>
            <a:ext cx="1757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dirty="0"/>
              <a:t> Se</a:t>
            </a:r>
            <a:r>
              <a:rPr lang="pl-PL" dirty="0" err="1"/>
              <a:t>kwencyjne</a:t>
            </a:r>
            <a:endParaRPr lang="de-DE" dirty="0"/>
          </a:p>
        </p:txBody>
      </p:sp>
      <p:graphicFrame>
        <p:nvGraphicFramePr>
          <p:cNvPr id="573452" name="Group 12"/>
          <p:cNvGraphicFramePr>
            <a:graphicFrameLocks noGrp="1"/>
          </p:cNvGraphicFramePr>
          <p:nvPr/>
        </p:nvGraphicFramePr>
        <p:xfrm>
          <a:off x="1962150" y="3575050"/>
          <a:ext cx="6880225" cy="762000"/>
        </p:xfrm>
        <a:graphic>
          <a:graphicData uri="http://schemas.openxmlformats.org/drawingml/2006/table">
            <a:tbl>
              <a:tblPr/>
              <a:tblGrid>
                <a:gridCol w="183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Se</a:t>
                      </a:r>
                      <a:r>
                        <a:rPr kumimoji="1" lang="pl-PL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kwencyjne</a:t>
                      </a:r>
                      <a:endParaRPr kumimoji="1" lang="pl-P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Helve" pitchFamily="2" charset="0"/>
                        <a:ea typeface="DFKai-SB" pitchFamily="65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obliczenia</a:t>
                      </a:r>
                      <a:endParaRPr kumimoji="1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Helve" pitchFamily="2" charset="0"/>
                        <a:ea typeface="DFKai-SB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P</a:t>
                      </a:r>
                      <a:r>
                        <a:rPr kumimoji="1" lang="de-DE" sz="2000" b="0" i="0" u="none" strike="noStrike" cap="none" normalizeH="0" baseline="-1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P</a:t>
                      </a:r>
                      <a:r>
                        <a:rPr kumimoji="1" lang="de-DE" sz="2000" b="0" i="0" u="none" strike="noStrike" cap="none" normalizeH="0" baseline="-1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P</a:t>
                      </a:r>
                      <a:r>
                        <a:rPr kumimoji="1" lang="de-DE" sz="2000" b="0" i="0" u="none" strike="noStrike" cap="none" normalizeH="0" baseline="-1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P</a:t>
                      </a:r>
                      <a:r>
                        <a:rPr kumimoji="1" lang="de-DE" sz="2000" b="0" i="0" u="none" strike="noStrike" cap="none" normalizeH="0" baseline="-1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P</a:t>
                      </a:r>
                      <a:r>
                        <a:rPr kumimoji="1" lang="de-DE" sz="2000" b="0" i="0" u="none" strike="noStrike" cap="none" normalizeH="0" baseline="-1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P</a:t>
                      </a:r>
                      <a:r>
                        <a:rPr kumimoji="1" lang="de-DE" sz="2000" b="0" i="0" u="none" strike="noStrike" cap="none" normalizeH="0" baseline="-1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P</a:t>
                      </a:r>
                      <a:r>
                        <a:rPr kumimoji="1" lang="de-DE" sz="2000" b="0" i="0" u="none" strike="noStrike" cap="none" normalizeH="0" baseline="-1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P</a:t>
                      </a:r>
                      <a:r>
                        <a:rPr kumimoji="1" lang="de-DE" sz="2000" b="0" i="0" u="none" strike="noStrike" cap="none" normalizeH="0" baseline="-1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P</a:t>
                      </a:r>
                      <a:r>
                        <a:rPr kumimoji="1" lang="de-DE" sz="2000" b="0" i="0" u="none" strike="noStrike" cap="none" normalizeH="0" baseline="-1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P</a:t>
                      </a:r>
                      <a:r>
                        <a:rPr kumimoji="1" lang="de-DE" sz="2000" b="0" i="0" u="none" strike="noStrike" cap="none" normalizeH="0" baseline="-1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3478" name="Text Box 38"/>
          <p:cNvSpPr txBox="1">
            <a:spLocks noChangeArrowheads="1"/>
          </p:cNvSpPr>
          <p:nvPr/>
        </p:nvSpPr>
        <p:spPr bwMode="auto">
          <a:xfrm>
            <a:off x="249238" y="3624263"/>
            <a:ext cx="1757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dirty="0"/>
              <a:t> </a:t>
            </a:r>
            <a:r>
              <a:rPr lang="pl-PL" dirty="0"/>
              <a:t>Równoległe</a:t>
            </a:r>
            <a:endParaRPr lang="de-DE" dirty="0"/>
          </a:p>
        </p:txBody>
      </p:sp>
      <p:sp>
        <p:nvSpPr>
          <p:cNvPr id="573479" name="AutoShape 39"/>
          <p:cNvSpPr>
            <a:spLocks/>
          </p:cNvSpPr>
          <p:nvPr/>
        </p:nvSpPr>
        <p:spPr bwMode="auto">
          <a:xfrm rot="16200000">
            <a:off x="5254625" y="-608012"/>
            <a:ext cx="261938" cy="6824662"/>
          </a:xfrm>
          <a:prstGeom prst="leftBrace">
            <a:avLst>
              <a:gd name="adj1" fmla="val 501670"/>
              <a:gd name="adj2" fmla="val 4910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573480" name="AutoShape 40"/>
          <p:cNvSpPr>
            <a:spLocks/>
          </p:cNvSpPr>
          <p:nvPr/>
        </p:nvSpPr>
        <p:spPr bwMode="auto">
          <a:xfrm rot="16200000">
            <a:off x="3000375" y="3040063"/>
            <a:ext cx="261938" cy="2322512"/>
          </a:xfrm>
          <a:prstGeom prst="leftBrace">
            <a:avLst>
              <a:gd name="adj1" fmla="val 170724"/>
              <a:gd name="adj2" fmla="val 4910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573481" name="Text Box 41"/>
          <p:cNvSpPr txBox="1">
            <a:spLocks noChangeArrowheads="1"/>
          </p:cNvSpPr>
          <p:nvPr/>
        </p:nvSpPr>
        <p:spPr bwMode="auto">
          <a:xfrm>
            <a:off x="4856163" y="2930525"/>
            <a:ext cx="1031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/>
              <a:t>T(1)</a:t>
            </a:r>
            <a:endParaRPr lang="de-DE" baseline="-10000"/>
          </a:p>
        </p:txBody>
      </p:sp>
      <p:sp>
        <p:nvSpPr>
          <p:cNvPr id="573482" name="Text Box 42"/>
          <p:cNvSpPr txBox="1">
            <a:spLocks noChangeArrowheads="1"/>
          </p:cNvSpPr>
          <p:nvPr/>
        </p:nvSpPr>
        <p:spPr bwMode="auto">
          <a:xfrm>
            <a:off x="2657475" y="4340225"/>
            <a:ext cx="1031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dirty="0"/>
              <a:t>T(</a:t>
            </a:r>
            <a:r>
              <a:rPr lang="pl-PL" dirty="0"/>
              <a:t>P</a:t>
            </a:r>
            <a:r>
              <a:rPr lang="de-DE" dirty="0"/>
              <a:t>)</a:t>
            </a:r>
            <a:endParaRPr lang="de-DE" baseline="-10000" dirty="0"/>
          </a:p>
        </p:txBody>
      </p:sp>
      <p:sp>
        <p:nvSpPr>
          <p:cNvPr id="573483" name="AutoShape 43"/>
          <p:cNvSpPr>
            <a:spLocks/>
          </p:cNvSpPr>
          <p:nvPr/>
        </p:nvSpPr>
        <p:spPr bwMode="auto">
          <a:xfrm rot="16200000">
            <a:off x="2753519" y="1402557"/>
            <a:ext cx="261937" cy="1835150"/>
          </a:xfrm>
          <a:prstGeom prst="leftBrace">
            <a:avLst>
              <a:gd name="adj1" fmla="val 134899"/>
              <a:gd name="adj2" fmla="val 4910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573484" name="AutoShape 44"/>
          <p:cNvSpPr>
            <a:spLocks/>
          </p:cNvSpPr>
          <p:nvPr/>
        </p:nvSpPr>
        <p:spPr bwMode="auto">
          <a:xfrm rot="16200000">
            <a:off x="6199188" y="-215900"/>
            <a:ext cx="261937" cy="5065713"/>
          </a:xfrm>
          <a:prstGeom prst="leftBrace">
            <a:avLst>
              <a:gd name="adj1" fmla="val 372374"/>
              <a:gd name="adj2" fmla="val 4910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573485" name="Text Box 45"/>
          <p:cNvSpPr txBox="1">
            <a:spLocks noChangeArrowheads="1"/>
          </p:cNvSpPr>
          <p:nvPr/>
        </p:nvSpPr>
        <p:spPr bwMode="auto">
          <a:xfrm>
            <a:off x="2397125" y="2416175"/>
            <a:ext cx="1031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/>
              <a:t>T</a:t>
            </a:r>
            <a:r>
              <a:rPr lang="de-DE" baseline="-10000"/>
              <a:t>s</a:t>
            </a:r>
          </a:p>
        </p:txBody>
      </p:sp>
      <p:sp>
        <p:nvSpPr>
          <p:cNvPr id="573486" name="Text Box 46"/>
          <p:cNvSpPr txBox="1">
            <a:spLocks noChangeArrowheads="1"/>
          </p:cNvSpPr>
          <p:nvPr/>
        </p:nvSpPr>
        <p:spPr bwMode="auto">
          <a:xfrm>
            <a:off x="5819775" y="2416175"/>
            <a:ext cx="1031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/>
              <a:t>T</a:t>
            </a:r>
            <a:r>
              <a:rPr lang="de-DE" baseline="-10000"/>
              <a:t>p</a:t>
            </a:r>
          </a:p>
        </p:txBody>
      </p:sp>
      <p:sp>
        <p:nvSpPr>
          <p:cNvPr id="573487" name="Rectangle 47"/>
          <p:cNvSpPr>
            <a:spLocks noChangeArrowheads="1"/>
          </p:cNvSpPr>
          <p:nvPr/>
        </p:nvSpPr>
        <p:spPr bwMode="auto">
          <a:xfrm>
            <a:off x="228600" y="4943475"/>
            <a:ext cx="8686800" cy="149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sz="2800" i="1" dirty="0"/>
              <a:t>T</a:t>
            </a:r>
            <a:r>
              <a:rPr lang="en-US" sz="2800" i="1" baseline="-10000" dirty="0"/>
              <a:t>s</a:t>
            </a:r>
            <a:r>
              <a:rPr lang="en-US" sz="2800" i="1" dirty="0"/>
              <a:t>=</a:t>
            </a:r>
            <a:r>
              <a:rPr lang="pl-PL" sz="2800" i="1" dirty="0">
                <a:sym typeface="Symbol" pitchFamily="18" charset="2"/>
              </a:rPr>
              <a:t>f*</a:t>
            </a:r>
            <a:r>
              <a:rPr lang="en-US" sz="2800" i="1" dirty="0"/>
              <a:t>T(1)</a:t>
            </a:r>
            <a:r>
              <a:rPr lang="pl-PL" sz="2800" i="1" dirty="0">
                <a:sym typeface="Symbol" pitchFamily="18" charset="2"/>
              </a:rPr>
              <a:t>;   </a:t>
            </a:r>
            <a:r>
              <a:rPr lang="en-US" sz="2800" i="1" dirty="0" err="1"/>
              <a:t>T</a:t>
            </a:r>
            <a:r>
              <a:rPr lang="en-US" sz="2800" i="1" baseline="-10000" dirty="0" err="1"/>
              <a:t>p</a:t>
            </a:r>
            <a:r>
              <a:rPr lang="en-US" sz="2800" i="1" dirty="0"/>
              <a:t>= (1-</a:t>
            </a:r>
            <a:r>
              <a:rPr lang="pl-PL" sz="2800" i="1" dirty="0">
                <a:sym typeface="Symbol" pitchFamily="18" charset="2"/>
              </a:rPr>
              <a:t>f</a:t>
            </a:r>
            <a:r>
              <a:rPr lang="en-US" sz="2800" i="1" dirty="0">
                <a:sym typeface="Symbol" pitchFamily="18" charset="2"/>
              </a:rPr>
              <a:t>)</a:t>
            </a:r>
            <a:r>
              <a:rPr lang="en-US" sz="2800" i="1" dirty="0"/>
              <a:t>T(1)</a:t>
            </a:r>
          </a:p>
          <a:p>
            <a:pPr marL="342900" indent="-342900" algn="l"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sz="2800" i="1" dirty="0"/>
              <a:t>			  T(</a:t>
            </a:r>
            <a:r>
              <a:rPr lang="pl-PL" sz="2800" i="1" dirty="0"/>
              <a:t>P</a:t>
            </a:r>
            <a:r>
              <a:rPr lang="en-US" sz="2800" i="1" dirty="0"/>
              <a:t>) = </a:t>
            </a:r>
            <a:r>
              <a:rPr lang="pl-PL" sz="2800" i="1" dirty="0">
                <a:sym typeface="Symbol" pitchFamily="18" charset="2"/>
              </a:rPr>
              <a:t>f*</a:t>
            </a:r>
            <a:r>
              <a:rPr lang="en-US" sz="2800" i="1" dirty="0"/>
              <a:t>T(1)+ (1-</a:t>
            </a:r>
            <a:r>
              <a:rPr lang="pl-PL" sz="2800" i="1" dirty="0">
                <a:sym typeface="Symbol" pitchFamily="18" charset="2"/>
              </a:rPr>
              <a:t>f</a:t>
            </a:r>
            <a:r>
              <a:rPr lang="en-US" sz="2800" i="1" dirty="0">
                <a:sym typeface="Symbol" pitchFamily="18" charset="2"/>
              </a:rPr>
              <a:t>)</a:t>
            </a:r>
            <a:r>
              <a:rPr lang="en-US" sz="2800" i="1" dirty="0"/>
              <a:t>T(1)/</a:t>
            </a:r>
            <a:r>
              <a:rPr lang="pl-PL" sz="2800" i="1" dirty="0"/>
              <a:t>P</a:t>
            </a:r>
            <a:endParaRPr lang="en-US" sz="2800" i="1" dirty="0">
              <a:sym typeface="Symbol" pitchFamily="18" charset="2"/>
            </a:endParaRPr>
          </a:p>
          <a:p>
            <a:pPr marL="342900" indent="-342900" algn="l"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sz="2800" dirty="0"/>
              <a:t>		</a:t>
            </a:r>
            <a:r>
              <a:rPr lang="en-US" sz="2400" dirty="0"/>
              <a:t>	</a:t>
            </a:r>
          </a:p>
        </p:txBody>
      </p:sp>
      <p:sp>
        <p:nvSpPr>
          <p:cNvPr id="573488" name="AutoShape 48"/>
          <p:cNvSpPr>
            <a:spLocks noChangeArrowheads="1"/>
          </p:cNvSpPr>
          <p:nvPr/>
        </p:nvSpPr>
        <p:spPr bwMode="auto">
          <a:xfrm>
            <a:off x="3609975" y="2909888"/>
            <a:ext cx="355600" cy="581025"/>
          </a:xfrm>
          <a:prstGeom prst="downArrow">
            <a:avLst>
              <a:gd name="adj1" fmla="val 50000"/>
              <a:gd name="adj2" fmla="val 4084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573491" name="AutoShape 51"/>
          <p:cNvSpPr>
            <a:spLocks noChangeArrowheads="1"/>
          </p:cNvSpPr>
          <p:nvPr/>
        </p:nvSpPr>
        <p:spPr bwMode="auto">
          <a:xfrm>
            <a:off x="6781800" y="4724400"/>
            <a:ext cx="1485900" cy="771525"/>
          </a:xfrm>
          <a:prstGeom prst="wedgeRoundRectCallout">
            <a:avLst>
              <a:gd name="adj1" fmla="val -79167"/>
              <a:gd name="adj2" fmla="val 63579"/>
              <a:gd name="adj3" fmla="val 16667"/>
            </a:avLst>
          </a:prstGeom>
          <a:solidFill>
            <a:schemeClr val="bg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pl-PL" dirty="0"/>
              <a:t>Liczba </a:t>
            </a:r>
            <a:r>
              <a:rPr lang="de-DE" dirty="0" err="1"/>
              <a:t>procesor</a:t>
            </a:r>
            <a:r>
              <a:rPr lang="pl-PL" dirty="0"/>
              <a:t>ów</a:t>
            </a:r>
            <a:endParaRPr lang="de-DE" dirty="0"/>
          </a:p>
        </p:txBody>
      </p:sp>
      <p:sp>
        <p:nvSpPr>
          <p:cNvPr id="19" name="Symbol zastępczy numeru slajdu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pl-PL" altLang="zh-TW" dirty="0"/>
              <a:t>56</a:t>
            </a:r>
            <a:endParaRPr lang="en-US" altLang="zh-TW" dirty="0"/>
          </a:p>
        </p:txBody>
      </p:sp>
      <p:sp>
        <p:nvSpPr>
          <p:cNvPr id="22" name="Prostokąt zaokrąglony 21"/>
          <p:cNvSpPr/>
          <p:nvPr/>
        </p:nvSpPr>
        <p:spPr bwMode="auto">
          <a:xfrm>
            <a:off x="381000" y="5562600"/>
            <a:ext cx="1828800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600" i="1" dirty="0">
                <a:latin typeface="Arial" charset="0"/>
              </a:rPr>
              <a:t>f </a:t>
            </a:r>
            <a:r>
              <a:rPr lang="pl-PL" sz="1600" dirty="0">
                <a:latin typeface="Arial" charset="0"/>
              </a:rPr>
              <a:t> jest to cząstka obliczeń sekwencyjnych</a:t>
            </a:r>
            <a:endParaRPr kumimoji="0" 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bjaśnienie prostokątne 20"/>
          <p:cNvSpPr/>
          <p:nvPr/>
        </p:nvSpPr>
        <p:spPr bwMode="auto">
          <a:xfrm>
            <a:off x="6019800" y="2895600"/>
            <a:ext cx="2514600" cy="612648"/>
          </a:xfrm>
          <a:prstGeom prst="wedgeRectCallout">
            <a:avLst>
              <a:gd name="adj1" fmla="val -75300"/>
              <a:gd name="adj2" fmla="val -1343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Czas obliczeń na jednym procesorze </a:t>
            </a:r>
          </a:p>
        </p:txBody>
      </p:sp>
      <p:sp>
        <p:nvSpPr>
          <p:cNvPr id="24" name="Objaśnienie prostokątne 23"/>
          <p:cNvSpPr/>
          <p:nvPr/>
        </p:nvSpPr>
        <p:spPr bwMode="auto">
          <a:xfrm>
            <a:off x="4267200" y="4572000"/>
            <a:ext cx="2286000" cy="457200"/>
          </a:xfrm>
          <a:prstGeom prst="wedgeRectCallout">
            <a:avLst>
              <a:gd name="adj1" fmla="val -61089"/>
              <a:gd name="adj2" fmla="val -11995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Obliczenia są podzielone pomiędzy procesory</a:t>
            </a:r>
          </a:p>
        </p:txBody>
      </p:sp>
      <p:sp>
        <p:nvSpPr>
          <p:cNvPr id="23" name="Symbol zastępczy stopki 4">
            <a:extLst>
              <a:ext uri="{FF2B5EF4-FFF2-40B4-BE49-F238E27FC236}">
                <a16:creationId xmlns:a16="http://schemas.microsoft.com/office/drawing/2014/main" id="{DE4DEFAA-9D54-40D2-BEBC-5E7F030FD1E1}"/>
              </a:ext>
            </a:extLst>
          </p:cNvPr>
          <p:cNvSpPr>
            <a:spLocks noGrp="1"/>
          </p:cNvSpPr>
          <p:nvPr/>
        </p:nvSpPr>
        <p:spPr>
          <a:xfrm>
            <a:off x="1927225" y="643890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315200" cy="1143000"/>
          </a:xfrm>
        </p:spPr>
        <p:txBody>
          <a:bodyPr>
            <a:normAutofit/>
          </a:bodyPr>
          <a:lstStyle/>
          <a:p>
            <a:r>
              <a:rPr lang="pl-PL" sz="3200" b="1" dirty="0">
                <a:solidFill>
                  <a:schemeClr val="tx1"/>
                </a:solidFill>
              </a:rPr>
              <a:t>Prawo </a:t>
            </a:r>
            <a:r>
              <a:rPr lang="pl-PL" sz="3200" b="1" dirty="0" err="1">
                <a:solidFill>
                  <a:schemeClr val="tx1"/>
                </a:solidFill>
              </a:rPr>
              <a:t>Amdahla</a:t>
            </a:r>
            <a:endParaRPr lang="en-US" altLang="en-US" sz="3600" dirty="0">
              <a:solidFill>
                <a:srgbClr val="C00000"/>
              </a:solidFill>
            </a:endParaRPr>
          </a:p>
        </p:txBody>
      </p:sp>
      <p:sp>
        <p:nvSpPr>
          <p:cNvPr id="11278" name="Rectangle 16"/>
          <p:cNvSpPr>
            <a:spLocks noChangeArrowheads="1"/>
          </p:cNvSpPr>
          <p:nvPr/>
        </p:nvSpPr>
        <p:spPr bwMode="auto">
          <a:xfrm>
            <a:off x="3921125" y="3625850"/>
            <a:ext cx="768350" cy="2247900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11279" name="Line 17"/>
          <p:cNvSpPr>
            <a:spLocks noChangeShapeType="1"/>
          </p:cNvSpPr>
          <p:nvPr/>
        </p:nvSpPr>
        <p:spPr bwMode="auto">
          <a:xfrm>
            <a:off x="2362200" y="3617913"/>
            <a:ext cx="155098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1280" name="Line 18"/>
          <p:cNvSpPr>
            <a:spLocks noChangeShapeType="1"/>
          </p:cNvSpPr>
          <p:nvPr/>
        </p:nvSpPr>
        <p:spPr bwMode="auto">
          <a:xfrm>
            <a:off x="2362200" y="3940175"/>
            <a:ext cx="1550988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1281" name="Line 19"/>
          <p:cNvSpPr>
            <a:spLocks noChangeShapeType="1"/>
          </p:cNvSpPr>
          <p:nvPr/>
        </p:nvSpPr>
        <p:spPr bwMode="auto">
          <a:xfrm>
            <a:off x="3841750" y="3940175"/>
            <a:ext cx="836613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1282" name="Line 20"/>
          <p:cNvSpPr>
            <a:spLocks noChangeShapeType="1"/>
          </p:cNvSpPr>
          <p:nvPr/>
        </p:nvSpPr>
        <p:spPr bwMode="auto">
          <a:xfrm>
            <a:off x="3913188" y="4260850"/>
            <a:ext cx="76517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1299" name="Line 37"/>
          <p:cNvSpPr>
            <a:spLocks noChangeShapeType="1"/>
          </p:cNvSpPr>
          <p:nvPr/>
        </p:nvSpPr>
        <p:spPr bwMode="auto">
          <a:xfrm>
            <a:off x="3913188" y="5222875"/>
            <a:ext cx="76517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1300" name="Line 38"/>
          <p:cNvSpPr>
            <a:spLocks noChangeShapeType="1"/>
          </p:cNvSpPr>
          <p:nvPr/>
        </p:nvSpPr>
        <p:spPr bwMode="auto">
          <a:xfrm>
            <a:off x="3913188" y="5543550"/>
            <a:ext cx="76517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1301" name="Line 39"/>
          <p:cNvSpPr>
            <a:spLocks noChangeShapeType="1"/>
          </p:cNvSpPr>
          <p:nvPr/>
        </p:nvSpPr>
        <p:spPr bwMode="auto">
          <a:xfrm>
            <a:off x="2362200" y="3617913"/>
            <a:ext cx="1588" cy="3222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1302" name="Line 40"/>
          <p:cNvSpPr>
            <a:spLocks noChangeShapeType="1"/>
          </p:cNvSpPr>
          <p:nvPr/>
        </p:nvSpPr>
        <p:spPr bwMode="auto">
          <a:xfrm flipH="1">
            <a:off x="4749800" y="4064000"/>
            <a:ext cx="36513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1305" name="Freeform 43"/>
          <p:cNvSpPr>
            <a:spLocks/>
          </p:cNvSpPr>
          <p:nvPr/>
        </p:nvSpPr>
        <p:spPr bwMode="auto">
          <a:xfrm>
            <a:off x="4724400" y="3173413"/>
            <a:ext cx="328613" cy="941387"/>
          </a:xfrm>
          <a:custGeom>
            <a:avLst/>
            <a:gdLst>
              <a:gd name="T0" fmla="*/ 2147483647 w 168"/>
              <a:gd name="T1" fmla="*/ 0 h 561"/>
              <a:gd name="T2" fmla="*/ 2147483647 w 168"/>
              <a:gd name="T3" fmla="*/ 2147483647 h 561"/>
              <a:gd name="T4" fmla="*/ 2147483647 w 168"/>
              <a:gd name="T5" fmla="*/ 2147483647 h 561"/>
              <a:gd name="T6" fmla="*/ 2147483647 w 168"/>
              <a:gd name="T7" fmla="*/ 2147483647 h 561"/>
              <a:gd name="T8" fmla="*/ 2147483647 w 168"/>
              <a:gd name="T9" fmla="*/ 2147483647 h 561"/>
              <a:gd name="T10" fmla="*/ 0 w 168"/>
              <a:gd name="T11" fmla="*/ 2147483647 h 5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561"/>
              <a:gd name="T20" fmla="*/ 168 w 168"/>
              <a:gd name="T21" fmla="*/ 561 h 56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561">
                <a:moveTo>
                  <a:pt x="168" y="0"/>
                </a:moveTo>
                <a:lnTo>
                  <a:pt x="168" y="191"/>
                </a:lnTo>
                <a:lnTo>
                  <a:pt x="134" y="359"/>
                </a:lnTo>
                <a:lnTo>
                  <a:pt x="78" y="494"/>
                </a:lnTo>
                <a:lnTo>
                  <a:pt x="45" y="539"/>
                </a:lnTo>
                <a:lnTo>
                  <a:pt x="0" y="561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1309" name="Freeform 47"/>
          <p:cNvSpPr>
            <a:spLocks/>
          </p:cNvSpPr>
          <p:nvPr/>
        </p:nvSpPr>
        <p:spPr bwMode="auto">
          <a:xfrm>
            <a:off x="4724400" y="3173413"/>
            <a:ext cx="2644775" cy="2236787"/>
          </a:xfrm>
          <a:custGeom>
            <a:avLst/>
            <a:gdLst>
              <a:gd name="T0" fmla="*/ 2147483647 w 1616"/>
              <a:gd name="T1" fmla="*/ 0 h 1392"/>
              <a:gd name="T2" fmla="*/ 2147483647 w 1616"/>
              <a:gd name="T3" fmla="*/ 2147483647 h 1392"/>
              <a:gd name="T4" fmla="*/ 2147483647 w 1616"/>
              <a:gd name="T5" fmla="*/ 2147483647 h 1392"/>
              <a:gd name="T6" fmla="*/ 2147483647 w 1616"/>
              <a:gd name="T7" fmla="*/ 2147483647 h 1392"/>
              <a:gd name="T8" fmla="*/ 2147483647 w 1616"/>
              <a:gd name="T9" fmla="*/ 2147483647 h 1392"/>
              <a:gd name="T10" fmla="*/ 2147483647 w 1616"/>
              <a:gd name="T11" fmla="*/ 2147483647 h 1392"/>
              <a:gd name="T12" fmla="*/ 2147483647 w 1616"/>
              <a:gd name="T13" fmla="*/ 2147483647 h 1392"/>
              <a:gd name="T14" fmla="*/ 2147483647 w 1616"/>
              <a:gd name="T15" fmla="*/ 2147483647 h 1392"/>
              <a:gd name="T16" fmla="*/ 0 w 1616"/>
              <a:gd name="T17" fmla="*/ 2147483647 h 13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16"/>
              <a:gd name="T28" fmla="*/ 0 h 1392"/>
              <a:gd name="T29" fmla="*/ 1616 w 1616"/>
              <a:gd name="T30" fmla="*/ 1392 h 13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16" h="1392">
                <a:moveTo>
                  <a:pt x="1616" y="0"/>
                </a:moveTo>
                <a:lnTo>
                  <a:pt x="1583" y="269"/>
                </a:lnTo>
                <a:lnTo>
                  <a:pt x="1493" y="527"/>
                </a:lnTo>
                <a:lnTo>
                  <a:pt x="1347" y="763"/>
                </a:lnTo>
                <a:lnTo>
                  <a:pt x="1145" y="965"/>
                </a:lnTo>
                <a:lnTo>
                  <a:pt x="909" y="1145"/>
                </a:lnTo>
                <a:lnTo>
                  <a:pt x="629" y="1268"/>
                </a:lnTo>
                <a:lnTo>
                  <a:pt x="325" y="1358"/>
                </a:lnTo>
                <a:lnTo>
                  <a:pt x="0" y="1392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1313" name="Freeform 51"/>
          <p:cNvSpPr>
            <a:spLocks/>
          </p:cNvSpPr>
          <p:nvPr/>
        </p:nvSpPr>
        <p:spPr bwMode="auto">
          <a:xfrm>
            <a:off x="4724400" y="3173413"/>
            <a:ext cx="3411538" cy="2541587"/>
          </a:xfrm>
          <a:custGeom>
            <a:avLst/>
            <a:gdLst>
              <a:gd name="T0" fmla="*/ 2147483647 w 2099"/>
              <a:gd name="T1" fmla="*/ 0 h 1594"/>
              <a:gd name="T2" fmla="*/ 2147483647 w 2099"/>
              <a:gd name="T3" fmla="*/ 2147483647 h 1594"/>
              <a:gd name="T4" fmla="*/ 2147483647 w 2099"/>
              <a:gd name="T5" fmla="*/ 2147483647 h 1594"/>
              <a:gd name="T6" fmla="*/ 2147483647 w 2099"/>
              <a:gd name="T7" fmla="*/ 2147483647 h 1594"/>
              <a:gd name="T8" fmla="*/ 2147483647 w 2099"/>
              <a:gd name="T9" fmla="*/ 2147483647 h 1594"/>
              <a:gd name="T10" fmla="*/ 2147483647 w 2099"/>
              <a:gd name="T11" fmla="*/ 2147483647 h 1594"/>
              <a:gd name="T12" fmla="*/ 2147483647 w 2099"/>
              <a:gd name="T13" fmla="*/ 2147483647 h 1594"/>
              <a:gd name="T14" fmla="*/ 2147483647 w 2099"/>
              <a:gd name="T15" fmla="*/ 2147483647 h 1594"/>
              <a:gd name="T16" fmla="*/ 2147483647 w 2099"/>
              <a:gd name="T17" fmla="*/ 2147483647 h 1594"/>
              <a:gd name="T18" fmla="*/ 0 w 2099"/>
              <a:gd name="T19" fmla="*/ 2147483647 h 15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99"/>
              <a:gd name="T31" fmla="*/ 0 h 1594"/>
              <a:gd name="T32" fmla="*/ 2099 w 2099"/>
              <a:gd name="T33" fmla="*/ 1594 h 15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99" h="1594">
                <a:moveTo>
                  <a:pt x="2099" y="0"/>
                </a:moveTo>
                <a:lnTo>
                  <a:pt x="2054" y="314"/>
                </a:lnTo>
                <a:lnTo>
                  <a:pt x="1942" y="606"/>
                </a:lnTo>
                <a:lnTo>
                  <a:pt x="1740" y="875"/>
                </a:lnTo>
                <a:lnTo>
                  <a:pt x="1627" y="999"/>
                </a:lnTo>
                <a:lnTo>
                  <a:pt x="1493" y="1111"/>
                </a:lnTo>
                <a:lnTo>
                  <a:pt x="1179" y="1313"/>
                </a:lnTo>
                <a:lnTo>
                  <a:pt x="819" y="1459"/>
                </a:lnTo>
                <a:lnTo>
                  <a:pt x="426" y="1560"/>
                </a:lnTo>
                <a:lnTo>
                  <a:pt x="0" y="1594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1320" name="Rectangle 61"/>
          <p:cNvSpPr>
            <a:spLocks noChangeArrowheads="1"/>
          </p:cNvSpPr>
          <p:nvPr/>
        </p:nvSpPr>
        <p:spPr bwMode="auto">
          <a:xfrm>
            <a:off x="381000" y="3581400"/>
            <a:ext cx="1298432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700" b="1" dirty="0">
                <a:solidFill>
                  <a:srgbClr val="002060"/>
                </a:solidFill>
              </a:rPr>
              <a:t>(b) </a:t>
            </a:r>
            <a:r>
              <a:rPr lang="pl-PL" altLang="en-US" sz="1700" b="1" dirty="0">
                <a:solidFill>
                  <a:srgbClr val="002060"/>
                </a:solidFill>
              </a:rPr>
              <a:t>Wiele</a:t>
            </a:r>
          </a:p>
          <a:p>
            <a:pPr eaLnBrk="0" hangingPunct="0"/>
            <a:r>
              <a:rPr lang="pl-PL" altLang="en-US" sz="1700" b="1" dirty="0">
                <a:solidFill>
                  <a:srgbClr val="002060"/>
                </a:solidFill>
              </a:rPr>
              <a:t> procesorów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1390" name="Rectangle 131"/>
          <p:cNvSpPr>
            <a:spLocks noChangeArrowheads="1"/>
          </p:cNvSpPr>
          <p:nvPr/>
        </p:nvSpPr>
        <p:spPr bwMode="auto">
          <a:xfrm>
            <a:off x="7086600" y="5186363"/>
            <a:ext cx="1414463" cy="2616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sz="1700" i="1" dirty="0">
                <a:solidFill>
                  <a:srgbClr val="000000"/>
                </a:solidFill>
              </a:rPr>
              <a:t>p </a:t>
            </a:r>
            <a:r>
              <a:rPr lang="en-US" altLang="en-US" sz="1700" dirty="0" err="1">
                <a:solidFill>
                  <a:srgbClr val="000000"/>
                </a:solidFill>
              </a:rPr>
              <a:t>procesor</a:t>
            </a:r>
            <a:r>
              <a:rPr lang="pl-PL" altLang="en-US" sz="1700" dirty="0">
                <a:solidFill>
                  <a:srgbClr val="000000"/>
                </a:solidFill>
              </a:rPr>
              <a:t>ów</a:t>
            </a:r>
            <a:endParaRPr lang="en-US" altLang="en-US" sz="2400" dirty="0"/>
          </a:p>
        </p:txBody>
      </p:sp>
      <p:sp>
        <p:nvSpPr>
          <p:cNvPr id="136" name="TextBox 135"/>
          <p:cNvSpPr txBox="1">
            <a:spLocks noChangeArrowheads="1"/>
          </p:cNvSpPr>
          <p:nvPr/>
        </p:nvSpPr>
        <p:spPr bwMode="auto">
          <a:xfrm rot="5400000">
            <a:off x="4090987" y="4595813"/>
            <a:ext cx="569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/>
              <a:t>. . . 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 rot="5400000">
            <a:off x="4075907" y="3391694"/>
            <a:ext cx="3810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5400000">
            <a:off x="7430294" y="4761706"/>
            <a:ext cx="2209800" cy="158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2438400" y="6627813"/>
            <a:ext cx="2362200" cy="158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3886200" y="6018213"/>
            <a:ext cx="838200" cy="158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31"/>
          <p:cNvSpPr>
            <a:spLocks noChangeArrowheads="1"/>
          </p:cNvSpPr>
          <p:nvPr/>
        </p:nvSpPr>
        <p:spPr bwMode="auto">
          <a:xfrm>
            <a:off x="3810000" y="6096000"/>
            <a:ext cx="957263" cy="2619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sz="1700" b="1">
                <a:solidFill>
                  <a:srgbClr val="000000"/>
                </a:solidFill>
                <a:latin typeface="Times" charset="0"/>
                <a:ea typeface="Times" charset="0"/>
                <a:cs typeface="Times" charset="0"/>
              </a:rPr>
              <a:t>(1-</a:t>
            </a:r>
            <a:r>
              <a:rPr lang="en-US" altLang="en-US" sz="1700" b="1" i="1">
                <a:solidFill>
                  <a:srgbClr val="000000"/>
                </a:solidFill>
                <a:latin typeface="Times" charset="0"/>
                <a:ea typeface="Times" charset="0"/>
                <a:cs typeface="Times" charset="0"/>
              </a:rPr>
              <a:t>f</a:t>
            </a:r>
            <a:r>
              <a:rPr lang="en-US" altLang="en-US" sz="1700" b="1">
                <a:solidFill>
                  <a:srgbClr val="000000"/>
                </a:solidFill>
                <a:latin typeface="Times" charset="0"/>
                <a:ea typeface="Times" charset="0"/>
                <a:cs typeface="Times" charset="0"/>
              </a:rPr>
              <a:t>)</a:t>
            </a:r>
            <a:r>
              <a:rPr lang="en-US" altLang="en-US" sz="1700" b="1" i="1">
                <a:solidFill>
                  <a:srgbClr val="000000"/>
                </a:solidFill>
                <a:latin typeface="Times" charset="0"/>
                <a:ea typeface="Times" charset="0"/>
                <a:cs typeface="Times" charset="0"/>
              </a:rPr>
              <a:t>t</a:t>
            </a:r>
            <a:r>
              <a:rPr lang="en-US" altLang="en-US" sz="1700" b="1" i="1" baseline="-25000">
                <a:solidFill>
                  <a:srgbClr val="000000"/>
                </a:solidFill>
                <a:latin typeface="Times" charset="0"/>
                <a:ea typeface="Times" charset="0"/>
                <a:cs typeface="Times" charset="0"/>
              </a:rPr>
              <a:t>s</a:t>
            </a:r>
            <a:r>
              <a:rPr lang="en-US" altLang="en-US" sz="1700" b="1">
                <a:solidFill>
                  <a:srgbClr val="000000"/>
                </a:solidFill>
                <a:latin typeface="Times" charset="0"/>
                <a:ea typeface="Times" charset="0"/>
                <a:cs typeface="Times" charset="0"/>
              </a:rPr>
              <a:t> / </a:t>
            </a:r>
            <a:r>
              <a:rPr lang="en-US" altLang="en-US" sz="1700" b="1" i="1">
                <a:solidFill>
                  <a:srgbClr val="000000"/>
                </a:solidFill>
                <a:latin typeface="Times" charset="0"/>
                <a:ea typeface="Times" charset="0"/>
                <a:cs typeface="Times" charset="0"/>
              </a:rPr>
              <a:t>p</a:t>
            </a:r>
            <a:endParaRPr lang="en-US" altLang="en-US" sz="2400" b="1" i="1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8" name="Rectangle 131"/>
          <p:cNvSpPr>
            <a:spLocks noChangeArrowheads="1"/>
          </p:cNvSpPr>
          <p:nvPr/>
        </p:nvSpPr>
        <p:spPr bwMode="auto">
          <a:xfrm>
            <a:off x="2743200" y="6046788"/>
            <a:ext cx="533400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sz="2400" b="1" i="1">
                <a:solidFill>
                  <a:srgbClr val="000000"/>
                </a:solidFill>
                <a:latin typeface="Times" charset="0"/>
                <a:ea typeface="Times" charset="0"/>
                <a:cs typeface="Times" charset="0"/>
              </a:rPr>
              <a:t>t</a:t>
            </a:r>
            <a:r>
              <a:rPr lang="en-US" altLang="en-US" sz="2400" b="1" i="1" baseline="-25000">
                <a:solidFill>
                  <a:srgbClr val="000000"/>
                </a:solidFill>
                <a:latin typeface="Times" charset="0"/>
                <a:ea typeface="Times" charset="0"/>
                <a:cs typeface="Times" charset="0"/>
              </a:rPr>
              <a:t>p</a:t>
            </a:r>
            <a:endParaRPr lang="en-US" altLang="en-US" sz="3600" b="1" i="1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2" name="Group 161"/>
          <p:cNvGrpSpPr>
            <a:grpSpLocks/>
          </p:cNvGrpSpPr>
          <p:nvPr/>
        </p:nvGrpSpPr>
        <p:grpSpPr bwMode="auto">
          <a:xfrm>
            <a:off x="381000" y="1371600"/>
            <a:ext cx="8154988" cy="1803400"/>
            <a:chOff x="381000" y="1371600"/>
            <a:chExt cx="8154193" cy="1803400"/>
          </a:xfrm>
        </p:grpSpPr>
        <p:sp>
          <p:nvSpPr>
            <p:cNvPr id="11289" name="Line 5"/>
            <p:cNvSpPr>
              <a:spLocks noChangeShapeType="1"/>
            </p:cNvSpPr>
            <p:nvPr/>
          </p:nvSpPr>
          <p:spPr bwMode="auto">
            <a:xfrm>
              <a:off x="2362200" y="2852738"/>
              <a:ext cx="6165850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1290" name="Line 6"/>
            <p:cNvSpPr>
              <a:spLocks noChangeShapeType="1"/>
            </p:cNvSpPr>
            <p:nvPr/>
          </p:nvSpPr>
          <p:spPr bwMode="auto">
            <a:xfrm>
              <a:off x="2362200" y="3173413"/>
              <a:ext cx="6165850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1291" name="Line 7"/>
            <p:cNvSpPr>
              <a:spLocks noChangeShapeType="1"/>
            </p:cNvSpPr>
            <p:nvPr/>
          </p:nvSpPr>
          <p:spPr bwMode="auto">
            <a:xfrm>
              <a:off x="2362200" y="2852738"/>
              <a:ext cx="1588" cy="3206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1292" name="Line 8"/>
            <p:cNvSpPr>
              <a:spLocks noChangeShapeType="1"/>
            </p:cNvSpPr>
            <p:nvPr/>
          </p:nvSpPr>
          <p:spPr bwMode="auto">
            <a:xfrm>
              <a:off x="8528050" y="2852738"/>
              <a:ext cx="1588" cy="3206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1293" name="Line 9"/>
            <p:cNvSpPr>
              <a:spLocks noChangeShapeType="1"/>
            </p:cNvSpPr>
            <p:nvPr/>
          </p:nvSpPr>
          <p:spPr bwMode="auto">
            <a:xfrm>
              <a:off x="3913188" y="2852738"/>
              <a:ext cx="1587" cy="3206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1294" name="Line 10"/>
            <p:cNvSpPr>
              <a:spLocks noChangeShapeType="1"/>
            </p:cNvSpPr>
            <p:nvPr/>
          </p:nvSpPr>
          <p:spPr bwMode="auto">
            <a:xfrm>
              <a:off x="4678363" y="2852738"/>
              <a:ext cx="1587" cy="3206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1295" name="Line 11"/>
            <p:cNvSpPr>
              <a:spLocks noChangeShapeType="1"/>
            </p:cNvSpPr>
            <p:nvPr/>
          </p:nvSpPr>
          <p:spPr bwMode="auto">
            <a:xfrm>
              <a:off x="5445125" y="2852738"/>
              <a:ext cx="1588" cy="3206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1296" name="Line 12"/>
            <p:cNvSpPr>
              <a:spLocks noChangeShapeType="1"/>
            </p:cNvSpPr>
            <p:nvPr/>
          </p:nvSpPr>
          <p:spPr bwMode="auto">
            <a:xfrm>
              <a:off x="6977063" y="2852738"/>
              <a:ext cx="1587" cy="3206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1297" name="Line 13"/>
            <p:cNvSpPr>
              <a:spLocks noChangeShapeType="1"/>
            </p:cNvSpPr>
            <p:nvPr/>
          </p:nvSpPr>
          <p:spPr bwMode="auto">
            <a:xfrm>
              <a:off x="7761288" y="2852738"/>
              <a:ext cx="1587" cy="3206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1298" name="Rectangle 15"/>
            <p:cNvSpPr>
              <a:spLocks noChangeArrowheads="1"/>
            </p:cNvSpPr>
            <p:nvPr/>
          </p:nvSpPr>
          <p:spPr bwMode="auto">
            <a:xfrm>
              <a:off x="2514600" y="2514600"/>
              <a:ext cx="121015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l-PL" altLang="en-US" sz="1700" b="1" dirty="0">
                  <a:solidFill>
                    <a:srgbClr val="0070C0"/>
                  </a:solidFill>
                  <a:latin typeface="Times" charset="0"/>
                  <a:ea typeface="Times" charset="0"/>
                  <a:cs typeface="Times" charset="0"/>
                </a:rPr>
                <a:t>Sekwencyjne</a:t>
              </a:r>
              <a:endParaRPr lang="en-US" altLang="en-US" sz="2400" b="1" dirty="0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" name="Rectangle 58"/>
            <p:cNvSpPr>
              <a:spLocks noChangeArrowheads="1"/>
            </p:cNvSpPr>
            <p:nvPr/>
          </p:nvSpPr>
          <p:spPr bwMode="auto">
            <a:xfrm>
              <a:off x="5480050" y="2530475"/>
              <a:ext cx="107711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pl-PL" altLang="en-US" sz="1700" b="1" dirty="0">
                  <a:solidFill>
                    <a:srgbClr val="0070C0"/>
                  </a:solidFill>
                  <a:latin typeface="Times" charset="0"/>
                  <a:ea typeface="Times" charset="0"/>
                  <a:cs typeface="Times" charset="0"/>
                </a:rPr>
                <a:t>Równoległe</a:t>
              </a:r>
              <a:endParaRPr lang="en-US" altLang="en-US" sz="2400" b="1" dirty="0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" name="Rectangle 60"/>
            <p:cNvSpPr>
              <a:spLocks noChangeArrowheads="1"/>
            </p:cNvSpPr>
            <p:nvPr/>
          </p:nvSpPr>
          <p:spPr bwMode="auto">
            <a:xfrm>
              <a:off x="381000" y="2895600"/>
              <a:ext cx="1953871" cy="2616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700" b="1" dirty="0">
                  <a:solidFill>
                    <a:srgbClr val="002060"/>
                  </a:solidFill>
                </a:rPr>
                <a:t>(a) </a:t>
              </a:r>
              <a:r>
                <a:rPr lang="pl-PL" altLang="en-US" sz="1700" b="1" dirty="0">
                  <a:solidFill>
                    <a:srgbClr val="002060"/>
                  </a:solidFill>
                </a:rPr>
                <a:t>Jeden</a:t>
              </a:r>
              <a:r>
                <a:rPr lang="en-US" altLang="en-US" sz="1700" b="1" dirty="0">
                  <a:solidFill>
                    <a:srgbClr val="002060"/>
                  </a:solidFill>
                </a:rPr>
                <a:t> </a:t>
              </a:r>
              <a:r>
                <a:rPr lang="en-US" altLang="en-US" sz="1700" b="1" dirty="0" err="1">
                  <a:solidFill>
                    <a:srgbClr val="002060"/>
                  </a:solidFill>
                </a:rPr>
                <a:t>procesor</a:t>
              </a:r>
              <a:endParaRPr lang="en-US" altLang="en-US" sz="2400" b="1" dirty="0">
                <a:solidFill>
                  <a:srgbClr val="002060"/>
                </a:solidFill>
              </a:endParaRPr>
            </a:p>
          </p:txBody>
        </p:sp>
        <p:sp>
          <p:nvSpPr>
            <p:cNvPr id="5" name="Line 70"/>
            <p:cNvSpPr>
              <a:spLocks noChangeShapeType="1"/>
            </p:cNvSpPr>
            <p:nvPr/>
          </p:nvSpPr>
          <p:spPr bwMode="auto">
            <a:xfrm>
              <a:off x="2362200" y="1676400"/>
              <a:ext cx="1588" cy="110490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6" name="Line 71"/>
            <p:cNvSpPr>
              <a:spLocks noChangeShapeType="1"/>
            </p:cNvSpPr>
            <p:nvPr/>
          </p:nvSpPr>
          <p:spPr bwMode="auto">
            <a:xfrm flipH="1">
              <a:off x="8529638" y="1752600"/>
              <a:ext cx="4762" cy="102870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1303" name="Line 72"/>
            <p:cNvSpPr>
              <a:spLocks noChangeShapeType="1"/>
            </p:cNvSpPr>
            <p:nvPr/>
          </p:nvSpPr>
          <p:spPr bwMode="auto">
            <a:xfrm>
              <a:off x="3913188" y="2211388"/>
              <a:ext cx="1587" cy="56991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1304" name="TextBox 134"/>
            <p:cNvSpPr txBox="1">
              <a:spLocks noChangeArrowheads="1"/>
            </p:cNvSpPr>
            <p:nvPr/>
          </p:nvSpPr>
          <p:spPr bwMode="auto">
            <a:xfrm>
              <a:off x="5943600" y="2743200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/>
                <a:t>. . . </a:t>
              </a:r>
            </a:p>
          </p:txBody>
        </p:sp>
        <p:sp>
          <p:nvSpPr>
            <p:cNvPr id="7" name="Rectangle 131"/>
            <p:cNvSpPr>
              <a:spLocks noChangeArrowheads="1"/>
            </p:cNvSpPr>
            <p:nvPr/>
          </p:nvSpPr>
          <p:spPr bwMode="auto">
            <a:xfrm>
              <a:off x="5867401" y="1981200"/>
              <a:ext cx="761999" cy="2616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700" b="1">
                  <a:solidFill>
                    <a:srgbClr val="000000"/>
                  </a:solidFill>
                  <a:latin typeface="Times" charset="0"/>
                  <a:ea typeface="Times" charset="0"/>
                  <a:cs typeface="Times" charset="0"/>
                </a:rPr>
                <a:t>(1-</a:t>
              </a:r>
              <a:r>
                <a:rPr lang="en-US" altLang="en-US" sz="1700" b="1" i="1">
                  <a:solidFill>
                    <a:srgbClr val="000000"/>
                  </a:solidFill>
                  <a:latin typeface="Times" charset="0"/>
                  <a:ea typeface="Times" charset="0"/>
                  <a:cs typeface="Times" charset="0"/>
                </a:rPr>
                <a:t>f</a:t>
              </a:r>
              <a:r>
                <a:rPr lang="en-US" altLang="en-US" sz="1700" b="1">
                  <a:solidFill>
                    <a:srgbClr val="000000"/>
                  </a:solidFill>
                  <a:latin typeface="Times" charset="0"/>
                  <a:ea typeface="Times" charset="0"/>
                  <a:cs typeface="Times" charset="0"/>
                </a:rPr>
                <a:t>)</a:t>
              </a:r>
              <a:r>
                <a:rPr lang="en-US" altLang="en-US" sz="1700" b="1" i="1">
                  <a:solidFill>
                    <a:srgbClr val="000000"/>
                  </a:solidFill>
                  <a:latin typeface="Times" charset="0"/>
                  <a:ea typeface="Times" charset="0"/>
                  <a:cs typeface="Times" charset="0"/>
                </a:rPr>
                <a:t>t</a:t>
              </a:r>
              <a:r>
                <a:rPr lang="en-US" altLang="en-US" sz="1700" b="1" i="1" baseline="-25000">
                  <a:solidFill>
                    <a:srgbClr val="000000"/>
                  </a:solidFill>
                  <a:latin typeface="Times" charset="0"/>
                  <a:ea typeface="Times" charset="0"/>
                  <a:cs typeface="Times" charset="0"/>
                </a:rPr>
                <a:t>s</a:t>
              </a:r>
              <a:endParaRPr lang="en-US" altLang="en-US" sz="2400" b="1" i="1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1306" name="Rectangle 131"/>
            <p:cNvSpPr>
              <a:spLocks noChangeArrowheads="1"/>
            </p:cNvSpPr>
            <p:nvPr/>
          </p:nvSpPr>
          <p:spPr bwMode="auto">
            <a:xfrm>
              <a:off x="2895600" y="2024390"/>
              <a:ext cx="381000" cy="2616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700" b="1" i="1" dirty="0" err="1">
                  <a:solidFill>
                    <a:srgbClr val="000000"/>
                  </a:solidFill>
                  <a:latin typeface="Times" charset="0"/>
                  <a:ea typeface="Times" charset="0"/>
                  <a:cs typeface="Times" charset="0"/>
                </a:rPr>
                <a:t>ft</a:t>
              </a:r>
              <a:r>
                <a:rPr lang="en-US" altLang="en-US" sz="1700" b="1" i="1" baseline="-25000" dirty="0" err="1">
                  <a:solidFill>
                    <a:srgbClr val="000000"/>
                  </a:solidFill>
                  <a:latin typeface="Times" charset="0"/>
                  <a:ea typeface="Times" charset="0"/>
                  <a:cs typeface="Times" charset="0"/>
                </a:rPr>
                <a:t>s</a:t>
              </a:r>
              <a:endParaRPr lang="en-US" altLang="en-US" sz="2400" b="1" i="1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1307" name="Rectangle 131"/>
            <p:cNvSpPr>
              <a:spLocks noChangeArrowheads="1"/>
            </p:cNvSpPr>
            <p:nvPr/>
          </p:nvSpPr>
          <p:spPr bwMode="auto">
            <a:xfrm>
              <a:off x="4723977" y="1371600"/>
              <a:ext cx="533400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2400" b="1" i="1">
                  <a:solidFill>
                    <a:srgbClr val="000000"/>
                  </a:solidFill>
                  <a:latin typeface="Times" charset="0"/>
                  <a:ea typeface="Times" charset="0"/>
                  <a:cs typeface="Times" charset="0"/>
                </a:rPr>
                <a:t>t</a:t>
              </a:r>
              <a:r>
                <a:rPr lang="en-US" altLang="en-US" sz="2400" b="1" i="1" baseline="-25000">
                  <a:solidFill>
                    <a:srgbClr val="000000"/>
                  </a:solidFill>
                  <a:latin typeface="Times" charset="0"/>
                  <a:ea typeface="Times" charset="0"/>
                  <a:cs typeface="Times" charset="0"/>
                </a:rPr>
                <a:t>s</a:t>
              </a:r>
              <a:endParaRPr lang="en-US" altLang="en-US" sz="3600" b="1" i="1"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 rot="16200000" flipH="1">
              <a:off x="5448600" y="-1257792"/>
              <a:ext cx="1587" cy="6171598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2362007" y="2360613"/>
              <a:ext cx="1523851" cy="1587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3885858" y="2362200"/>
              <a:ext cx="4647747" cy="1588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Symbol zastępczy numeru slajdu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9" name="Symbol zastępczy stopki 48"/>
          <p:cNvSpPr>
            <a:spLocks noGrp="1"/>
          </p:cNvSpPr>
          <p:nvPr>
            <p:ph type="ftr" sz="quarter" idx="11"/>
          </p:nvPr>
        </p:nvSpPr>
        <p:spPr>
          <a:xfrm>
            <a:off x="5715000" y="6400800"/>
            <a:ext cx="2047008" cy="320675"/>
          </a:xfrm>
        </p:spPr>
        <p:txBody>
          <a:bodyPr/>
          <a:lstStyle/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8" grpId="0" animBg="1"/>
      <p:bldP spid="11279" grpId="0" animBg="1"/>
      <p:bldP spid="11280" grpId="0" animBg="1"/>
      <p:bldP spid="11281" grpId="0" animBg="1"/>
      <p:bldP spid="11282" grpId="0" animBg="1"/>
      <p:bldP spid="11299" grpId="0" animBg="1"/>
      <p:bldP spid="11300" grpId="0" animBg="1"/>
      <p:bldP spid="11301" grpId="0" animBg="1"/>
      <p:bldP spid="11302" grpId="0" animBg="1"/>
      <p:bldP spid="11305" grpId="0" animBg="1"/>
      <p:bldP spid="11309" grpId="0" animBg="1"/>
      <p:bldP spid="11313" grpId="0" animBg="1"/>
      <p:bldP spid="11320" grpId="0" animBg="1"/>
      <p:bldP spid="11390" grpId="0" animBg="1"/>
      <p:bldP spid="136" grpId="0"/>
      <p:bldP spid="147" grpId="0" animBg="1"/>
      <p:bldP spid="14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520700"/>
            <a:ext cx="7772400" cy="1143000"/>
          </a:xfrm>
        </p:spPr>
        <p:txBody>
          <a:bodyPr/>
          <a:lstStyle/>
          <a:p>
            <a:pPr algn="l"/>
            <a:r>
              <a:rPr lang="en-US" sz="3200" dirty="0"/>
              <a:t>  </a:t>
            </a:r>
            <a:r>
              <a:rPr lang="pl-PL" sz="2800" b="1" dirty="0">
                <a:solidFill>
                  <a:schemeClr val="tx1"/>
                </a:solidFill>
              </a:rPr>
              <a:t>Prawo </a:t>
            </a:r>
            <a:r>
              <a:rPr lang="pl-PL" sz="2800" b="1" dirty="0" err="1">
                <a:solidFill>
                  <a:schemeClr val="tx1"/>
                </a:solidFill>
              </a:rPr>
              <a:t>Amdahla</a:t>
            </a:r>
            <a:endParaRPr lang="en-US" sz="3200" dirty="0"/>
          </a:p>
        </p:txBody>
      </p:sp>
      <p:sp>
        <p:nvSpPr>
          <p:cNvPr id="761859" name="Line 3"/>
          <p:cNvSpPr>
            <a:spLocks noChangeShapeType="1"/>
          </p:cNvSpPr>
          <p:nvPr/>
        </p:nvSpPr>
        <p:spPr bwMode="auto">
          <a:xfrm flipV="1">
            <a:off x="1676400" y="16510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61860" name="Line 4"/>
          <p:cNvSpPr>
            <a:spLocks noChangeShapeType="1"/>
          </p:cNvSpPr>
          <p:nvPr/>
        </p:nvSpPr>
        <p:spPr bwMode="auto">
          <a:xfrm>
            <a:off x="1676400" y="4851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61861" name="Rectangle 5"/>
          <p:cNvSpPr>
            <a:spLocks noChangeArrowheads="1"/>
          </p:cNvSpPr>
          <p:nvPr/>
        </p:nvSpPr>
        <p:spPr bwMode="auto">
          <a:xfrm>
            <a:off x="1676400" y="3022600"/>
            <a:ext cx="4572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W</a:t>
            </a:r>
            <a:r>
              <a:rPr lang="en-US" sz="2400" baseline="-25000"/>
              <a:t>p</a:t>
            </a:r>
            <a:endParaRPr lang="en-US" sz="2400"/>
          </a:p>
        </p:txBody>
      </p:sp>
      <p:sp>
        <p:nvSpPr>
          <p:cNvPr id="761862" name="Rectangle 6"/>
          <p:cNvSpPr>
            <a:spLocks noChangeArrowheads="1"/>
          </p:cNvSpPr>
          <p:nvPr/>
        </p:nvSpPr>
        <p:spPr bwMode="auto">
          <a:xfrm>
            <a:off x="1676400" y="2489200"/>
            <a:ext cx="457200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W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761863" name="Rectangle 7"/>
          <p:cNvSpPr>
            <a:spLocks noChangeArrowheads="1"/>
          </p:cNvSpPr>
          <p:nvPr/>
        </p:nvSpPr>
        <p:spPr bwMode="auto">
          <a:xfrm>
            <a:off x="2133600" y="3022600"/>
            <a:ext cx="4572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W</a:t>
            </a:r>
            <a:r>
              <a:rPr lang="en-US" sz="2400" baseline="-25000"/>
              <a:t>p</a:t>
            </a:r>
            <a:endParaRPr lang="en-US" sz="2400"/>
          </a:p>
        </p:txBody>
      </p:sp>
      <p:sp>
        <p:nvSpPr>
          <p:cNvPr id="761864" name="Rectangle 8"/>
          <p:cNvSpPr>
            <a:spLocks noChangeArrowheads="1"/>
          </p:cNvSpPr>
          <p:nvPr/>
        </p:nvSpPr>
        <p:spPr bwMode="auto">
          <a:xfrm>
            <a:off x="2590800" y="3022600"/>
            <a:ext cx="4572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W</a:t>
            </a:r>
            <a:r>
              <a:rPr lang="en-US" sz="2400" baseline="-25000"/>
              <a:t>p</a:t>
            </a:r>
            <a:endParaRPr lang="en-US" sz="2400"/>
          </a:p>
        </p:txBody>
      </p:sp>
      <p:sp>
        <p:nvSpPr>
          <p:cNvPr id="761865" name="Rectangle 9"/>
          <p:cNvSpPr>
            <a:spLocks noChangeArrowheads="1"/>
          </p:cNvSpPr>
          <p:nvPr/>
        </p:nvSpPr>
        <p:spPr bwMode="auto">
          <a:xfrm>
            <a:off x="3505200" y="3022600"/>
            <a:ext cx="4572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W</a:t>
            </a:r>
            <a:r>
              <a:rPr lang="en-US" sz="2400" baseline="-25000"/>
              <a:t>p</a:t>
            </a:r>
            <a:endParaRPr lang="en-US" sz="2400"/>
          </a:p>
        </p:txBody>
      </p:sp>
      <p:sp>
        <p:nvSpPr>
          <p:cNvPr id="761866" name="Rectangle 10"/>
          <p:cNvSpPr>
            <a:spLocks noChangeArrowheads="1"/>
          </p:cNvSpPr>
          <p:nvPr/>
        </p:nvSpPr>
        <p:spPr bwMode="auto">
          <a:xfrm>
            <a:off x="3048000" y="3022600"/>
            <a:ext cx="4572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W</a:t>
            </a:r>
            <a:r>
              <a:rPr lang="en-US" sz="2400" baseline="-25000"/>
              <a:t>p</a:t>
            </a:r>
            <a:endParaRPr lang="en-US" sz="2400"/>
          </a:p>
        </p:txBody>
      </p:sp>
      <p:sp>
        <p:nvSpPr>
          <p:cNvPr id="761867" name="Rectangle 11"/>
          <p:cNvSpPr>
            <a:spLocks noChangeArrowheads="1"/>
          </p:cNvSpPr>
          <p:nvPr/>
        </p:nvSpPr>
        <p:spPr bwMode="auto">
          <a:xfrm>
            <a:off x="2133600" y="2489200"/>
            <a:ext cx="457200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W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761868" name="Rectangle 12"/>
          <p:cNvSpPr>
            <a:spLocks noChangeArrowheads="1"/>
          </p:cNvSpPr>
          <p:nvPr/>
        </p:nvSpPr>
        <p:spPr bwMode="auto">
          <a:xfrm>
            <a:off x="2590800" y="2489200"/>
            <a:ext cx="457200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W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761869" name="Rectangle 13"/>
          <p:cNvSpPr>
            <a:spLocks noChangeArrowheads="1"/>
          </p:cNvSpPr>
          <p:nvPr/>
        </p:nvSpPr>
        <p:spPr bwMode="auto">
          <a:xfrm>
            <a:off x="3048000" y="2489200"/>
            <a:ext cx="457200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W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761870" name="Rectangle 14"/>
          <p:cNvSpPr>
            <a:spLocks noChangeArrowheads="1"/>
          </p:cNvSpPr>
          <p:nvPr/>
        </p:nvSpPr>
        <p:spPr bwMode="auto">
          <a:xfrm>
            <a:off x="3505200" y="2489200"/>
            <a:ext cx="457200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W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761871" name="Text Box 15"/>
          <p:cNvSpPr txBox="1">
            <a:spLocks noChangeArrowheads="1"/>
          </p:cNvSpPr>
          <p:nvPr/>
        </p:nvSpPr>
        <p:spPr bwMode="auto">
          <a:xfrm>
            <a:off x="1778000" y="4900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1</a:t>
            </a:r>
            <a:endParaRPr lang="en-US" sz="2400"/>
          </a:p>
        </p:txBody>
      </p:sp>
      <p:sp>
        <p:nvSpPr>
          <p:cNvPr id="761872" name="Text Box 16"/>
          <p:cNvSpPr txBox="1">
            <a:spLocks noChangeArrowheads="1"/>
          </p:cNvSpPr>
          <p:nvPr/>
        </p:nvSpPr>
        <p:spPr bwMode="auto">
          <a:xfrm>
            <a:off x="2235200" y="4900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2</a:t>
            </a:r>
            <a:endParaRPr lang="en-US" sz="2400"/>
          </a:p>
        </p:txBody>
      </p:sp>
      <p:sp>
        <p:nvSpPr>
          <p:cNvPr id="761873" name="Text Box 17"/>
          <p:cNvSpPr txBox="1">
            <a:spLocks noChangeArrowheads="1"/>
          </p:cNvSpPr>
          <p:nvPr/>
        </p:nvSpPr>
        <p:spPr bwMode="auto">
          <a:xfrm>
            <a:off x="2692400" y="4900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3</a:t>
            </a:r>
          </a:p>
        </p:txBody>
      </p:sp>
      <p:sp>
        <p:nvSpPr>
          <p:cNvPr id="761874" name="Text Box 18"/>
          <p:cNvSpPr txBox="1">
            <a:spLocks noChangeArrowheads="1"/>
          </p:cNvSpPr>
          <p:nvPr/>
        </p:nvSpPr>
        <p:spPr bwMode="auto">
          <a:xfrm>
            <a:off x="3149600" y="4900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4</a:t>
            </a:r>
            <a:endParaRPr lang="en-US" sz="2400"/>
          </a:p>
        </p:txBody>
      </p:sp>
      <p:sp>
        <p:nvSpPr>
          <p:cNvPr id="761875" name="Text Box 19"/>
          <p:cNvSpPr txBox="1">
            <a:spLocks noChangeArrowheads="1"/>
          </p:cNvSpPr>
          <p:nvPr/>
        </p:nvSpPr>
        <p:spPr bwMode="auto">
          <a:xfrm>
            <a:off x="3530600" y="4900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5</a:t>
            </a:r>
            <a:endParaRPr lang="en-US" sz="2400"/>
          </a:p>
        </p:txBody>
      </p:sp>
      <p:sp>
        <p:nvSpPr>
          <p:cNvPr id="761876" name="Text Box 20"/>
          <p:cNvSpPr txBox="1">
            <a:spLocks noChangeArrowheads="1"/>
          </p:cNvSpPr>
          <p:nvPr/>
        </p:nvSpPr>
        <p:spPr bwMode="auto">
          <a:xfrm>
            <a:off x="1699805" y="5410200"/>
            <a:ext cx="26356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pl-PL" sz="2000" dirty="0"/>
              <a:t>Liczba procesorów</a:t>
            </a:r>
            <a:r>
              <a:rPr lang="en-US" sz="2000" dirty="0"/>
              <a:t>(p)</a:t>
            </a:r>
            <a:endParaRPr lang="en-US" sz="2400" dirty="0"/>
          </a:p>
        </p:txBody>
      </p:sp>
      <p:sp>
        <p:nvSpPr>
          <p:cNvPr id="761877" name="Text Box 21"/>
          <p:cNvSpPr txBox="1">
            <a:spLocks noChangeArrowheads="1"/>
          </p:cNvSpPr>
          <p:nvPr/>
        </p:nvSpPr>
        <p:spPr bwMode="auto">
          <a:xfrm>
            <a:off x="381000" y="2260600"/>
            <a:ext cx="1244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l-PL" sz="2000" dirty="0"/>
              <a:t>Ilość </a:t>
            </a:r>
          </a:p>
          <a:p>
            <a:pPr algn="ctr"/>
            <a:r>
              <a:rPr lang="pl-PL" sz="2000" dirty="0"/>
              <a:t>obliczeń</a:t>
            </a:r>
            <a:endParaRPr lang="en-US" sz="2400" dirty="0"/>
          </a:p>
        </p:txBody>
      </p:sp>
      <p:sp>
        <p:nvSpPr>
          <p:cNvPr id="761878" name="Line 22"/>
          <p:cNvSpPr>
            <a:spLocks noChangeShapeType="1"/>
          </p:cNvSpPr>
          <p:nvPr/>
        </p:nvSpPr>
        <p:spPr bwMode="auto">
          <a:xfrm flipV="1">
            <a:off x="5867400" y="16510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61879" name="Line 23"/>
          <p:cNvSpPr>
            <a:spLocks noChangeShapeType="1"/>
          </p:cNvSpPr>
          <p:nvPr/>
        </p:nvSpPr>
        <p:spPr bwMode="auto">
          <a:xfrm>
            <a:off x="5867400" y="4851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61880" name="Rectangle 24"/>
          <p:cNvSpPr>
            <a:spLocks noChangeArrowheads="1"/>
          </p:cNvSpPr>
          <p:nvPr/>
        </p:nvSpPr>
        <p:spPr bwMode="auto">
          <a:xfrm>
            <a:off x="5867400" y="3022600"/>
            <a:ext cx="4572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T</a:t>
            </a:r>
            <a:r>
              <a:rPr lang="en-US" sz="2400" baseline="-25000"/>
              <a:t>p</a:t>
            </a:r>
            <a:endParaRPr lang="en-US" sz="2400"/>
          </a:p>
        </p:txBody>
      </p:sp>
      <p:sp>
        <p:nvSpPr>
          <p:cNvPr id="761881" name="Rectangle 25"/>
          <p:cNvSpPr>
            <a:spLocks noChangeArrowheads="1"/>
          </p:cNvSpPr>
          <p:nvPr/>
        </p:nvSpPr>
        <p:spPr bwMode="auto">
          <a:xfrm>
            <a:off x="5867400" y="2489200"/>
            <a:ext cx="457200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T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761882" name="Rectangle 26"/>
          <p:cNvSpPr>
            <a:spLocks noChangeArrowheads="1"/>
          </p:cNvSpPr>
          <p:nvPr/>
        </p:nvSpPr>
        <p:spPr bwMode="auto">
          <a:xfrm>
            <a:off x="6324600" y="3632200"/>
            <a:ext cx="457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T</a:t>
            </a:r>
            <a:r>
              <a:rPr lang="en-US" sz="2400" baseline="-25000"/>
              <a:t>p</a:t>
            </a:r>
            <a:endParaRPr lang="en-US" sz="2400"/>
          </a:p>
        </p:txBody>
      </p:sp>
      <p:sp>
        <p:nvSpPr>
          <p:cNvPr id="761883" name="Rectangle 27"/>
          <p:cNvSpPr>
            <a:spLocks noChangeArrowheads="1"/>
          </p:cNvSpPr>
          <p:nvPr/>
        </p:nvSpPr>
        <p:spPr bwMode="auto">
          <a:xfrm>
            <a:off x="6781800" y="39370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T</a:t>
            </a:r>
            <a:r>
              <a:rPr lang="en-US" sz="2400" baseline="-25000"/>
              <a:t>p</a:t>
            </a:r>
            <a:endParaRPr lang="en-US" sz="2400"/>
          </a:p>
        </p:txBody>
      </p:sp>
      <p:sp>
        <p:nvSpPr>
          <p:cNvPr id="761884" name="Rectangle 28"/>
          <p:cNvSpPr>
            <a:spLocks noChangeArrowheads="1"/>
          </p:cNvSpPr>
          <p:nvPr/>
        </p:nvSpPr>
        <p:spPr bwMode="auto">
          <a:xfrm>
            <a:off x="7696200" y="43180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T</a:t>
            </a:r>
            <a:r>
              <a:rPr lang="en-US" sz="2400" baseline="-25000"/>
              <a:t>p</a:t>
            </a:r>
            <a:endParaRPr lang="en-US" sz="2400"/>
          </a:p>
        </p:txBody>
      </p:sp>
      <p:sp>
        <p:nvSpPr>
          <p:cNvPr id="761885" name="Rectangle 29"/>
          <p:cNvSpPr>
            <a:spLocks noChangeArrowheads="1"/>
          </p:cNvSpPr>
          <p:nvPr/>
        </p:nvSpPr>
        <p:spPr bwMode="auto">
          <a:xfrm>
            <a:off x="6324600" y="3098800"/>
            <a:ext cx="457200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T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761886" name="Rectangle 30"/>
          <p:cNvSpPr>
            <a:spLocks noChangeArrowheads="1"/>
          </p:cNvSpPr>
          <p:nvPr/>
        </p:nvSpPr>
        <p:spPr bwMode="auto">
          <a:xfrm>
            <a:off x="6781800" y="3403600"/>
            <a:ext cx="457200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T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761887" name="Rectangle 31"/>
          <p:cNvSpPr>
            <a:spLocks noChangeArrowheads="1"/>
          </p:cNvSpPr>
          <p:nvPr/>
        </p:nvSpPr>
        <p:spPr bwMode="auto">
          <a:xfrm>
            <a:off x="7239000" y="41656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T</a:t>
            </a:r>
            <a:r>
              <a:rPr lang="en-US" sz="2400" baseline="-25000"/>
              <a:t>p</a:t>
            </a:r>
            <a:endParaRPr lang="en-US" sz="2400"/>
          </a:p>
        </p:txBody>
      </p:sp>
      <p:sp>
        <p:nvSpPr>
          <p:cNvPr id="761888" name="Rectangle 32"/>
          <p:cNvSpPr>
            <a:spLocks noChangeArrowheads="1"/>
          </p:cNvSpPr>
          <p:nvPr/>
        </p:nvSpPr>
        <p:spPr bwMode="auto">
          <a:xfrm>
            <a:off x="7239000" y="3632200"/>
            <a:ext cx="457200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T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761889" name="Rectangle 33"/>
          <p:cNvSpPr>
            <a:spLocks noChangeArrowheads="1"/>
          </p:cNvSpPr>
          <p:nvPr/>
        </p:nvSpPr>
        <p:spPr bwMode="auto">
          <a:xfrm>
            <a:off x="7696200" y="3784600"/>
            <a:ext cx="457200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T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761890" name="Text Box 34"/>
          <p:cNvSpPr txBox="1">
            <a:spLocks noChangeArrowheads="1"/>
          </p:cNvSpPr>
          <p:nvPr/>
        </p:nvSpPr>
        <p:spPr bwMode="auto">
          <a:xfrm>
            <a:off x="5969000" y="4900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1</a:t>
            </a:r>
            <a:endParaRPr lang="en-US" sz="2400"/>
          </a:p>
        </p:txBody>
      </p:sp>
      <p:sp>
        <p:nvSpPr>
          <p:cNvPr id="761891" name="Text Box 35"/>
          <p:cNvSpPr txBox="1">
            <a:spLocks noChangeArrowheads="1"/>
          </p:cNvSpPr>
          <p:nvPr/>
        </p:nvSpPr>
        <p:spPr bwMode="auto">
          <a:xfrm>
            <a:off x="6426200" y="4900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2</a:t>
            </a:r>
            <a:endParaRPr lang="en-US" sz="2400"/>
          </a:p>
        </p:txBody>
      </p:sp>
      <p:sp>
        <p:nvSpPr>
          <p:cNvPr id="761892" name="Text Box 36"/>
          <p:cNvSpPr txBox="1">
            <a:spLocks noChangeArrowheads="1"/>
          </p:cNvSpPr>
          <p:nvPr/>
        </p:nvSpPr>
        <p:spPr bwMode="auto">
          <a:xfrm>
            <a:off x="6883400" y="4900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3</a:t>
            </a:r>
          </a:p>
        </p:txBody>
      </p:sp>
      <p:sp>
        <p:nvSpPr>
          <p:cNvPr id="761893" name="Text Box 37"/>
          <p:cNvSpPr txBox="1">
            <a:spLocks noChangeArrowheads="1"/>
          </p:cNvSpPr>
          <p:nvPr/>
        </p:nvSpPr>
        <p:spPr bwMode="auto">
          <a:xfrm>
            <a:off x="7340600" y="4900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4</a:t>
            </a:r>
            <a:endParaRPr lang="en-US" sz="2400"/>
          </a:p>
        </p:txBody>
      </p:sp>
      <p:sp>
        <p:nvSpPr>
          <p:cNvPr id="761894" name="Text Box 38"/>
          <p:cNvSpPr txBox="1">
            <a:spLocks noChangeArrowheads="1"/>
          </p:cNvSpPr>
          <p:nvPr/>
        </p:nvSpPr>
        <p:spPr bwMode="auto">
          <a:xfrm>
            <a:off x="7721600" y="4900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/>
              <a:t>5</a:t>
            </a:r>
            <a:endParaRPr lang="en-US" sz="2400"/>
          </a:p>
        </p:txBody>
      </p:sp>
      <p:sp>
        <p:nvSpPr>
          <p:cNvPr id="761895" name="Text Box 39"/>
          <p:cNvSpPr txBox="1">
            <a:spLocks noChangeArrowheads="1"/>
          </p:cNvSpPr>
          <p:nvPr/>
        </p:nvSpPr>
        <p:spPr bwMode="auto">
          <a:xfrm>
            <a:off x="5890805" y="5384800"/>
            <a:ext cx="26356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pl-PL" sz="2000" dirty="0"/>
              <a:t>Liczba procesorów</a:t>
            </a:r>
            <a:r>
              <a:rPr lang="en-US" sz="2000" dirty="0"/>
              <a:t>(p)</a:t>
            </a:r>
            <a:endParaRPr lang="en-US" sz="2400" dirty="0"/>
          </a:p>
        </p:txBody>
      </p:sp>
      <p:sp>
        <p:nvSpPr>
          <p:cNvPr id="761896" name="Text Box 40"/>
          <p:cNvSpPr txBox="1">
            <a:spLocks noChangeArrowheads="1"/>
          </p:cNvSpPr>
          <p:nvPr/>
        </p:nvSpPr>
        <p:spPr bwMode="auto">
          <a:xfrm>
            <a:off x="4876800" y="2260600"/>
            <a:ext cx="1016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l-PL" sz="2000" dirty="0"/>
              <a:t>Czas</a:t>
            </a:r>
            <a:endParaRPr lang="en-US" sz="2400" dirty="0"/>
          </a:p>
        </p:txBody>
      </p:sp>
      <p:sp>
        <p:nvSpPr>
          <p:cNvPr id="42" name="Symbol zastępczy numeru slajdu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487C89-7C18-459E-88AC-00BFEC195B7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44" name="Prostokąt zaokrąglony 43"/>
          <p:cNvSpPr/>
          <p:nvPr/>
        </p:nvSpPr>
        <p:spPr bwMode="auto">
          <a:xfrm>
            <a:off x="381000" y="3581400"/>
            <a:ext cx="1143000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Ilość obliczeń jest stała</a:t>
            </a:r>
          </a:p>
        </p:txBody>
      </p:sp>
      <p:sp>
        <p:nvSpPr>
          <p:cNvPr id="45" name="Prostokąt zaokrąglony 44"/>
          <p:cNvSpPr/>
          <p:nvPr/>
        </p:nvSpPr>
        <p:spPr bwMode="auto">
          <a:xfrm>
            <a:off x="6781800" y="1676400"/>
            <a:ext cx="1752600" cy="1219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Dla stałej ilości obliczeń, czas T</a:t>
            </a:r>
            <a:r>
              <a:rPr kumimoji="0" lang="pl-PL" sz="1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 </a:t>
            </a:r>
            <a:r>
              <a:rPr kumimoji="0" 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maleje wraz ze wzrostem liczby procesorów </a:t>
            </a:r>
          </a:p>
        </p:txBody>
      </p:sp>
      <p:sp>
        <p:nvSpPr>
          <p:cNvPr id="46" name="Symbol zastępczy stopki 4">
            <a:extLst>
              <a:ext uri="{FF2B5EF4-FFF2-40B4-BE49-F238E27FC236}">
                <a16:creationId xmlns:a16="http://schemas.microsoft.com/office/drawing/2014/main" id="{A1902688-074B-4450-952D-80FAA917F48A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  <p:transition spd="med">
    <p:check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b="1" dirty="0">
                <a:solidFill>
                  <a:schemeClr val="tx1"/>
                </a:solidFill>
              </a:rPr>
              <a:t>Prawo </a:t>
            </a:r>
            <a:r>
              <a:rPr lang="pl-PL" sz="3600" b="1" dirty="0" err="1">
                <a:solidFill>
                  <a:schemeClr val="tx1"/>
                </a:solidFill>
              </a:rPr>
              <a:t>Amdahla</a:t>
            </a:r>
            <a:endParaRPr lang="en-US" sz="3600" b="1" dirty="0">
              <a:solidFill>
                <a:srgbClr val="808000"/>
              </a:solidFill>
              <a:latin typeface="Helvetica"/>
            </a:endParaRPr>
          </a:p>
        </p:txBody>
      </p:sp>
      <p:graphicFrame>
        <p:nvGraphicFramePr>
          <p:cNvPr id="574513" name="Object 49"/>
          <p:cNvGraphicFramePr>
            <a:graphicFrameLocks noChangeAspect="1"/>
          </p:cNvGraphicFramePr>
          <p:nvPr/>
        </p:nvGraphicFramePr>
        <p:xfrm>
          <a:off x="608013" y="3703638"/>
          <a:ext cx="8148637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00" name="Równanie" r:id="rId3" imgW="3441600" imgH="571320" progId="">
                  <p:embed/>
                </p:oleObj>
              </mc:Choice>
              <mc:Fallback>
                <p:oleObj name="Równanie" r:id="rId3" imgW="3441600" imgH="571320" progId="">
                  <p:embed/>
                  <p:pic>
                    <p:nvPicPr>
                      <p:cNvPr id="0" name="Picture 2" descr="Pergami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3703638"/>
                        <a:ext cx="8148637" cy="1347787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517" name="Object 53"/>
          <p:cNvGraphicFramePr>
            <a:graphicFrameLocks noChangeAspect="1"/>
          </p:cNvGraphicFramePr>
          <p:nvPr/>
        </p:nvGraphicFramePr>
        <p:xfrm>
          <a:off x="3608388" y="2201863"/>
          <a:ext cx="201612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01" name="Równanie" r:id="rId6" imgW="825480" imgH="419040" progId="">
                  <p:embed/>
                </p:oleObj>
              </mc:Choice>
              <mc:Fallback>
                <p:oleObj name="Równanie" r:id="rId6" imgW="825480" imgH="419040" progId="">
                  <p:embed/>
                  <p:pic>
                    <p:nvPicPr>
                      <p:cNvPr id="0" name="Picture 3" descr="Pergami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8" y="2201863"/>
                        <a:ext cx="2016125" cy="1014412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518" name="AutoShape 54"/>
          <p:cNvSpPr>
            <a:spLocks noChangeArrowheads="1"/>
          </p:cNvSpPr>
          <p:nvPr/>
        </p:nvSpPr>
        <p:spPr bwMode="auto">
          <a:xfrm>
            <a:off x="4114800" y="3276600"/>
            <a:ext cx="1066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pl-PL" altLang="zh-TW" dirty="0"/>
              <a:t>58</a:t>
            </a:r>
            <a:endParaRPr lang="en-US" altLang="zh-TW" dirty="0"/>
          </a:p>
        </p:txBody>
      </p:sp>
      <p:sp>
        <p:nvSpPr>
          <p:cNvPr id="9" name="Symbol zastępczy stopki 4">
            <a:extLst>
              <a:ext uri="{FF2B5EF4-FFF2-40B4-BE49-F238E27FC236}">
                <a16:creationId xmlns:a16="http://schemas.microsoft.com/office/drawing/2014/main" id="{2CE7F1A1-ABC2-4018-BE11-B583CD121B95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b="1" dirty="0">
                <a:solidFill>
                  <a:schemeClr val="tx1"/>
                </a:solidFill>
              </a:rPr>
              <a:t>Prawo </a:t>
            </a:r>
            <a:r>
              <a:rPr lang="pl-PL" sz="3600" b="1" dirty="0" err="1">
                <a:solidFill>
                  <a:schemeClr val="tx1"/>
                </a:solidFill>
              </a:rPr>
              <a:t>Amdahla</a:t>
            </a:r>
            <a:r>
              <a:rPr lang="pl-PL" sz="3600" b="1" dirty="0">
                <a:solidFill>
                  <a:schemeClr val="tx1"/>
                </a:solidFill>
              </a:rPr>
              <a:t> w postaci nierówności</a:t>
            </a:r>
            <a:endParaRPr lang="en-US" sz="3600" b="1" dirty="0">
              <a:solidFill>
                <a:srgbClr val="808000"/>
              </a:solidFill>
              <a:latin typeface="Helvetica"/>
            </a:endParaRPr>
          </a:p>
        </p:txBody>
      </p:sp>
      <p:graphicFrame>
        <p:nvGraphicFramePr>
          <p:cNvPr id="574513" name="Object 49"/>
          <p:cNvGraphicFramePr>
            <a:graphicFrameLocks noChangeAspect="1"/>
          </p:cNvGraphicFramePr>
          <p:nvPr/>
        </p:nvGraphicFramePr>
        <p:xfrm>
          <a:off x="3946525" y="4138613"/>
          <a:ext cx="147161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61" name="Równanie" r:id="rId3" imgW="622080" imgH="203040" progId="">
                  <p:embed/>
                </p:oleObj>
              </mc:Choice>
              <mc:Fallback>
                <p:oleObj name="Równanie" r:id="rId3" imgW="622080" imgH="203040" progId="">
                  <p:embed/>
                  <p:pic>
                    <p:nvPicPr>
                      <p:cNvPr id="0" name="Object 2" descr="Pergami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25" y="4138613"/>
                        <a:ext cx="1471613" cy="477837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518" name="AutoShape 54"/>
          <p:cNvSpPr>
            <a:spLocks noChangeArrowheads="1"/>
          </p:cNvSpPr>
          <p:nvPr/>
        </p:nvSpPr>
        <p:spPr bwMode="auto">
          <a:xfrm>
            <a:off x="4114800" y="3276600"/>
            <a:ext cx="1066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pl-PL" altLang="zh-TW" dirty="0"/>
              <a:t>58</a:t>
            </a:r>
            <a:endParaRPr lang="en-US" altLang="zh-TW" dirty="0"/>
          </a:p>
        </p:txBody>
      </p:sp>
      <p:sp>
        <p:nvSpPr>
          <p:cNvPr id="9" name="Prostokąt zaokrąglony 8"/>
          <p:cNvSpPr/>
          <p:nvPr/>
        </p:nvSpPr>
        <p:spPr bwMode="auto">
          <a:xfrm>
            <a:off x="6019800" y="2814011"/>
            <a:ext cx="2590800" cy="3429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Określa górną granicę przyspieszenia.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Jest bardzo ważne</a:t>
            </a:r>
          </a:p>
          <a:p>
            <a:r>
              <a:rPr lang="pl-PL" dirty="0">
                <a:latin typeface="Arial" charset="0"/>
              </a:rPr>
              <a:t>w praktyce</a:t>
            </a:r>
            <a:r>
              <a:rPr kumimoji="0" 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ponieważ  pozwala na szybkie oszacowanie</a:t>
            </a:r>
            <a:r>
              <a:rPr lang="pl-PL" dirty="0">
                <a:latin typeface="Arial" charset="0"/>
              </a:rPr>
              <a:t> maksymalnego przyspieszenia</a:t>
            </a:r>
            <a:r>
              <a:rPr kumimoji="0" lang="pl-PL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</a:t>
            </a:r>
            <a:endParaRPr kumimoji="0" 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00036" name="Object 4" descr="Pergamin"/>
          <p:cNvGraphicFramePr>
            <a:graphicFrameLocks noChangeAspect="1"/>
          </p:cNvGraphicFramePr>
          <p:nvPr/>
        </p:nvGraphicFramePr>
        <p:xfrm>
          <a:off x="1792288" y="1538288"/>
          <a:ext cx="5322887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62" name="Equation" r:id="rId6" imgW="2247840" imgH="495000" progId="">
                  <p:embed/>
                </p:oleObj>
              </mc:Choice>
              <mc:Fallback>
                <p:oleObj name="Equation" r:id="rId6" imgW="2247840" imgH="495000" progId="">
                  <p:embed/>
                  <p:pic>
                    <p:nvPicPr>
                      <p:cNvPr id="0" name="Picture 4" descr="Pergami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1538288"/>
                        <a:ext cx="5322887" cy="1166812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ymbol zastępczy stopki 4">
            <a:extLst>
              <a:ext uri="{FF2B5EF4-FFF2-40B4-BE49-F238E27FC236}">
                <a16:creationId xmlns:a16="http://schemas.microsoft.com/office/drawing/2014/main" id="{70F2E5DA-B464-442E-80D1-99B7372E7E93}"/>
              </a:ext>
            </a:extLst>
          </p:cNvPr>
          <p:cNvSpPr>
            <a:spLocks noGrp="1"/>
          </p:cNvSpPr>
          <p:nvPr/>
        </p:nvSpPr>
        <p:spPr>
          <a:xfrm>
            <a:off x="1792288" y="6439861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r>
              <a:rPr lang="pl-PL" sz="3600" dirty="0">
                <a:solidFill>
                  <a:schemeClr val="tx1"/>
                </a:solidFill>
              </a:rPr>
              <a:t>Przyspieszenie (</a:t>
            </a:r>
            <a:r>
              <a:rPr lang="en-US" sz="3600" b="1" dirty="0">
                <a:solidFill>
                  <a:schemeClr val="tx1"/>
                </a:solidFill>
              </a:rPr>
              <a:t>S</a:t>
            </a:r>
            <a:r>
              <a:rPr lang="en-US" sz="3600" dirty="0">
                <a:solidFill>
                  <a:schemeClr val="tx1"/>
                </a:solidFill>
              </a:rPr>
              <a:t>peedup</a:t>
            </a:r>
            <a:r>
              <a:rPr lang="pl-PL" sz="3600" dirty="0">
                <a:solidFill>
                  <a:schemeClr val="tx1"/>
                </a:solidFill>
              </a:rPr>
              <a:t>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7696200" cy="4648200"/>
          </a:xfrm>
        </p:spPr>
        <p:txBody>
          <a:bodyPr/>
          <a:lstStyle/>
          <a:p>
            <a:pPr>
              <a:buNone/>
            </a:pPr>
            <a:r>
              <a:rPr lang="pl-PL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- czas wykonania dla  najlepszego algorytmu sekwencyjnego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l-PL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- czas wykonania  algorytmu równoległego z wykorzystaniem </a:t>
            </a:r>
            <a:r>
              <a:rPr lang="pl-PL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procesorów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819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276600" y="4344988"/>
          <a:ext cx="13684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4" name="Równanie" r:id="rId4" imgW="457200" imgH="355320" progId="">
                  <p:embed/>
                </p:oleObj>
              </mc:Choice>
              <mc:Fallback>
                <p:oleObj name="Równanie" r:id="rId4" imgW="457200" imgH="355320" progId="">
                  <p:embed/>
                  <p:pic>
                    <p:nvPicPr>
                      <p:cNvPr id="0" name="Picture 2" descr="Niebieska lignina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344988"/>
                        <a:ext cx="1368425" cy="1063625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D6655-1EF7-4981-80BC-DB7CA387727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5DF08034-D485-4DD7-A796-75233DE4864B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pl-PL" sz="3600" b="1" dirty="0">
                <a:solidFill>
                  <a:schemeClr val="tx1"/>
                </a:solidFill>
              </a:rPr>
              <a:t>Prawo </a:t>
            </a:r>
            <a:r>
              <a:rPr lang="pl-PL" sz="3600" b="1" dirty="0" err="1">
                <a:solidFill>
                  <a:schemeClr val="tx1"/>
                </a:solidFill>
              </a:rPr>
              <a:t>Amdahla</a:t>
            </a:r>
            <a:endParaRPr lang="en-US" sz="3600" dirty="0"/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6482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pl-PL" dirty="0">
                <a:latin typeface="Times" pitchFamily="18" charset="0"/>
                <a:cs typeface="Times" pitchFamily="18" charset="0"/>
              </a:rPr>
              <a:t>Poprawa wydajności, którą można osiągnąć za pomocą wykonania równoległego jest ograniczona przez frakcję obliczeń sekwencyjnych  </a:t>
            </a:r>
            <a:r>
              <a:rPr lang="pl-PL" i="1" dirty="0">
                <a:solidFill>
                  <a:srgbClr val="FFFF00"/>
                </a:solidFill>
                <a:latin typeface="Times" pitchFamily="18" charset="0"/>
                <a:cs typeface="Times" pitchFamily="18" charset="0"/>
              </a:rPr>
              <a:t>f</a:t>
            </a:r>
            <a:r>
              <a:rPr lang="pl-PL" dirty="0">
                <a:solidFill>
                  <a:srgbClr val="FFFF00"/>
                </a:solidFill>
                <a:latin typeface="Times" pitchFamily="18" charset="0"/>
                <a:cs typeface="Times" pitchFamily="18" charset="0"/>
              </a:rPr>
              <a:t>,</a:t>
            </a:r>
            <a:r>
              <a:rPr lang="pl-PL" dirty="0">
                <a:latin typeface="Times" pitchFamily="18" charset="0"/>
                <a:cs typeface="Times" pitchFamily="18" charset="0"/>
              </a:rPr>
              <a:t>  która jest zależna przykładowo od czasu: </a:t>
            </a:r>
          </a:p>
          <a:p>
            <a:pPr>
              <a:lnSpc>
                <a:spcPct val="80000"/>
              </a:lnSpc>
              <a:buNone/>
            </a:pPr>
            <a:endParaRPr lang="pl-PL" dirty="0">
              <a:latin typeface="Times" pitchFamily="18" charset="0"/>
              <a:cs typeface="Times" pitchFamily="18" charset="0"/>
            </a:endParaRPr>
          </a:p>
          <a:p>
            <a:pPr lvl="1">
              <a:lnSpc>
                <a:spcPct val="75000"/>
              </a:lnSpc>
            </a:pPr>
            <a:r>
              <a:rPr lang="pl-PL" sz="3200" dirty="0">
                <a:latin typeface="Times" pitchFamily="18" charset="0"/>
                <a:cs typeface="Times" pitchFamily="18" charset="0"/>
              </a:rPr>
              <a:t>inicjalizacji pętli,</a:t>
            </a:r>
            <a:endParaRPr lang="en-US" sz="3200" dirty="0">
              <a:latin typeface="Times" pitchFamily="18" charset="0"/>
              <a:cs typeface="Times" pitchFamily="18" charset="0"/>
            </a:endParaRPr>
          </a:p>
          <a:p>
            <a:pPr lvl="1">
              <a:lnSpc>
                <a:spcPct val="75000"/>
              </a:lnSpc>
            </a:pPr>
            <a:r>
              <a:rPr lang="pl-PL" sz="3200" dirty="0">
                <a:latin typeface="Times" pitchFamily="18" charset="0"/>
                <a:cs typeface="Times" pitchFamily="18" charset="0"/>
              </a:rPr>
              <a:t>odczytu/zapisu na pojedynczy dysk, </a:t>
            </a:r>
            <a:endParaRPr lang="en-US" sz="3200" dirty="0">
              <a:latin typeface="Times" pitchFamily="18" charset="0"/>
              <a:cs typeface="Times" pitchFamily="18" charset="0"/>
            </a:endParaRPr>
          </a:p>
          <a:p>
            <a:pPr lvl="1">
              <a:lnSpc>
                <a:spcPct val="75000"/>
              </a:lnSpc>
            </a:pPr>
            <a:r>
              <a:rPr lang="pl-PL" sz="3200" dirty="0">
                <a:latin typeface="Times" pitchFamily="18" charset="0"/>
                <a:cs typeface="Times" pitchFamily="18" charset="0"/>
              </a:rPr>
              <a:t>wywołania procedur</a:t>
            </a:r>
          </a:p>
          <a:p>
            <a:pPr>
              <a:lnSpc>
                <a:spcPct val="80000"/>
              </a:lnSpc>
            </a:pPr>
            <a:endParaRPr lang="pl-PL" sz="2400" dirty="0"/>
          </a:p>
          <a:p>
            <a:pPr>
              <a:lnSpc>
                <a:spcPct val="80000"/>
              </a:lnSpc>
            </a:pPr>
            <a:endParaRPr lang="pl-PL" sz="2400" dirty="0"/>
          </a:p>
          <a:p>
            <a:pPr>
              <a:lnSpc>
                <a:spcPct val="80000"/>
              </a:lnSpc>
            </a:pPr>
            <a:endParaRPr lang="pl-PL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4D8DD2C7-66C6-47E1-B6D7-A616D60E289E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solidFill>
                  <a:schemeClr val="tx1"/>
                </a:solidFill>
                <a:latin typeface="Helvetica"/>
              </a:rPr>
              <a:t>Ulepszone prawo </a:t>
            </a:r>
            <a:r>
              <a:rPr lang="pl-PL" b="1" dirty="0" err="1">
                <a:solidFill>
                  <a:schemeClr val="tx1"/>
                </a:solidFill>
                <a:latin typeface="Helvetica"/>
              </a:rPr>
              <a:t>Amdahla</a:t>
            </a:r>
            <a:endParaRPr lang="en-US" dirty="0">
              <a:solidFill>
                <a:schemeClr val="tx1"/>
              </a:solidFill>
              <a:latin typeface="Helvetica"/>
            </a:endParaRPr>
          </a:p>
        </p:txBody>
      </p:sp>
      <p:graphicFrame>
        <p:nvGraphicFramePr>
          <p:cNvPr id="575500" name="Object 12"/>
          <p:cNvGraphicFramePr>
            <a:graphicFrameLocks noChangeAspect="1"/>
          </p:cNvGraphicFramePr>
          <p:nvPr/>
        </p:nvGraphicFramePr>
        <p:xfrm>
          <a:off x="762000" y="3352800"/>
          <a:ext cx="7612062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5" name="Equation" r:id="rId3" imgW="3530520" imgH="520560" progId="">
                  <p:embed/>
                </p:oleObj>
              </mc:Choice>
              <mc:Fallback>
                <p:oleObj name="Equation" r:id="rId3" imgW="3530520" imgH="520560" progId="">
                  <p:embed/>
                  <p:pic>
                    <p:nvPicPr>
                      <p:cNvPr id="0" name="Picture 2" descr="Pergami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52800"/>
                        <a:ext cx="7612062" cy="1116013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501" name="Text Box 13"/>
          <p:cNvSpPr txBox="1">
            <a:spLocks noChangeArrowheads="1"/>
          </p:cNvSpPr>
          <p:nvPr/>
        </p:nvSpPr>
        <p:spPr bwMode="auto">
          <a:xfrm>
            <a:off x="304800" y="1752600"/>
            <a:ext cx="795121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latinLnBrk="1"/>
            <a:r>
              <a:rPr lang="pl-PL" altLang="ko-KR" sz="2800" dirty="0">
                <a:latin typeface="Times New Roman" pitchFamily="18" charset="0"/>
                <a:ea typeface="Gulim" pitchFamily="34" charset="-127"/>
              </a:rPr>
              <a:t>Uwzględnia narzuty czasowe aplikacji równoległych, </a:t>
            </a:r>
          </a:p>
          <a:p>
            <a:pPr algn="l" latinLnBrk="1"/>
            <a:endParaRPr lang="en-US" altLang="ko-KR" sz="2800" dirty="0">
              <a:latin typeface="Times New Roman" pitchFamily="18" charset="0"/>
              <a:ea typeface="Gulim" pitchFamily="34" charset="-127"/>
            </a:endParaRPr>
          </a:p>
        </p:txBody>
      </p:sp>
      <p:graphicFrame>
        <p:nvGraphicFramePr>
          <p:cNvPr id="234500" name="Object 4" descr="Pergamin"/>
          <p:cNvGraphicFramePr>
            <a:graphicFrameLocks noChangeAspect="1"/>
          </p:cNvGraphicFramePr>
          <p:nvPr/>
        </p:nvGraphicFramePr>
        <p:xfrm>
          <a:off x="1981200" y="4876800"/>
          <a:ext cx="476567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6" name="Equation" r:id="rId6" imgW="2209680" imgH="495000" progId="">
                  <p:embed/>
                </p:oleObj>
              </mc:Choice>
              <mc:Fallback>
                <p:oleObj name="Equation" r:id="rId6" imgW="2209680" imgH="495000" progId="">
                  <p:embed/>
                  <p:pic>
                    <p:nvPicPr>
                      <p:cNvPr id="0" name="Picture 4" descr="Pergami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76800"/>
                        <a:ext cx="4765675" cy="1062037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rostokąt zaokrąglony 8"/>
          <p:cNvSpPr/>
          <p:nvPr/>
        </p:nvSpPr>
        <p:spPr bwMode="auto">
          <a:xfrm>
            <a:off x="3810000" y="2438400"/>
            <a:ext cx="35052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Przyspieszenie jest mniejsze przy uwzględnieniu </a:t>
            </a:r>
            <a:r>
              <a:rPr kumimoji="0" lang="pl-P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  <a:r>
              <a:rPr kumimoji="0" lang="pl-PL" sz="1800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overhead</a:t>
            </a:r>
            <a:endParaRPr kumimoji="0" lang="pl-PL" sz="1800" b="0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381000" y="2286000"/>
            <a:ext cx="114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i="1" dirty="0" err="1">
                <a:latin typeface="Arial" charset="0"/>
              </a:rPr>
              <a:t>T</a:t>
            </a:r>
            <a:r>
              <a:rPr lang="pl-PL" sz="2000" i="1" baseline="-25000" dirty="0" err="1">
                <a:latin typeface="Arial" charset="0"/>
              </a:rPr>
              <a:t>overhead</a:t>
            </a:r>
            <a:endParaRPr lang="pl-PL" sz="2000" i="1" baseline="-25000" dirty="0">
              <a:latin typeface="Arial" charset="0"/>
            </a:endParaRPr>
          </a:p>
        </p:txBody>
      </p:sp>
      <p:sp>
        <p:nvSpPr>
          <p:cNvPr id="11" name="Prostokąt zaokrąglony 10"/>
          <p:cNvSpPr/>
          <p:nvPr/>
        </p:nvSpPr>
        <p:spPr bwMode="auto">
          <a:xfrm>
            <a:off x="6858000" y="4724400"/>
            <a:ext cx="1981200" cy="1219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Ale uwzględnienie </a:t>
            </a:r>
            <a:r>
              <a:rPr lang="pl-PL" sz="1400" i="1" dirty="0" err="1">
                <a:latin typeface="Arial" charset="0"/>
              </a:rPr>
              <a:t>T</a:t>
            </a:r>
            <a:r>
              <a:rPr lang="pl-PL" sz="1400" i="1" baseline="-25000" dirty="0" err="1">
                <a:latin typeface="Arial" charset="0"/>
              </a:rPr>
              <a:t>overhead</a:t>
            </a:r>
            <a:r>
              <a:rPr kumimoji="0" 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nie zmienia prawa w postaci nierówności</a:t>
            </a:r>
          </a:p>
        </p:txBody>
      </p:sp>
      <p:sp>
        <p:nvSpPr>
          <p:cNvPr id="12" name="Symbol zastępczy stopki 4">
            <a:extLst>
              <a:ext uri="{FF2B5EF4-FFF2-40B4-BE49-F238E27FC236}">
                <a16:creationId xmlns:a16="http://schemas.microsoft.com/office/drawing/2014/main" id="{F65E6C9B-1C87-4116-9263-BCFAE69DAFFB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pl-PL" sz="3600" b="1" dirty="0">
                <a:solidFill>
                  <a:schemeClr val="tx1"/>
                </a:solidFill>
                <a:latin typeface="Helvetica"/>
              </a:rPr>
              <a:t>Ulepszone prawo </a:t>
            </a:r>
            <a:r>
              <a:rPr lang="pl-PL" sz="3600" b="1" dirty="0" err="1">
                <a:solidFill>
                  <a:schemeClr val="tx1"/>
                </a:solidFill>
                <a:latin typeface="Helvetica"/>
              </a:rPr>
              <a:t>Amdahla</a:t>
            </a:r>
            <a:endParaRPr lang="en-US" dirty="0"/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</p:spPr>
        <p:txBody>
          <a:bodyPr/>
          <a:lstStyle/>
          <a:p>
            <a:pPr>
              <a:buNone/>
            </a:pPr>
            <a:r>
              <a:rPr lang="pl-PL" dirty="0"/>
              <a:t>   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Narzuty czasowe mogą być spowodowane:</a:t>
            </a:r>
          </a:p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  1. Komunikacjami między procesorami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  2. Brakiem zbilansowania obliczeń  </a:t>
            </a:r>
          </a:p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      wątków/procesorów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  3.  Synchronizacją obliczeń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  4. Obliczeniami związanymi z obsługą  </a:t>
            </a:r>
          </a:p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      dodatkowych wątków.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A0B8B653-A8AB-4D04-83B5-3938B7D61AC0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Prawo </a:t>
            </a:r>
            <a:r>
              <a:rPr lang="pl-PL" dirty="0" err="1">
                <a:solidFill>
                  <a:schemeClr val="tx1"/>
                </a:solidFill>
              </a:rPr>
              <a:t>Amdahla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Prawo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Amdahla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 znajduje szerokie zastosowanie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w praktyce.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Dlaczego?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00DE03BB-AF9D-4D04-A07C-53DFF1F59BB2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Prawo </a:t>
            </a:r>
            <a:r>
              <a:rPr lang="pl-PL" dirty="0" err="1">
                <a:solidFill>
                  <a:schemeClr val="tx1"/>
                </a:solidFill>
              </a:rPr>
              <a:t>Amdahla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Prawo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Amdahla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 znajduje szerokie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zastosowanie w praktyce ponieważ pozwala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znaleźć maksymalne przyspieszenie.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Różnica pomiędzy  maksymalnym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przyspieszeniem a  przyspieszeniem uzyskanym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jest miarą jakości aplikacji równoległej.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CF7820C2-8660-4813-B714-3C664CC2825E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Prawo </a:t>
            </a:r>
            <a:r>
              <a:rPr lang="pl-PL" dirty="0" err="1">
                <a:solidFill>
                  <a:schemeClr val="tx1"/>
                </a:solidFill>
              </a:rPr>
              <a:t>Amdahla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Jak w praktyce można obliczyć </a:t>
            </a:r>
            <a:r>
              <a:rPr lang="pl-PL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?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B4730B64-AA15-4965-9230-85D8A797A71E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Prawo </a:t>
            </a:r>
            <a:r>
              <a:rPr lang="pl-PL" dirty="0" err="1">
                <a:solidFill>
                  <a:schemeClr val="tx1"/>
                </a:solidFill>
              </a:rPr>
              <a:t>Amdahla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W praktyce można obliczyć </a:t>
            </a:r>
            <a:r>
              <a:rPr lang="pl-PL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 za pomocą funkcji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profilowania.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6E020AB0-4081-4A7D-875F-34B6F602A18C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Prawo </a:t>
            </a:r>
            <a:r>
              <a:rPr lang="pl-PL" dirty="0" err="1">
                <a:solidFill>
                  <a:schemeClr val="tx1"/>
                </a:solidFill>
              </a:rPr>
              <a:t>Amdahla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Prawo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Amdahla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jest nazywane pesymistycznym.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Dlaczego?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8D7F1587-A74B-4B08-9683-13A7A9CD27AA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ttps://computing.llnl.gov/tutorials/parallel_comp/images/amdahl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667000"/>
            <a:ext cx="46958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solidFill>
                  <a:schemeClr val="tx1"/>
                </a:solidFill>
              </a:rPr>
              <a:t>Prawo </a:t>
            </a:r>
            <a:r>
              <a:rPr lang="pl-PL" b="1" dirty="0" err="1">
                <a:solidFill>
                  <a:schemeClr val="tx1"/>
                </a:solidFill>
              </a:rPr>
              <a:t>Amdahla</a:t>
            </a:r>
            <a:endParaRPr lang="en-US" dirty="0"/>
          </a:p>
        </p:txBody>
      </p:sp>
      <p:sp>
        <p:nvSpPr>
          <p:cNvPr id="39940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sz="2400" b="1" dirty="0"/>
              <a:t>S = 1/(</a:t>
            </a:r>
            <a:r>
              <a:rPr lang="pl-PL" sz="2400" b="1" dirty="0"/>
              <a:t> f</a:t>
            </a:r>
            <a:r>
              <a:rPr lang="en-US" sz="2400" b="1" dirty="0"/>
              <a:t>  + </a:t>
            </a:r>
            <a:r>
              <a:rPr lang="pl-PL" sz="2400" b="1" dirty="0"/>
              <a:t>(1-f)/P </a:t>
            </a:r>
            <a:r>
              <a:rPr lang="en-US" sz="2400" b="1" dirty="0"/>
              <a:t>)   </a:t>
            </a:r>
            <a:r>
              <a:rPr lang="en-US" sz="2400" dirty="0"/>
              <a:t>	</a:t>
            </a:r>
          </a:p>
          <a:p>
            <a:pPr>
              <a:spcBef>
                <a:spcPct val="0"/>
              </a:spcBef>
              <a:buNone/>
            </a:pPr>
            <a:r>
              <a:rPr lang="pl-PL" sz="2400" dirty="0"/>
              <a:t>f</a:t>
            </a:r>
            <a:r>
              <a:rPr lang="en-US" sz="2400" dirty="0"/>
              <a:t> = </a:t>
            </a:r>
            <a:r>
              <a:rPr lang="pl-PL" sz="2400" dirty="0"/>
              <a:t>frakcja sekwencyjna</a:t>
            </a:r>
            <a:endParaRPr lang="en-US" sz="2400" dirty="0"/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pl-PL" sz="2400" dirty="0"/>
              <a:t>1- f</a:t>
            </a:r>
            <a:r>
              <a:rPr lang="en-US" sz="2400" dirty="0"/>
              <a:t>= </a:t>
            </a:r>
            <a:r>
              <a:rPr lang="pl-PL" sz="2400" dirty="0"/>
              <a:t>frakcja równoległa</a:t>
            </a:r>
            <a:r>
              <a:rPr lang="en-US" sz="2400" dirty="0"/>
              <a:t>,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pl-PL" sz="2400" dirty="0"/>
              <a:t> P</a:t>
            </a:r>
            <a:r>
              <a:rPr lang="en-US" sz="2400" dirty="0"/>
              <a:t> = </a:t>
            </a:r>
            <a:r>
              <a:rPr lang="pl-PL" sz="2400" dirty="0"/>
              <a:t>liczba procesorów</a:t>
            </a:r>
            <a:endParaRPr lang="en-US" sz="2400" dirty="0"/>
          </a:p>
          <a:p>
            <a:pPr>
              <a:buFont typeface="Arial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Symbol zastępczy stopki 4">
            <a:extLst>
              <a:ext uri="{FF2B5EF4-FFF2-40B4-BE49-F238E27FC236}">
                <a16:creationId xmlns:a16="http://schemas.microsoft.com/office/drawing/2014/main" id="{4523B533-D139-47E3-BA7A-DDE904B6539B}"/>
              </a:ext>
            </a:extLst>
          </p:cNvPr>
          <p:cNvSpPr>
            <a:spLocks noGrp="1"/>
          </p:cNvSpPr>
          <p:nvPr/>
        </p:nvSpPr>
        <p:spPr>
          <a:xfrm>
            <a:off x="1905000" y="6414967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Prawo </a:t>
            </a:r>
            <a:r>
              <a:rPr lang="pl-PL" dirty="0" err="1">
                <a:solidFill>
                  <a:schemeClr val="tx1"/>
                </a:solidFill>
              </a:rPr>
              <a:t>Amdahla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Prawo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Amdahla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jest nazywane pesymistycznym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ponieważ dla stałej wartości </a:t>
            </a:r>
            <a:r>
              <a:rPr lang="pl-PL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nie da się przez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jego zastosowanie  uzyskać znaczącego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przyspieszenia nawet dla  nieograniczonej liczby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procesorów. 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32B4CD1B-FFBD-4031-8A97-5E10857D85FF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r>
              <a:rPr lang="pl-PL" sz="3600" dirty="0">
                <a:solidFill>
                  <a:schemeClr val="tx1"/>
                </a:solidFill>
              </a:rPr>
              <a:t>Przyspieszenie (</a:t>
            </a:r>
            <a:r>
              <a:rPr lang="en-US" sz="3600" dirty="0">
                <a:solidFill>
                  <a:schemeClr val="tx1"/>
                </a:solidFill>
              </a:rPr>
              <a:t>Speedup</a:t>
            </a:r>
            <a:r>
              <a:rPr lang="pl-PL" sz="3600" dirty="0">
                <a:solidFill>
                  <a:schemeClr val="tx1"/>
                </a:solidFill>
              </a:rPr>
              <a:t>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7696200" cy="4648200"/>
          </a:xfrm>
        </p:spPr>
        <p:txBody>
          <a:bodyPr/>
          <a:lstStyle/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None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W jakich granicach leży wartość </a:t>
            </a:r>
            <a:r>
              <a:rPr lang="pl-PL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l-PL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? </a:t>
            </a:r>
          </a:p>
          <a:p>
            <a:pPr>
              <a:buNone/>
            </a:pPr>
            <a:endParaRPr lang="pl-PL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l-PL" baseline="-25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Czy  wartość  </a:t>
            </a:r>
            <a:r>
              <a:rPr lang="pl-PL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l-PL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może być większa niż </a:t>
            </a:r>
            <a:r>
              <a:rPr lang="pl-PL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?</a:t>
            </a:r>
          </a:p>
          <a:p>
            <a:pPr>
              <a:buNone/>
            </a:pPr>
            <a:endParaRPr lang="pl-PL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l-PL" baseline="-250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Czy  wartość  </a:t>
            </a:r>
            <a:r>
              <a:rPr lang="pl-PL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l-PL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może być mniejsza niż 1 ?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D6655-1EF7-4981-80BC-DB7CA387727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453635" name="Object 3" descr="Niebieska lignina"/>
          <p:cNvGraphicFramePr>
            <a:graphicFrameLocks noChangeAspect="1"/>
          </p:cNvGraphicFramePr>
          <p:nvPr/>
        </p:nvGraphicFramePr>
        <p:xfrm>
          <a:off x="3505200" y="1600200"/>
          <a:ext cx="13684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47" name="Równanie" r:id="rId4" imgW="457200" imgH="355320" progId="">
                  <p:embed/>
                </p:oleObj>
              </mc:Choice>
              <mc:Fallback>
                <p:oleObj name="Równanie" r:id="rId4" imgW="457200" imgH="355320" progId="">
                  <p:embed/>
                  <p:pic>
                    <p:nvPicPr>
                      <p:cNvPr id="0" name="Picture 3" descr="Niebieska lignina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00200"/>
                        <a:ext cx="1368425" cy="1063625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701727BB-AF34-475E-8822-68B859116D5A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dirty="0" err="1">
                <a:solidFill>
                  <a:schemeClr val="tx1"/>
                </a:solidFill>
              </a:rPr>
              <a:t>Uwagi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na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temat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pl-PL" sz="3600" dirty="0">
                <a:solidFill>
                  <a:schemeClr val="tx1"/>
                </a:solidFill>
              </a:rPr>
              <a:t>prawa </a:t>
            </a:r>
            <a:r>
              <a:rPr lang="en-US" sz="3600" dirty="0">
                <a:solidFill>
                  <a:schemeClr val="tx1"/>
                </a:solidFill>
              </a:rPr>
              <a:t>Amdahl</a:t>
            </a:r>
            <a:r>
              <a:rPr lang="pl-PL" sz="3600" dirty="0">
                <a:solidFill>
                  <a:schemeClr val="tx1"/>
                </a:solidFill>
              </a:rPr>
              <a:t>a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</a:p>
          <a:p>
            <a:pPr>
              <a:lnSpc>
                <a:spcPct val="90000"/>
              </a:lnSpc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Frakcja </a:t>
            </a:r>
            <a:r>
              <a:rPr lang="pl-PL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pl-PL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w praktyce zależy od rozmiaru problemu  </a:t>
            </a:r>
            <a:r>
              <a:rPr lang="pl-PL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pl-PL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oraz liczby procesorów </a:t>
            </a:r>
            <a:r>
              <a:rPr lang="pl-PL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pl-PL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  <a:buNone/>
            </a:pPr>
            <a:endParaRPr lang="en-US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Dla skalowalnego algorytmu równoległego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</a:p>
          <a:p>
            <a:pPr>
              <a:lnSpc>
                <a:spcPct val="90000"/>
              </a:lnSpc>
            </a:pPr>
            <a:endParaRPr lang="en-US" sz="20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000" dirty="0">
              <a:sym typeface="Symbol" pitchFamily="18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pl-PL" sz="1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pl-PL" sz="3200" dirty="0">
                <a:latin typeface="Times" pitchFamily="18" charset="0"/>
                <a:cs typeface="Times" pitchFamily="18" charset="0"/>
              </a:rPr>
              <a:t>Czyli cząstka obliczeń sekwencyjnych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l-PL" sz="3200" dirty="0">
                <a:latin typeface="Times" pitchFamily="18" charset="0"/>
                <a:cs typeface="Times" pitchFamily="18" charset="0"/>
              </a:rPr>
              <a:t>maleje wraz ze wzrostem  problemu.</a:t>
            </a:r>
            <a:endParaRPr lang="en-US" sz="3200" dirty="0">
              <a:latin typeface="Times" pitchFamily="18" charset="0"/>
              <a:cs typeface="Times" pitchFamily="18" charset="0"/>
            </a:endParaRPr>
          </a:p>
        </p:txBody>
      </p:sp>
      <p:graphicFrame>
        <p:nvGraphicFramePr>
          <p:cNvPr id="754692" name="Object 4"/>
          <p:cNvGraphicFramePr>
            <a:graphicFrameLocks noChangeAspect="1"/>
          </p:cNvGraphicFramePr>
          <p:nvPr/>
        </p:nvGraphicFramePr>
        <p:xfrm>
          <a:off x="2468563" y="4267200"/>
          <a:ext cx="31829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1" name="Równanie" r:id="rId4" imgW="1485720" imgH="203040" progId="">
                  <p:embed/>
                </p:oleObj>
              </mc:Choice>
              <mc:Fallback>
                <p:oleObj name="Równanie" r:id="rId4" imgW="1485720" imgH="203040" progId="">
                  <p:embed/>
                  <p:pic>
                    <p:nvPicPr>
                      <p:cNvPr id="0" name="Object 2" descr="Pergami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4267200"/>
                        <a:ext cx="3182937" cy="425450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C8583E70-EF89-4061-9FC3-49333D141BCE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dirty="0" err="1">
                <a:solidFill>
                  <a:schemeClr val="tx1"/>
                </a:solidFill>
              </a:rPr>
              <a:t>Uwagi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na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temat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pl-PL" sz="3600" dirty="0">
                <a:solidFill>
                  <a:schemeClr val="tx1"/>
                </a:solidFill>
              </a:rPr>
              <a:t>prawa </a:t>
            </a:r>
            <a:r>
              <a:rPr lang="en-US" sz="3600" dirty="0">
                <a:solidFill>
                  <a:schemeClr val="tx1"/>
                </a:solidFill>
              </a:rPr>
              <a:t>Amdahl</a:t>
            </a:r>
            <a:r>
              <a:rPr lang="pl-PL" sz="3600" dirty="0">
                <a:solidFill>
                  <a:schemeClr val="tx1"/>
                </a:solidFill>
              </a:rPr>
              <a:t>a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Dla skalowalnego algorytmu równoległego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</a:p>
          <a:p>
            <a:pPr>
              <a:lnSpc>
                <a:spcPct val="90000"/>
              </a:lnSpc>
            </a:pPr>
            <a:endParaRPr lang="en-US" sz="20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000" dirty="0">
              <a:sym typeface="Symbol" pitchFamily="18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pl-PL" sz="1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pl-PL" sz="3200" dirty="0">
                <a:latin typeface="Times" pitchFamily="18" charset="0"/>
                <a:cs typeface="Times" pitchFamily="18" charset="0"/>
              </a:rPr>
              <a:t>Czyli cząstka obliczeń równoległych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l-PL" sz="3200" dirty="0">
                <a:latin typeface="Times" pitchFamily="18" charset="0"/>
                <a:cs typeface="Times" pitchFamily="18" charset="0"/>
              </a:rPr>
              <a:t>rośnie wraz ze wzrostem  problemu.</a:t>
            </a:r>
            <a:endParaRPr lang="en-US" sz="3200" dirty="0">
              <a:latin typeface="Times" pitchFamily="18" charset="0"/>
              <a:cs typeface="Times" pitchFamily="18" charset="0"/>
            </a:endParaRPr>
          </a:p>
        </p:txBody>
      </p:sp>
      <p:graphicFrame>
        <p:nvGraphicFramePr>
          <p:cNvPr id="754692" name="Object 4"/>
          <p:cNvGraphicFramePr>
            <a:graphicFrameLocks noChangeAspect="1"/>
          </p:cNvGraphicFramePr>
          <p:nvPr/>
        </p:nvGraphicFramePr>
        <p:xfrm>
          <a:off x="2590800" y="2667000"/>
          <a:ext cx="29654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87" name="Equation" r:id="rId4" imgW="1384200" imgH="177480" progId="">
                  <p:embed/>
                </p:oleObj>
              </mc:Choice>
              <mc:Fallback>
                <p:oleObj name="Equation" r:id="rId4" imgW="1384200" imgH="177480" progId="">
                  <p:embed/>
                  <p:pic>
                    <p:nvPicPr>
                      <p:cNvPr id="0" name="Object 2" descr="Pergami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667000"/>
                        <a:ext cx="2965450" cy="373063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C8AFFB46-C0B5-45D6-A3C3-C6318E21C6AB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dirty="0" err="1">
                <a:solidFill>
                  <a:schemeClr val="tx1"/>
                </a:solidFill>
              </a:rPr>
              <a:t>Uwagi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na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temat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pl-PL" sz="3600" dirty="0">
                <a:solidFill>
                  <a:schemeClr val="tx1"/>
                </a:solidFill>
              </a:rPr>
              <a:t>prawa </a:t>
            </a:r>
            <a:r>
              <a:rPr lang="en-US" sz="3600" dirty="0">
                <a:solidFill>
                  <a:schemeClr val="tx1"/>
                </a:solidFill>
              </a:rPr>
              <a:t>Amdahl</a:t>
            </a:r>
            <a:r>
              <a:rPr lang="pl-PL" sz="3600" dirty="0">
                <a:solidFill>
                  <a:schemeClr val="tx1"/>
                </a:solidFill>
              </a:rPr>
              <a:t>a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0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pl-PL" sz="2000" dirty="0"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W takim przypadku, nawet dla stałej liczby </a:t>
            </a:r>
            <a:r>
              <a:rPr lang="pl-PL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pl-PL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można uzyskać liniowe przyspieszenie wybierając odpowiednio duży rozmiar problemu:</a:t>
            </a:r>
          </a:p>
          <a:p>
            <a:pPr>
              <a:lnSpc>
                <a:spcPct val="90000"/>
              </a:lnSpc>
            </a:pPr>
            <a:endParaRPr lang="pl-PL" sz="20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0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0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000" dirty="0">
              <a:sym typeface="Symbol" pitchFamily="18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800" dirty="0"/>
          </a:p>
        </p:txBody>
      </p:sp>
      <p:graphicFrame>
        <p:nvGraphicFramePr>
          <p:cNvPr id="754693" name="Object 5"/>
          <p:cNvGraphicFramePr>
            <a:graphicFrameLocks noChangeAspect="1"/>
          </p:cNvGraphicFramePr>
          <p:nvPr/>
        </p:nvGraphicFramePr>
        <p:xfrm>
          <a:off x="1447800" y="4114800"/>
          <a:ext cx="5986462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4" name="Równanie" r:id="rId4" imgW="3022560" imgH="1015920" progId="">
                  <p:embed/>
                </p:oleObj>
              </mc:Choice>
              <mc:Fallback>
                <p:oleObj name="Równanie" r:id="rId4" imgW="3022560" imgH="1015920" progId="">
                  <p:embed/>
                  <p:pic>
                    <p:nvPicPr>
                      <p:cNvPr id="0" name="Picture 3" descr="Pergami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14800"/>
                        <a:ext cx="5986462" cy="1968500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7978BA16-9DD6-4425-9607-42A4E30E4D41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dirty="0" err="1">
                <a:solidFill>
                  <a:schemeClr val="tx1"/>
                </a:solidFill>
              </a:rPr>
              <a:t>Uwagi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na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temat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pl-PL" sz="3600" dirty="0">
                <a:solidFill>
                  <a:schemeClr val="tx1"/>
                </a:solidFill>
              </a:rPr>
              <a:t>prawa </a:t>
            </a:r>
            <a:r>
              <a:rPr lang="en-US" sz="3600" dirty="0">
                <a:solidFill>
                  <a:schemeClr val="tx1"/>
                </a:solidFill>
              </a:rPr>
              <a:t>Amdahl</a:t>
            </a:r>
            <a:r>
              <a:rPr lang="pl-PL" sz="3600" dirty="0">
                <a:solidFill>
                  <a:schemeClr val="tx1"/>
                </a:solidFill>
              </a:rPr>
              <a:t>a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0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pl-PL" sz="2000" dirty="0"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endParaRPr lang="pl-PL" sz="20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0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0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000" dirty="0">
              <a:sym typeface="Symbol" pitchFamily="18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800" dirty="0"/>
          </a:p>
        </p:txBody>
      </p:sp>
      <p:graphicFrame>
        <p:nvGraphicFramePr>
          <p:cNvPr id="754693" name="Object 5"/>
          <p:cNvGraphicFramePr>
            <a:graphicFrameLocks noChangeAspect="1"/>
          </p:cNvGraphicFramePr>
          <p:nvPr/>
        </p:nvGraphicFramePr>
        <p:xfrm>
          <a:off x="1447800" y="4114800"/>
          <a:ext cx="5986462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19" name="Równanie" r:id="rId4" imgW="3022560" imgH="1015920" progId="">
                  <p:embed/>
                </p:oleObj>
              </mc:Choice>
              <mc:Fallback>
                <p:oleObj name="Równanie" r:id="rId4" imgW="3022560" imgH="1015920" progId="">
                  <p:embed/>
                  <p:pic>
                    <p:nvPicPr>
                      <p:cNvPr id="0" name="Object 3" descr="Pergami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14800"/>
                        <a:ext cx="5986462" cy="1968500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8" name="Prostokąt zaokrąglony 7"/>
          <p:cNvSpPr/>
          <p:nvPr/>
        </p:nvSpPr>
        <p:spPr bwMode="auto">
          <a:xfrm>
            <a:off x="1981200" y="1752600"/>
            <a:ext cx="3810000" cy="1219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2800" i="1" dirty="0">
                <a:latin typeface="Arial" charset="0"/>
              </a:rPr>
              <a:t>f</a:t>
            </a:r>
            <a:r>
              <a:rPr kumimoji="0" 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  <a:r>
              <a:rPr kumimoji="0" lang="pl-PL" sz="2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n,P</a:t>
            </a:r>
            <a:r>
              <a:rPr kumimoji="0" 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)-&gt;0  gdy </a:t>
            </a:r>
            <a:r>
              <a:rPr kumimoji="0" lang="pl-PL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</a:t>
            </a:r>
            <a:r>
              <a:rPr kumimoji="0" 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-&gt; </a:t>
            </a:r>
            <a:r>
              <a:rPr kumimoji="0" 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sym typeface="Mathematica1"/>
              </a:rPr>
              <a:t></a:t>
            </a:r>
          </a:p>
          <a:p>
            <a:r>
              <a:rPr lang="pl-PL" sz="2800" dirty="0">
                <a:latin typeface="Arial" charset="0"/>
                <a:sym typeface="Mathematica1"/>
              </a:rPr>
              <a:t>1-</a:t>
            </a:r>
            <a:r>
              <a:rPr lang="pl-PL" sz="2800" i="1" dirty="0">
                <a:latin typeface="Arial" charset="0"/>
                <a:sym typeface="Mathematica1"/>
              </a:rPr>
              <a:t>f</a:t>
            </a:r>
            <a:r>
              <a:rPr lang="pl-PL" sz="2800" dirty="0">
                <a:latin typeface="Arial" charset="0"/>
                <a:sym typeface="Mathematica1"/>
              </a:rPr>
              <a:t>(</a:t>
            </a:r>
            <a:r>
              <a:rPr lang="pl-PL" sz="2800" i="1" dirty="0" err="1">
                <a:latin typeface="Arial" charset="0"/>
                <a:sym typeface="Mathematica1"/>
              </a:rPr>
              <a:t>n,P</a:t>
            </a:r>
            <a:r>
              <a:rPr lang="pl-PL" sz="2800" dirty="0">
                <a:latin typeface="Arial" charset="0"/>
                <a:sym typeface="Mathematica1"/>
              </a:rPr>
              <a:t>)-&gt;1 </a:t>
            </a:r>
            <a:r>
              <a:rPr lang="pl-PL" sz="2800" dirty="0">
                <a:latin typeface="Arial" charset="0"/>
              </a:rPr>
              <a:t>gdy </a:t>
            </a:r>
            <a:r>
              <a:rPr lang="pl-PL" sz="2800" i="1" dirty="0">
                <a:latin typeface="Arial" charset="0"/>
              </a:rPr>
              <a:t>n</a:t>
            </a:r>
            <a:r>
              <a:rPr lang="pl-PL" sz="2800" dirty="0">
                <a:latin typeface="Arial" charset="0"/>
              </a:rPr>
              <a:t>-&gt; </a:t>
            </a:r>
            <a:r>
              <a:rPr lang="pl-PL" sz="2800" dirty="0">
                <a:latin typeface="Arial" charset="0"/>
                <a:sym typeface="Mathematica1"/>
              </a:rPr>
              <a:t></a:t>
            </a:r>
            <a:endParaRPr kumimoji="0" lang="pl-P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Łącznik prosty ze strzałką 9"/>
          <p:cNvCxnSpPr/>
          <p:nvPr/>
        </p:nvCxnSpPr>
        <p:spPr bwMode="auto">
          <a:xfrm flipH="1">
            <a:off x="2133600" y="2209800"/>
            <a:ext cx="228600" cy="3429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Łącznik prosty ze strzałką 11"/>
          <p:cNvCxnSpPr/>
          <p:nvPr/>
        </p:nvCxnSpPr>
        <p:spPr bwMode="auto">
          <a:xfrm>
            <a:off x="2819400" y="2819400"/>
            <a:ext cx="762000" cy="2895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Symbol zastępczy stopki 4">
            <a:extLst>
              <a:ext uri="{FF2B5EF4-FFF2-40B4-BE49-F238E27FC236}">
                <a16:creationId xmlns:a16="http://schemas.microsoft.com/office/drawing/2014/main" id="{94A2147F-84DE-41F6-A693-07C90D2E95D0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b="1" dirty="0">
                <a:solidFill>
                  <a:schemeClr val="tx1"/>
                </a:solidFill>
              </a:rPr>
              <a:t>Prawo </a:t>
            </a:r>
            <a:r>
              <a:rPr lang="pl-PL" b="1" dirty="0" err="1">
                <a:solidFill>
                  <a:schemeClr val="tx1"/>
                </a:solidFill>
              </a:rPr>
              <a:t>Gustafsona</a:t>
            </a:r>
            <a:r>
              <a:rPr lang="pl-PL" b="1" dirty="0">
                <a:solidFill>
                  <a:schemeClr val="tx1"/>
                </a:solidFill>
              </a:rPr>
              <a:t> </a:t>
            </a:r>
            <a:endParaRPr lang="pl-PL" b="1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pl-PL" dirty="0">
                <a:latin typeface="Times" pitchFamily="18" charset="0"/>
                <a:cs typeface="Times" pitchFamily="18" charset="0"/>
              </a:rPr>
              <a:t>   Prawo </a:t>
            </a:r>
            <a:r>
              <a:rPr lang="pl-PL" dirty="0" err="1">
                <a:latin typeface="Times" pitchFamily="18" charset="0"/>
                <a:cs typeface="Times" pitchFamily="18" charset="0"/>
              </a:rPr>
              <a:t>Gustafsona</a:t>
            </a:r>
            <a:r>
              <a:rPr lang="pl-PL" dirty="0">
                <a:latin typeface="Times" pitchFamily="18" charset="0"/>
                <a:cs typeface="Times" pitchFamily="18" charset="0"/>
              </a:rPr>
              <a:t> stanowi, że każdy wystarczająco duży problem może być efektywnie zrównoleglony jeśli odpowiedni program  równoległy jest skalowalny.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733800"/>
            <a:ext cx="1981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5175E0CB-41B2-49D7-848D-5C9334534627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b="1" dirty="0">
                <a:solidFill>
                  <a:schemeClr val="tx1"/>
                </a:solidFill>
              </a:rPr>
              <a:t>Prawo </a:t>
            </a:r>
            <a:r>
              <a:rPr lang="pl-PL" b="1" dirty="0" err="1">
                <a:solidFill>
                  <a:schemeClr val="tx1"/>
                </a:solidFill>
              </a:rPr>
              <a:t>Gustafsona</a:t>
            </a:r>
            <a:r>
              <a:rPr lang="pl-PL" b="1" dirty="0">
                <a:solidFill>
                  <a:schemeClr val="tx1"/>
                </a:solidFill>
              </a:rPr>
              <a:t> </a:t>
            </a:r>
            <a:endParaRPr lang="pl-PL" b="1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pl-PL" sz="2800" dirty="0"/>
              <a:t>  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Prawo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Gustafsona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jest opublikowane w artykule:</a:t>
            </a:r>
          </a:p>
          <a:p>
            <a:pPr>
              <a:buFont typeface="Wingdings" pitchFamily="2" charset="2"/>
              <a:buNone/>
              <a:defRPr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l-PL" dirty="0">
                <a:latin typeface="+mj-lt"/>
                <a:cs typeface="Times New Roman" pitchFamily="18" charset="0"/>
              </a:rPr>
              <a:t>   </a:t>
            </a:r>
            <a:r>
              <a:rPr lang="pl-PL" dirty="0" err="1">
                <a:latin typeface="+mj-lt"/>
                <a:cs typeface="Times New Roman" pitchFamily="18" charset="0"/>
              </a:rPr>
              <a:t>Gustafson</a:t>
            </a:r>
            <a:r>
              <a:rPr lang="pl-PL" dirty="0">
                <a:latin typeface="+mj-lt"/>
                <a:cs typeface="Times New Roman" pitchFamily="18" charset="0"/>
              </a:rPr>
              <a:t>, John, </a:t>
            </a:r>
            <a:r>
              <a:rPr lang="pl-PL" dirty="0" err="1">
                <a:latin typeface="+mj-lt"/>
                <a:cs typeface="Times New Roman" pitchFamily="18" charset="0"/>
              </a:rPr>
              <a:t>Reevaluating</a:t>
            </a:r>
            <a:r>
              <a:rPr lang="pl-PL" dirty="0">
                <a:latin typeface="+mj-lt"/>
                <a:cs typeface="Times New Roman" pitchFamily="18" charset="0"/>
              </a:rPr>
              <a:t> </a:t>
            </a:r>
            <a:r>
              <a:rPr lang="pl-PL" dirty="0" err="1">
                <a:latin typeface="+mj-lt"/>
                <a:cs typeface="Times New Roman" pitchFamily="18" charset="0"/>
              </a:rPr>
              <a:t>Amdahl’s</a:t>
            </a:r>
            <a:r>
              <a:rPr lang="pl-PL" dirty="0">
                <a:latin typeface="+mj-lt"/>
                <a:cs typeface="Times New Roman" pitchFamily="18" charset="0"/>
              </a:rPr>
              <a:t> Law, Communications of </a:t>
            </a:r>
            <a:r>
              <a:rPr lang="pl-PL" dirty="0" err="1">
                <a:latin typeface="+mj-lt"/>
                <a:cs typeface="Times New Roman" pitchFamily="18" charset="0"/>
              </a:rPr>
              <a:t>the</a:t>
            </a:r>
            <a:r>
              <a:rPr lang="pl-PL" dirty="0">
                <a:latin typeface="+mj-lt"/>
                <a:cs typeface="Times New Roman" pitchFamily="18" charset="0"/>
              </a:rPr>
              <a:t> ACM, 1988, pp. 532-533.</a:t>
            </a:r>
          </a:p>
          <a:p>
            <a:pPr>
              <a:buFont typeface="Wingdings" pitchFamily="2" charset="2"/>
              <a:buNone/>
              <a:defRPr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85B143C7-24E2-410B-AA2C-95195325DCF1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b="1" dirty="0">
                <a:solidFill>
                  <a:schemeClr val="tx1"/>
                </a:solidFill>
              </a:rPr>
              <a:t>Prawo </a:t>
            </a:r>
            <a:r>
              <a:rPr lang="pl-PL" b="1" dirty="0" err="1">
                <a:solidFill>
                  <a:schemeClr val="tx1"/>
                </a:solidFill>
              </a:rPr>
              <a:t>Gustafsona</a:t>
            </a:r>
            <a:r>
              <a:rPr lang="pl-PL" b="1" dirty="0">
                <a:solidFill>
                  <a:schemeClr val="tx1"/>
                </a:solidFill>
              </a:rPr>
              <a:t> </a:t>
            </a:r>
            <a:endParaRPr lang="pl-PL" b="1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pl-PL" sz="2800" dirty="0"/>
              <a:t>   </a:t>
            </a: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 Opiera się na pojęciu programu skalowalnego: </a:t>
            </a:r>
          </a:p>
          <a:p>
            <a:pPr>
              <a:buFont typeface="Wingdings" pitchFamily="2" charset="2"/>
              <a:buNone/>
              <a:defRPr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 Jeśli dla programu równoległego cząstka obliczeń równoległych rośnie wraz ze wzrostem rozmiaru problemu,  to program  jest skalowalny.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45037639-F2FD-462F-869C-3AC8F22222F1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pl-PL" b="1" dirty="0">
                <a:solidFill>
                  <a:schemeClr val="tx1"/>
                </a:solidFill>
              </a:rPr>
              <a:t>Prawo </a:t>
            </a:r>
            <a:r>
              <a:rPr lang="pl-PL" b="1" dirty="0" err="1">
                <a:solidFill>
                  <a:schemeClr val="tx1"/>
                </a:solidFill>
              </a:rPr>
              <a:t>Gustafsona</a:t>
            </a:r>
            <a:r>
              <a:rPr lang="pl-PL" b="1" dirty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763000" cy="4419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Podejście  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Gustafsona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zakłada, że czas wykonania programu równoległego  </a:t>
            </a:r>
            <a:r>
              <a:rPr lang="pl-PL">
                <a:latin typeface="Times New Roman" pitchFamily="18" charset="0"/>
                <a:cs typeface="Times New Roman" pitchFamily="18" charset="0"/>
              </a:rPr>
              <a:t>jest  stały (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niezależnie od liczby procesorów)  i  jest dopuszczalnym  czasem oczekiwania na rozwiązanie problemu.</a:t>
            </a:r>
          </a:p>
          <a:p>
            <a:pPr marL="0" indent="0">
              <a:buFontTx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7C0C1E8F-6312-432A-80B4-08216035BD44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pl-PL" b="1" dirty="0">
                <a:solidFill>
                  <a:schemeClr val="tx1"/>
                </a:solidFill>
              </a:rPr>
              <a:t>Prawo </a:t>
            </a:r>
            <a:r>
              <a:rPr lang="pl-PL" b="1" dirty="0" err="1">
                <a:solidFill>
                  <a:schemeClr val="tx1"/>
                </a:solidFill>
              </a:rPr>
              <a:t>Gustafsona</a:t>
            </a:r>
            <a:r>
              <a:rPr lang="pl-PL" b="1" dirty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763000" cy="4419600"/>
          </a:xfrm>
        </p:spPr>
        <p:txBody>
          <a:bodyPr/>
          <a:lstStyle/>
          <a:p>
            <a:pPr marL="0" indent="0">
              <a:buFontTx/>
              <a:buNone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   Kiedy takie założenie jest sprawiedliwe?</a:t>
            </a:r>
          </a:p>
          <a:p>
            <a:pPr marL="0" indent="0">
              <a:buFontTx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E68FF6E8-CF86-4F0C-9C09-C70082E3D88F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pl-PL" b="1" dirty="0">
                <a:solidFill>
                  <a:schemeClr val="tx1"/>
                </a:solidFill>
              </a:rPr>
              <a:t>Prawo </a:t>
            </a:r>
            <a:r>
              <a:rPr lang="pl-PL" b="1" dirty="0" err="1">
                <a:solidFill>
                  <a:schemeClr val="tx1"/>
                </a:solidFill>
              </a:rPr>
              <a:t>Gustafsona</a:t>
            </a:r>
            <a:r>
              <a:rPr lang="pl-PL" b="1" dirty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763000" cy="4419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Takie założenie  jest sprawiedliwe  wtedy i tylko wtedy gdy wraz ze wzrostem liczby procesorów poprzez zwiększenie rozmiaru problemu rośnie cząstka obliczeń równoległych, czyli program jest skalowalny.</a:t>
            </a:r>
          </a:p>
          <a:p>
            <a:pPr marL="0" indent="0">
              <a:buFontTx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5AC47DD3-2BB7-4B3B-AC81-F4E10EEC365C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r>
              <a:rPr lang="pl-PL" sz="3600" dirty="0">
                <a:solidFill>
                  <a:schemeClr val="tx1"/>
                </a:solidFill>
              </a:rPr>
              <a:t>Przyspieszenie (</a:t>
            </a:r>
            <a:r>
              <a:rPr lang="en-US" sz="3600" dirty="0">
                <a:solidFill>
                  <a:schemeClr val="tx1"/>
                </a:solidFill>
              </a:rPr>
              <a:t>Speedup</a:t>
            </a:r>
            <a:r>
              <a:rPr lang="pl-PL" sz="3600" dirty="0">
                <a:solidFill>
                  <a:schemeClr val="tx1"/>
                </a:solidFill>
              </a:rPr>
              <a:t>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7696200" cy="4648200"/>
          </a:xfrm>
        </p:spPr>
        <p:txBody>
          <a:bodyPr/>
          <a:lstStyle/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None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l-PL" sz="2800" dirty="0">
                <a:latin typeface="Times New Roman" pitchFamily="18" charset="0"/>
                <a:cs typeface="Times New Roman" pitchFamily="18" charset="0"/>
              </a:rPr>
              <a:t>W jakich granicach leży wartość </a:t>
            </a:r>
            <a:r>
              <a:rPr lang="pl-PL" sz="2800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l-PL" sz="28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sz="2800" dirty="0">
                <a:latin typeface="Times New Roman" pitchFamily="18" charset="0"/>
                <a:cs typeface="Times New Roman" pitchFamily="18" charset="0"/>
              </a:rPr>
              <a:t> ? </a:t>
            </a:r>
          </a:p>
          <a:p>
            <a:pPr>
              <a:buNone/>
            </a:pPr>
            <a:r>
              <a:rPr lang="pl-PL" sz="2800" baseline="-25000" dirty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pl-PL" sz="2800" dirty="0">
                <a:latin typeface="Times New Roman" pitchFamily="18" charset="0"/>
                <a:cs typeface="Times New Roman" pitchFamily="18" charset="0"/>
              </a:rPr>
              <a:t>0  &lt;  </a:t>
            </a:r>
            <a:r>
              <a:rPr lang="pl-PL" sz="2800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l-PL" sz="28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endParaRPr lang="pl-PL" sz="2800" i="1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l-PL" sz="2800" dirty="0">
                <a:latin typeface="Times New Roman" pitchFamily="18" charset="0"/>
                <a:cs typeface="Times New Roman" pitchFamily="18" charset="0"/>
              </a:rPr>
              <a:t>Czy  wartość  </a:t>
            </a:r>
            <a:r>
              <a:rPr lang="pl-PL" sz="2800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l-PL" sz="28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sz="28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800" dirty="0">
                <a:latin typeface="Times New Roman" pitchFamily="18" charset="0"/>
                <a:cs typeface="Times New Roman" pitchFamily="18" charset="0"/>
              </a:rPr>
              <a:t>może być większa niż </a:t>
            </a: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sz="2800" dirty="0">
                <a:latin typeface="Times New Roman" pitchFamily="18" charset="0"/>
                <a:cs typeface="Times New Roman" pitchFamily="18" charset="0"/>
              </a:rPr>
              <a:t> ?  Tak</a:t>
            </a:r>
          </a:p>
          <a:p>
            <a:pPr>
              <a:buNone/>
            </a:pPr>
            <a:endParaRPr lang="pl-PL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l-PL" sz="2800" dirty="0">
                <a:latin typeface="Times New Roman" pitchFamily="18" charset="0"/>
                <a:cs typeface="Times New Roman" pitchFamily="18" charset="0"/>
              </a:rPr>
              <a:t>Czy  wartość  </a:t>
            </a:r>
            <a:r>
              <a:rPr lang="pl-PL" sz="2800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l-PL" sz="28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sz="28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800" dirty="0">
                <a:latin typeface="Times New Roman" pitchFamily="18" charset="0"/>
                <a:cs typeface="Times New Roman" pitchFamily="18" charset="0"/>
              </a:rPr>
              <a:t>może być mniejsza niż 1 ? Tak</a:t>
            </a:r>
          </a:p>
          <a:p>
            <a:pPr>
              <a:buNone/>
            </a:pPr>
            <a:endParaRPr lang="en-US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D6655-1EF7-4981-80BC-DB7CA387727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453635" name="Object 3" descr="Niebieska lignina"/>
          <p:cNvGraphicFramePr>
            <a:graphicFrameLocks noChangeAspect="1"/>
          </p:cNvGraphicFramePr>
          <p:nvPr/>
        </p:nvGraphicFramePr>
        <p:xfrm>
          <a:off x="3505200" y="1600200"/>
          <a:ext cx="13684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71" name="Równanie" r:id="rId4" imgW="457200" imgH="355320" progId="">
                  <p:embed/>
                </p:oleObj>
              </mc:Choice>
              <mc:Fallback>
                <p:oleObj name="Równanie" r:id="rId4" imgW="457200" imgH="355320" progId="">
                  <p:embed/>
                  <p:pic>
                    <p:nvPicPr>
                      <p:cNvPr id="0" name="Object 3" descr="Niebieska lignina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00200"/>
                        <a:ext cx="1368425" cy="1063625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477D7C95-09D5-4596-A893-FF8AD15BA6E6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pl-PL" b="1" dirty="0">
                <a:solidFill>
                  <a:schemeClr val="tx1"/>
                </a:solidFill>
              </a:rPr>
              <a:t>Prawo </a:t>
            </a:r>
            <a:r>
              <a:rPr lang="pl-PL" b="1" dirty="0" err="1">
                <a:solidFill>
                  <a:schemeClr val="tx1"/>
                </a:solidFill>
              </a:rPr>
              <a:t>Gustafsona</a:t>
            </a:r>
            <a:r>
              <a:rPr lang="pl-PL" b="1" dirty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763000" cy="4419600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latin typeface="Times" pitchFamily="18" charset="0"/>
                <a:cs typeface="Times" pitchFamily="18" charset="0"/>
                <a:sym typeface="Symbol" pitchFamily="18" charset="2"/>
              </a:rPr>
              <a:t>Prawo </a:t>
            </a:r>
            <a:r>
              <a:rPr lang="pl-PL" dirty="0" err="1">
                <a:latin typeface="Times" pitchFamily="18" charset="0"/>
                <a:cs typeface="Times" pitchFamily="18" charset="0"/>
                <a:sym typeface="Symbol" pitchFamily="18" charset="2"/>
              </a:rPr>
              <a:t>Gustafsona</a:t>
            </a:r>
            <a:r>
              <a:rPr lang="pl-PL" dirty="0">
                <a:latin typeface="Times" pitchFamily="18" charset="0"/>
                <a:cs typeface="Times" pitchFamily="18" charset="0"/>
                <a:sym typeface="Symbol" pitchFamily="18" charset="2"/>
              </a:rPr>
              <a:t> określa cząstkę obliczeń sekwencyjnych jako </a:t>
            </a:r>
          </a:p>
          <a:p>
            <a:pPr marL="0" indent="0">
              <a:buNone/>
            </a:pPr>
            <a:r>
              <a:rPr lang="pl-PL" i="1" dirty="0">
                <a:latin typeface="Times" pitchFamily="18" charset="0"/>
                <a:cs typeface="Times" pitchFamily="18" charset="0"/>
                <a:sym typeface="Symbol" pitchFamily="18" charset="2"/>
              </a:rPr>
              <a:t>        f</a:t>
            </a:r>
            <a:r>
              <a:rPr lang="en-US" i="1" dirty="0">
                <a:latin typeface="Times" pitchFamily="18" charset="0"/>
                <a:cs typeface="Times" pitchFamily="18" charset="0"/>
                <a:sym typeface="Symbol" pitchFamily="18" charset="2"/>
              </a:rPr>
              <a:t> </a:t>
            </a:r>
            <a:r>
              <a:rPr lang="en-US" dirty="0">
                <a:latin typeface="Times" pitchFamily="18" charset="0"/>
                <a:cs typeface="Times" pitchFamily="18" charset="0"/>
                <a:sym typeface="Symbol" pitchFamily="18" charset="2"/>
              </a:rPr>
              <a:t>= </a:t>
            </a:r>
            <a:r>
              <a:rPr lang="en-US" i="1" dirty="0">
                <a:latin typeface="Times" pitchFamily="18" charset="0"/>
                <a:cs typeface="Times" pitchFamily="18" charset="0"/>
              </a:rPr>
              <a:t>T</a:t>
            </a:r>
            <a:r>
              <a:rPr lang="en-US" i="1" baseline="-10000" dirty="0">
                <a:latin typeface="Times" pitchFamily="18" charset="0"/>
                <a:cs typeface="Times" pitchFamily="18" charset="0"/>
              </a:rPr>
              <a:t>s</a:t>
            </a:r>
            <a:r>
              <a:rPr lang="en-US" baseline="-10000" dirty="0">
                <a:latin typeface="Times" pitchFamily="18" charset="0"/>
                <a:cs typeface="Times" pitchFamily="18" charset="0"/>
              </a:rPr>
              <a:t> </a:t>
            </a:r>
            <a:r>
              <a:rPr lang="en-US" dirty="0">
                <a:latin typeface="Times" pitchFamily="18" charset="0"/>
                <a:cs typeface="Times" pitchFamily="18" charset="0"/>
                <a:sym typeface="Symbol" pitchFamily="18" charset="2"/>
              </a:rPr>
              <a:t>/ </a:t>
            </a:r>
            <a:r>
              <a:rPr lang="en-US" i="1" dirty="0">
                <a:latin typeface="Times" pitchFamily="18" charset="0"/>
                <a:cs typeface="Times" pitchFamily="18" charset="0"/>
              </a:rPr>
              <a:t>T</a:t>
            </a:r>
            <a:r>
              <a:rPr lang="en-US" dirty="0">
                <a:latin typeface="Times" pitchFamily="18" charset="0"/>
                <a:cs typeface="Times" pitchFamily="18" charset="0"/>
              </a:rPr>
              <a:t>(</a:t>
            </a:r>
            <a:r>
              <a:rPr lang="pl-PL" i="1" dirty="0">
                <a:latin typeface="Times" pitchFamily="18" charset="0"/>
                <a:cs typeface="Times" pitchFamily="18" charset="0"/>
              </a:rPr>
              <a:t>P</a:t>
            </a:r>
            <a:r>
              <a:rPr lang="en-US" dirty="0">
                <a:latin typeface="Times" pitchFamily="18" charset="0"/>
                <a:cs typeface="Times" pitchFamily="18" charset="0"/>
              </a:rPr>
              <a:t>)</a:t>
            </a:r>
            <a:r>
              <a:rPr lang="en-US" dirty="0">
                <a:latin typeface="Times" pitchFamily="18" charset="0"/>
                <a:cs typeface="Times" pitchFamily="18" charset="0"/>
                <a:sym typeface="Symbol" pitchFamily="18" charset="2"/>
              </a:rPr>
              <a:t> </a:t>
            </a:r>
          </a:p>
          <a:p>
            <a:pPr marL="0" indent="0">
              <a:buFontTx/>
              <a:buNone/>
            </a:pPr>
            <a:r>
              <a:rPr lang="pl-PL" dirty="0">
                <a:latin typeface="Times" pitchFamily="18" charset="0"/>
                <a:cs typeface="Times" pitchFamily="18" charset="0"/>
              </a:rPr>
              <a:t>gdzie   </a:t>
            </a:r>
            <a:r>
              <a:rPr lang="en-US" i="1" dirty="0">
                <a:latin typeface="Times" pitchFamily="18" charset="0"/>
                <a:cs typeface="Times" pitchFamily="18" charset="0"/>
              </a:rPr>
              <a:t>T</a:t>
            </a:r>
            <a:r>
              <a:rPr lang="en-US" i="1" baseline="-10000" dirty="0">
                <a:latin typeface="Times" pitchFamily="18" charset="0"/>
                <a:cs typeface="Times" pitchFamily="18" charset="0"/>
              </a:rPr>
              <a:t>s</a:t>
            </a:r>
            <a:r>
              <a:rPr lang="pl-PL" i="1" baseline="-10000" dirty="0">
                <a:latin typeface="Times" pitchFamily="18" charset="0"/>
                <a:cs typeface="Times" pitchFamily="18" charset="0"/>
              </a:rPr>
              <a:t> </a:t>
            </a:r>
            <a:r>
              <a:rPr lang="pl-PL" baseline="-10000" dirty="0">
                <a:latin typeface="Times" pitchFamily="18" charset="0"/>
                <a:cs typeface="Times" pitchFamily="18" charset="0"/>
              </a:rPr>
              <a:t>  </a:t>
            </a:r>
            <a:r>
              <a:rPr lang="pl-PL" dirty="0">
                <a:latin typeface="Times" pitchFamily="18" charset="0"/>
                <a:cs typeface="Times" pitchFamily="18" charset="0"/>
              </a:rPr>
              <a:t>jest to czas obliczeń sekwencyjnych</a:t>
            </a:r>
            <a:r>
              <a:rPr lang="en-US" dirty="0">
                <a:latin typeface="Times" pitchFamily="18" charset="0"/>
                <a:cs typeface="Times" pitchFamily="18" charset="0"/>
              </a:rPr>
              <a:t> </a:t>
            </a:r>
            <a:endParaRPr lang="pl-PL" dirty="0">
              <a:latin typeface="Times" pitchFamily="18" charset="0"/>
              <a:cs typeface="Times" pitchFamily="18" charset="0"/>
            </a:endParaRPr>
          </a:p>
          <a:p>
            <a:pPr marL="0" indent="0">
              <a:buNone/>
            </a:pPr>
            <a:r>
              <a:rPr lang="pl-PL" dirty="0">
                <a:latin typeface="Times" pitchFamily="18" charset="0"/>
                <a:cs typeface="Times" pitchFamily="18" charset="0"/>
              </a:rPr>
              <a:t>           </a:t>
            </a:r>
            <a:r>
              <a:rPr lang="en-US" i="1" dirty="0">
                <a:latin typeface="Times" pitchFamily="18" charset="0"/>
                <a:cs typeface="Times" pitchFamily="18" charset="0"/>
              </a:rPr>
              <a:t>T</a:t>
            </a:r>
            <a:r>
              <a:rPr lang="en-US" dirty="0">
                <a:latin typeface="Times" pitchFamily="18" charset="0"/>
                <a:cs typeface="Times" pitchFamily="18" charset="0"/>
              </a:rPr>
              <a:t>(</a:t>
            </a:r>
            <a:r>
              <a:rPr lang="pl-PL" i="1" dirty="0">
                <a:latin typeface="Times" pitchFamily="18" charset="0"/>
                <a:cs typeface="Times" pitchFamily="18" charset="0"/>
              </a:rPr>
              <a:t>P</a:t>
            </a:r>
            <a:r>
              <a:rPr lang="en-US" dirty="0">
                <a:latin typeface="Times" pitchFamily="18" charset="0"/>
                <a:cs typeface="Times" pitchFamily="18" charset="0"/>
              </a:rPr>
              <a:t>)</a:t>
            </a:r>
            <a:r>
              <a:rPr lang="en-US" dirty="0">
                <a:latin typeface="Times" pitchFamily="18" charset="0"/>
                <a:cs typeface="Times" pitchFamily="18" charset="0"/>
                <a:sym typeface="Symbol" pitchFamily="18" charset="2"/>
              </a:rPr>
              <a:t> </a:t>
            </a:r>
            <a:r>
              <a:rPr lang="pl-PL" dirty="0">
                <a:latin typeface="Times" pitchFamily="18" charset="0"/>
                <a:cs typeface="Times" pitchFamily="18" charset="0"/>
                <a:sym typeface="Symbol" pitchFamily="18" charset="2"/>
              </a:rPr>
              <a:t> jest to </a:t>
            </a:r>
            <a:r>
              <a:rPr lang="pl-PL" dirty="0">
                <a:latin typeface="Times" pitchFamily="18" charset="0"/>
                <a:cs typeface="Times" pitchFamily="18" charset="0"/>
              </a:rPr>
              <a:t>czas obliczeń równoległych</a:t>
            </a:r>
            <a:endParaRPr lang="pl-PL" dirty="0">
              <a:effectLst/>
              <a:latin typeface="Times" pitchFamily="18" charset="0"/>
              <a:cs typeface="Times" pitchFamily="18" charset="0"/>
            </a:endParaRPr>
          </a:p>
          <a:p>
            <a:pPr marL="0" indent="0">
              <a:buFontTx/>
              <a:buNone/>
            </a:pPr>
            <a:endParaRPr lang="en-US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BCE8C98A-A2F2-41BF-9CB9-1EE6E19263C1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pl-PL" b="1" dirty="0">
                <a:solidFill>
                  <a:schemeClr val="tx1"/>
                </a:solidFill>
              </a:rPr>
              <a:t>Prawo </a:t>
            </a:r>
            <a:r>
              <a:rPr lang="pl-PL" b="1" dirty="0" err="1">
                <a:solidFill>
                  <a:schemeClr val="tx1"/>
                </a:solidFill>
              </a:rPr>
              <a:t>Gustafsona</a:t>
            </a:r>
            <a:r>
              <a:rPr lang="pl-PL" b="1" dirty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763000" cy="4419600"/>
          </a:xfrm>
        </p:spPr>
        <p:txBody>
          <a:bodyPr/>
          <a:lstStyle/>
          <a:p>
            <a:pPr marL="0" indent="0">
              <a:buNone/>
            </a:pPr>
            <a:endParaRPr lang="pl-PL" dirty="0">
              <a:latin typeface="Times" pitchFamily="18" charset="0"/>
              <a:cs typeface="Times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pl-PL" dirty="0">
                <a:latin typeface="Times" pitchFamily="18" charset="0"/>
                <a:cs typeface="Times" pitchFamily="18" charset="0"/>
                <a:sym typeface="Symbol" pitchFamily="18" charset="2"/>
              </a:rPr>
              <a:t>  W jaki sposób prawo </a:t>
            </a:r>
            <a:r>
              <a:rPr lang="pl-PL" dirty="0" err="1">
                <a:latin typeface="Times" pitchFamily="18" charset="0"/>
                <a:cs typeface="Times" pitchFamily="18" charset="0"/>
                <a:sym typeface="Symbol" pitchFamily="18" charset="2"/>
              </a:rPr>
              <a:t>Amdahla</a:t>
            </a:r>
            <a:r>
              <a:rPr lang="pl-PL" dirty="0">
                <a:latin typeface="Times" pitchFamily="18" charset="0"/>
                <a:cs typeface="Times" pitchFamily="18" charset="0"/>
                <a:sym typeface="Symbol" pitchFamily="18" charset="2"/>
              </a:rPr>
              <a:t> określa </a:t>
            </a:r>
            <a:r>
              <a:rPr lang="pl-PL" i="1" dirty="0">
                <a:latin typeface="Times" pitchFamily="18" charset="0"/>
                <a:cs typeface="Times" pitchFamily="18" charset="0"/>
                <a:sym typeface="Symbol" pitchFamily="18" charset="2"/>
              </a:rPr>
              <a:t>f</a:t>
            </a:r>
            <a:r>
              <a:rPr lang="pl-PL" dirty="0">
                <a:latin typeface="Times" pitchFamily="18" charset="0"/>
                <a:cs typeface="Times" pitchFamily="18" charset="0"/>
                <a:sym typeface="Symbol" pitchFamily="18" charset="2"/>
              </a:rPr>
              <a:t> ? </a:t>
            </a:r>
            <a:endParaRPr lang="pl-PL" dirty="0">
              <a:effectLst/>
              <a:latin typeface="Times" pitchFamily="18" charset="0"/>
              <a:cs typeface="Times" pitchFamily="18" charset="0"/>
            </a:endParaRPr>
          </a:p>
          <a:p>
            <a:pPr marL="0" indent="0">
              <a:buFontTx/>
              <a:buNone/>
            </a:pPr>
            <a:endParaRPr lang="en-US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F584CB4A-89CF-49F4-BC83-703AE12ADCB3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pl-PL" b="1" dirty="0">
                <a:solidFill>
                  <a:schemeClr val="tx1"/>
                </a:solidFill>
              </a:rPr>
              <a:t>Prawo </a:t>
            </a:r>
            <a:r>
              <a:rPr lang="pl-PL" b="1" dirty="0" err="1">
                <a:solidFill>
                  <a:schemeClr val="tx1"/>
                </a:solidFill>
              </a:rPr>
              <a:t>Gustafsona</a:t>
            </a:r>
            <a:r>
              <a:rPr lang="pl-PL" b="1" dirty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763000" cy="4419600"/>
          </a:xfrm>
        </p:spPr>
        <p:txBody>
          <a:bodyPr/>
          <a:lstStyle/>
          <a:p>
            <a:pPr marL="0" indent="0">
              <a:buNone/>
            </a:pPr>
            <a:r>
              <a:rPr lang="pl-PL" sz="2600" dirty="0">
                <a:latin typeface="Times" pitchFamily="18" charset="0"/>
                <a:cs typeface="Times" pitchFamily="18" charset="0"/>
                <a:sym typeface="Symbol" pitchFamily="18" charset="2"/>
              </a:rPr>
              <a:t>Uwaga!</a:t>
            </a:r>
          </a:p>
          <a:p>
            <a:pPr marL="0" indent="0">
              <a:buNone/>
            </a:pPr>
            <a:r>
              <a:rPr lang="pl-PL" sz="2600" dirty="0">
                <a:latin typeface="Times" pitchFamily="18" charset="0"/>
                <a:cs typeface="Times" pitchFamily="18" charset="0"/>
                <a:sym typeface="Symbol" pitchFamily="18" charset="2"/>
              </a:rPr>
              <a:t>Prawo </a:t>
            </a:r>
            <a:r>
              <a:rPr lang="pl-PL" sz="2600" dirty="0" err="1">
                <a:latin typeface="Times" pitchFamily="18" charset="0"/>
                <a:cs typeface="Times" pitchFamily="18" charset="0"/>
                <a:sym typeface="Symbol" pitchFamily="18" charset="2"/>
              </a:rPr>
              <a:t>Gustafsona</a:t>
            </a:r>
            <a:r>
              <a:rPr lang="pl-PL" sz="2600" dirty="0">
                <a:latin typeface="Times" pitchFamily="18" charset="0"/>
                <a:cs typeface="Times" pitchFamily="18" charset="0"/>
                <a:sym typeface="Symbol" pitchFamily="18" charset="2"/>
              </a:rPr>
              <a:t> określa cząstkę obliczeń sekwencyjnych jako </a:t>
            </a:r>
          </a:p>
          <a:p>
            <a:pPr marL="0" indent="0">
              <a:buNone/>
            </a:pPr>
            <a:r>
              <a:rPr lang="pl-PL" sz="2600" dirty="0">
                <a:latin typeface="Times" pitchFamily="18" charset="0"/>
                <a:cs typeface="Times" pitchFamily="18" charset="0"/>
                <a:sym typeface="Symbol" pitchFamily="18" charset="2"/>
              </a:rPr>
              <a:t>        </a:t>
            </a:r>
            <a:r>
              <a:rPr lang="pl-PL" sz="2600" i="1" dirty="0">
                <a:latin typeface="Times" pitchFamily="18" charset="0"/>
                <a:cs typeface="Times" pitchFamily="18" charset="0"/>
                <a:sym typeface="Symbol" pitchFamily="18" charset="2"/>
              </a:rPr>
              <a:t>f</a:t>
            </a:r>
            <a:r>
              <a:rPr lang="en-US" sz="2600" i="1" dirty="0">
                <a:latin typeface="Times" pitchFamily="18" charset="0"/>
                <a:cs typeface="Times" pitchFamily="18" charset="0"/>
                <a:sym typeface="Symbol" pitchFamily="18" charset="2"/>
              </a:rPr>
              <a:t> </a:t>
            </a:r>
            <a:r>
              <a:rPr lang="en-US" sz="2600" dirty="0">
                <a:latin typeface="Times" pitchFamily="18" charset="0"/>
                <a:cs typeface="Times" pitchFamily="18" charset="0"/>
                <a:sym typeface="Symbol" pitchFamily="18" charset="2"/>
              </a:rPr>
              <a:t>= </a:t>
            </a:r>
            <a:r>
              <a:rPr lang="en-US" sz="2600" i="1" dirty="0">
                <a:latin typeface="Times" pitchFamily="18" charset="0"/>
                <a:cs typeface="Times" pitchFamily="18" charset="0"/>
              </a:rPr>
              <a:t>T</a:t>
            </a:r>
            <a:r>
              <a:rPr lang="en-US" sz="2600" i="1" baseline="-10000" dirty="0">
                <a:latin typeface="Times" pitchFamily="18" charset="0"/>
                <a:cs typeface="Times" pitchFamily="18" charset="0"/>
              </a:rPr>
              <a:t>s</a:t>
            </a:r>
            <a:r>
              <a:rPr lang="en-US" sz="2600" baseline="-100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600" dirty="0">
                <a:latin typeface="Times" pitchFamily="18" charset="0"/>
                <a:cs typeface="Times" pitchFamily="18" charset="0"/>
                <a:sym typeface="Symbol" pitchFamily="18" charset="2"/>
              </a:rPr>
              <a:t>/ </a:t>
            </a:r>
            <a:r>
              <a:rPr lang="en-US" sz="2600" i="1" dirty="0">
                <a:latin typeface="Times" pitchFamily="18" charset="0"/>
                <a:cs typeface="Times" pitchFamily="18" charset="0"/>
              </a:rPr>
              <a:t>T</a:t>
            </a:r>
            <a:r>
              <a:rPr lang="en-US" sz="2600" dirty="0">
                <a:latin typeface="Times" pitchFamily="18" charset="0"/>
                <a:cs typeface="Times" pitchFamily="18" charset="0"/>
              </a:rPr>
              <a:t>(</a:t>
            </a:r>
            <a:r>
              <a:rPr lang="pl-PL" sz="2600" i="1" dirty="0">
                <a:latin typeface="Times" pitchFamily="18" charset="0"/>
                <a:cs typeface="Times" pitchFamily="18" charset="0"/>
              </a:rPr>
              <a:t>P</a:t>
            </a:r>
            <a:r>
              <a:rPr lang="en-US" sz="2600" dirty="0">
                <a:latin typeface="Times" pitchFamily="18" charset="0"/>
                <a:cs typeface="Times" pitchFamily="18" charset="0"/>
              </a:rPr>
              <a:t>)</a:t>
            </a:r>
            <a:r>
              <a:rPr lang="en-US" sz="2600" dirty="0">
                <a:latin typeface="Times" pitchFamily="18" charset="0"/>
                <a:cs typeface="Times" pitchFamily="18" charset="0"/>
                <a:sym typeface="Symbol" pitchFamily="18" charset="2"/>
              </a:rPr>
              <a:t> </a:t>
            </a:r>
          </a:p>
          <a:p>
            <a:pPr marL="0" indent="0">
              <a:buFontTx/>
              <a:buNone/>
            </a:pPr>
            <a:r>
              <a:rPr lang="pl-PL" sz="2600" dirty="0">
                <a:latin typeface="Times" pitchFamily="18" charset="0"/>
                <a:cs typeface="Times" pitchFamily="18" charset="0"/>
              </a:rPr>
              <a:t>gdzie   </a:t>
            </a:r>
            <a:r>
              <a:rPr lang="en-US" sz="2600" dirty="0">
                <a:latin typeface="Times" pitchFamily="18" charset="0"/>
                <a:cs typeface="Times" pitchFamily="18" charset="0"/>
              </a:rPr>
              <a:t>T</a:t>
            </a:r>
            <a:r>
              <a:rPr lang="en-US" sz="2600" baseline="-10000" dirty="0">
                <a:latin typeface="Times" pitchFamily="18" charset="0"/>
                <a:cs typeface="Times" pitchFamily="18" charset="0"/>
              </a:rPr>
              <a:t>s</a:t>
            </a:r>
            <a:r>
              <a:rPr lang="pl-PL" sz="2600" baseline="-10000" dirty="0">
                <a:latin typeface="Times" pitchFamily="18" charset="0"/>
                <a:cs typeface="Times" pitchFamily="18" charset="0"/>
              </a:rPr>
              <a:t>   </a:t>
            </a:r>
            <a:r>
              <a:rPr lang="pl-PL" sz="2600" dirty="0">
                <a:latin typeface="Times" pitchFamily="18" charset="0"/>
                <a:cs typeface="Times" pitchFamily="18" charset="0"/>
              </a:rPr>
              <a:t>jest to czas obliczeń sekwencyjnych,</a:t>
            </a:r>
            <a:r>
              <a:rPr lang="en-US" sz="2600" dirty="0">
                <a:latin typeface="Times" pitchFamily="18" charset="0"/>
                <a:cs typeface="Times" pitchFamily="18" charset="0"/>
              </a:rPr>
              <a:t> </a:t>
            </a:r>
            <a:endParaRPr lang="pl-PL" sz="2600" dirty="0">
              <a:latin typeface="Times" pitchFamily="18" charset="0"/>
              <a:cs typeface="Times" pitchFamily="18" charset="0"/>
            </a:endParaRPr>
          </a:p>
          <a:p>
            <a:pPr marL="0" indent="0">
              <a:buNone/>
            </a:pPr>
            <a:r>
              <a:rPr lang="pl-PL" sz="2600" dirty="0">
                <a:latin typeface="Times" pitchFamily="18" charset="0"/>
                <a:cs typeface="Times" pitchFamily="18" charset="0"/>
              </a:rPr>
              <a:t>           </a:t>
            </a:r>
            <a:r>
              <a:rPr lang="en-US" sz="2600" i="1" dirty="0">
                <a:latin typeface="Times" pitchFamily="18" charset="0"/>
                <a:cs typeface="Times" pitchFamily="18" charset="0"/>
              </a:rPr>
              <a:t>T</a:t>
            </a:r>
            <a:r>
              <a:rPr lang="en-US" sz="2600" dirty="0">
                <a:latin typeface="Times" pitchFamily="18" charset="0"/>
                <a:cs typeface="Times" pitchFamily="18" charset="0"/>
              </a:rPr>
              <a:t>(</a:t>
            </a:r>
            <a:r>
              <a:rPr lang="pl-PL" sz="2600" i="1" dirty="0">
                <a:latin typeface="Times" pitchFamily="18" charset="0"/>
                <a:cs typeface="Times" pitchFamily="18" charset="0"/>
              </a:rPr>
              <a:t>P</a:t>
            </a:r>
            <a:r>
              <a:rPr lang="en-US" sz="2600" dirty="0">
                <a:latin typeface="Times" pitchFamily="18" charset="0"/>
                <a:cs typeface="Times" pitchFamily="18" charset="0"/>
              </a:rPr>
              <a:t>)</a:t>
            </a:r>
            <a:r>
              <a:rPr lang="en-US" sz="2600" dirty="0">
                <a:latin typeface="Times" pitchFamily="18" charset="0"/>
                <a:cs typeface="Times" pitchFamily="18" charset="0"/>
                <a:sym typeface="Symbol" pitchFamily="18" charset="2"/>
              </a:rPr>
              <a:t> </a:t>
            </a:r>
            <a:r>
              <a:rPr lang="pl-PL" sz="2600" dirty="0">
                <a:latin typeface="Times" pitchFamily="18" charset="0"/>
                <a:cs typeface="Times" pitchFamily="18" charset="0"/>
                <a:sym typeface="Symbol" pitchFamily="18" charset="2"/>
              </a:rPr>
              <a:t> jest to czas obliczeń równoległych</a:t>
            </a:r>
          </a:p>
          <a:p>
            <a:pPr marL="0" indent="0">
              <a:buNone/>
            </a:pPr>
            <a:r>
              <a:rPr lang="pl-PL" sz="2600" dirty="0">
                <a:latin typeface="Times" pitchFamily="18" charset="0"/>
                <a:cs typeface="Times" pitchFamily="18" charset="0"/>
                <a:sym typeface="Symbol" pitchFamily="18" charset="2"/>
              </a:rPr>
              <a:t> czyli inaczej niż w prawie </a:t>
            </a:r>
            <a:r>
              <a:rPr lang="pl-PL" sz="2600" dirty="0" err="1">
                <a:latin typeface="Times" pitchFamily="18" charset="0"/>
                <a:cs typeface="Times" pitchFamily="18" charset="0"/>
                <a:sym typeface="Symbol" pitchFamily="18" charset="2"/>
              </a:rPr>
              <a:t>Amdahla</a:t>
            </a:r>
            <a:r>
              <a:rPr lang="pl-PL" sz="2600" dirty="0">
                <a:latin typeface="Times" pitchFamily="18" charset="0"/>
                <a:cs typeface="Times" pitchFamily="18" charset="0"/>
                <a:sym typeface="Symbol" pitchFamily="18" charset="2"/>
              </a:rPr>
              <a:t>:</a:t>
            </a:r>
            <a:endParaRPr lang="pl-PL" sz="2600" dirty="0">
              <a:effectLst/>
              <a:latin typeface="Times" pitchFamily="18" charset="0"/>
              <a:cs typeface="Times" pitchFamily="18" charset="0"/>
            </a:endParaRPr>
          </a:p>
          <a:p>
            <a:pPr marL="0" indent="0">
              <a:buNone/>
            </a:pPr>
            <a:r>
              <a:rPr lang="pl-PL" sz="2600" dirty="0">
                <a:latin typeface="Times" pitchFamily="18" charset="0"/>
                <a:cs typeface="Times" pitchFamily="18" charset="0"/>
                <a:sym typeface="Symbol" pitchFamily="18" charset="2"/>
              </a:rPr>
              <a:t>      </a:t>
            </a:r>
            <a:r>
              <a:rPr lang="pl-PL" sz="2600" i="1" dirty="0">
                <a:latin typeface="Times" pitchFamily="18" charset="0"/>
                <a:cs typeface="Times" pitchFamily="18" charset="0"/>
                <a:sym typeface="Symbol" pitchFamily="18" charset="2"/>
              </a:rPr>
              <a:t>f</a:t>
            </a:r>
            <a:r>
              <a:rPr lang="en-US" sz="2600" dirty="0">
                <a:latin typeface="Times" pitchFamily="18" charset="0"/>
                <a:cs typeface="Times" pitchFamily="18" charset="0"/>
                <a:sym typeface="Symbol" pitchFamily="18" charset="2"/>
              </a:rPr>
              <a:t> = </a:t>
            </a:r>
            <a:r>
              <a:rPr lang="en-US" sz="2600" i="1" dirty="0">
                <a:latin typeface="Times" pitchFamily="18" charset="0"/>
                <a:cs typeface="Times" pitchFamily="18" charset="0"/>
              </a:rPr>
              <a:t>T</a:t>
            </a:r>
            <a:r>
              <a:rPr lang="en-US" sz="2600" i="1" baseline="-10000" dirty="0">
                <a:latin typeface="Times" pitchFamily="18" charset="0"/>
                <a:cs typeface="Times" pitchFamily="18" charset="0"/>
              </a:rPr>
              <a:t>s </a:t>
            </a:r>
            <a:r>
              <a:rPr lang="en-US" sz="2600" dirty="0">
                <a:latin typeface="Times" pitchFamily="18" charset="0"/>
                <a:cs typeface="Times" pitchFamily="18" charset="0"/>
                <a:sym typeface="Symbol" pitchFamily="18" charset="2"/>
              </a:rPr>
              <a:t>/ </a:t>
            </a:r>
            <a:r>
              <a:rPr lang="en-US" sz="2600" i="1" dirty="0">
                <a:latin typeface="Times" pitchFamily="18" charset="0"/>
                <a:cs typeface="Times" pitchFamily="18" charset="0"/>
              </a:rPr>
              <a:t>T</a:t>
            </a:r>
            <a:r>
              <a:rPr lang="en-US" sz="2600" dirty="0">
                <a:latin typeface="Times" pitchFamily="18" charset="0"/>
                <a:cs typeface="Times" pitchFamily="18" charset="0"/>
              </a:rPr>
              <a:t>(</a:t>
            </a:r>
            <a:r>
              <a:rPr lang="pl-PL" sz="2600" dirty="0">
                <a:latin typeface="Times" pitchFamily="18" charset="0"/>
                <a:cs typeface="Times" pitchFamily="18" charset="0"/>
              </a:rPr>
              <a:t>1</a:t>
            </a:r>
            <a:r>
              <a:rPr lang="en-US" sz="2600" dirty="0">
                <a:latin typeface="Times" pitchFamily="18" charset="0"/>
                <a:cs typeface="Times" pitchFamily="18" charset="0"/>
              </a:rPr>
              <a:t>)</a:t>
            </a:r>
            <a:r>
              <a:rPr lang="pl-PL" sz="2600" dirty="0">
                <a:latin typeface="Times" pitchFamily="18" charset="0"/>
                <a:cs typeface="Times" pitchFamily="18" charset="0"/>
              </a:rPr>
              <a:t>, </a:t>
            </a:r>
          </a:p>
          <a:p>
            <a:pPr marL="0" indent="0">
              <a:buNone/>
            </a:pPr>
            <a:r>
              <a:rPr lang="pl-PL" sz="2600" dirty="0">
                <a:latin typeface="Times" pitchFamily="18" charset="0"/>
                <a:cs typeface="Times" pitchFamily="18" charset="0"/>
              </a:rPr>
              <a:t>gdzie </a:t>
            </a:r>
            <a:r>
              <a:rPr lang="pl-PL" sz="2600" i="1" dirty="0">
                <a:latin typeface="Times" pitchFamily="18" charset="0"/>
                <a:cs typeface="Times" pitchFamily="18" charset="0"/>
              </a:rPr>
              <a:t>T</a:t>
            </a:r>
            <a:r>
              <a:rPr lang="pl-PL" sz="2600" dirty="0">
                <a:latin typeface="Times" pitchFamily="18" charset="0"/>
                <a:cs typeface="Times" pitchFamily="18" charset="0"/>
              </a:rPr>
              <a:t>(1) jest to czas wszystkich obliczeń(sekwencyjnych i równoległych) na jednym procesorze.  </a:t>
            </a:r>
            <a:r>
              <a:rPr lang="pl-PL" sz="2600" dirty="0">
                <a:effectLst/>
                <a:latin typeface="Times" pitchFamily="18" charset="0"/>
                <a:cs typeface="Times" pitchFamily="18" charset="0"/>
              </a:rPr>
              <a:t> </a:t>
            </a:r>
          </a:p>
          <a:p>
            <a:pPr marL="0" indent="0">
              <a:buFontTx/>
              <a:buNone/>
            </a:pP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1B983BE6-AAB1-4B99-A258-32AABF49C859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solidFill>
                  <a:schemeClr val="tx1"/>
                </a:solidFill>
              </a:rPr>
              <a:t>Prawo </a:t>
            </a:r>
            <a:r>
              <a:rPr lang="pl-PL" b="1" dirty="0" err="1">
                <a:solidFill>
                  <a:schemeClr val="tx1"/>
                </a:solidFill>
              </a:rPr>
              <a:t>Gustafsona</a:t>
            </a:r>
            <a:r>
              <a:rPr lang="pl-PL" b="1" dirty="0">
                <a:solidFill>
                  <a:schemeClr val="tx1"/>
                </a:solidFill>
              </a:rPr>
              <a:t> </a:t>
            </a:r>
            <a:endParaRPr lang="tr-TR" dirty="0">
              <a:solidFill>
                <a:srgbClr val="A50021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848600" cy="4343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l-PL" sz="1800" dirty="0"/>
              <a:t>praca</a:t>
            </a:r>
            <a:r>
              <a:rPr lang="en-US" sz="1800" dirty="0"/>
              <a:t>				</a:t>
            </a:r>
            <a:r>
              <a:rPr lang="pl-PL" sz="1800" dirty="0"/>
              <a:t>czas</a:t>
            </a:r>
            <a:endParaRPr lang="en-US" sz="1800" dirty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r>
              <a:rPr lang="en-US" sz="2000" dirty="0"/>
              <a:t>				p				</a:t>
            </a:r>
            <a:r>
              <a:rPr lang="en-US" sz="2000" dirty="0" err="1"/>
              <a:t>p</a:t>
            </a:r>
            <a:endParaRPr lang="en-US" sz="2000" dirty="0"/>
          </a:p>
          <a:p>
            <a:pPr>
              <a:buFont typeface="Wingdings" pitchFamily="2" charset="2"/>
              <a:buNone/>
            </a:pPr>
            <a:r>
              <a:rPr lang="pl-PL" sz="1800" dirty="0"/>
              <a:t>praca</a:t>
            </a:r>
            <a:r>
              <a:rPr lang="en-US" sz="1800" dirty="0"/>
              <a:t>				</a:t>
            </a:r>
            <a:r>
              <a:rPr lang="pl-PL" sz="1800" dirty="0"/>
              <a:t>czas</a:t>
            </a:r>
            <a:endParaRPr lang="en-US" sz="1800" dirty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r>
              <a:rPr lang="en-US" sz="2000" dirty="0"/>
              <a:t>				p				</a:t>
            </a:r>
            <a:r>
              <a:rPr lang="en-US" sz="2000" dirty="0" err="1"/>
              <a:t>p</a:t>
            </a:r>
            <a:endParaRPr lang="en-US" sz="2000" dirty="0"/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1219200" y="2209800"/>
            <a:ext cx="2057400" cy="1676400"/>
            <a:chOff x="990600" y="2286000"/>
            <a:chExt cx="2057400" cy="1676400"/>
          </a:xfrm>
        </p:grpSpPr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990600" y="2286000"/>
              <a:ext cx="2057400" cy="1676400"/>
              <a:chOff x="990600" y="2057400"/>
              <a:chExt cx="2057400" cy="167640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990600" y="2057400"/>
                <a:ext cx="2057400" cy="1676400"/>
                <a:chOff x="5029200" y="4114800"/>
                <a:chExt cx="2057400" cy="1676400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5029200" y="5791200"/>
                  <a:ext cx="20574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5029200" y="4114800"/>
                  <a:ext cx="0" cy="16764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Rectangle 12"/>
              <p:cNvSpPr/>
              <p:nvPr/>
            </p:nvSpPr>
            <p:spPr>
              <a:xfrm>
                <a:off x="990600" y="3124200"/>
                <a:ext cx="3810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 err="1"/>
                  <a:t>w</a:t>
                </a:r>
                <a:r>
                  <a:rPr lang="en-US" sz="1400" baseline="-25000" dirty="0" err="1"/>
                  <a:t>p</a:t>
                </a:r>
                <a:endParaRPr lang="tr-TR" sz="1400" baseline="-250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71600" y="3124200"/>
                <a:ext cx="3810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 err="1"/>
                  <a:t>w</a:t>
                </a:r>
                <a:r>
                  <a:rPr lang="en-US" sz="1400" baseline="-25000" dirty="0" err="1"/>
                  <a:t>p</a:t>
                </a:r>
                <a:endParaRPr lang="tr-TR" sz="1400" baseline="-250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752600" y="3124200"/>
                <a:ext cx="3810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 err="1"/>
                  <a:t>w</a:t>
                </a:r>
                <a:r>
                  <a:rPr lang="en-US" sz="1400" baseline="-25000" dirty="0" err="1"/>
                  <a:t>p</a:t>
                </a:r>
                <a:endParaRPr lang="tr-TR" sz="1400" baseline="-250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133600" y="3124200"/>
                <a:ext cx="3810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 err="1"/>
                  <a:t>w</a:t>
                </a:r>
                <a:r>
                  <a:rPr lang="en-US" sz="1400" baseline="-25000" dirty="0" err="1"/>
                  <a:t>p</a:t>
                </a:r>
                <a:endParaRPr lang="tr-TR" sz="1400" baseline="-250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990600" y="2819400"/>
                <a:ext cx="381000" cy="304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 err="1"/>
                  <a:t>w</a:t>
                </a:r>
                <a:r>
                  <a:rPr lang="en-US" sz="1400" baseline="-25000" dirty="0" err="1"/>
                  <a:t>s</a:t>
                </a:r>
                <a:endParaRPr lang="tr-TR" sz="1400" baseline="-25000" dirty="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1371600" y="3048000"/>
              <a:ext cx="381000" cy="3048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err="1"/>
                <a:t>w</a:t>
              </a:r>
              <a:r>
                <a:rPr lang="en-US" sz="1400" baseline="-25000" dirty="0" err="1"/>
                <a:t>s</a:t>
              </a:r>
              <a:endParaRPr lang="tr-TR" sz="1400" baseline="-250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752600" y="3048000"/>
              <a:ext cx="381000" cy="3048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err="1"/>
                <a:t>w</a:t>
              </a:r>
              <a:r>
                <a:rPr lang="en-US" sz="1400" baseline="-25000" dirty="0" err="1"/>
                <a:t>s</a:t>
              </a:r>
              <a:endParaRPr lang="tr-TR" sz="1400" baseline="-250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133600" y="3048000"/>
              <a:ext cx="381000" cy="3048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err="1"/>
                <a:t>w</a:t>
              </a:r>
              <a:r>
                <a:rPr lang="en-US" sz="1400" baseline="-25000" dirty="0" err="1"/>
                <a:t>s</a:t>
              </a:r>
              <a:endParaRPr lang="tr-TR" sz="1400" baseline="-25000" dirty="0"/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4953000" y="2133600"/>
            <a:ext cx="2057400" cy="1676400"/>
            <a:chOff x="990600" y="2286000"/>
            <a:chExt cx="2057400" cy="1676400"/>
          </a:xfrm>
        </p:grpSpPr>
        <p:grpSp>
          <p:nvGrpSpPr>
            <p:cNvPr id="8" name="Group 28"/>
            <p:cNvGrpSpPr>
              <a:grpSpLocks/>
            </p:cNvGrpSpPr>
            <p:nvPr/>
          </p:nvGrpSpPr>
          <p:grpSpPr bwMode="auto">
            <a:xfrm>
              <a:off x="990600" y="2286000"/>
              <a:ext cx="2057400" cy="1676400"/>
              <a:chOff x="990600" y="2057400"/>
              <a:chExt cx="2057400" cy="1676400"/>
            </a:xfrm>
          </p:grpSpPr>
          <p:grpSp>
            <p:nvGrpSpPr>
              <p:cNvPr id="9" name="Group 4"/>
              <p:cNvGrpSpPr>
                <a:grpSpLocks/>
              </p:cNvGrpSpPr>
              <p:nvPr/>
            </p:nvGrpSpPr>
            <p:grpSpPr bwMode="auto">
              <a:xfrm>
                <a:off x="990600" y="2057400"/>
                <a:ext cx="2057400" cy="1676400"/>
                <a:chOff x="5029200" y="4114800"/>
                <a:chExt cx="2057400" cy="1676400"/>
              </a:xfrm>
            </p:grpSpPr>
            <p:cxnSp>
              <p:nvCxnSpPr>
                <p:cNvPr id="78" name="Straight Arrow Connector 77"/>
                <p:cNvCxnSpPr/>
                <p:nvPr/>
              </p:nvCxnSpPr>
              <p:spPr>
                <a:xfrm>
                  <a:off x="5029200" y="5791200"/>
                  <a:ext cx="20574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6"/>
                <p:cNvCxnSpPr/>
                <p:nvPr/>
              </p:nvCxnSpPr>
              <p:spPr>
                <a:xfrm flipV="1">
                  <a:off x="5029200" y="4114800"/>
                  <a:ext cx="0" cy="16764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Rectangle 72"/>
              <p:cNvSpPr/>
              <p:nvPr/>
            </p:nvSpPr>
            <p:spPr>
              <a:xfrm>
                <a:off x="990600" y="2590800"/>
                <a:ext cx="381000" cy="1143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 err="1"/>
                  <a:t>t</a:t>
                </a:r>
                <a:r>
                  <a:rPr lang="en-US" sz="1400" baseline="-25000" dirty="0" err="1"/>
                  <a:t>p</a:t>
                </a:r>
                <a:r>
                  <a:rPr lang="en-US" sz="1400" baseline="-25000" dirty="0"/>
                  <a:t> </a:t>
                </a:r>
                <a:r>
                  <a:rPr lang="en-US" sz="1400" dirty="0"/>
                  <a:t>/p</a:t>
                </a:r>
                <a:endParaRPr lang="tr-TR" sz="1400" baseline="-25000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371600" y="3048000"/>
                <a:ext cx="3810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 err="1"/>
                  <a:t>t</a:t>
                </a:r>
                <a:r>
                  <a:rPr lang="en-US" sz="1400" baseline="-25000" dirty="0" err="1"/>
                  <a:t>p</a:t>
                </a:r>
                <a:r>
                  <a:rPr lang="en-US" sz="1400" dirty="0"/>
                  <a:t> /p</a:t>
                </a:r>
                <a:endParaRPr lang="tr-TR" sz="1400" baseline="-25000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752600" y="32766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 err="1"/>
                  <a:t>t</a:t>
                </a:r>
                <a:r>
                  <a:rPr lang="en-US" sz="1400" baseline="-25000" dirty="0" err="1"/>
                  <a:t>p</a:t>
                </a:r>
                <a:r>
                  <a:rPr lang="en-US" sz="1400" dirty="0"/>
                  <a:t> /p</a:t>
                </a:r>
                <a:endParaRPr lang="tr-TR" sz="1400" baseline="-25000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33600" y="3429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 err="1"/>
                  <a:t>t</a:t>
                </a:r>
                <a:r>
                  <a:rPr lang="en-US" sz="1400" baseline="-25000" dirty="0" err="1"/>
                  <a:t>p</a:t>
                </a:r>
                <a:r>
                  <a:rPr lang="en-US" sz="1400" dirty="0"/>
                  <a:t> /p</a:t>
                </a:r>
                <a:endParaRPr lang="tr-TR" sz="1400" baseline="-25000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90600" y="2286000"/>
                <a:ext cx="381000" cy="304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 err="1"/>
                  <a:t>t</a:t>
                </a:r>
                <a:r>
                  <a:rPr lang="en-US" sz="1400" baseline="-25000" dirty="0" err="1"/>
                  <a:t>s</a:t>
                </a:r>
                <a:endParaRPr lang="tr-TR" sz="1400" baseline="-25000" dirty="0"/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1371600" y="2971800"/>
              <a:ext cx="381000" cy="3048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err="1"/>
                <a:t>t</a:t>
              </a:r>
              <a:r>
                <a:rPr lang="en-US" sz="1400" baseline="-25000" dirty="0" err="1"/>
                <a:t>s</a:t>
              </a:r>
              <a:endParaRPr lang="tr-TR" sz="1400" baseline="-250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752600" y="3200400"/>
              <a:ext cx="381000" cy="3048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err="1"/>
                <a:t>t</a:t>
              </a:r>
              <a:r>
                <a:rPr lang="en-US" sz="1400" baseline="-25000" dirty="0" err="1"/>
                <a:t>s</a:t>
              </a:r>
              <a:endParaRPr lang="tr-TR" sz="1400" baseline="-250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133600" y="3352800"/>
              <a:ext cx="381000" cy="3048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err="1"/>
                <a:t>t</a:t>
              </a:r>
              <a:r>
                <a:rPr lang="en-US" sz="1400" baseline="-25000" dirty="0" err="1"/>
                <a:t>s</a:t>
              </a:r>
              <a:endParaRPr lang="tr-TR" sz="1400" baseline="-25000" dirty="0"/>
            </a:p>
          </p:txBody>
        </p:sp>
      </p:grp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1219200" y="4343400"/>
            <a:ext cx="2057400" cy="1676400"/>
            <a:chOff x="990600" y="2286000"/>
            <a:chExt cx="2057400" cy="1676400"/>
          </a:xfrm>
        </p:grpSpPr>
        <p:grpSp>
          <p:nvGrpSpPr>
            <p:cNvPr id="11" name="Group 28"/>
            <p:cNvGrpSpPr>
              <a:grpSpLocks/>
            </p:cNvGrpSpPr>
            <p:nvPr/>
          </p:nvGrpSpPr>
          <p:grpSpPr bwMode="auto">
            <a:xfrm>
              <a:off x="990600" y="2286000"/>
              <a:ext cx="2057400" cy="1676400"/>
              <a:chOff x="990600" y="2057400"/>
              <a:chExt cx="2057400" cy="1676400"/>
            </a:xfrm>
          </p:grpSpPr>
          <p:grpSp>
            <p:nvGrpSpPr>
              <p:cNvPr id="12" name="Group 4"/>
              <p:cNvGrpSpPr>
                <a:grpSpLocks/>
              </p:cNvGrpSpPr>
              <p:nvPr/>
            </p:nvGrpSpPr>
            <p:grpSpPr bwMode="auto">
              <a:xfrm>
                <a:off x="990600" y="2057400"/>
                <a:ext cx="2057400" cy="1676400"/>
                <a:chOff x="5029200" y="4114800"/>
                <a:chExt cx="2057400" cy="1676400"/>
              </a:xfrm>
            </p:grpSpPr>
            <p:cxnSp>
              <p:nvCxnSpPr>
                <p:cNvPr id="91" name="Straight Arrow Connector 90"/>
                <p:cNvCxnSpPr/>
                <p:nvPr/>
              </p:nvCxnSpPr>
              <p:spPr>
                <a:xfrm>
                  <a:off x="5029200" y="5791200"/>
                  <a:ext cx="20574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6"/>
                <p:cNvCxnSpPr/>
                <p:nvPr/>
              </p:nvCxnSpPr>
              <p:spPr>
                <a:xfrm flipV="1">
                  <a:off x="5029200" y="4114800"/>
                  <a:ext cx="0" cy="16764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Rectangle 85"/>
              <p:cNvSpPr/>
              <p:nvPr/>
            </p:nvSpPr>
            <p:spPr>
              <a:xfrm>
                <a:off x="990600" y="3124200"/>
                <a:ext cx="3810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 err="1"/>
                  <a:t>w</a:t>
                </a:r>
                <a:r>
                  <a:rPr lang="en-US" sz="1400" baseline="-25000" dirty="0" err="1"/>
                  <a:t>p</a:t>
                </a:r>
                <a:endParaRPr lang="tr-TR" sz="1400" baseline="-25000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371600" y="2971800"/>
                <a:ext cx="3810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 err="1"/>
                  <a:t>w</a:t>
                </a:r>
                <a:r>
                  <a:rPr lang="en-US" sz="1400" baseline="-25000" dirty="0" err="1"/>
                  <a:t>p</a:t>
                </a:r>
                <a:endParaRPr lang="tr-TR" sz="1400" baseline="-25000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752600" y="2743200"/>
                <a:ext cx="3810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 err="1"/>
                  <a:t>w</a:t>
                </a:r>
                <a:r>
                  <a:rPr lang="en-US" sz="1400" baseline="-25000" dirty="0" err="1"/>
                  <a:t>p</a:t>
                </a:r>
                <a:endParaRPr lang="tr-TR" sz="1400" baseline="-25000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133600" y="2514600"/>
                <a:ext cx="381000" cy="121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 err="1"/>
                  <a:t>w</a:t>
                </a:r>
                <a:r>
                  <a:rPr lang="en-US" sz="1400" baseline="-25000" dirty="0" err="1"/>
                  <a:t>p</a:t>
                </a:r>
                <a:endParaRPr lang="tr-TR" sz="1400" baseline="-25000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990600" y="2819400"/>
                <a:ext cx="381000" cy="304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 err="1"/>
                  <a:t>w</a:t>
                </a:r>
                <a:r>
                  <a:rPr lang="en-US" sz="1400" baseline="-25000" dirty="0" err="1"/>
                  <a:t>s</a:t>
                </a:r>
                <a:endParaRPr lang="tr-TR" sz="1400" baseline="-25000" dirty="0"/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1371600" y="2895600"/>
              <a:ext cx="381000" cy="3048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err="1"/>
                <a:t>w</a:t>
              </a:r>
              <a:r>
                <a:rPr lang="en-US" sz="1400" baseline="-25000" dirty="0" err="1"/>
                <a:t>s</a:t>
              </a:r>
              <a:endParaRPr lang="tr-TR" sz="1400" baseline="-250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752600" y="2667000"/>
              <a:ext cx="381000" cy="3048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err="1"/>
                <a:t>w</a:t>
              </a:r>
              <a:r>
                <a:rPr lang="en-US" sz="1400" baseline="-25000" dirty="0" err="1"/>
                <a:t>s</a:t>
              </a:r>
              <a:endParaRPr lang="tr-TR" sz="1400" baseline="-250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133600" y="2438400"/>
              <a:ext cx="381000" cy="3048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err="1"/>
                <a:t>w</a:t>
              </a:r>
              <a:r>
                <a:rPr lang="en-US" sz="1400" baseline="-25000" dirty="0" err="1"/>
                <a:t>s</a:t>
              </a:r>
              <a:endParaRPr lang="tr-TR" sz="1400" baseline="-25000" dirty="0"/>
            </a:p>
          </p:txBody>
        </p:sp>
      </p:grpSp>
      <p:grpSp>
        <p:nvGrpSpPr>
          <p:cNvPr id="14" name="Group 93"/>
          <p:cNvGrpSpPr>
            <a:grpSpLocks/>
          </p:cNvGrpSpPr>
          <p:nvPr/>
        </p:nvGrpSpPr>
        <p:grpSpPr bwMode="auto">
          <a:xfrm>
            <a:off x="4953000" y="4343400"/>
            <a:ext cx="2057400" cy="1676400"/>
            <a:chOff x="990600" y="2286000"/>
            <a:chExt cx="2057400" cy="1676400"/>
          </a:xfrm>
        </p:grpSpPr>
        <p:grpSp>
          <p:nvGrpSpPr>
            <p:cNvPr id="15" name="Group 28"/>
            <p:cNvGrpSpPr>
              <a:grpSpLocks/>
            </p:cNvGrpSpPr>
            <p:nvPr/>
          </p:nvGrpSpPr>
          <p:grpSpPr bwMode="auto">
            <a:xfrm>
              <a:off x="990600" y="2286000"/>
              <a:ext cx="2057400" cy="1676400"/>
              <a:chOff x="990600" y="2057400"/>
              <a:chExt cx="2057400" cy="1676400"/>
            </a:xfrm>
          </p:grpSpPr>
          <p:grpSp>
            <p:nvGrpSpPr>
              <p:cNvPr id="16" name="Group 4"/>
              <p:cNvGrpSpPr>
                <a:grpSpLocks/>
              </p:cNvGrpSpPr>
              <p:nvPr/>
            </p:nvGrpSpPr>
            <p:grpSpPr bwMode="auto">
              <a:xfrm>
                <a:off x="990600" y="2057400"/>
                <a:ext cx="2057400" cy="1676400"/>
                <a:chOff x="5029200" y="4114800"/>
                <a:chExt cx="2057400" cy="1676400"/>
              </a:xfrm>
            </p:grpSpPr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5029200" y="5791200"/>
                  <a:ext cx="20574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6"/>
                <p:cNvCxnSpPr/>
                <p:nvPr/>
              </p:nvCxnSpPr>
              <p:spPr>
                <a:xfrm flipV="1">
                  <a:off x="5029200" y="4114800"/>
                  <a:ext cx="0" cy="16764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Rectangle 99"/>
              <p:cNvSpPr/>
              <p:nvPr/>
            </p:nvSpPr>
            <p:spPr>
              <a:xfrm>
                <a:off x="990600" y="2590800"/>
                <a:ext cx="381000" cy="1143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 err="1"/>
                  <a:t>t</a:t>
                </a:r>
                <a:r>
                  <a:rPr lang="en-US" sz="1400" baseline="-25000" dirty="0" err="1"/>
                  <a:t>p</a:t>
                </a:r>
                <a:r>
                  <a:rPr lang="en-US" sz="1400" baseline="-25000" dirty="0"/>
                  <a:t> </a:t>
                </a:r>
                <a:endParaRPr lang="tr-TR" sz="1400" baseline="-25000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371600" y="2590800"/>
                <a:ext cx="381000" cy="1143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 err="1"/>
                  <a:t>t</a:t>
                </a:r>
                <a:r>
                  <a:rPr lang="en-US" sz="1400" baseline="-25000" dirty="0" err="1"/>
                  <a:t>p</a:t>
                </a:r>
                <a:r>
                  <a:rPr lang="en-US" sz="1400" dirty="0"/>
                  <a:t> </a:t>
                </a:r>
                <a:endParaRPr lang="tr-TR" sz="1400" baseline="-250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52600" y="2590800"/>
                <a:ext cx="381000" cy="1143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 err="1"/>
                  <a:t>t</a:t>
                </a:r>
                <a:r>
                  <a:rPr lang="en-US" sz="1400" baseline="-25000" dirty="0" err="1"/>
                  <a:t>p</a:t>
                </a:r>
                <a:r>
                  <a:rPr lang="en-US" sz="1400" dirty="0"/>
                  <a:t> </a:t>
                </a:r>
                <a:endParaRPr lang="tr-TR" sz="1400" baseline="-25000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133600" y="2590800"/>
                <a:ext cx="381000" cy="1143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 err="1"/>
                  <a:t>t</a:t>
                </a:r>
                <a:r>
                  <a:rPr lang="en-US" sz="1400" baseline="-25000" dirty="0" err="1"/>
                  <a:t>p</a:t>
                </a:r>
                <a:r>
                  <a:rPr lang="en-US" sz="1400" dirty="0"/>
                  <a:t> </a:t>
                </a:r>
                <a:endParaRPr lang="tr-TR" sz="1400" baseline="-25000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990600" y="2286000"/>
                <a:ext cx="381000" cy="304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 err="1"/>
                  <a:t>t</a:t>
                </a:r>
                <a:r>
                  <a:rPr lang="en-US" sz="1400" baseline="-25000" dirty="0" err="1"/>
                  <a:t>s</a:t>
                </a:r>
                <a:endParaRPr lang="tr-TR" sz="1400" baseline="-25000" dirty="0"/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1371600" y="2514600"/>
              <a:ext cx="381000" cy="304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err="1"/>
                <a:t>t</a:t>
              </a:r>
              <a:r>
                <a:rPr lang="en-US" sz="1400" baseline="-25000" dirty="0" err="1"/>
                <a:t>s</a:t>
              </a:r>
              <a:endParaRPr lang="tr-TR" sz="1400" baseline="-250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752600" y="2514600"/>
              <a:ext cx="381000" cy="3048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err="1"/>
                <a:t>t</a:t>
              </a:r>
              <a:r>
                <a:rPr lang="en-US" sz="1400" baseline="-25000" dirty="0" err="1"/>
                <a:t>s</a:t>
              </a:r>
              <a:endParaRPr lang="tr-TR" sz="1400" baseline="-250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133600" y="2514600"/>
              <a:ext cx="381000" cy="3048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err="1"/>
                <a:t>t</a:t>
              </a:r>
              <a:r>
                <a:rPr lang="en-US" sz="1400" baseline="-25000" dirty="0" err="1"/>
                <a:t>s</a:t>
              </a:r>
              <a:endParaRPr lang="tr-TR" sz="1400" baseline="-25000" dirty="0"/>
            </a:p>
          </p:txBody>
        </p:sp>
      </p:grpSp>
      <p:sp>
        <p:nvSpPr>
          <p:cNvPr id="15368" name="TextBox 106"/>
          <p:cNvSpPr txBox="1">
            <a:spLocks noChangeArrowheads="1"/>
          </p:cNvSpPr>
          <p:nvPr/>
        </p:nvSpPr>
        <p:spPr bwMode="auto">
          <a:xfrm>
            <a:off x="6858000" y="2286000"/>
            <a:ext cx="16337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b="1" dirty="0"/>
              <a:t>Stały rozmiar</a:t>
            </a:r>
            <a:endParaRPr lang="tr-TR" b="1" dirty="0"/>
          </a:p>
        </p:txBody>
      </p:sp>
      <p:sp>
        <p:nvSpPr>
          <p:cNvPr id="15370" name="TextBox 106"/>
          <p:cNvSpPr txBox="1">
            <a:spLocks noChangeArrowheads="1"/>
          </p:cNvSpPr>
          <p:nvPr/>
        </p:nvSpPr>
        <p:spPr bwMode="auto">
          <a:xfrm>
            <a:off x="1295400" y="3886200"/>
            <a:ext cx="1476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1      2      3      4</a:t>
            </a:r>
            <a:endParaRPr lang="tr-TR" sz="1400" b="1"/>
          </a:p>
        </p:txBody>
      </p:sp>
      <p:sp>
        <p:nvSpPr>
          <p:cNvPr id="15371" name="TextBox 106"/>
          <p:cNvSpPr txBox="1">
            <a:spLocks noChangeArrowheads="1"/>
          </p:cNvSpPr>
          <p:nvPr/>
        </p:nvSpPr>
        <p:spPr bwMode="auto">
          <a:xfrm>
            <a:off x="5029200" y="6019800"/>
            <a:ext cx="1476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1      2      3      4</a:t>
            </a:r>
            <a:endParaRPr lang="tr-TR" sz="1400" b="1"/>
          </a:p>
        </p:txBody>
      </p:sp>
      <p:sp>
        <p:nvSpPr>
          <p:cNvPr id="15372" name="TextBox 106"/>
          <p:cNvSpPr txBox="1">
            <a:spLocks noChangeArrowheads="1"/>
          </p:cNvSpPr>
          <p:nvPr/>
        </p:nvSpPr>
        <p:spPr bwMode="auto">
          <a:xfrm>
            <a:off x="1295400" y="6019800"/>
            <a:ext cx="1476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1      2      3      4</a:t>
            </a:r>
            <a:endParaRPr lang="tr-TR" sz="1400" b="1"/>
          </a:p>
        </p:txBody>
      </p:sp>
      <p:sp>
        <p:nvSpPr>
          <p:cNvPr id="15373" name="TextBox 106"/>
          <p:cNvSpPr txBox="1">
            <a:spLocks noChangeArrowheads="1"/>
          </p:cNvSpPr>
          <p:nvPr/>
        </p:nvSpPr>
        <p:spPr bwMode="auto">
          <a:xfrm>
            <a:off x="5029200" y="3810000"/>
            <a:ext cx="1476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1      2      3      4</a:t>
            </a:r>
            <a:endParaRPr lang="tr-TR" sz="1400" b="1"/>
          </a:p>
        </p:txBody>
      </p:sp>
      <p:sp>
        <p:nvSpPr>
          <p:cNvPr id="62" name="Prostokąt zaokrąglony 61"/>
          <p:cNvSpPr/>
          <p:nvPr/>
        </p:nvSpPr>
        <p:spPr bwMode="auto">
          <a:xfrm>
            <a:off x="5943600" y="1371600"/>
            <a:ext cx="2209800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Założenia </a:t>
            </a:r>
            <a:r>
              <a:rPr kumimoji="0" 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Amdahla</a:t>
            </a:r>
            <a:endParaRPr kumimoji="0" 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4" name="Łącznik prosty ze strzałką 63"/>
          <p:cNvCxnSpPr/>
          <p:nvPr/>
        </p:nvCxnSpPr>
        <p:spPr bwMode="auto">
          <a:xfrm flipH="1">
            <a:off x="5943600" y="1905000"/>
            <a:ext cx="10668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Prostokąt zaokrąglony 64"/>
          <p:cNvSpPr/>
          <p:nvPr/>
        </p:nvSpPr>
        <p:spPr bwMode="auto">
          <a:xfrm>
            <a:off x="6705600" y="4114800"/>
            <a:ext cx="19050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Założenia </a:t>
            </a:r>
            <a:r>
              <a:rPr kumimoji="0" 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Gustafsona</a:t>
            </a:r>
            <a:endParaRPr kumimoji="0" 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7" name="Łącznik prosty ze strzałką 66"/>
          <p:cNvCxnSpPr/>
          <p:nvPr/>
        </p:nvCxnSpPr>
        <p:spPr bwMode="auto">
          <a:xfrm flipH="1">
            <a:off x="6553200" y="4800600"/>
            <a:ext cx="5334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Łącznik prosty ze strzałką 84"/>
          <p:cNvCxnSpPr/>
          <p:nvPr/>
        </p:nvCxnSpPr>
        <p:spPr bwMode="auto">
          <a:xfrm flipH="1">
            <a:off x="2057400" y="1447800"/>
            <a:ext cx="3886200" cy="137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Łącznik prosty ze strzałką 93"/>
          <p:cNvCxnSpPr/>
          <p:nvPr/>
        </p:nvCxnSpPr>
        <p:spPr bwMode="auto">
          <a:xfrm flipH="1">
            <a:off x="2819400" y="4191000"/>
            <a:ext cx="38862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Prostokąt zaokrąglony 79"/>
          <p:cNvSpPr/>
          <p:nvPr/>
        </p:nvSpPr>
        <p:spPr bwMode="auto">
          <a:xfrm>
            <a:off x="2819400" y="4876800"/>
            <a:ext cx="1447800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Ilość obliczeń rośnie wraz ze wzrostem liczby procesorów</a:t>
            </a:r>
          </a:p>
        </p:txBody>
      </p:sp>
      <p:sp>
        <p:nvSpPr>
          <p:cNvPr id="81" name="Prostokąt zaokrąglony 80"/>
          <p:cNvSpPr/>
          <p:nvPr/>
        </p:nvSpPr>
        <p:spPr bwMode="auto">
          <a:xfrm>
            <a:off x="6781800" y="5105400"/>
            <a:ext cx="2209800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l-PL" sz="1200" dirty="0"/>
              <a:t>Czas obliczeń jest stały</a:t>
            </a:r>
          </a:p>
          <a:p>
            <a:r>
              <a:rPr lang="pl-PL" sz="1200" dirty="0"/>
              <a:t>ponieważ wraz ze </a:t>
            </a:r>
          </a:p>
          <a:p>
            <a:r>
              <a:rPr lang="pl-PL" sz="1200" dirty="0"/>
              <a:t>wzrostem procesorów  rośnie  ilość obliczeń</a:t>
            </a:r>
            <a:endParaRPr lang="tr-TR" sz="12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3" name="Symbol zastępczy stopki 4">
            <a:extLst>
              <a:ext uri="{FF2B5EF4-FFF2-40B4-BE49-F238E27FC236}">
                <a16:creationId xmlns:a16="http://schemas.microsoft.com/office/drawing/2014/main" id="{14D52A04-DBE3-478A-8E12-F95FF6312B6F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848600" cy="1190625"/>
          </a:xfrm>
        </p:spPr>
        <p:txBody>
          <a:bodyPr/>
          <a:lstStyle/>
          <a:p>
            <a:r>
              <a:rPr lang="pl-PL" sz="3600" b="1" dirty="0">
                <a:solidFill>
                  <a:schemeClr val="tx1"/>
                </a:solidFill>
              </a:rPr>
              <a:t>Prawo </a:t>
            </a:r>
            <a:r>
              <a:rPr lang="pl-PL" sz="3600" b="1" dirty="0" err="1">
                <a:solidFill>
                  <a:schemeClr val="tx1"/>
                </a:solidFill>
              </a:rPr>
              <a:t>Gustafsona</a:t>
            </a:r>
            <a:r>
              <a:rPr lang="pl-PL" sz="3600" b="1" dirty="0">
                <a:solidFill>
                  <a:schemeClr val="tx1"/>
                </a:solidFill>
              </a:rPr>
              <a:t> </a:t>
            </a:r>
            <a:endParaRPr lang="en-US" sz="3600" b="1" dirty="0">
              <a:solidFill>
                <a:srgbClr val="808000"/>
              </a:solidFill>
              <a:latin typeface="Helvetica"/>
            </a:endParaRPr>
          </a:p>
        </p:txBody>
      </p:sp>
      <p:sp>
        <p:nvSpPr>
          <p:cNvPr id="578572" name="Text Box 12"/>
          <p:cNvSpPr txBox="1">
            <a:spLocks noChangeArrowheads="1"/>
          </p:cNvSpPr>
          <p:nvPr/>
        </p:nvSpPr>
        <p:spPr bwMode="auto">
          <a:xfrm>
            <a:off x="533400" y="2590800"/>
            <a:ext cx="1757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dirty="0"/>
              <a:t> </a:t>
            </a:r>
            <a:r>
              <a:rPr lang="pl-PL" dirty="0"/>
              <a:t>Równoległe</a:t>
            </a:r>
            <a:endParaRPr lang="de-DE" dirty="0"/>
          </a:p>
        </p:txBody>
      </p:sp>
      <p:graphicFrame>
        <p:nvGraphicFramePr>
          <p:cNvPr id="578573" name="Group 13"/>
          <p:cNvGraphicFramePr>
            <a:graphicFrameLocks noGrp="1"/>
          </p:cNvGraphicFramePr>
          <p:nvPr/>
        </p:nvGraphicFramePr>
        <p:xfrm>
          <a:off x="1398588" y="5783263"/>
          <a:ext cx="6880225" cy="447675"/>
        </p:xfrm>
        <a:graphic>
          <a:graphicData uri="http://schemas.openxmlformats.org/drawingml/2006/table">
            <a:tbl>
              <a:tblPr/>
              <a:tblGrid>
                <a:gridCol w="183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Sekwencyjne</a:t>
                      </a:r>
                      <a:endParaRPr kumimoji="1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Helve" pitchFamily="2" charset="0"/>
                        <a:ea typeface="DFKai-SB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P</a:t>
                      </a:r>
                      <a:r>
                        <a:rPr kumimoji="1" lang="de-DE" sz="2000" b="0" i="0" u="none" strike="noStrike" cap="none" normalizeH="0" baseline="-1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P</a:t>
                      </a:r>
                      <a:r>
                        <a:rPr kumimoji="1" lang="de-DE" sz="2000" b="0" i="0" u="none" strike="noStrike" cap="none" normalizeH="0" baseline="-1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P</a:t>
                      </a:r>
                      <a:r>
                        <a:rPr kumimoji="1" lang="de-DE" sz="2000" b="0" i="0" u="none" strike="noStrike" cap="none" normalizeH="0" baseline="-1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P</a:t>
                      </a:r>
                      <a:r>
                        <a:rPr kumimoji="1" lang="de-DE" sz="2000" b="0" i="0" u="none" strike="noStrike" cap="none" normalizeH="0" baseline="-1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P</a:t>
                      </a:r>
                      <a:r>
                        <a:rPr kumimoji="1" lang="de-DE" sz="2000" b="0" i="0" u="none" strike="noStrike" cap="none" normalizeH="0" baseline="-1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P</a:t>
                      </a:r>
                      <a:r>
                        <a:rPr kumimoji="1" lang="de-DE" sz="2000" b="0" i="0" u="none" strike="noStrike" cap="none" normalizeH="0" baseline="-1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P</a:t>
                      </a:r>
                      <a:r>
                        <a:rPr kumimoji="1" lang="de-DE" sz="2000" b="0" i="0" u="none" strike="noStrike" cap="none" normalizeH="0" baseline="-1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P</a:t>
                      </a:r>
                      <a:r>
                        <a:rPr kumimoji="1" lang="de-DE" sz="2000" b="0" i="0" u="none" strike="noStrike" cap="none" normalizeH="0" baseline="-1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P</a:t>
                      </a:r>
                      <a:r>
                        <a:rPr kumimoji="1" lang="de-DE" sz="2000" b="0" i="0" u="none" strike="noStrike" cap="none" normalizeH="0" baseline="-1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P</a:t>
                      </a:r>
                      <a:r>
                        <a:rPr kumimoji="1" lang="de-DE" sz="2000" b="0" i="0" u="none" strike="noStrike" cap="none" normalizeH="0" baseline="-1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8599" name="Text Box 39"/>
          <p:cNvSpPr txBox="1">
            <a:spLocks noChangeArrowheads="1"/>
          </p:cNvSpPr>
          <p:nvPr/>
        </p:nvSpPr>
        <p:spPr bwMode="auto">
          <a:xfrm>
            <a:off x="304800" y="5181600"/>
            <a:ext cx="1757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dirty="0"/>
              <a:t> Se</a:t>
            </a:r>
            <a:r>
              <a:rPr lang="pl-PL" dirty="0" err="1"/>
              <a:t>kwencyjne</a:t>
            </a:r>
            <a:endParaRPr lang="de-DE" dirty="0"/>
          </a:p>
        </p:txBody>
      </p:sp>
      <p:graphicFrame>
        <p:nvGraphicFramePr>
          <p:cNvPr id="578649" name="Group 89"/>
          <p:cNvGraphicFramePr>
            <a:graphicFrameLocks noGrp="1"/>
          </p:cNvGraphicFramePr>
          <p:nvPr>
            <p:ph idx="1"/>
          </p:nvPr>
        </p:nvGraphicFramePr>
        <p:xfrm>
          <a:off x="1417638" y="3087688"/>
          <a:ext cx="2322512" cy="428625"/>
        </p:xfrm>
        <a:graphic>
          <a:graphicData uri="http://schemas.openxmlformats.org/drawingml/2006/table">
            <a:tbl>
              <a:tblPr/>
              <a:tblGrid>
                <a:gridCol w="1779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Sekwencyjne</a:t>
                      </a:r>
                      <a:endParaRPr kumimoji="1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Helve" pitchFamily="2" charset="0"/>
                        <a:ea typeface="DFKai-SB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P</a:t>
                      </a:r>
                      <a:r>
                        <a:rPr kumimoji="1" lang="de-DE" sz="2000" b="0" i="0" u="none" strike="noStrike" cap="none" normalizeH="0" baseline="-1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8674" name="Group 114"/>
          <p:cNvGraphicFramePr>
            <a:graphicFrameLocks noGrp="1"/>
          </p:cNvGraphicFramePr>
          <p:nvPr/>
        </p:nvGraphicFramePr>
        <p:xfrm>
          <a:off x="3198813" y="1706563"/>
          <a:ext cx="550862" cy="415925"/>
        </p:xfrm>
        <a:graphic>
          <a:graphicData uri="http://schemas.openxmlformats.org/drawingml/2006/table">
            <a:tbl>
              <a:tblPr/>
              <a:tblGrid>
                <a:gridCol w="550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P</a:t>
                      </a:r>
                      <a:r>
                        <a:rPr kumimoji="1" lang="de-DE" sz="2000" b="0" i="0" u="none" strike="noStrike" cap="none" normalizeH="0" baseline="-1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Helve" pitchFamily="2" charset="0"/>
                          <a:ea typeface="DFKai-SB" pitchFamily="65" charset="-120"/>
                        </a:rPr>
                        <a:t>9</a:t>
                      </a:r>
                      <a:endParaRPr kumimoji="1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Helve" pitchFamily="2" charset="0"/>
                        <a:ea typeface="DFKai-SB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8675" name="Text Box 115"/>
          <p:cNvSpPr txBox="1">
            <a:spLocks noChangeArrowheads="1"/>
          </p:cNvSpPr>
          <p:nvPr/>
        </p:nvSpPr>
        <p:spPr bwMode="auto">
          <a:xfrm>
            <a:off x="2565400" y="2263775"/>
            <a:ext cx="1757363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b="1"/>
              <a:t>.</a:t>
            </a:r>
          </a:p>
          <a:p>
            <a:pPr>
              <a:spcBef>
                <a:spcPct val="50000"/>
              </a:spcBef>
            </a:pPr>
            <a:r>
              <a:rPr lang="de-DE" sz="800" b="1"/>
              <a:t>.</a:t>
            </a:r>
          </a:p>
          <a:p>
            <a:pPr>
              <a:spcBef>
                <a:spcPct val="50000"/>
              </a:spcBef>
            </a:pPr>
            <a:r>
              <a:rPr lang="de-DE" sz="800" b="1"/>
              <a:t>.</a:t>
            </a:r>
          </a:p>
        </p:txBody>
      </p:sp>
      <p:sp>
        <p:nvSpPr>
          <p:cNvPr id="578677" name="AutoShape 117"/>
          <p:cNvSpPr>
            <a:spLocks noChangeArrowheads="1"/>
          </p:cNvSpPr>
          <p:nvPr/>
        </p:nvSpPr>
        <p:spPr bwMode="auto">
          <a:xfrm>
            <a:off x="2513013" y="4995863"/>
            <a:ext cx="333375" cy="652462"/>
          </a:xfrm>
          <a:prstGeom prst="downArrow">
            <a:avLst>
              <a:gd name="adj1" fmla="val 50000"/>
              <a:gd name="adj2" fmla="val 4892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578678" name="Line 118"/>
          <p:cNvSpPr>
            <a:spLocks noChangeShapeType="1"/>
          </p:cNvSpPr>
          <p:nvPr/>
        </p:nvSpPr>
        <p:spPr bwMode="auto">
          <a:xfrm>
            <a:off x="3206750" y="3511550"/>
            <a:ext cx="23813" cy="227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578679" name="Line 119"/>
          <p:cNvSpPr>
            <a:spLocks noChangeShapeType="1"/>
          </p:cNvSpPr>
          <p:nvPr/>
        </p:nvSpPr>
        <p:spPr bwMode="auto">
          <a:xfrm>
            <a:off x="3754438" y="3524250"/>
            <a:ext cx="4487862" cy="2246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578681" name="Oval 121"/>
          <p:cNvSpPr>
            <a:spLocks noChangeArrowheads="1"/>
          </p:cNvSpPr>
          <p:nvPr/>
        </p:nvSpPr>
        <p:spPr bwMode="auto">
          <a:xfrm>
            <a:off x="2887663" y="1495425"/>
            <a:ext cx="1150937" cy="2197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578682" name="AutoShape 122"/>
          <p:cNvSpPr>
            <a:spLocks/>
          </p:cNvSpPr>
          <p:nvPr/>
        </p:nvSpPr>
        <p:spPr bwMode="auto">
          <a:xfrm rot="16200000">
            <a:off x="2183606" y="2855119"/>
            <a:ext cx="261938" cy="1752600"/>
          </a:xfrm>
          <a:prstGeom prst="leftBrace">
            <a:avLst>
              <a:gd name="adj1" fmla="val 128831"/>
              <a:gd name="adj2" fmla="val 4910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578683" name="Text Box 123"/>
          <p:cNvSpPr txBox="1">
            <a:spLocks noChangeArrowheads="1"/>
          </p:cNvSpPr>
          <p:nvPr/>
        </p:nvSpPr>
        <p:spPr bwMode="auto">
          <a:xfrm>
            <a:off x="3019425" y="3827463"/>
            <a:ext cx="985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/>
              <a:t>T</a:t>
            </a:r>
            <a:r>
              <a:rPr lang="de-DE" baseline="-10000"/>
              <a:t>0</a:t>
            </a:r>
          </a:p>
        </p:txBody>
      </p:sp>
      <p:sp>
        <p:nvSpPr>
          <p:cNvPr id="578684" name="AutoShape 124"/>
          <p:cNvSpPr>
            <a:spLocks/>
          </p:cNvSpPr>
          <p:nvPr/>
        </p:nvSpPr>
        <p:spPr bwMode="auto">
          <a:xfrm rot="16200000">
            <a:off x="3341688" y="3468688"/>
            <a:ext cx="261937" cy="541337"/>
          </a:xfrm>
          <a:prstGeom prst="leftBrace">
            <a:avLst>
              <a:gd name="adj1" fmla="val 39793"/>
              <a:gd name="adj2" fmla="val 4910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578685" name="Text Box 125"/>
          <p:cNvSpPr txBox="1">
            <a:spLocks noChangeArrowheads="1"/>
          </p:cNvSpPr>
          <p:nvPr/>
        </p:nvSpPr>
        <p:spPr bwMode="auto">
          <a:xfrm>
            <a:off x="1841500" y="3827463"/>
            <a:ext cx="985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/>
              <a:t>T</a:t>
            </a:r>
            <a:r>
              <a:rPr lang="de-DE" baseline="-10000"/>
              <a:t>s</a:t>
            </a:r>
          </a:p>
        </p:txBody>
      </p:sp>
      <p:sp>
        <p:nvSpPr>
          <p:cNvPr id="578686" name="Rectangle 126"/>
          <p:cNvSpPr>
            <a:spLocks noChangeArrowheads="1"/>
          </p:cNvSpPr>
          <p:nvPr/>
        </p:nvSpPr>
        <p:spPr bwMode="auto">
          <a:xfrm>
            <a:off x="4110038" y="1535113"/>
            <a:ext cx="5000625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pl-PL" sz="2400" dirty="0">
                <a:sym typeface="Symbol" pitchFamily="18" charset="2"/>
              </a:rPr>
              <a:t>f</a:t>
            </a:r>
            <a:r>
              <a:rPr lang="en-US" sz="2400" dirty="0">
                <a:sym typeface="Symbol" pitchFamily="18" charset="2"/>
              </a:rPr>
              <a:t> = </a:t>
            </a:r>
            <a:r>
              <a:rPr lang="en-US" sz="2400" dirty="0"/>
              <a:t>T</a:t>
            </a:r>
            <a:r>
              <a:rPr lang="en-US" sz="2400" baseline="-10000" dirty="0"/>
              <a:t>s </a:t>
            </a:r>
            <a:r>
              <a:rPr lang="en-US" sz="2400" dirty="0">
                <a:sym typeface="Symbol" pitchFamily="18" charset="2"/>
              </a:rPr>
              <a:t>/ </a:t>
            </a:r>
            <a:r>
              <a:rPr lang="en-US" sz="2400" dirty="0"/>
              <a:t>T(</a:t>
            </a:r>
            <a:r>
              <a:rPr lang="pl-PL" sz="2400" dirty="0"/>
              <a:t>P</a:t>
            </a:r>
            <a:r>
              <a:rPr lang="en-US" sz="2400" dirty="0"/>
              <a:t>)</a:t>
            </a:r>
            <a:r>
              <a:rPr lang="en-US" sz="2400" dirty="0">
                <a:sym typeface="Symbol" pitchFamily="18" charset="2"/>
              </a:rPr>
              <a:t> </a:t>
            </a:r>
          </a:p>
          <a:p>
            <a:pPr marL="342900" indent="-342900" algn="l"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sz="2800" dirty="0">
                <a:sym typeface="Symbol" pitchFamily="18" charset="2"/>
              </a:rPr>
              <a:t> </a:t>
            </a:r>
            <a:r>
              <a:rPr lang="en-US" sz="2400" dirty="0"/>
              <a:t>T(</a:t>
            </a:r>
            <a:r>
              <a:rPr lang="pl-PL" sz="2400" dirty="0"/>
              <a:t>1</a:t>
            </a:r>
            <a:r>
              <a:rPr lang="en-US" sz="2400" dirty="0"/>
              <a:t>)</a:t>
            </a:r>
            <a:r>
              <a:rPr lang="en-US" sz="2400" baseline="-10000" dirty="0"/>
              <a:t> </a:t>
            </a:r>
            <a:r>
              <a:rPr lang="en-US" sz="2400" dirty="0"/>
              <a:t>= </a:t>
            </a:r>
            <a:r>
              <a:rPr lang="pl-PL" sz="2400" dirty="0">
                <a:sym typeface="Symbol" pitchFamily="18" charset="2"/>
              </a:rPr>
              <a:t>f*</a:t>
            </a:r>
            <a:r>
              <a:rPr lang="en-US" sz="2400" dirty="0"/>
              <a:t>T(</a:t>
            </a:r>
            <a:r>
              <a:rPr lang="pl-PL" sz="2400" dirty="0"/>
              <a:t>P</a:t>
            </a:r>
            <a:r>
              <a:rPr lang="en-US" sz="2400" dirty="0"/>
              <a:t>)</a:t>
            </a:r>
            <a:r>
              <a:rPr lang="en-US" sz="2400" dirty="0">
                <a:sym typeface="Symbol" pitchFamily="18" charset="2"/>
              </a:rPr>
              <a:t> + </a:t>
            </a:r>
            <a:r>
              <a:rPr lang="pl-PL" sz="2400" dirty="0">
                <a:sym typeface="Symbol" pitchFamily="18" charset="2"/>
              </a:rPr>
              <a:t>(</a:t>
            </a:r>
            <a:r>
              <a:rPr lang="en-US" sz="2400" dirty="0"/>
              <a:t>(1-</a:t>
            </a:r>
            <a:r>
              <a:rPr lang="pl-PL" sz="2400" dirty="0">
                <a:sym typeface="Symbol" pitchFamily="18" charset="2"/>
              </a:rPr>
              <a:t>f</a:t>
            </a:r>
            <a:r>
              <a:rPr lang="en-US" sz="2400" dirty="0">
                <a:sym typeface="Symbol" pitchFamily="18" charset="2"/>
              </a:rPr>
              <a:t>)</a:t>
            </a:r>
            <a:r>
              <a:rPr lang="pl-PL" sz="2400" dirty="0">
                <a:sym typeface="Symbol" pitchFamily="18" charset="2"/>
              </a:rPr>
              <a:t>*</a:t>
            </a:r>
            <a:r>
              <a:rPr lang="en-US" sz="2400" dirty="0"/>
              <a:t>T(</a:t>
            </a:r>
            <a:r>
              <a:rPr lang="pl-PL" sz="2400" dirty="0"/>
              <a:t>P</a:t>
            </a:r>
            <a:r>
              <a:rPr lang="en-US" sz="2400" dirty="0"/>
              <a:t>)</a:t>
            </a:r>
            <a:r>
              <a:rPr lang="pl-PL" sz="2400" dirty="0"/>
              <a:t>)*P</a:t>
            </a:r>
            <a:endParaRPr lang="en-US" sz="2400" dirty="0">
              <a:sym typeface="Symbol" pitchFamily="18" charset="2"/>
            </a:endParaRPr>
          </a:p>
          <a:p>
            <a:pPr marL="342900" indent="-342900" algn="l"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sz="2800" dirty="0"/>
              <a:t>		</a:t>
            </a:r>
            <a:r>
              <a:rPr lang="en-US" sz="2400" dirty="0"/>
              <a:t>	</a:t>
            </a:r>
          </a:p>
        </p:txBody>
      </p:sp>
      <p:sp>
        <p:nvSpPr>
          <p:cNvPr id="578687" name="AutoShape 127"/>
          <p:cNvSpPr>
            <a:spLocks/>
          </p:cNvSpPr>
          <p:nvPr/>
        </p:nvSpPr>
        <p:spPr bwMode="auto">
          <a:xfrm rot="16200000">
            <a:off x="2453481" y="3101182"/>
            <a:ext cx="261937" cy="2298700"/>
          </a:xfrm>
          <a:prstGeom prst="leftBrace">
            <a:avLst>
              <a:gd name="adj1" fmla="val 168974"/>
              <a:gd name="adj2" fmla="val 4910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578688" name="Text Box 128"/>
          <p:cNvSpPr txBox="1">
            <a:spLocks noChangeArrowheads="1"/>
          </p:cNvSpPr>
          <p:nvPr/>
        </p:nvSpPr>
        <p:spPr bwMode="auto">
          <a:xfrm>
            <a:off x="2116138" y="4335463"/>
            <a:ext cx="985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dirty="0"/>
              <a:t>T(</a:t>
            </a:r>
            <a:r>
              <a:rPr lang="pl-PL" dirty="0"/>
              <a:t>P</a:t>
            </a:r>
            <a:r>
              <a:rPr lang="de-DE" dirty="0"/>
              <a:t>)</a:t>
            </a:r>
            <a:endParaRPr lang="de-DE" baseline="-10000" dirty="0"/>
          </a:p>
        </p:txBody>
      </p:sp>
      <p:sp>
        <p:nvSpPr>
          <p:cNvPr id="30" name="Prostokąt 29"/>
          <p:cNvSpPr/>
          <p:nvPr/>
        </p:nvSpPr>
        <p:spPr bwMode="auto">
          <a:xfrm>
            <a:off x="5257800" y="3124200"/>
            <a:ext cx="2438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T(1)  jest to czas wykonania programu  na jednym procesorze</a:t>
            </a:r>
          </a:p>
        </p:txBody>
      </p:sp>
      <p:cxnSp>
        <p:nvCxnSpPr>
          <p:cNvPr id="32" name="Łącznik prosty ze strzałką 31"/>
          <p:cNvCxnSpPr/>
          <p:nvPr/>
        </p:nvCxnSpPr>
        <p:spPr bwMode="auto">
          <a:xfrm flipV="1">
            <a:off x="2133600" y="2438400"/>
            <a:ext cx="3581400" cy="160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Łącznik prosty ze strzałką 34"/>
          <p:cNvCxnSpPr/>
          <p:nvPr/>
        </p:nvCxnSpPr>
        <p:spPr bwMode="auto">
          <a:xfrm flipV="1">
            <a:off x="5638800" y="2514600"/>
            <a:ext cx="1676400" cy="2514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Objaśnienie prostokątne 25"/>
          <p:cNvSpPr/>
          <p:nvPr/>
        </p:nvSpPr>
        <p:spPr bwMode="auto">
          <a:xfrm>
            <a:off x="5943600" y="914400"/>
            <a:ext cx="1905000" cy="762000"/>
          </a:xfrm>
          <a:prstGeom prst="wedgeRectCallout">
            <a:avLst>
              <a:gd name="adj1" fmla="val -86317"/>
              <a:gd name="adj2" fmla="val 485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Czas obliczeń równoległych</a:t>
            </a:r>
          </a:p>
        </p:txBody>
      </p:sp>
      <p:cxnSp>
        <p:nvCxnSpPr>
          <p:cNvPr id="28" name="Łącznik prosty ze strzałką 27"/>
          <p:cNvCxnSpPr/>
          <p:nvPr/>
        </p:nvCxnSpPr>
        <p:spPr bwMode="auto">
          <a:xfrm flipH="1">
            <a:off x="2590800" y="1905000"/>
            <a:ext cx="2590800" cy="2362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Prostokąt zaokrąglony 32"/>
          <p:cNvSpPr/>
          <p:nvPr/>
        </p:nvSpPr>
        <p:spPr bwMode="auto">
          <a:xfrm>
            <a:off x="4876800" y="5105400"/>
            <a:ext cx="1600200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l-PL" dirty="0">
                <a:sym typeface="Symbol" pitchFamily="18" charset="2"/>
              </a:rPr>
              <a:t>(</a:t>
            </a:r>
            <a:r>
              <a:rPr lang="en-US" dirty="0"/>
              <a:t>(1-</a:t>
            </a:r>
            <a:r>
              <a:rPr lang="pl-PL" dirty="0">
                <a:sym typeface="Symbol" pitchFamily="18" charset="2"/>
              </a:rPr>
              <a:t>f</a:t>
            </a:r>
            <a:r>
              <a:rPr lang="en-US" dirty="0">
                <a:sym typeface="Symbol" pitchFamily="18" charset="2"/>
              </a:rPr>
              <a:t>)</a:t>
            </a:r>
            <a:r>
              <a:rPr lang="pl-PL" dirty="0">
                <a:sym typeface="Symbol" pitchFamily="18" charset="2"/>
              </a:rPr>
              <a:t>*</a:t>
            </a:r>
            <a:r>
              <a:rPr lang="en-US" dirty="0"/>
              <a:t>T(</a:t>
            </a:r>
            <a:r>
              <a:rPr lang="pl-PL" dirty="0"/>
              <a:t>P</a:t>
            </a:r>
            <a:r>
              <a:rPr lang="en-US" dirty="0"/>
              <a:t>)</a:t>
            </a:r>
            <a:r>
              <a:rPr lang="pl-PL" dirty="0"/>
              <a:t>)*P</a:t>
            </a:r>
            <a:endParaRPr kumimoji="0" 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Symbol zastępczy stopki 4">
            <a:extLst>
              <a:ext uri="{FF2B5EF4-FFF2-40B4-BE49-F238E27FC236}">
                <a16:creationId xmlns:a16="http://schemas.microsoft.com/office/drawing/2014/main" id="{67C02D99-B5EF-42F1-A8CC-D57D8AF46506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153400" cy="1143000"/>
          </a:xfrm>
        </p:spPr>
        <p:txBody>
          <a:bodyPr/>
          <a:lstStyle/>
          <a:p>
            <a:r>
              <a:rPr lang="pl-PL" sz="3200" b="1" dirty="0">
                <a:solidFill>
                  <a:schemeClr val="tx1"/>
                </a:solidFill>
              </a:rPr>
              <a:t>Prawo </a:t>
            </a:r>
            <a:r>
              <a:rPr lang="pl-PL" sz="3200" b="1" dirty="0" err="1">
                <a:solidFill>
                  <a:schemeClr val="tx1"/>
                </a:solidFill>
              </a:rPr>
              <a:t>Gustafsona</a:t>
            </a:r>
            <a:r>
              <a:rPr lang="pl-PL" sz="3200" b="1" dirty="0">
                <a:solidFill>
                  <a:schemeClr val="tx1"/>
                </a:solidFill>
              </a:rPr>
              <a:t> </a:t>
            </a:r>
            <a:endParaRPr lang="tr-TR" sz="3200" dirty="0">
              <a:solidFill>
                <a:srgbClr val="A50021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848600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33CC"/>
                </a:solidFill>
              </a:rPr>
              <a:t>				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sz="2800" i="1" baseline="-25000" dirty="0">
                <a:latin typeface="Times New Roman" pitchFamily="18" charset="0"/>
                <a:cs typeface="Times New Roman" pitchFamily="18" charset="0"/>
              </a:rPr>
              <a:t>,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endParaRPr lang="pl-PL" sz="2800" i="1" baseline="-25000" dirty="0">
              <a:latin typeface="Times New Roman" pitchFamily="18" charset="0"/>
              <a:cs typeface="Times New Roman" pitchFamily="18" charset="0"/>
            </a:endParaRPr>
          </a:p>
          <a:p>
            <a:pPr marL="0">
              <a:spcBef>
                <a:spcPts val="0"/>
              </a:spcBef>
              <a:buNone/>
              <a:defRPr/>
            </a:pPr>
            <a:endParaRPr lang="pl-PL" sz="2800" dirty="0">
              <a:latin typeface="Times New Roman" pitchFamily="18" charset="0"/>
              <a:cs typeface="Times New Roman" pitchFamily="18" charset="0"/>
            </a:endParaRPr>
          </a:p>
          <a:p>
            <a:pPr marL="0">
              <a:spcBef>
                <a:spcPts val="0"/>
              </a:spcBef>
              <a:buNone/>
              <a:defRPr/>
            </a:pP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sz="2800" baseline="-25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pl-PL" sz="2800" dirty="0">
                <a:latin typeface="Times New Roman" pitchFamily="18" charset="0"/>
                <a:cs typeface="Times New Roman" pitchFamily="18" charset="0"/>
              </a:rPr>
              <a:t>- czas obliczeń programu równoległego,</a:t>
            </a:r>
          </a:p>
          <a:p>
            <a:pPr marL="0">
              <a:spcBef>
                <a:spcPts val="0"/>
              </a:spcBef>
              <a:buNone/>
              <a:defRPr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l-PL" sz="28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800" baseline="-25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pl-PL" sz="2800" dirty="0">
                <a:latin typeface="Times New Roman" pitchFamily="18" charset="0"/>
                <a:cs typeface="Times New Roman" pitchFamily="18" charset="0"/>
              </a:rPr>
              <a:t>- czas obliczeń  programu na jednym procesorze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800" dirty="0">
                <a:latin typeface="Times New Roman" pitchFamily="18" charset="0"/>
                <a:cs typeface="Times New Roman" pitchFamily="18" charset="0"/>
              </a:rPr>
              <a:t>- czas obliczeń części  sekwencyjnej programu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800" i="1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pl-PL" sz="2800" dirty="0">
                <a:latin typeface="Times New Roman" pitchFamily="18" charset="0"/>
                <a:cs typeface="Times New Roman" pitchFamily="18" charset="0"/>
              </a:rPr>
              <a:t>- czas obliczeń części  równoległej   programu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l-PL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sz="2800" dirty="0">
                <a:latin typeface="Times New Roman" pitchFamily="18" charset="0"/>
                <a:cs typeface="Times New Roman" pitchFamily="18" charset="0"/>
              </a:rPr>
              <a:t>   - liczba procesorów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34F1C02A-E4FE-44A1-9CCC-EB9CA2D5C5BF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153400" cy="1143000"/>
          </a:xfrm>
        </p:spPr>
        <p:txBody>
          <a:bodyPr/>
          <a:lstStyle/>
          <a:p>
            <a:r>
              <a:rPr lang="pl-PL" sz="3200" b="1" dirty="0">
                <a:solidFill>
                  <a:schemeClr val="tx1"/>
                </a:solidFill>
              </a:rPr>
              <a:t>Prawo </a:t>
            </a:r>
            <a:r>
              <a:rPr lang="pl-PL" sz="3200" b="1" dirty="0" err="1">
                <a:solidFill>
                  <a:schemeClr val="tx1"/>
                </a:solidFill>
              </a:rPr>
              <a:t>Gustafsona</a:t>
            </a:r>
            <a:endParaRPr lang="tr-TR" sz="3200" dirty="0">
              <a:solidFill>
                <a:srgbClr val="A50021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848600" cy="48006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33CC"/>
                </a:solidFill>
              </a:rPr>
              <a:t>				</a:t>
            </a:r>
            <a:endParaRPr lang="pl-PL" sz="2000" b="1" dirty="0">
              <a:solidFill>
                <a:srgbClr val="0033CC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pl-PL" sz="2800" dirty="0">
                <a:latin typeface="Times New Roman" pitchFamily="18" charset="0"/>
                <a:cs typeface="Times New Roman" pitchFamily="18" charset="0"/>
              </a:rPr>
              <a:t>    Jeśli   </a:t>
            </a: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l-PL" sz="2800" dirty="0">
                <a:latin typeface="Times New Roman" pitchFamily="18" charset="0"/>
                <a:cs typeface="Times New Roman" pitchFamily="18" charset="0"/>
              </a:rPr>
              <a:t>  jest to cząstka obliczeń sekwencyjnych </a:t>
            </a:r>
            <a:r>
              <a:rPr lang="pl-PL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 programie równoległym</a:t>
            </a:r>
            <a:r>
              <a:rPr lang="pl-PL" sz="2800" dirty="0">
                <a:latin typeface="Times New Roman" pitchFamily="18" charset="0"/>
                <a:cs typeface="Times New Roman" pitchFamily="18" charset="0"/>
              </a:rPr>
              <a:t>, to  wtedy: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</a:t>
            </a:r>
            <a:endParaRPr lang="pl-PL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l-PL" sz="28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 f*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sz="28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i="1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= (1- </a:t>
            </a: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sz="28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i="1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	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  <a:defRPr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  S (p) = T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l-PL" sz="28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 / 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+ p</a:t>
            </a: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sz="28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)/ (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l-PL" sz="28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=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  <a:defRPr/>
            </a:pP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  <a:defRPr/>
            </a:pP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                         (f *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sz="2800" i="1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pl-PL" sz="28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(1- </a:t>
            </a: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sz="28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*p</a:t>
            </a:r>
            <a:r>
              <a:rPr lang="pl-PL" sz="28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= 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  <a:defRPr/>
            </a:pP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  <a:defRPr/>
            </a:pP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                          f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+ (1-</a:t>
            </a: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   lim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 (p) = ∞ 					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	    </a:t>
            </a:r>
            <a:r>
              <a:rPr lang="pl-PL" sz="2800" i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∞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9D1850DE-4B1B-4330-B626-BD06989A382A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153400" cy="1143000"/>
          </a:xfrm>
        </p:spPr>
        <p:txBody>
          <a:bodyPr/>
          <a:lstStyle/>
          <a:p>
            <a:r>
              <a:rPr lang="pl-PL" sz="3200" b="1" dirty="0">
                <a:solidFill>
                  <a:schemeClr val="tx1"/>
                </a:solidFill>
              </a:rPr>
              <a:t>Prawo </a:t>
            </a:r>
            <a:r>
              <a:rPr lang="pl-PL" sz="3200" b="1" dirty="0" err="1">
                <a:solidFill>
                  <a:schemeClr val="tx1"/>
                </a:solidFill>
              </a:rPr>
              <a:t>Gustafsona</a:t>
            </a:r>
            <a:endParaRPr lang="tr-TR" sz="3200" dirty="0">
              <a:solidFill>
                <a:srgbClr val="A50021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848600" cy="4800600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sz="2000" b="1" dirty="0">
                <a:solidFill>
                  <a:srgbClr val="0033CC"/>
                </a:solidFill>
              </a:rPr>
              <a:t>				</a:t>
            </a:r>
            <a:endParaRPr lang="pl-PL" sz="2000" b="1" dirty="0">
              <a:solidFill>
                <a:srgbClr val="0033CC"/>
              </a:solidFill>
            </a:endParaRPr>
          </a:p>
          <a:p>
            <a:pPr>
              <a:buNone/>
              <a:defRPr/>
            </a:pPr>
            <a:r>
              <a:rPr lang="pl-PL" sz="2000" b="1" dirty="0">
                <a:solidFill>
                  <a:srgbClr val="0033CC"/>
                </a:solidFill>
              </a:rPr>
              <a:t>     </a:t>
            </a:r>
            <a:r>
              <a:rPr lang="pl-PL" b="1" dirty="0"/>
              <a:t>Brzmienie prawa Gustafsona :</a:t>
            </a:r>
          </a:p>
          <a:p>
            <a:pPr>
              <a:buNone/>
              <a:defRPr/>
            </a:pPr>
            <a:r>
              <a:rPr lang="pl-PL" sz="20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Jeśli dla skalowalnego  programu równoległego  wielkość części równoległej powiększa się wystarczająco, to wówczas można osiągnąć  dowolne z góry określone przyspieszenie dla dowolnej liczby procesorów.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D3FC03DD-CE4E-4B0A-91DB-BBB5B1D52F76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219200"/>
          </a:xfrm>
        </p:spPr>
        <p:txBody>
          <a:bodyPr/>
          <a:lstStyle/>
          <a:p>
            <a:r>
              <a:rPr lang="pl-PL" sz="3600" b="1" dirty="0">
                <a:solidFill>
                  <a:schemeClr val="tx1"/>
                </a:solidFill>
              </a:rPr>
              <a:t>Prawo </a:t>
            </a:r>
            <a:r>
              <a:rPr lang="pl-PL" sz="3600" b="1" dirty="0" err="1">
                <a:solidFill>
                  <a:schemeClr val="tx1"/>
                </a:solidFill>
              </a:rPr>
              <a:t>Gustafsona</a:t>
            </a:r>
            <a:endParaRPr lang="en-US" sz="3600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562600"/>
          </a:xfrm>
        </p:spPr>
        <p:txBody>
          <a:bodyPr/>
          <a:lstStyle/>
          <a:p>
            <a:pPr marL="0" indent="0">
              <a:buFontTx/>
              <a:buNone/>
            </a:pPr>
            <a:endParaRPr lang="en-US" sz="2400" dirty="0"/>
          </a:p>
          <a:p>
            <a:pPr marL="0" indent="0">
              <a:buFontTx/>
              <a:buNone/>
            </a:pPr>
            <a:r>
              <a:rPr lang="pl-PL" b="1" dirty="0">
                <a:latin typeface="Times New Roman" pitchFamily="18" charset="0"/>
                <a:cs typeface="Times New Roman" pitchFamily="18" charset="0"/>
              </a:rPr>
              <a:t>Przykład: 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Jeśli  f =0,05  i p=20,  to korzystając ze wzoru, reprezentującego prawo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Gustafsona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  <a:defRPr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 (p) =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(1-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=0,05 +0,95 * 20 = 19,05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przyspieszenie  wynosi 19,05. </a:t>
            </a:r>
          </a:p>
          <a:p>
            <a:pPr marL="0" indent="0">
              <a:buFontTx/>
              <a:buNone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Natomiast prawo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Amdahla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daje przyspieszenie</a:t>
            </a:r>
          </a:p>
          <a:p>
            <a:pPr marL="0" indent="0">
              <a:buFontTx/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S(p)= 1/(f +(1-f)/p)= 1/(f +(1-f)/20)=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26. </a:t>
            </a:r>
          </a:p>
          <a:p>
            <a:pPr marL="0" indent="0"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9ED18FBA-2FE6-450C-A046-5A8E20CC4F0F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219200"/>
          </a:xfrm>
        </p:spPr>
        <p:txBody>
          <a:bodyPr/>
          <a:lstStyle/>
          <a:p>
            <a:r>
              <a:rPr lang="pl-PL" sz="3600" b="1" dirty="0">
                <a:solidFill>
                  <a:schemeClr val="tx1"/>
                </a:solidFill>
              </a:rPr>
              <a:t>Prawo </a:t>
            </a:r>
            <a:r>
              <a:rPr lang="pl-PL" sz="3600" b="1" dirty="0" err="1">
                <a:solidFill>
                  <a:schemeClr val="tx1"/>
                </a:solidFill>
              </a:rPr>
              <a:t>Gustafsona</a:t>
            </a:r>
            <a:endParaRPr lang="en-US" sz="3600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562600"/>
          </a:xfrm>
        </p:spPr>
        <p:txBody>
          <a:bodyPr/>
          <a:lstStyle/>
          <a:p>
            <a:pPr marL="0" indent="0">
              <a:buFontTx/>
              <a:buNone/>
            </a:pPr>
            <a:endParaRPr lang="en-US" sz="2400" dirty="0"/>
          </a:p>
          <a:p>
            <a:pPr marL="0" indent="0">
              <a:buFontTx/>
              <a:buNone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Dlaczego są rozbieżności w wartościach   </a:t>
            </a:r>
          </a:p>
          <a:p>
            <a:pPr marL="0" indent="0">
              <a:buFontTx/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przyspieszenia?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30BDD9EB-4902-4EE4-9FC5-854C1C298F9C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br>
              <a:rPr lang="pl-PL" sz="3600" dirty="0"/>
            </a:br>
            <a:r>
              <a:rPr lang="pl-PL" sz="3600" dirty="0">
                <a:solidFill>
                  <a:schemeClr val="tx1"/>
                </a:solidFill>
              </a:rPr>
              <a:t> Przyspieszenie </a:t>
            </a:r>
            <a:br>
              <a:rPr lang="pl-PL" sz="3600" dirty="0"/>
            </a:br>
            <a:r>
              <a:rPr lang="pl-PL" sz="3600" dirty="0">
                <a:solidFill>
                  <a:schemeClr val="tx1"/>
                </a:solidFill>
              </a:rPr>
              <a:t>Przykłady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84035" name="Line 3"/>
          <p:cNvSpPr>
            <a:spLocks noChangeShapeType="1"/>
          </p:cNvSpPr>
          <p:nvPr/>
        </p:nvSpPr>
        <p:spPr bwMode="auto">
          <a:xfrm>
            <a:off x="1219200" y="3352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684036" name="Line 4"/>
          <p:cNvSpPr>
            <a:spLocks noChangeShapeType="1"/>
          </p:cNvSpPr>
          <p:nvPr/>
        </p:nvSpPr>
        <p:spPr bwMode="auto">
          <a:xfrm flipV="1">
            <a:off x="1219200" y="1981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684037" name="Rectangle 5"/>
          <p:cNvSpPr>
            <a:spLocks noChangeArrowheads="1"/>
          </p:cNvSpPr>
          <p:nvPr/>
        </p:nvSpPr>
        <p:spPr bwMode="auto">
          <a:xfrm>
            <a:off x="1219200" y="2209800"/>
            <a:ext cx="3048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84038" name="Text Box 6"/>
          <p:cNvSpPr txBox="1">
            <a:spLocks noChangeArrowheads="1"/>
          </p:cNvSpPr>
          <p:nvPr/>
        </p:nvSpPr>
        <p:spPr bwMode="auto">
          <a:xfrm>
            <a:off x="1143000" y="3429000"/>
            <a:ext cx="92685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err="1"/>
              <a:t>Procesor</a:t>
            </a:r>
            <a:r>
              <a:rPr lang="en-US" sz="1200" dirty="0"/>
              <a:t> 1</a:t>
            </a:r>
          </a:p>
        </p:txBody>
      </p:sp>
      <p:sp>
        <p:nvSpPr>
          <p:cNvPr id="684039" name="Text Box 7"/>
          <p:cNvSpPr txBox="1">
            <a:spLocks noChangeArrowheads="1"/>
          </p:cNvSpPr>
          <p:nvPr/>
        </p:nvSpPr>
        <p:spPr bwMode="auto">
          <a:xfrm>
            <a:off x="762000" y="2667000"/>
            <a:ext cx="5533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1400" dirty="0"/>
              <a:t>czas</a:t>
            </a:r>
            <a:endParaRPr lang="en-US" sz="1400" dirty="0"/>
          </a:p>
        </p:txBody>
      </p:sp>
      <p:sp>
        <p:nvSpPr>
          <p:cNvPr id="684040" name="Text Box 8"/>
          <p:cNvSpPr txBox="1">
            <a:spLocks noChangeArrowheads="1"/>
          </p:cNvSpPr>
          <p:nvPr/>
        </p:nvSpPr>
        <p:spPr bwMode="auto">
          <a:xfrm>
            <a:off x="1219200" y="1981200"/>
            <a:ext cx="450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100</a:t>
            </a:r>
          </a:p>
        </p:txBody>
      </p:sp>
      <p:sp>
        <p:nvSpPr>
          <p:cNvPr id="684041" name="Line 9"/>
          <p:cNvSpPr>
            <a:spLocks noChangeShapeType="1"/>
          </p:cNvSpPr>
          <p:nvPr/>
        </p:nvSpPr>
        <p:spPr bwMode="auto">
          <a:xfrm>
            <a:off x="3352800" y="3352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684042" name="Line 10"/>
          <p:cNvSpPr>
            <a:spLocks noChangeShapeType="1"/>
          </p:cNvSpPr>
          <p:nvPr/>
        </p:nvSpPr>
        <p:spPr bwMode="auto">
          <a:xfrm flipV="1">
            <a:off x="3352800" y="1981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684043" name="Text Box 11"/>
          <p:cNvSpPr txBox="1">
            <a:spLocks noChangeArrowheads="1"/>
          </p:cNvSpPr>
          <p:nvPr/>
        </p:nvSpPr>
        <p:spPr bwMode="auto">
          <a:xfrm>
            <a:off x="2667000" y="2667000"/>
            <a:ext cx="5533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1400" dirty="0"/>
              <a:t>czas</a:t>
            </a:r>
            <a:endParaRPr lang="en-US" sz="1400" dirty="0"/>
          </a:p>
        </p:txBody>
      </p:sp>
      <p:sp>
        <p:nvSpPr>
          <p:cNvPr id="684044" name="Rectangle 12"/>
          <p:cNvSpPr>
            <a:spLocks noChangeArrowheads="1"/>
          </p:cNvSpPr>
          <p:nvPr/>
        </p:nvSpPr>
        <p:spPr bwMode="auto">
          <a:xfrm>
            <a:off x="3352800" y="2971800"/>
            <a:ext cx="228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84045" name="Rectangle 13"/>
          <p:cNvSpPr>
            <a:spLocks noChangeArrowheads="1"/>
          </p:cNvSpPr>
          <p:nvPr/>
        </p:nvSpPr>
        <p:spPr bwMode="auto">
          <a:xfrm>
            <a:off x="3581400" y="2971800"/>
            <a:ext cx="228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84046" name="Rectangle 14"/>
          <p:cNvSpPr>
            <a:spLocks noChangeArrowheads="1"/>
          </p:cNvSpPr>
          <p:nvPr/>
        </p:nvSpPr>
        <p:spPr bwMode="auto">
          <a:xfrm>
            <a:off x="3810000" y="2971800"/>
            <a:ext cx="228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84047" name="Rectangle 15"/>
          <p:cNvSpPr>
            <a:spLocks noChangeArrowheads="1"/>
          </p:cNvSpPr>
          <p:nvPr/>
        </p:nvSpPr>
        <p:spPr bwMode="auto">
          <a:xfrm>
            <a:off x="4038600" y="2971800"/>
            <a:ext cx="228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84048" name="Text Box 16"/>
          <p:cNvSpPr txBox="1">
            <a:spLocks noChangeArrowheads="1"/>
          </p:cNvSpPr>
          <p:nvPr/>
        </p:nvSpPr>
        <p:spPr bwMode="auto">
          <a:xfrm>
            <a:off x="3352800" y="3352800"/>
            <a:ext cx="93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1   2   3   4</a:t>
            </a:r>
          </a:p>
        </p:txBody>
      </p:sp>
      <p:sp>
        <p:nvSpPr>
          <p:cNvPr id="684049" name="Text Box 17"/>
          <p:cNvSpPr txBox="1">
            <a:spLocks noChangeArrowheads="1"/>
          </p:cNvSpPr>
          <p:nvPr/>
        </p:nvSpPr>
        <p:spPr bwMode="auto">
          <a:xfrm>
            <a:off x="3276600" y="2667000"/>
            <a:ext cx="1162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25  25  25 25 </a:t>
            </a:r>
          </a:p>
        </p:txBody>
      </p:sp>
      <p:sp>
        <p:nvSpPr>
          <p:cNvPr id="684050" name="Line 18"/>
          <p:cNvSpPr>
            <a:spLocks noChangeShapeType="1"/>
          </p:cNvSpPr>
          <p:nvPr/>
        </p:nvSpPr>
        <p:spPr bwMode="auto">
          <a:xfrm>
            <a:off x="63246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684051" name="Line 19"/>
          <p:cNvSpPr>
            <a:spLocks noChangeShapeType="1"/>
          </p:cNvSpPr>
          <p:nvPr/>
        </p:nvSpPr>
        <p:spPr bwMode="auto">
          <a:xfrm flipV="1">
            <a:off x="6324600" y="1905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684052" name="Text Box 20"/>
          <p:cNvSpPr txBox="1">
            <a:spLocks noChangeArrowheads="1"/>
          </p:cNvSpPr>
          <p:nvPr/>
        </p:nvSpPr>
        <p:spPr bwMode="auto">
          <a:xfrm>
            <a:off x="5638800" y="2590800"/>
            <a:ext cx="5533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1400" dirty="0"/>
              <a:t>czas</a:t>
            </a:r>
            <a:endParaRPr lang="en-US" sz="1400" dirty="0"/>
          </a:p>
        </p:txBody>
      </p:sp>
      <p:sp>
        <p:nvSpPr>
          <p:cNvPr id="684053" name="Rectangle 21"/>
          <p:cNvSpPr>
            <a:spLocks noChangeArrowheads="1"/>
          </p:cNvSpPr>
          <p:nvPr/>
        </p:nvSpPr>
        <p:spPr bwMode="auto">
          <a:xfrm>
            <a:off x="6324600" y="2895600"/>
            <a:ext cx="228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84054" name="Rectangle 22"/>
          <p:cNvSpPr>
            <a:spLocks noChangeArrowheads="1"/>
          </p:cNvSpPr>
          <p:nvPr/>
        </p:nvSpPr>
        <p:spPr bwMode="auto">
          <a:xfrm>
            <a:off x="6553200" y="2895600"/>
            <a:ext cx="228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84055" name="Rectangle 23"/>
          <p:cNvSpPr>
            <a:spLocks noChangeArrowheads="1"/>
          </p:cNvSpPr>
          <p:nvPr/>
        </p:nvSpPr>
        <p:spPr bwMode="auto">
          <a:xfrm>
            <a:off x="6781800" y="2895600"/>
            <a:ext cx="228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84056" name="Rectangle 24"/>
          <p:cNvSpPr>
            <a:spLocks noChangeArrowheads="1"/>
          </p:cNvSpPr>
          <p:nvPr/>
        </p:nvSpPr>
        <p:spPr bwMode="auto">
          <a:xfrm>
            <a:off x="7010400" y="2895600"/>
            <a:ext cx="228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84057" name="Text Box 25"/>
          <p:cNvSpPr txBox="1">
            <a:spLocks noChangeArrowheads="1"/>
          </p:cNvSpPr>
          <p:nvPr/>
        </p:nvSpPr>
        <p:spPr bwMode="auto">
          <a:xfrm>
            <a:off x="6324600" y="3276600"/>
            <a:ext cx="93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1   2   3   4</a:t>
            </a:r>
          </a:p>
        </p:txBody>
      </p:sp>
      <p:sp>
        <p:nvSpPr>
          <p:cNvPr id="684058" name="Text Box 26"/>
          <p:cNvSpPr txBox="1">
            <a:spLocks noChangeArrowheads="1"/>
          </p:cNvSpPr>
          <p:nvPr/>
        </p:nvSpPr>
        <p:spPr bwMode="auto">
          <a:xfrm>
            <a:off x="6248400" y="2438400"/>
            <a:ext cx="1162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35  35  35 35 </a:t>
            </a:r>
          </a:p>
        </p:txBody>
      </p:sp>
      <p:sp>
        <p:nvSpPr>
          <p:cNvPr id="684059" name="Rectangle 27" descr="Dark upward diagonal"/>
          <p:cNvSpPr>
            <a:spLocks noChangeArrowheads="1"/>
          </p:cNvSpPr>
          <p:nvPr/>
        </p:nvSpPr>
        <p:spPr bwMode="auto">
          <a:xfrm>
            <a:off x="6324600" y="2743200"/>
            <a:ext cx="228600" cy="152400"/>
          </a:xfrm>
          <a:prstGeom prst="rect">
            <a:avLst/>
          </a:prstGeom>
          <a:pattFill prst="dkUpDiag">
            <a:fgClr>
              <a:schemeClr val="tx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84060" name="Rectangle 28" descr="Dark upward diagonal"/>
          <p:cNvSpPr>
            <a:spLocks noChangeArrowheads="1"/>
          </p:cNvSpPr>
          <p:nvPr/>
        </p:nvSpPr>
        <p:spPr bwMode="auto">
          <a:xfrm>
            <a:off x="6553200" y="2743200"/>
            <a:ext cx="228600" cy="152400"/>
          </a:xfrm>
          <a:prstGeom prst="rect">
            <a:avLst/>
          </a:prstGeom>
          <a:pattFill prst="dkUpDiag">
            <a:fgClr>
              <a:schemeClr val="tx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84061" name="Rectangle 29" descr="Dark upward diagonal"/>
          <p:cNvSpPr>
            <a:spLocks noChangeArrowheads="1"/>
          </p:cNvSpPr>
          <p:nvPr/>
        </p:nvSpPr>
        <p:spPr bwMode="auto">
          <a:xfrm>
            <a:off x="6781800" y="2743200"/>
            <a:ext cx="228600" cy="152400"/>
          </a:xfrm>
          <a:prstGeom prst="rect">
            <a:avLst/>
          </a:prstGeom>
          <a:pattFill prst="dkUpDiag">
            <a:fgClr>
              <a:schemeClr val="tx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84062" name="Rectangle 30" descr="Dark upward diagonal"/>
          <p:cNvSpPr>
            <a:spLocks noChangeArrowheads="1"/>
          </p:cNvSpPr>
          <p:nvPr/>
        </p:nvSpPr>
        <p:spPr bwMode="auto">
          <a:xfrm>
            <a:off x="7010400" y="2743200"/>
            <a:ext cx="228600" cy="152400"/>
          </a:xfrm>
          <a:prstGeom prst="rect">
            <a:avLst/>
          </a:prstGeom>
          <a:pattFill prst="dkUpDiag">
            <a:fgClr>
              <a:schemeClr val="tx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84063" name="Text Box 31"/>
          <p:cNvSpPr txBox="1">
            <a:spLocks noChangeArrowheads="1"/>
          </p:cNvSpPr>
          <p:nvPr/>
        </p:nvSpPr>
        <p:spPr bwMode="auto">
          <a:xfrm>
            <a:off x="1447800" y="3581400"/>
            <a:ext cx="411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(a)</a:t>
            </a:r>
          </a:p>
        </p:txBody>
      </p:sp>
      <p:sp>
        <p:nvSpPr>
          <p:cNvPr id="684064" name="Text Box 32"/>
          <p:cNvSpPr txBox="1">
            <a:spLocks noChangeArrowheads="1"/>
          </p:cNvSpPr>
          <p:nvPr/>
        </p:nvSpPr>
        <p:spPr bwMode="auto">
          <a:xfrm>
            <a:off x="3581400" y="3581400"/>
            <a:ext cx="422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(b)</a:t>
            </a:r>
          </a:p>
        </p:txBody>
      </p:sp>
      <p:sp>
        <p:nvSpPr>
          <p:cNvPr id="684065" name="Text Box 33"/>
          <p:cNvSpPr txBox="1">
            <a:spLocks noChangeArrowheads="1"/>
          </p:cNvSpPr>
          <p:nvPr/>
        </p:nvSpPr>
        <p:spPr bwMode="auto">
          <a:xfrm>
            <a:off x="6629400" y="350520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(c)</a:t>
            </a:r>
          </a:p>
        </p:txBody>
      </p:sp>
      <p:sp>
        <p:nvSpPr>
          <p:cNvPr id="41" name="Prostokąt zaokrąglony 40"/>
          <p:cNvSpPr/>
          <p:nvPr/>
        </p:nvSpPr>
        <p:spPr bwMode="auto">
          <a:xfrm>
            <a:off x="6705600" y="1524000"/>
            <a:ext cx="17526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Czas synchronizacji</a:t>
            </a:r>
          </a:p>
        </p:txBody>
      </p:sp>
      <p:cxnSp>
        <p:nvCxnSpPr>
          <p:cNvPr id="43" name="Łącznik prosty ze strzałką 42"/>
          <p:cNvCxnSpPr/>
          <p:nvPr/>
        </p:nvCxnSpPr>
        <p:spPr bwMode="auto">
          <a:xfrm flipH="1">
            <a:off x="6781800" y="2133600"/>
            <a:ext cx="2286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Symbol zastępczy numeru slajdu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487C89-7C18-459E-88AC-00BFEC195B7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5" name="pole tekstowe 44"/>
          <p:cNvSpPr txBox="1"/>
          <p:nvPr/>
        </p:nvSpPr>
        <p:spPr>
          <a:xfrm>
            <a:off x="3657600" y="2133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</a:t>
            </a:r>
            <a:r>
              <a:rPr lang="pl-PL" baseline="-25000" dirty="0"/>
              <a:t>p</a:t>
            </a:r>
            <a:r>
              <a:rPr lang="pl-PL" dirty="0"/>
              <a:t>=4.0</a:t>
            </a:r>
          </a:p>
        </p:txBody>
      </p:sp>
      <p:sp>
        <p:nvSpPr>
          <p:cNvPr id="46" name="pole tekstowe 45"/>
          <p:cNvSpPr txBox="1"/>
          <p:nvPr/>
        </p:nvSpPr>
        <p:spPr>
          <a:xfrm>
            <a:off x="7467600" y="2819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</a:t>
            </a:r>
            <a:r>
              <a:rPr lang="pl-PL" baseline="-25000" dirty="0"/>
              <a:t>p</a:t>
            </a:r>
            <a:r>
              <a:rPr lang="pl-PL" dirty="0"/>
              <a:t>=2.8</a:t>
            </a:r>
          </a:p>
        </p:txBody>
      </p:sp>
      <p:sp>
        <p:nvSpPr>
          <p:cNvPr id="40" name="Symbol zastępczy stopki 4">
            <a:extLst>
              <a:ext uri="{FF2B5EF4-FFF2-40B4-BE49-F238E27FC236}">
                <a16:creationId xmlns:a16="http://schemas.microsoft.com/office/drawing/2014/main" id="{66079DA3-534F-4452-8757-4756885A12BB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pl-PL" b="1" dirty="0">
                <a:solidFill>
                  <a:schemeClr val="tx1"/>
                </a:solidFill>
              </a:rPr>
              <a:t>Prawo </a:t>
            </a:r>
            <a:r>
              <a:rPr lang="pl-PL" b="1" dirty="0" err="1">
                <a:solidFill>
                  <a:schemeClr val="tx1"/>
                </a:solidFill>
              </a:rPr>
              <a:t>Gustafsona</a:t>
            </a:r>
            <a:r>
              <a:rPr lang="pl-PL" b="1" dirty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763000" cy="4419600"/>
          </a:xfrm>
        </p:spPr>
        <p:txBody>
          <a:bodyPr/>
          <a:lstStyle/>
          <a:p>
            <a:pPr marL="0" indent="0">
              <a:buNone/>
            </a:pPr>
            <a:r>
              <a:rPr lang="pl-PL" sz="2600" dirty="0">
                <a:latin typeface="Times" pitchFamily="18" charset="0"/>
                <a:cs typeface="Times" pitchFamily="18" charset="0"/>
                <a:sym typeface="Symbol" pitchFamily="18" charset="2"/>
              </a:rPr>
              <a:t>Uwaga!</a:t>
            </a:r>
          </a:p>
          <a:p>
            <a:pPr marL="0" indent="0">
              <a:buNone/>
            </a:pPr>
            <a:r>
              <a:rPr lang="pl-PL" sz="2600" dirty="0">
                <a:latin typeface="Times" pitchFamily="18" charset="0"/>
                <a:cs typeface="Times" pitchFamily="18" charset="0"/>
                <a:sym typeface="Symbol" pitchFamily="18" charset="2"/>
              </a:rPr>
              <a:t>Prawo </a:t>
            </a:r>
            <a:r>
              <a:rPr lang="pl-PL" sz="2600" dirty="0" err="1">
                <a:latin typeface="Times" pitchFamily="18" charset="0"/>
                <a:cs typeface="Times" pitchFamily="18" charset="0"/>
                <a:sym typeface="Symbol" pitchFamily="18" charset="2"/>
              </a:rPr>
              <a:t>Gustafsona</a:t>
            </a:r>
            <a:r>
              <a:rPr lang="pl-PL" sz="2600" dirty="0">
                <a:latin typeface="Times" pitchFamily="18" charset="0"/>
                <a:cs typeface="Times" pitchFamily="18" charset="0"/>
                <a:sym typeface="Symbol" pitchFamily="18" charset="2"/>
              </a:rPr>
              <a:t> określa cząstkę obliczeń sekwencyjnych jako </a:t>
            </a:r>
          </a:p>
          <a:p>
            <a:pPr marL="0" indent="0">
              <a:buNone/>
            </a:pPr>
            <a:r>
              <a:rPr lang="pl-PL" sz="2600" dirty="0">
                <a:latin typeface="Times" pitchFamily="18" charset="0"/>
                <a:cs typeface="Times" pitchFamily="18" charset="0"/>
                <a:sym typeface="Symbol" pitchFamily="18" charset="2"/>
              </a:rPr>
              <a:t>        </a:t>
            </a:r>
            <a:r>
              <a:rPr lang="pl-PL" sz="2600" i="1" dirty="0">
                <a:latin typeface="Times" pitchFamily="18" charset="0"/>
                <a:cs typeface="Times" pitchFamily="18" charset="0"/>
                <a:sym typeface="Symbol" pitchFamily="18" charset="2"/>
              </a:rPr>
              <a:t>f</a:t>
            </a:r>
            <a:r>
              <a:rPr lang="en-US" sz="2600" i="1" dirty="0">
                <a:latin typeface="Times" pitchFamily="18" charset="0"/>
                <a:cs typeface="Times" pitchFamily="18" charset="0"/>
                <a:sym typeface="Symbol" pitchFamily="18" charset="2"/>
              </a:rPr>
              <a:t> </a:t>
            </a:r>
            <a:r>
              <a:rPr lang="en-US" sz="2600" dirty="0">
                <a:latin typeface="Times" pitchFamily="18" charset="0"/>
                <a:cs typeface="Times" pitchFamily="18" charset="0"/>
                <a:sym typeface="Symbol" pitchFamily="18" charset="2"/>
              </a:rPr>
              <a:t>= </a:t>
            </a:r>
            <a:r>
              <a:rPr lang="en-US" sz="2600" i="1" dirty="0">
                <a:latin typeface="Times" pitchFamily="18" charset="0"/>
                <a:cs typeface="Times" pitchFamily="18" charset="0"/>
              </a:rPr>
              <a:t>T</a:t>
            </a:r>
            <a:r>
              <a:rPr lang="en-US" sz="2600" i="1" baseline="-10000" dirty="0">
                <a:latin typeface="Times" pitchFamily="18" charset="0"/>
                <a:cs typeface="Times" pitchFamily="18" charset="0"/>
              </a:rPr>
              <a:t>s</a:t>
            </a:r>
            <a:r>
              <a:rPr lang="en-US" sz="2600" baseline="-100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600" dirty="0">
                <a:latin typeface="Times" pitchFamily="18" charset="0"/>
                <a:cs typeface="Times" pitchFamily="18" charset="0"/>
                <a:sym typeface="Symbol" pitchFamily="18" charset="2"/>
              </a:rPr>
              <a:t>/ </a:t>
            </a:r>
            <a:r>
              <a:rPr lang="en-US" sz="2600" i="1" dirty="0">
                <a:latin typeface="Times" pitchFamily="18" charset="0"/>
                <a:cs typeface="Times" pitchFamily="18" charset="0"/>
              </a:rPr>
              <a:t>T</a:t>
            </a:r>
            <a:r>
              <a:rPr lang="en-US" sz="2600" dirty="0">
                <a:latin typeface="Times" pitchFamily="18" charset="0"/>
                <a:cs typeface="Times" pitchFamily="18" charset="0"/>
              </a:rPr>
              <a:t>(</a:t>
            </a:r>
            <a:r>
              <a:rPr lang="pl-PL" sz="2600" i="1" dirty="0">
                <a:latin typeface="Times" pitchFamily="18" charset="0"/>
                <a:cs typeface="Times" pitchFamily="18" charset="0"/>
              </a:rPr>
              <a:t>P</a:t>
            </a:r>
            <a:r>
              <a:rPr lang="en-US" sz="2600" dirty="0">
                <a:latin typeface="Times" pitchFamily="18" charset="0"/>
                <a:cs typeface="Times" pitchFamily="18" charset="0"/>
              </a:rPr>
              <a:t>)</a:t>
            </a:r>
            <a:r>
              <a:rPr lang="en-US" sz="2600" dirty="0">
                <a:latin typeface="Times" pitchFamily="18" charset="0"/>
                <a:cs typeface="Times" pitchFamily="18" charset="0"/>
                <a:sym typeface="Symbol" pitchFamily="18" charset="2"/>
              </a:rPr>
              <a:t> </a:t>
            </a:r>
          </a:p>
          <a:p>
            <a:pPr marL="0" indent="0">
              <a:buFontTx/>
              <a:buNone/>
            </a:pPr>
            <a:r>
              <a:rPr lang="pl-PL" sz="2600" dirty="0">
                <a:latin typeface="Times" pitchFamily="18" charset="0"/>
                <a:cs typeface="Times" pitchFamily="18" charset="0"/>
              </a:rPr>
              <a:t>gdzie   </a:t>
            </a:r>
            <a:r>
              <a:rPr lang="en-US" sz="2600" dirty="0">
                <a:latin typeface="Times" pitchFamily="18" charset="0"/>
                <a:cs typeface="Times" pitchFamily="18" charset="0"/>
              </a:rPr>
              <a:t>T</a:t>
            </a:r>
            <a:r>
              <a:rPr lang="en-US" sz="2600" baseline="-10000" dirty="0">
                <a:latin typeface="Times" pitchFamily="18" charset="0"/>
                <a:cs typeface="Times" pitchFamily="18" charset="0"/>
              </a:rPr>
              <a:t>s</a:t>
            </a:r>
            <a:r>
              <a:rPr lang="pl-PL" sz="2600" baseline="-10000" dirty="0">
                <a:latin typeface="Times" pitchFamily="18" charset="0"/>
                <a:cs typeface="Times" pitchFamily="18" charset="0"/>
              </a:rPr>
              <a:t>   </a:t>
            </a:r>
            <a:r>
              <a:rPr lang="pl-PL" sz="2600" dirty="0">
                <a:latin typeface="Times" pitchFamily="18" charset="0"/>
                <a:cs typeface="Times" pitchFamily="18" charset="0"/>
              </a:rPr>
              <a:t>jest to czas obliczeń sekwencyjnych,</a:t>
            </a:r>
            <a:r>
              <a:rPr lang="en-US" sz="2600" dirty="0">
                <a:latin typeface="Times" pitchFamily="18" charset="0"/>
                <a:cs typeface="Times" pitchFamily="18" charset="0"/>
              </a:rPr>
              <a:t> </a:t>
            </a:r>
            <a:endParaRPr lang="pl-PL" sz="2600" dirty="0">
              <a:latin typeface="Times" pitchFamily="18" charset="0"/>
              <a:cs typeface="Times" pitchFamily="18" charset="0"/>
            </a:endParaRPr>
          </a:p>
          <a:p>
            <a:pPr marL="0" indent="0">
              <a:buNone/>
            </a:pPr>
            <a:r>
              <a:rPr lang="pl-PL" sz="2600" dirty="0">
                <a:latin typeface="Times" pitchFamily="18" charset="0"/>
                <a:cs typeface="Times" pitchFamily="18" charset="0"/>
              </a:rPr>
              <a:t>           </a:t>
            </a:r>
            <a:r>
              <a:rPr lang="en-US" sz="2600" i="1" dirty="0">
                <a:latin typeface="Times" pitchFamily="18" charset="0"/>
                <a:cs typeface="Times" pitchFamily="18" charset="0"/>
              </a:rPr>
              <a:t>T</a:t>
            </a:r>
            <a:r>
              <a:rPr lang="en-US" sz="2600" dirty="0">
                <a:latin typeface="Times" pitchFamily="18" charset="0"/>
                <a:cs typeface="Times" pitchFamily="18" charset="0"/>
              </a:rPr>
              <a:t>(</a:t>
            </a:r>
            <a:r>
              <a:rPr lang="pl-PL" sz="2600" i="1" dirty="0">
                <a:latin typeface="Times" pitchFamily="18" charset="0"/>
                <a:cs typeface="Times" pitchFamily="18" charset="0"/>
              </a:rPr>
              <a:t>P</a:t>
            </a:r>
            <a:r>
              <a:rPr lang="en-US" sz="2600" dirty="0">
                <a:latin typeface="Times" pitchFamily="18" charset="0"/>
                <a:cs typeface="Times" pitchFamily="18" charset="0"/>
              </a:rPr>
              <a:t>)</a:t>
            </a:r>
            <a:r>
              <a:rPr lang="en-US" sz="2600" dirty="0">
                <a:latin typeface="Times" pitchFamily="18" charset="0"/>
                <a:cs typeface="Times" pitchFamily="18" charset="0"/>
                <a:sym typeface="Symbol" pitchFamily="18" charset="2"/>
              </a:rPr>
              <a:t> </a:t>
            </a:r>
            <a:r>
              <a:rPr lang="pl-PL" sz="2600" dirty="0">
                <a:latin typeface="Times" pitchFamily="18" charset="0"/>
                <a:cs typeface="Times" pitchFamily="18" charset="0"/>
                <a:sym typeface="Symbol" pitchFamily="18" charset="2"/>
              </a:rPr>
              <a:t> jest to czas obliczeń równoległych</a:t>
            </a:r>
          </a:p>
          <a:p>
            <a:pPr marL="0" indent="0">
              <a:buNone/>
            </a:pPr>
            <a:r>
              <a:rPr lang="pl-PL" sz="2600" dirty="0">
                <a:latin typeface="Times" pitchFamily="18" charset="0"/>
                <a:cs typeface="Times" pitchFamily="18" charset="0"/>
                <a:sym typeface="Symbol" pitchFamily="18" charset="2"/>
              </a:rPr>
              <a:t> czyli inaczej niż w prawie </a:t>
            </a:r>
            <a:r>
              <a:rPr lang="pl-PL" sz="2600" dirty="0" err="1">
                <a:latin typeface="Times" pitchFamily="18" charset="0"/>
                <a:cs typeface="Times" pitchFamily="18" charset="0"/>
                <a:sym typeface="Symbol" pitchFamily="18" charset="2"/>
              </a:rPr>
              <a:t>Amdahla</a:t>
            </a:r>
            <a:r>
              <a:rPr lang="pl-PL" sz="2600" dirty="0">
                <a:latin typeface="Times" pitchFamily="18" charset="0"/>
                <a:cs typeface="Times" pitchFamily="18" charset="0"/>
                <a:sym typeface="Symbol" pitchFamily="18" charset="2"/>
              </a:rPr>
              <a:t>:</a:t>
            </a:r>
            <a:endParaRPr lang="pl-PL" sz="2600" dirty="0">
              <a:effectLst/>
              <a:latin typeface="Times" pitchFamily="18" charset="0"/>
              <a:cs typeface="Times" pitchFamily="18" charset="0"/>
            </a:endParaRPr>
          </a:p>
          <a:p>
            <a:pPr marL="0" indent="0">
              <a:buNone/>
            </a:pPr>
            <a:r>
              <a:rPr lang="pl-PL" sz="2600" dirty="0">
                <a:latin typeface="Times" pitchFamily="18" charset="0"/>
                <a:cs typeface="Times" pitchFamily="18" charset="0"/>
                <a:sym typeface="Symbol" pitchFamily="18" charset="2"/>
              </a:rPr>
              <a:t>      </a:t>
            </a:r>
            <a:r>
              <a:rPr lang="pl-PL" sz="2600" i="1" dirty="0">
                <a:latin typeface="Times" pitchFamily="18" charset="0"/>
                <a:cs typeface="Times" pitchFamily="18" charset="0"/>
                <a:sym typeface="Symbol" pitchFamily="18" charset="2"/>
              </a:rPr>
              <a:t>f</a:t>
            </a:r>
            <a:r>
              <a:rPr lang="en-US" sz="2600" dirty="0">
                <a:latin typeface="Times" pitchFamily="18" charset="0"/>
                <a:cs typeface="Times" pitchFamily="18" charset="0"/>
                <a:sym typeface="Symbol" pitchFamily="18" charset="2"/>
              </a:rPr>
              <a:t> = </a:t>
            </a:r>
            <a:r>
              <a:rPr lang="en-US" sz="2600" i="1" dirty="0">
                <a:latin typeface="Times" pitchFamily="18" charset="0"/>
                <a:cs typeface="Times" pitchFamily="18" charset="0"/>
              </a:rPr>
              <a:t>T</a:t>
            </a:r>
            <a:r>
              <a:rPr lang="en-US" sz="2600" i="1" baseline="-10000" dirty="0">
                <a:latin typeface="Times" pitchFamily="18" charset="0"/>
                <a:cs typeface="Times" pitchFamily="18" charset="0"/>
              </a:rPr>
              <a:t>s </a:t>
            </a:r>
            <a:r>
              <a:rPr lang="en-US" sz="2600" dirty="0">
                <a:latin typeface="Times" pitchFamily="18" charset="0"/>
                <a:cs typeface="Times" pitchFamily="18" charset="0"/>
                <a:sym typeface="Symbol" pitchFamily="18" charset="2"/>
              </a:rPr>
              <a:t>/ </a:t>
            </a:r>
            <a:r>
              <a:rPr lang="en-US" sz="2600" i="1" dirty="0">
                <a:latin typeface="Times" pitchFamily="18" charset="0"/>
                <a:cs typeface="Times" pitchFamily="18" charset="0"/>
              </a:rPr>
              <a:t>T</a:t>
            </a:r>
            <a:r>
              <a:rPr lang="en-US" sz="2600" dirty="0">
                <a:latin typeface="Times" pitchFamily="18" charset="0"/>
                <a:cs typeface="Times" pitchFamily="18" charset="0"/>
              </a:rPr>
              <a:t>(</a:t>
            </a:r>
            <a:r>
              <a:rPr lang="pl-PL" sz="2600" dirty="0">
                <a:latin typeface="Times" pitchFamily="18" charset="0"/>
                <a:cs typeface="Times" pitchFamily="18" charset="0"/>
              </a:rPr>
              <a:t>1</a:t>
            </a:r>
            <a:r>
              <a:rPr lang="en-US" sz="2600" dirty="0">
                <a:latin typeface="Times" pitchFamily="18" charset="0"/>
                <a:cs typeface="Times" pitchFamily="18" charset="0"/>
              </a:rPr>
              <a:t>)</a:t>
            </a:r>
            <a:r>
              <a:rPr lang="pl-PL" sz="2600" dirty="0">
                <a:latin typeface="Times" pitchFamily="18" charset="0"/>
                <a:cs typeface="Times" pitchFamily="18" charset="0"/>
              </a:rPr>
              <a:t>, </a:t>
            </a:r>
          </a:p>
          <a:p>
            <a:pPr marL="0" indent="0">
              <a:buNone/>
            </a:pPr>
            <a:r>
              <a:rPr lang="pl-PL" sz="2600" dirty="0">
                <a:latin typeface="Times" pitchFamily="18" charset="0"/>
                <a:cs typeface="Times" pitchFamily="18" charset="0"/>
              </a:rPr>
              <a:t>gdzie </a:t>
            </a:r>
            <a:r>
              <a:rPr lang="pl-PL" sz="2600" i="1" dirty="0">
                <a:latin typeface="Times" pitchFamily="18" charset="0"/>
                <a:cs typeface="Times" pitchFamily="18" charset="0"/>
              </a:rPr>
              <a:t>T</a:t>
            </a:r>
            <a:r>
              <a:rPr lang="pl-PL" sz="2600" dirty="0">
                <a:latin typeface="Times" pitchFamily="18" charset="0"/>
                <a:cs typeface="Times" pitchFamily="18" charset="0"/>
              </a:rPr>
              <a:t>(1) jest to czas wszystkich obliczeń(sekwencyjnych i równoległych) na jednym procesorze.  </a:t>
            </a:r>
            <a:r>
              <a:rPr lang="pl-PL" sz="2600" dirty="0">
                <a:effectLst/>
                <a:latin typeface="Times" pitchFamily="18" charset="0"/>
                <a:cs typeface="Times" pitchFamily="18" charset="0"/>
              </a:rPr>
              <a:t> </a:t>
            </a:r>
          </a:p>
          <a:p>
            <a:pPr marL="0" indent="0">
              <a:buFontTx/>
              <a:buNone/>
            </a:pP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CAEA2067-9F89-471E-BC03-554D5E9B24BE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219200"/>
          </a:xfrm>
        </p:spPr>
        <p:txBody>
          <a:bodyPr/>
          <a:lstStyle/>
          <a:p>
            <a:r>
              <a:rPr lang="pl-PL" sz="3600" b="1" dirty="0">
                <a:solidFill>
                  <a:schemeClr val="tx1"/>
                </a:solidFill>
              </a:rPr>
              <a:t>Prawo </a:t>
            </a:r>
            <a:r>
              <a:rPr lang="pl-PL" sz="3600" b="1" dirty="0" err="1">
                <a:solidFill>
                  <a:schemeClr val="tx1"/>
                </a:solidFill>
              </a:rPr>
              <a:t>Gustafsona</a:t>
            </a:r>
            <a:endParaRPr lang="en-US" sz="3600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562600"/>
          </a:xfrm>
        </p:spPr>
        <p:txBody>
          <a:bodyPr/>
          <a:lstStyle/>
          <a:p>
            <a:pPr marL="0" indent="0">
              <a:buFontTx/>
              <a:buNone/>
            </a:pPr>
            <a:endParaRPr lang="en-US" sz="2400" dirty="0"/>
          </a:p>
          <a:p>
            <a:pPr marL="0" indent="0">
              <a:buFontTx/>
              <a:buNone/>
            </a:pPr>
            <a:r>
              <a:rPr lang="pl-PL" b="1" dirty="0">
                <a:latin typeface="Times New Roman" pitchFamily="18" charset="0"/>
                <a:cs typeface="Times New Roman" pitchFamily="18" charset="0"/>
              </a:rPr>
              <a:t>Przykład: 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Jeśli  f = f</a:t>
            </a:r>
            <a:r>
              <a:rPr lang="pl-PL" baseline="-250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=0,05  i p=20, </a:t>
            </a:r>
          </a:p>
          <a:p>
            <a:pPr marL="0" indent="0">
              <a:buFontTx/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to korzystając ze wzoru, reprezentującego prawo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Gustafsona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  <a:defRPr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 (p) =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(1-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=0,05 +0,95 * 20 = 19,05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przyspieszenie  wynosi 19,05.</a:t>
            </a:r>
          </a:p>
          <a:p>
            <a:pPr marL="0" indent="0">
              <a:buFontTx/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FontTx/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Jeśli f = f</a:t>
            </a:r>
            <a:r>
              <a:rPr lang="pl-PL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=0,05  i p=20, to  prawo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Amdahla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daje przyspieszenie</a:t>
            </a:r>
          </a:p>
          <a:p>
            <a:pPr marL="0" indent="0">
              <a:buFontTx/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S(p)= 1/(f +(1-f)/p)= 1/(f +(1-f)/20)=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26. </a:t>
            </a:r>
          </a:p>
          <a:p>
            <a:pPr marL="0" indent="0"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Włodzimierz Bielecki WI  ZUT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219200"/>
          </a:xfrm>
        </p:spPr>
        <p:txBody>
          <a:bodyPr/>
          <a:lstStyle/>
          <a:p>
            <a:r>
              <a:rPr lang="pl-PL" sz="3600" b="1" dirty="0">
                <a:solidFill>
                  <a:schemeClr val="tx1"/>
                </a:solidFill>
              </a:rPr>
              <a:t>Prawo </a:t>
            </a:r>
            <a:r>
              <a:rPr lang="pl-PL" sz="3600" b="1" dirty="0" err="1">
                <a:solidFill>
                  <a:schemeClr val="tx1"/>
                </a:solidFill>
              </a:rPr>
              <a:t>Gustafsona</a:t>
            </a:r>
            <a:endParaRPr lang="en-US" sz="3600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562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Biorąc pod uwagę, że cząstka obliczeń sekwencyjnych według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Amdahla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l-PL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l-PL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Tx/>
              <a:buNone/>
            </a:pPr>
            <a:r>
              <a:rPr lang="pl-PL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l-PL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pl-PL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l-PL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l-PL" i="1" dirty="0">
                <a:latin typeface="Times New Roman" pitchFamily="18" charset="0"/>
                <a:cs typeface="Times New Roman" pitchFamily="18" charset="0"/>
              </a:rPr>
              <a:t>/T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(1)    czyli</a:t>
            </a:r>
          </a:p>
          <a:p>
            <a:pPr marL="0" indent="0">
              <a:buFontTx/>
              <a:buNone/>
            </a:pPr>
            <a:r>
              <a:rPr lang="pl-PL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l-PL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pl-PL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l-PL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l-PL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(1),</a:t>
            </a:r>
          </a:p>
          <a:p>
            <a:pPr marL="0" indent="0">
              <a:buFontTx/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cząstkę obliczeń sekwencyjnych według </a:t>
            </a:r>
            <a:r>
              <a:rPr lang="pl-PL" dirty="0" err="1">
                <a:latin typeface="Times New Roman" pitchFamily="18" charset="0"/>
                <a:cs typeface="Times New Roman" pitchFamily="18" charset="0"/>
              </a:rPr>
              <a:t>Gustafsona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buFontTx/>
              <a:buNone/>
            </a:pPr>
            <a:r>
              <a:rPr lang="pl-PL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l-PL" i="1" baseline="-25000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, obliczamy jak niżej:</a:t>
            </a:r>
          </a:p>
          <a:p>
            <a:pPr marL="0" indent="0">
              <a:buNone/>
            </a:pPr>
            <a:r>
              <a:rPr lang="pl-PL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l-PL" i="1" baseline="-25000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pl-PL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pl-PL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l-PL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l-PL" i="1" dirty="0">
                <a:latin typeface="Times New Roman" pitchFamily="18" charset="0"/>
                <a:cs typeface="Times New Roman" pitchFamily="18" charset="0"/>
              </a:rPr>
              <a:t>/T(P)= </a:t>
            </a:r>
            <a:r>
              <a:rPr lang="pl-PL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l-PL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l-PL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(1)/</a:t>
            </a:r>
            <a:r>
              <a:rPr lang="pl-PL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Jest to wzór na przeliczenie wartości </a:t>
            </a:r>
            <a:r>
              <a:rPr lang="pl-PL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marL="0" indent="0">
              <a:buFontTx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02BFB0B0-C566-4F6E-AD9D-62D56BB05F77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b="1" dirty="0">
                <a:solidFill>
                  <a:schemeClr val="tx1"/>
                </a:solidFill>
              </a:rPr>
              <a:t>Prawo </a:t>
            </a:r>
            <a:r>
              <a:rPr lang="pl-PL" b="1" dirty="0" err="1">
                <a:solidFill>
                  <a:schemeClr val="tx1"/>
                </a:solidFill>
              </a:rPr>
              <a:t>Gustafsona</a:t>
            </a:r>
            <a:r>
              <a:rPr lang="pl-PL" b="1" dirty="0">
                <a:solidFill>
                  <a:schemeClr val="tx1"/>
                </a:solidFill>
              </a:rPr>
              <a:t>-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>
                <a:solidFill>
                  <a:schemeClr val="tx1"/>
                </a:solidFill>
              </a:rPr>
              <a:t> Inny punkt widzenia</a:t>
            </a:r>
            <a:endParaRPr lang="pl-PL" b="1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Załóżmy, że </a:t>
            </a:r>
            <a:r>
              <a:rPr lang="pl-PL" i="1" dirty="0"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jest czasem obliczeń  części sekwencyjnej programu,  </a:t>
            </a:r>
            <a:r>
              <a:rPr lang="pl-PL" i="1" dirty="0">
                <a:latin typeface="Times New Roman" pitchFamily="18" charset="0"/>
                <a:cs typeface="Times New Roman" pitchFamily="18" charset="0"/>
              </a:rPr>
              <a:t>T (N, P)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jest czasem obliczeń  części równoległej  programu dla problemu o rozmiarze </a:t>
            </a:r>
            <a:r>
              <a:rPr lang="pl-PL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na  </a:t>
            </a:r>
            <a:r>
              <a:rPr lang="pl-PL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procesorach. Wtedy przyspieszenie osiągane na </a:t>
            </a:r>
            <a:r>
              <a:rPr lang="pl-PL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 procesorach określa wzór:</a:t>
            </a:r>
          </a:p>
          <a:p>
            <a:pPr>
              <a:defRPr/>
            </a:pPr>
            <a:endParaRPr lang="pl-PL" sz="2800" dirty="0"/>
          </a:p>
          <a:p>
            <a:pPr>
              <a:buFont typeface="Wingdings" pitchFamily="2" charset="2"/>
              <a:buNone/>
              <a:defRPr/>
            </a:pPr>
            <a:r>
              <a:rPr lang="en-US" sz="2800" dirty="0"/>
              <a:t>.</a:t>
            </a:r>
            <a:r>
              <a:rPr lang="pl-PL" sz="2800" dirty="0"/>
              <a:t>         </a:t>
            </a:r>
            <a:r>
              <a:rPr lang="pl-PL" sz="2800" i="1" dirty="0"/>
              <a:t>S</a:t>
            </a:r>
            <a:r>
              <a:rPr lang="pl-PL" sz="2800" dirty="0"/>
              <a:t>=(</a:t>
            </a:r>
            <a:r>
              <a:rPr lang="pl-PL" sz="2800" i="1" dirty="0"/>
              <a:t>T1</a:t>
            </a:r>
            <a:r>
              <a:rPr lang="pl-PL" sz="2800" dirty="0"/>
              <a:t>+</a:t>
            </a:r>
            <a:r>
              <a:rPr lang="en-US" sz="2800" i="1" dirty="0"/>
              <a:t> T(N,1)</a:t>
            </a:r>
            <a:r>
              <a:rPr lang="en-US" sz="2800" i="1" cap="small" dirty="0"/>
              <a:t> </a:t>
            </a:r>
            <a:r>
              <a:rPr lang="pl-PL" sz="2800" i="1" cap="small" dirty="0"/>
              <a:t>/(T1+</a:t>
            </a:r>
            <a:r>
              <a:rPr lang="en-US" sz="2800" i="1" dirty="0"/>
              <a:t> T(N,P</a:t>
            </a:r>
            <a:r>
              <a:rPr lang="en-US" sz="2800" dirty="0"/>
              <a:t>)</a:t>
            </a:r>
            <a:r>
              <a:rPr lang="en-US" sz="2800" cap="small" dirty="0"/>
              <a:t> </a:t>
            </a:r>
            <a:r>
              <a:rPr lang="pl-PL" sz="2800" cap="small" dirty="0"/>
              <a:t>)</a:t>
            </a:r>
            <a:endParaRPr lang="pl-PL" sz="2800" dirty="0"/>
          </a:p>
          <a:p>
            <a:pPr>
              <a:buFont typeface="Wingdings" pitchFamily="2" charset="2"/>
              <a:buNone/>
              <a:defRPr/>
            </a:pPr>
            <a:endParaRPr lang="en-US" sz="280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5AFE73F1-BB41-4FB0-BF77-5648083D0BE5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ymbol zastępczy numeru slajdu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3A77F51-9496-4835-B0B9-E789DC2780D3}" type="slidenum"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pPr algn="r">
                <a:defRPr/>
              </a:pPr>
              <a:t>74</a:t>
            </a:fld>
            <a:endParaRPr lang="en-US" sz="14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itchFamily="2" charset="2"/>
              <a:buChar char=" "/>
              <a:defRPr/>
            </a:pPr>
            <a:endParaRPr lang="pl-PL" sz="4800" dirty="0">
              <a:latin typeface="Times New Roman" pitchFamily="16" charset="0"/>
            </a:endParaRPr>
          </a:p>
          <a:p>
            <a:pPr>
              <a:buFont typeface="Wingdings" pitchFamily="2" charset="2"/>
              <a:buChar char=" "/>
              <a:defRPr/>
            </a:pPr>
            <a:r>
              <a:rPr lang="pl-PL" sz="4800" dirty="0">
                <a:latin typeface="Times New Roman" pitchFamily="16" charset="0"/>
              </a:rPr>
              <a:t>       Dziękuję za uwagę</a:t>
            </a:r>
          </a:p>
          <a:p>
            <a:pPr>
              <a:buFont typeface="Wingdings" pitchFamily="2" charset="2"/>
              <a:buChar char=" "/>
              <a:defRPr/>
            </a:pPr>
            <a:endParaRPr lang="pl-PL" dirty="0">
              <a:latin typeface="Times New Roman" pitchFamily="16" charset="0"/>
            </a:endParaRPr>
          </a:p>
          <a:p>
            <a:pPr>
              <a:defRPr/>
            </a:pPr>
            <a:endParaRPr lang="pl-PL" dirty="0">
              <a:latin typeface="Times New Roman" pitchFamily="16" charset="0"/>
            </a:endParaRPr>
          </a:p>
          <a:p>
            <a:pPr>
              <a:buFont typeface="Wingdings" pitchFamily="2" charset="2"/>
              <a:buChar char=" "/>
              <a:defRPr/>
            </a:pPr>
            <a:endParaRPr lang="pl-PL" dirty="0">
              <a:latin typeface="Times New Roman" pitchFamily="16" charset="0"/>
            </a:endParaRPr>
          </a:p>
          <a:p>
            <a:pPr>
              <a:defRPr/>
            </a:pPr>
            <a:endParaRPr lang="pl-PL" dirty="0">
              <a:latin typeface="Times New Roman" pitchFamily="16" charset="0"/>
            </a:endParaRPr>
          </a:p>
          <a:p>
            <a:pPr>
              <a:defRPr/>
            </a:pPr>
            <a:endParaRPr lang="pl-PL" dirty="0">
              <a:latin typeface="Times New Roman" pitchFamily="16" charset="0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436867-78DC-4DB5-9EEF-E99B587601D4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721E9B44-2AB3-468D-92C4-6A32F9E39FE2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pl-PL" sz="3600" dirty="0">
                <a:solidFill>
                  <a:schemeClr val="tx1"/>
                </a:solidFill>
              </a:rPr>
              <a:t>Przyspieszenie </a:t>
            </a:r>
            <a:br>
              <a:rPr lang="pl-PL" sz="3600" dirty="0"/>
            </a:br>
            <a:r>
              <a:rPr lang="pl-PL" sz="3600" dirty="0">
                <a:solidFill>
                  <a:schemeClr val="tx1"/>
                </a:solidFill>
              </a:rPr>
              <a:t>Przykłady</a:t>
            </a:r>
            <a:endParaRPr lang="en-US" sz="3600" dirty="0"/>
          </a:p>
        </p:txBody>
      </p:sp>
      <p:sp>
        <p:nvSpPr>
          <p:cNvPr id="686089" name="Line 9"/>
          <p:cNvSpPr>
            <a:spLocks noChangeShapeType="1"/>
          </p:cNvSpPr>
          <p:nvPr/>
        </p:nvSpPr>
        <p:spPr bwMode="auto">
          <a:xfrm>
            <a:off x="2671763" y="307022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686090" name="Line 10"/>
          <p:cNvSpPr>
            <a:spLocks noChangeShapeType="1"/>
          </p:cNvSpPr>
          <p:nvPr/>
        </p:nvSpPr>
        <p:spPr bwMode="auto">
          <a:xfrm flipV="1">
            <a:off x="2671763" y="1698625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686091" name="Text Box 11"/>
          <p:cNvSpPr txBox="1">
            <a:spLocks noChangeArrowheads="1"/>
          </p:cNvSpPr>
          <p:nvPr/>
        </p:nvSpPr>
        <p:spPr bwMode="auto">
          <a:xfrm>
            <a:off x="2057400" y="2438400"/>
            <a:ext cx="5533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1400" dirty="0"/>
              <a:t>czas</a:t>
            </a:r>
            <a:endParaRPr lang="en-US" sz="1400" dirty="0"/>
          </a:p>
        </p:txBody>
      </p:sp>
      <p:sp>
        <p:nvSpPr>
          <p:cNvPr id="686092" name="Rectangle 12"/>
          <p:cNvSpPr>
            <a:spLocks noChangeArrowheads="1"/>
          </p:cNvSpPr>
          <p:nvPr/>
        </p:nvSpPr>
        <p:spPr bwMode="auto">
          <a:xfrm>
            <a:off x="2671763" y="2613025"/>
            <a:ext cx="228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86093" name="Rectangle 13"/>
          <p:cNvSpPr>
            <a:spLocks noChangeArrowheads="1"/>
          </p:cNvSpPr>
          <p:nvPr/>
        </p:nvSpPr>
        <p:spPr bwMode="auto">
          <a:xfrm>
            <a:off x="2900363" y="2765425"/>
            <a:ext cx="228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86094" name="Rectangle 14"/>
          <p:cNvSpPr>
            <a:spLocks noChangeArrowheads="1"/>
          </p:cNvSpPr>
          <p:nvPr/>
        </p:nvSpPr>
        <p:spPr bwMode="auto">
          <a:xfrm>
            <a:off x="3128963" y="2536825"/>
            <a:ext cx="228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86095" name="Rectangle 15"/>
          <p:cNvSpPr>
            <a:spLocks noChangeArrowheads="1"/>
          </p:cNvSpPr>
          <p:nvPr/>
        </p:nvSpPr>
        <p:spPr bwMode="auto">
          <a:xfrm>
            <a:off x="3357563" y="2917825"/>
            <a:ext cx="2286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86096" name="Text Box 16"/>
          <p:cNvSpPr txBox="1">
            <a:spLocks noChangeArrowheads="1"/>
          </p:cNvSpPr>
          <p:nvPr/>
        </p:nvSpPr>
        <p:spPr bwMode="auto">
          <a:xfrm>
            <a:off x="2671763" y="3070225"/>
            <a:ext cx="93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1   2   3   4</a:t>
            </a:r>
          </a:p>
        </p:txBody>
      </p:sp>
      <p:sp>
        <p:nvSpPr>
          <p:cNvPr id="686097" name="Text Box 17"/>
          <p:cNvSpPr txBox="1">
            <a:spLocks noChangeArrowheads="1"/>
          </p:cNvSpPr>
          <p:nvPr/>
        </p:nvSpPr>
        <p:spPr bwMode="auto">
          <a:xfrm>
            <a:off x="2595563" y="2232025"/>
            <a:ext cx="111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30  20 40 10 </a:t>
            </a:r>
          </a:p>
        </p:txBody>
      </p:sp>
      <p:sp>
        <p:nvSpPr>
          <p:cNvPr id="686098" name="Line 18"/>
          <p:cNvSpPr>
            <a:spLocks noChangeShapeType="1"/>
          </p:cNvSpPr>
          <p:nvPr/>
        </p:nvSpPr>
        <p:spPr bwMode="auto">
          <a:xfrm>
            <a:off x="5262563" y="307022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686099" name="Line 19"/>
          <p:cNvSpPr>
            <a:spLocks noChangeShapeType="1"/>
          </p:cNvSpPr>
          <p:nvPr/>
        </p:nvSpPr>
        <p:spPr bwMode="auto">
          <a:xfrm flipV="1">
            <a:off x="5262563" y="1698625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686100" name="Text Box 20"/>
          <p:cNvSpPr txBox="1">
            <a:spLocks noChangeArrowheads="1"/>
          </p:cNvSpPr>
          <p:nvPr/>
        </p:nvSpPr>
        <p:spPr bwMode="auto">
          <a:xfrm>
            <a:off x="4648200" y="2438400"/>
            <a:ext cx="5533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1400" dirty="0"/>
              <a:t>czas</a:t>
            </a:r>
            <a:endParaRPr lang="en-US" sz="1400" dirty="0"/>
          </a:p>
        </p:txBody>
      </p:sp>
      <p:sp>
        <p:nvSpPr>
          <p:cNvPr id="686101" name="Rectangle 21"/>
          <p:cNvSpPr>
            <a:spLocks noChangeArrowheads="1"/>
          </p:cNvSpPr>
          <p:nvPr/>
        </p:nvSpPr>
        <p:spPr bwMode="auto">
          <a:xfrm>
            <a:off x="5262563" y="2613025"/>
            <a:ext cx="228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86102" name="Rectangle 22"/>
          <p:cNvSpPr>
            <a:spLocks noChangeArrowheads="1"/>
          </p:cNvSpPr>
          <p:nvPr/>
        </p:nvSpPr>
        <p:spPr bwMode="auto">
          <a:xfrm>
            <a:off x="5491163" y="2765425"/>
            <a:ext cx="228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86103" name="Rectangle 23"/>
          <p:cNvSpPr>
            <a:spLocks noChangeArrowheads="1"/>
          </p:cNvSpPr>
          <p:nvPr/>
        </p:nvSpPr>
        <p:spPr bwMode="auto">
          <a:xfrm>
            <a:off x="5719763" y="2536825"/>
            <a:ext cx="228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86104" name="Rectangle 24"/>
          <p:cNvSpPr>
            <a:spLocks noChangeArrowheads="1"/>
          </p:cNvSpPr>
          <p:nvPr/>
        </p:nvSpPr>
        <p:spPr bwMode="auto">
          <a:xfrm>
            <a:off x="5948363" y="2917825"/>
            <a:ext cx="2286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86105" name="Text Box 25"/>
          <p:cNvSpPr txBox="1">
            <a:spLocks noChangeArrowheads="1"/>
          </p:cNvSpPr>
          <p:nvPr/>
        </p:nvSpPr>
        <p:spPr bwMode="auto">
          <a:xfrm>
            <a:off x="5262563" y="3070225"/>
            <a:ext cx="93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1   2   3   4</a:t>
            </a:r>
          </a:p>
        </p:txBody>
      </p:sp>
      <p:sp>
        <p:nvSpPr>
          <p:cNvPr id="686106" name="Text Box 26"/>
          <p:cNvSpPr txBox="1">
            <a:spLocks noChangeArrowheads="1"/>
          </p:cNvSpPr>
          <p:nvPr/>
        </p:nvSpPr>
        <p:spPr bwMode="auto">
          <a:xfrm>
            <a:off x="5186363" y="2079625"/>
            <a:ext cx="111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50  50 50 50 </a:t>
            </a:r>
          </a:p>
        </p:txBody>
      </p:sp>
      <p:sp>
        <p:nvSpPr>
          <p:cNvPr id="686107" name="Rectangle 27" descr="Dark upward diagonal"/>
          <p:cNvSpPr>
            <a:spLocks noChangeArrowheads="1"/>
          </p:cNvSpPr>
          <p:nvPr/>
        </p:nvSpPr>
        <p:spPr bwMode="auto">
          <a:xfrm>
            <a:off x="5262563" y="2384425"/>
            <a:ext cx="228600" cy="228600"/>
          </a:xfrm>
          <a:prstGeom prst="rect">
            <a:avLst/>
          </a:prstGeom>
          <a:pattFill prst="dkUpDiag">
            <a:fgClr>
              <a:schemeClr val="tx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86108" name="Rectangle 28" descr="Dark upward diagonal"/>
          <p:cNvSpPr>
            <a:spLocks noChangeArrowheads="1"/>
          </p:cNvSpPr>
          <p:nvPr/>
        </p:nvSpPr>
        <p:spPr bwMode="auto">
          <a:xfrm>
            <a:off x="5491163" y="2384425"/>
            <a:ext cx="228600" cy="381000"/>
          </a:xfrm>
          <a:prstGeom prst="rect">
            <a:avLst/>
          </a:prstGeom>
          <a:pattFill prst="dkUpDiag">
            <a:fgClr>
              <a:schemeClr val="tx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86109" name="Rectangle 29" descr="Dark upward diagonal"/>
          <p:cNvSpPr>
            <a:spLocks noChangeArrowheads="1"/>
          </p:cNvSpPr>
          <p:nvPr/>
        </p:nvSpPr>
        <p:spPr bwMode="auto">
          <a:xfrm>
            <a:off x="5719763" y="2384425"/>
            <a:ext cx="228600" cy="152400"/>
          </a:xfrm>
          <a:prstGeom prst="rect">
            <a:avLst/>
          </a:prstGeom>
          <a:pattFill prst="dkUpDiag">
            <a:fgClr>
              <a:schemeClr val="tx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86110" name="Rectangle 30" descr="Dark upward diagonal"/>
          <p:cNvSpPr>
            <a:spLocks noChangeArrowheads="1"/>
          </p:cNvSpPr>
          <p:nvPr/>
        </p:nvSpPr>
        <p:spPr bwMode="auto">
          <a:xfrm>
            <a:off x="5948363" y="2384425"/>
            <a:ext cx="228600" cy="533400"/>
          </a:xfrm>
          <a:prstGeom prst="rect">
            <a:avLst/>
          </a:prstGeom>
          <a:pattFill prst="dkUpDiag">
            <a:fgClr>
              <a:schemeClr val="tx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86112" name="Text Box 32"/>
          <p:cNvSpPr txBox="1">
            <a:spLocks noChangeArrowheads="1"/>
          </p:cNvSpPr>
          <p:nvPr/>
        </p:nvSpPr>
        <p:spPr bwMode="auto">
          <a:xfrm>
            <a:off x="2900363" y="3375025"/>
            <a:ext cx="422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(d)</a:t>
            </a:r>
          </a:p>
        </p:txBody>
      </p:sp>
      <p:sp>
        <p:nvSpPr>
          <p:cNvPr id="686113" name="Text Box 33"/>
          <p:cNvSpPr txBox="1">
            <a:spLocks noChangeArrowheads="1"/>
          </p:cNvSpPr>
          <p:nvPr/>
        </p:nvSpPr>
        <p:spPr bwMode="auto">
          <a:xfrm>
            <a:off x="5491163" y="3298825"/>
            <a:ext cx="411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(e)</a:t>
            </a:r>
          </a:p>
        </p:txBody>
      </p:sp>
      <p:sp>
        <p:nvSpPr>
          <p:cNvPr id="29" name="Prostokąt zaokrąglony 28"/>
          <p:cNvSpPr/>
          <p:nvPr/>
        </p:nvSpPr>
        <p:spPr bwMode="auto">
          <a:xfrm>
            <a:off x="6400800" y="1447800"/>
            <a:ext cx="17526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Czas synchronizacji</a:t>
            </a:r>
          </a:p>
        </p:txBody>
      </p:sp>
      <p:cxnSp>
        <p:nvCxnSpPr>
          <p:cNvPr id="31" name="Łącznik prosty ze strzałką 30"/>
          <p:cNvCxnSpPr/>
          <p:nvPr/>
        </p:nvCxnSpPr>
        <p:spPr bwMode="auto">
          <a:xfrm flipH="1">
            <a:off x="6172200" y="2057400"/>
            <a:ext cx="9144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Symbol zastępczy numeru slajdu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487C89-7C18-459E-88AC-00BFEC195B7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4" name="pole tekstowe 33"/>
          <p:cNvSpPr txBox="1"/>
          <p:nvPr/>
        </p:nvSpPr>
        <p:spPr>
          <a:xfrm>
            <a:off x="3124200" y="175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</a:t>
            </a:r>
            <a:r>
              <a:rPr lang="pl-PL" baseline="-25000" dirty="0"/>
              <a:t>p</a:t>
            </a:r>
            <a:r>
              <a:rPr lang="pl-PL" dirty="0"/>
              <a:t>=2.5</a:t>
            </a:r>
          </a:p>
        </p:txBody>
      </p:sp>
      <p:sp>
        <p:nvSpPr>
          <p:cNvPr id="35" name="pole tekstowe 34"/>
          <p:cNvSpPr txBox="1"/>
          <p:nvPr/>
        </p:nvSpPr>
        <p:spPr>
          <a:xfrm>
            <a:off x="6477000" y="259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</a:t>
            </a:r>
            <a:r>
              <a:rPr lang="pl-PL" baseline="-25000" dirty="0"/>
              <a:t>p</a:t>
            </a:r>
            <a:r>
              <a:rPr lang="pl-PL" dirty="0"/>
              <a:t>=2.0</a:t>
            </a:r>
          </a:p>
        </p:txBody>
      </p:sp>
      <p:sp>
        <p:nvSpPr>
          <p:cNvPr id="36" name="Symbol zastępczy stopki 4">
            <a:extLst>
              <a:ext uri="{FF2B5EF4-FFF2-40B4-BE49-F238E27FC236}">
                <a16:creationId xmlns:a16="http://schemas.microsoft.com/office/drawing/2014/main" id="{01B50D44-9E2C-4D24-BBA2-9874375DE75A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pl-PL" sz="3600" dirty="0">
                <a:solidFill>
                  <a:schemeClr val="tx1"/>
                </a:solidFill>
              </a:rPr>
              <a:t>Rodzaje przyspieszenia</a:t>
            </a:r>
            <a:r>
              <a:rPr lang="pl-PL" sz="3600" dirty="0"/>
              <a:t> </a:t>
            </a:r>
            <a:endParaRPr lang="en-US" sz="3600" dirty="0"/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038600"/>
          </a:xfrm>
        </p:spPr>
        <p:txBody>
          <a:bodyPr/>
          <a:lstStyle/>
          <a:p>
            <a:pPr>
              <a:buNone/>
            </a:pPr>
            <a:r>
              <a:rPr lang="pl-PL" dirty="0">
                <a:latin typeface="Times New Roman" pitchFamily="18" charset="0"/>
                <a:cs typeface="Times New Roman" pitchFamily="18" charset="0"/>
              </a:rPr>
              <a:t>   Jeśli aplikacja uzyskuje przyspieszenie proporcjonalne do </a:t>
            </a:r>
            <a:r>
              <a:rPr lang="pl-PL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, to przyspieszenie jest liniowe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i="1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graphicFrame>
        <p:nvGraphicFramePr>
          <p:cNvPr id="688132" name="Object 4"/>
          <p:cNvGraphicFramePr>
            <a:graphicFrameLocks noChangeAspect="1"/>
          </p:cNvGraphicFramePr>
          <p:nvPr/>
        </p:nvGraphicFramePr>
        <p:xfrm>
          <a:off x="2578100" y="3429000"/>
          <a:ext cx="2717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7" name="Równanie" r:id="rId4" imgW="1358640" imgH="279360" progId="">
                  <p:embed/>
                </p:oleObj>
              </mc:Choice>
              <mc:Fallback>
                <p:oleObj name="Równanie" r:id="rId4" imgW="1358640" imgH="279360" progId="">
                  <p:embed/>
                  <p:pic>
                    <p:nvPicPr>
                      <p:cNvPr id="0" name="Picture 2" descr="Pergami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429000"/>
                        <a:ext cx="2717800" cy="558800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2CAF3-A50A-4125-A5DF-FBF9389CA15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331447C8-125C-4653-A330-6F3719F4BC58}"/>
              </a:ext>
            </a:extLst>
          </p:cNvPr>
          <p:cNvSpPr>
            <a:spLocks noGrp="1"/>
          </p:cNvSpPr>
          <p:nvPr/>
        </p:nvSpPr>
        <p:spPr>
          <a:xfrm>
            <a:off x="1939925" y="6305550"/>
            <a:ext cx="526415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Włodzimierz</a:t>
            </a:r>
            <a:r>
              <a:rPr lang="en-US" dirty="0"/>
              <a:t> Bielecki</a:t>
            </a:r>
            <a:r>
              <a:rPr lang="pl-PL" dirty="0"/>
              <a:t>, Piotr Błaszyński</a:t>
            </a:r>
            <a:r>
              <a:rPr lang="en-US" dirty="0"/>
              <a:t> WI  ZUT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4670</TotalTime>
  <Words>3236</Words>
  <Application>Microsoft Office PowerPoint</Application>
  <PresentationFormat>Pokaz na ekranie (4:3)</PresentationFormat>
  <Paragraphs>760</Paragraphs>
  <Slides>74</Slides>
  <Notes>45</Notes>
  <HiddenSlides>0</HiddenSlides>
  <MMClips>0</MMClips>
  <ScaleCrop>false</ScaleCrop>
  <HeadingPairs>
    <vt:vector size="8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2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74</vt:i4>
      </vt:variant>
    </vt:vector>
  </HeadingPairs>
  <TitlesOfParts>
    <vt:vector size="86" baseType="lpstr">
      <vt:lpstr>Arial</vt:lpstr>
      <vt:lpstr>Calibri</vt:lpstr>
      <vt:lpstr>Helvetica</vt:lpstr>
      <vt:lpstr>Symbol</vt:lpstr>
      <vt:lpstr>Times</vt:lpstr>
      <vt:lpstr>Times New Roman</vt:lpstr>
      <vt:lpstr>VNI-Helve</vt:lpstr>
      <vt:lpstr>Wingdings</vt:lpstr>
      <vt:lpstr>Ripple</vt:lpstr>
      <vt:lpstr>Motyw pakietu Office</vt:lpstr>
      <vt:lpstr>Równanie</vt:lpstr>
      <vt:lpstr>Equation</vt:lpstr>
      <vt:lpstr>       Wykład 2 Mierniki wydajności, 2 godz.  </vt:lpstr>
      <vt:lpstr>Plan</vt:lpstr>
      <vt:lpstr>Przyspieszenie</vt:lpstr>
      <vt:lpstr>Przyspieszenie (Speedup)</vt:lpstr>
      <vt:lpstr>Przyspieszenie (Speedup)</vt:lpstr>
      <vt:lpstr>Przyspieszenie (Speedup)</vt:lpstr>
      <vt:lpstr>  Przyspieszenie  Przykłady</vt:lpstr>
      <vt:lpstr>Przyspieszenie  Przykłady</vt:lpstr>
      <vt:lpstr>Rodzaje przyspieszenia </vt:lpstr>
      <vt:lpstr>Rodzaje przyspieszenia </vt:lpstr>
      <vt:lpstr>Rodzaje przyspieszenia </vt:lpstr>
      <vt:lpstr>Przyspieszenie </vt:lpstr>
      <vt:lpstr>Przyspieszenie </vt:lpstr>
      <vt:lpstr>Powody przyspieszenia superliniowego:</vt:lpstr>
      <vt:lpstr>Powody przyspieszenia superliniowego:</vt:lpstr>
      <vt:lpstr>Powody przyspieszenia superliniowego: zwiększenie rozmiaru pamięci podręcznej</vt:lpstr>
      <vt:lpstr>Powody przyspieszenia superliniowego   </vt:lpstr>
      <vt:lpstr>Przyspieszenia superliniowe Przykład  - wyszukiwanie</vt:lpstr>
      <vt:lpstr>Prezentacja programu PowerPoint</vt:lpstr>
      <vt:lpstr>Przyspieszenie </vt:lpstr>
      <vt:lpstr>Punkt Złotego Środka</vt:lpstr>
      <vt:lpstr>Przyspieszenie </vt:lpstr>
      <vt:lpstr>Przyspieszenie </vt:lpstr>
      <vt:lpstr>Przyspieszenie </vt:lpstr>
      <vt:lpstr>Przyspieszenie </vt:lpstr>
      <vt:lpstr>Efektywność</vt:lpstr>
      <vt:lpstr>Efektywność</vt:lpstr>
      <vt:lpstr>Efektywność</vt:lpstr>
      <vt:lpstr>Koszt obliczeń</vt:lpstr>
      <vt:lpstr>Koszt obliczeń</vt:lpstr>
      <vt:lpstr>Prawo Amdahla  GENE M. AMDAHL</vt:lpstr>
      <vt:lpstr>Prawo Amdahla</vt:lpstr>
      <vt:lpstr>Prawo Amdahla</vt:lpstr>
      <vt:lpstr>Prawo Amdahla</vt:lpstr>
      <vt:lpstr>Prawo Amdahla</vt:lpstr>
      <vt:lpstr>Prawo Amdahla</vt:lpstr>
      <vt:lpstr>  Prawo Amdahla</vt:lpstr>
      <vt:lpstr>Prawo Amdahla</vt:lpstr>
      <vt:lpstr>Prawo Amdahla w postaci nierówności</vt:lpstr>
      <vt:lpstr>Prawo Amdahla</vt:lpstr>
      <vt:lpstr>Ulepszone prawo Amdahla</vt:lpstr>
      <vt:lpstr>Ulepszone prawo Amdahla</vt:lpstr>
      <vt:lpstr>Prawo Amdahla</vt:lpstr>
      <vt:lpstr>Prawo Amdahla</vt:lpstr>
      <vt:lpstr>Prawo Amdahla</vt:lpstr>
      <vt:lpstr>Prawo Amdahla</vt:lpstr>
      <vt:lpstr>Prawo Amdahla</vt:lpstr>
      <vt:lpstr>Prawo Amdahla</vt:lpstr>
      <vt:lpstr>Prawo Amdahla</vt:lpstr>
      <vt:lpstr>Uwagi na temat prawa Amdahla</vt:lpstr>
      <vt:lpstr>Uwagi na temat prawa Amdahla</vt:lpstr>
      <vt:lpstr>Uwagi na temat prawa Amdahla</vt:lpstr>
      <vt:lpstr>Uwagi na temat prawa Amdahla</vt:lpstr>
      <vt:lpstr>Prawo Gustafsona </vt:lpstr>
      <vt:lpstr>Prawo Gustafsona </vt:lpstr>
      <vt:lpstr>Prawo Gustafsona </vt:lpstr>
      <vt:lpstr>Prawo Gustafsona </vt:lpstr>
      <vt:lpstr>Prawo Gustafsona </vt:lpstr>
      <vt:lpstr>Prawo Gustafsona </vt:lpstr>
      <vt:lpstr>Prawo Gustafsona </vt:lpstr>
      <vt:lpstr>Prawo Gustafsona </vt:lpstr>
      <vt:lpstr>Prawo Gustafsona </vt:lpstr>
      <vt:lpstr>Prawo Gustafsona </vt:lpstr>
      <vt:lpstr>Prawo Gustafsona </vt:lpstr>
      <vt:lpstr>Prawo Gustafsona </vt:lpstr>
      <vt:lpstr>Prawo Gustafsona</vt:lpstr>
      <vt:lpstr>Prawo Gustafsona</vt:lpstr>
      <vt:lpstr>Prawo Gustafsona</vt:lpstr>
      <vt:lpstr>Prawo Gustafsona</vt:lpstr>
      <vt:lpstr>Prawo Gustafsona </vt:lpstr>
      <vt:lpstr>Prawo Gustafsona</vt:lpstr>
      <vt:lpstr>Prawo Gustafsona</vt:lpstr>
      <vt:lpstr>Prawo Gustafsona-  Inny punkt widzenia</vt:lpstr>
      <vt:lpstr>Prezentacja programu PowerPoint</vt:lpstr>
    </vt:vector>
  </TitlesOfParts>
  <Company>GVSU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Multi-Core Processors  Multi-Threaded Programming</dc:title>
  <dc:creator>Prof. Greg Wolffe</dc:creator>
  <cp:lastModifiedBy>Piotr Błaszyński</cp:lastModifiedBy>
  <cp:revision>396</cp:revision>
  <dcterms:created xsi:type="dcterms:W3CDTF">2008-07-05T18:52:47Z</dcterms:created>
  <dcterms:modified xsi:type="dcterms:W3CDTF">2020-08-13T16:35:34Z</dcterms:modified>
</cp:coreProperties>
</file>