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06" r:id="rId5"/>
    <p:sldId id="314" r:id="rId6"/>
    <p:sldId id="326" r:id="rId7"/>
    <p:sldId id="321" r:id="rId8"/>
    <p:sldId id="324" r:id="rId9"/>
    <p:sldId id="316" r:id="rId10"/>
    <p:sldId id="329" r:id="rId11"/>
    <p:sldId id="328" r:id="rId12"/>
    <p:sldId id="323" r:id="rId13"/>
    <p:sldId id="318" r:id="rId14"/>
    <p:sldId id="309" r:id="rId15"/>
    <p:sldId id="330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859C"/>
    <a:srgbClr val="8F67E8"/>
    <a:srgbClr val="FF9024"/>
    <a:srgbClr val="C47AC2"/>
    <a:srgbClr val="25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12/01/2024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12/01/2024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26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5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9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4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6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3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3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4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ci.com/ci-c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microsoft.com/en-us/azure/devops/pipelines/architectures/devops-pipelines-baseline-architecture?view=azure-devo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CI / CD </a:t>
            </a:r>
            <a:br>
              <a:rPr lang="en-GB" sz="5400" spc="400" dirty="0">
                <a:solidFill>
                  <a:schemeClr val="bg1"/>
                </a:solidFill>
              </a:rPr>
            </a:br>
            <a:r>
              <a:rPr lang="en-GB" sz="2800" spc="400" dirty="0">
                <a:solidFill>
                  <a:schemeClr val="bg1"/>
                </a:solidFill>
              </a:rPr>
              <a:t>Azure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Anna Plust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820592" cy="1179576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/>
              <a:t>Azure Services for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8726746" cy="3346704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Azure Repos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/>
              <a:t>Git</a:t>
            </a:r>
          </a:p>
          <a:p>
            <a:pPr rtl="0"/>
            <a:r>
              <a:rPr lang="en-US" sz="2000" dirty="0"/>
              <a:t>Azure Pipelines: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Konfiguracja CI/CD pipelines </a:t>
            </a:r>
            <a:r>
              <a:rPr lang="en-US" dirty="0"/>
              <a:t>(classic, </a:t>
            </a:r>
            <a:r>
              <a:rPr lang="pl-PL" dirty="0"/>
              <a:t>YAML</a:t>
            </a:r>
            <a:r>
              <a:rPr lang="en-US" dirty="0"/>
              <a:t>)</a:t>
            </a:r>
            <a:endParaRPr lang="pl-PL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Testowanie i budowanie aplikacji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Deployment na różne środowiska</a:t>
            </a:r>
            <a:endParaRPr lang="en-US" sz="20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5698" y="621792"/>
            <a:ext cx="4013525" cy="365125"/>
          </a:xfrm>
        </p:spPr>
        <p:txBody>
          <a:bodyPr rtlCol="0"/>
          <a:lstStyle/>
          <a:p>
            <a:pPr algn="l" rtl="0"/>
            <a:r>
              <a:rPr lang="en-GB" dirty="0"/>
              <a:t>Ci/CD + azure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820592" cy="1179576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/>
              <a:t>Żródła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8726746" cy="334670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https://circleci.com/ci-cd/</a:t>
            </a:r>
            <a:endParaRPr lang="en-US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https://learn.microsoft.com/en-us/azure/devops/pipelines/architectures/devops-pipelines-baseline-architecture?view=azure-devops</a:t>
            </a:r>
            <a:endParaRPr lang="en-U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rtl="0"/>
            <a:endParaRPr lang="en-US" sz="20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5698" y="621792"/>
            <a:ext cx="4013525" cy="365125"/>
          </a:xfrm>
        </p:spPr>
        <p:txBody>
          <a:bodyPr rtlCol="0"/>
          <a:lstStyle/>
          <a:p>
            <a:pPr algn="l" rtl="0"/>
            <a:r>
              <a:rPr lang="en-GB" dirty="0"/>
              <a:t>Ci/CD + azure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700462"/>
            <a:ext cx="4956850" cy="439553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sz="2000" dirty="0"/>
              <a:t>CI/CD</a:t>
            </a:r>
            <a:r>
              <a:rPr lang="en-US" sz="2000" dirty="0"/>
              <a:t> - </a:t>
            </a:r>
            <a:r>
              <a:rPr lang="pl-PL" sz="2000" dirty="0"/>
              <a:t>kluczowa część </a:t>
            </a:r>
            <a:r>
              <a:rPr lang="pl-PL" sz="2000" b="1" dirty="0"/>
              <a:t>DevOps</a:t>
            </a:r>
            <a:r>
              <a:rPr lang="pl-PL" sz="2000" dirty="0"/>
              <a:t>, </a:t>
            </a:r>
            <a:r>
              <a:rPr lang="pl-PL" sz="2000" b="1" dirty="0"/>
              <a:t>automatyzuje</a:t>
            </a:r>
            <a:r>
              <a:rPr lang="pl-PL" sz="2000" dirty="0"/>
              <a:t> ręczne zadania związane z dostarczaniem kodu, w tym kompilowanie, testowanie i wdrażanie. Skraca to </a:t>
            </a:r>
            <a:r>
              <a:rPr lang="en-US" sz="2000" dirty="0"/>
              <a:t>downtime </a:t>
            </a:r>
            <a:r>
              <a:rPr lang="pl-PL" sz="2000" dirty="0"/>
              <a:t>i przyspiesza </a:t>
            </a:r>
            <a:r>
              <a:rPr lang="en-US" sz="2000" dirty="0"/>
              <a:t>release</a:t>
            </a:r>
            <a:r>
              <a:rPr lang="pl-PL" sz="2000" dirty="0"/>
              <a:t>.</a:t>
            </a:r>
            <a:endParaRPr lang="en-US" sz="2000" dirty="0"/>
          </a:p>
          <a:p>
            <a:pPr rtl="0"/>
            <a:endParaRPr lang="pl-PL" dirty="0"/>
          </a:p>
          <a:p>
            <a:pPr rtl="0"/>
            <a:r>
              <a:rPr lang="pl-PL" dirty="0"/>
              <a:t>Platforma CI/CD zwiększa wydajność i współpracę, zwłaszcza przy większych aplikacjach. Uzupełnia DevOps, poprawiając przepływy pracy i </a:t>
            </a:r>
            <a:r>
              <a:rPr lang="pl-PL" b="1" dirty="0"/>
              <a:t>minimalizując pracę ręczną</a:t>
            </a:r>
            <a:r>
              <a:rPr lang="pl-PL" dirty="0"/>
              <a:t> oraz procesy zatwierdzania. Działa efektywnie i przewidywalnie.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5698" y="621792"/>
            <a:ext cx="4013525" cy="365125"/>
          </a:xfrm>
        </p:spPr>
        <p:txBody>
          <a:bodyPr rtlCol="0"/>
          <a:lstStyle/>
          <a:p>
            <a:pPr algn="l" rtl="0"/>
            <a:r>
              <a:rPr lang="en-GB" dirty="0"/>
              <a:t>Ci/CD + azure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D94693-3070-2563-E2E8-6971AE2B0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r="14035"/>
          <a:stretch/>
        </p:blipFill>
        <p:spPr bwMode="auto">
          <a:xfrm>
            <a:off x="5975927" y="1252254"/>
            <a:ext cx="6216073" cy="560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1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evOps infinity loop">
            <a:extLst>
              <a:ext uri="{FF2B5EF4-FFF2-40B4-BE49-F238E27FC236}">
                <a16:creationId xmlns:a16="http://schemas.microsoft.com/office/drawing/2014/main" id="{D48E7D98-BC18-89A7-4136-51A7ACB7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862B6-8A48-2A1C-163F-1E60BF261183}"/>
              </a:ext>
            </a:extLst>
          </p:cNvPr>
          <p:cNvSpPr txBox="1"/>
          <p:nvPr/>
        </p:nvSpPr>
        <p:spPr>
          <a:xfrm>
            <a:off x="11274724" y="6469810"/>
            <a:ext cx="100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CircleCI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5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243076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5400" dirty="0"/>
              <a:t>Continuous Integration (CI)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630905"/>
            <a:ext cx="8486114" cy="3541295"/>
          </a:xfrm>
        </p:spPr>
        <p:txBody>
          <a:bodyPr rtlCol="0">
            <a:normAutofit/>
          </a:bodyPr>
          <a:lstStyle/>
          <a:p>
            <a:pPr rtl="0"/>
            <a:r>
              <a:rPr lang="pl-PL" sz="2000" dirty="0"/>
              <a:t>Ciągła integracja (CI) obejmuje integrację zmian kodu we wspólnym repozytorium, umożliwiając </a:t>
            </a:r>
            <a:r>
              <a:rPr lang="pl-PL" sz="2000" b="1" dirty="0"/>
              <a:t>automatyczne</a:t>
            </a:r>
            <a:r>
              <a:rPr lang="pl-PL" sz="2000" dirty="0"/>
              <a:t> testowanie i wczesne wykrywanie błędów. Częsta integracja zmniejsza liczbę konfliktów i przyspiesza rozwiązywanie problemów.</a:t>
            </a:r>
            <a:endParaRPr lang="en-US" sz="20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5698" y="621792"/>
            <a:ext cx="4013525" cy="365125"/>
          </a:xfrm>
        </p:spPr>
        <p:txBody>
          <a:bodyPr rtlCol="0"/>
          <a:lstStyle/>
          <a:p>
            <a:pPr algn="l" rtl="0"/>
            <a:r>
              <a:rPr lang="en-GB" dirty="0"/>
              <a:t>Ci/CD + azure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4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743324" y="2522868"/>
            <a:ext cx="1684249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CI/CD + AZURE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6" name="Picture 2" descr="View tests tab">
            <a:extLst>
              <a:ext uri="{FF2B5EF4-FFF2-40B4-BE49-F238E27FC236}">
                <a16:creationId xmlns:a16="http://schemas.microsoft.com/office/drawing/2014/main" id="{65C56192-85B6-FAED-B72F-12EEE9E7C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261613"/>
            <a:ext cx="5779698" cy="43347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DCFD1661-AE5D-26E7-035F-ECA415E311FA}"/>
              </a:ext>
            </a:extLst>
          </p:cNvPr>
          <p:cNvSpPr txBox="1">
            <a:spLocks/>
          </p:cNvSpPr>
          <p:nvPr/>
        </p:nvSpPr>
        <p:spPr>
          <a:xfrm>
            <a:off x="6101290" y="1498926"/>
            <a:ext cx="5022933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/>
              <a:t>Testy </a:t>
            </a:r>
            <a:endParaRPr lang="en-GB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92FC25C-E0D1-BA97-0DFC-DB875822931D}"/>
              </a:ext>
            </a:extLst>
          </p:cNvPr>
          <p:cNvSpPr txBox="1">
            <a:spLocks/>
          </p:cNvSpPr>
          <p:nvPr/>
        </p:nvSpPr>
        <p:spPr>
          <a:xfrm>
            <a:off x="6147011" y="2989398"/>
            <a:ext cx="5050076" cy="334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</a:t>
            </a:r>
            <a:r>
              <a:rPr lang="pl-PL" sz="2000" dirty="0"/>
              <a:t>utomatyzując różne testy, takie jak testy jednostkowe, integracyjne i regresyjn</a:t>
            </a:r>
            <a:r>
              <a:rPr lang="en-US" sz="2000" dirty="0"/>
              <a:t>e, w</a:t>
            </a:r>
            <a:r>
              <a:rPr lang="pl-PL" sz="2000" dirty="0"/>
              <a:t>cześnie identyfikuje problemy i utrzymuje jakość kodu.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725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820592" cy="1179576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/>
              <a:t>Continuous Delivery (CD)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8742788" cy="3346704"/>
          </a:xfrm>
        </p:spPr>
        <p:txBody>
          <a:bodyPr rtlCol="0">
            <a:normAutofit/>
          </a:bodyPr>
          <a:lstStyle/>
          <a:p>
            <a:pPr rtl="0"/>
            <a:r>
              <a:rPr lang="pl-PL" sz="2000" dirty="0"/>
              <a:t>Continuous Delivery (CD) automatyzuje dostarczanie infrastruktury i wydawanie aplikacji, umożliwiając ich wdrożenie w dowolnym momencie. Umożliwia to ręczne lub zautomatyzowane wdrażanie w różnych środowiskach.</a:t>
            </a:r>
            <a:endParaRPr lang="en-US" sz="20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5698" y="621792"/>
            <a:ext cx="4013525" cy="365125"/>
          </a:xfrm>
        </p:spPr>
        <p:txBody>
          <a:bodyPr rtlCol="0"/>
          <a:lstStyle/>
          <a:p>
            <a:pPr algn="l" rtl="0"/>
            <a:r>
              <a:rPr lang="en-GB" dirty="0"/>
              <a:t>Ci/CD + azure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Agents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r>
              <a:rPr lang="en-US" sz="1600" dirty="0"/>
              <a:t>Z</a:t>
            </a:r>
            <a:r>
              <a:rPr lang="pl-PL" sz="1600" dirty="0"/>
              <a:t>asoby obliczeniowe odpowiedzialne za wykonywanie zadań </a:t>
            </a:r>
            <a:r>
              <a:rPr lang="en-US" sz="1600" dirty="0"/>
              <a:t>w </a:t>
            </a:r>
            <a:r>
              <a:rPr lang="pl-PL" sz="1600" dirty="0"/>
              <a:t>CI/CD.</a:t>
            </a:r>
            <a:r>
              <a:rPr lang="en-US" dirty="0"/>
              <a:t> </a:t>
            </a:r>
            <a:r>
              <a:rPr lang="en-US" sz="1600" dirty="0"/>
              <a:t>M</a:t>
            </a:r>
            <a:r>
              <a:rPr lang="pl-PL" sz="1600" dirty="0"/>
              <a:t>ogą być </a:t>
            </a:r>
            <a:r>
              <a:rPr lang="pl-PL" sz="1600" b="1" dirty="0"/>
              <a:t>maszynami fizycznymi lub wirtualnymi</a:t>
            </a:r>
            <a:r>
              <a:rPr lang="en-US" sz="1600" b="1" dirty="0"/>
              <a:t>.</a:t>
            </a:r>
          </a:p>
          <a:p>
            <a:pPr rtl="0"/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 err="1"/>
              <a:t>Środowisko</a:t>
            </a:r>
            <a:r>
              <a:rPr lang="en-US" sz="1600" dirty="0"/>
              <a:t> </a:t>
            </a:r>
            <a:r>
              <a:rPr lang="en-US" sz="1600" dirty="0" err="1"/>
              <a:t>wykonawcze</a:t>
            </a:r>
            <a:endParaRPr lang="en-US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Rozporszenie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równoległość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Konfigurowalność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 err="1"/>
              <a:t>Skalowalność</a:t>
            </a:r>
            <a:endParaRPr lang="en-US" sz="1600" dirty="0"/>
          </a:p>
          <a:p>
            <a:pPr rtl="0"/>
            <a:endParaRPr lang="en-US" dirty="0"/>
          </a:p>
          <a:p>
            <a:pPr rtl="0"/>
            <a:endParaRPr lang="en-US" sz="16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Ci/CD + azure</a:t>
            </a:r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F8C74-0882-5EED-A191-1C9140CC6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57" y="1633116"/>
            <a:ext cx="6950009" cy="1737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0B48-95FF-DA12-6320-DC0491FE7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585" y="3409311"/>
            <a:ext cx="6914919" cy="18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8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Agent pools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35959" cy="3811588"/>
          </a:xfrm>
        </p:spPr>
        <p:txBody>
          <a:bodyPr rtlCol="0">
            <a:normAutofit/>
          </a:bodyPr>
          <a:lstStyle/>
          <a:p>
            <a:pPr rtl="0"/>
            <a:r>
              <a:rPr lang="en-US" b="1" dirty="0"/>
              <a:t>G</a:t>
            </a:r>
            <a:r>
              <a:rPr lang="pl-PL" b="1" dirty="0"/>
              <a:t>rupują agentów </a:t>
            </a:r>
            <a:r>
              <a:rPr lang="pl-PL" dirty="0"/>
              <a:t>na podstawie możliwości, systemu operacyjnego, lokalizacji lub potrzeb projektu. </a:t>
            </a:r>
            <a:endParaRPr lang="en-US" dirty="0"/>
          </a:p>
          <a:p>
            <a:pPr rtl="0"/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Organizacja</a:t>
            </a:r>
            <a:r>
              <a:rPr lang="en-US" dirty="0"/>
              <a:t> </a:t>
            </a:r>
            <a:r>
              <a:rPr lang="en-US" dirty="0" err="1"/>
              <a:t>zasobów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Izolacja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Skalowalność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Konfigurowalność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Bezpieczeństwo</a:t>
            </a:r>
            <a:r>
              <a:rPr lang="en-US" dirty="0"/>
              <a:t>/</a:t>
            </a:r>
            <a:r>
              <a:rPr lang="en-US" dirty="0" err="1"/>
              <a:t>autoryzacja</a:t>
            </a: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Ci/CD + azure</a:t>
            </a:r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503DA-FF78-727D-1952-972ED95F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45" y="401076"/>
            <a:ext cx="7395529" cy="2594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8CC112-76E1-5A1C-BEF3-677D0909E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945" y="3155662"/>
            <a:ext cx="7393275" cy="29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820592" cy="1179576"/>
          </a:xfrm>
        </p:spPr>
        <p:txBody>
          <a:bodyPr rtlCol="0">
            <a:normAutofit/>
          </a:bodyPr>
          <a:lstStyle/>
          <a:p>
            <a:pPr rtl="0"/>
            <a:r>
              <a:rPr lang="en-GB" sz="5400" dirty="0" err="1"/>
              <a:t>Elementy</a:t>
            </a:r>
            <a:r>
              <a:rPr lang="en-GB" sz="5400" dirty="0"/>
              <a:t> CI/CD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8726746" cy="3346704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US" dirty="0" err="1"/>
              <a:t>Częste</a:t>
            </a:r>
            <a:r>
              <a:rPr lang="en-US" dirty="0"/>
              <a:t> </a:t>
            </a:r>
            <a:r>
              <a:rPr lang="en-US" dirty="0" err="1"/>
              <a:t>mergowanie</a:t>
            </a:r>
            <a:r>
              <a:rPr lang="en-US" dirty="0"/>
              <a:t> do </a:t>
            </a:r>
            <a:r>
              <a:rPr lang="en-US" dirty="0" err="1"/>
              <a:t>głównej</a:t>
            </a:r>
            <a:r>
              <a:rPr lang="en-US" dirty="0"/>
              <a:t> branchy</a:t>
            </a:r>
          </a:p>
          <a:p>
            <a:pPr marL="457200" indent="-457200" rtl="0">
              <a:buAutoNum type="arabicPeriod"/>
            </a:pPr>
            <a:r>
              <a:rPr lang="en-US" sz="2000" dirty="0" err="1"/>
              <a:t>Zautomatyzowane</a:t>
            </a:r>
            <a:r>
              <a:rPr lang="en-US" sz="2000" dirty="0"/>
              <a:t> </a:t>
            </a:r>
            <a:r>
              <a:rPr lang="en-US" sz="2000" dirty="0" err="1"/>
              <a:t>budowanie</a:t>
            </a:r>
            <a:endParaRPr lang="en-US" dirty="0"/>
          </a:p>
          <a:p>
            <a:pPr marL="457200" indent="-457200" rtl="0">
              <a:buAutoNum type="arabicPeriod"/>
            </a:pPr>
            <a:r>
              <a:rPr lang="en-US" dirty="0" err="1"/>
              <a:t>Zautomatyzowane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sz="2000" dirty="0" err="1"/>
              <a:t>drożenia</a:t>
            </a:r>
            <a:endParaRPr lang="en-US" sz="2000" dirty="0"/>
          </a:p>
          <a:p>
            <a:pPr marL="457200" indent="-457200" rtl="0">
              <a:buAutoNum type="arabicPeriod"/>
            </a:pPr>
            <a:r>
              <a:rPr lang="en-US" sz="2000" dirty="0"/>
              <a:t>Testy </a:t>
            </a:r>
            <a:r>
              <a:rPr lang="en-US" sz="2000" dirty="0" err="1"/>
              <a:t>automatyczne</a:t>
            </a:r>
            <a:endParaRPr lang="en-US" sz="2000" dirty="0"/>
          </a:p>
          <a:p>
            <a:pPr marL="457200" indent="-457200" rtl="0">
              <a:buAutoNum type="arabicPeriod"/>
            </a:pPr>
            <a:r>
              <a:rPr lang="en-US" sz="2000" dirty="0" err="1"/>
              <a:t>Stabilne</a:t>
            </a:r>
            <a:r>
              <a:rPr lang="en-US" sz="2000" dirty="0"/>
              <a:t> </a:t>
            </a:r>
            <a:r>
              <a:rPr lang="en-US" sz="2000" dirty="0" err="1"/>
              <a:t>środowiska</a:t>
            </a:r>
            <a:endParaRPr lang="en-US" sz="2000" dirty="0"/>
          </a:p>
          <a:p>
            <a:pPr marL="457200" indent="-457200" rtl="0">
              <a:buAutoNum type="arabicPeriod"/>
            </a:pPr>
            <a:r>
              <a:rPr lang="en-US" dirty="0" err="1"/>
              <a:t>Przejrzystość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widoczność</a:t>
            </a:r>
            <a:endParaRPr lang="en-US" sz="2000" dirty="0"/>
          </a:p>
          <a:p>
            <a:pPr marL="457200" indent="-457200" rtl="0">
              <a:buAutoNum type="arabicPeriod"/>
            </a:pPr>
            <a:r>
              <a:rPr lang="en-US" sz="2000" dirty="0" err="1"/>
              <a:t>IaaC</a:t>
            </a:r>
            <a:r>
              <a:rPr lang="en-US" sz="2000" dirty="0"/>
              <a:t> (Infra as a Code)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5698" y="621792"/>
            <a:ext cx="4013525" cy="365125"/>
          </a:xfrm>
        </p:spPr>
        <p:txBody>
          <a:bodyPr rtlCol="0"/>
          <a:lstStyle/>
          <a:p>
            <a:pPr algn="l" rtl="0"/>
            <a:r>
              <a:rPr lang="en-GB" dirty="0"/>
              <a:t>Ci/CD + azure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422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{1BDCF1FC-BB63-48E6-B7F8-A75D599FD463}tf89338750_win32</Template>
  <TotalTime>432</TotalTime>
  <Words>377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CI / CD  Azure</vt:lpstr>
      <vt:lpstr>PowerPoint Presentation</vt:lpstr>
      <vt:lpstr>PowerPoint Presentation</vt:lpstr>
      <vt:lpstr>Continuous Integration (CI)</vt:lpstr>
      <vt:lpstr>PowerPoint Presentation</vt:lpstr>
      <vt:lpstr>Continuous Delivery (CD)</vt:lpstr>
      <vt:lpstr>Agents</vt:lpstr>
      <vt:lpstr>Agent pools</vt:lpstr>
      <vt:lpstr>Elementy CI/CD </vt:lpstr>
      <vt:lpstr>Azure Services for CI/CD</vt:lpstr>
      <vt:lpstr>Demo</vt:lpstr>
      <vt:lpstr>Żródła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/ CD  Azure</dc:title>
  <dc:creator>Anna Plust</dc:creator>
  <cp:lastModifiedBy>Anna Plust</cp:lastModifiedBy>
  <cp:revision>7</cp:revision>
  <dcterms:created xsi:type="dcterms:W3CDTF">2023-12-27T10:47:43Z</dcterms:created>
  <dcterms:modified xsi:type="dcterms:W3CDTF">2024-01-12T16:23:49Z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