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wmf" ContentType="image/x-wmf"/>
  <Override PartName="/ppt/media/image13.png" ContentType="image/png"/>
  <Override PartName="/ppt/media/image8.png" ContentType="image/png"/>
  <Override PartName="/ppt/media/image2.wmf" ContentType="image/x-wmf"/>
  <Override PartName="/ppt/media/image3.wmf" ContentType="image/x-wmf"/>
  <Override PartName="/ppt/media/image4.png" ContentType="image/png"/>
  <Override PartName="/ppt/media/image5.png" ContentType="image/png"/>
  <Override PartName="/ppt/media/image17.jpeg" ContentType="image/jpe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8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24382413" cy="13716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B160087-193A-44FA-B9A0-B13AA2AE44F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4"/>
          </p:nvPr>
        </p:nvSpPr>
        <p:spPr>
          <a:xfrm>
            <a:off x="3884760" y="8628120"/>
            <a:ext cx="2743920" cy="2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uk-UA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29A319-AA97-49D9-81AA-A8BCFA344BED}" type="slidenum">
              <a:rPr b="0" lang="uk-UA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 idx="5"/>
          </p:nvPr>
        </p:nvSpPr>
        <p:spPr>
          <a:xfrm>
            <a:off x="3884760" y="8628120"/>
            <a:ext cx="2743920" cy="2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69D413-3CC4-49FD-A18C-23B2E17CD7C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3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3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5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2463200" y="7364520"/>
            <a:ext cx="107085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57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8638200" y="3209400"/>
            <a:ext cx="70657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16057800" y="3209400"/>
            <a:ext cx="70657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57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8638200" y="7364520"/>
            <a:ext cx="70657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16057800" y="7364520"/>
            <a:ext cx="70657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5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12463200" y="3209400"/>
            <a:ext cx="107085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380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12463200" y="3209400"/>
            <a:ext cx="107085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5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5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12463200" y="7364520"/>
            <a:ext cx="107085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3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3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3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5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12463200" y="7364520"/>
            <a:ext cx="107085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57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8638200" y="3209400"/>
            <a:ext cx="70657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16057800" y="3209400"/>
            <a:ext cx="70657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57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8638200" y="7364520"/>
            <a:ext cx="70657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16057800" y="7364520"/>
            <a:ext cx="70657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5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2463200" y="3209400"/>
            <a:ext cx="107085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380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12463200" y="3209400"/>
            <a:ext cx="107085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5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5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2463200" y="7364520"/>
            <a:ext cx="107085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380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b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Box 10" hidden="1"/>
          <p:cNvSpPr/>
          <p:nvPr/>
        </p:nvSpPr>
        <p:spPr>
          <a:xfrm>
            <a:off x="17801280" y="13078440"/>
            <a:ext cx="490608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r">
              <a:lnSpc>
                <a:spcPct val="100000"/>
              </a:lnSpc>
            </a:pPr>
            <a:r>
              <a:rPr b="0" lang="en-CA" sz="1500" spc="-1" strike="noStrike">
                <a:solidFill>
                  <a:srgbClr val="808080"/>
                </a:solidFill>
                <a:latin typeface="Arial"/>
                <a:ea typeface="ＭＳ Ｐゴシック"/>
              </a:rPr>
              <a:t>OpenText Confidential. ©2017 All Rights Reserved.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TextBox 9" hidden="1"/>
          <p:cNvSpPr/>
          <p:nvPr/>
        </p:nvSpPr>
        <p:spPr>
          <a:xfrm>
            <a:off x="22568760" y="13075200"/>
            <a:ext cx="64728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fld id="{23D23A33-4A85-4BF1-98D0-CBF7CC02C582}" type="slidenum">
              <a:rPr b="1" lang="en-US" sz="1500" spc="-1" strike="noStrike">
                <a:solidFill>
                  <a:srgbClr val="808080"/>
                </a:solidFill>
                <a:latin typeface="Arial"/>
                <a:ea typeface="ＭＳ Ｐゴシック"/>
              </a:rPr>
              <a:t>&lt;number&gt;</a:t>
            </a:fld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" name="Picture 1" descr=""/>
          <p:cNvPicPr/>
          <p:nvPr/>
        </p:nvPicPr>
        <p:blipFill>
          <a:blip r:embed="rId2"/>
          <a:stretch/>
        </p:blipFill>
        <p:spPr>
          <a:xfrm>
            <a:off x="1242720" y="13018320"/>
            <a:ext cx="2493360" cy="474120"/>
          </a:xfrm>
          <a:prstGeom prst="rect">
            <a:avLst/>
          </a:prstGeom>
          <a:ln w="0">
            <a:noFill/>
          </a:ln>
        </p:spPr>
      </p:pic>
      <p:cxnSp>
        <p:nvCxnSpPr>
          <p:cNvPr id="3" name="Straight Connector 5"/>
          <p:cNvCxnSpPr/>
          <p:nvPr/>
        </p:nvCxnSpPr>
        <p:spPr>
          <a:xfrm>
            <a:off x="0" y="12750480"/>
            <a:ext cx="24382800" cy="720"/>
          </a:xfrm>
          <a:prstGeom prst="straightConnector1">
            <a:avLst/>
          </a:prstGeom>
          <a:ln w="12700">
            <a:solidFill>
              <a:srgbClr val="d9d9d9"/>
            </a:solidFill>
            <a:round/>
          </a:ln>
        </p:spPr>
      </p:cxnSp>
      <p:sp>
        <p:nvSpPr>
          <p:cNvPr id="4" name="Rectangle 3"/>
          <p:cNvSpPr/>
          <p:nvPr/>
        </p:nvSpPr>
        <p:spPr>
          <a:xfrm>
            <a:off x="0" y="3793320"/>
            <a:ext cx="24381720" cy="5412600"/>
          </a:xfrm>
          <a:prstGeom prst="rect">
            <a:avLst/>
          </a:prstGeom>
          <a:gradFill rotWithShape="0">
            <a:gsLst>
              <a:gs pos="0">
                <a:srgbClr val="2e3c98"/>
              </a:gs>
              <a:gs pos="100000">
                <a:srgbClr val="232d72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ＭＳ Ｐゴシック"/>
            </a:endParaRPr>
          </a:p>
        </p:txBody>
      </p:sp>
      <p:pic>
        <p:nvPicPr>
          <p:cNvPr id="5" name="Picture 4" descr=""/>
          <p:cNvPicPr/>
          <p:nvPr/>
        </p:nvPicPr>
        <p:blipFill>
          <a:blip r:embed="rId3"/>
          <a:stretch/>
        </p:blipFill>
        <p:spPr>
          <a:xfrm>
            <a:off x="1246320" y="1345680"/>
            <a:ext cx="6055560" cy="1152360"/>
          </a:xfrm>
          <a:prstGeom prst="rect">
            <a:avLst/>
          </a:prstGeom>
          <a:ln w="0">
            <a:noFill/>
          </a:ln>
        </p:spPr>
      </p:pic>
      <p:pic>
        <p:nvPicPr>
          <p:cNvPr id="6" name="Picture 8" descr=""/>
          <p:cNvPicPr/>
          <p:nvPr/>
        </p:nvPicPr>
        <p:blipFill>
          <a:blip r:embed="rId4"/>
          <a:stretch/>
        </p:blipFill>
        <p:spPr>
          <a:xfrm>
            <a:off x="1246320" y="10877400"/>
            <a:ext cx="6324480" cy="476280"/>
          </a:xfrm>
          <a:prstGeom prst="rect">
            <a:avLst/>
          </a:prstGeom>
          <a:ln w="0">
            <a:noFill/>
          </a:ln>
        </p:spPr>
      </p:pic>
      <p:pic>
        <p:nvPicPr>
          <p:cNvPr id="7" name="Picture 2" descr=""/>
          <p:cNvPicPr/>
          <p:nvPr/>
        </p:nvPicPr>
        <p:blipFill>
          <a:blip r:embed="rId5"/>
          <a:srcRect l="0" t="0" r="6972" b="0"/>
          <a:stretch/>
        </p:blipFill>
        <p:spPr>
          <a:xfrm>
            <a:off x="12671640" y="151920"/>
            <a:ext cx="11711880" cy="1258992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10"/>
          <p:cNvSpPr/>
          <p:nvPr/>
        </p:nvSpPr>
        <p:spPr>
          <a:xfrm>
            <a:off x="17801280" y="13078440"/>
            <a:ext cx="490608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r">
              <a:lnSpc>
                <a:spcPct val="100000"/>
              </a:lnSpc>
            </a:pPr>
            <a:r>
              <a:rPr b="0" lang="en-CA" sz="1500" spc="-1" strike="noStrike">
                <a:solidFill>
                  <a:srgbClr val="808080"/>
                </a:solidFill>
                <a:latin typeface="Arial"/>
                <a:ea typeface="ＭＳ Ｐゴシック"/>
              </a:rPr>
              <a:t>OpenText Confidential. ©2017 All Rights Reserved.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TextBox 9"/>
          <p:cNvSpPr/>
          <p:nvPr/>
        </p:nvSpPr>
        <p:spPr>
          <a:xfrm>
            <a:off x="22568760" y="13075200"/>
            <a:ext cx="64728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fld id="{105D7B73-7ECB-4AC5-AECC-15553EDDFAC5}" type="slidenum">
              <a:rPr b="1" lang="en-US" sz="1500" spc="-1" strike="noStrike">
                <a:solidFill>
                  <a:srgbClr val="808080"/>
                </a:solidFill>
                <a:latin typeface="Arial"/>
                <a:ea typeface="ＭＳ Ｐゴシック"/>
              </a:rPr>
              <a:t>&lt;number&gt;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Picture 1" descr=""/>
          <p:cNvPicPr/>
          <p:nvPr/>
        </p:nvPicPr>
        <p:blipFill>
          <a:blip r:embed="rId2"/>
          <a:stretch/>
        </p:blipFill>
        <p:spPr>
          <a:xfrm>
            <a:off x="1242720" y="13018320"/>
            <a:ext cx="2493360" cy="474120"/>
          </a:xfrm>
          <a:prstGeom prst="rect">
            <a:avLst/>
          </a:prstGeom>
          <a:ln w="0">
            <a:noFill/>
          </a:ln>
        </p:spPr>
      </p:pic>
      <p:cxnSp>
        <p:nvCxnSpPr>
          <p:cNvPr id="49" name="Straight Connector 5"/>
          <p:cNvCxnSpPr/>
          <p:nvPr/>
        </p:nvCxnSpPr>
        <p:spPr>
          <a:xfrm>
            <a:off x="0" y="12750480"/>
            <a:ext cx="24382800" cy="720"/>
          </a:xfrm>
          <a:prstGeom prst="straightConnector1">
            <a:avLst/>
          </a:prstGeom>
          <a:ln w="12700">
            <a:solidFill>
              <a:srgbClr val="d9d9d9"/>
            </a:solidFill>
            <a:round/>
          </a:ln>
        </p:spPr>
      </p:cxn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jpe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hyperlink" Target="https://css-tricks.com/snippets/css/a-guide-to-flexbox/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/>
          </p:nvPr>
        </p:nvSpPr>
        <p:spPr>
          <a:xfrm>
            <a:off x="1192320" y="8150400"/>
            <a:ext cx="10547640" cy="688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rmAutofit/>
          </a:bodyPr>
          <a:p>
            <a:pPr indent="0">
              <a:lnSpc>
                <a:spcPct val="100000"/>
              </a:lnSpc>
              <a:spcBef>
                <a:spcPts val="3200"/>
              </a:spcBef>
              <a:buNone/>
              <a:tabLst>
                <a:tab algn="l" pos="0"/>
              </a:tabLst>
            </a:pPr>
            <a:r>
              <a:rPr b="0" lang="en-US" sz="34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October 20, 2023</a:t>
            </a:r>
            <a:endParaRPr b="0" lang="en-US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title"/>
          </p:nvPr>
        </p:nvSpPr>
        <p:spPr>
          <a:xfrm>
            <a:off x="1157040" y="4010400"/>
            <a:ext cx="13167720" cy="2225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p>
            <a:pPr indent="0">
              <a:lnSpc>
                <a:spcPts val="7999"/>
              </a:lnSpc>
              <a:buNone/>
              <a:tabLst>
                <a:tab algn="l" pos="0"/>
              </a:tabLst>
            </a:pPr>
            <a:r>
              <a:rPr b="0" lang="en-US" sz="70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CSS layout fundamentals &amp; common usage</a:t>
            </a:r>
            <a:endParaRPr b="0" lang="en-US" sz="7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1157040" y="6514560"/>
            <a:ext cx="10582920" cy="941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3200"/>
              </a:spcBef>
              <a:buNone/>
              <a:tabLst>
                <a:tab algn="l" pos="0"/>
              </a:tabLst>
            </a:pPr>
            <a:r>
              <a:rPr b="0" lang="en-US" sz="5000" spc="-1" strike="noStrike">
                <a:solidFill>
                  <a:schemeClr val="accent3"/>
                </a:solidFill>
                <a:latin typeface="Arial"/>
                <a:ea typeface="ＭＳ Ｐゴシック"/>
              </a:rPr>
              <a:t>Aniruddha Daripa</a:t>
            </a: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9"/>
          <p:cNvSpPr/>
          <p:nvPr/>
        </p:nvSpPr>
        <p:spPr>
          <a:xfrm>
            <a:off x="1116360" y="348480"/>
            <a:ext cx="22019760" cy="194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>
              <a:lnSpc>
                <a:spcPts val="7999"/>
              </a:lnSpc>
            </a:pPr>
            <a:r>
              <a:rPr b="0" lang="en-US" sz="7200" spc="-1" strike="noStrike">
                <a:solidFill>
                  <a:schemeClr val="accent2"/>
                </a:solidFill>
                <a:latin typeface="Arial"/>
                <a:ea typeface="ＭＳ Ｐゴシック"/>
              </a:rPr>
              <a:t>Flex vs inline-flex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1371600" y="2293560"/>
            <a:ext cx="21622680" cy="1005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display: flex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Creates a block-level container.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Expands to fill the available horizontal space.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Stacks elements vertically by default.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Suitable for main page layouts, div containers, or major sections.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Elements stack vertically within the container.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display: inline-flex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Creates an inline-level container.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Occupies only the width necessary for its content.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Elements remain in a line, with no line breaks.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Ideal for inline elements within a paragraph, such as buttons or icons.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Elements remain in a horizontal line without line breaks.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"In summary, display: flex is used for block-level containers, and it stacks elements vertically. On the other hand, display: inline-flex is perfect for inline-level containers, maintaining a horizontal line of elements."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"/>
          <p:cNvSpPr/>
          <p:nvPr/>
        </p:nvSpPr>
        <p:spPr>
          <a:xfrm>
            <a:off x="685800" y="2286000"/>
            <a:ext cx="23090760" cy="1051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CSS Flexbox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One-dimensional.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Best for single-row or single-column layouts.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Ideal for aligning items within a container.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Great for responsive design within a single row or column.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Suitable for nesting flex containers for intricate layouts.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Good browser support, even in older browsers.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Conclusion: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"In summary, Flexbox is great for simpler, one-dimensional layouts, while Grid excels in creating complex, two-dimensional grid structures. In practice, they can be used together to achieve versatile and responsive web designs."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Blog Time: https://css-tricks.com/quick-whats-the-difference-between-flexbox-and-grid/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11621880" y="1699200"/>
            <a:ext cx="12344040" cy="510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CSS Grid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Two-dimensional.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Perfect for complex grid-based or table layout with rows and columns.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Provides precise control for both horizontal and vertical alignment.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Supports complex responsive layouts, adapting grid based on viewport width.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Allows for nesting grids for advanced structures.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Growing browser support, may need prefixes in older browsers.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itle 11"/>
          <p:cNvSpPr/>
          <p:nvPr/>
        </p:nvSpPr>
        <p:spPr>
          <a:xfrm>
            <a:off x="1116720" y="348840"/>
            <a:ext cx="22019760" cy="194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>
              <a:lnSpc>
                <a:spcPts val="7999"/>
              </a:lnSpc>
            </a:pPr>
            <a:r>
              <a:rPr b="0" lang="en-US" sz="7200" spc="-1" strike="noStrike">
                <a:solidFill>
                  <a:schemeClr val="accent2"/>
                </a:solidFill>
                <a:latin typeface="Arial"/>
                <a:ea typeface="ＭＳ Ｐゴシック"/>
              </a:rPr>
              <a:t>Flex vs Grid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2"/>
          <p:cNvSpPr/>
          <p:nvPr/>
        </p:nvSpPr>
        <p:spPr>
          <a:xfrm>
            <a:off x="1116720" y="348840"/>
            <a:ext cx="22019760" cy="194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>
              <a:lnSpc>
                <a:spcPts val="7999"/>
              </a:lnSpc>
            </a:pPr>
            <a:r>
              <a:rPr b="0" lang="en-US" sz="7200" spc="-1" strike="noStrike">
                <a:solidFill>
                  <a:schemeClr val="accent2"/>
                </a:solidFill>
                <a:latin typeface="Arial"/>
                <a:ea typeface="ＭＳ Ｐゴシック"/>
              </a:rPr>
              <a:t>Flex vs Grid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143000" y="2293920"/>
            <a:ext cx="7543440" cy="4247640"/>
          </a:xfrm>
          <a:prstGeom prst="rect">
            <a:avLst/>
          </a:prstGeom>
          <a:ln w="0"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685800" y="6798600"/>
            <a:ext cx="10972440" cy="6171480"/>
          </a:xfrm>
          <a:prstGeom prst="rect">
            <a:avLst/>
          </a:prstGeom>
          <a:ln w="0"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/>
        </p:blipFill>
        <p:spPr>
          <a:xfrm>
            <a:off x="13258800" y="914400"/>
            <a:ext cx="7918200" cy="619056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4"/>
          <a:stretch/>
        </p:blipFill>
        <p:spPr>
          <a:xfrm>
            <a:off x="11582640" y="6629400"/>
            <a:ext cx="11277000" cy="634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457200" y="2153160"/>
            <a:ext cx="11201040" cy="7588440"/>
          </a:xfrm>
          <a:prstGeom prst="rect">
            <a:avLst/>
          </a:prstGeom>
          <a:ln w="0">
            <a:noFill/>
          </a:ln>
        </p:spPr>
      </p:pic>
      <p:sp>
        <p:nvSpPr>
          <p:cNvPr id="134" name="Title 13"/>
          <p:cNvSpPr/>
          <p:nvPr/>
        </p:nvSpPr>
        <p:spPr>
          <a:xfrm>
            <a:off x="1117080" y="349200"/>
            <a:ext cx="22019760" cy="194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>
              <a:lnSpc>
                <a:spcPts val="7999"/>
              </a:lnSpc>
            </a:pPr>
            <a:r>
              <a:rPr b="0" lang="en-US" sz="7200" spc="-1" strike="noStrike">
                <a:solidFill>
                  <a:schemeClr val="accent2"/>
                </a:solidFill>
                <a:latin typeface="Arial"/>
                <a:ea typeface="ＭＳ Ｐゴシック"/>
              </a:rPr>
              <a:t>Grid Properties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11887200" y="2313360"/>
            <a:ext cx="8686440" cy="21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Blog Time : https://www.freecodecamp.org/news/how-i-remember-css-grid-properties-3afee895763/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/>
          </p:nvPr>
        </p:nvSpPr>
        <p:spPr>
          <a:xfrm>
            <a:off x="1115640" y="2862360"/>
            <a:ext cx="22032360" cy="9467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300000"/>
              </a:lnSpc>
              <a:spcBef>
                <a:spcPts val="3200"/>
              </a:spcBef>
              <a:buNone/>
              <a:tabLst>
                <a:tab algn="l" pos="0"/>
              </a:tabLst>
            </a:pPr>
            <a:r>
              <a:rPr b="0" lang="en-US" sz="9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Thank You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115640" y="347760"/>
            <a:ext cx="22019760" cy="1944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>
              <a:lnSpc>
                <a:spcPts val="7999"/>
              </a:lnSpc>
              <a:buNone/>
              <a:tabLst>
                <a:tab algn="l" pos="0"/>
              </a:tabLst>
            </a:pPr>
            <a:r>
              <a:rPr b="0" lang="en-US" sz="7000" spc="-1" strike="noStrike">
                <a:solidFill>
                  <a:schemeClr val="accent2"/>
                </a:solidFill>
                <a:latin typeface="Arial"/>
                <a:ea typeface="ＭＳ Ｐゴシック"/>
              </a:rPr>
              <a:t>Agenda</a:t>
            </a:r>
            <a:endParaRPr b="0" lang="en-US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Rectangle 4"/>
          <p:cNvSpPr/>
          <p:nvPr/>
        </p:nvSpPr>
        <p:spPr>
          <a:xfrm>
            <a:off x="1143000" y="2286000"/>
            <a:ext cx="21945240" cy="10043640"/>
          </a:xfrm>
          <a:prstGeom prst="rect">
            <a:avLst/>
          </a:prstGeom>
          <a:noFill/>
          <a:ln w="76200">
            <a:solidFill>
              <a:srgbClr val="2c368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ＭＳ Ｐゴシック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925720" y="2743200"/>
            <a:ext cx="8275320" cy="927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2"/>
          <p:cNvSpPr/>
          <p:nvPr/>
        </p:nvSpPr>
        <p:spPr>
          <a:xfrm>
            <a:off x="1115640" y="457200"/>
            <a:ext cx="22019760" cy="194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>
              <a:lnSpc>
                <a:spcPts val="7999"/>
              </a:lnSpc>
            </a:pPr>
            <a:r>
              <a:rPr b="0" lang="en-US" sz="7200" spc="-1" strike="noStrike">
                <a:solidFill>
                  <a:schemeClr val="accent2"/>
                </a:solidFill>
                <a:latin typeface="Arial"/>
                <a:ea typeface="ＭＳ Ｐゴシック"/>
              </a:rPr>
              <a:t>CSS Box Model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ontent Placeholder 1"/>
          <p:cNvSpPr/>
          <p:nvPr/>
        </p:nvSpPr>
        <p:spPr>
          <a:xfrm>
            <a:off x="1115640" y="2269440"/>
            <a:ext cx="22032360" cy="40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360000" rIns="90000" tIns="45000" bIns="0" anchor="t">
            <a:noAutofit/>
          </a:bodyPr>
          <a:p>
            <a:pPr marL="540000" indent="-540000">
              <a:lnSpc>
                <a:spcPct val="100000"/>
              </a:lnSpc>
              <a:spcBef>
                <a:spcPts val="3200"/>
              </a:spcBef>
              <a:buClr>
                <a:srgbClr val="2e3c98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Box Model" is used when talking about design and layout.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40000" indent="-540000">
              <a:lnSpc>
                <a:spcPct val="100000"/>
              </a:lnSpc>
              <a:spcBef>
                <a:spcPts val="3200"/>
              </a:spcBef>
              <a:buClr>
                <a:srgbClr val="2e3c98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it is consists of: margins, borders, padding, and the actual content.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0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For Example :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0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0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0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0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0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0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0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Box-sizing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property :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defines how the width and height gets applied on an element.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40000" indent="-540000">
              <a:lnSpc>
                <a:spcPct val="100000"/>
              </a:lnSpc>
              <a:spcBef>
                <a:spcPts val="1199"/>
              </a:spcBef>
              <a:buClr>
                <a:srgbClr val="2e3c9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content-box: The width &amp; height of the element only include the content. In other words, the border, padding and margin aren’t part of the width or height. This is the default value.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40000" indent="-540000">
              <a:lnSpc>
                <a:spcPct val="100000"/>
              </a:lnSpc>
              <a:spcBef>
                <a:spcPts val="1199"/>
              </a:spcBef>
              <a:buClr>
                <a:srgbClr val="2e3c9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border-box: The padding and border are included in the width and height.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Picture 6" descr="Graphical user interface&#10;&#10;Description automatically generated"/>
          <p:cNvPicPr/>
          <p:nvPr/>
        </p:nvPicPr>
        <p:blipFill>
          <a:blip r:embed="rId1"/>
          <a:stretch/>
        </p:blipFill>
        <p:spPr>
          <a:xfrm>
            <a:off x="13533120" y="957240"/>
            <a:ext cx="9732960" cy="5379480"/>
          </a:xfrm>
          <a:prstGeom prst="rect">
            <a:avLst/>
          </a:prstGeom>
          <a:ln w="0">
            <a:noFill/>
          </a:ln>
        </p:spPr>
      </p:pic>
      <p:sp>
        <p:nvSpPr>
          <p:cNvPr id="103" name="TextBox 11"/>
          <p:cNvSpPr/>
          <p:nvPr/>
        </p:nvSpPr>
        <p:spPr>
          <a:xfrm>
            <a:off x="438120" y="4643640"/>
            <a:ext cx="15633720" cy="536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2" spcCol="0" lIns="90000" rIns="90000" tIns="45000" bIns="45000" anchor="t">
            <a:spAutoFit/>
          </a:bodyPr>
          <a:p>
            <a:pPr marL="10800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&lt;head&gt;  &lt;style&gt;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800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span {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800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width: 300px;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800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background: yellow;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800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padding: 15px;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800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border: 10px solid gray;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800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margin: 10px;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800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display: inline-block;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800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/*box-sizing: border-box;*/   }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800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800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800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&lt;/style&gt; &lt;/head&gt;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800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&lt;body&gt;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800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&lt;h2&gt;Calculate the total width:&lt;/h2&gt;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800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&lt;span&gt;I am Box Model - Span Element&lt;/span&gt;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800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&lt;/body&gt;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8"/>
          <p:cNvSpPr/>
          <p:nvPr/>
        </p:nvSpPr>
        <p:spPr>
          <a:xfrm>
            <a:off x="1115640" y="348120"/>
            <a:ext cx="22019760" cy="194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marL="216000" indent="-216000">
              <a:lnSpc>
                <a:spcPts val="7999"/>
              </a:lnSpc>
              <a:buClr>
                <a:srgbClr val="2e3c98"/>
              </a:buClr>
              <a:buFont typeface="Wingdings" charset="2"/>
              <a:buChar char=""/>
            </a:pPr>
            <a:r>
              <a:rPr b="0" lang="en-US" sz="7200" spc="-1" strike="noStrike">
                <a:solidFill>
                  <a:schemeClr val="accent2"/>
                </a:solidFill>
                <a:latin typeface="Arial"/>
                <a:ea typeface="ＭＳ Ｐゴシック"/>
              </a:rPr>
              <a:t>CSS Border &amp; Outline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ontent Placeholder 5"/>
          <p:cNvSpPr/>
          <p:nvPr/>
        </p:nvSpPr>
        <p:spPr>
          <a:xfrm>
            <a:off x="1115640" y="2160360"/>
            <a:ext cx="22032360" cy="10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360000" rIns="90000" tIns="45000" bIns="0" anchor="t">
            <a:noAutofit/>
          </a:bodyPr>
          <a:p>
            <a:pPr>
              <a:lnSpc>
                <a:spcPct val="100000"/>
              </a:lnSpc>
              <a:spcBef>
                <a:spcPts val="32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CSS border properties allow you to specify the style, width, and color of an element's border.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The border property is a shorthand property for the following individual border properties: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80000" indent="-540000">
              <a:lnSpc>
                <a:spcPct val="100000"/>
              </a:lnSpc>
              <a:spcBef>
                <a:spcPts val="1199"/>
              </a:spcBef>
              <a:buClr>
                <a:srgbClr val="2e3c9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border-width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80000" indent="-540000">
              <a:lnSpc>
                <a:spcPct val="100000"/>
              </a:lnSpc>
              <a:spcBef>
                <a:spcPts val="1199"/>
              </a:spcBef>
              <a:buClr>
                <a:srgbClr val="2e3c9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border-style (required)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80000" indent="-540000">
              <a:lnSpc>
                <a:spcPct val="100000"/>
              </a:lnSpc>
              <a:spcBef>
                <a:spcPts val="1199"/>
              </a:spcBef>
              <a:buClr>
                <a:srgbClr val="2e3c9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border-color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Outline is a line drawn outside the element's border.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CSS has the following outline properties: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80000" indent="-540000">
              <a:lnSpc>
                <a:spcPct val="100000"/>
              </a:lnSpc>
              <a:spcBef>
                <a:spcPts val="1199"/>
              </a:spcBef>
              <a:buClr>
                <a:srgbClr val="2e3c9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outline-style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80000" indent="-540000">
              <a:lnSpc>
                <a:spcPct val="100000"/>
              </a:lnSpc>
              <a:spcBef>
                <a:spcPts val="1199"/>
              </a:spcBef>
              <a:buClr>
                <a:srgbClr val="2e3c9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outline-color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80000" indent="-540000">
              <a:lnSpc>
                <a:spcPct val="100000"/>
              </a:lnSpc>
              <a:spcBef>
                <a:spcPts val="1199"/>
              </a:spcBef>
              <a:buClr>
                <a:srgbClr val="2e3c9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outline-width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80000" indent="-540000">
              <a:lnSpc>
                <a:spcPct val="100000"/>
              </a:lnSpc>
              <a:spcBef>
                <a:spcPts val="1199"/>
              </a:spcBef>
              <a:buClr>
                <a:srgbClr val="2e3c9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outline-offset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80000" indent="-540000">
              <a:lnSpc>
                <a:spcPct val="100000"/>
              </a:lnSpc>
              <a:spcBef>
                <a:spcPts val="1199"/>
              </a:spcBef>
              <a:buClr>
                <a:srgbClr val="2e3c9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outline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Picture 9" descr=""/>
          <p:cNvPicPr/>
          <p:nvPr/>
        </p:nvPicPr>
        <p:blipFill>
          <a:blip r:embed="rId1"/>
          <a:stretch/>
        </p:blipFill>
        <p:spPr>
          <a:xfrm>
            <a:off x="1740960" y="8931600"/>
            <a:ext cx="18935640" cy="375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972000" y="6134400"/>
            <a:ext cx="15486840" cy="666684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15544800" y="228600"/>
            <a:ext cx="8010360" cy="6629040"/>
          </a:xfrm>
          <a:prstGeom prst="rect">
            <a:avLst/>
          </a:prstGeom>
          <a:ln w="0">
            <a:noFill/>
          </a:ln>
        </p:spPr>
      </p:pic>
      <p:sp>
        <p:nvSpPr>
          <p:cNvPr id="109" name="Title 6"/>
          <p:cNvSpPr/>
          <p:nvPr/>
        </p:nvSpPr>
        <p:spPr>
          <a:xfrm>
            <a:off x="1143000" y="1026720"/>
            <a:ext cx="15342840" cy="194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>
              <a:lnSpc>
                <a:spcPts val="7999"/>
              </a:lnSpc>
            </a:pPr>
            <a:r>
              <a:rPr b="0" lang="en-US" sz="7200" spc="-1" strike="noStrike">
                <a:solidFill>
                  <a:schemeClr val="accent2"/>
                </a:solidFill>
                <a:latin typeface="Arial"/>
                <a:ea typeface="ＭＳ Ｐゴシック"/>
              </a:rPr>
              <a:t>Height and width calculation within Box Model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115640" y="347760"/>
            <a:ext cx="22019760" cy="1944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>
              <a:lnSpc>
                <a:spcPts val="7999"/>
              </a:lnSpc>
              <a:buNone/>
              <a:tabLst>
                <a:tab algn="l" pos="0"/>
              </a:tabLst>
            </a:pPr>
            <a:r>
              <a:rPr b="0" lang="en-US" sz="7200" spc="-1" strike="noStrike">
                <a:solidFill>
                  <a:schemeClr val="accent2"/>
                </a:solidFill>
                <a:latin typeface="Arial"/>
                <a:ea typeface="ＭＳ Ｐゴシック"/>
              </a:rPr>
              <a:t>CSS Positions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115640" y="2160000"/>
            <a:ext cx="22032360" cy="10036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360000" rIns="90000" tIns="45000" bIns="0" anchor="t">
            <a:noAutofit/>
          </a:bodyPr>
          <a:p>
            <a:pPr indent="0">
              <a:lnSpc>
                <a:spcPct val="100000"/>
              </a:lnSpc>
              <a:spcBef>
                <a:spcPts val="3200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What is CSS?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180000" indent="-540000">
              <a:lnSpc>
                <a:spcPct val="100000"/>
              </a:lnSpc>
              <a:spcBef>
                <a:spcPts val="1199"/>
              </a:spcBef>
              <a:buClr>
                <a:srgbClr val="2e3c9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The position property specifies the type of positioning method used for an element.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80000" indent="-540000">
              <a:lnSpc>
                <a:spcPct val="100000"/>
              </a:lnSpc>
              <a:spcBef>
                <a:spcPts val="1199"/>
              </a:spcBef>
              <a:buClr>
                <a:srgbClr val="2e3c9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Elements positioned using the top, bottom, left, and right properties depending on the position property.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There are five different position values: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80000" indent="-540000">
              <a:lnSpc>
                <a:spcPct val="100000"/>
              </a:lnSpc>
              <a:spcBef>
                <a:spcPts val="1199"/>
              </a:spcBef>
              <a:buClr>
                <a:srgbClr val="2e3c98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Static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: default value, dose not get effected by top, bottom, left, and right properties , positioned according to page flow.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80000" indent="-540000">
              <a:lnSpc>
                <a:spcPct val="100000"/>
              </a:lnSpc>
              <a:spcBef>
                <a:spcPts val="1199"/>
              </a:spcBef>
              <a:buClr>
                <a:srgbClr val="2e3c98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Relative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: relative to its normal position. honors top, bottom, left, and right properties, Other content will not be adjusted.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80000" indent="-540000">
              <a:lnSpc>
                <a:spcPct val="100000"/>
              </a:lnSpc>
              <a:spcBef>
                <a:spcPts val="1199"/>
              </a:spcBef>
              <a:buClr>
                <a:srgbClr val="2e3c98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Fixed: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is positioned relative to the viewport, The top, right, bottom, and left properties can be used.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80000" indent="-540000">
              <a:lnSpc>
                <a:spcPct val="100000"/>
              </a:lnSpc>
              <a:spcBef>
                <a:spcPts val="1199"/>
              </a:spcBef>
              <a:buClr>
                <a:srgbClr val="2e3c98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Absolute: </a:t>
            </a:r>
            <a:r>
              <a:rPr b="0" lang="en-US" sz="9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relative positioning to the nearest positioned ancestor, top, right, bottom, and left properties helps to position is according to its ancestor or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document body.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80000" indent="-540000">
              <a:lnSpc>
                <a:spcPct val="100000"/>
              </a:lnSpc>
              <a:spcBef>
                <a:spcPts val="1199"/>
              </a:spcBef>
              <a:buClr>
                <a:srgbClr val="2e3c98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Sticky: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positioned based on the user's scroll position. sticky element toggles between relative and fixed.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Let’s try to play with CSS positions to have a better understanding.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115640" y="347760"/>
            <a:ext cx="22019760" cy="1944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>
              <a:lnSpc>
                <a:spcPts val="7999"/>
              </a:lnSpc>
              <a:buNone/>
              <a:tabLst>
                <a:tab algn="l" pos="0"/>
              </a:tabLst>
            </a:pPr>
            <a:r>
              <a:rPr b="0" lang="en-US" sz="7200" spc="-1" strike="noStrike">
                <a:solidFill>
                  <a:schemeClr val="accent2"/>
                </a:solidFill>
                <a:latin typeface="Arial"/>
                <a:ea typeface="ＭＳ Ｐゴシック"/>
              </a:rPr>
              <a:t>Horizontal &amp; Vertical Align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115640" y="2160000"/>
            <a:ext cx="22032360" cy="10036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360000" rIns="90000" tIns="45000" bIns="0" anchor="t">
            <a:noAutofit/>
          </a:bodyPr>
          <a:p>
            <a:pPr indent="0">
              <a:lnSpc>
                <a:spcPct val="100000"/>
              </a:lnSpc>
              <a:spcBef>
                <a:spcPts val="3200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540000" indent="-540000">
              <a:lnSpc>
                <a:spcPct val="100000"/>
              </a:lnSpc>
              <a:spcBef>
                <a:spcPts val="3200"/>
              </a:spcBef>
              <a:buClr>
                <a:srgbClr val="2e3c9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Center Align Elements : using margin auto and width of the element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540000" indent="-540000">
              <a:lnSpc>
                <a:spcPct val="100000"/>
              </a:lnSpc>
              <a:spcBef>
                <a:spcPts val="3200"/>
              </a:spcBef>
              <a:buClr>
                <a:srgbClr val="2e3c9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Center Align Text: using text-align: center;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540000" indent="-540000">
              <a:lnSpc>
                <a:spcPct val="100000"/>
              </a:lnSpc>
              <a:spcBef>
                <a:spcPts val="3200"/>
              </a:spcBef>
              <a:buClr>
                <a:srgbClr val="2e3c9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Center Align image: using left and right margin;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540000" indent="-540000">
              <a:lnSpc>
                <a:spcPct val="100000"/>
              </a:lnSpc>
              <a:spcBef>
                <a:spcPts val="3200"/>
              </a:spcBef>
              <a:buClr>
                <a:srgbClr val="2e3c9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Center Vertically: Using line-height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540000" indent="-540000">
              <a:lnSpc>
                <a:spcPct val="100000"/>
              </a:lnSpc>
              <a:spcBef>
                <a:spcPts val="3200"/>
              </a:spcBef>
              <a:buClr>
                <a:srgbClr val="2e3c9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Center Vertically: Using margin or padding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540000" indent="-540000">
              <a:lnSpc>
                <a:spcPct val="100000"/>
              </a:lnSpc>
              <a:spcBef>
                <a:spcPts val="3200"/>
              </a:spcBef>
              <a:buClr>
                <a:srgbClr val="2e3c9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Left-right alignment: using float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028880" y="2293200"/>
            <a:ext cx="12458160" cy="7314480"/>
          </a:xfrm>
          <a:prstGeom prst="rect">
            <a:avLst/>
          </a:prstGeom>
          <a:ln w="0">
            <a:noFill/>
          </a:ln>
        </p:spPr>
      </p:pic>
      <p:sp>
        <p:nvSpPr>
          <p:cNvPr id="115" name="Title 7"/>
          <p:cNvSpPr/>
          <p:nvPr/>
        </p:nvSpPr>
        <p:spPr>
          <a:xfrm>
            <a:off x="1116000" y="348120"/>
            <a:ext cx="22019760" cy="194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>
              <a:lnSpc>
                <a:spcPts val="7999"/>
              </a:lnSpc>
            </a:pPr>
            <a:r>
              <a:rPr b="0" lang="en-US" sz="7200" spc="-1" strike="noStrike">
                <a:solidFill>
                  <a:schemeClr val="accent2"/>
                </a:solidFill>
                <a:latin typeface="Arial"/>
                <a:ea typeface="ＭＳ Ｐゴシック"/>
              </a:rPr>
              <a:t>CSS Display properties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13775400" y="4197960"/>
            <a:ext cx="9349560" cy="7085880"/>
          </a:xfrm>
          <a:prstGeom prst="rect">
            <a:avLst/>
          </a:prstGeom>
          <a:ln w="0">
            <a:noFill/>
          </a:ln>
        </p:spPr>
      </p:pic>
      <p:sp>
        <p:nvSpPr>
          <p:cNvPr id="117" name=""/>
          <p:cNvSpPr/>
          <p:nvPr/>
        </p:nvSpPr>
        <p:spPr>
          <a:xfrm>
            <a:off x="914400" y="11430000"/>
            <a:ext cx="150872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Display properties playtime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: https://codepen.io/veerendratikhe/pen/RVLemx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115640" y="347760"/>
            <a:ext cx="22019760" cy="1944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>
              <a:lnSpc>
                <a:spcPts val="7999"/>
              </a:lnSpc>
              <a:buNone/>
              <a:tabLst>
                <a:tab algn="l" pos="0"/>
              </a:tabLst>
            </a:pPr>
            <a:r>
              <a:rPr b="0" lang="en-US" sz="7000" spc="-1" strike="noStrike">
                <a:solidFill>
                  <a:schemeClr val="accent2"/>
                </a:solidFill>
                <a:latin typeface="Arial"/>
                <a:ea typeface="ＭＳ Ｐゴシック"/>
              </a:rPr>
              <a:t>How flex sizing works, concept of flex Axes</a:t>
            </a:r>
            <a:endParaRPr b="0" lang="en-US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1280160" y="2423880"/>
            <a:ext cx="21030840" cy="992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Flex box sizing checklist: actual content width &lt; Width &lt; flex-basis &lt; min-width/max-width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0" y="2286000"/>
            <a:ext cx="14408280" cy="594324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14173200" y="2292840"/>
            <a:ext cx="8686080" cy="8686080"/>
          </a:xfrm>
          <a:prstGeom prst="rect">
            <a:avLst/>
          </a:prstGeom>
          <a:ln w="0">
            <a:noFill/>
          </a:ln>
        </p:spPr>
      </p:pic>
      <p:sp>
        <p:nvSpPr>
          <p:cNvPr id="122" name=""/>
          <p:cNvSpPr/>
          <p:nvPr/>
        </p:nvSpPr>
        <p:spPr>
          <a:xfrm>
            <a:off x="1280160" y="8686800"/>
            <a:ext cx="12801240" cy="21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Blog Time: A Complete Guide to Flexbox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( </a:t>
            </a:r>
            <a:r>
              <a:rPr b="1" lang="en-US" sz="3600" spc="-1" strike="noStrike" u="sng">
                <a:solidFill>
                  <a:srgbClr val="09bcef"/>
                </a:solidFill>
                <a:uFillTx/>
                <a:latin typeface="Arial"/>
                <a:hlinkClick r:id="rId3"/>
              </a:rPr>
              <a:t>https://css-tricks.com/snippets/css/a-guide-to-flexbox/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 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penText template-2016-16-9">
  <a:themeElements>
    <a:clrScheme name="opentext-new-palette">
      <a:dk1>
        <a:srgbClr val="000000"/>
      </a:dk1>
      <a:lt1>
        <a:srgbClr val="ffffff"/>
      </a:lt1>
      <a:dk2>
        <a:srgbClr val="111b58"/>
      </a:dk2>
      <a:lt2>
        <a:srgbClr val="ffffff"/>
      </a:lt2>
      <a:accent1>
        <a:srgbClr val="4f3690"/>
      </a:accent1>
      <a:accent2>
        <a:srgbClr val="2e3c98"/>
      </a:accent2>
      <a:accent3>
        <a:srgbClr val="09bcef"/>
      </a:accent3>
      <a:accent4>
        <a:srgbClr val="00b8ba"/>
      </a:accent4>
      <a:accent5>
        <a:srgbClr val="7e929f"/>
      </a:accent5>
      <a:accent6>
        <a:srgbClr val="e1e8f6"/>
      </a:accent6>
      <a:hlink>
        <a:srgbClr val="09bcef"/>
      </a:hlink>
      <a:folHlink>
        <a:srgbClr val="09bce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penText template-2016-16-9">
  <a:themeElements>
    <a:clrScheme name="opentext-new-palette">
      <a:dk1>
        <a:srgbClr val="000000"/>
      </a:dk1>
      <a:lt1>
        <a:srgbClr val="ffffff"/>
      </a:lt1>
      <a:dk2>
        <a:srgbClr val="111b58"/>
      </a:dk2>
      <a:lt2>
        <a:srgbClr val="ffffff"/>
      </a:lt2>
      <a:accent1>
        <a:srgbClr val="4f3690"/>
      </a:accent1>
      <a:accent2>
        <a:srgbClr val="2e3c98"/>
      </a:accent2>
      <a:accent3>
        <a:srgbClr val="09bcef"/>
      </a:accent3>
      <a:accent4>
        <a:srgbClr val="00b8ba"/>
      </a:accent4>
      <a:accent5>
        <a:srgbClr val="7e929f"/>
      </a:accent5>
      <a:accent6>
        <a:srgbClr val="e1e8f6"/>
      </a:accent6>
      <a:hlink>
        <a:srgbClr val="09bcef"/>
      </a:hlink>
      <a:folHlink>
        <a:srgbClr val="09bce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1b58"/>
      </a:dk2>
      <a:lt2>
        <a:srgbClr val="ffffff"/>
      </a:lt2>
      <a:accent1>
        <a:srgbClr val="4f3690"/>
      </a:accent1>
      <a:accent2>
        <a:srgbClr val="2e3c98"/>
      </a:accent2>
      <a:accent3>
        <a:srgbClr val="09bcef"/>
      </a:accent3>
      <a:accent4>
        <a:srgbClr val="00b8ba"/>
      </a:accent4>
      <a:accent5>
        <a:srgbClr val="7e929f"/>
      </a:accent5>
      <a:accent6>
        <a:srgbClr val="e1e8f6"/>
      </a:accent6>
      <a:hlink>
        <a:srgbClr val="09bcef"/>
      </a:hlink>
      <a:folHlink>
        <a:srgbClr val="09bce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66237</TotalTime>
  <Application>LibreOffice/7.5.0.3$Windows_X86_64 LibreOffice_project/c21113d003cd3efa8c53188764377a8272d9d6de</Application>
  <AppVersion>15.0000</AppVersion>
  <Words>2030</Words>
  <Paragraphs>181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2012-07-04T16:49:58Z</dcterms:created>
  <dc:creator>OpenText</dc:creator>
  <dc:description/>
  <dc:language>en-US</dc:language>
  <cp:lastModifiedBy/>
  <dcterms:modified xsi:type="dcterms:W3CDTF">2023-10-20T09:55:54Z</dcterms:modified>
  <cp:revision>618</cp:revision>
  <dc:subject/>
  <dc:title>Conversion Instructions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Custom</vt:lpwstr>
  </property>
  <property fmtid="{D5CDD505-2E9C-101B-9397-08002B2CF9AE}" pid="4" name="Slides">
    <vt:i4>17</vt:i4>
  </property>
</Properties>
</file>