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46"/>
    <p:sldId id="257" r:id="rId47"/>
    <p:sldId id="258" r:id="rId48"/>
    <p:sldId id="259" r:id="rId49"/>
    <p:sldId id="260" r:id="rId50"/>
    <p:sldId id="261" r:id="rId51"/>
    <p:sldId id="262" r:id="rId52"/>
    <p:sldId id="263" r:id="rId53"/>
    <p:sldId id="264" r:id="rId54"/>
    <p:sldId id="265" r:id="rId5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Nunito" charset="1" panose="00000000000000000000"/>
      <p:regular r:id="rId10"/>
    </p:embeddedFont>
    <p:embeddedFont>
      <p:font typeface="Nunito Bold" charset="1" panose="00000000000000000000"/>
      <p:regular r:id="rId11"/>
    </p:embeddedFont>
    <p:embeddedFont>
      <p:font typeface="Nunito Italics" charset="1" panose="00000000000000000000"/>
      <p:regular r:id="rId12"/>
    </p:embeddedFont>
    <p:embeddedFont>
      <p:font typeface="Nunito Bold Italics" charset="1" panose="00000000000000000000"/>
      <p:regular r:id="rId13"/>
    </p:embeddedFont>
    <p:embeddedFont>
      <p:font typeface="Nunito Extra-Light" charset="1" panose="00000000000000000000"/>
      <p:regular r:id="rId14"/>
    </p:embeddedFont>
    <p:embeddedFont>
      <p:font typeface="Nunito Extra-Light Italics" charset="1" panose="00000000000000000000"/>
      <p:regular r:id="rId15"/>
    </p:embeddedFont>
    <p:embeddedFont>
      <p:font typeface="Nunito Light" charset="1" panose="00000000000000000000"/>
      <p:regular r:id="rId16"/>
    </p:embeddedFont>
    <p:embeddedFont>
      <p:font typeface="Nunito Light Italics" charset="1" panose="00000000000000000000"/>
      <p:regular r:id="rId17"/>
    </p:embeddedFont>
    <p:embeddedFont>
      <p:font typeface="Nunito Medium" charset="1" panose="00000000000000000000"/>
      <p:regular r:id="rId18"/>
    </p:embeddedFont>
    <p:embeddedFont>
      <p:font typeface="Nunito Medium Italics" charset="1" panose="00000000000000000000"/>
      <p:regular r:id="rId19"/>
    </p:embeddedFont>
    <p:embeddedFont>
      <p:font typeface="Nunito Semi-Bold" charset="1" panose="00000000000000000000"/>
      <p:regular r:id="rId20"/>
    </p:embeddedFont>
    <p:embeddedFont>
      <p:font typeface="Nunito Semi-Bold Italics" charset="1" panose="00000000000000000000"/>
      <p:regular r:id="rId21"/>
    </p:embeddedFont>
    <p:embeddedFont>
      <p:font typeface="Nunito Ultra-Bold" charset="1" panose="00000000000000000000"/>
      <p:regular r:id="rId22"/>
    </p:embeddedFont>
    <p:embeddedFont>
      <p:font typeface="Nunito Ultra-Bold Italics" charset="1" panose="00000000000000000000"/>
      <p:regular r:id="rId23"/>
    </p:embeddedFont>
    <p:embeddedFont>
      <p:font typeface="Nunito Heavy" charset="1" panose="00000000000000000000"/>
      <p:regular r:id="rId24"/>
    </p:embeddedFont>
    <p:embeddedFont>
      <p:font typeface="Nunito Heavy Italics" charset="1" panose="00000000000000000000"/>
      <p:regular r:id="rId25"/>
    </p:embeddedFont>
    <p:embeddedFont>
      <p:font typeface="Open Sauce" charset="1" panose="00000500000000000000"/>
      <p:regular r:id="rId26"/>
    </p:embeddedFont>
    <p:embeddedFont>
      <p:font typeface="Open Sauce Bold" charset="1" panose="00000800000000000000"/>
      <p:regular r:id="rId27"/>
    </p:embeddedFont>
    <p:embeddedFont>
      <p:font typeface="Open Sauce Italics" charset="1" panose="00000500000000000000"/>
      <p:regular r:id="rId28"/>
    </p:embeddedFont>
    <p:embeddedFont>
      <p:font typeface="Open Sauce Bold Italics" charset="1" panose="00000800000000000000"/>
      <p:regular r:id="rId29"/>
    </p:embeddedFont>
    <p:embeddedFont>
      <p:font typeface="Open Sauce Light" charset="1" panose="00000400000000000000"/>
      <p:regular r:id="rId30"/>
    </p:embeddedFont>
    <p:embeddedFont>
      <p:font typeface="Open Sauce Light Italics" charset="1" panose="00000400000000000000"/>
      <p:regular r:id="rId31"/>
    </p:embeddedFont>
    <p:embeddedFont>
      <p:font typeface="Open Sauce Medium" charset="1" panose="00000600000000000000"/>
      <p:regular r:id="rId32"/>
    </p:embeddedFont>
    <p:embeddedFont>
      <p:font typeface="Open Sauce Medium Italics" charset="1" panose="00000600000000000000"/>
      <p:regular r:id="rId33"/>
    </p:embeddedFont>
    <p:embeddedFont>
      <p:font typeface="Open Sauce Semi-Bold" charset="1" panose="00000700000000000000"/>
      <p:regular r:id="rId34"/>
    </p:embeddedFont>
    <p:embeddedFont>
      <p:font typeface="Open Sauce Semi-Bold Italics" charset="1" panose="00000700000000000000"/>
      <p:regular r:id="rId35"/>
    </p:embeddedFont>
    <p:embeddedFont>
      <p:font typeface="Open Sauce Heavy" charset="1" panose="00000A00000000000000"/>
      <p:regular r:id="rId36"/>
    </p:embeddedFont>
    <p:embeddedFont>
      <p:font typeface="Open Sauce Heavy Italics" charset="1" panose="00000A00000000000000"/>
      <p:regular r:id="rId37"/>
    </p:embeddedFont>
    <p:embeddedFont>
      <p:font typeface="Open Sans" charset="1" panose="020B0606030504020204"/>
      <p:regular r:id="rId38"/>
    </p:embeddedFont>
    <p:embeddedFont>
      <p:font typeface="Open Sans Bold" charset="1" panose="020B0806030504020204"/>
      <p:regular r:id="rId39"/>
    </p:embeddedFont>
    <p:embeddedFont>
      <p:font typeface="Open Sans Italics" charset="1" panose="020B0606030504020204"/>
      <p:regular r:id="rId40"/>
    </p:embeddedFont>
    <p:embeddedFont>
      <p:font typeface="Open Sans Bold Italics" charset="1" panose="020B0806030504020204"/>
      <p:regular r:id="rId41"/>
    </p:embeddedFont>
    <p:embeddedFont>
      <p:font typeface="Open Sans Light" charset="1" panose="020B0306030504020204"/>
      <p:regular r:id="rId42"/>
    </p:embeddedFont>
    <p:embeddedFont>
      <p:font typeface="Open Sans Light Italics" charset="1" panose="020B0306030504020204"/>
      <p:regular r:id="rId43"/>
    </p:embeddedFont>
    <p:embeddedFont>
      <p:font typeface="Open Sans Ultra-Bold" charset="1" panose="00000000000000000000"/>
      <p:regular r:id="rId44"/>
    </p:embeddedFont>
    <p:embeddedFont>
      <p:font typeface="Open Sans Ultra-Bold Italics" charset="1" panose="00000000000000000000"/>
      <p:regular r:id="rId4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41" Target="fonts/font41.fntdata" Type="http://schemas.openxmlformats.org/officeDocument/2006/relationships/font"/><Relationship Id="rId42" Target="fonts/font42.fntdata" Type="http://schemas.openxmlformats.org/officeDocument/2006/relationships/font"/><Relationship Id="rId43" Target="fonts/font43.fntdata" Type="http://schemas.openxmlformats.org/officeDocument/2006/relationships/font"/><Relationship Id="rId44" Target="fonts/font44.fntdata" Type="http://schemas.openxmlformats.org/officeDocument/2006/relationships/font"/><Relationship Id="rId45" Target="fonts/font45.fntdata" Type="http://schemas.openxmlformats.org/officeDocument/2006/relationships/font"/><Relationship Id="rId46" Target="slides/slide1.xml" Type="http://schemas.openxmlformats.org/officeDocument/2006/relationships/slide"/><Relationship Id="rId47" Target="slides/slide2.xml" Type="http://schemas.openxmlformats.org/officeDocument/2006/relationships/slide"/><Relationship Id="rId48" Target="slides/slide3.xml" Type="http://schemas.openxmlformats.org/officeDocument/2006/relationships/slide"/><Relationship Id="rId49" Target="slides/slide4.xml" Type="http://schemas.openxmlformats.org/officeDocument/2006/relationships/slide"/><Relationship Id="rId5" Target="tableStyles.xml" Type="http://schemas.openxmlformats.org/officeDocument/2006/relationships/tableStyles"/><Relationship Id="rId50" Target="slides/slide5.xml" Type="http://schemas.openxmlformats.org/officeDocument/2006/relationships/slide"/><Relationship Id="rId51" Target="slides/slide6.xml" Type="http://schemas.openxmlformats.org/officeDocument/2006/relationships/slide"/><Relationship Id="rId52" Target="slides/slide7.xml" Type="http://schemas.openxmlformats.org/officeDocument/2006/relationships/slide"/><Relationship Id="rId53" Target="slides/slide8.xml" Type="http://schemas.openxmlformats.org/officeDocument/2006/relationships/slide"/><Relationship Id="rId54" Target="slides/slide9.xml" Type="http://schemas.openxmlformats.org/officeDocument/2006/relationships/slide"/><Relationship Id="rId55" Target="slides/slide10.xml" Type="http://schemas.openxmlformats.org/officeDocument/2006/relationships/slide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299850"/>
            <a:ext cx="10754234" cy="3385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650"/>
              </a:lnSpc>
            </a:pPr>
            <a:r>
              <a:rPr lang="en-US" sz="5885">
                <a:solidFill>
                  <a:srgbClr val="FFFFFF"/>
                </a:solidFill>
                <a:latin typeface="Open Sauce Heavy"/>
              </a:rPr>
              <a:t>Lenguaje de Marcas y Sistemas de Gestión de Información</a:t>
            </a:r>
          </a:p>
          <a:p>
            <a:pPr>
              <a:lnSpc>
                <a:spcPts val="6650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9144000" y="6248886"/>
            <a:ext cx="9144000" cy="1236486"/>
            <a:chOff x="0" y="0"/>
            <a:chExt cx="2408296" cy="32565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08296" cy="325659"/>
            </a:xfrm>
            <a:custGeom>
              <a:avLst/>
              <a:gdLst/>
              <a:ahLst/>
              <a:cxnLst/>
              <a:rect r="r" b="b" t="t" l="l"/>
              <a:pathLst>
                <a:path h="325659" w="2408296">
                  <a:moveTo>
                    <a:pt x="0" y="0"/>
                  </a:moveTo>
                  <a:lnTo>
                    <a:pt x="2408296" y="0"/>
                  </a:lnTo>
                  <a:lnTo>
                    <a:pt x="2408296" y="325659"/>
                  </a:lnTo>
                  <a:lnTo>
                    <a:pt x="0" y="325659"/>
                  </a:lnTo>
                  <a:close/>
                </a:path>
              </a:pathLst>
            </a:custGeom>
            <a:solidFill>
              <a:srgbClr val="422E6B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408296" cy="3637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37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9981059" y="6581379"/>
            <a:ext cx="598406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ns Bold"/>
              </a:rPr>
              <a:t>Piluca de la Fuente Castellote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819" r="0" b="-881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92280" y="2433153"/>
            <a:ext cx="15214220" cy="5344149"/>
            <a:chOff x="0" y="0"/>
            <a:chExt cx="4007037" cy="140751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07037" cy="1407512"/>
            </a:xfrm>
            <a:custGeom>
              <a:avLst/>
              <a:gdLst/>
              <a:ahLst/>
              <a:cxnLst/>
              <a:rect r="r" b="b" t="t" l="l"/>
              <a:pathLst>
                <a:path h="1407512" w="4007037">
                  <a:moveTo>
                    <a:pt x="0" y="0"/>
                  </a:moveTo>
                  <a:lnTo>
                    <a:pt x="4007037" y="0"/>
                  </a:lnTo>
                  <a:lnTo>
                    <a:pt x="4007037" y="1407512"/>
                  </a:lnTo>
                  <a:lnTo>
                    <a:pt x="0" y="1407512"/>
                  </a:lnTo>
                  <a:close/>
                </a:path>
              </a:pathLst>
            </a:custGeom>
            <a:solidFill>
              <a:srgbClr val="0B0834">
                <a:alpha val="64706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007037" cy="14456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37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759707" y="2894463"/>
            <a:ext cx="14279366" cy="473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1CD0C"/>
                </a:solidFill>
                <a:latin typeface="Open Sans Bold"/>
              </a:rPr>
              <a:t>Gracias por vuestra atención</a:t>
            </a:r>
          </a:p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1CD0C"/>
                </a:solidFill>
                <a:latin typeface="Open Sans"/>
              </a:rPr>
              <a:t>;-)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819" r="0" b="-881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051832" y="6180527"/>
            <a:ext cx="5976446" cy="1210638"/>
          </a:xfrm>
          <a:custGeom>
            <a:avLst/>
            <a:gdLst/>
            <a:ahLst/>
            <a:cxnLst/>
            <a:rect r="r" b="b" t="t" l="l"/>
            <a:pathLst>
              <a:path h="1210638" w="5976446">
                <a:moveTo>
                  <a:pt x="0" y="0"/>
                </a:moveTo>
                <a:lnTo>
                  <a:pt x="5976447" y="0"/>
                </a:lnTo>
                <a:lnTo>
                  <a:pt x="5976447" y="1210638"/>
                </a:lnTo>
                <a:lnTo>
                  <a:pt x="0" y="12106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33" r="0" b="-93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057275"/>
            <a:ext cx="10754234" cy="1704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650"/>
              </a:lnSpc>
            </a:pPr>
            <a:r>
              <a:rPr lang="en-US" sz="5885">
                <a:solidFill>
                  <a:srgbClr val="F1CD0C"/>
                </a:solidFill>
                <a:latin typeface="Open Sauce Heavy"/>
              </a:rPr>
              <a:t>Contacto</a:t>
            </a:r>
          </a:p>
          <a:p>
            <a:pPr>
              <a:lnSpc>
                <a:spcPts val="665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2001766" y="4885127"/>
            <a:ext cx="598406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Open Sans Bold"/>
              </a:rPr>
              <a:t>Mensajes por el aula virtual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86904" y="2384216"/>
            <a:ext cx="598406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Open Sans Bold"/>
              </a:rPr>
              <a:t>Mensajes por correo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394778" y="3622721"/>
            <a:ext cx="9948658" cy="5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87435" indent="-343717" lvl="1">
              <a:lnSpc>
                <a:spcPts val="4457"/>
              </a:lnSpc>
              <a:buFont typeface="Arial"/>
              <a:buChar char="•"/>
            </a:pPr>
            <a:r>
              <a:rPr lang="en-US" sz="3184">
                <a:solidFill>
                  <a:srgbClr val="FFFFFF"/>
                </a:solidFill>
                <a:latin typeface="Nunito"/>
              </a:rPr>
              <a:t>maria.delafuentecastellote@educa.madrid.org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819" r="0" b="-881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57275"/>
            <a:ext cx="15736893" cy="1704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650"/>
              </a:lnSpc>
            </a:pPr>
            <a:r>
              <a:rPr lang="en-US" sz="5885">
                <a:solidFill>
                  <a:srgbClr val="F1CD0C"/>
                </a:solidFill>
                <a:latin typeface="Open Sauce Heavy"/>
              </a:rPr>
              <a:t>Información general del módulo</a:t>
            </a:r>
          </a:p>
          <a:p>
            <a:pPr>
              <a:lnSpc>
                <a:spcPts val="665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735864" y="2425655"/>
            <a:ext cx="9433593" cy="2635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079501" indent="-539750" lvl="1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FFFFFF"/>
                </a:solidFill>
                <a:latin typeface="Open Sans Bold"/>
              </a:rPr>
              <a:t>140 horas</a:t>
            </a:r>
          </a:p>
          <a:p>
            <a:pPr marL="1079501" indent="-539750" lvl="1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FFFFFF"/>
                </a:solidFill>
                <a:latin typeface="Open Sans Bold"/>
              </a:rPr>
              <a:t>3 trimestres</a:t>
            </a:r>
          </a:p>
          <a:p>
            <a:pPr marL="1079501" indent="-539750" lvl="1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FFFFFF"/>
                </a:solidFill>
                <a:latin typeface="Open Sans Bold"/>
              </a:rPr>
              <a:t>4 horas semanales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819" r="0" b="-881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92280" y="2433153"/>
            <a:ext cx="15214220" cy="5960711"/>
            <a:chOff x="0" y="0"/>
            <a:chExt cx="4007037" cy="15698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07037" cy="1569899"/>
            </a:xfrm>
            <a:custGeom>
              <a:avLst/>
              <a:gdLst/>
              <a:ahLst/>
              <a:cxnLst/>
              <a:rect r="r" b="b" t="t" l="l"/>
              <a:pathLst>
                <a:path h="1569899" w="4007037">
                  <a:moveTo>
                    <a:pt x="0" y="0"/>
                  </a:moveTo>
                  <a:lnTo>
                    <a:pt x="4007037" y="0"/>
                  </a:lnTo>
                  <a:lnTo>
                    <a:pt x="4007037" y="1569899"/>
                  </a:lnTo>
                  <a:lnTo>
                    <a:pt x="0" y="1569899"/>
                  </a:lnTo>
                  <a:close/>
                </a:path>
              </a:pathLst>
            </a:custGeom>
            <a:solidFill>
              <a:srgbClr val="0B0834">
                <a:alpha val="64706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007037" cy="16079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37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759707" y="2989713"/>
            <a:ext cx="14279366" cy="4780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4058" indent="-367029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Open Sans Bold"/>
              </a:rPr>
              <a:t>Reconocer las características de los lenguajes de marcas analizando e interpretando fragmentos de código.</a:t>
            </a:r>
          </a:p>
          <a:p>
            <a:pPr marL="734058" indent="-367029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Open Sans Bold"/>
              </a:rPr>
              <a:t>Utilizar lenguajes de marcas para la transmisión de información a través de la Web analizando la estructura de los documentos e identificando sus elementos.   </a:t>
            </a:r>
          </a:p>
          <a:p>
            <a:pPr marL="734058" indent="-367029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Open Sans Bold"/>
              </a:rPr>
              <a:t> Generar canales de contenidos analizando y utilizando tecnologías de sindicación.    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Bold"/>
              </a:rPr>
              <a:t>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057275"/>
            <a:ext cx="15736893" cy="1704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650"/>
              </a:lnSpc>
            </a:pPr>
            <a:r>
              <a:rPr lang="en-US" sz="5885">
                <a:solidFill>
                  <a:srgbClr val="F1CD0C"/>
                </a:solidFill>
                <a:latin typeface="Open Sauce Heavy"/>
              </a:rPr>
              <a:t>Objetivos</a:t>
            </a:r>
          </a:p>
          <a:p>
            <a:pPr>
              <a:lnSpc>
                <a:spcPts val="665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819" r="0" b="-881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92280" y="2433153"/>
            <a:ext cx="15214220" cy="5960711"/>
            <a:chOff x="0" y="0"/>
            <a:chExt cx="4007037" cy="15698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07037" cy="1569899"/>
            </a:xfrm>
            <a:custGeom>
              <a:avLst/>
              <a:gdLst/>
              <a:ahLst/>
              <a:cxnLst/>
              <a:rect r="r" b="b" t="t" l="l"/>
              <a:pathLst>
                <a:path h="1569899" w="4007037">
                  <a:moveTo>
                    <a:pt x="0" y="0"/>
                  </a:moveTo>
                  <a:lnTo>
                    <a:pt x="4007037" y="0"/>
                  </a:lnTo>
                  <a:lnTo>
                    <a:pt x="4007037" y="1569899"/>
                  </a:lnTo>
                  <a:lnTo>
                    <a:pt x="0" y="1569899"/>
                  </a:lnTo>
                  <a:close/>
                </a:path>
              </a:pathLst>
            </a:custGeom>
            <a:solidFill>
              <a:srgbClr val="0B0834">
                <a:alpha val="64706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007037" cy="16079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37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759707" y="2689675"/>
            <a:ext cx="14279366" cy="538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4058" indent="-367029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Open Sans Bold"/>
              </a:rPr>
              <a:t>Establecer mecanismos de validación para documentos XML utilizando métodos para definir su sintaxis y estructura.  </a:t>
            </a:r>
          </a:p>
          <a:p>
            <a:pPr marL="734058" indent="-367029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Open Sans Bold"/>
              </a:rPr>
              <a:t>Realizar conversiones sobre documentos XML utilizando técnicas y herramientas de procesamiento.</a:t>
            </a:r>
          </a:p>
          <a:p>
            <a:pPr marL="734058" indent="-367029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Open Sans Bold"/>
              </a:rPr>
              <a:t>Realizar almacenamiento y tratamiento de información con XML.</a:t>
            </a:r>
          </a:p>
          <a:p>
            <a:pPr marL="734058" indent="-367029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Open Sans Bold"/>
              </a:rPr>
              <a:t>Trabajar con sistemas empresariales de gestión de información realizando tareas de importación, integración, aseguramiento y extracción de la información.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057275"/>
            <a:ext cx="15736893" cy="1704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650"/>
              </a:lnSpc>
            </a:pPr>
            <a:r>
              <a:rPr lang="en-US" sz="5885">
                <a:solidFill>
                  <a:srgbClr val="F1CD0C"/>
                </a:solidFill>
                <a:latin typeface="Open Sauce Heavy"/>
              </a:rPr>
              <a:t>Objetivos</a:t>
            </a:r>
          </a:p>
          <a:p>
            <a:pPr>
              <a:lnSpc>
                <a:spcPts val="665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819" r="0" b="-881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92280" y="2433153"/>
            <a:ext cx="15214220" cy="4979348"/>
            <a:chOff x="0" y="0"/>
            <a:chExt cx="4007037" cy="13114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07037" cy="1311433"/>
            </a:xfrm>
            <a:custGeom>
              <a:avLst/>
              <a:gdLst/>
              <a:ahLst/>
              <a:cxnLst/>
              <a:rect r="r" b="b" t="t" l="l"/>
              <a:pathLst>
                <a:path h="1311433" w="4007037">
                  <a:moveTo>
                    <a:pt x="0" y="0"/>
                  </a:moveTo>
                  <a:lnTo>
                    <a:pt x="4007037" y="0"/>
                  </a:lnTo>
                  <a:lnTo>
                    <a:pt x="4007037" y="1311433"/>
                  </a:lnTo>
                  <a:lnTo>
                    <a:pt x="0" y="1311433"/>
                  </a:lnTo>
                  <a:close/>
                </a:path>
              </a:pathLst>
            </a:custGeom>
            <a:solidFill>
              <a:srgbClr val="0B0834">
                <a:alpha val="64706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007037" cy="13495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37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759707" y="2695237"/>
            <a:ext cx="14279366" cy="4180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4058" indent="-367029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399">
                <a:solidFill>
                  <a:srgbClr val="FFFFFF"/>
                </a:solidFill>
                <a:latin typeface="Open Sans Bold"/>
              </a:rPr>
              <a:t>Para</a:t>
            </a:r>
            <a:r>
              <a:rPr lang="en-US" sz="3399">
                <a:solidFill>
                  <a:srgbClr val="FFFFFF"/>
                </a:solidFill>
                <a:latin typeface="Open Sans"/>
              </a:rPr>
              <a:t> superar </a:t>
            </a:r>
            <a:r>
              <a:rPr lang="en-US" sz="3399">
                <a:solidFill>
                  <a:srgbClr val="FFFFFF"/>
                </a:solidFill>
                <a:latin typeface="Open Sans Bold"/>
              </a:rPr>
              <a:t>cada</a:t>
            </a:r>
            <a:r>
              <a:rPr lang="en-US" sz="3399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399">
                <a:solidFill>
                  <a:srgbClr val="FFFFFF"/>
                </a:solidFill>
                <a:latin typeface="Open Sans Bold"/>
              </a:rPr>
              <a:t>evaluación</a:t>
            </a:r>
            <a:r>
              <a:rPr lang="en-US" sz="3399">
                <a:solidFill>
                  <a:srgbClr val="FFFFFF"/>
                </a:solidFill>
                <a:latin typeface="Open Sans"/>
              </a:rPr>
              <a:t> el alumno deberá </a:t>
            </a:r>
            <a:r>
              <a:rPr lang="en-US" sz="3399">
                <a:solidFill>
                  <a:srgbClr val="FFFFFF"/>
                </a:solidFill>
                <a:latin typeface="Open Sans Bold"/>
              </a:rPr>
              <a:t>superar</a:t>
            </a:r>
            <a:r>
              <a:rPr lang="en-US" sz="3399">
                <a:solidFill>
                  <a:srgbClr val="FFFFFF"/>
                </a:solidFill>
                <a:latin typeface="Open Sans"/>
              </a:rPr>
              <a:t> el </a:t>
            </a:r>
            <a:r>
              <a:rPr lang="en-US" sz="3399">
                <a:solidFill>
                  <a:srgbClr val="FFFFFF"/>
                </a:solidFill>
                <a:latin typeface="Open Sans Bold"/>
              </a:rPr>
              <a:t>examen</a:t>
            </a:r>
            <a:r>
              <a:rPr lang="en-US" sz="3399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399">
                <a:solidFill>
                  <a:srgbClr val="FFFFFF"/>
                </a:solidFill>
                <a:latin typeface="Open Sans Bold"/>
              </a:rPr>
              <a:t>teórico práctico</a:t>
            </a:r>
            <a:r>
              <a:rPr lang="en-US" sz="3399">
                <a:solidFill>
                  <a:srgbClr val="FFFFFF"/>
                </a:solidFill>
                <a:latin typeface="Open Sans"/>
              </a:rPr>
              <a:t> y hacer </a:t>
            </a:r>
            <a:r>
              <a:rPr lang="en-US" sz="3399">
                <a:solidFill>
                  <a:srgbClr val="FFFFFF"/>
                </a:solidFill>
                <a:latin typeface="Open Sans Bold"/>
              </a:rPr>
              <a:t>entrega</a:t>
            </a:r>
            <a:r>
              <a:rPr lang="en-US" sz="3399">
                <a:solidFill>
                  <a:srgbClr val="FFFFFF"/>
                </a:solidFill>
                <a:latin typeface="Open Sans"/>
              </a:rPr>
              <a:t> de las </a:t>
            </a:r>
            <a:r>
              <a:rPr lang="en-US" sz="3399">
                <a:solidFill>
                  <a:srgbClr val="FFFFFF"/>
                </a:solidFill>
                <a:latin typeface="Open Sans Bold"/>
              </a:rPr>
              <a:t>prácticas</a:t>
            </a:r>
            <a:r>
              <a:rPr lang="en-US" sz="3399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399">
                <a:solidFill>
                  <a:srgbClr val="FFFFFF"/>
                </a:solidFill>
                <a:latin typeface="Open Sans Bold"/>
              </a:rPr>
              <a:t>obligatorias</a:t>
            </a:r>
            <a:r>
              <a:rPr lang="en-US" sz="3399">
                <a:solidFill>
                  <a:srgbClr val="FFFFFF"/>
                </a:solidFill>
                <a:latin typeface="Open Sans"/>
              </a:rPr>
              <a:t> propuestas en fecha y con contenido correcto.</a:t>
            </a:r>
          </a:p>
          <a:p>
            <a:pPr marL="734058" indent="-367029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Open Sans"/>
              </a:rPr>
              <a:t> Si se aprueban las </a:t>
            </a:r>
            <a:r>
              <a:rPr lang="en-US" sz="3399">
                <a:solidFill>
                  <a:srgbClr val="FFFFFF"/>
                </a:solidFill>
                <a:latin typeface="Open Sans Bold"/>
              </a:rPr>
              <a:t>tres</a:t>
            </a:r>
            <a:r>
              <a:rPr lang="en-US" sz="3399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399">
                <a:solidFill>
                  <a:srgbClr val="FFFFFF"/>
                </a:solidFill>
                <a:latin typeface="Open Sans Bold"/>
              </a:rPr>
              <a:t>evaluaciones</a:t>
            </a:r>
            <a:r>
              <a:rPr lang="en-US" sz="3399">
                <a:solidFill>
                  <a:srgbClr val="FFFFFF"/>
                </a:solidFill>
                <a:latin typeface="Open Sans"/>
              </a:rPr>
              <a:t> con una calificación igual o </a:t>
            </a:r>
            <a:r>
              <a:rPr lang="en-US" sz="3399">
                <a:solidFill>
                  <a:srgbClr val="FFFFFF"/>
                </a:solidFill>
                <a:latin typeface="Open Sans Bold"/>
              </a:rPr>
              <a:t>superior</a:t>
            </a:r>
            <a:r>
              <a:rPr lang="en-US" sz="3399">
                <a:solidFill>
                  <a:srgbClr val="FFFFFF"/>
                </a:solidFill>
                <a:latin typeface="Open Sans"/>
              </a:rPr>
              <a:t> al </a:t>
            </a:r>
            <a:r>
              <a:rPr lang="en-US" sz="3399">
                <a:solidFill>
                  <a:srgbClr val="FFFFFF"/>
                </a:solidFill>
                <a:latin typeface="Open Sans Bold"/>
              </a:rPr>
              <a:t>50%</a:t>
            </a:r>
            <a:r>
              <a:rPr lang="en-US" sz="3399">
                <a:solidFill>
                  <a:srgbClr val="FFFFFF"/>
                </a:solidFill>
                <a:latin typeface="Open Sans"/>
              </a:rPr>
              <a:t>, el </a:t>
            </a:r>
            <a:r>
              <a:rPr lang="en-US" sz="3399">
                <a:solidFill>
                  <a:srgbClr val="FFFFFF"/>
                </a:solidFill>
                <a:latin typeface="Open Sans Bold"/>
              </a:rPr>
              <a:t>módulo</a:t>
            </a:r>
            <a:r>
              <a:rPr lang="en-US" sz="3399">
                <a:solidFill>
                  <a:srgbClr val="FFFFFF"/>
                </a:solidFill>
                <a:latin typeface="Open Sans"/>
              </a:rPr>
              <a:t> estará </a:t>
            </a:r>
            <a:r>
              <a:rPr lang="en-US" sz="3399">
                <a:solidFill>
                  <a:srgbClr val="FFFFFF"/>
                </a:solidFill>
                <a:latin typeface="Open Sans Bold"/>
              </a:rPr>
              <a:t>aprobado</a:t>
            </a:r>
            <a:r>
              <a:rPr lang="en-US" sz="3399">
                <a:solidFill>
                  <a:srgbClr val="FFFFFF"/>
                </a:solidFill>
                <a:latin typeface="Open Sans"/>
              </a:rPr>
              <a:t> sin necesidad de presentarse al examen de la convocatoria ordinaria. 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</a:rPr>
              <a:t>       </a:t>
            </a:r>
            <a:r>
              <a:rPr lang="en-US" sz="3399">
                <a:solidFill>
                  <a:srgbClr val="FFFFFF"/>
                </a:solidFill>
                <a:latin typeface="Open Sans"/>
              </a:rPr>
              <a:t>La </a:t>
            </a:r>
            <a:r>
              <a:rPr lang="en-US" sz="3399">
                <a:solidFill>
                  <a:srgbClr val="FFFFFF"/>
                </a:solidFill>
                <a:latin typeface="Open Sans Bold"/>
              </a:rPr>
              <a:t>calificación</a:t>
            </a:r>
            <a:r>
              <a:rPr lang="en-US" sz="3399">
                <a:solidFill>
                  <a:srgbClr val="FFFFFF"/>
                </a:solidFill>
                <a:latin typeface="Open Sans"/>
              </a:rPr>
              <a:t> final será la </a:t>
            </a:r>
            <a:r>
              <a:rPr lang="en-US" sz="3399">
                <a:solidFill>
                  <a:srgbClr val="FFFFFF"/>
                </a:solidFill>
                <a:latin typeface="Open Sans Bold"/>
              </a:rPr>
              <a:t>media</a:t>
            </a:r>
            <a:r>
              <a:rPr lang="en-US" sz="3399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399">
                <a:solidFill>
                  <a:srgbClr val="FFFFFF"/>
                </a:solidFill>
                <a:latin typeface="Open Sans Bold"/>
              </a:rPr>
              <a:t>aritmética</a:t>
            </a:r>
            <a:r>
              <a:rPr lang="en-US" sz="3399">
                <a:solidFill>
                  <a:srgbClr val="FFFFFF"/>
                </a:solidFill>
                <a:latin typeface="Open Sans"/>
              </a:rPr>
              <a:t> de las evaluaciones.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057275"/>
            <a:ext cx="15736893" cy="1704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650"/>
              </a:lnSpc>
            </a:pPr>
            <a:r>
              <a:rPr lang="en-US" sz="5885">
                <a:solidFill>
                  <a:srgbClr val="F1CD0C"/>
                </a:solidFill>
                <a:latin typeface="Open Sauce Heavy"/>
              </a:rPr>
              <a:t>Evaluación Continua</a:t>
            </a:r>
          </a:p>
          <a:p>
            <a:pPr>
              <a:lnSpc>
                <a:spcPts val="665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819" r="0" b="-881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92280" y="2433153"/>
            <a:ext cx="15214220" cy="3537251"/>
            <a:chOff x="0" y="0"/>
            <a:chExt cx="4007037" cy="93162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07037" cy="931622"/>
            </a:xfrm>
            <a:custGeom>
              <a:avLst/>
              <a:gdLst/>
              <a:ahLst/>
              <a:cxnLst/>
              <a:rect r="r" b="b" t="t" l="l"/>
              <a:pathLst>
                <a:path h="931622" w="4007037">
                  <a:moveTo>
                    <a:pt x="0" y="0"/>
                  </a:moveTo>
                  <a:lnTo>
                    <a:pt x="4007037" y="0"/>
                  </a:lnTo>
                  <a:lnTo>
                    <a:pt x="4007037" y="931622"/>
                  </a:lnTo>
                  <a:lnTo>
                    <a:pt x="0" y="931622"/>
                  </a:lnTo>
                  <a:close/>
                </a:path>
              </a:pathLst>
            </a:custGeom>
            <a:solidFill>
              <a:srgbClr val="0B0834">
                <a:alpha val="64706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007037" cy="9697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37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759707" y="2989713"/>
            <a:ext cx="14279366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4058" indent="-367029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Open Sans"/>
              </a:rPr>
              <a:t> Si se </a:t>
            </a:r>
            <a:r>
              <a:rPr lang="en-US" sz="3399">
                <a:solidFill>
                  <a:srgbClr val="FFFFFF"/>
                </a:solidFill>
                <a:latin typeface="Open Sans Bold"/>
              </a:rPr>
              <a:t>suspende</a:t>
            </a:r>
            <a:r>
              <a:rPr lang="en-US" sz="3399">
                <a:solidFill>
                  <a:srgbClr val="FFFFFF"/>
                </a:solidFill>
                <a:latin typeface="Open Sans"/>
              </a:rPr>
              <a:t> alguna evaluación: </a:t>
            </a:r>
            <a:r>
              <a:rPr lang="en-US" sz="3399">
                <a:solidFill>
                  <a:srgbClr val="FFFFFF"/>
                </a:solidFill>
                <a:latin typeface="Open Sans Bold"/>
              </a:rPr>
              <a:t>recuperación</a:t>
            </a:r>
            <a:r>
              <a:rPr lang="en-US" sz="3399">
                <a:solidFill>
                  <a:srgbClr val="FFFFFF"/>
                </a:solidFill>
                <a:latin typeface="Open Sans"/>
              </a:rPr>
              <a:t> de las evaluaciones suspendidas en el </a:t>
            </a:r>
            <a:r>
              <a:rPr lang="en-US" sz="3399">
                <a:solidFill>
                  <a:srgbClr val="FFFFFF"/>
                </a:solidFill>
                <a:latin typeface="Open Sans Bold"/>
              </a:rPr>
              <a:t>examen</a:t>
            </a:r>
            <a:r>
              <a:rPr lang="en-US" sz="3399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399">
                <a:solidFill>
                  <a:srgbClr val="FFFFFF"/>
                </a:solidFill>
                <a:latin typeface="Open Sans Bold"/>
              </a:rPr>
              <a:t>ordinario</a:t>
            </a:r>
            <a:r>
              <a:rPr lang="en-US" sz="3399">
                <a:solidFill>
                  <a:srgbClr val="FFFFFF"/>
                </a:solidFill>
                <a:latin typeface="Open Sans"/>
              </a:rPr>
              <a:t>.</a:t>
            </a:r>
          </a:p>
          <a:p>
            <a:pPr marL="734058" indent="-367029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Open Sans"/>
              </a:rPr>
              <a:t>Si se </a:t>
            </a:r>
            <a:r>
              <a:rPr lang="en-US" sz="3399">
                <a:solidFill>
                  <a:srgbClr val="FFFFFF"/>
                </a:solidFill>
                <a:latin typeface="Open Sans Bold"/>
              </a:rPr>
              <a:t>suspende</a:t>
            </a:r>
            <a:r>
              <a:rPr lang="en-US" sz="3399">
                <a:solidFill>
                  <a:srgbClr val="FFFFFF"/>
                </a:solidFill>
                <a:latin typeface="Open Sans"/>
              </a:rPr>
              <a:t> en examen </a:t>
            </a:r>
            <a:r>
              <a:rPr lang="en-US" sz="3399">
                <a:solidFill>
                  <a:srgbClr val="FFFFFF"/>
                </a:solidFill>
                <a:latin typeface="Open Sans Bold"/>
              </a:rPr>
              <a:t>ordinario</a:t>
            </a:r>
            <a:r>
              <a:rPr lang="en-US" sz="3399">
                <a:solidFill>
                  <a:srgbClr val="FFFFFF"/>
                </a:solidFill>
                <a:latin typeface="Open Sans"/>
              </a:rPr>
              <a:t>, </a:t>
            </a:r>
            <a:r>
              <a:rPr lang="en-US" sz="3399">
                <a:solidFill>
                  <a:srgbClr val="FFFFFF"/>
                </a:solidFill>
                <a:latin typeface="Open Sans Bold"/>
              </a:rPr>
              <a:t>examen</a:t>
            </a:r>
            <a:r>
              <a:rPr lang="en-US" sz="3399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399">
                <a:solidFill>
                  <a:srgbClr val="FFFFFF"/>
                </a:solidFill>
                <a:latin typeface="Open Sans Bold"/>
              </a:rPr>
              <a:t>final</a:t>
            </a:r>
            <a:r>
              <a:rPr lang="en-US" sz="3399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399">
                <a:solidFill>
                  <a:srgbClr val="FFFFFF"/>
                </a:solidFill>
                <a:latin typeface="Open Sans Bold"/>
              </a:rPr>
              <a:t>extraordinario</a:t>
            </a:r>
            <a:r>
              <a:rPr lang="en-US" sz="3399">
                <a:solidFill>
                  <a:srgbClr val="FFFFFF"/>
                </a:solidFill>
                <a:latin typeface="Open Sans"/>
              </a:rPr>
              <a:t> en junio con todos los contenidos.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057275"/>
            <a:ext cx="15736893" cy="1704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650"/>
              </a:lnSpc>
            </a:pPr>
            <a:r>
              <a:rPr lang="en-US" sz="5885">
                <a:solidFill>
                  <a:srgbClr val="F1CD0C"/>
                </a:solidFill>
                <a:latin typeface="Open Sauce Heavy"/>
              </a:rPr>
              <a:t>Evaluación Continua</a:t>
            </a:r>
          </a:p>
          <a:p>
            <a:pPr>
              <a:lnSpc>
                <a:spcPts val="665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819" r="0" b="-881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92280" y="2433153"/>
            <a:ext cx="15214220" cy="5344149"/>
            <a:chOff x="0" y="0"/>
            <a:chExt cx="4007037" cy="140751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07037" cy="1407512"/>
            </a:xfrm>
            <a:custGeom>
              <a:avLst/>
              <a:gdLst/>
              <a:ahLst/>
              <a:cxnLst/>
              <a:rect r="r" b="b" t="t" l="l"/>
              <a:pathLst>
                <a:path h="1407512" w="4007037">
                  <a:moveTo>
                    <a:pt x="0" y="0"/>
                  </a:moveTo>
                  <a:lnTo>
                    <a:pt x="4007037" y="0"/>
                  </a:lnTo>
                  <a:lnTo>
                    <a:pt x="4007037" y="1407512"/>
                  </a:lnTo>
                  <a:lnTo>
                    <a:pt x="0" y="1407512"/>
                  </a:lnTo>
                  <a:close/>
                </a:path>
              </a:pathLst>
            </a:custGeom>
            <a:solidFill>
              <a:srgbClr val="0B0834">
                <a:alpha val="64706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007037" cy="14456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37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759707" y="2989713"/>
            <a:ext cx="14279366" cy="4180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4058" indent="-367029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Open Sans"/>
              </a:rPr>
              <a:t> Los contenidos se disponibilizarán en el aula virtual así como la las prácticas a realizar para su entrega.</a:t>
            </a:r>
          </a:p>
          <a:p>
            <a:pPr marL="734058" indent="-367029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Open Sans"/>
              </a:rPr>
              <a:t> A lo largo del curso se irán proponiendo libros de consulta y enlaces de internet para cada una de las unidades.</a:t>
            </a:r>
          </a:p>
          <a:p>
            <a:pPr marL="734058" indent="-367029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Open Sans"/>
              </a:rPr>
              <a:t>Además de poder hacer uso de los materiales proporcionados, los alumnos deberán tomar apuntes en clase de las explicaciones del profesor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057275"/>
            <a:ext cx="15736893" cy="864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650"/>
              </a:lnSpc>
            </a:pPr>
            <a:r>
              <a:rPr lang="en-US" sz="5885">
                <a:solidFill>
                  <a:srgbClr val="F1CD0C"/>
                </a:solidFill>
                <a:latin typeface="Open Sauce Heavy"/>
              </a:rPr>
              <a:t>Libros de texto y documentación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819" r="0" b="-881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92280" y="2433153"/>
            <a:ext cx="15214220" cy="5344149"/>
            <a:chOff x="0" y="0"/>
            <a:chExt cx="4007037" cy="140751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07037" cy="1407512"/>
            </a:xfrm>
            <a:custGeom>
              <a:avLst/>
              <a:gdLst/>
              <a:ahLst/>
              <a:cxnLst/>
              <a:rect r="r" b="b" t="t" l="l"/>
              <a:pathLst>
                <a:path h="1407512" w="4007037">
                  <a:moveTo>
                    <a:pt x="0" y="0"/>
                  </a:moveTo>
                  <a:lnTo>
                    <a:pt x="4007037" y="0"/>
                  </a:lnTo>
                  <a:lnTo>
                    <a:pt x="4007037" y="1407512"/>
                  </a:lnTo>
                  <a:lnTo>
                    <a:pt x="0" y="1407512"/>
                  </a:lnTo>
                  <a:close/>
                </a:path>
              </a:pathLst>
            </a:custGeom>
            <a:solidFill>
              <a:srgbClr val="0B0834">
                <a:alpha val="64706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007037" cy="14456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37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759707" y="2894463"/>
            <a:ext cx="14279366" cy="473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1CD0C"/>
                </a:solidFill>
                <a:latin typeface="Open Sans Bold"/>
              </a:rPr>
              <a:t> Dudas </a:t>
            </a:r>
          </a:p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1CD0C"/>
                </a:solidFill>
                <a:latin typeface="Open Sans Bold"/>
              </a:rPr>
              <a:t>y </a:t>
            </a:r>
          </a:p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1CD0C"/>
                </a:solidFill>
                <a:latin typeface="Open Sans Bold"/>
              </a:rPr>
              <a:t>sugerencias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DAFxIrZxoDw</dc:identifier>
  <dcterms:modified xsi:type="dcterms:W3CDTF">2011-08-01T06:04:30Z</dcterms:modified>
  <cp:revision>1</cp:revision>
  <dc:title>Presentación LLLL</dc:title>
</cp:coreProperties>
</file>