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6" r:id="rId6"/>
    <p:sldId id="267" r:id="rId7"/>
    <p:sldId id="264" r:id="rId8"/>
    <p:sldId id="263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8BC7A-78F4-46B2-B83B-76024028191C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B17F5-5C53-4C07-8F40-818CAD30AB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7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7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62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27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79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01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58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29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5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08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76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93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2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92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76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49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9540-1741-4E27-8021-E8D89D6EBC2D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B99B-5845-4A18-B16A-A2D8B8CC09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360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s://www.profesionalreview.com/refrigeracion-liquida/" TargetMode="External"/><Relationship Id="rId7" Type="http://schemas.openxmlformats.org/officeDocument/2006/relationships/hyperlink" Target="https://www.youtube.com/watch?v=DKwA7ygTJn0&amp;ab_channel=JayzTwoCents" TargetMode="External"/><Relationship Id="rId2" Type="http://schemas.openxmlformats.org/officeDocument/2006/relationships/hyperlink" Target="https://es.wikipedia.org/wiki/Refrigeraci%C3%B3n_l%C3%ADquida_(inform%C3%A1tica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DR4QByVdCc&amp;ab_channel=LinusTechTips" TargetMode="External"/><Relationship Id="rId5" Type="http://schemas.openxmlformats.org/officeDocument/2006/relationships/hyperlink" Target="https://www.youtube.com/watch?v=hr0qLLv3dKc&amp;ab_channel=LinusTechTips" TargetMode="External"/><Relationship Id="rId4" Type="http://schemas.openxmlformats.org/officeDocument/2006/relationships/hyperlink" Target="https://www.xataka.com/componentes/refrigeracion-liquida-que-como-funciona-cuando-merece-pena-apostar-ella-para-propulsar-nuestro-pc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s.wikipedia.org/wiki/Refrigeraci%C3%B3n_l%C3%ADquida_(inform%C3%A1tica)" TargetMode="Externa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profesionalreview.com/refrigeracion-liquida/#:~:text=Componentes%20de%20una%20refrigeraci%C3%B3n%20l%C3%ADquida" TargetMode="Externa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4447A-C15C-8C2B-C6CD-FEBEC7B9D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Refrigeración Líquida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C87257-B612-78BF-EE0C-24D027278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Una breve explicación</a:t>
            </a:r>
          </a:p>
        </p:txBody>
      </p:sp>
    </p:spTree>
    <p:extLst>
      <p:ext uri="{BB962C8B-B14F-4D97-AF65-F5344CB8AC3E}">
        <p14:creationId xmlns:p14="http://schemas.microsoft.com/office/powerpoint/2010/main" val="170029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6CA4C-22A3-DD80-04DE-9FFD1ACB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BFFA2-0052-AE28-D6A4-76B53C87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hlinkClick r:id="rId2"/>
              </a:rPr>
              <a:t>Página de la Wikipedia sobre la refrigeración líquida</a:t>
            </a:r>
            <a:endParaRPr lang="es-ES" sz="2000" dirty="0"/>
          </a:p>
          <a:p>
            <a:r>
              <a:rPr lang="es-ES" sz="2000" dirty="0">
                <a:hlinkClick r:id="rId3"/>
              </a:rPr>
              <a:t>Artículo de Profesional Review sobre la refrigeración líquida</a:t>
            </a:r>
            <a:endParaRPr lang="es-ES" sz="2000" dirty="0"/>
          </a:p>
          <a:p>
            <a:r>
              <a:rPr lang="es-ES" sz="2000" dirty="0">
                <a:hlinkClick r:id="rId4"/>
              </a:rPr>
              <a:t>Artículo de Xataka sobre la refrigeración líquida</a:t>
            </a:r>
            <a:endParaRPr lang="es-ES" sz="2000" dirty="0"/>
          </a:p>
          <a:p>
            <a:r>
              <a:rPr lang="es-ES" sz="2000" dirty="0">
                <a:hlinkClick r:id="rId5"/>
              </a:rPr>
              <a:t>Vídeo de LinusTechTips comparando refrigeración líquida AIO y de aire</a:t>
            </a:r>
            <a:endParaRPr lang="es-ES" sz="2000" dirty="0"/>
          </a:p>
          <a:p>
            <a:r>
              <a:rPr lang="es-ES" sz="2000" dirty="0">
                <a:hlinkClick r:id="rId6"/>
              </a:rPr>
              <a:t>Vídeo de LinusTechTips hablando de un problema que se encontraron al instalar un sistema de refrigeración líquida</a:t>
            </a:r>
            <a:endParaRPr lang="es-ES" sz="2000" dirty="0"/>
          </a:p>
          <a:p>
            <a:r>
              <a:rPr lang="es-ES" sz="2000" dirty="0">
                <a:hlinkClick r:id="rId7"/>
              </a:rPr>
              <a:t>Vídeo de JayzTwoCents dando consejos sobre la instalación de refrigeración líquida</a:t>
            </a:r>
            <a:endParaRPr lang="es-ES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CB9EEC-AA08-8554-9FDA-3F2CBDB1EDB8}"/>
              </a:ext>
            </a:extLst>
          </p:cNvPr>
          <p:cNvSpPr txBox="1"/>
          <p:nvPr/>
        </p:nvSpPr>
        <p:spPr>
          <a:xfrm>
            <a:off x="5245947" y="6488668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hlinkClick r:id="rId8" action="ppaction://hlinksldjump"/>
              </a:rPr>
              <a:t>Índice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1746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1E805-0AD3-A5FC-24FF-7B562DB1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36941"/>
            <a:ext cx="8610600" cy="129302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62CCE0-DD31-F0BE-8D15-376DEFC0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Definición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Características</a:t>
            </a:r>
            <a:endParaRPr lang="es-ES" dirty="0"/>
          </a:p>
          <a:p>
            <a:r>
              <a:rPr lang="es-ES" dirty="0">
                <a:hlinkClick r:id="rId4" action="ppaction://hlinksldjump"/>
              </a:rPr>
              <a:t>Componentes</a:t>
            </a:r>
            <a:endParaRPr lang="es-ES" dirty="0"/>
          </a:p>
          <a:p>
            <a:r>
              <a:rPr lang="es-ES" dirty="0">
                <a:hlinkClick r:id="rId5" action="ppaction://hlinksldjump"/>
              </a:rPr>
              <a:t>Tipos de Refrigeración Líquida</a:t>
            </a:r>
            <a:endParaRPr lang="es-ES" dirty="0"/>
          </a:p>
          <a:p>
            <a:r>
              <a:rPr lang="es-ES" dirty="0">
                <a:hlinkClick r:id="rId6" action="ppaction://hlinksldjump"/>
              </a:rPr>
              <a:t>Refrigeración Líquida AIO vs Refrigeración por Aire</a:t>
            </a:r>
            <a:endParaRPr lang="es-ES" dirty="0"/>
          </a:p>
          <a:p>
            <a:r>
              <a:rPr lang="es-ES" dirty="0">
                <a:hlinkClick r:id="rId7" action="ppaction://hlinksldjump"/>
              </a:rPr>
              <a:t>Diferencias entre ambas</a:t>
            </a:r>
            <a:endParaRPr lang="es-ES" dirty="0"/>
          </a:p>
          <a:p>
            <a:r>
              <a:rPr lang="es-ES" dirty="0">
                <a:hlinkClick r:id="rId8" action="ppaction://hlinksldjump"/>
              </a:rPr>
              <a:t>La Refrigeración Líquida Personalizada</a:t>
            </a:r>
            <a:endParaRPr lang="es-ES" dirty="0"/>
          </a:p>
          <a:p>
            <a:r>
              <a:rPr lang="es-ES" dirty="0">
                <a:hlinkClick r:id="rId9" action="ppaction://hlinksldjump"/>
              </a:rPr>
              <a:t>Referencias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4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C50F5-F615-C035-D0D3-9AB60A04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Definición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​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6" name="Marcador de contenido 5" descr="Imagen que contiene moto, verde, tabla, estacionado">
            <a:extLst>
              <a:ext uri="{FF2B5EF4-FFF2-40B4-BE49-F238E27FC236}">
                <a16:creationId xmlns:a16="http://schemas.microsoft.com/office/drawing/2014/main" id="{225CCB11-A88B-05CE-9265-0756F64EB5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1"/>
            <a:ext cx="4905375" cy="3675371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5F8AE-23AC-36B9-34FA-013DA431BA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La refrigeración líquida o </a:t>
            </a:r>
            <a:r>
              <a:rPr lang="es-ES" i="1" dirty="0"/>
              <a:t>watercooling</a:t>
            </a:r>
            <a:r>
              <a:rPr lang="es-ES" dirty="0"/>
              <a:t> es una técnica de enfriamiento que utiliza un líquido refrigerante como medio de enfriamiento, logrando así excelentes resultados en la disminución de temperaturas. Conlleva enormes posibilidades de </a:t>
            </a:r>
            <a:r>
              <a:rPr lang="es-ES" i="1" dirty="0"/>
              <a:t>overclock</a:t>
            </a:r>
            <a:r>
              <a:rPr lang="es-ES" dirty="0"/>
              <a:t>. Se suele diseñar con circuitos de agua estancos.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1600" dirty="0">
                <a:hlinkClick r:id="rId2"/>
              </a:rPr>
              <a:t>Referencia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3CF6EE-CAB0-14CB-94F6-36A9FE62A1C4}"/>
              </a:ext>
            </a:extLst>
          </p:cNvPr>
          <p:cNvSpPr txBox="1"/>
          <p:nvPr/>
        </p:nvSpPr>
        <p:spPr>
          <a:xfrm>
            <a:off x="5245947" y="6488668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hlinkClick r:id="rId4" action="ppaction://hlinksldjump"/>
              </a:rPr>
              <a:t>Índice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92033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B4039-B7E7-586B-E6CA-654194C9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Características</a:t>
            </a:r>
          </a:p>
        </p:txBody>
      </p:sp>
      <p:pic>
        <p:nvPicPr>
          <p:cNvPr id="8" name="Marcador de contenido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3A46A33-6456-41D2-80E3-09B8E20AB5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4559"/>
            <a:ext cx="5334000" cy="299943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95D046-E533-117E-DCC0-8A7B0ADF78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Bajo o nulo ruido 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(personalizada)</a:t>
            </a:r>
          </a:p>
          <a:p>
            <a:r>
              <a:rPr lang="es-ES" dirty="0"/>
              <a:t>Poco costo-eficiente</a:t>
            </a:r>
          </a:p>
          <a:p>
            <a:r>
              <a:rPr lang="es-ES" dirty="0"/>
              <a:t>Bastante espacio-eficiente</a:t>
            </a:r>
          </a:p>
          <a:p>
            <a:r>
              <a:rPr lang="es-ES" dirty="0"/>
              <a:t>Alta complejidad de instalación y mantenimiento 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(personalizada)</a:t>
            </a:r>
          </a:p>
          <a:p>
            <a:r>
              <a:rPr lang="es-ES" dirty="0"/>
              <a:t>Gran capacidad máxima de refrigerado 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(personalizada)</a:t>
            </a:r>
          </a:p>
          <a:p>
            <a:r>
              <a:rPr lang="es-ES" dirty="0"/>
              <a:t>Precio mínimo funcional alto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6B6790-CF24-DE35-1D76-A84C8F89A2CD}"/>
              </a:ext>
            </a:extLst>
          </p:cNvPr>
          <p:cNvSpPr txBox="1"/>
          <p:nvPr/>
        </p:nvSpPr>
        <p:spPr>
          <a:xfrm>
            <a:off x="5245947" y="6488668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hlinkClick r:id="rId3" action="ppaction://hlinksldjump"/>
              </a:rPr>
              <a:t>Índice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8083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C3E97-3E88-EC0C-9B22-CE076F24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Componentes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​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8" name="Marcador de contenido 7" descr="Imagen que contiene interior, tabla, computadora, escritorio&#10;&#10;Descripción generada automáticamente">
            <a:extLst>
              <a:ext uri="{FF2B5EF4-FFF2-40B4-BE49-F238E27FC236}">
                <a16:creationId xmlns:a16="http://schemas.microsoft.com/office/drawing/2014/main" id="{38E63409-F286-0EFC-DD81-43DA2B3AAF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96" y="2193925"/>
            <a:ext cx="5139607" cy="402431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436C5-933A-5177-B4CA-5B5DCEE78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Fluido refrigerante</a:t>
            </a:r>
          </a:p>
          <a:p>
            <a:r>
              <a:rPr lang="es-ES" dirty="0"/>
              <a:t>Bomba y depósito</a:t>
            </a:r>
          </a:p>
          <a:p>
            <a:r>
              <a:rPr lang="es-ES" dirty="0"/>
              <a:t>Bloques fríos</a:t>
            </a:r>
          </a:p>
          <a:p>
            <a:r>
              <a:rPr lang="es-ES" dirty="0"/>
              <a:t>Radiador</a:t>
            </a:r>
          </a:p>
          <a:p>
            <a:r>
              <a:rPr lang="es-ES" dirty="0"/>
              <a:t>Ventiladores</a:t>
            </a:r>
          </a:p>
          <a:p>
            <a:r>
              <a:rPr lang="es-ES" dirty="0"/>
              <a:t>Tubos</a:t>
            </a:r>
          </a:p>
          <a:p>
            <a:r>
              <a:rPr lang="es-ES" dirty="0"/>
              <a:t>Racores y elementos de unión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1600" dirty="0">
                <a:hlinkClick r:id="rId2"/>
              </a:rPr>
              <a:t>Referencia</a:t>
            </a:r>
            <a:endParaRPr lang="es-ES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9B300B-E51F-1D13-EEF4-196E97D46A1B}"/>
              </a:ext>
            </a:extLst>
          </p:cNvPr>
          <p:cNvSpPr txBox="1"/>
          <p:nvPr/>
        </p:nvSpPr>
        <p:spPr>
          <a:xfrm>
            <a:off x="5245947" y="6488668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hlinkClick r:id="rId4" action="ppaction://hlinksldjump"/>
              </a:rPr>
              <a:t>Índice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4707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30226-F27D-1BEB-547A-E52D5B0D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Tipos de refrigeración líquida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993C96-5BCC-999D-F364-CE06D8F3F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 en uno (AIO)</a:t>
            </a:r>
          </a:p>
        </p:txBody>
      </p:sp>
      <p:pic>
        <p:nvPicPr>
          <p:cNvPr id="8" name="Marcador de contenido 7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4202747E-6208-3B38-5C23-717B8AE2F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7" y="3235452"/>
            <a:ext cx="2593594" cy="2593594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B4DCC7-0D2F-059F-24E9-EDF01DE5B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Personalizada (Custom)</a:t>
            </a:r>
          </a:p>
        </p:txBody>
      </p:sp>
      <p:pic>
        <p:nvPicPr>
          <p:cNvPr id="10" name="Marcador de contenido 9" descr="Imagen que contiene computadora, tren, azul, equipaje&#10;&#10;Descripción generada automáticamente">
            <a:extLst>
              <a:ext uri="{FF2B5EF4-FFF2-40B4-BE49-F238E27FC236}">
                <a16:creationId xmlns:a16="http://schemas.microsoft.com/office/drawing/2014/main" id="{A3E79904-CA91-5542-AFF9-7886748913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32" y="3537683"/>
            <a:ext cx="2989135" cy="1989133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A436C60-BDBD-368A-1CB7-78632E54E4D3}"/>
              </a:ext>
            </a:extLst>
          </p:cNvPr>
          <p:cNvSpPr txBox="1"/>
          <p:nvPr/>
        </p:nvSpPr>
        <p:spPr>
          <a:xfrm>
            <a:off x="5245947" y="6488668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hlinkClick r:id="rId4" action="ppaction://hlinksldjump"/>
              </a:rPr>
              <a:t>Índice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2022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B00AE-5175-0266-93E1-AA56CC79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Refrigeración Líquida AIO vs Refrigeración por aire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887CA7D-6B38-B116-BE87-F826FD415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425" y="3217676"/>
            <a:ext cx="4346547" cy="1915598"/>
          </a:xfrm>
        </p:spPr>
      </p:pic>
      <p:pic>
        <p:nvPicPr>
          <p:cNvPr id="8" name="Marcador de contenido 7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3CE4735A-349C-2DA7-F2D0-78C4962EB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795215"/>
            <a:ext cx="4162425" cy="2760520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D83137E-11D4-45B2-3C27-8F7A4B0BA6EF}"/>
              </a:ext>
            </a:extLst>
          </p:cNvPr>
          <p:cNvSpPr txBox="1"/>
          <p:nvPr/>
        </p:nvSpPr>
        <p:spPr>
          <a:xfrm>
            <a:off x="5245947" y="6488668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hlinkClick r:id="rId4" action="ppaction://hlinksldjump"/>
              </a:rPr>
              <a:t>Índice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1123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D8BE-B728-C353-8338-23171CE3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Diferencias entre ambas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0942C-8120-537E-BD1E-FCEE8EBF1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Refrigeración Líquida AIO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53985D-47A6-0F2E-2F11-5BB54509F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Poco ruido</a:t>
            </a:r>
          </a:p>
          <a:p>
            <a:r>
              <a:rPr lang="es-ES" dirty="0"/>
              <a:t>Alto coste de entrada</a:t>
            </a:r>
          </a:p>
          <a:p>
            <a:r>
              <a:rPr lang="es-ES" dirty="0"/>
              <a:t>Mayor peligro por error</a:t>
            </a:r>
          </a:p>
          <a:p>
            <a:r>
              <a:rPr lang="es-ES" dirty="0"/>
              <a:t>Mayor libertad de acceso a los componentes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97AAF9-66EC-7A04-E164-79B8194E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Refrigeración por aire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E0E54D-2CDD-44B0-091C-1C3F131C0F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Mucho ruido</a:t>
            </a:r>
          </a:p>
          <a:p>
            <a:r>
              <a:rPr lang="es-ES" dirty="0"/>
              <a:t>Bajo coste de entrada</a:t>
            </a:r>
          </a:p>
          <a:p>
            <a:r>
              <a:rPr lang="es-ES" dirty="0"/>
              <a:t>Menor peligro por error</a:t>
            </a:r>
          </a:p>
          <a:p>
            <a:r>
              <a:rPr lang="es-ES" dirty="0"/>
              <a:t>Menor libertad de acceso a los componentes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AF97E4-F4A3-EFB3-4E6C-99B1F0324CA7}"/>
              </a:ext>
            </a:extLst>
          </p:cNvPr>
          <p:cNvSpPr txBox="1"/>
          <p:nvPr/>
        </p:nvSpPr>
        <p:spPr>
          <a:xfrm>
            <a:off x="5245947" y="6488668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hlinkClick r:id="rId2" action="ppaction://hlinksldjump"/>
              </a:rPr>
              <a:t>Índice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16830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DEA38-A8D8-32EE-0CAD-F29BAA5D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La Refrigeración Líquida Personalizada</a:t>
            </a:r>
          </a:p>
        </p:txBody>
      </p:sp>
      <p:pic>
        <p:nvPicPr>
          <p:cNvPr id="6" name="Marcador de contenido 5" descr="Imagen de la pantalla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2730B895-02E2-388D-84E3-9489431C2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11758"/>
            <a:ext cx="5334000" cy="3988646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9FE07-B07F-7800-6B0C-3DAC88E09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Alto nivel personalización (obvio)</a:t>
            </a:r>
          </a:p>
          <a:p>
            <a:r>
              <a:rPr lang="es-ES" dirty="0"/>
              <a:t>Muy alto rendimiento</a:t>
            </a:r>
          </a:p>
          <a:p>
            <a:r>
              <a:rPr lang="es-ES" dirty="0"/>
              <a:t>Alta dificultad de instalación y mantenimiento</a:t>
            </a:r>
          </a:p>
          <a:p>
            <a:r>
              <a:rPr lang="es-ES" dirty="0"/>
              <a:t>Alto coste de adquisición</a:t>
            </a:r>
          </a:p>
          <a:p>
            <a:r>
              <a:rPr lang="es-ES" dirty="0"/>
              <a:t>Considerado estéticamente bonito</a:t>
            </a:r>
          </a:p>
          <a:p>
            <a:r>
              <a:rPr lang="es-ES" dirty="0"/>
              <a:t>Solo para usuarios que necesitan un dispositivo de última gama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F08635-3401-FBB0-33B1-4032531331F8}"/>
              </a:ext>
            </a:extLst>
          </p:cNvPr>
          <p:cNvSpPr txBox="1"/>
          <p:nvPr/>
        </p:nvSpPr>
        <p:spPr>
          <a:xfrm>
            <a:off x="5245947" y="6488668"/>
            <a:ext cx="135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hlinkClick r:id="rId3" action="ppaction://hlinksldjump"/>
              </a:rPr>
              <a:t>Índice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31335876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193</TotalTime>
  <Words>297</Words>
  <Application>Microsoft Office PowerPoint</Application>
  <PresentationFormat>Panorámica</PresentationFormat>
  <Paragraphs>70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Estela de condensación</vt:lpstr>
      <vt:lpstr>Refrigeración Líquida</vt:lpstr>
      <vt:lpstr>Índice</vt:lpstr>
      <vt:lpstr>Definición​</vt:lpstr>
      <vt:lpstr>Características</vt:lpstr>
      <vt:lpstr>Componentes​</vt:lpstr>
      <vt:lpstr>Tipos de refrigeración líquida</vt:lpstr>
      <vt:lpstr>Refrigeración Líquida AIO vs Refrigeración por aire</vt:lpstr>
      <vt:lpstr>Diferencias entre ambas</vt:lpstr>
      <vt:lpstr>La Refrigeración Líquida Personalizada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Refrigeración Líquida</dc:title>
  <dc:creator>Marcos Fernández Ramos</dc:creator>
  <cp:lastModifiedBy>Marcos Fernández Ramos</cp:lastModifiedBy>
  <cp:revision>7</cp:revision>
  <dcterms:created xsi:type="dcterms:W3CDTF">2024-01-11T17:50:25Z</dcterms:created>
  <dcterms:modified xsi:type="dcterms:W3CDTF">2024-01-12T18:43:55Z</dcterms:modified>
</cp:coreProperties>
</file>