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6" r:id="rId7"/>
    <p:sldId id="275" r:id="rId8"/>
    <p:sldId id="267" r:id="rId9"/>
    <p:sldId id="269" r:id="rId10"/>
    <p:sldId id="270" r:id="rId11"/>
    <p:sldId id="271" r:id="rId12"/>
    <p:sldId id="273" r:id="rId13"/>
    <p:sldId id="274" r:id="rId14"/>
  </p:sldIdLst>
  <p:sldSz cx="9144000" cy="5143500" type="screen16x9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"/>
          <p:cNvGrpSpPr/>
          <p:nvPr/>
        </p:nvGrpSpPr>
        <p:grpSpPr>
          <a:xfrm>
            <a:off x="0" y="-6480"/>
            <a:ext cx="9143280" cy="5149800"/>
            <a:chOff x="0" y="-6480"/>
            <a:chExt cx="9143280" cy="5149800"/>
          </a:xfrm>
        </p:grpSpPr>
        <p:sp>
          <p:nvSpPr>
            <p:cNvPr id="14" name="Line 2"/>
            <p:cNvSpPr/>
            <p:nvPr/>
          </p:nvSpPr>
          <p:spPr>
            <a:xfrm>
              <a:off x="7027560" y="0"/>
              <a:ext cx="914400" cy="514332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5568480" y="2760840"/>
              <a:ext cx="3572640" cy="238248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6886080" y="-6480"/>
              <a:ext cx="2254680" cy="51490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7202520" y="-6480"/>
              <a:ext cx="1940760" cy="51490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6699240" y="2286000"/>
              <a:ext cx="2444040" cy="28566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7000920" y="-6480"/>
              <a:ext cx="2140200" cy="51490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8174160" y="-6480"/>
              <a:ext cx="966960" cy="51490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8204400" y="-6480"/>
              <a:ext cx="936720" cy="51490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7778880" y="2692440"/>
              <a:ext cx="1362240" cy="2450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3009960"/>
              <a:ext cx="335880" cy="2133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12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 fontScale="8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1"/>
          <p:cNvGrpSpPr/>
          <p:nvPr/>
        </p:nvGrpSpPr>
        <p:grpSpPr>
          <a:xfrm>
            <a:off x="0" y="-6480"/>
            <a:ext cx="9143280" cy="5149800"/>
            <a:chOff x="0" y="-6480"/>
            <a:chExt cx="9143280" cy="5149800"/>
          </a:xfrm>
        </p:grpSpPr>
        <p:sp>
          <p:nvSpPr>
            <p:cNvPr id="50" name="Line 2"/>
            <p:cNvSpPr/>
            <p:nvPr/>
          </p:nvSpPr>
          <p:spPr>
            <a:xfrm>
              <a:off x="7027560" y="0"/>
              <a:ext cx="914400" cy="5143320"/>
            </a:xfrm>
            <a:prstGeom prst="line">
              <a:avLst/>
            </a:prstGeom>
            <a:ln w="952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1" name="Line 3"/>
            <p:cNvSpPr/>
            <p:nvPr/>
          </p:nvSpPr>
          <p:spPr>
            <a:xfrm flipH="1">
              <a:off x="5568480" y="2760840"/>
              <a:ext cx="3572640" cy="2382480"/>
            </a:xfrm>
            <a:prstGeom prst="line">
              <a:avLst/>
            </a:prstGeom>
            <a:ln w="9525" cap="rnd">
              <a:solidFill>
                <a:schemeClr val="bg1">
                  <a:lumMod val="85000"/>
                </a:scheme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2" name="CustomShape 4"/>
            <p:cNvSpPr/>
            <p:nvPr/>
          </p:nvSpPr>
          <p:spPr>
            <a:xfrm>
              <a:off x="6886080" y="-6480"/>
              <a:ext cx="2254680" cy="514908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" name="CustomShape 5"/>
            <p:cNvSpPr/>
            <p:nvPr/>
          </p:nvSpPr>
          <p:spPr>
            <a:xfrm>
              <a:off x="7202520" y="-6480"/>
              <a:ext cx="1940760" cy="514908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CustomShape 6"/>
            <p:cNvSpPr/>
            <p:nvPr/>
          </p:nvSpPr>
          <p:spPr>
            <a:xfrm>
              <a:off x="6699240" y="2286000"/>
              <a:ext cx="2444040" cy="28566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" name="CustomShape 7"/>
            <p:cNvSpPr/>
            <p:nvPr/>
          </p:nvSpPr>
          <p:spPr>
            <a:xfrm>
              <a:off x="7000920" y="-6480"/>
              <a:ext cx="2140200" cy="514908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" name="CustomShape 8"/>
            <p:cNvSpPr/>
            <p:nvPr/>
          </p:nvSpPr>
          <p:spPr>
            <a:xfrm>
              <a:off x="8174160" y="-6480"/>
              <a:ext cx="966960" cy="514908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CustomShape 9"/>
            <p:cNvSpPr/>
            <p:nvPr/>
          </p:nvSpPr>
          <p:spPr>
            <a:xfrm>
              <a:off x="8204400" y="-6480"/>
              <a:ext cx="936720" cy="514908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CustomShape 10"/>
            <p:cNvSpPr/>
            <p:nvPr/>
          </p:nvSpPr>
          <p:spPr>
            <a:xfrm>
              <a:off x="7778880" y="2692440"/>
              <a:ext cx="1362240" cy="24505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CustomShape 11"/>
            <p:cNvSpPr/>
            <p:nvPr/>
          </p:nvSpPr>
          <p:spPr>
            <a:xfrm>
              <a:off x="0" y="3009960"/>
              <a:ext cx="335880" cy="21330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0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0" name="PlaceHolder 12"/>
          <p:cNvSpPr>
            <a:spLocks noGrp="1"/>
          </p:cNvSpPr>
          <p:nvPr>
            <p:ph type="title"/>
          </p:nvPr>
        </p:nvSpPr>
        <p:spPr>
          <a:xfrm>
            <a:off x="486000" y="1714680"/>
            <a:ext cx="8183160" cy="7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18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61" name="PlaceHolder 1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Segundo nivel del esquema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Tercer nivel del esquema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strike="noStrike" spc="-1">
                <a:latin typeface="Arial"/>
              </a:rPr>
              <a:t>Cuarto nivel del esquema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Quinto nivel del esquema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Sexto nivel del esquema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63880" y="2039040"/>
            <a:ext cx="5824440" cy="198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600" b="0" strike="noStrike" spc="-1" dirty="0" err="1">
                <a:solidFill>
                  <a:srgbClr val="4472C4"/>
                </a:solidFill>
                <a:latin typeface="Trebuchet MS"/>
              </a:rPr>
              <a:t>Presentación</a:t>
            </a:r>
            <a:br>
              <a:rPr dirty="0"/>
            </a:br>
            <a:br>
              <a:rPr dirty="0"/>
            </a:br>
            <a:r>
              <a:rPr lang="en-US" sz="2800" b="0" strike="noStrike" spc="-1" dirty="0" err="1">
                <a:solidFill>
                  <a:srgbClr val="4472C4"/>
                </a:solidFill>
                <a:latin typeface="Trebuchet MS"/>
              </a:rPr>
              <a:t>Profesora</a:t>
            </a:r>
            <a:r>
              <a:rPr lang="en-US" sz="2800" b="0" strike="noStrike" spc="-1" dirty="0">
                <a:solidFill>
                  <a:srgbClr val="4472C4"/>
                </a:solidFill>
                <a:latin typeface="Trebuchet MS"/>
              </a:rPr>
              <a:t>: </a:t>
            </a:r>
            <a:r>
              <a:rPr lang="en-US" sz="2800" spc="-1" dirty="0">
                <a:solidFill>
                  <a:srgbClr val="4472C4"/>
                </a:solidFill>
                <a:latin typeface="Trebuchet MS"/>
              </a:rPr>
              <a:t>Laura </a:t>
            </a:r>
            <a:r>
              <a:rPr lang="en-US" sz="2800" spc="-1" dirty="0" err="1">
                <a:solidFill>
                  <a:srgbClr val="4472C4"/>
                </a:solidFill>
                <a:latin typeface="Trebuchet MS"/>
              </a:rPr>
              <a:t>Naharros</a:t>
            </a:r>
            <a:r>
              <a:rPr lang="en-US" sz="2800" spc="-1" dirty="0">
                <a:solidFill>
                  <a:srgbClr val="4472C4"/>
                </a:solidFill>
                <a:latin typeface="Trebuchet MS"/>
              </a:rPr>
              <a:t> Martínez</a:t>
            </a:r>
          </a:p>
        </p:txBody>
      </p:sp>
      <p:sp>
        <p:nvSpPr>
          <p:cNvPr id="99" name="CustomShape 2"/>
          <p:cNvSpPr/>
          <p:nvPr/>
        </p:nvSpPr>
        <p:spPr>
          <a:xfrm>
            <a:off x="0" y="528480"/>
            <a:ext cx="5823720" cy="82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spc="-1" dirty="0" err="1">
                <a:solidFill>
                  <a:srgbClr val="808080"/>
                </a:solidFill>
                <a:latin typeface="Trebuchet MS"/>
              </a:rPr>
              <a:t>Programación</a:t>
            </a:r>
            <a:r>
              <a:rPr lang="en-US" sz="3600" spc="-1" dirty="0">
                <a:solidFill>
                  <a:srgbClr val="808080"/>
                </a:solidFill>
                <a:latin typeface="Trebuchet MS"/>
              </a:rPr>
              <a:t> de </a:t>
            </a:r>
            <a:r>
              <a:rPr lang="en-US" sz="3600" spc="-1" dirty="0" err="1">
                <a:solidFill>
                  <a:srgbClr val="808080"/>
                </a:solidFill>
                <a:latin typeface="Trebuchet MS"/>
              </a:rPr>
              <a:t>Servicios</a:t>
            </a:r>
            <a:r>
              <a:rPr lang="en-US" sz="3600" spc="-1" dirty="0">
                <a:solidFill>
                  <a:srgbClr val="808080"/>
                </a:solidFill>
                <a:latin typeface="Trebuchet MS"/>
              </a:rPr>
              <a:t> y </a:t>
            </a:r>
            <a:r>
              <a:rPr lang="en-US" sz="3600" spc="-1" dirty="0" err="1">
                <a:solidFill>
                  <a:srgbClr val="808080"/>
                </a:solidFill>
                <a:latin typeface="Trebuchet MS"/>
              </a:rPr>
              <a:t>Procesos</a:t>
            </a:r>
            <a:endParaRPr lang="es-E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12348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s-ES" sz="2700" b="0" strike="noStrike" spc="-1">
                <a:solidFill>
                  <a:srgbClr val="4472C4"/>
                </a:solidFill>
                <a:latin typeface="Trebuchet MS"/>
              </a:rPr>
              <a:t>Aula virtual – Moodle (I)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180000" y="746640"/>
            <a:ext cx="8099640" cy="34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marL="38160">
              <a:lnSpc>
                <a:spcPct val="100000"/>
              </a:lnSpc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404040"/>
                </a:solidFill>
                <a:latin typeface="Trebuchet MS"/>
              </a:rPr>
              <a:t>Como herramienta fundamental para el seguimiento de las clases utilizaremos el Aula Virtual Moodle.</a:t>
            </a:r>
          </a:p>
          <a:p>
            <a:pPr marL="381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666666"/>
                </a:solidFill>
                <a:latin typeface="Trebuchet MS"/>
              </a:rPr>
              <a:t>- Identificarse -&gt;  Acceder (utilizando la cuenta de </a:t>
            </a:r>
            <a:r>
              <a:rPr lang="es-ES" sz="1800" b="0" strike="noStrike" spc="-1" dirty="0" err="1">
                <a:solidFill>
                  <a:srgbClr val="666666"/>
                </a:solidFill>
                <a:latin typeface="Trebuchet MS"/>
              </a:rPr>
              <a:t>EducaMadrid</a:t>
            </a:r>
            <a:r>
              <a:rPr lang="es-ES" sz="1800" b="0" strike="noStrike" spc="-1" dirty="0">
                <a:solidFill>
                  <a:srgbClr val="666666"/>
                </a:solidFill>
                <a:latin typeface="Trebuchet MS"/>
              </a:rPr>
              <a:t>).</a:t>
            </a:r>
            <a:endParaRPr lang="es-ES" sz="18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  <a:p>
            <a:pPr marL="32391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666666"/>
                </a:solidFill>
                <a:latin typeface="Trebuchet MS"/>
              </a:rPr>
              <a:t>Buscar el Ciclo Formativo de Grado </a:t>
            </a:r>
            <a:r>
              <a:rPr lang="es-ES" spc="-1" dirty="0">
                <a:solidFill>
                  <a:srgbClr val="666666"/>
                </a:solidFill>
                <a:latin typeface="Trebuchet MS"/>
              </a:rPr>
              <a:t>Superior</a:t>
            </a:r>
            <a:r>
              <a:rPr lang="es-ES" sz="1800" b="0" strike="noStrike" spc="-1" dirty="0">
                <a:solidFill>
                  <a:srgbClr val="666666"/>
                </a:solidFill>
                <a:latin typeface="Trebuchet MS"/>
              </a:rPr>
              <a:t> correspondiente y dentro la asignatura de Programación de Servicios y Procesos.</a:t>
            </a:r>
          </a:p>
          <a:p>
            <a:pPr marL="323910" indent="-285750">
              <a:lnSpc>
                <a:spcPct val="100000"/>
              </a:lnSpc>
              <a:buFontTx/>
              <a:buChar char="-"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666666"/>
                </a:solidFill>
                <a:latin typeface="Trebuchet MS"/>
              </a:rPr>
              <a:t>Automatricularse</a:t>
            </a:r>
            <a:r>
              <a:rPr lang="es-ES" sz="1800" b="0" strike="noStrike" spc="-1" dirty="0">
                <a:solidFill>
                  <a:srgbClr val="666666"/>
                </a:solidFill>
                <a:latin typeface="Trebuchet MS"/>
              </a:rPr>
              <a:t> con la contr</a:t>
            </a:r>
            <a:r>
              <a:rPr lang="es-ES" spc="-1" dirty="0">
                <a:solidFill>
                  <a:srgbClr val="666666"/>
                </a:solidFill>
                <a:latin typeface="Trebuchet MS"/>
              </a:rPr>
              <a:t>aseña PSP2425</a:t>
            </a:r>
            <a:endParaRPr lang="es-ES" sz="18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tabLst>
                <a:tab pos="0" algn="l"/>
              </a:tabLst>
            </a:pPr>
            <a:endParaRPr lang="es-ES" sz="18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tabLst>
                <a:tab pos="0" algn="l"/>
              </a:tabLst>
            </a:pPr>
            <a:endParaRPr lang="es-ES" sz="26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6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600" b="0" strike="noStrike" spc="-1" dirty="0">
              <a:latin typeface="Arial"/>
            </a:endParaRPr>
          </a:p>
          <a:p>
            <a:pPr marL="3816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s-ES" sz="2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486000" y="1714680"/>
            <a:ext cx="8183160" cy="78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600" b="0" strike="noStrike" spc="-1">
                <a:solidFill>
                  <a:srgbClr val="4472C4"/>
                </a:solidFill>
                <a:latin typeface="Trebuchet MS"/>
              </a:rPr>
              <a:t>Dudas y sugerencias</a:t>
            </a: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486000" y="1714680"/>
            <a:ext cx="8183160" cy="78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600" b="0" strike="noStrike" spc="-1">
                <a:solidFill>
                  <a:srgbClr val="4472C4"/>
                </a:solidFill>
                <a:latin typeface="Trebuchet MS"/>
              </a:rPr>
              <a:t>Gracias por vuestra atención</a:t>
            </a:r>
            <a:endParaRPr lang="es-E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Contacto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900000"/>
            <a:ext cx="8519760" cy="366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200" b="0" strike="noStrike" spc="-1" dirty="0">
                <a:solidFill>
                  <a:srgbClr val="808080"/>
                </a:solidFill>
                <a:latin typeface="Trebuchet MS"/>
              </a:rPr>
              <a:t>- </a:t>
            </a:r>
            <a:r>
              <a:rPr lang="en-GB" sz="2800" b="0" strike="noStrike" spc="-1" dirty="0" err="1">
                <a:solidFill>
                  <a:srgbClr val="808080"/>
                </a:solidFill>
                <a:latin typeface="Trebuchet MS"/>
              </a:rPr>
              <a:t>Mensajes</a:t>
            </a:r>
            <a:r>
              <a:rPr lang="en-GB" sz="2800" b="0" strike="noStrike" spc="-1" dirty="0">
                <a:solidFill>
                  <a:srgbClr val="808080"/>
                </a:solidFill>
                <a:latin typeface="Trebuchet MS"/>
              </a:rPr>
              <a:t> por </a:t>
            </a:r>
            <a:r>
              <a:rPr lang="en-GB" sz="2800" b="0" strike="noStrike" spc="-1" dirty="0" err="1">
                <a:solidFill>
                  <a:srgbClr val="808080"/>
                </a:solidFill>
                <a:latin typeface="Trebuchet MS"/>
              </a:rPr>
              <a:t>el</a:t>
            </a:r>
            <a:r>
              <a:rPr lang="en-GB" sz="2800" b="0" strike="noStrike" spc="-1" dirty="0">
                <a:solidFill>
                  <a:srgbClr val="808080"/>
                </a:solidFill>
                <a:latin typeface="Trebuchet MS"/>
              </a:rPr>
              <a:t> aula virtual</a:t>
            </a: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s-ES" sz="2800" b="0" strike="noStrike" spc="-1" dirty="0">
              <a:latin typeface="Arial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76B0EE9-0596-1A2A-477C-2BD65096C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6" y="1733551"/>
            <a:ext cx="3701880" cy="10014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Información general del módulo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b="0" strike="noStrike" spc="-1" dirty="0">
                <a:solidFill>
                  <a:srgbClr val="44546A"/>
                </a:solidFill>
                <a:latin typeface="Raleway"/>
                <a:ea typeface="Raleway"/>
              </a:rPr>
              <a:t>80 horas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3000" spc="-1" dirty="0">
                <a:solidFill>
                  <a:srgbClr val="44546A"/>
                </a:solidFill>
                <a:latin typeface="Raleway"/>
                <a:ea typeface="Raleway"/>
              </a:rPr>
              <a:t>2</a:t>
            </a:r>
            <a:r>
              <a:rPr lang="en-GB" sz="3000" b="0" strike="noStrike" spc="-1" dirty="0">
                <a:solidFill>
                  <a:srgbClr val="44546A"/>
                </a:solidFill>
                <a:latin typeface="Raleway"/>
                <a:ea typeface="Raleway"/>
              </a:rPr>
              <a:t> </a:t>
            </a:r>
            <a:r>
              <a:rPr lang="en-GB" sz="3000" b="0" strike="noStrike" spc="-1" dirty="0" err="1">
                <a:solidFill>
                  <a:srgbClr val="44546A"/>
                </a:solidFill>
                <a:latin typeface="Raleway"/>
                <a:ea typeface="Raleway"/>
              </a:rPr>
              <a:t>trimestres</a:t>
            </a:r>
            <a:endParaRPr lang="es-ES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GB" sz="3000" b="0" strike="noStrike" spc="-1" dirty="0">
                <a:solidFill>
                  <a:srgbClr val="44546A"/>
                </a:solidFill>
                <a:latin typeface="Raleway"/>
                <a:ea typeface="Raleway"/>
              </a:rPr>
              <a:t>4 horas </a:t>
            </a:r>
            <a:r>
              <a:rPr lang="en-GB" sz="3000" b="0" strike="noStrike" spc="-1" dirty="0" err="1">
                <a:solidFill>
                  <a:srgbClr val="44546A"/>
                </a:solidFill>
                <a:latin typeface="Raleway"/>
                <a:ea typeface="Raleway"/>
              </a:rPr>
              <a:t>semanales</a:t>
            </a:r>
            <a:endParaRPr lang="es-ES" sz="3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312120" y="237491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 dirty="0" err="1">
                <a:solidFill>
                  <a:srgbClr val="4472C4"/>
                </a:solidFill>
                <a:latin typeface="Trebuchet MS"/>
              </a:rPr>
              <a:t>Contenidos</a:t>
            </a:r>
            <a:endParaRPr lang="en-GB" sz="2700" b="0" strike="noStrike" spc="-1" dirty="0">
              <a:solidFill>
                <a:srgbClr val="4472C4"/>
              </a:solidFill>
              <a:latin typeface="Trebuchet MS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spc="-1" dirty="0">
                <a:solidFill>
                  <a:srgbClr val="4472C4"/>
                </a:solidFill>
                <a:latin typeface="Trebuchet MS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U.D.1.</a:t>
            </a:r>
            <a:r>
              <a:rPr lang="es-ES" sz="1800" spc="-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Programación</a:t>
            </a:r>
            <a:r>
              <a:rPr lang="es-ES" sz="1800" spc="-5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multiproceso</a:t>
            </a:r>
            <a:r>
              <a:rPr lang="es-ES" sz="2700" b="0" strike="noStrike" spc="-1" dirty="0">
                <a:latin typeface="Arial"/>
              </a:rPr>
              <a:t>	</a:t>
            </a: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Desarrolla</a:t>
            </a:r>
            <a:r>
              <a:rPr lang="es-ES" sz="1400" i="1" spc="17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aplicaciones</a:t>
            </a:r>
            <a:r>
              <a:rPr lang="es-ES" sz="1400" i="1" spc="17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compuestas</a:t>
            </a:r>
            <a:r>
              <a:rPr lang="es-ES" sz="1400" i="1" spc="17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por</a:t>
            </a:r>
            <a:r>
              <a:rPr lang="es-ES" sz="1400" i="1" dirty="0">
                <a:latin typeface="Arial MT"/>
                <a:ea typeface="Arial MT"/>
                <a:cs typeface="Arial MT"/>
              </a:rPr>
              <a:t> v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arios procesos reconociendo</a:t>
            </a:r>
            <a:r>
              <a:rPr lang="es-ES" sz="1400" i="1" dirty="0"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y</a:t>
            </a:r>
            <a:r>
              <a:rPr lang="es-ES" sz="1400" i="1" spc="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aplicando</a:t>
            </a:r>
            <a:r>
              <a:rPr lang="es-ES" sz="1400" i="1" spc="-320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principios de programación</a:t>
            </a:r>
            <a:r>
              <a:rPr lang="es-ES" sz="1400" i="1" spc="-5" dirty="0"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s-ES" sz="1400" i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paralela.</a:t>
            </a: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endParaRPr lang="es-ES" sz="1400" i="1" dirty="0"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U.D.2.</a:t>
            </a:r>
            <a:r>
              <a:rPr lang="es-ES" sz="1800" spc="-5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Programación</a:t>
            </a:r>
            <a:r>
              <a:rPr lang="es-ES" sz="1800" spc="-5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multihilo.</a:t>
            </a:r>
          </a:p>
          <a:p>
            <a:pPr marL="67945" marR="60960">
              <a:spcBef>
                <a:spcPts val="5"/>
              </a:spcBef>
              <a:spcAft>
                <a:spcPts val="0"/>
              </a:spcAft>
              <a:tabLst>
                <a:tab pos="517525" algn="l"/>
              </a:tabLst>
            </a:pPr>
            <a:r>
              <a:rPr lang="es-ES" sz="1400" i="1" dirty="0">
                <a:latin typeface="Arial" panose="020B0604020202020204" pitchFamily="34" charset="0"/>
              </a:rPr>
              <a:t>Desarrolla aplicaciones compuestas por varios hilos de ejecución analizando y aplicando librerías específicas del lenguaje de programación.</a:t>
            </a: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endParaRPr lang="es-ES" sz="1400" i="1" dirty="0">
              <a:latin typeface="Arial" panose="020B0604020202020204" pitchFamily="34" charset="0"/>
              <a:ea typeface="Arial MT"/>
              <a:cs typeface="Arial MT"/>
            </a:endParaRP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U.D.3.Programación</a:t>
            </a:r>
            <a:r>
              <a:rPr lang="es-ES" dirty="0">
                <a:latin typeface="Arial MT"/>
                <a:ea typeface="Arial MT"/>
                <a:cs typeface="Arial MT"/>
              </a:rPr>
              <a:t> </a:t>
            </a:r>
            <a:r>
              <a:rPr lang="es-ES" sz="1800" spc="-15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3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aplicaciones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y generación de servicios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en red.</a:t>
            </a:r>
          </a:p>
          <a:p>
            <a:pPr marL="67945" marR="60960">
              <a:spcBef>
                <a:spcPts val="5"/>
              </a:spcBef>
              <a:tabLst>
                <a:tab pos="517525" algn="l"/>
              </a:tabLst>
            </a:pPr>
            <a:r>
              <a:rPr lang="es-ES" sz="1400" i="1" dirty="0">
                <a:latin typeface="Arial" panose="020B0604020202020204" pitchFamily="34" charset="0"/>
              </a:rPr>
              <a:t>Programa mecanismos de comunicación en red empleando sockets y analizando el escenario de ejecución.</a:t>
            </a:r>
          </a:p>
          <a:p>
            <a:pPr marL="67945" marR="60960">
              <a:spcBef>
                <a:spcPts val="5"/>
              </a:spcBef>
              <a:tabLst>
                <a:tab pos="517525" algn="l"/>
              </a:tabLst>
            </a:pPr>
            <a:r>
              <a:rPr lang="es-ES" sz="1400" i="1" dirty="0">
                <a:latin typeface="Arial" panose="020B0604020202020204" pitchFamily="34" charset="0"/>
              </a:rPr>
              <a:t>Desarrolla aplicaciones que ofrecen servicios en red, utilizando librerías de clases y aplicando criterios de eficiencia y disponibilidad.</a:t>
            </a:r>
          </a:p>
          <a:p>
            <a:pPr marL="67945" marR="60960">
              <a:spcBef>
                <a:spcPts val="5"/>
              </a:spcBef>
              <a:tabLst>
                <a:tab pos="517525" algn="l"/>
              </a:tabLst>
            </a:pPr>
            <a:endParaRPr lang="es-ES" sz="1400" i="1" dirty="0">
              <a:latin typeface="Arial" panose="020B0604020202020204" pitchFamily="34" charset="0"/>
            </a:endParaRPr>
          </a:p>
          <a:p>
            <a:pPr marL="67945">
              <a:spcBef>
                <a:spcPts val="5"/>
              </a:spcBef>
              <a:tabLst>
                <a:tab pos="517525" algn="l"/>
              </a:tabLst>
            </a:pP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U.D.4.</a:t>
            </a:r>
            <a:r>
              <a:rPr lang="es-ES" sz="1800" spc="2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Utilización</a:t>
            </a:r>
            <a:r>
              <a:rPr lang="es-ES" sz="1800" spc="3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técnicas</a:t>
            </a:r>
            <a:r>
              <a:rPr lang="es-ES" sz="1800" spc="1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de</a:t>
            </a:r>
            <a:r>
              <a:rPr lang="es-ES" sz="1800" spc="-320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programación</a:t>
            </a:r>
            <a:r>
              <a:rPr lang="es-ES" sz="1800" spc="-5" dirty="0"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s-ES" sz="1800" dirty="0">
                <a:effectLst/>
                <a:latin typeface="Arial MT"/>
                <a:ea typeface="Arial MT"/>
                <a:cs typeface="Arial MT"/>
              </a:rPr>
              <a:t>segura</a:t>
            </a:r>
          </a:p>
          <a:p>
            <a:pPr marL="67945" marR="63500" algn="just">
              <a:lnSpc>
                <a:spcPct val="150000"/>
              </a:lnSpc>
              <a:spcBef>
                <a:spcPts val="5"/>
              </a:spcBef>
              <a:spcAft>
                <a:spcPts val="0"/>
              </a:spcAft>
            </a:pPr>
            <a:r>
              <a:rPr lang="es-ES" sz="1400" i="1" dirty="0">
                <a:latin typeface="Arial" panose="020B0604020202020204" pitchFamily="34" charset="0"/>
              </a:rPr>
              <a:t>Protege las aplicaciones y los datos definiendo y aplicando criterios de seguridad en el acceso, almacenamiento y transmisión de la información.	</a:t>
            </a:r>
          </a:p>
        </p:txBody>
      </p:sp>
      <p:sp>
        <p:nvSpPr>
          <p:cNvPr id="106" name="CustomShape 2"/>
          <p:cNvSpPr/>
          <p:nvPr/>
        </p:nvSpPr>
        <p:spPr>
          <a:xfrm>
            <a:off x="312120" y="738538"/>
            <a:ext cx="8519760" cy="34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100" b="0" strike="noStrike" spc="-1" dirty="0">
                <a:solidFill>
                  <a:srgbClr val="44546A"/>
                </a:solidFill>
                <a:latin typeface="Arial"/>
                <a:ea typeface="Arial"/>
              </a:rPr>
              <a:t>	</a:t>
            </a:r>
            <a:endParaRPr lang="es-ES" sz="11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Evaluación Continua (I)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7703" y="306694"/>
            <a:ext cx="7427880" cy="43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l" rtl="0"/>
            <a:r>
              <a:rPr lang="es-ES" sz="2000" dirty="0">
                <a:effectLst/>
                <a:latin typeface="Arial" panose="020B0604020202020204" pitchFamily="34" charset="0"/>
              </a:rPr>
              <a:t>T</a:t>
            </a:r>
          </a:p>
          <a:p>
            <a:pPr algn="l" rtl="0"/>
            <a:endParaRPr lang="es-ES" sz="2000" dirty="0">
              <a:latin typeface="Arial" panose="020B0604020202020204" pitchFamily="34" charset="0"/>
            </a:endParaRPr>
          </a:p>
          <a:p>
            <a:pPr algn="l" rtl="0"/>
            <a:endParaRPr lang="es-ES" sz="2000" dirty="0">
              <a:effectLst/>
              <a:latin typeface="Arial" panose="020B0604020202020204" pitchFamily="34" charset="0"/>
            </a:endParaRPr>
          </a:p>
          <a:p>
            <a:pPr algn="l" rtl="0"/>
            <a:endParaRPr lang="es-ES" sz="2000" dirty="0">
              <a:latin typeface="Arial" panose="020B0604020202020204" pitchFamily="34" charset="0"/>
            </a:endParaRPr>
          </a:p>
          <a:p>
            <a:pPr algn="l" rtl="0"/>
            <a:br>
              <a:rPr lang="es-ES" sz="2000" dirty="0">
                <a:effectLst/>
              </a:rPr>
            </a:br>
            <a:endParaRPr lang="es-ES" sz="2000" b="0" strike="noStrike" spc="-1" dirty="0">
              <a:latin typeface="Arial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065675D-70BF-A743-A01E-CD816CE72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06572"/>
              </p:ext>
            </p:extLst>
          </p:nvPr>
        </p:nvGraphicFramePr>
        <p:xfrm>
          <a:off x="629068" y="2972274"/>
          <a:ext cx="6134099" cy="2024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099">
                  <a:extLst>
                    <a:ext uri="{9D8B030D-6E8A-4147-A177-3AD203B41FA5}">
                      <a16:colId xmlns:a16="http://schemas.microsoft.com/office/drawing/2014/main" val="41455782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5055156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32993281"/>
                    </a:ext>
                  </a:extLst>
                </a:gridCol>
              </a:tblGrid>
              <a:tr h="464890">
                <a:tc>
                  <a:txBody>
                    <a:bodyPr/>
                    <a:lstStyle/>
                    <a:p>
                      <a:r>
                        <a:rPr lang="es-ES" dirty="0"/>
                        <a:t>Tipo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Tipo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05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474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Pruebas objetivas y/o</a:t>
                      </a:r>
                      <a:br>
                        <a:rPr lang="es-ES" dirty="0"/>
                      </a:b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actividades autónomas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Actividades autónomas</a:t>
                      </a:r>
                      <a:br>
                        <a:rPr lang="es-ES" dirty="0"/>
                      </a:b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y/o actividades de</a:t>
                      </a:r>
                      <a:br>
                        <a:rPr lang="es-ES" dirty="0"/>
                      </a:br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cuaderno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Trabajo en clase diario.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01334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BA1195A5-87E6-D37B-B6AB-8A700CB68559}"/>
              </a:ext>
            </a:extLst>
          </p:cNvPr>
          <p:cNvSpPr txBox="1"/>
          <p:nvPr/>
        </p:nvSpPr>
        <p:spPr>
          <a:xfrm>
            <a:off x="507703" y="1206026"/>
            <a:ext cx="63768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dirty="0">
                <a:effectLst/>
                <a:latin typeface="Arial" panose="020B0604020202020204" pitchFamily="34" charset="0"/>
              </a:rPr>
              <a:t>Se realizarán 2 evaluaciones. Para superar una evaluación todos los resultados de</a:t>
            </a:r>
            <a:r>
              <a:rPr lang="es-ES" dirty="0">
                <a:latin typeface="Arial" panose="020B0604020202020204" pitchFamily="34" charset="0"/>
              </a:rPr>
              <a:t> </a:t>
            </a:r>
            <a:r>
              <a:rPr lang="es-ES" dirty="0">
                <a:effectLst/>
                <a:latin typeface="Arial" panose="020B0604020202020204" pitchFamily="34" charset="0"/>
              </a:rPr>
              <a:t>aprendizaje incluidos en la misma deben de estar superados, de manera que, aunque la media de las calificaciones obtenidas fuera 5 o superior, la  calificación en la evaluación será 4.</a:t>
            </a:r>
            <a:endParaRPr lang="es-ES" dirty="0">
              <a:effectLst/>
            </a:endParaRPr>
          </a:p>
          <a:p>
            <a:b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Evaluación Continua (I)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11760" y="1041480"/>
            <a:ext cx="7427880" cy="43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28600" indent="449640">
              <a:lnSpc>
                <a:spcPct val="150000"/>
              </a:lnSpc>
              <a:spcBef>
                <a:spcPts val="2469"/>
              </a:spcBef>
              <a:spcAft>
                <a:spcPts val="2469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- Para supercar la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evaluación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continua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el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alumno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deberá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superar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cada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uno de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los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resultados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aprendizaje</a:t>
            </a:r>
            <a:r>
              <a:rPr lang="en-GB" sz="2000" spc="-1" dirty="0">
                <a:solidFill>
                  <a:srgbClr val="44546A"/>
                </a:solidFill>
                <a:latin typeface="Trebuchet MS"/>
              </a:rPr>
              <a:t>, con la </a:t>
            </a:r>
            <a:r>
              <a:rPr lang="en-GB" sz="2000" spc="-1" dirty="0" err="1">
                <a:solidFill>
                  <a:srgbClr val="44546A"/>
                </a:solidFill>
                <a:latin typeface="Trebuchet MS"/>
              </a:rPr>
              <a:t>ponderación</a:t>
            </a:r>
            <a:r>
              <a:rPr lang="en-GB" sz="2000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spc="-1" dirty="0" err="1">
                <a:solidFill>
                  <a:srgbClr val="44546A"/>
                </a:solidFill>
                <a:latin typeface="Trebuchet MS"/>
              </a:rPr>
              <a:t>explicada</a:t>
            </a:r>
            <a:r>
              <a:rPr lang="en-GB" sz="2000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spc="-1" dirty="0" err="1">
                <a:solidFill>
                  <a:srgbClr val="44546A"/>
                </a:solidFill>
                <a:latin typeface="Trebuchet MS"/>
              </a:rPr>
              <a:t>anteriormente</a:t>
            </a:r>
            <a:r>
              <a:rPr lang="en-GB" sz="2000" spc="-1" dirty="0">
                <a:solidFill>
                  <a:srgbClr val="44546A"/>
                </a:solidFill>
                <a:latin typeface="Trebuchet MS"/>
              </a:rPr>
              <a:t>.</a:t>
            </a:r>
            <a:endParaRPr lang="es-ES" sz="2000" b="0" u="sng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33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Evaluación Continua (II)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11760" y="1260000"/>
            <a:ext cx="7247880" cy="1017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678240" indent="-228240" algn="just">
              <a:lnSpc>
                <a:spcPct val="100000"/>
              </a:lnSpc>
              <a:spcAft>
                <a:spcPts val="1400"/>
              </a:spcAft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- 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Si se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suspende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</a:t>
            </a:r>
            <a:r>
              <a:rPr lang="es-ES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algún resultado de aprendizaje, este se recuperará en el examen ordinario de junio.</a:t>
            </a:r>
            <a:endParaRPr lang="es-ES" sz="2400" b="0" strike="noStrike" spc="-1" dirty="0">
              <a:latin typeface="Arial"/>
            </a:endParaRPr>
          </a:p>
          <a:p>
            <a:pPr marL="678240" indent="-228240" algn="just">
              <a:lnSpc>
                <a:spcPct val="100000"/>
              </a:lnSpc>
              <a:spcAft>
                <a:spcPts val="1400"/>
              </a:spcAft>
              <a:tabLst>
                <a:tab pos="0" algn="l"/>
              </a:tabLst>
            </a:pP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- Si se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suspende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en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el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examen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ordinario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, se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irá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al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extraordinaro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con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los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resultados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de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aprendizaje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 no </a:t>
            </a:r>
            <a:r>
              <a:rPr lang="en-GB" sz="2400" b="0" strike="noStrike" spc="-1" dirty="0" err="1">
                <a:solidFill>
                  <a:srgbClr val="44546A"/>
                </a:solidFill>
                <a:latin typeface="Trebuchet MS"/>
                <a:ea typeface="Trebuchet MS"/>
              </a:rPr>
              <a:t>superados</a:t>
            </a:r>
            <a:r>
              <a:rPr lang="en-GB" sz="2400" b="0" strike="noStrike" spc="-1" dirty="0">
                <a:solidFill>
                  <a:srgbClr val="44546A"/>
                </a:solidFill>
                <a:latin typeface="Trebuchet MS"/>
                <a:ea typeface="Trebuchet MS"/>
              </a:rPr>
              <a:t>.</a:t>
            </a:r>
            <a:endParaRPr lang="es-ES" sz="2400" b="1" u="sng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700" b="0" strike="noStrike" spc="-1">
                <a:solidFill>
                  <a:srgbClr val="4472C4"/>
                </a:solidFill>
                <a:latin typeface="Trebuchet MS"/>
              </a:rPr>
              <a:t>Pérdida de evaluación continua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1067760"/>
            <a:ext cx="7215308" cy="3500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rmAutofit fontScale="95500"/>
          </a:bodyPr>
          <a:lstStyle/>
          <a:p>
            <a:pPr marL="228600" indent="449640" algn="just">
              <a:lnSpc>
                <a:spcPct val="100000"/>
              </a:lnSpc>
              <a:spcBef>
                <a:spcPts val="283"/>
              </a:spcBef>
              <a:tabLst>
                <a:tab pos="0" algn="l"/>
              </a:tabLst>
            </a:pPr>
            <a:r>
              <a:rPr lang="en-GB" spc="-1" dirty="0">
                <a:solidFill>
                  <a:srgbClr val="44546A"/>
                </a:solidFill>
                <a:latin typeface="Trebuchet MS"/>
              </a:rPr>
              <a:t>- El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alumno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perderá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el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derecho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a la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evaluación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continua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cuando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se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supere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el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20%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faltas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asistencia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al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módulo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acuerdo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al plan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convivencia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del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centro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.</a:t>
            </a:r>
            <a:endParaRPr lang="es-ES" spc="-1" dirty="0">
              <a:solidFill>
                <a:srgbClr val="44546A"/>
              </a:solidFill>
              <a:latin typeface="Trebuchet MS"/>
            </a:endParaRPr>
          </a:p>
          <a:p>
            <a:pPr marL="228600" indent="449640" algn="just">
              <a:lnSpc>
                <a:spcPct val="100000"/>
              </a:lnSpc>
              <a:spcBef>
                <a:spcPts val="283"/>
              </a:spcBef>
              <a:tabLst>
                <a:tab pos="0" algn="l"/>
              </a:tabLst>
            </a:pP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endParaRPr lang="es-ES" spc="-1" dirty="0">
              <a:solidFill>
                <a:srgbClr val="44546A"/>
              </a:solidFill>
              <a:latin typeface="Trebuchet MS"/>
            </a:endParaRPr>
          </a:p>
          <a:p>
            <a:pPr marL="228600" indent="449640" algn="just">
              <a:lnSpc>
                <a:spcPct val="100000"/>
              </a:lnSpc>
              <a:spcBef>
                <a:spcPts val="283"/>
              </a:spcBef>
              <a:tabLst>
                <a:tab pos="0" algn="l"/>
              </a:tabLst>
            </a:pPr>
            <a:r>
              <a:rPr lang="en-GB" spc="-1" dirty="0">
                <a:solidFill>
                  <a:srgbClr val="44546A"/>
                </a:solidFill>
                <a:latin typeface="Trebuchet MS"/>
              </a:rPr>
              <a:t>- A los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alumnos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que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pierdan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la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evaluación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continua se les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evaluará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exclusivamente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mediante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las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pruebas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objetivas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ordinaria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y/o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extraordinaria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,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guardándose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aquellos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resultados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aprendizaje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que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haya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superado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 antes de </a:t>
            </a:r>
            <a:r>
              <a:rPr lang="en-GB" spc="-1" dirty="0" err="1">
                <a:solidFill>
                  <a:srgbClr val="44546A"/>
                </a:solidFill>
                <a:latin typeface="Trebuchet MS"/>
              </a:rPr>
              <a:t>perderla</a:t>
            </a:r>
            <a:r>
              <a:rPr lang="en-GB" spc="-1" dirty="0">
                <a:solidFill>
                  <a:srgbClr val="44546A"/>
                </a:solidFill>
                <a:latin typeface="Trebuchet MS"/>
              </a:rPr>
              <a:t>.</a:t>
            </a:r>
            <a:endParaRPr lang="es-ES" spc="-1" dirty="0">
              <a:solidFill>
                <a:srgbClr val="44546A"/>
              </a:solidFill>
              <a:latin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760" cy="62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2700" b="0" strike="noStrike" spc="-1">
                <a:solidFill>
                  <a:srgbClr val="4472C4"/>
                </a:solidFill>
                <a:latin typeface="Trebuchet MS"/>
              </a:rPr>
              <a:t>Libros de texto y documentación</a:t>
            </a:r>
            <a:endParaRPr lang="es-ES" sz="27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80000" y="1068120"/>
            <a:ext cx="7199640" cy="39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228600" indent="44964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Los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contenidos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se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disponibilizarán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en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el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aula virtual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así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como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las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prácticas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a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realizar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para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su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entrega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.</a:t>
            </a:r>
            <a:endParaRPr lang="es-ES" sz="2000" b="0" strike="noStrike" spc="-1" dirty="0">
              <a:latin typeface="Arial"/>
            </a:endParaRPr>
          </a:p>
          <a:p>
            <a:pPr marL="228600" indent="44964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A lo largo del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curso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se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irán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proponiendo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libros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de consulta y enlaces de internet para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cada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una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de las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unidades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.</a:t>
            </a:r>
            <a:endParaRPr lang="es-ES" sz="2000" b="0" strike="noStrike" spc="-1" dirty="0">
              <a:latin typeface="Arial"/>
            </a:endParaRPr>
          </a:p>
          <a:p>
            <a:pPr marL="228600" indent="44964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Además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poder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hacer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uso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de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los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materiales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proporcionados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,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los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alumnos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0" strike="noStrike" spc="-1" dirty="0" err="1">
                <a:solidFill>
                  <a:srgbClr val="44546A"/>
                </a:solidFill>
                <a:latin typeface="Trebuchet MS"/>
              </a:rPr>
              <a:t>deberán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tomar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apuntes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en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clase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 de las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explicaciones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 del </a:t>
            </a:r>
            <a:r>
              <a:rPr lang="en-GB" sz="2000" b="1" strike="noStrike" spc="-1" dirty="0" err="1">
                <a:solidFill>
                  <a:srgbClr val="44546A"/>
                </a:solidFill>
                <a:latin typeface="Trebuchet MS"/>
              </a:rPr>
              <a:t>profesor</a:t>
            </a:r>
            <a:r>
              <a:rPr lang="en-GB" sz="2000" b="1" strike="noStrike" spc="-1" dirty="0">
                <a:solidFill>
                  <a:srgbClr val="44546A"/>
                </a:solidFill>
                <a:latin typeface="Trebuchet MS"/>
              </a:rPr>
              <a:t>.</a:t>
            </a:r>
            <a:r>
              <a:rPr lang="en-GB" sz="2000" b="0" strike="noStrike" spc="-1" dirty="0">
                <a:solidFill>
                  <a:srgbClr val="44546A"/>
                </a:solidFill>
                <a:latin typeface="Trebuchet MS"/>
              </a:rPr>
              <a:t> </a:t>
            </a:r>
            <a:endParaRPr lang="es-E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532</Words>
  <Application>Microsoft Office PowerPoint</Application>
  <PresentationFormat>Presentación en pantalla (16:9)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Arial MT</vt:lpstr>
      <vt:lpstr>Raleway</vt:lpstr>
      <vt:lpstr>Symbol</vt:lpstr>
      <vt:lpstr>Trebuchet MS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 Profesora: Irene Rodríguez Estrada</dc:title>
  <dc:subject/>
  <dc:creator>fp.irodriguez@gmail.com</dc:creator>
  <dc:description/>
  <cp:lastModifiedBy>Laura Naharros</cp:lastModifiedBy>
  <cp:revision>43</cp:revision>
  <dcterms:created xsi:type="dcterms:W3CDTF">2020-09-30T11:34:22Z</dcterms:created>
  <dcterms:modified xsi:type="dcterms:W3CDTF">2024-09-13T08:37:44Z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Presentación en pantalla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