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648" r:id="rId1"/>
  </p:sldMasterIdLst>
  <p:notesMasterIdLst>
    <p:notesMasterId r:id="rId77"/>
  </p:notesMasterIdLst>
  <p:sldIdLst>
    <p:sldId id="256" r:id="rId2"/>
    <p:sldId id="257" r:id="rId3"/>
    <p:sldId id="399" r:id="rId4"/>
    <p:sldId id="398" r:id="rId5"/>
    <p:sldId id="401" r:id="rId6"/>
    <p:sldId id="400" r:id="rId7"/>
    <p:sldId id="402" r:id="rId8"/>
    <p:sldId id="403" r:id="rId9"/>
    <p:sldId id="325" r:id="rId10"/>
    <p:sldId id="407" r:id="rId11"/>
    <p:sldId id="406" r:id="rId12"/>
    <p:sldId id="326" r:id="rId13"/>
    <p:sldId id="341" r:id="rId14"/>
    <p:sldId id="390" r:id="rId15"/>
    <p:sldId id="391" r:id="rId16"/>
    <p:sldId id="332" r:id="rId17"/>
    <p:sldId id="408" r:id="rId18"/>
    <p:sldId id="338" r:id="rId19"/>
    <p:sldId id="382" r:id="rId20"/>
    <p:sldId id="329" r:id="rId21"/>
    <p:sldId id="389" r:id="rId22"/>
    <p:sldId id="392" r:id="rId23"/>
    <p:sldId id="331" r:id="rId24"/>
    <p:sldId id="410" r:id="rId25"/>
    <p:sldId id="409" r:id="rId26"/>
    <p:sldId id="333" r:id="rId27"/>
    <p:sldId id="328" r:id="rId28"/>
    <p:sldId id="412" r:id="rId29"/>
    <p:sldId id="413" r:id="rId30"/>
    <p:sldId id="411" r:id="rId31"/>
    <p:sldId id="386" r:id="rId32"/>
    <p:sldId id="387" r:id="rId33"/>
    <p:sldId id="383" r:id="rId34"/>
    <p:sldId id="384" r:id="rId35"/>
    <p:sldId id="385" r:id="rId36"/>
    <p:sldId id="343" r:id="rId37"/>
    <p:sldId id="344" r:id="rId38"/>
    <p:sldId id="345" r:id="rId39"/>
    <p:sldId id="334" r:id="rId40"/>
    <p:sldId id="418" r:id="rId41"/>
    <p:sldId id="346" r:id="rId42"/>
    <p:sldId id="347" r:id="rId43"/>
    <p:sldId id="348" r:id="rId44"/>
    <p:sldId id="349" r:id="rId45"/>
    <p:sldId id="350" r:id="rId46"/>
    <p:sldId id="351" r:id="rId47"/>
    <p:sldId id="352" r:id="rId48"/>
    <p:sldId id="353" r:id="rId49"/>
    <p:sldId id="354" r:id="rId50"/>
    <p:sldId id="355" r:id="rId51"/>
    <p:sldId id="356" r:id="rId52"/>
    <p:sldId id="357" r:id="rId53"/>
    <p:sldId id="358" r:id="rId54"/>
    <p:sldId id="359" r:id="rId55"/>
    <p:sldId id="360" r:id="rId56"/>
    <p:sldId id="361" r:id="rId57"/>
    <p:sldId id="372" r:id="rId58"/>
    <p:sldId id="373" r:id="rId59"/>
    <p:sldId id="362" r:id="rId60"/>
    <p:sldId id="363" r:id="rId61"/>
    <p:sldId id="364" r:id="rId62"/>
    <p:sldId id="374" r:id="rId63"/>
    <p:sldId id="365" r:id="rId64"/>
    <p:sldId id="366" r:id="rId65"/>
    <p:sldId id="367" r:id="rId66"/>
    <p:sldId id="375" r:id="rId67"/>
    <p:sldId id="368" r:id="rId68"/>
    <p:sldId id="369" r:id="rId69"/>
    <p:sldId id="370" r:id="rId70"/>
    <p:sldId id="376" r:id="rId71"/>
    <p:sldId id="388" r:id="rId72"/>
    <p:sldId id="371" r:id="rId73"/>
    <p:sldId id="377" r:id="rId74"/>
    <p:sldId id="378" r:id="rId75"/>
    <p:sldId id="379" r:id="rId7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7E144-1E09-453E-A2DA-AA96EA7EF518}" type="datetimeFigureOut">
              <a:rPr lang="es-ES" smtClean="0"/>
              <a:t>26/11/2024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6D75E-A6C7-4629-9F92-54F659E01CA9}" type="slidenum">
              <a:rPr lang="es-ES" smtClean="0"/>
              <a:t>‹Nº›</a:t>
            </a:fld>
            <a:endParaRPr lang="es-ES"/>
          </a:p>
        </p:txBody>
      </p:sp>
    </p:spTree>
    <p:extLst>
      <p:ext uri="{BB962C8B-B14F-4D97-AF65-F5344CB8AC3E}">
        <p14:creationId xmlns:p14="http://schemas.microsoft.com/office/powerpoint/2010/main" val="137374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00ECBB-136F-4904-B890-ED636EC49353}"/>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p>
        </p:txBody>
      </p:sp>
      <p:sp>
        <p:nvSpPr>
          <p:cNvPr id="3" name="Subtítulo 2">
            <a:extLst>
              <a:ext uri="{FF2B5EF4-FFF2-40B4-BE49-F238E27FC236}">
                <a16:creationId xmlns:a16="http://schemas.microsoft.com/office/drawing/2014/main" id="{04C8A3AD-6DE9-4BEF-903A-A9636F0226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p>
        </p:txBody>
      </p:sp>
      <p:sp>
        <p:nvSpPr>
          <p:cNvPr id="4" name="Marcador de fecha 3">
            <a:extLst>
              <a:ext uri="{FF2B5EF4-FFF2-40B4-BE49-F238E27FC236}">
                <a16:creationId xmlns:a16="http://schemas.microsoft.com/office/drawing/2014/main" id="{360429D6-1AB6-48F9-B6BD-4A83DD040AD8}"/>
              </a:ext>
            </a:extLst>
          </p:cNvPr>
          <p:cNvSpPr>
            <a:spLocks noGrp="1"/>
          </p:cNvSpPr>
          <p:nvPr>
            <p:ph type="dt" sz="half" idx="10"/>
          </p:nvPr>
        </p:nvSpPr>
        <p:spPr/>
        <p:txBody>
          <a:bodyPr/>
          <a:lstStyle/>
          <a:p>
            <a:fld id="{D9EC3B82-4DCD-4A2F-8002-96AEFA86B663}" type="datetime1">
              <a:rPr lang="es-ES" smtClean="0"/>
              <a:t>26/11/2024</a:t>
            </a:fld>
            <a:endParaRPr lang="es-ES"/>
          </a:p>
        </p:txBody>
      </p:sp>
      <p:sp>
        <p:nvSpPr>
          <p:cNvPr id="5" name="Marcador de pie de página 4">
            <a:extLst>
              <a:ext uri="{FF2B5EF4-FFF2-40B4-BE49-F238E27FC236}">
                <a16:creationId xmlns:a16="http://schemas.microsoft.com/office/drawing/2014/main" id="{3A0F556B-E3F5-4021-BE76-DC107CEB047A}"/>
              </a:ext>
            </a:extLst>
          </p:cNvPr>
          <p:cNvSpPr>
            <a:spLocks noGrp="1"/>
          </p:cNvSpPr>
          <p:nvPr>
            <p:ph type="ftr" sz="quarter" idx="11"/>
          </p:nvPr>
        </p:nvSpPr>
        <p:spPr/>
        <p:txBody>
          <a:bodyPr/>
          <a:lstStyle/>
          <a:p>
            <a:r>
              <a:rPr lang="es-ES"/>
              <a:t>UD 2. Programación de hilos</a:t>
            </a:r>
          </a:p>
        </p:txBody>
      </p:sp>
      <p:sp>
        <p:nvSpPr>
          <p:cNvPr id="6" name="Marcador de número de diapositiva 5">
            <a:extLst>
              <a:ext uri="{FF2B5EF4-FFF2-40B4-BE49-F238E27FC236}">
                <a16:creationId xmlns:a16="http://schemas.microsoft.com/office/drawing/2014/main" id="{E0E91685-DBE1-4CEE-9967-ACBDB2DCDAB7}"/>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4258706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AC1E6A-8681-4E2E-A51D-9018EC11417B}"/>
              </a:ext>
            </a:extLst>
          </p:cNvPr>
          <p:cNvSpPr>
            <a:spLocks noGrp="1"/>
          </p:cNvSpPr>
          <p:nvPr>
            <p:ph type="title"/>
          </p:nvPr>
        </p:nvSpPr>
        <p:spPr/>
        <p:txBody>
          <a:bodyPr/>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AACFDF57-123B-43A7-864D-291F0CD8AB05}"/>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FDC21E23-E19E-42AE-901F-FE063935B6ED}"/>
              </a:ext>
            </a:extLst>
          </p:cNvPr>
          <p:cNvSpPr>
            <a:spLocks noGrp="1"/>
          </p:cNvSpPr>
          <p:nvPr>
            <p:ph type="dt" sz="half" idx="10"/>
          </p:nvPr>
        </p:nvSpPr>
        <p:spPr/>
        <p:txBody>
          <a:bodyPr/>
          <a:lstStyle/>
          <a:p>
            <a:fld id="{9B8C29DE-951B-4735-B64F-537710ADA81E}" type="datetime1">
              <a:rPr lang="es-ES" smtClean="0"/>
              <a:t>26/11/2024</a:t>
            </a:fld>
            <a:endParaRPr lang="es-ES"/>
          </a:p>
        </p:txBody>
      </p:sp>
      <p:sp>
        <p:nvSpPr>
          <p:cNvPr id="5" name="Marcador de pie de página 4">
            <a:extLst>
              <a:ext uri="{FF2B5EF4-FFF2-40B4-BE49-F238E27FC236}">
                <a16:creationId xmlns:a16="http://schemas.microsoft.com/office/drawing/2014/main" id="{AFFE17DF-F918-4E28-B6AD-C0C6CFEAD4BD}"/>
              </a:ext>
            </a:extLst>
          </p:cNvPr>
          <p:cNvSpPr>
            <a:spLocks noGrp="1"/>
          </p:cNvSpPr>
          <p:nvPr>
            <p:ph type="ftr" sz="quarter" idx="11"/>
          </p:nvPr>
        </p:nvSpPr>
        <p:spPr/>
        <p:txBody>
          <a:bodyPr/>
          <a:lstStyle/>
          <a:p>
            <a:r>
              <a:rPr lang="es-ES"/>
              <a:t>UD 2. Programación de hilos</a:t>
            </a:r>
          </a:p>
        </p:txBody>
      </p:sp>
      <p:sp>
        <p:nvSpPr>
          <p:cNvPr id="6" name="Marcador de número de diapositiva 5">
            <a:extLst>
              <a:ext uri="{FF2B5EF4-FFF2-40B4-BE49-F238E27FC236}">
                <a16:creationId xmlns:a16="http://schemas.microsoft.com/office/drawing/2014/main" id="{C5A78CA6-EB38-4C10-838B-80FD5EC8FECC}"/>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2554143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20EC64E-916C-4C05-AF18-20B3693E2E77}"/>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p>
        </p:txBody>
      </p:sp>
      <p:sp>
        <p:nvSpPr>
          <p:cNvPr id="3" name="Marcador de texto vertical 2">
            <a:extLst>
              <a:ext uri="{FF2B5EF4-FFF2-40B4-BE49-F238E27FC236}">
                <a16:creationId xmlns:a16="http://schemas.microsoft.com/office/drawing/2014/main" id="{D05902C0-1607-4116-B3AA-796DCD831451}"/>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512701B-3F20-489D-B8CE-1BC69A0DAA14}"/>
              </a:ext>
            </a:extLst>
          </p:cNvPr>
          <p:cNvSpPr>
            <a:spLocks noGrp="1"/>
          </p:cNvSpPr>
          <p:nvPr>
            <p:ph type="dt" sz="half" idx="10"/>
          </p:nvPr>
        </p:nvSpPr>
        <p:spPr/>
        <p:txBody>
          <a:bodyPr/>
          <a:lstStyle/>
          <a:p>
            <a:fld id="{F3FEEC06-E360-455D-8E0C-EE78C5C98350}" type="datetime1">
              <a:rPr lang="es-ES" smtClean="0"/>
              <a:t>26/11/2024</a:t>
            </a:fld>
            <a:endParaRPr lang="es-ES"/>
          </a:p>
        </p:txBody>
      </p:sp>
      <p:sp>
        <p:nvSpPr>
          <p:cNvPr id="5" name="Marcador de pie de página 4">
            <a:extLst>
              <a:ext uri="{FF2B5EF4-FFF2-40B4-BE49-F238E27FC236}">
                <a16:creationId xmlns:a16="http://schemas.microsoft.com/office/drawing/2014/main" id="{701C9F94-D1D2-4E68-90A8-B3C95A8C48A4}"/>
              </a:ext>
            </a:extLst>
          </p:cNvPr>
          <p:cNvSpPr>
            <a:spLocks noGrp="1"/>
          </p:cNvSpPr>
          <p:nvPr>
            <p:ph type="ftr" sz="quarter" idx="11"/>
          </p:nvPr>
        </p:nvSpPr>
        <p:spPr/>
        <p:txBody>
          <a:bodyPr/>
          <a:lstStyle/>
          <a:p>
            <a:r>
              <a:rPr lang="es-ES"/>
              <a:t>UD 2. Programación de hilos</a:t>
            </a:r>
          </a:p>
        </p:txBody>
      </p:sp>
      <p:sp>
        <p:nvSpPr>
          <p:cNvPr id="6" name="Marcador de número de diapositiva 5">
            <a:extLst>
              <a:ext uri="{FF2B5EF4-FFF2-40B4-BE49-F238E27FC236}">
                <a16:creationId xmlns:a16="http://schemas.microsoft.com/office/drawing/2014/main" id="{4BA2969D-2BB8-446D-9ACE-5AC8393E2980}"/>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1328471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6EE702-0EBC-4C2C-AFA0-6A1058E66D3D}"/>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BD1497D6-7AFA-4885-80CC-DFCB520D9872}"/>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C3BCBDF4-3636-49BA-9D57-A0A75AF40B99}"/>
              </a:ext>
            </a:extLst>
          </p:cNvPr>
          <p:cNvSpPr>
            <a:spLocks noGrp="1"/>
          </p:cNvSpPr>
          <p:nvPr>
            <p:ph type="dt" sz="half" idx="10"/>
          </p:nvPr>
        </p:nvSpPr>
        <p:spPr/>
        <p:txBody>
          <a:bodyPr/>
          <a:lstStyle/>
          <a:p>
            <a:fld id="{C7ED75BE-54E1-490D-AC89-3E17E6DAC4AC}" type="datetime1">
              <a:rPr lang="es-ES" smtClean="0"/>
              <a:t>26/11/2024</a:t>
            </a:fld>
            <a:endParaRPr lang="es-ES"/>
          </a:p>
        </p:txBody>
      </p:sp>
      <p:sp>
        <p:nvSpPr>
          <p:cNvPr id="5" name="Marcador de pie de página 4">
            <a:extLst>
              <a:ext uri="{FF2B5EF4-FFF2-40B4-BE49-F238E27FC236}">
                <a16:creationId xmlns:a16="http://schemas.microsoft.com/office/drawing/2014/main" id="{02F5B335-123C-4142-9554-ECA7D3CF2D65}"/>
              </a:ext>
            </a:extLst>
          </p:cNvPr>
          <p:cNvSpPr>
            <a:spLocks noGrp="1"/>
          </p:cNvSpPr>
          <p:nvPr>
            <p:ph type="ftr" sz="quarter" idx="11"/>
          </p:nvPr>
        </p:nvSpPr>
        <p:spPr/>
        <p:txBody>
          <a:bodyPr/>
          <a:lstStyle/>
          <a:p>
            <a:r>
              <a:rPr lang="es-ES"/>
              <a:t>UD 2. Programación de hilos</a:t>
            </a:r>
          </a:p>
        </p:txBody>
      </p:sp>
      <p:sp>
        <p:nvSpPr>
          <p:cNvPr id="6" name="Marcador de número de diapositiva 5">
            <a:extLst>
              <a:ext uri="{FF2B5EF4-FFF2-40B4-BE49-F238E27FC236}">
                <a16:creationId xmlns:a16="http://schemas.microsoft.com/office/drawing/2014/main" id="{DCD6E678-3ADD-4741-8827-E2CD1399C380}"/>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3285428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4DA982-6255-4477-8239-B9AFBCC96E71}"/>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p>
        </p:txBody>
      </p:sp>
      <p:sp>
        <p:nvSpPr>
          <p:cNvPr id="3" name="Marcador de texto 2">
            <a:extLst>
              <a:ext uri="{FF2B5EF4-FFF2-40B4-BE49-F238E27FC236}">
                <a16:creationId xmlns:a16="http://schemas.microsoft.com/office/drawing/2014/main" id="{08601171-1320-4C1F-A4A0-CC11C54AE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BEAA2B0A-FF78-4DA6-9870-7DF8B705CE91}"/>
              </a:ext>
            </a:extLst>
          </p:cNvPr>
          <p:cNvSpPr>
            <a:spLocks noGrp="1"/>
          </p:cNvSpPr>
          <p:nvPr>
            <p:ph type="dt" sz="half" idx="10"/>
          </p:nvPr>
        </p:nvSpPr>
        <p:spPr/>
        <p:txBody>
          <a:bodyPr/>
          <a:lstStyle/>
          <a:p>
            <a:fld id="{40D727DA-7667-430D-A08F-FFCB424C34A3}" type="datetime1">
              <a:rPr lang="es-ES" smtClean="0"/>
              <a:t>26/11/2024</a:t>
            </a:fld>
            <a:endParaRPr lang="es-ES"/>
          </a:p>
        </p:txBody>
      </p:sp>
      <p:sp>
        <p:nvSpPr>
          <p:cNvPr id="5" name="Marcador de pie de página 4">
            <a:extLst>
              <a:ext uri="{FF2B5EF4-FFF2-40B4-BE49-F238E27FC236}">
                <a16:creationId xmlns:a16="http://schemas.microsoft.com/office/drawing/2014/main" id="{8DBC7737-C26A-431D-AECE-7A44B1201DE6}"/>
              </a:ext>
            </a:extLst>
          </p:cNvPr>
          <p:cNvSpPr>
            <a:spLocks noGrp="1"/>
          </p:cNvSpPr>
          <p:nvPr>
            <p:ph type="ftr" sz="quarter" idx="11"/>
          </p:nvPr>
        </p:nvSpPr>
        <p:spPr/>
        <p:txBody>
          <a:bodyPr/>
          <a:lstStyle/>
          <a:p>
            <a:r>
              <a:rPr lang="es-ES"/>
              <a:t>UD 2. Programación de hilos</a:t>
            </a:r>
          </a:p>
        </p:txBody>
      </p:sp>
      <p:sp>
        <p:nvSpPr>
          <p:cNvPr id="6" name="Marcador de número de diapositiva 5">
            <a:extLst>
              <a:ext uri="{FF2B5EF4-FFF2-40B4-BE49-F238E27FC236}">
                <a16:creationId xmlns:a16="http://schemas.microsoft.com/office/drawing/2014/main" id="{595B60ED-D2DF-4BA7-B4FC-B033E47B72FA}"/>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3976796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E400C9-5AAD-4FB2-8102-AE3A0A0F4375}"/>
              </a:ext>
            </a:extLst>
          </p:cNvPr>
          <p:cNvSpPr>
            <a:spLocks noGrp="1"/>
          </p:cNvSpPr>
          <p:nvPr>
            <p:ph type="title"/>
          </p:nvPr>
        </p:nvSpPr>
        <p:spPr/>
        <p:txBody>
          <a:body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18610EED-ADE5-45A4-AE8D-0A687AE082BE}"/>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a:extLst>
              <a:ext uri="{FF2B5EF4-FFF2-40B4-BE49-F238E27FC236}">
                <a16:creationId xmlns:a16="http://schemas.microsoft.com/office/drawing/2014/main" id="{D4D15E11-E696-48EF-83C0-DE9E701DC667}"/>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a:extLst>
              <a:ext uri="{FF2B5EF4-FFF2-40B4-BE49-F238E27FC236}">
                <a16:creationId xmlns:a16="http://schemas.microsoft.com/office/drawing/2014/main" id="{46A7078E-24EE-4E0E-8E5E-CF1AE4E10E1C}"/>
              </a:ext>
            </a:extLst>
          </p:cNvPr>
          <p:cNvSpPr>
            <a:spLocks noGrp="1"/>
          </p:cNvSpPr>
          <p:nvPr>
            <p:ph type="dt" sz="half" idx="10"/>
          </p:nvPr>
        </p:nvSpPr>
        <p:spPr/>
        <p:txBody>
          <a:bodyPr/>
          <a:lstStyle/>
          <a:p>
            <a:fld id="{EA461B33-A3CB-4777-A215-FE6BFDDF2769}" type="datetime1">
              <a:rPr lang="es-ES" smtClean="0"/>
              <a:t>26/11/2024</a:t>
            </a:fld>
            <a:endParaRPr lang="es-ES"/>
          </a:p>
        </p:txBody>
      </p:sp>
      <p:sp>
        <p:nvSpPr>
          <p:cNvPr id="6" name="Marcador de pie de página 5">
            <a:extLst>
              <a:ext uri="{FF2B5EF4-FFF2-40B4-BE49-F238E27FC236}">
                <a16:creationId xmlns:a16="http://schemas.microsoft.com/office/drawing/2014/main" id="{54AF0DC9-B5BF-4588-BB30-A1ADF1B604C3}"/>
              </a:ext>
            </a:extLst>
          </p:cNvPr>
          <p:cNvSpPr>
            <a:spLocks noGrp="1"/>
          </p:cNvSpPr>
          <p:nvPr>
            <p:ph type="ftr" sz="quarter" idx="11"/>
          </p:nvPr>
        </p:nvSpPr>
        <p:spPr/>
        <p:txBody>
          <a:bodyPr/>
          <a:lstStyle/>
          <a:p>
            <a:r>
              <a:rPr lang="es-ES"/>
              <a:t>UD 2. Programación de hilos</a:t>
            </a:r>
          </a:p>
        </p:txBody>
      </p:sp>
      <p:sp>
        <p:nvSpPr>
          <p:cNvPr id="7" name="Marcador de número de diapositiva 6">
            <a:extLst>
              <a:ext uri="{FF2B5EF4-FFF2-40B4-BE49-F238E27FC236}">
                <a16:creationId xmlns:a16="http://schemas.microsoft.com/office/drawing/2014/main" id="{D24DD2D7-5D58-4ABF-844D-68AC261DDC96}"/>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406556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879E9-C0C8-4200-88EF-3B57766CD358}"/>
              </a:ext>
            </a:extLst>
          </p:cNvPr>
          <p:cNvSpPr>
            <a:spLocks noGrp="1"/>
          </p:cNvSpPr>
          <p:nvPr>
            <p:ph type="title"/>
          </p:nvPr>
        </p:nvSpPr>
        <p:spPr>
          <a:xfrm>
            <a:off x="839788" y="365125"/>
            <a:ext cx="10515600" cy="1325563"/>
          </a:xfrm>
        </p:spPr>
        <p:txBody>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1298F011-E637-49C5-B06D-CB0CB6CD54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5E048D79-5851-40EF-9E39-3B7C60FECB00}"/>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a:extLst>
              <a:ext uri="{FF2B5EF4-FFF2-40B4-BE49-F238E27FC236}">
                <a16:creationId xmlns:a16="http://schemas.microsoft.com/office/drawing/2014/main" id="{483BF86C-5DC0-40A1-A169-82FF9F54D0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627F0924-92F7-4CCE-B9B4-7F36D72113D4}"/>
              </a:ext>
            </a:extLst>
          </p:cNvPr>
          <p:cNvSpPr>
            <a:spLocks noGrp="1"/>
          </p:cNvSpPr>
          <p:nvPr>
            <p:ph sz="quarter" idx="4"/>
          </p:nvPr>
        </p:nvSpPr>
        <p:spPr>
          <a:xfrm>
            <a:off x="6172200" y="2505075"/>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a:extLst>
              <a:ext uri="{FF2B5EF4-FFF2-40B4-BE49-F238E27FC236}">
                <a16:creationId xmlns:a16="http://schemas.microsoft.com/office/drawing/2014/main" id="{80B6D0A8-FAB4-4338-AD58-763FBD7602C0}"/>
              </a:ext>
            </a:extLst>
          </p:cNvPr>
          <p:cNvSpPr>
            <a:spLocks noGrp="1"/>
          </p:cNvSpPr>
          <p:nvPr>
            <p:ph type="dt" sz="half" idx="10"/>
          </p:nvPr>
        </p:nvSpPr>
        <p:spPr/>
        <p:txBody>
          <a:bodyPr/>
          <a:lstStyle/>
          <a:p>
            <a:fld id="{03193A0E-6BA3-4E1B-9868-4345B1EC1D64}" type="datetime1">
              <a:rPr lang="es-ES" smtClean="0"/>
              <a:t>26/11/2024</a:t>
            </a:fld>
            <a:endParaRPr lang="es-ES"/>
          </a:p>
        </p:txBody>
      </p:sp>
      <p:sp>
        <p:nvSpPr>
          <p:cNvPr id="8" name="Marcador de pie de página 7">
            <a:extLst>
              <a:ext uri="{FF2B5EF4-FFF2-40B4-BE49-F238E27FC236}">
                <a16:creationId xmlns:a16="http://schemas.microsoft.com/office/drawing/2014/main" id="{3180D2F1-800E-487D-B98F-6A5101D974D1}"/>
              </a:ext>
            </a:extLst>
          </p:cNvPr>
          <p:cNvSpPr>
            <a:spLocks noGrp="1"/>
          </p:cNvSpPr>
          <p:nvPr>
            <p:ph type="ftr" sz="quarter" idx="11"/>
          </p:nvPr>
        </p:nvSpPr>
        <p:spPr/>
        <p:txBody>
          <a:bodyPr/>
          <a:lstStyle/>
          <a:p>
            <a:r>
              <a:rPr lang="es-ES"/>
              <a:t>UD 2. Programación de hilos</a:t>
            </a:r>
          </a:p>
        </p:txBody>
      </p:sp>
      <p:sp>
        <p:nvSpPr>
          <p:cNvPr id="9" name="Marcador de número de diapositiva 8">
            <a:extLst>
              <a:ext uri="{FF2B5EF4-FFF2-40B4-BE49-F238E27FC236}">
                <a16:creationId xmlns:a16="http://schemas.microsoft.com/office/drawing/2014/main" id="{60098841-FC2E-4AB9-97E4-0B99039EB3F7}"/>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3178365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1F4BD-4924-4CCE-B9C3-1CAFC47B3574}"/>
              </a:ext>
            </a:extLst>
          </p:cNvPr>
          <p:cNvSpPr>
            <a:spLocks noGrp="1"/>
          </p:cNvSpPr>
          <p:nvPr>
            <p:ph type="title"/>
          </p:nvPr>
        </p:nvSpPr>
        <p:spPr/>
        <p:txBody>
          <a:bodyPr/>
          <a:lstStyle/>
          <a:p>
            <a:r>
              <a:rPr lang="es-ES"/>
              <a:t>Haga clic para modificar el estilo de título del patrón</a:t>
            </a:r>
          </a:p>
        </p:txBody>
      </p:sp>
      <p:sp>
        <p:nvSpPr>
          <p:cNvPr id="3" name="Marcador de fecha 2">
            <a:extLst>
              <a:ext uri="{FF2B5EF4-FFF2-40B4-BE49-F238E27FC236}">
                <a16:creationId xmlns:a16="http://schemas.microsoft.com/office/drawing/2014/main" id="{356826C3-D99B-4B48-B502-E6ED2FE1E5C0}"/>
              </a:ext>
            </a:extLst>
          </p:cNvPr>
          <p:cNvSpPr>
            <a:spLocks noGrp="1"/>
          </p:cNvSpPr>
          <p:nvPr>
            <p:ph type="dt" sz="half" idx="10"/>
          </p:nvPr>
        </p:nvSpPr>
        <p:spPr/>
        <p:txBody>
          <a:bodyPr/>
          <a:lstStyle/>
          <a:p>
            <a:fld id="{7FD1C810-6E00-49F5-B7A5-4595B48216D6}" type="datetime1">
              <a:rPr lang="es-ES" smtClean="0"/>
              <a:t>26/11/2024</a:t>
            </a:fld>
            <a:endParaRPr lang="es-ES"/>
          </a:p>
        </p:txBody>
      </p:sp>
      <p:sp>
        <p:nvSpPr>
          <p:cNvPr id="4" name="Marcador de pie de página 3">
            <a:extLst>
              <a:ext uri="{FF2B5EF4-FFF2-40B4-BE49-F238E27FC236}">
                <a16:creationId xmlns:a16="http://schemas.microsoft.com/office/drawing/2014/main" id="{2976B9B9-B2D6-4018-9715-E66568A96014}"/>
              </a:ext>
            </a:extLst>
          </p:cNvPr>
          <p:cNvSpPr>
            <a:spLocks noGrp="1"/>
          </p:cNvSpPr>
          <p:nvPr>
            <p:ph type="ftr" sz="quarter" idx="11"/>
          </p:nvPr>
        </p:nvSpPr>
        <p:spPr/>
        <p:txBody>
          <a:bodyPr/>
          <a:lstStyle/>
          <a:p>
            <a:r>
              <a:rPr lang="es-ES"/>
              <a:t>UD 2. Programación de hilos</a:t>
            </a:r>
          </a:p>
        </p:txBody>
      </p:sp>
      <p:sp>
        <p:nvSpPr>
          <p:cNvPr id="5" name="Marcador de número de diapositiva 4">
            <a:extLst>
              <a:ext uri="{FF2B5EF4-FFF2-40B4-BE49-F238E27FC236}">
                <a16:creationId xmlns:a16="http://schemas.microsoft.com/office/drawing/2014/main" id="{D25681A4-3002-4A64-A155-3F45CB7839FD}"/>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6416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AA68B5B-499E-4130-AD53-E7DCAAD5E351}"/>
              </a:ext>
            </a:extLst>
          </p:cNvPr>
          <p:cNvSpPr>
            <a:spLocks noGrp="1"/>
          </p:cNvSpPr>
          <p:nvPr>
            <p:ph type="dt" sz="half" idx="10"/>
          </p:nvPr>
        </p:nvSpPr>
        <p:spPr/>
        <p:txBody>
          <a:bodyPr/>
          <a:lstStyle/>
          <a:p>
            <a:fld id="{73ECE080-A8D6-472D-96FB-91F5A7C12399}" type="datetime1">
              <a:rPr lang="es-ES" smtClean="0"/>
              <a:t>26/11/2024</a:t>
            </a:fld>
            <a:endParaRPr lang="es-ES"/>
          </a:p>
        </p:txBody>
      </p:sp>
      <p:sp>
        <p:nvSpPr>
          <p:cNvPr id="3" name="Marcador de pie de página 2">
            <a:extLst>
              <a:ext uri="{FF2B5EF4-FFF2-40B4-BE49-F238E27FC236}">
                <a16:creationId xmlns:a16="http://schemas.microsoft.com/office/drawing/2014/main" id="{B9459A8B-D7E2-4C61-A37B-1C3B238F2118}"/>
              </a:ext>
            </a:extLst>
          </p:cNvPr>
          <p:cNvSpPr>
            <a:spLocks noGrp="1"/>
          </p:cNvSpPr>
          <p:nvPr>
            <p:ph type="ftr" sz="quarter" idx="11"/>
          </p:nvPr>
        </p:nvSpPr>
        <p:spPr/>
        <p:txBody>
          <a:bodyPr/>
          <a:lstStyle/>
          <a:p>
            <a:r>
              <a:rPr lang="es-ES"/>
              <a:t>UD 2. Programación de hilos</a:t>
            </a:r>
          </a:p>
        </p:txBody>
      </p:sp>
      <p:sp>
        <p:nvSpPr>
          <p:cNvPr id="4" name="Marcador de número de diapositiva 3">
            <a:extLst>
              <a:ext uri="{FF2B5EF4-FFF2-40B4-BE49-F238E27FC236}">
                <a16:creationId xmlns:a16="http://schemas.microsoft.com/office/drawing/2014/main" id="{B7A9C560-BA25-4F70-8D82-3C8FFCFDF83E}"/>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2581583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C2733C-BF97-4AAD-AA08-A58B016B2A3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contenido 2">
            <a:extLst>
              <a:ext uri="{FF2B5EF4-FFF2-40B4-BE49-F238E27FC236}">
                <a16:creationId xmlns:a16="http://schemas.microsoft.com/office/drawing/2014/main" id="{D70524B7-77DD-4A3E-BCBC-17B40608CD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a:extLst>
              <a:ext uri="{FF2B5EF4-FFF2-40B4-BE49-F238E27FC236}">
                <a16:creationId xmlns:a16="http://schemas.microsoft.com/office/drawing/2014/main" id="{D2A81627-06B3-4152-9BB3-C07745D60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391E4199-27BB-4754-BA71-3C30A5ACBB32}"/>
              </a:ext>
            </a:extLst>
          </p:cNvPr>
          <p:cNvSpPr>
            <a:spLocks noGrp="1"/>
          </p:cNvSpPr>
          <p:nvPr>
            <p:ph type="dt" sz="half" idx="10"/>
          </p:nvPr>
        </p:nvSpPr>
        <p:spPr/>
        <p:txBody>
          <a:bodyPr/>
          <a:lstStyle/>
          <a:p>
            <a:fld id="{38FEE0DD-214A-410B-86A4-44C1903374B7}" type="datetime1">
              <a:rPr lang="es-ES" smtClean="0"/>
              <a:t>26/11/2024</a:t>
            </a:fld>
            <a:endParaRPr lang="es-ES"/>
          </a:p>
        </p:txBody>
      </p:sp>
      <p:sp>
        <p:nvSpPr>
          <p:cNvPr id="6" name="Marcador de pie de página 5">
            <a:extLst>
              <a:ext uri="{FF2B5EF4-FFF2-40B4-BE49-F238E27FC236}">
                <a16:creationId xmlns:a16="http://schemas.microsoft.com/office/drawing/2014/main" id="{849FA652-1134-408B-A84B-49785B7905EA}"/>
              </a:ext>
            </a:extLst>
          </p:cNvPr>
          <p:cNvSpPr>
            <a:spLocks noGrp="1"/>
          </p:cNvSpPr>
          <p:nvPr>
            <p:ph type="ftr" sz="quarter" idx="11"/>
          </p:nvPr>
        </p:nvSpPr>
        <p:spPr/>
        <p:txBody>
          <a:bodyPr/>
          <a:lstStyle/>
          <a:p>
            <a:r>
              <a:rPr lang="es-ES"/>
              <a:t>UD 2. Programación de hilos</a:t>
            </a:r>
          </a:p>
        </p:txBody>
      </p:sp>
      <p:sp>
        <p:nvSpPr>
          <p:cNvPr id="7" name="Marcador de número de diapositiva 6">
            <a:extLst>
              <a:ext uri="{FF2B5EF4-FFF2-40B4-BE49-F238E27FC236}">
                <a16:creationId xmlns:a16="http://schemas.microsoft.com/office/drawing/2014/main" id="{51EB8AEA-D58B-4031-BC95-84D55792AC09}"/>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41279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2A32FD-E642-43B1-9944-477DD538B3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p>
        </p:txBody>
      </p:sp>
      <p:sp>
        <p:nvSpPr>
          <p:cNvPr id="3" name="Marcador de posición de imagen 2">
            <a:extLst>
              <a:ext uri="{FF2B5EF4-FFF2-40B4-BE49-F238E27FC236}">
                <a16:creationId xmlns:a16="http://schemas.microsoft.com/office/drawing/2014/main" id="{3B15A5DA-1C73-4DBD-BEF3-895F5EBA7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a:extLst>
              <a:ext uri="{FF2B5EF4-FFF2-40B4-BE49-F238E27FC236}">
                <a16:creationId xmlns:a16="http://schemas.microsoft.com/office/drawing/2014/main" id="{70A7E73B-0DA4-4E31-82B6-933184A30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17ABF36-886E-4255-8E8F-04A7850A12AC}"/>
              </a:ext>
            </a:extLst>
          </p:cNvPr>
          <p:cNvSpPr>
            <a:spLocks noGrp="1"/>
          </p:cNvSpPr>
          <p:nvPr>
            <p:ph type="dt" sz="half" idx="10"/>
          </p:nvPr>
        </p:nvSpPr>
        <p:spPr/>
        <p:txBody>
          <a:bodyPr/>
          <a:lstStyle/>
          <a:p>
            <a:fld id="{3177D514-FA95-4EF7-AD59-2E2356E62F24}" type="datetime1">
              <a:rPr lang="es-ES" smtClean="0"/>
              <a:t>26/11/2024</a:t>
            </a:fld>
            <a:endParaRPr lang="es-ES"/>
          </a:p>
        </p:txBody>
      </p:sp>
      <p:sp>
        <p:nvSpPr>
          <p:cNvPr id="6" name="Marcador de pie de página 5">
            <a:extLst>
              <a:ext uri="{FF2B5EF4-FFF2-40B4-BE49-F238E27FC236}">
                <a16:creationId xmlns:a16="http://schemas.microsoft.com/office/drawing/2014/main" id="{35665025-360B-4091-82A9-D85BE6A35729}"/>
              </a:ext>
            </a:extLst>
          </p:cNvPr>
          <p:cNvSpPr>
            <a:spLocks noGrp="1"/>
          </p:cNvSpPr>
          <p:nvPr>
            <p:ph type="ftr" sz="quarter" idx="11"/>
          </p:nvPr>
        </p:nvSpPr>
        <p:spPr/>
        <p:txBody>
          <a:bodyPr/>
          <a:lstStyle/>
          <a:p>
            <a:r>
              <a:rPr lang="es-ES"/>
              <a:t>UD 2. Programación de hilos</a:t>
            </a:r>
          </a:p>
        </p:txBody>
      </p:sp>
      <p:sp>
        <p:nvSpPr>
          <p:cNvPr id="7" name="Marcador de número de diapositiva 6">
            <a:extLst>
              <a:ext uri="{FF2B5EF4-FFF2-40B4-BE49-F238E27FC236}">
                <a16:creationId xmlns:a16="http://schemas.microsoft.com/office/drawing/2014/main" id="{0A28B70D-CEF7-4F09-90EA-4DD65A130887}"/>
              </a:ext>
            </a:extLst>
          </p:cNvPr>
          <p:cNvSpPr>
            <a:spLocks noGrp="1"/>
          </p:cNvSpPr>
          <p:nvPr>
            <p:ph type="sldNum" sz="quarter" idx="12"/>
          </p:nvPr>
        </p:nvSpPr>
        <p:spPr/>
        <p:txBody>
          <a:bodyPr/>
          <a:lstStyle/>
          <a:p>
            <a:fld id="{79682A88-1A88-4C14-A310-B195F5CDE120}" type="slidenum">
              <a:rPr lang="es-ES" smtClean="0"/>
              <a:t>‹Nº›</a:t>
            </a:fld>
            <a:endParaRPr lang="es-ES"/>
          </a:p>
        </p:txBody>
      </p:sp>
    </p:spTree>
    <p:extLst>
      <p:ext uri="{BB962C8B-B14F-4D97-AF65-F5344CB8AC3E}">
        <p14:creationId xmlns:p14="http://schemas.microsoft.com/office/powerpoint/2010/main" val="38698159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7138F09-0E62-4F27-8637-0D3389461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Marcador de texto 2">
            <a:extLst>
              <a:ext uri="{FF2B5EF4-FFF2-40B4-BE49-F238E27FC236}">
                <a16:creationId xmlns:a16="http://schemas.microsoft.com/office/drawing/2014/main" id="{6876411B-F9B1-44B4-8806-7F7E535267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a:extLst>
              <a:ext uri="{FF2B5EF4-FFF2-40B4-BE49-F238E27FC236}">
                <a16:creationId xmlns:a16="http://schemas.microsoft.com/office/drawing/2014/main" id="{63C94797-C481-4774-99E9-9FAB97B4A0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E4117C-FA2E-4D10-A5EE-C0B02F118A1B}" type="datetime1">
              <a:rPr lang="es-ES" smtClean="0"/>
              <a:t>26/11/2024</a:t>
            </a:fld>
            <a:endParaRPr lang="es-ES"/>
          </a:p>
        </p:txBody>
      </p:sp>
      <p:sp>
        <p:nvSpPr>
          <p:cNvPr id="5" name="Marcador de pie de página 4">
            <a:extLst>
              <a:ext uri="{FF2B5EF4-FFF2-40B4-BE49-F238E27FC236}">
                <a16:creationId xmlns:a16="http://schemas.microsoft.com/office/drawing/2014/main" id="{157ED805-6006-4DD0-AB53-75D4B6AAFD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s-ES"/>
              <a:t>UD 2. Programación de hilos</a:t>
            </a:r>
          </a:p>
        </p:txBody>
      </p:sp>
      <p:sp>
        <p:nvSpPr>
          <p:cNvPr id="6" name="Marcador de número de diapositiva 5">
            <a:extLst>
              <a:ext uri="{FF2B5EF4-FFF2-40B4-BE49-F238E27FC236}">
                <a16:creationId xmlns:a16="http://schemas.microsoft.com/office/drawing/2014/main" id="{5673E194-5806-4387-A4CC-7282D52F57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682A88-1A88-4C14-A310-B195F5CDE120}" type="slidenum">
              <a:rPr lang="es-ES" smtClean="0"/>
              <a:t>‹Nº›</a:t>
            </a:fld>
            <a:endParaRPr lang="es-ES"/>
          </a:p>
        </p:txBody>
      </p:sp>
    </p:spTree>
    <p:extLst>
      <p:ext uri="{BB962C8B-B14F-4D97-AF65-F5344CB8AC3E}">
        <p14:creationId xmlns:p14="http://schemas.microsoft.com/office/powerpoint/2010/main" val="347861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A3E2D68-4668-4868-BBD6-11AC7D76FC04}"/>
              </a:ext>
            </a:extLst>
          </p:cNvPr>
          <p:cNvSpPr>
            <a:spLocks noGrp="1"/>
          </p:cNvSpPr>
          <p:nvPr>
            <p:ph type="ctrTitle"/>
          </p:nvPr>
        </p:nvSpPr>
        <p:spPr>
          <a:xfrm>
            <a:off x="965200" y="1383528"/>
            <a:ext cx="6756400" cy="3167510"/>
          </a:xfrm>
        </p:spPr>
        <p:txBody>
          <a:bodyPr anchor="b">
            <a:normAutofit/>
          </a:bodyPr>
          <a:lstStyle/>
          <a:p>
            <a:pPr algn="r"/>
            <a:r>
              <a:rPr lang="es-ES" b="1" dirty="0">
                <a:latin typeface="Arial" panose="020B0604020202020204" pitchFamily="34" charset="0"/>
                <a:cs typeface="Arial" panose="020B0604020202020204" pitchFamily="34" charset="0"/>
              </a:rPr>
              <a:t>UD 2. PROGRAMACIÓN DE HILOS</a:t>
            </a:r>
          </a:p>
        </p:txBody>
      </p:sp>
      <p:sp>
        <p:nvSpPr>
          <p:cNvPr id="3" name="Subtítulo 2">
            <a:extLst>
              <a:ext uri="{FF2B5EF4-FFF2-40B4-BE49-F238E27FC236}">
                <a16:creationId xmlns:a16="http://schemas.microsoft.com/office/drawing/2014/main" id="{2B769F5D-3D82-41EF-AFCE-C487F3579545}"/>
              </a:ext>
            </a:extLst>
          </p:cNvPr>
          <p:cNvSpPr>
            <a:spLocks noGrp="1"/>
          </p:cNvSpPr>
          <p:nvPr>
            <p:ph type="subTitle" idx="1"/>
          </p:nvPr>
        </p:nvSpPr>
        <p:spPr>
          <a:xfrm>
            <a:off x="1081313" y="4582814"/>
            <a:ext cx="6567761" cy="1312657"/>
          </a:xfrm>
        </p:spPr>
        <p:txBody>
          <a:bodyPr anchor="t">
            <a:normAutofit/>
          </a:bodyPr>
          <a:lstStyle/>
          <a:p>
            <a:pPr algn="r"/>
            <a:r>
              <a:rPr lang="es-ES" sz="2200" dirty="0">
                <a:latin typeface="Arial" panose="020B0604020202020204" pitchFamily="34" charset="0"/>
                <a:cs typeface="Arial" panose="020B0604020202020204" pitchFamily="34" charset="0"/>
              </a:rPr>
              <a:t>Programación de servicios y procesos</a:t>
            </a:r>
          </a:p>
          <a:p>
            <a:pPr algn="r"/>
            <a:r>
              <a:rPr lang="es-ES" sz="2200" dirty="0">
                <a:latin typeface="Arial" panose="020B0604020202020204" pitchFamily="34" charset="0"/>
                <a:cs typeface="Arial" panose="020B0604020202020204" pitchFamily="34" charset="0"/>
              </a:rPr>
              <a:t>Curso 2024/2025</a:t>
            </a:r>
          </a:p>
        </p:txBody>
      </p:sp>
    </p:spTree>
    <p:extLst>
      <p:ext uri="{BB962C8B-B14F-4D97-AF65-F5344CB8AC3E}">
        <p14:creationId xmlns:p14="http://schemas.microsoft.com/office/powerpoint/2010/main" val="1991105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3. Estados de un hilo</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9" name="Imagen 8">
            <a:extLst>
              <a:ext uri="{FF2B5EF4-FFF2-40B4-BE49-F238E27FC236}">
                <a16:creationId xmlns:a16="http://schemas.microsoft.com/office/drawing/2014/main" id="{827BE880-141F-4422-AA11-E110027C24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2262" y="997118"/>
            <a:ext cx="7289752" cy="4847162"/>
          </a:xfrm>
          <a:prstGeom prst="rect">
            <a:avLst/>
          </a:prstGeom>
        </p:spPr>
      </p:pic>
    </p:spTree>
    <p:extLst>
      <p:ext uri="{BB962C8B-B14F-4D97-AF65-F5344CB8AC3E}">
        <p14:creationId xmlns:p14="http://schemas.microsoft.com/office/powerpoint/2010/main" val="2181444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Texto&#10;&#10;Descripción generada automáticamente">
            <a:extLst>
              <a:ext uri="{FF2B5EF4-FFF2-40B4-BE49-F238E27FC236}">
                <a16:creationId xmlns:a16="http://schemas.microsoft.com/office/drawing/2014/main" id="{96A95D8B-E15A-04D6-451E-6F9354F1DE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36507" y="1750715"/>
            <a:ext cx="6339721" cy="4809442"/>
          </a:xfrm>
          <a:prstGeom prst="rect">
            <a:avLst/>
          </a:prstGeom>
        </p:spPr>
      </p:pic>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3. Estados de un hilo</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En el siguiente código de ejemplo, se almacenan en un </a:t>
            </a:r>
            <a:r>
              <a:rPr lang="es-ES" sz="1600" dirty="0" err="1">
                <a:latin typeface="Arial" panose="020B0604020202020204" pitchFamily="34" charset="0"/>
                <a:cs typeface="Arial" panose="020B0604020202020204" pitchFamily="34" charset="0"/>
              </a:rPr>
              <a:t>ArrayList</a:t>
            </a:r>
            <a:r>
              <a:rPr lang="es-ES" sz="1600" dirty="0">
                <a:latin typeface="Arial" panose="020B0604020202020204" pitchFamily="34" charset="0"/>
                <a:cs typeface="Arial" panose="020B0604020202020204" pitchFamily="34" charset="0"/>
              </a:rPr>
              <a:t> los estados por los que pasa un hilo que contiene en su interior una llamada al método </a:t>
            </a:r>
            <a:r>
              <a:rPr lang="es-ES" sz="1600" dirty="0" err="1">
                <a:latin typeface="Arial" panose="020B0604020202020204" pitchFamily="34" charset="0"/>
                <a:cs typeface="Arial" panose="020B0604020202020204" pitchFamily="34" charset="0"/>
              </a:rPr>
              <a:t>sleep</a:t>
            </a:r>
            <a:r>
              <a:rPr lang="es-ES" sz="1600" dirty="0">
                <a:latin typeface="Arial" panose="020B0604020202020204" pitchFamily="34" charset="0"/>
                <a:cs typeface="Arial" panose="020B0604020202020204" pitchFamily="34" charset="0"/>
              </a:rPr>
              <a:t>. Se utiliza la clase </a:t>
            </a:r>
            <a:r>
              <a:rPr lang="es-ES" sz="1600" dirty="0" err="1">
                <a:latin typeface="Arial" panose="020B0604020202020204" pitchFamily="34" charset="0"/>
                <a:cs typeface="Arial" panose="020B0604020202020204" pitchFamily="34" charset="0"/>
              </a:rPr>
              <a:t>Raton</a:t>
            </a:r>
            <a:r>
              <a:rPr lang="es-ES" sz="1600" dirty="0">
                <a:latin typeface="Arial" panose="020B0604020202020204" pitchFamily="34" charset="0"/>
                <a:cs typeface="Arial" panose="020B0604020202020204" pitchFamily="34" charset="0"/>
              </a:rPr>
              <a:t> que implementa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de los ejemplos anteriores.</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264797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 Gestión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Operaciones básicas:</a:t>
            </a:r>
          </a:p>
          <a:p>
            <a:pPr algn="just">
              <a:lnSpc>
                <a:spcPct val="150000"/>
              </a:lnSpc>
            </a:pPr>
            <a:r>
              <a:rPr lang="es-ES" sz="1600" b="1" dirty="0">
                <a:latin typeface="Arial" panose="020B0604020202020204" pitchFamily="34" charset="0"/>
                <a:cs typeface="Arial" panose="020B0604020202020204" pitchFamily="34" charset="0"/>
              </a:rPr>
              <a:t>Creación y arranque de hilos</a:t>
            </a:r>
            <a:r>
              <a:rPr lang="es-ES" sz="1600" dirty="0">
                <a:latin typeface="Arial" panose="020B0604020202020204" pitchFamily="34" charset="0"/>
                <a:cs typeface="Arial" panose="020B0604020202020204" pitchFamily="34" charset="0"/>
              </a:rPr>
              <a:t>. Cualquier programa a ejecutarse es un proceso que tiene un hilo de ejecución principal. Este hilo puede a su vez crear nuevos hilos que ejecutarán código diferente o tareas, es decir el camino de ejecución no tiene por qué ser el mismo.</a:t>
            </a:r>
          </a:p>
          <a:p>
            <a:pPr lvl="1">
              <a:lnSpc>
                <a:spcPct val="150000"/>
              </a:lnSpc>
            </a:pPr>
            <a:r>
              <a:rPr lang="es-ES" sz="1600" b="0" i="0" u="none" strike="noStrike" baseline="0" dirty="0">
                <a:latin typeface="Arial" panose="020B0604020202020204" pitchFamily="34" charset="0"/>
                <a:cs typeface="Arial" panose="020B0604020202020204" pitchFamily="34" charset="0"/>
              </a:rPr>
              <a:t>En Java existen dos formas para crear hilos: extendiendo la clase </a:t>
            </a:r>
            <a:r>
              <a:rPr lang="es-ES" sz="1600" b="1" i="0" u="none" strike="noStrike" baseline="0" dirty="0" err="1">
                <a:latin typeface="Arial" panose="020B0604020202020204" pitchFamily="34" charset="0"/>
                <a:cs typeface="Arial" panose="020B0604020202020204" pitchFamily="34" charset="0"/>
              </a:rPr>
              <a:t>Thread</a:t>
            </a:r>
            <a:r>
              <a:rPr lang="es-ES" sz="1600" b="0" i="0" u="none" strike="noStrike" baseline="0" dirty="0">
                <a:latin typeface="Arial" panose="020B0604020202020204" pitchFamily="34" charset="0"/>
                <a:cs typeface="Arial" panose="020B0604020202020204" pitchFamily="34" charset="0"/>
              </a:rPr>
              <a:t> o implementando la interfaz </a:t>
            </a:r>
            <a:r>
              <a:rPr lang="es-ES" sz="1600" b="1" i="0" u="none" strike="noStrike" baseline="0" dirty="0" err="1">
                <a:latin typeface="Arial" panose="020B0604020202020204" pitchFamily="34" charset="0"/>
                <a:cs typeface="Arial" panose="020B0604020202020204" pitchFamily="34" charset="0"/>
              </a:rPr>
              <a:t>Runnable</a:t>
            </a:r>
            <a:r>
              <a:rPr lang="es-ES" sz="1600" b="1" i="0" u="none" strike="noStrike" baseline="0" dirty="0">
                <a:latin typeface="Arial" panose="020B0604020202020204" pitchFamily="34" charset="0"/>
                <a:cs typeface="Arial" panose="020B0604020202020204" pitchFamily="34" charset="0"/>
              </a:rPr>
              <a:t>. </a:t>
            </a:r>
            <a:r>
              <a:rPr lang="es-ES" sz="1600" b="0" i="0" u="none" strike="noStrike" baseline="0" dirty="0">
                <a:latin typeface="Arial" panose="020B0604020202020204" pitchFamily="34" charset="0"/>
                <a:cs typeface="Arial" panose="020B0604020202020204" pitchFamily="34" charset="0"/>
              </a:rPr>
              <a:t>Ambas son parte del paquete </a:t>
            </a:r>
            <a:r>
              <a:rPr lang="es-ES" sz="1600" b="1" i="0" u="none" strike="noStrike" baseline="0" dirty="0" err="1">
                <a:latin typeface="Arial" panose="020B0604020202020204" pitchFamily="34" charset="0"/>
                <a:cs typeface="Arial" panose="020B0604020202020204" pitchFamily="34" charset="0"/>
              </a:rPr>
              <a:t>java.lang</a:t>
            </a:r>
            <a:r>
              <a:rPr lang="es-ES" sz="1600" b="1" i="0" u="none" strike="noStrike" baseline="0" dirty="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algn="just">
              <a:lnSpc>
                <a:spcPct val="150000"/>
              </a:lnSpc>
            </a:pPr>
            <a:r>
              <a:rPr lang="es-ES" sz="1600" b="1" dirty="0">
                <a:latin typeface="Arial" panose="020B0604020202020204" pitchFamily="34" charset="0"/>
                <a:cs typeface="Arial" panose="020B0604020202020204" pitchFamily="34" charset="0"/>
              </a:rPr>
              <a:t>Espera de hilos</a:t>
            </a:r>
            <a:r>
              <a:rPr lang="es-ES" sz="1600" dirty="0">
                <a:latin typeface="Arial" panose="020B0604020202020204" pitchFamily="34" charset="0"/>
                <a:cs typeface="Arial" panose="020B0604020202020204" pitchFamily="34" charset="0"/>
              </a:rPr>
              <a:t>. Como varios hilos comparten el mismo procesador, si alguno no tiene trabajo que hacer, es bueno suspender su ejecución para que haya un mayor tiempo de procesador disponible.</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654403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30538"/>
            <a:ext cx="10515600" cy="5461160"/>
          </a:xfrm>
        </p:spPr>
        <p:txBody>
          <a:bodyPr>
            <a:noAutofit/>
          </a:bodyPr>
          <a:lstStyle/>
          <a:p>
            <a:pPr marL="0" indent="0" algn="just">
              <a:lnSpc>
                <a:spcPct val="150000"/>
              </a:lnSpc>
              <a:buNone/>
            </a:pPr>
            <a:r>
              <a:rPr lang="es-ES" sz="1800" dirty="0">
                <a:latin typeface="Arial" panose="020B0604020202020204" pitchFamily="34" charset="0"/>
                <a:cs typeface="Arial" panose="020B0604020202020204" pitchFamily="34" charset="0"/>
              </a:rPr>
              <a:t>CREACIÓN DE HILOS. </a:t>
            </a:r>
            <a:r>
              <a:rPr lang="es-ES" sz="1800" b="1" dirty="0">
                <a:latin typeface="Arial" panose="020B0604020202020204" pitchFamily="34" charset="0"/>
                <a:cs typeface="Arial" panose="020B0604020202020204" pitchFamily="34" charset="0"/>
              </a:rPr>
              <a:t>LA CLASE THREAD</a:t>
            </a:r>
          </a:p>
          <a:p>
            <a:pPr lvl="1" algn="just">
              <a:lnSpc>
                <a:spcPct val="150000"/>
              </a:lnSpc>
            </a:pPr>
            <a:r>
              <a:rPr lang="es-ES" sz="1600" dirty="0">
                <a:latin typeface="Arial" panose="020B0604020202020204" pitchFamily="34" charset="0"/>
                <a:cs typeface="Arial" panose="020B0604020202020204" pitchFamily="34" charset="0"/>
              </a:rPr>
              <a:t>La forma más simple de añadir funcionalidad de hilo a una clase es extender la clase </a:t>
            </a:r>
            <a:r>
              <a:rPr lang="es-ES" sz="1600" b="1"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O lo que es lo mismo, crear una subclase de la clase </a:t>
            </a:r>
            <a:r>
              <a:rPr lang="es-ES" sz="1600" b="1"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Esta subclase debe sobrescribir el método </a:t>
            </a:r>
            <a:r>
              <a:rPr lang="es-ES" sz="1600" b="1" dirty="0">
                <a:latin typeface="Arial" panose="020B0604020202020204" pitchFamily="34" charset="0"/>
                <a:cs typeface="Arial" panose="020B0604020202020204" pitchFamily="34" charset="0"/>
              </a:rPr>
              <a:t>run() </a:t>
            </a:r>
            <a:r>
              <a:rPr lang="es-ES" sz="1600" dirty="0">
                <a:latin typeface="Arial" panose="020B0604020202020204" pitchFamily="34" charset="0"/>
                <a:cs typeface="Arial" panose="020B0604020202020204" pitchFamily="34" charset="0"/>
              </a:rPr>
              <a:t>con las acciones que el hilo debe desarrollar.</a:t>
            </a:r>
            <a:endParaRPr lang="es-ES_tradnl" sz="1600" b="1" i="0" strike="noStrike" baseline="0" dirty="0">
              <a:latin typeface="Arial" panose="020B0604020202020204" pitchFamily="34" charset="0"/>
              <a:cs typeface="Arial" panose="020B0604020202020204" pitchFamily="34" charset="0"/>
            </a:endParaRPr>
          </a:p>
          <a:p>
            <a:pPr marL="914400" lvl="2" indent="0">
              <a:lnSpc>
                <a:spcPct val="150000"/>
              </a:lnSpc>
              <a:buNone/>
            </a:pPr>
            <a:r>
              <a:rPr lang="es-ES_tradnl" sz="1600" b="1" i="0" u="none" strike="noStrike" baseline="0" dirty="0" err="1">
                <a:latin typeface="Courier New" panose="02070309020205020404" pitchFamily="49" charset="0"/>
                <a:cs typeface="Courier New" panose="02070309020205020404" pitchFamily="49" charset="0"/>
              </a:rPr>
              <a:t>class</a:t>
            </a:r>
            <a:r>
              <a:rPr lang="es-ES_tradnl" sz="1600" b="1" i="0" u="none" strike="noStrike" baseline="0" dirty="0">
                <a:latin typeface="Courier New" panose="02070309020205020404" pitchFamily="49" charset="0"/>
                <a:cs typeface="Courier New" panose="02070309020205020404" pitchFamily="49" charset="0"/>
              </a:rPr>
              <a:t> </a:t>
            </a:r>
            <a:r>
              <a:rPr lang="es-ES_tradnl" sz="1600" b="1" i="0" u="none" strike="noStrike" baseline="0" dirty="0" err="1">
                <a:latin typeface="Courier New" panose="02070309020205020404" pitchFamily="49" charset="0"/>
                <a:cs typeface="Courier New" panose="02070309020205020404" pitchFamily="49" charset="0"/>
              </a:rPr>
              <a:t>NombreHilo</a:t>
            </a:r>
            <a:r>
              <a:rPr lang="es-ES_tradnl" sz="1600" b="1" i="0" u="none" strike="noStrike" baseline="0" dirty="0">
                <a:latin typeface="Courier New" panose="02070309020205020404" pitchFamily="49" charset="0"/>
                <a:cs typeface="Courier New" panose="02070309020205020404" pitchFamily="49" charset="0"/>
              </a:rPr>
              <a:t> </a:t>
            </a:r>
            <a:r>
              <a:rPr lang="es-ES_tradnl" sz="1600" b="1" i="0" u="none" strike="noStrike" baseline="0" dirty="0" err="1">
                <a:latin typeface="Courier New" panose="02070309020205020404" pitchFamily="49" charset="0"/>
                <a:cs typeface="Courier New" panose="02070309020205020404" pitchFamily="49" charset="0"/>
              </a:rPr>
              <a:t>extends</a:t>
            </a:r>
            <a:r>
              <a:rPr lang="es-ES_tradnl" sz="1600" b="1" i="0" u="none" strike="noStrike" baseline="0" dirty="0">
                <a:latin typeface="Courier New" panose="02070309020205020404" pitchFamily="49" charset="0"/>
                <a:cs typeface="Courier New" panose="02070309020205020404" pitchFamily="49" charset="0"/>
              </a:rPr>
              <a:t> </a:t>
            </a:r>
            <a:r>
              <a:rPr lang="es-ES_tradnl" sz="1600" b="1" i="0" u="none" strike="noStrike" baseline="0" dirty="0" err="1">
                <a:latin typeface="Courier New" panose="02070309020205020404" pitchFamily="49" charset="0"/>
                <a:cs typeface="Courier New" panose="02070309020205020404" pitchFamily="49" charset="0"/>
              </a:rPr>
              <a:t>Thread</a:t>
            </a:r>
            <a:r>
              <a:rPr lang="es-ES_tradnl" sz="1600" b="1" i="0" u="none" strike="noStrike" baseline="0" dirty="0">
                <a:latin typeface="Courier New" panose="02070309020205020404" pitchFamily="49" charset="0"/>
                <a:cs typeface="Courier New" panose="02070309020205020404" pitchFamily="49" charset="0"/>
              </a:rPr>
              <a:t>{</a:t>
            </a:r>
          </a:p>
          <a:p>
            <a:pPr marL="1371600" lvl="3" indent="0">
              <a:lnSpc>
                <a:spcPct val="150000"/>
              </a:lnSpc>
              <a:buNone/>
            </a:pPr>
            <a:r>
              <a:rPr lang="es-ES" sz="1400" b="0" i="0" u="none" strike="noStrike" baseline="0" dirty="0">
                <a:latin typeface="Courier New" panose="02070309020205020404" pitchFamily="49" charset="0"/>
                <a:cs typeface="Courier New" panose="02070309020205020404" pitchFamily="49" charset="0"/>
              </a:rPr>
              <a:t>//propiedades, constructores y </a:t>
            </a:r>
            <a:r>
              <a:rPr lang="es-ES" sz="1400" b="0" i="0" u="none" strike="noStrike" baseline="0" dirty="0" err="1">
                <a:latin typeface="Courier New" panose="02070309020205020404" pitchFamily="49" charset="0"/>
                <a:cs typeface="Courier New" panose="02070309020205020404" pitchFamily="49" charset="0"/>
              </a:rPr>
              <a:t>metodos</a:t>
            </a:r>
            <a:r>
              <a:rPr lang="es-ES" sz="1400" b="0" i="0" u="none" strike="noStrike" baseline="0" dirty="0">
                <a:latin typeface="Courier New" panose="02070309020205020404" pitchFamily="49" charset="0"/>
                <a:cs typeface="Courier New" panose="02070309020205020404" pitchFamily="49" charset="0"/>
              </a:rPr>
              <a:t> de la clase</a:t>
            </a:r>
          </a:p>
          <a:p>
            <a:pPr marL="1371600" lvl="3" indent="0">
              <a:lnSpc>
                <a:spcPct val="150000"/>
              </a:lnSpc>
              <a:buNone/>
            </a:pPr>
            <a:r>
              <a:rPr lang="es-ES_tradnl" sz="1400" b="1" i="0" u="none" strike="noStrike" baseline="0" dirty="0" err="1">
                <a:latin typeface="Courier New" panose="02070309020205020404" pitchFamily="49" charset="0"/>
                <a:cs typeface="Courier New" panose="02070309020205020404" pitchFamily="49" charset="0"/>
              </a:rPr>
              <a:t>public</a:t>
            </a:r>
            <a:r>
              <a:rPr lang="es-ES_tradnl" sz="1400" b="1" i="0" u="none" strike="noStrike" baseline="0" dirty="0">
                <a:latin typeface="Courier New" panose="02070309020205020404" pitchFamily="49" charset="0"/>
                <a:cs typeface="Courier New" panose="02070309020205020404" pitchFamily="49" charset="0"/>
              </a:rPr>
              <a:t> </a:t>
            </a:r>
            <a:r>
              <a:rPr lang="es-ES_tradnl" sz="1400" b="1" i="0" u="none" strike="noStrike" baseline="0" dirty="0" err="1">
                <a:latin typeface="Courier New" panose="02070309020205020404" pitchFamily="49" charset="0"/>
                <a:cs typeface="Courier New" panose="02070309020205020404" pitchFamily="49" charset="0"/>
              </a:rPr>
              <a:t>void</a:t>
            </a:r>
            <a:r>
              <a:rPr lang="es-ES_tradnl" sz="1400" b="1" i="0" u="none" strike="noStrike" baseline="0" dirty="0">
                <a:latin typeface="Courier New" panose="02070309020205020404" pitchFamily="49" charset="0"/>
                <a:cs typeface="Courier New" panose="02070309020205020404" pitchFamily="49" charset="0"/>
              </a:rPr>
              <a:t> run() {</a:t>
            </a:r>
          </a:p>
          <a:p>
            <a:pPr marL="1371600" lvl="3" indent="0">
              <a:lnSpc>
                <a:spcPct val="150000"/>
              </a:lnSpc>
              <a:buNone/>
            </a:pPr>
            <a:r>
              <a:rPr lang="es-ES" sz="1400" b="0" i="0" u="none" strike="noStrike" baseline="0" dirty="0">
                <a:latin typeface="Courier New" panose="02070309020205020404" pitchFamily="49" charset="0"/>
                <a:cs typeface="Courier New" panose="02070309020205020404" pitchFamily="49" charset="0"/>
              </a:rPr>
              <a:t>//acciones que lleva a cabo el hilo</a:t>
            </a:r>
          </a:p>
          <a:p>
            <a:pPr marL="1371600" lvl="3" indent="0">
              <a:lnSpc>
                <a:spcPct val="150000"/>
              </a:lnSpc>
              <a:buNone/>
            </a:pPr>
            <a:r>
              <a:rPr lang="es-ES_tradnl" sz="1400" b="0" i="0" u="none" strike="noStrike" baseline="0" dirty="0">
                <a:latin typeface="Courier New" panose="02070309020205020404" pitchFamily="49" charset="0"/>
                <a:cs typeface="Courier New" panose="02070309020205020404" pitchFamily="49" charset="0"/>
              </a:rPr>
              <a:t>}</a:t>
            </a:r>
          </a:p>
          <a:p>
            <a:pPr marL="914400" lvl="2" indent="0">
              <a:lnSpc>
                <a:spcPct val="150000"/>
              </a:lnSpc>
              <a:buNone/>
            </a:pPr>
            <a:r>
              <a:rPr lang="es-ES_tradnl" sz="1600" b="0" i="0" u="none" strike="noStrike" baseline="0" dirty="0">
                <a:latin typeface="Courier New" panose="02070309020205020404" pitchFamily="49" charset="0"/>
                <a:cs typeface="Courier New" panose="02070309020205020404" pitchFamily="49" charset="0"/>
              </a:rPr>
              <a:t>}</a:t>
            </a:r>
            <a:endParaRPr lang="es-ES_tradnl" sz="1600" dirty="0">
              <a:latin typeface="Courier New" panose="02070309020205020404" pitchFamily="49" charset="0"/>
              <a:cs typeface="Courier New" panose="02070309020205020404" pitchFamily="49" charset="0"/>
            </a:endParaRPr>
          </a:p>
          <a:p>
            <a:pPr marL="636588" lvl="2" indent="0">
              <a:lnSpc>
                <a:spcPct val="150000"/>
              </a:lnSpc>
              <a:buNone/>
            </a:pPr>
            <a:r>
              <a:rPr lang="es-ES_tradnl" sz="1600" dirty="0">
                <a:latin typeface="Arial" panose="020B0604020202020204" pitchFamily="34" charset="0"/>
                <a:cs typeface="Arial" panose="020B0604020202020204" pitchFamily="34" charset="0"/>
              </a:rPr>
              <a:t>La clase </a:t>
            </a:r>
            <a:r>
              <a:rPr lang="es-ES_tradnl" sz="1600" dirty="0" err="1">
                <a:latin typeface="Arial" panose="020B0604020202020204" pitchFamily="34" charset="0"/>
                <a:cs typeface="Arial" panose="020B0604020202020204" pitchFamily="34" charset="0"/>
              </a:rPr>
              <a:t>Thread</a:t>
            </a:r>
            <a:r>
              <a:rPr lang="es-ES_tradnl" sz="1600" dirty="0">
                <a:latin typeface="Arial" panose="020B0604020202020204" pitchFamily="34" charset="0"/>
                <a:cs typeface="Arial" panose="020B0604020202020204" pitchFamily="34" charset="0"/>
              </a:rPr>
              <a:t> representa un hilo de ejecución. Cuando una clase hereda de </a:t>
            </a:r>
            <a:r>
              <a:rPr lang="es-ES_tradnl" sz="1600" i="1" dirty="0" err="1">
                <a:latin typeface="Arial" panose="020B0604020202020204" pitchFamily="34" charset="0"/>
                <a:cs typeface="Arial" panose="020B0604020202020204" pitchFamily="34" charset="0"/>
              </a:rPr>
              <a:t>Thread</a:t>
            </a:r>
            <a:r>
              <a:rPr lang="es-ES_tradnl" sz="1600" dirty="0">
                <a:latin typeface="Arial" panose="020B0604020202020204" pitchFamily="34" charset="0"/>
                <a:cs typeface="Arial" panose="020B0604020202020204" pitchFamily="34" charset="0"/>
              </a:rPr>
              <a:t> puede implementar el método </a:t>
            </a:r>
            <a:r>
              <a:rPr lang="es-ES_tradnl" sz="1600" i="1" dirty="0">
                <a:latin typeface="Arial" panose="020B0604020202020204" pitchFamily="34" charset="0"/>
                <a:cs typeface="Arial" panose="020B0604020202020204" pitchFamily="34" charset="0"/>
              </a:rPr>
              <a:t>run</a:t>
            </a:r>
            <a:r>
              <a:rPr lang="es-ES_tradnl" sz="1600" dirty="0">
                <a:latin typeface="Arial" panose="020B0604020202020204" pitchFamily="34" charset="0"/>
                <a:cs typeface="Arial" panose="020B0604020202020204" pitchFamily="34" charset="0"/>
              </a:rPr>
              <a:t> y ejecutarse de forma asíncrona.</a:t>
            </a:r>
          </a:p>
          <a:p>
            <a:pPr marL="636588" lvl="2" indent="0">
              <a:lnSpc>
                <a:spcPct val="150000"/>
              </a:lnSpc>
              <a:buNone/>
            </a:pPr>
            <a:r>
              <a:rPr lang="es-ES_tradnl" sz="1600" dirty="0">
                <a:latin typeface="Arial" panose="020B0604020202020204" pitchFamily="34" charset="0"/>
                <a:cs typeface="Arial" panose="020B0604020202020204" pitchFamily="34" charset="0"/>
              </a:rPr>
              <a:t>Para lanzar un objeto </a:t>
            </a:r>
            <a:r>
              <a:rPr lang="es-ES_tradnl" sz="1600" i="1" dirty="0" err="1">
                <a:latin typeface="Arial" panose="020B0604020202020204" pitchFamily="34" charset="0"/>
                <a:cs typeface="Arial" panose="020B0604020202020204" pitchFamily="34" charset="0"/>
              </a:rPr>
              <a:t>Thread</a:t>
            </a:r>
            <a:r>
              <a:rPr lang="es-ES_tradnl" sz="1600" dirty="0">
                <a:latin typeface="Arial" panose="020B0604020202020204" pitchFamily="34" charset="0"/>
                <a:cs typeface="Arial" panose="020B0604020202020204" pitchFamily="34" charset="0"/>
              </a:rPr>
              <a:t> de manera asíncrona, basta ejecutar su método </a:t>
            </a:r>
            <a:r>
              <a:rPr lang="es-ES_tradnl" sz="1600" i="1" dirty="0" err="1">
                <a:latin typeface="Arial" panose="020B0604020202020204" pitchFamily="34" charset="0"/>
                <a:cs typeface="Arial" panose="020B0604020202020204" pitchFamily="34" charset="0"/>
              </a:rPr>
              <a:t>start</a:t>
            </a:r>
            <a:r>
              <a:rPr lang="es-ES_tradnl" sz="1600" dirty="0">
                <a:latin typeface="Arial" panose="020B0604020202020204" pitchFamily="34" charset="0"/>
                <a:cs typeface="Arial" panose="020B0604020202020204" pitchFamily="34" charset="0"/>
              </a:rPr>
              <a:t>.</a:t>
            </a:r>
            <a:endParaRPr lang="es-ES" sz="1600" dirty="0">
              <a:latin typeface="Arial" panose="020B0604020202020204" pitchFamily="34" charset="0"/>
              <a:cs typeface="Arial" panose="020B0604020202020204" pitchFamily="34" charset="0"/>
            </a:endParaRPr>
          </a:p>
          <a:p>
            <a:pPr marL="914400" lvl="2" indent="0" algn="just">
              <a:lnSpc>
                <a:spcPct val="150000"/>
              </a:lnSpc>
              <a:buNone/>
            </a:pPr>
            <a:endParaRPr lang="es-ES" sz="1600" dirty="0">
              <a:latin typeface="Arial" panose="020B0604020202020204" pitchFamily="34" charset="0"/>
              <a:cs typeface="Arial" panose="020B0604020202020204" pitchFamily="34" charset="0"/>
            </a:endParaRPr>
          </a:p>
          <a:p>
            <a:pPr marL="914400" lvl="2" indent="0" algn="just">
              <a:lnSpc>
                <a:spcPct val="150000"/>
              </a:lnSpc>
              <a:buNone/>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2338770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58674"/>
            <a:ext cx="10515600" cy="5461160"/>
          </a:xfrm>
        </p:spPr>
        <p:txBody>
          <a:bodyPr>
            <a:noAutofit/>
          </a:bodyPr>
          <a:lstStyle/>
          <a:p>
            <a:pPr marL="0" indent="0" algn="just">
              <a:lnSpc>
                <a:spcPct val="150000"/>
              </a:lnSpc>
              <a:buNone/>
            </a:pPr>
            <a:r>
              <a:rPr lang="es-ES" sz="1600" dirty="0">
                <a:latin typeface="Arial" panose="020B0604020202020204" pitchFamily="34" charset="0"/>
                <a:cs typeface="Arial" panose="020B0604020202020204" pitchFamily="34" charset="0"/>
              </a:rPr>
              <a:t>CREACIÓN DE HILOS. </a:t>
            </a:r>
            <a:r>
              <a:rPr lang="es-ES" sz="1600" b="1" dirty="0">
                <a:latin typeface="Arial" panose="020B0604020202020204" pitchFamily="34" charset="0"/>
                <a:cs typeface="Arial" panose="020B0604020202020204" pitchFamily="34" charset="0"/>
              </a:rPr>
              <a:t>LA CLASE THREAD</a:t>
            </a:r>
          </a:p>
          <a:p>
            <a:pPr marL="0" indent="0" algn="just">
              <a:lnSpc>
                <a:spcPct val="150000"/>
              </a:lnSpc>
              <a:buNone/>
            </a:pPr>
            <a:r>
              <a:rPr lang="es-ES" sz="1600" dirty="0">
                <a:latin typeface="Arial" panose="020B0604020202020204" pitchFamily="34" charset="0"/>
                <a:cs typeface="Arial" panose="020B0604020202020204" pitchFamily="34" charset="0"/>
              </a:rPr>
              <a:t>Como hemos dicho, En Java para utilizar la multitarea debemos de usar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 decir que la clase que implementemos debe heredar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implementa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En el siguiente diagrama de clase mostramos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con sus principales métodos:</a:t>
            </a:r>
          </a:p>
          <a:p>
            <a:pPr algn="just"/>
            <a:endParaRPr lang="es-ES" sz="1600" dirty="0"/>
          </a:p>
          <a:p>
            <a:pPr algn="just"/>
            <a:endParaRPr lang="es-ES" sz="1600" dirty="0"/>
          </a:p>
          <a:p>
            <a:pPr marL="914400" lvl="2"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29B891EE-7E3C-4B6C-91BD-54D31145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9114" y="2510989"/>
            <a:ext cx="1804571" cy="4027923"/>
          </a:xfrm>
          <a:prstGeom prst="rect">
            <a:avLst/>
          </a:prstGeom>
        </p:spPr>
      </p:pic>
    </p:spTree>
    <p:extLst>
      <p:ext uri="{BB962C8B-B14F-4D97-AF65-F5344CB8AC3E}">
        <p14:creationId xmlns:p14="http://schemas.microsoft.com/office/powerpoint/2010/main" val="2901645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a:extLst>
              <a:ext uri="{FF2B5EF4-FFF2-40B4-BE49-F238E27FC236}">
                <a16:creationId xmlns:a16="http://schemas.microsoft.com/office/drawing/2014/main" id="{35C81D8C-6BDE-462A-BD4E-BAF923CFCD44}"/>
              </a:ext>
            </a:extLst>
          </p:cNvPr>
          <p:cNvPicPr>
            <a:picLocks noGrp="1" noChangeAspect="1"/>
          </p:cNvPicPr>
          <p:nvPr>
            <p:ph idx="1"/>
          </p:nvPr>
        </p:nvPicPr>
        <p:blipFill>
          <a:blip r:embed="rId2"/>
          <a:stretch>
            <a:fillRect/>
          </a:stretch>
        </p:blipFill>
        <p:spPr>
          <a:xfrm>
            <a:off x="2251678" y="2472343"/>
            <a:ext cx="7647065" cy="4011208"/>
          </a:xfrm>
          <a:prstGeom prst="rect">
            <a:avLst/>
          </a:prstGeom>
        </p:spPr>
      </p:pic>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304799" y="365125"/>
            <a:ext cx="11567884"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 </a:t>
            </a:r>
            <a:r>
              <a:rPr lang="es-ES" sz="2200" b="1" dirty="0">
                <a:latin typeface="Arial" panose="020B0604020202020204" pitchFamily="34" charset="0"/>
                <a:cs typeface="Arial" panose="020B0604020202020204" pitchFamily="34" charset="0"/>
              </a:rPr>
              <a:t>(Resumen de la clase </a:t>
            </a:r>
            <a:r>
              <a:rPr lang="es-ES" sz="2200" b="1" dirty="0" err="1">
                <a:latin typeface="Arial" panose="020B0604020202020204" pitchFamily="34" charset="0"/>
                <a:cs typeface="Arial" panose="020B0604020202020204" pitchFamily="34" charset="0"/>
              </a:rPr>
              <a:t>Thread</a:t>
            </a:r>
            <a:r>
              <a:rPr lang="es-ES" sz="2200" b="1" dirty="0">
                <a:latin typeface="Arial" panose="020B0604020202020204" pitchFamily="34" charset="0"/>
                <a:cs typeface="Arial" panose="020B0604020202020204" pitchFamily="34" charset="0"/>
              </a:rPr>
              <a:t>)</a:t>
            </a:r>
            <a:endParaRPr lang="es-ES" sz="2800" b="1"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
        <p:nvSpPr>
          <p:cNvPr id="7" name="Marcador de contenido 2">
            <a:extLst>
              <a:ext uri="{FF2B5EF4-FFF2-40B4-BE49-F238E27FC236}">
                <a16:creationId xmlns:a16="http://schemas.microsoft.com/office/drawing/2014/main" id="{5E2D98D6-EA6A-48E2-B6E7-EE0E190030FC}"/>
              </a:ext>
            </a:extLst>
          </p:cNvPr>
          <p:cNvSpPr txBox="1">
            <a:spLocks/>
          </p:cNvSpPr>
          <p:nvPr/>
        </p:nvSpPr>
        <p:spPr>
          <a:xfrm>
            <a:off x="838199" y="858674"/>
            <a:ext cx="10918371" cy="54611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s-ES" sz="1600" dirty="0">
                <a:latin typeface="Arial" panose="020B0604020202020204" pitchFamily="34" charset="0"/>
                <a:cs typeface="Arial" panose="020B0604020202020204" pitchFamily="34" charset="0"/>
              </a:rPr>
              <a:t>CREACIÓN DE HILOS. </a:t>
            </a:r>
            <a:r>
              <a:rPr lang="es-ES" sz="1600" b="1" dirty="0">
                <a:latin typeface="Arial" panose="020B0604020202020204" pitchFamily="34" charset="0"/>
                <a:cs typeface="Arial" panose="020B0604020202020204" pitchFamily="34" charset="0"/>
              </a:rPr>
              <a:t>LA CLASE THREAD</a:t>
            </a:r>
          </a:p>
          <a:p>
            <a:pPr marL="0" indent="0" algn="just">
              <a:lnSpc>
                <a:spcPct val="150000"/>
              </a:lnSpc>
              <a:buFont typeface="Arial" panose="020B0604020202020204" pitchFamily="34" charset="0"/>
              <a:buNone/>
            </a:pPr>
            <a:r>
              <a:rPr lang="es-ES" sz="1600" dirty="0">
                <a:latin typeface="Arial" panose="020B0604020202020204" pitchFamily="34" charset="0"/>
                <a:cs typeface="Arial" panose="020B0604020202020204" pitchFamily="34" charset="0"/>
              </a:rPr>
              <a:t>Como hemos dicho, En Java para utilizar la multitarea debemos de usar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 decir que la clase que implementemos debe heredar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implementa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En el siguiente diagrama de clase mostramos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con sus principales métodos:</a:t>
            </a:r>
          </a:p>
          <a:p>
            <a:pPr algn="just">
              <a:lnSpc>
                <a:spcPct val="150000"/>
              </a:lnSpc>
            </a:pPr>
            <a:endParaRPr lang="es-ES" sz="1600" dirty="0">
              <a:latin typeface="Arial" panose="020B0604020202020204" pitchFamily="34" charset="0"/>
              <a:cs typeface="Arial" panose="020B0604020202020204" pitchFamily="34" charset="0"/>
            </a:endParaRPr>
          </a:p>
          <a:p>
            <a:pPr algn="just">
              <a:lnSpc>
                <a:spcPct val="150000"/>
              </a:lnSpc>
            </a:pPr>
            <a:endParaRPr lang="es-ES" sz="1600" dirty="0">
              <a:latin typeface="Arial" panose="020B0604020202020204" pitchFamily="34" charset="0"/>
              <a:cs typeface="Arial" panose="020B0604020202020204" pitchFamily="34" charset="0"/>
            </a:endParaRPr>
          </a:p>
          <a:p>
            <a:pPr marL="914400" lvl="2" indent="0" algn="just">
              <a:lnSpc>
                <a:spcPct val="150000"/>
              </a:lnSpc>
              <a:buFont typeface="Arial" panose="020B0604020202020204" pitchFamily="34" charset="0"/>
              <a:buNone/>
            </a:pPr>
            <a:endParaRPr lang="es-E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24964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nSpc>
                <a:spcPct val="150000"/>
              </a:lnSpc>
              <a:buNone/>
            </a:pPr>
            <a:r>
              <a:rPr lang="es-ES" sz="1600" dirty="0">
                <a:latin typeface="Arial" panose="020B0604020202020204" pitchFamily="34" charset="0"/>
                <a:cs typeface="Arial" panose="020B0604020202020204" pitchFamily="34" charset="0"/>
              </a:rPr>
              <a:t>Extendiendo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a:t>
            </a:r>
          </a:p>
          <a:p>
            <a:pPr marL="0" indent="0">
              <a:buNone/>
            </a:pP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 {</a:t>
            </a:r>
          </a:p>
          <a:p>
            <a:pPr marL="457200" lvl="1"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creado!");</a:t>
            </a:r>
          </a:p>
          <a:p>
            <a:pPr marL="457200" lvl="1" indent="0">
              <a:buNone/>
            </a:pPr>
            <a:r>
              <a:rPr lang="es-ES" sz="1600" dirty="0">
                <a:latin typeface="Courier New" panose="02070309020205020404" pitchFamily="49" charset="0"/>
                <a:cs typeface="Courier New" panose="02070309020205020404" pitchFamily="49" charset="0"/>
              </a:rPr>
              <a:t>}</a:t>
            </a:r>
          </a:p>
          <a:p>
            <a:pPr marL="0" lvl="1" indent="457200">
              <a:buNone/>
            </a:pPr>
            <a:r>
              <a:rPr lang="es-ES" sz="1600" dirty="0">
                <a:latin typeface="Courier New" panose="02070309020205020404" pitchFamily="49" charset="0"/>
                <a:cs typeface="Courier New" panose="02070309020205020404" pitchFamily="49" charset="0"/>
              </a:rPr>
              <a:t>}</a:t>
            </a:r>
          </a:p>
          <a:p>
            <a:pPr marL="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RunThreadET</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914400" lvl="2" indent="0">
              <a:buNone/>
            </a:pPr>
            <a:r>
              <a:rPr lang="es-ES" sz="1600" dirty="0">
                <a:latin typeface="Courier New" panose="02070309020205020404" pitchFamily="49" charset="0"/>
                <a:cs typeface="Courier New" panose="02070309020205020404" pitchFamily="49" charset="0"/>
              </a:rPr>
              <a:t>new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start</a:t>
            </a:r>
            <a:r>
              <a:rPr lang="es-ES" sz="1600" dirty="0">
                <a:latin typeface="Courier New" panose="02070309020205020404" pitchFamily="49" charset="0"/>
                <a:cs typeface="Courier New" panose="02070309020205020404" pitchFamily="49" charset="0"/>
              </a:rPr>
              <a:t>();// Crea y arranca un nuevo hilo de ejecución</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principal!");</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("Proceso acabando.");</a:t>
            </a:r>
          </a:p>
          <a:p>
            <a:pPr marL="457200" lvl="1" indent="0">
              <a:buNone/>
            </a:pP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660816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Extendiendo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a:t>
            </a:r>
          </a:p>
          <a:p>
            <a:pPr marL="0" indent="0">
              <a:buNone/>
            </a:pP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 {</a:t>
            </a:r>
          </a:p>
          <a:p>
            <a:pPr marL="457200" lvl="1"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creado!");</a:t>
            </a:r>
          </a:p>
          <a:p>
            <a:pPr marL="457200" lvl="1" indent="0">
              <a:buNone/>
            </a:pPr>
            <a:r>
              <a:rPr lang="es-ES" sz="1600" dirty="0">
                <a:latin typeface="Courier New" panose="02070309020205020404" pitchFamily="49" charset="0"/>
                <a:cs typeface="Courier New" panose="02070309020205020404" pitchFamily="49" charset="0"/>
              </a:rPr>
              <a:t>}</a:t>
            </a:r>
          </a:p>
          <a:p>
            <a:pPr marL="0" lvl="1" indent="457200">
              <a:buNone/>
            </a:pPr>
            <a:r>
              <a:rPr lang="es-ES" sz="1600" dirty="0">
                <a:latin typeface="Courier New" panose="02070309020205020404" pitchFamily="49" charset="0"/>
                <a:cs typeface="Courier New" panose="02070309020205020404" pitchFamily="49" charset="0"/>
              </a:rPr>
              <a:t>}</a:t>
            </a:r>
          </a:p>
          <a:p>
            <a:pPr marL="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RunThreadET</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914400" lvl="2" indent="0">
              <a:buNone/>
            </a:pPr>
            <a:r>
              <a:rPr lang="es-ES" sz="1600" dirty="0">
                <a:latin typeface="Courier New" panose="02070309020205020404" pitchFamily="49" charset="0"/>
                <a:cs typeface="Courier New" panose="02070309020205020404" pitchFamily="49" charset="0"/>
              </a:rPr>
              <a:t>new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start</a:t>
            </a:r>
            <a:r>
              <a:rPr lang="es-ES" sz="1600" dirty="0">
                <a:latin typeface="Courier New" panose="02070309020205020404" pitchFamily="49" charset="0"/>
                <a:cs typeface="Courier New" panose="02070309020205020404" pitchFamily="49" charset="0"/>
              </a:rPr>
              <a:t>();// Crea y arranca un nuevo hilo de ejecución</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principal!");</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("Proceso acabando.");</a:t>
            </a:r>
          </a:p>
          <a:p>
            <a:pPr marL="457200" lvl="1" indent="0">
              <a:buNone/>
            </a:pP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652483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Otro ejemplo extendiendo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a:t>
            </a:r>
          </a:p>
          <a:p>
            <a:pPr marL="0" indent="0">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Tarea </a:t>
            </a:r>
            <a:r>
              <a:rPr lang="es-ES" sz="1400" dirty="0" err="1">
                <a:latin typeface="Courier New" panose="02070309020205020404" pitchFamily="49" charset="0"/>
                <a:cs typeface="Courier New" panose="02070309020205020404" pitchFamily="49" charset="0"/>
              </a:rPr>
              <a:t>extends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Thread</a:t>
            </a: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Override</a:t>
            </a:r>
            <a:endParaRPr lang="es-ES" sz="1400" dirty="0">
              <a:latin typeface="Courier New" panose="02070309020205020404" pitchFamily="49" charset="0"/>
              <a:cs typeface="Courier New" panose="02070309020205020404" pitchFamily="49" charset="0"/>
            </a:endParaRP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run() {</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for</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int</a:t>
            </a:r>
            <a:r>
              <a:rPr lang="es-ES" sz="1400" dirty="0">
                <a:latin typeface="Courier New" panose="02070309020205020404" pitchFamily="49" charset="0"/>
                <a:cs typeface="Courier New" panose="02070309020205020404" pitchFamily="49" charset="0"/>
              </a:rPr>
              <a:t> i = 0; i &lt; 10; i++) {</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System.out.println</a:t>
            </a:r>
            <a:r>
              <a:rPr lang="es-ES" sz="1400" dirty="0">
                <a:latin typeface="Courier New" panose="02070309020205020404" pitchFamily="49" charset="0"/>
                <a:cs typeface="Courier New" panose="02070309020205020404" pitchFamily="49" charset="0"/>
              </a:rPr>
              <a:t>("Soy un hilo y esto es lo que hago");</a:t>
            </a:r>
          </a:p>
          <a:p>
            <a:pPr marL="0" indent="0">
              <a:buNone/>
            </a:pP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a:t>
            </a:r>
          </a:p>
          <a:p>
            <a:pPr marL="0" indent="0">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Programa {</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static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main</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String</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args</a:t>
            </a: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    Tarea </a:t>
            </a:r>
            <a:r>
              <a:rPr lang="es-ES" sz="1400" dirty="0" err="1">
                <a:latin typeface="Courier New" panose="02070309020205020404" pitchFamily="49" charset="0"/>
                <a:cs typeface="Courier New" panose="02070309020205020404" pitchFamily="49" charset="0"/>
              </a:rPr>
              <a:t>tarea</a:t>
            </a:r>
            <a:r>
              <a:rPr lang="es-ES" sz="1400" dirty="0">
                <a:latin typeface="Courier New" panose="02070309020205020404" pitchFamily="49" charset="0"/>
                <a:cs typeface="Courier New" panose="02070309020205020404" pitchFamily="49" charset="0"/>
              </a:rPr>
              <a:t> = new Tarea();</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tarea.start</a:t>
            </a:r>
            <a:r>
              <a:rPr lang="es-ES" sz="1400" dirty="0">
                <a:latin typeface="Courier New" panose="02070309020205020404" pitchFamily="49" charset="0"/>
                <a:cs typeface="Courier New" panose="02070309020205020404" pitchFamily="49" charset="0"/>
              </a:rPr>
              <a:t>();</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System.out.println</a:t>
            </a:r>
            <a:r>
              <a:rPr lang="es-ES" sz="1400" dirty="0">
                <a:latin typeface="Courier New" panose="02070309020205020404" pitchFamily="49" charset="0"/>
                <a:cs typeface="Courier New" panose="02070309020205020404" pitchFamily="49" charset="0"/>
              </a:rPr>
              <a:t>("Yo soy el hilo principal y sigo haciendo mi trabajo");</a:t>
            </a:r>
          </a:p>
          <a:p>
            <a:pPr marL="0" indent="0">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System.out.println</a:t>
            </a:r>
            <a:r>
              <a:rPr lang="es-ES" sz="1400" dirty="0">
                <a:latin typeface="Courier New" panose="02070309020205020404" pitchFamily="49" charset="0"/>
                <a:cs typeface="Courier New" panose="02070309020205020404" pitchFamily="49" charset="0"/>
              </a:rPr>
              <a:t>("Fin del hilo principal");</a:t>
            </a:r>
          </a:p>
          <a:p>
            <a:pPr marL="0" indent="0">
              <a:buNone/>
            </a:pPr>
            <a:r>
              <a:rPr lang="es-ES" sz="1400" dirty="0">
                <a:latin typeface="Courier New" panose="02070309020205020404" pitchFamily="49" charset="0"/>
                <a:cs typeface="Courier New" panose="02070309020205020404" pitchFamily="49" charset="0"/>
              </a:rPr>
              <a:t>  }</a:t>
            </a:r>
          </a:p>
          <a:p>
            <a:pPr marL="0" indent="0">
              <a:buNone/>
            </a:pPr>
            <a:r>
              <a:rPr lang="es-E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145537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30538"/>
            <a:ext cx="10515600" cy="5461160"/>
          </a:xfrm>
        </p:spPr>
        <p:txBody>
          <a:bodyPr>
            <a:noAutofit/>
          </a:bodyPr>
          <a:lstStyle/>
          <a:p>
            <a:pPr marL="0" indent="0" algn="just">
              <a:lnSpc>
                <a:spcPct val="150000"/>
              </a:lnSpc>
              <a:buNone/>
            </a:pPr>
            <a:r>
              <a:rPr lang="es-ES" sz="1600" dirty="0">
                <a:latin typeface="Arial" panose="020B0604020202020204" pitchFamily="34" charset="0"/>
                <a:cs typeface="Arial" panose="020B0604020202020204" pitchFamily="34" charset="0"/>
              </a:rPr>
              <a:t>Como hemos dicho, En Java para utilizar la multitarea debemos de usar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 decir que la clase que implementemos debe heredar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implementa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En el siguiente diagrama de clase mostramos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y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con sus principales métodos:</a:t>
            </a:r>
          </a:p>
          <a:p>
            <a:pPr algn="just">
              <a:lnSpc>
                <a:spcPct val="150000"/>
              </a:lnSpc>
            </a:pPr>
            <a:endParaRPr lang="es-ES" sz="1600" dirty="0">
              <a:latin typeface="Arial" panose="020B0604020202020204" pitchFamily="34" charset="0"/>
              <a:cs typeface="Arial" panose="020B0604020202020204" pitchFamily="34" charset="0"/>
            </a:endParaRPr>
          </a:p>
          <a:p>
            <a:pPr algn="just">
              <a:lnSpc>
                <a:spcPct val="150000"/>
              </a:lnSpc>
            </a:pPr>
            <a:endParaRPr lang="es-ES" sz="1600" dirty="0">
              <a:latin typeface="Arial" panose="020B0604020202020204" pitchFamily="34" charset="0"/>
              <a:cs typeface="Arial" panose="020B0604020202020204" pitchFamily="34" charset="0"/>
            </a:endParaRPr>
          </a:p>
          <a:p>
            <a:pPr marL="914400" lvl="2" indent="0" algn="just">
              <a:lnSpc>
                <a:spcPct val="150000"/>
              </a:lnSpc>
              <a:buNone/>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19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7" name="Imagen 6" descr="Captura de pantalla de un celular&#10;&#10;Descripción generada automáticamente">
            <a:extLst>
              <a:ext uri="{FF2B5EF4-FFF2-40B4-BE49-F238E27FC236}">
                <a16:creationId xmlns:a16="http://schemas.microsoft.com/office/drawing/2014/main" id="{29B891EE-7E3C-4B6C-91BD-54D3114556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593" y="2012245"/>
            <a:ext cx="2109807" cy="4709230"/>
          </a:xfrm>
          <a:prstGeom prst="rect">
            <a:avLst/>
          </a:prstGeom>
        </p:spPr>
      </p:pic>
    </p:spTree>
    <p:extLst>
      <p:ext uri="{BB962C8B-B14F-4D97-AF65-F5344CB8AC3E}">
        <p14:creationId xmlns:p14="http://schemas.microsoft.com/office/powerpoint/2010/main" val="48099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1. Conceptos básicos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Desde el punto de vista del sistema operativo, un programa informático en ejecución es un proceso que compite con los demás procesos por acceder a los recursos del sistema. Visto desde dentro, un programa es, básicamente una sucesión de sentencias que se ejecutan una detrás de otra.</a:t>
            </a:r>
          </a:p>
          <a:p>
            <a:pPr marL="0" indent="0" algn="just">
              <a:lnSpc>
                <a:spcPct val="150000"/>
              </a:lnSpc>
              <a:buNone/>
            </a:pPr>
            <a:r>
              <a:rPr lang="es-ES" sz="1600" dirty="0">
                <a:latin typeface="Arial" panose="020B0604020202020204" pitchFamily="34" charset="0"/>
                <a:cs typeface="Arial" panose="020B0604020202020204" pitchFamily="34" charset="0"/>
              </a:rPr>
              <a:t>En el caso de un programa absolutamente secuencial, el hilo de ejecución es único, lo que provoca que cada sentencia tenga que esperar que la sentencia inmediatamente anterior se ejecute completamente antes de comenzar su ejecución, es decir, las instrucciones se van ejecutando una detrás de otra.</a:t>
            </a:r>
          </a:p>
          <a:p>
            <a:pPr marL="0" indent="0" algn="just">
              <a:lnSpc>
                <a:spcPct val="150000"/>
              </a:lnSpc>
              <a:buNone/>
            </a:pPr>
            <a:endParaRPr lang="es-ES" sz="20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8" name="Imagen 7" descr="Interfaz de usuario gráfica, Texto, Aplicación, Chat o mensaje de texto&#10;&#10;Descripción generada automáticamente">
            <a:extLst>
              <a:ext uri="{FF2B5EF4-FFF2-40B4-BE49-F238E27FC236}">
                <a16:creationId xmlns:a16="http://schemas.microsoft.com/office/drawing/2014/main" id="{43EBC95D-818A-7680-50F1-081095491E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0171" y="3642212"/>
            <a:ext cx="5540429" cy="2320598"/>
          </a:xfrm>
          <a:prstGeom prst="rect">
            <a:avLst/>
          </a:prstGeom>
        </p:spPr>
      </p:pic>
    </p:spTree>
    <p:extLst>
      <p:ext uri="{BB962C8B-B14F-4D97-AF65-F5344CB8AC3E}">
        <p14:creationId xmlns:p14="http://schemas.microsoft.com/office/powerpoint/2010/main" val="18131145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232226" y="365125"/>
            <a:ext cx="11988800" cy="579755"/>
          </a:xfrm>
        </p:spPr>
        <p:txBody>
          <a:bodyPr>
            <a:normAutofit fontScale="90000"/>
          </a:bodyPr>
          <a:lstStyle/>
          <a:p>
            <a:r>
              <a:rPr lang="es-ES" sz="2800" b="1" dirty="0">
                <a:latin typeface="Arial" panose="020B0604020202020204" pitchFamily="34" charset="0"/>
                <a:cs typeface="Arial" panose="020B0604020202020204" pitchFamily="34" charset="0"/>
              </a:rPr>
              <a:t>4.1. Gestión de hilos. Operaciones básicas en Java </a:t>
            </a:r>
            <a:r>
              <a:rPr lang="es-ES" sz="2200" b="1" dirty="0">
                <a:latin typeface="Arial" panose="020B0604020202020204" pitchFamily="34" charset="0"/>
                <a:cs typeface="Arial" panose="020B0604020202020204" pitchFamily="34" charset="0"/>
              </a:rPr>
              <a:t>(Resumen de la clase </a:t>
            </a:r>
            <a:r>
              <a:rPr lang="es-ES" sz="2200" b="1" dirty="0" err="1">
                <a:latin typeface="Arial" panose="020B0604020202020204" pitchFamily="34" charset="0"/>
                <a:cs typeface="Arial" panose="020B0604020202020204" pitchFamily="34" charset="0"/>
              </a:rPr>
              <a:t>Thread</a:t>
            </a:r>
            <a:r>
              <a:rPr lang="es-ES" sz="2200" b="1" dirty="0">
                <a:latin typeface="Arial" panose="020B0604020202020204" pitchFamily="34" charset="0"/>
                <a:cs typeface="Arial" panose="020B0604020202020204" pitchFamily="34" charset="0"/>
              </a:rPr>
              <a:t>)</a:t>
            </a:r>
            <a:endParaRPr lang="es-ES" sz="2800" b="1" dirty="0">
              <a:latin typeface="Arial" panose="020B0604020202020204" pitchFamily="34" charset="0"/>
              <a:cs typeface="Arial" panose="020B0604020202020204" pitchFamily="34" charset="0"/>
            </a:endParaRPr>
          </a:p>
        </p:txBody>
      </p:sp>
      <p:pic>
        <p:nvPicPr>
          <p:cNvPr id="6" name="Marcador de contenido 5">
            <a:extLst>
              <a:ext uri="{FF2B5EF4-FFF2-40B4-BE49-F238E27FC236}">
                <a16:creationId xmlns:a16="http://schemas.microsoft.com/office/drawing/2014/main" id="{35C81D8C-6BDE-462A-BD4E-BAF923CFCD44}"/>
              </a:ext>
            </a:extLst>
          </p:cNvPr>
          <p:cNvPicPr>
            <a:picLocks noGrp="1" noChangeAspect="1"/>
          </p:cNvPicPr>
          <p:nvPr>
            <p:ph idx="1"/>
          </p:nvPr>
        </p:nvPicPr>
        <p:blipFill>
          <a:blip r:embed="rId2"/>
          <a:stretch>
            <a:fillRect/>
          </a:stretch>
        </p:blipFill>
        <p:spPr>
          <a:xfrm>
            <a:off x="1778101" y="1246443"/>
            <a:ext cx="8321761" cy="4365114"/>
          </a:xfrm>
          <a:prstGeom prst="rect">
            <a:avLst/>
          </a:prstGeom>
        </p:spPr>
      </p:pic>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3833861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30538"/>
            <a:ext cx="10515600" cy="5461160"/>
          </a:xfrm>
        </p:spPr>
        <p:txBody>
          <a:bodyPr>
            <a:noAutofit/>
          </a:bodyPr>
          <a:lstStyle/>
          <a:p>
            <a:pPr marL="0" indent="0" algn="l">
              <a:buNone/>
            </a:pPr>
            <a:r>
              <a:rPr lang="en-US" sz="1200" b="0" i="0" u="none" strike="noStrike" baseline="0" dirty="0">
                <a:latin typeface="Courier New" panose="02070309020205020404" pitchFamily="49" charset="0"/>
              </a:rPr>
              <a:t>package </a:t>
            </a:r>
            <a:r>
              <a:rPr lang="en-US" sz="1200" b="0" i="0" u="none" strike="noStrike" baseline="0" dirty="0" err="1">
                <a:latin typeface="Courier New" panose="02070309020205020404" pitchFamily="49" charset="0"/>
              </a:rPr>
              <a:t>ejemploHilos</a:t>
            </a:r>
            <a:r>
              <a:rPr lang="en-US" sz="1200" b="0" i="0" u="none" strike="noStrike" baseline="0" dirty="0">
                <a:latin typeface="Courier New" panose="02070309020205020404" pitchFamily="49" charset="0"/>
              </a:rPr>
              <a:t>;</a:t>
            </a:r>
          </a:p>
          <a:p>
            <a:pPr marL="0" indent="0" algn="l">
              <a:buNone/>
            </a:pPr>
            <a:r>
              <a:rPr lang="en-US" sz="1200" b="0" i="0" u="none" strike="noStrike" baseline="0" dirty="0">
                <a:latin typeface="Courier New" panose="02070309020205020404" pitchFamily="49" charset="0"/>
              </a:rPr>
              <a:t>/*El </a:t>
            </a:r>
            <a:r>
              <a:rPr lang="en-US" sz="1200" b="0" i="0" u="none" strike="noStrike" baseline="0" dirty="0" err="1">
                <a:latin typeface="Courier New" panose="02070309020205020404" pitchFamily="49" charset="0"/>
              </a:rPr>
              <a:t>siguiente</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ejemplo</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muestra</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el</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uso</a:t>
            </a:r>
            <a:r>
              <a:rPr lang="en-US" sz="1200" b="0" i="0" u="none" strike="noStrike" baseline="0" dirty="0">
                <a:latin typeface="Courier New" panose="02070309020205020404" pitchFamily="49" charset="0"/>
              </a:rPr>
              <a:t> de </a:t>
            </a:r>
            <a:r>
              <a:rPr lang="en-US" sz="1200" b="0" i="0" u="none" strike="noStrike" baseline="0" dirty="0" err="1">
                <a:latin typeface="Courier New" panose="02070309020205020404" pitchFamily="49" charset="0"/>
              </a:rPr>
              <a:t>algunos</a:t>
            </a:r>
            <a:r>
              <a:rPr lang="en-US" sz="1200" b="0" i="0" u="none" strike="noStrike" baseline="0" dirty="0">
                <a:latin typeface="Courier New" panose="02070309020205020404" pitchFamily="49" charset="0"/>
              </a:rPr>
              <a:t> de los </a:t>
            </a:r>
            <a:r>
              <a:rPr lang="en-US" sz="1200" b="0" i="0" u="none" strike="noStrike" baseline="0" dirty="0" err="1">
                <a:latin typeface="Courier New" panose="02070309020205020404" pitchFamily="49" charset="0"/>
              </a:rPr>
              <a:t>métodos</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anteriores</a:t>
            </a:r>
            <a:r>
              <a:rPr lang="en-US" sz="1200" b="0" i="0" u="none" strike="noStrike" baseline="0" dirty="0">
                <a:latin typeface="Courier New" panose="02070309020205020404" pitchFamily="49" charset="0"/>
              </a:rPr>
              <a:t>:*/</a:t>
            </a:r>
          </a:p>
          <a:p>
            <a:pPr marL="0" indent="0" algn="l">
              <a:buNone/>
            </a:pPr>
            <a:r>
              <a:rPr lang="en-US" sz="1200" b="0" i="0" u="none" strike="noStrike" baseline="0" dirty="0">
                <a:latin typeface="Courier New" panose="02070309020205020404" pitchFamily="49" charset="0"/>
              </a:rPr>
              <a:t>public class HiloEjemplo2 extends Thread {</a:t>
            </a:r>
          </a:p>
          <a:p>
            <a:pPr marL="0" indent="0" algn="l">
              <a:buNone/>
            </a:pPr>
            <a:r>
              <a:rPr lang="en-US" sz="1200" b="0" i="0" u="none" strike="noStrike" baseline="0" dirty="0">
                <a:latin typeface="Courier New" panose="02070309020205020404" pitchFamily="49" charset="0"/>
              </a:rPr>
              <a:t>	public void run() {</a:t>
            </a:r>
          </a:p>
          <a:p>
            <a:pPr marL="0" indent="0" algn="l">
              <a:buNone/>
            </a:pP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System.out.println</a:t>
            </a:r>
            <a:r>
              <a:rPr lang="en-US" sz="1200" b="0" i="0" u="none" strike="noStrike" baseline="0" dirty="0">
                <a:latin typeface="Courier New" panose="02070309020205020404" pitchFamily="49" charset="0"/>
              </a:rPr>
              <a:t>("Dentro del Hilo:" + </a:t>
            </a:r>
            <a:r>
              <a:rPr lang="en-US" sz="1200" b="0" i="0" u="none" strike="noStrike" baseline="0" dirty="0" err="1">
                <a:latin typeface="Courier New" panose="02070309020205020404" pitchFamily="49" charset="0"/>
              </a:rPr>
              <a:t>this.getName</a:t>
            </a:r>
            <a:r>
              <a:rPr lang="en-US" sz="1200" b="0" i="0" u="none" strike="noStrike" baseline="0" dirty="0">
                <a:latin typeface="Courier New" panose="02070309020205020404" pitchFamily="49" charset="0"/>
              </a:rPr>
              <a:t> () + ", </a:t>
            </a:r>
            <a:r>
              <a:rPr lang="en-US" sz="1200" b="0" i="0" u="none" strike="noStrike" baseline="0" dirty="0" err="1">
                <a:latin typeface="Courier New" panose="02070309020205020404" pitchFamily="49" charset="0"/>
              </a:rPr>
              <a:t>Prioridad</a:t>
            </a:r>
            <a:r>
              <a:rPr lang="en-US" sz="1200" b="0" i="0" u="none" strike="noStrike" baseline="0" dirty="0">
                <a:latin typeface="Courier New" panose="02070309020205020404" pitchFamily="49" charset="0"/>
              </a:rPr>
              <a:t>: " + 			</a:t>
            </a:r>
            <a:r>
              <a:rPr lang="en-US" sz="1200" b="0" i="0" u="none" strike="noStrike" baseline="0" dirty="0" err="1">
                <a:latin typeface="Courier New" panose="02070309020205020404" pitchFamily="49" charset="0"/>
              </a:rPr>
              <a:t>this.getPriority</a:t>
            </a:r>
            <a:r>
              <a:rPr lang="en-US" sz="1200" b="0" i="0" u="none" strike="noStrike" baseline="0" dirty="0">
                <a:latin typeface="Courier New" panose="02070309020205020404" pitchFamily="49" charset="0"/>
              </a:rPr>
              <a:t>() + ", ID: " + </a:t>
            </a:r>
            <a:r>
              <a:rPr lang="en-US" sz="1200" b="0" i="0" u="none" strike="noStrike" baseline="0" dirty="0" err="1">
                <a:latin typeface="Courier New" panose="02070309020205020404" pitchFamily="49" charset="0"/>
              </a:rPr>
              <a:t>this.getld</a:t>
            </a:r>
            <a:r>
              <a:rPr lang="en-US" sz="1200" b="0" i="0" u="none" strike="noStrike" baseline="0" dirty="0">
                <a:latin typeface="Courier New" panose="02070309020205020404" pitchFamily="49" charset="0"/>
              </a:rPr>
              <a:t>() );</a:t>
            </a:r>
          </a:p>
          <a:p>
            <a:pPr marL="0" indent="0" algn="l">
              <a:buNone/>
            </a:pPr>
            <a:r>
              <a:rPr lang="en-US" sz="1200" b="0" i="0" u="none" strike="noStrike" baseline="0" dirty="0">
                <a:latin typeface="Courier New" panose="02070309020205020404" pitchFamily="49" charset="0"/>
              </a:rPr>
              <a:t>	}</a:t>
            </a:r>
          </a:p>
          <a:p>
            <a:pPr marL="0" indent="0" algn="l">
              <a:buNone/>
            </a:pPr>
            <a:r>
              <a:rPr lang="en-US" sz="1200" b="0" i="0" u="none" strike="noStrike" baseline="0" dirty="0">
                <a:latin typeface="Courier New" panose="02070309020205020404" pitchFamily="49" charset="0"/>
              </a:rPr>
              <a:t>	public static void main(String[] </a:t>
            </a:r>
            <a:r>
              <a:rPr lang="en-US" sz="1200" b="0" i="0" u="none" strike="noStrike" baseline="0" dirty="0" err="1">
                <a:latin typeface="Courier New" panose="02070309020205020404" pitchFamily="49" charset="0"/>
              </a:rPr>
              <a:t>args</a:t>
            </a:r>
            <a:r>
              <a:rPr lang="en-US" sz="1200" b="0" i="0" u="none" strike="noStrike" baseline="0" dirty="0">
                <a:latin typeface="Courier New" panose="02070309020205020404" pitchFamily="49" charset="0"/>
              </a:rPr>
              <a:t>) {</a:t>
            </a:r>
          </a:p>
          <a:p>
            <a:pPr marL="0" indent="0" algn="l">
              <a:buNone/>
            </a:pPr>
            <a:r>
              <a:rPr lang="en-US" sz="1200" b="0" i="0" u="none" strike="noStrike" baseline="0" dirty="0">
                <a:latin typeface="Courier New" panose="02070309020205020404" pitchFamily="49" charset="0"/>
              </a:rPr>
              <a:t>		HiloEjemplo2 h = null;</a:t>
            </a:r>
          </a:p>
          <a:p>
            <a:pPr marL="0" indent="0" algn="l">
              <a:buNone/>
            </a:pPr>
            <a:r>
              <a:rPr lang="en-US" sz="1200" b="0" i="0" u="none" strike="noStrike" baseline="0" dirty="0">
                <a:latin typeface="Courier New" panose="02070309020205020404" pitchFamily="49" charset="0"/>
              </a:rPr>
              <a:t>		for (int </a:t>
            </a:r>
            <a:r>
              <a:rPr lang="en-US" sz="1200" b="0" i="0" u="none" strike="noStrike" baseline="0" dirty="0" err="1">
                <a:latin typeface="Courier New" panose="02070309020205020404" pitchFamily="49" charset="0"/>
              </a:rPr>
              <a:t>i</a:t>
            </a:r>
            <a:r>
              <a:rPr lang="en-US" sz="1200" b="0" i="0" u="none" strike="noStrike" baseline="0" dirty="0">
                <a:latin typeface="Courier New" panose="02070309020205020404" pitchFamily="49" charset="0"/>
              </a:rPr>
              <a:t> = 0; </a:t>
            </a:r>
            <a:r>
              <a:rPr lang="en-US" sz="1200" b="0" i="0" u="none" strike="noStrike" baseline="0" dirty="0" err="1">
                <a:latin typeface="Courier New" panose="02070309020205020404" pitchFamily="49" charset="0"/>
              </a:rPr>
              <a:t>i</a:t>
            </a:r>
            <a:r>
              <a:rPr lang="en-US" sz="1200" b="0" i="0" u="none" strike="noStrike" baseline="0" dirty="0">
                <a:latin typeface="Courier New" panose="02070309020205020404" pitchFamily="49" charset="0"/>
              </a:rPr>
              <a:t> &lt; 3; </a:t>
            </a:r>
            <a:r>
              <a:rPr lang="en-US" sz="1200" b="0" i="0" u="none" strike="noStrike" baseline="0" dirty="0" err="1">
                <a:latin typeface="Courier New" panose="02070309020205020404" pitchFamily="49" charset="0"/>
              </a:rPr>
              <a:t>i</a:t>
            </a:r>
            <a:r>
              <a:rPr lang="en-US" sz="1200" b="0" i="0" u="none" strike="noStrike" baseline="0" dirty="0">
                <a:latin typeface="Courier New" panose="02070309020205020404" pitchFamily="49" charset="0"/>
              </a:rPr>
              <a:t>++) {</a:t>
            </a:r>
          </a:p>
          <a:p>
            <a:pPr marL="0" indent="0" algn="l">
              <a:buNone/>
            </a:pPr>
            <a:r>
              <a:rPr lang="en-US" sz="1200" b="0" i="0" u="none" strike="noStrike" baseline="0" dirty="0">
                <a:latin typeface="Courier New" panose="02070309020205020404" pitchFamily="49" charset="0"/>
              </a:rPr>
              <a:t>			h = new HiloEjemplo2 () ; //</a:t>
            </a:r>
            <a:r>
              <a:rPr lang="en-US" sz="1200" b="0" i="0" u="none" strike="noStrike" baseline="0" dirty="0" err="1">
                <a:latin typeface="Courier New" panose="02070309020205020404" pitchFamily="49" charset="0"/>
              </a:rPr>
              <a:t>crear</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hilo</a:t>
            </a:r>
            <a:endParaRPr lang="en-US" sz="1200" b="0" i="0" u="none" strike="noStrike" baseline="0" dirty="0">
              <a:latin typeface="Courier New" panose="02070309020205020404" pitchFamily="49" charset="0"/>
            </a:endParaRPr>
          </a:p>
          <a:p>
            <a:pPr marL="0" indent="0" algn="l">
              <a:buNone/>
            </a:pPr>
            <a:r>
              <a:rPr lang="en-US" sz="1200" b="0" i="0" u="none" strike="noStrike" baseline="0" dirty="0">
                <a:latin typeface="Courier New" panose="02070309020205020404" pitchFamily="49" charset="0"/>
              </a:rPr>
              <a:t>			h .</a:t>
            </a:r>
            <a:r>
              <a:rPr lang="en-US" sz="1200" b="0" i="0" u="none" strike="noStrike" baseline="0" dirty="0" err="1">
                <a:latin typeface="Courier New" panose="02070309020205020404" pitchFamily="49" charset="0"/>
              </a:rPr>
              <a:t>setName</a:t>
            </a:r>
            <a:r>
              <a:rPr lang="en-US" sz="1200" b="0" i="0" u="none" strike="noStrike" baseline="0" dirty="0">
                <a:latin typeface="Courier New" panose="02070309020205020404" pitchFamily="49" charset="0"/>
              </a:rPr>
              <a:t>("HIL0"+i); //</a:t>
            </a:r>
            <a:r>
              <a:rPr lang="en-US" sz="1200" b="0" i="0" u="none" strike="noStrike" baseline="0" dirty="0" err="1">
                <a:latin typeface="Courier New" panose="02070309020205020404" pitchFamily="49" charset="0"/>
              </a:rPr>
              <a:t>damos</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nombre</a:t>
            </a:r>
            <a:r>
              <a:rPr lang="en-US" sz="1200" b="0" i="0" u="none" strike="noStrike" baseline="0" dirty="0">
                <a:latin typeface="Courier New" panose="02070309020205020404" pitchFamily="49" charset="0"/>
              </a:rPr>
              <a:t> al </a:t>
            </a:r>
            <a:r>
              <a:rPr lang="en-US" sz="1200" b="0" i="0" u="none" strike="noStrike" baseline="0" dirty="0" err="1">
                <a:latin typeface="Courier New" panose="02070309020205020404" pitchFamily="49" charset="0"/>
              </a:rPr>
              <a:t>hilo</a:t>
            </a:r>
            <a:endParaRPr lang="en-US" sz="1200" b="0" i="0" u="none" strike="noStrike" baseline="0" dirty="0">
              <a:latin typeface="Courier New" panose="02070309020205020404" pitchFamily="49" charset="0"/>
            </a:endParaRPr>
          </a:p>
          <a:p>
            <a:pPr marL="0" indent="0" algn="l">
              <a:buNone/>
            </a:pPr>
            <a:r>
              <a:rPr lang="en-US" sz="1200" b="0" i="0" u="none" strike="noStrike" baseline="0" dirty="0">
                <a:latin typeface="Courier New" panose="02070309020205020404" pitchFamily="49" charset="0"/>
              </a:rPr>
              <a:t>			h .</a:t>
            </a:r>
            <a:r>
              <a:rPr lang="en-US" sz="1200" b="0" i="0" u="none" strike="noStrike" baseline="0" dirty="0" err="1">
                <a:latin typeface="Courier New" panose="02070309020205020404" pitchFamily="49" charset="0"/>
              </a:rPr>
              <a:t>setPriority</a:t>
            </a:r>
            <a:r>
              <a:rPr lang="en-US" sz="1200" b="0" i="0" u="none" strike="noStrike" baseline="0" dirty="0">
                <a:latin typeface="Courier New" panose="02070309020205020404" pitchFamily="49" charset="0"/>
              </a:rPr>
              <a:t>(i+1); //</a:t>
            </a:r>
            <a:r>
              <a:rPr lang="en-US" sz="1200" b="0" i="0" u="none" strike="noStrike" baseline="0" dirty="0" err="1">
                <a:latin typeface="Courier New" panose="02070309020205020404" pitchFamily="49" charset="0"/>
              </a:rPr>
              <a:t>damos</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prioridad</a:t>
            </a:r>
            <a:endParaRPr lang="en-US" sz="1200" b="0" i="0" u="none" strike="noStrike" baseline="0" dirty="0">
              <a:latin typeface="Courier New" panose="02070309020205020404" pitchFamily="49" charset="0"/>
            </a:endParaRPr>
          </a:p>
          <a:p>
            <a:pPr marL="0" indent="0" algn="l">
              <a:buNone/>
            </a:pP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h.start</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iniciar</a:t>
            </a: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hilo</a:t>
            </a:r>
            <a:endParaRPr lang="en-US" sz="1200" b="0" i="0" u="none" strike="noStrike" baseline="0" dirty="0">
              <a:latin typeface="Courier New" panose="02070309020205020404" pitchFamily="49" charset="0"/>
            </a:endParaRPr>
          </a:p>
          <a:p>
            <a:pPr marL="0" indent="0" algn="l">
              <a:buNone/>
            </a:pP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System.out.println</a:t>
            </a:r>
            <a:r>
              <a:rPr lang="en-US" sz="1200" b="0" i="0" u="none" strike="noStrike" baseline="0" dirty="0">
                <a:latin typeface="Courier New" panose="02070309020205020404" pitchFamily="49" charset="0"/>
              </a:rPr>
              <a:t>("</a:t>
            </a:r>
            <a:r>
              <a:rPr lang="en-US" sz="1200" b="0" i="0" u="none" strike="noStrike" baseline="0" dirty="0" err="1">
                <a:latin typeface="Courier New" panose="02070309020205020404" pitchFamily="49" charset="0"/>
              </a:rPr>
              <a:t>Informacion</a:t>
            </a:r>
            <a:r>
              <a:rPr lang="en-US" sz="1200" b="0" i="0" u="none" strike="noStrike" baseline="0" dirty="0">
                <a:latin typeface="Courier New" panose="02070309020205020404" pitchFamily="49" charset="0"/>
              </a:rPr>
              <a:t> del " +</a:t>
            </a:r>
          </a:p>
          <a:p>
            <a:pPr marL="0" indent="0" algn="l">
              <a:buNone/>
            </a:pPr>
            <a:r>
              <a:rPr lang="en-US" sz="1200" b="0" i="0" u="none" strike="noStrike" baseline="0" dirty="0">
                <a:latin typeface="Courier New" panose="02070309020205020404" pitchFamily="49" charset="0"/>
              </a:rPr>
              <a:t>			h .</a:t>
            </a:r>
            <a:r>
              <a:rPr lang="en-US" sz="1200" b="0" i="0" u="none" strike="noStrike" baseline="0" dirty="0" err="1">
                <a:latin typeface="Courier New" panose="02070309020205020404" pitchFamily="49" charset="0"/>
              </a:rPr>
              <a:t>getName</a:t>
            </a:r>
            <a:r>
              <a:rPr lang="en-US" sz="1200" b="0" i="0" u="none" strike="noStrike" baseline="0" dirty="0">
                <a:latin typeface="Courier New" panose="02070309020205020404" pitchFamily="49" charset="0"/>
              </a:rPr>
              <a:t>() +": "+ h .</a:t>
            </a:r>
            <a:r>
              <a:rPr lang="en-US" sz="1200" b="0" i="0" u="none" strike="noStrike" baseline="0" dirty="0" err="1">
                <a:latin typeface="Courier New" panose="02070309020205020404" pitchFamily="49" charset="0"/>
              </a:rPr>
              <a:t>toString</a:t>
            </a:r>
            <a:r>
              <a:rPr lang="en-US" sz="1200" b="0" i="0" u="none" strike="noStrike" baseline="0" dirty="0">
                <a:latin typeface="Courier New" panose="02070309020205020404" pitchFamily="49" charset="0"/>
              </a:rPr>
              <a:t>());</a:t>
            </a:r>
          </a:p>
          <a:p>
            <a:pPr marL="0" indent="0" algn="l">
              <a:buNone/>
            </a:pP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System.out.println</a:t>
            </a:r>
            <a:r>
              <a:rPr lang="en-US" sz="1200" b="0" i="0" u="none" strike="noStrike" baseline="0" dirty="0">
                <a:latin typeface="Courier New" panose="02070309020205020404" pitchFamily="49" charset="0"/>
              </a:rPr>
              <a:t>("3 HILOS CREADOS...");</a:t>
            </a:r>
          </a:p>
          <a:p>
            <a:pPr marL="0" indent="0" algn="l">
              <a:buNone/>
            </a:pPr>
            <a:r>
              <a:rPr lang="en-US" sz="1200" b="0" i="0" u="none" strike="noStrike" baseline="0" dirty="0">
                <a:latin typeface="Courier New" panose="02070309020205020404" pitchFamily="49" charset="0"/>
              </a:rPr>
              <a:t>		}</a:t>
            </a:r>
          </a:p>
          <a:p>
            <a:pPr marL="0" indent="0" algn="l">
              <a:buNone/>
            </a:pPr>
            <a:r>
              <a:rPr lang="en-US" sz="1200" b="0" i="0" u="none" strike="noStrike" baseline="0" dirty="0">
                <a:latin typeface="Courier New" panose="02070309020205020404" pitchFamily="49" charset="0"/>
              </a:rPr>
              <a:t>	}// main</a:t>
            </a:r>
          </a:p>
          <a:p>
            <a:pPr marL="0" indent="0" algn="l">
              <a:buNone/>
            </a:pPr>
            <a:r>
              <a:rPr lang="en-US" sz="1200" b="0" i="0" u="none" strike="noStrike" baseline="0" dirty="0">
                <a:latin typeface="Courier New" panose="02070309020205020404" pitchFamily="49" charset="0"/>
              </a:rPr>
              <a:t>}// </a:t>
            </a:r>
            <a:r>
              <a:rPr lang="en-US" sz="1200" b="0" i="0" u="none" strike="noStrike" baseline="0" dirty="0" err="1">
                <a:latin typeface="Courier New" panose="02070309020205020404" pitchFamily="49" charset="0"/>
              </a:rPr>
              <a:t>clase</a:t>
            </a: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5068790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30538"/>
            <a:ext cx="10515600" cy="5461160"/>
          </a:xfrm>
        </p:spPr>
        <p:txBody>
          <a:bodyPr>
            <a:noAutofit/>
          </a:bodyPr>
          <a:lstStyle/>
          <a:p>
            <a:pPr marL="0" indent="0" algn="just">
              <a:buNone/>
            </a:pPr>
            <a:r>
              <a:rPr lang="es-ES" sz="1600" dirty="0">
                <a:latin typeface="Arial" panose="020B0604020202020204" pitchFamily="34" charset="0"/>
                <a:cs typeface="Arial" panose="020B0604020202020204" pitchFamily="34" charset="0"/>
              </a:rPr>
              <a:t>CREACIÓN DE HILOS. </a:t>
            </a:r>
            <a:r>
              <a:rPr lang="es-ES" sz="1600" b="1" dirty="0">
                <a:latin typeface="Arial" panose="020B0604020202020204" pitchFamily="34" charset="0"/>
                <a:cs typeface="Arial" panose="020B0604020202020204" pitchFamily="34" charset="0"/>
              </a:rPr>
              <a:t>LA INTERFAZ RUNNABLE</a:t>
            </a:r>
          </a:p>
          <a:p>
            <a:pPr lvl="1" algn="just">
              <a:lnSpc>
                <a:spcPct val="150000"/>
              </a:lnSpc>
            </a:pPr>
            <a:r>
              <a:rPr lang="es-ES" sz="1400" dirty="0">
                <a:latin typeface="Arial" panose="020B0604020202020204" pitchFamily="34" charset="0"/>
                <a:cs typeface="Arial" panose="020B0604020202020204" pitchFamily="34" charset="0"/>
              </a:rPr>
              <a:t>Para añadir la funcionalidad de hilo a una clase que deriva de otra clase (por ejemplo, un applet), siendo esta distinta de </a:t>
            </a:r>
            <a:r>
              <a:rPr lang="es-ES" sz="1400" dirty="0" err="1">
                <a:latin typeface="Arial" panose="020B0604020202020204" pitchFamily="34" charset="0"/>
                <a:cs typeface="Arial" panose="020B0604020202020204" pitchFamily="34" charset="0"/>
              </a:rPr>
              <a:t>Thread</a:t>
            </a:r>
            <a:r>
              <a:rPr lang="es-ES" sz="1400" dirty="0">
                <a:latin typeface="Arial" panose="020B0604020202020204" pitchFamily="34" charset="0"/>
                <a:cs typeface="Arial" panose="020B0604020202020204" pitchFamily="34" charset="0"/>
              </a:rPr>
              <a:t>, se utiliza la interfaz </a:t>
            </a:r>
            <a:r>
              <a:rPr lang="es-ES" sz="1400" dirty="0" err="1">
                <a:latin typeface="Arial" panose="020B0604020202020204" pitchFamily="34" charset="0"/>
                <a:cs typeface="Arial" panose="020B0604020202020204" pitchFamily="34" charset="0"/>
              </a:rPr>
              <a:t>Runnable</a:t>
            </a:r>
            <a:r>
              <a:rPr lang="es-ES" sz="1400" dirty="0">
                <a:latin typeface="Arial" panose="020B0604020202020204" pitchFamily="34" charset="0"/>
                <a:cs typeface="Arial" panose="020B0604020202020204" pitchFamily="34" charset="0"/>
              </a:rPr>
              <a:t>. Esta interfaz añade la funcionalidad de hilo a una clase con solo implementarla. Por ejemplo, para añadir la funcionalidad de hilo a un applet definimos la clase como:</a:t>
            </a:r>
            <a:endParaRPr lang="es-ES_tradnl" sz="1400" b="1" i="0" u="none" strike="noStrike" baseline="0" dirty="0">
              <a:latin typeface="Arial" panose="020B0604020202020204" pitchFamily="34" charset="0"/>
              <a:cs typeface="Arial" panose="020B0604020202020204" pitchFamily="34" charset="0"/>
            </a:endParaRPr>
          </a:p>
          <a:p>
            <a:pPr marL="914400" lvl="2" indent="0">
              <a:lnSpc>
                <a:spcPct val="150000"/>
              </a:lnSpc>
              <a:buNone/>
            </a:pPr>
            <a:r>
              <a:rPr lang="es-ES_tradnl" sz="1600" b="0" i="1" u="none" strike="noStrike" baseline="0" dirty="0" err="1">
                <a:latin typeface="Arial" panose="020B0604020202020204" pitchFamily="34" charset="0"/>
                <a:cs typeface="Arial" panose="020B0604020202020204" pitchFamily="34" charset="0"/>
              </a:rPr>
              <a:t>public</a:t>
            </a:r>
            <a:r>
              <a:rPr lang="es-ES_tradnl" sz="1600" b="0" i="1" u="none" strike="noStrike" baseline="0" dirty="0">
                <a:latin typeface="Arial" panose="020B0604020202020204" pitchFamily="34" charset="0"/>
                <a:cs typeface="Arial" panose="020B0604020202020204" pitchFamily="34" charset="0"/>
              </a:rPr>
              <a:t> </a:t>
            </a:r>
            <a:r>
              <a:rPr lang="es-ES_tradnl" sz="1600" b="0" i="1" u="none" strike="noStrike" baseline="0" dirty="0" err="1">
                <a:latin typeface="Arial" panose="020B0604020202020204" pitchFamily="34" charset="0"/>
                <a:cs typeface="Arial" panose="020B0604020202020204" pitchFamily="34" charset="0"/>
              </a:rPr>
              <a:t>class</a:t>
            </a:r>
            <a:r>
              <a:rPr lang="es-ES_tradnl" sz="1600" b="0" i="1" u="none" strike="noStrike" baseline="0" dirty="0">
                <a:latin typeface="Arial" panose="020B0604020202020204" pitchFamily="34" charset="0"/>
                <a:cs typeface="Arial" panose="020B0604020202020204" pitchFamily="34" charset="0"/>
              </a:rPr>
              <a:t> Reloj </a:t>
            </a:r>
            <a:r>
              <a:rPr lang="es-ES_tradnl" sz="1600" b="0" i="1" u="none" strike="noStrike" baseline="0" dirty="0" err="1">
                <a:latin typeface="Arial" panose="020B0604020202020204" pitchFamily="34" charset="0"/>
                <a:cs typeface="Arial" panose="020B0604020202020204" pitchFamily="34" charset="0"/>
              </a:rPr>
              <a:t>extends</a:t>
            </a:r>
            <a:r>
              <a:rPr lang="es-ES_tradnl" sz="1600" b="0" i="1" u="none" strike="noStrike" baseline="0" dirty="0">
                <a:latin typeface="Arial" panose="020B0604020202020204" pitchFamily="34" charset="0"/>
                <a:cs typeface="Arial" panose="020B0604020202020204" pitchFamily="34" charset="0"/>
              </a:rPr>
              <a:t> Applet </a:t>
            </a:r>
            <a:r>
              <a:rPr lang="es-ES_tradnl" sz="1600" b="0" i="1" u="none" strike="noStrike" baseline="0" dirty="0" err="1">
                <a:latin typeface="Arial" panose="020B0604020202020204" pitchFamily="34" charset="0"/>
                <a:cs typeface="Arial" panose="020B0604020202020204" pitchFamily="34" charset="0"/>
              </a:rPr>
              <a:t>implements</a:t>
            </a:r>
            <a:r>
              <a:rPr lang="es-ES_tradnl" sz="1600" b="0" i="1" u="none" strike="noStrike" baseline="0" dirty="0">
                <a:latin typeface="Arial" panose="020B0604020202020204" pitchFamily="34" charset="0"/>
                <a:cs typeface="Arial" panose="020B0604020202020204" pitchFamily="34" charset="0"/>
              </a:rPr>
              <a:t> </a:t>
            </a:r>
            <a:r>
              <a:rPr lang="es-ES_tradnl" sz="1600" b="0" i="1" u="none" strike="noStrike" baseline="0" dirty="0" err="1">
                <a:latin typeface="Arial" panose="020B0604020202020204" pitchFamily="34" charset="0"/>
                <a:cs typeface="Arial" panose="020B0604020202020204" pitchFamily="34" charset="0"/>
              </a:rPr>
              <a:t>Runnable</a:t>
            </a:r>
            <a:r>
              <a:rPr lang="es-ES_tradnl" sz="1600" b="0" i="1" u="none" strike="noStrike" baseline="0" dirty="0">
                <a:latin typeface="Arial" panose="020B0604020202020204" pitchFamily="34" charset="0"/>
                <a:cs typeface="Arial" panose="020B0604020202020204" pitchFamily="34" charset="0"/>
              </a:rPr>
              <a:t> {}</a:t>
            </a:r>
          </a:p>
          <a:p>
            <a:pPr lvl="1">
              <a:lnSpc>
                <a:spcPct val="150000"/>
              </a:lnSpc>
            </a:pPr>
            <a:r>
              <a:rPr lang="es-ES" sz="1400" dirty="0">
                <a:latin typeface="Arial" panose="020B0604020202020204" pitchFamily="34" charset="0"/>
                <a:cs typeface="Arial" panose="020B0604020202020204" pitchFamily="34" charset="0"/>
              </a:rPr>
              <a:t>La interfaz </a:t>
            </a:r>
            <a:r>
              <a:rPr lang="es-ES" sz="1400" dirty="0" err="1">
                <a:latin typeface="Arial" panose="020B0604020202020204" pitchFamily="34" charset="0"/>
                <a:cs typeface="Arial" panose="020B0604020202020204" pitchFamily="34" charset="0"/>
              </a:rPr>
              <a:t>Runnable</a:t>
            </a:r>
            <a:r>
              <a:rPr lang="es-ES" sz="1400" dirty="0">
                <a:latin typeface="Arial" panose="020B0604020202020204" pitchFamily="34" charset="0"/>
                <a:cs typeface="Arial" panose="020B0604020202020204" pitchFamily="34" charset="0"/>
              </a:rPr>
              <a:t> proporciona un Único método, el modo run(). Este es ejecutado por el objeto hilo asociado. La forma general </a:t>
            </a:r>
            <a:r>
              <a:rPr lang="es-ES" sz="1400" b="0" i="0" u="none" strike="noStrike" baseline="0" dirty="0">
                <a:latin typeface="Arial" panose="020B0604020202020204" pitchFamily="34" charset="0"/>
                <a:cs typeface="Arial" panose="020B0604020202020204" pitchFamily="34" charset="0"/>
              </a:rPr>
              <a:t>de declarar un hilo implementando la interfaz </a:t>
            </a:r>
            <a:r>
              <a:rPr lang="es-ES" sz="1400" b="1" i="0" u="none" strike="noStrike" baseline="0" dirty="0" err="1">
                <a:latin typeface="Arial" panose="020B0604020202020204" pitchFamily="34" charset="0"/>
                <a:cs typeface="Arial" panose="020B0604020202020204" pitchFamily="34" charset="0"/>
              </a:rPr>
              <a:t>Runnable</a:t>
            </a:r>
            <a:r>
              <a:rPr lang="es-ES" sz="1400" dirty="0">
                <a:latin typeface="Arial" panose="020B0604020202020204" pitchFamily="34" charset="0"/>
                <a:cs typeface="Arial" panose="020B0604020202020204" pitchFamily="34" charset="0"/>
              </a:rPr>
              <a:t> </a:t>
            </a:r>
            <a:r>
              <a:rPr lang="es-ES_tradnl" sz="1400" b="0" i="0" u="none" strike="noStrike" baseline="0" dirty="0">
                <a:latin typeface="Arial" panose="020B0604020202020204" pitchFamily="34" charset="0"/>
                <a:cs typeface="Arial" panose="020B0604020202020204" pitchFamily="34" charset="0"/>
              </a:rPr>
              <a:t>es la siguiente:</a:t>
            </a:r>
          </a:p>
          <a:p>
            <a:pPr marL="914400" lvl="2" indent="0">
              <a:lnSpc>
                <a:spcPct val="150000"/>
              </a:lnSpc>
              <a:buNone/>
            </a:pPr>
            <a:r>
              <a:rPr lang="es-ES_tradnl" sz="1400" b="1" i="0" u="none" strike="noStrike" baseline="0" dirty="0" err="1">
                <a:latin typeface="Arial" panose="020B0604020202020204" pitchFamily="34" charset="0"/>
                <a:cs typeface="Arial" panose="020B0604020202020204" pitchFamily="34" charset="0"/>
              </a:rPr>
              <a:t>class</a:t>
            </a:r>
            <a:r>
              <a:rPr lang="es-ES_tradnl" sz="1400" b="1" i="0" u="none" strike="noStrike" baseline="0" dirty="0">
                <a:latin typeface="Arial" panose="020B0604020202020204" pitchFamily="34" charset="0"/>
                <a:cs typeface="Arial" panose="020B0604020202020204" pitchFamily="34" charset="0"/>
              </a:rPr>
              <a:t> </a:t>
            </a:r>
            <a:r>
              <a:rPr lang="es-ES_tradnl" sz="1400" b="1" i="0" u="none" strike="noStrike" baseline="0" dirty="0" err="1">
                <a:latin typeface="Arial" panose="020B0604020202020204" pitchFamily="34" charset="0"/>
                <a:cs typeface="Arial" panose="020B0604020202020204" pitchFamily="34" charset="0"/>
              </a:rPr>
              <a:t>NombreHilo</a:t>
            </a:r>
            <a:r>
              <a:rPr lang="es-ES_tradnl" sz="1400" b="1" i="0" u="none" strike="noStrike" baseline="0" dirty="0">
                <a:latin typeface="Arial" panose="020B0604020202020204" pitchFamily="34" charset="0"/>
                <a:cs typeface="Arial" panose="020B0604020202020204" pitchFamily="34" charset="0"/>
              </a:rPr>
              <a:t> </a:t>
            </a:r>
            <a:r>
              <a:rPr lang="es-ES_tradnl" sz="1400" b="1" i="0" u="none" strike="noStrike" baseline="0" dirty="0" err="1">
                <a:latin typeface="Arial" panose="020B0604020202020204" pitchFamily="34" charset="0"/>
                <a:cs typeface="Arial" panose="020B0604020202020204" pitchFamily="34" charset="0"/>
              </a:rPr>
              <a:t>implements</a:t>
            </a:r>
            <a:r>
              <a:rPr lang="es-ES_tradnl" sz="1400" b="1" i="0" u="none" strike="noStrike" baseline="0" dirty="0">
                <a:latin typeface="Arial" panose="020B0604020202020204" pitchFamily="34" charset="0"/>
                <a:cs typeface="Arial" panose="020B0604020202020204" pitchFamily="34" charset="0"/>
              </a:rPr>
              <a:t> </a:t>
            </a:r>
            <a:r>
              <a:rPr lang="es-ES_tradnl" sz="1400" b="1" i="0" u="none" strike="noStrike" baseline="0" dirty="0" err="1">
                <a:latin typeface="Arial" panose="020B0604020202020204" pitchFamily="34" charset="0"/>
                <a:cs typeface="Arial" panose="020B0604020202020204" pitchFamily="34" charset="0"/>
              </a:rPr>
              <a:t>Runnable</a:t>
            </a:r>
            <a:r>
              <a:rPr lang="es-ES_tradnl" sz="1400" b="1" i="0" u="none" strike="noStrike" baseline="0" dirty="0">
                <a:latin typeface="Arial" panose="020B0604020202020204" pitchFamily="34" charset="0"/>
                <a:cs typeface="Arial" panose="020B0604020202020204" pitchFamily="34" charset="0"/>
              </a:rPr>
              <a:t> {</a:t>
            </a:r>
          </a:p>
          <a:p>
            <a:pPr marL="1371600" lvl="3" indent="0">
              <a:lnSpc>
                <a:spcPct val="150000"/>
              </a:lnSpc>
              <a:buNone/>
            </a:pPr>
            <a:r>
              <a:rPr lang="es-ES" sz="1400" b="0" i="0" u="none" strike="noStrike" baseline="0" dirty="0">
                <a:latin typeface="Arial" panose="020B0604020202020204" pitchFamily="34" charset="0"/>
                <a:cs typeface="Arial" panose="020B0604020202020204" pitchFamily="34" charset="0"/>
              </a:rPr>
              <a:t>//propiedades, constructores y </a:t>
            </a:r>
            <a:r>
              <a:rPr lang="es-ES" sz="1400" b="0" i="0" u="none" strike="noStrike" baseline="0" dirty="0" err="1">
                <a:latin typeface="Arial" panose="020B0604020202020204" pitchFamily="34" charset="0"/>
                <a:cs typeface="Arial" panose="020B0604020202020204" pitchFamily="34" charset="0"/>
              </a:rPr>
              <a:t>metodos</a:t>
            </a:r>
            <a:r>
              <a:rPr lang="es-ES" sz="1400" b="0" i="0" u="none" strike="noStrike" baseline="0" dirty="0">
                <a:latin typeface="Arial" panose="020B0604020202020204" pitchFamily="34" charset="0"/>
                <a:cs typeface="Arial" panose="020B0604020202020204" pitchFamily="34" charset="0"/>
              </a:rPr>
              <a:t> de la clase</a:t>
            </a:r>
          </a:p>
          <a:p>
            <a:pPr marL="1371600" lvl="3" indent="0">
              <a:lnSpc>
                <a:spcPct val="150000"/>
              </a:lnSpc>
              <a:buNone/>
            </a:pPr>
            <a:r>
              <a:rPr lang="es-ES_tradnl" sz="1400" b="1" i="0" u="none" strike="noStrike" baseline="0" dirty="0" err="1">
                <a:latin typeface="Arial" panose="020B0604020202020204" pitchFamily="34" charset="0"/>
                <a:cs typeface="Arial" panose="020B0604020202020204" pitchFamily="34" charset="0"/>
              </a:rPr>
              <a:t>public</a:t>
            </a:r>
            <a:r>
              <a:rPr lang="es-ES_tradnl" sz="1400" b="1" i="0" u="none" strike="noStrike" baseline="0" dirty="0">
                <a:latin typeface="Arial" panose="020B0604020202020204" pitchFamily="34" charset="0"/>
                <a:cs typeface="Arial" panose="020B0604020202020204" pitchFamily="34" charset="0"/>
              </a:rPr>
              <a:t> </a:t>
            </a:r>
            <a:r>
              <a:rPr lang="es-ES_tradnl" sz="1400" b="1" i="0" u="none" strike="noStrike" baseline="0" dirty="0" err="1">
                <a:latin typeface="Arial" panose="020B0604020202020204" pitchFamily="34" charset="0"/>
                <a:cs typeface="Arial" panose="020B0604020202020204" pitchFamily="34" charset="0"/>
              </a:rPr>
              <a:t>void</a:t>
            </a:r>
            <a:r>
              <a:rPr lang="es-ES_tradnl" sz="1400" b="1" i="0" u="none" strike="noStrike" baseline="0" dirty="0">
                <a:latin typeface="Arial" panose="020B0604020202020204" pitchFamily="34" charset="0"/>
                <a:cs typeface="Arial" panose="020B0604020202020204" pitchFamily="34" charset="0"/>
              </a:rPr>
              <a:t> run() {</a:t>
            </a:r>
          </a:p>
          <a:p>
            <a:pPr marL="1371600" lvl="3" indent="0">
              <a:lnSpc>
                <a:spcPct val="150000"/>
              </a:lnSpc>
              <a:buNone/>
            </a:pPr>
            <a:r>
              <a:rPr lang="es-ES" sz="1400" b="0" i="0" u="none" strike="noStrike" baseline="0" dirty="0">
                <a:latin typeface="Arial" panose="020B0604020202020204" pitchFamily="34" charset="0"/>
                <a:cs typeface="Arial" panose="020B0604020202020204" pitchFamily="34" charset="0"/>
              </a:rPr>
              <a:t>	//acciones que lleva a cabo el hilo</a:t>
            </a:r>
          </a:p>
          <a:p>
            <a:pPr marL="1371600" lvl="3" indent="0">
              <a:lnSpc>
                <a:spcPct val="150000"/>
              </a:lnSpc>
              <a:buNone/>
            </a:pPr>
            <a:r>
              <a:rPr lang="es-ES_tradnl" sz="1400" b="0" i="0" u="none" strike="noStrike" baseline="0" dirty="0">
                <a:latin typeface="Arial" panose="020B0604020202020204" pitchFamily="34" charset="0"/>
                <a:cs typeface="Arial" panose="020B0604020202020204" pitchFamily="34" charset="0"/>
              </a:rPr>
              <a:t>}</a:t>
            </a:r>
          </a:p>
          <a:p>
            <a:pPr marL="914400" lvl="2" indent="0">
              <a:lnSpc>
                <a:spcPct val="150000"/>
              </a:lnSpc>
              <a:buNone/>
            </a:pPr>
            <a:r>
              <a:rPr lang="es-ES_tradnl" sz="1400" b="0" i="0" u="none" strike="noStrike" baseline="0" dirty="0">
                <a:latin typeface="Arial" panose="020B0604020202020204" pitchFamily="34" charset="0"/>
                <a:cs typeface="Arial" panose="020B0604020202020204" pitchFamily="34" charset="0"/>
              </a:rPr>
              <a:t>}</a:t>
            </a:r>
            <a:endParaRPr lang="es-ES" sz="1400" dirty="0">
              <a:latin typeface="Arial" panose="020B0604020202020204" pitchFamily="34" charset="0"/>
              <a:cs typeface="Arial" panose="020B0604020202020204" pitchFamily="34" charset="0"/>
            </a:endParaRPr>
          </a:p>
          <a:p>
            <a:pPr marL="914400" lvl="2" indent="0" algn="just">
              <a:lnSpc>
                <a:spcPct val="150000"/>
              </a:lnSpc>
              <a:buNone/>
            </a:pPr>
            <a:r>
              <a:rPr lang="es-ES" sz="1400" dirty="0">
                <a:latin typeface="Arial" panose="020B0604020202020204" pitchFamily="34" charset="0"/>
                <a:cs typeface="Arial" panose="020B0604020202020204" pitchFamily="34" charset="0"/>
              </a:rPr>
              <a:t>Para crear un objeto hilo con el comportamiento de </a:t>
            </a:r>
            <a:r>
              <a:rPr lang="es-ES" sz="1400" i="1" dirty="0" err="1">
                <a:latin typeface="Arial" panose="020B0604020202020204" pitchFamily="34" charset="0"/>
                <a:cs typeface="Arial" panose="020B0604020202020204" pitchFamily="34" charset="0"/>
              </a:rPr>
              <a:t>NombreHilo</a:t>
            </a:r>
            <a:r>
              <a:rPr lang="es-ES" sz="1400" dirty="0">
                <a:latin typeface="Arial" panose="020B0604020202020204" pitchFamily="34" charset="0"/>
                <a:cs typeface="Arial" panose="020B0604020202020204" pitchFamily="34" charset="0"/>
              </a:rPr>
              <a:t> escribo: </a:t>
            </a:r>
            <a:r>
              <a:rPr lang="es-ES" sz="1400" i="1" dirty="0" err="1">
                <a:latin typeface="Arial" panose="020B0604020202020204" pitchFamily="34" charset="0"/>
                <a:cs typeface="Arial" panose="020B0604020202020204" pitchFamily="34" charset="0"/>
              </a:rPr>
              <a:t>NombreHilo</a:t>
            </a:r>
            <a:r>
              <a:rPr lang="es-ES" sz="1400" i="1" dirty="0">
                <a:latin typeface="Arial" panose="020B0604020202020204" pitchFamily="34" charset="0"/>
                <a:cs typeface="Arial" panose="020B0604020202020204" pitchFamily="34" charset="0"/>
              </a:rPr>
              <a:t> h =new </a:t>
            </a:r>
            <a:r>
              <a:rPr lang="es-ES" sz="1400" i="1" dirty="0" err="1">
                <a:latin typeface="Arial" panose="020B0604020202020204" pitchFamily="34" charset="0"/>
                <a:cs typeface="Arial" panose="020B0604020202020204" pitchFamily="34" charset="0"/>
              </a:rPr>
              <a:t>NombreHilo</a:t>
            </a:r>
            <a:r>
              <a:rPr lang="es-ES" sz="1400" i="1" dirty="0">
                <a:latin typeface="Arial" panose="020B0604020202020204" pitchFamily="34" charset="0"/>
                <a:cs typeface="Arial" panose="020B0604020202020204" pitchFamily="34" charset="0"/>
              </a:rPr>
              <a:t>()</a:t>
            </a:r>
            <a:r>
              <a:rPr lang="es-ES" sz="1400" dirty="0">
                <a:latin typeface="Arial" panose="020B0604020202020204" pitchFamily="34" charset="0"/>
                <a:cs typeface="Arial" panose="020B0604020202020204" pitchFamily="34" charset="0"/>
              </a:rPr>
              <a:t>; y para iniciar su ejecución utilizamos el método </a:t>
            </a:r>
            <a:r>
              <a:rPr lang="es-ES" sz="1400" dirty="0" err="1">
                <a:latin typeface="Arial" panose="020B0604020202020204" pitchFamily="34" charset="0"/>
                <a:cs typeface="Arial" panose="020B0604020202020204" pitchFamily="34" charset="0"/>
              </a:rPr>
              <a:t>start</a:t>
            </a:r>
            <a:r>
              <a:rPr lang="es-ES" sz="1400" dirty="0">
                <a:latin typeface="Arial" panose="020B0604020202020204" pitchFamily="34" charset="0"/>
                <a:cs typeface="Arial" panose="020B0604020202020204" pitchFamily="34" charset="0"/>
              </a:rPr>
              <a:t>(): new </a:t>
            </a:r>
            <a:r>
              <a:rPr lang="es-ES" sz="1400" dirty="0" err="1">
                <a:latin typeface="Arial" panose="020B0604020202020204" pitchFamily="34" charset="0"/>
                <a:cs typeface="Arial" panose="020B0604020202020204" pitchFamily="34" charset="0"/>
              </a:rPr>
              <a:t>Thread</a:t>
            </a:r>
            <a:r>
              <a:rPr lang="es-ES" sz="1400" dirty="0">
                <a:latin typeface="Arial" panose="020B0604020202020204" pitchFamily="34" charset="0"/>
                <a:cs typeface="Arial" panose="020B0604020202020204" pitchFamily="34" charset="0"/>
              </a:rPr>
              <a:t>(h) .</a:t>
            </a:r>
            <a:r>
              <a:rPr lang="es-ES" sz="1400" dirty="0" err="1">
                <a:latin typeface="Arial" panose="020B0604020202020204" pitchFamily="34" charset="0"/>
                <a:cs typeface="Arial" panose="020B0604020202020204" pitchFamily="34" charset="0"/>
              </a:rPr>
              <a:t>start</a:t>
            </a:r>
            <a:r>
              <a:rPr lang="es-ES" sz="1400" dirty="0">
                <a:latin typeface="Arial" panose="020B0604020202020204" pitchFamily="34" charset="0"/>
                <a:cs typeface="Arial" panose="020B0604020202020204" pitchFamily="34"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679679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Implementando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a:t>
            </a:r>
          </a:p>
          <a:p>
            <a:pPr marL="0"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RunnableBasico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implements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Runnable</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private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id;</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RunnableBasico</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id)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this.id</a:t>
            </a:r>
            <a:r>
              <a:rPr lang="es-ES" sz="1600" dirty="0">
                <a:latin typeface="Courier New" panose="02070309020205020404" pitchFamily="49" charset="0"/>
                <a:cs typeface="Courier New" panose="02070309020205020404" pitchFamily="49" charset="0"/>
              </a:rPr>
              <a:t>=id;</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while</a:t>
            </a:r>
            <a:r>
              <a:rPr lang="es-ES" sz="1600" dirty="0">
                <a:latin typeface="Courier New" panose="02070309020205020404" pitchFamily="49" charset="0"/>
                <a:cs typeface="Courier New" panose="02070309020205020404" pitchFamily="49" charset="0"/>
              </a:rPr>
              <a:t>(true)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("Procesando hilo "+id);</a:t>
            </a:r>
          </a:p>
          <a:p>
            <a:pPr marL="0" indent="0">
              <a:buNone/>
            </a:pPr>
            <a:r>
              <a:rPr lang="es-ES" sz="1600" dirty="0">
                <a:latin typeface="Courier New" panose="02070309020205020404" pitchFamily="49" charset="0"/>
                <a:cs typeface="Courier New" panose="02070309020205020404" pitchFamily="49" charset="0"/>
              </a:rPr>
              <a:t>			try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Thread.sleep</a:t>
            </a:r>
            <a:r>
              <a:rPr lang="es-ES" sz="1600" dirty="0">
                <a:latin typeface="Courier New" panose="02070309020205020404" pitchFamily="49" charset="0"/>
                <a:cs typeface="Courier New" panose="02070309020205020404" pitchFamily="49" charset="0"/>
              </a:rPr>
              <a:t>(1000);</a:t>
            </a:r>
          </a:p>
          <a:p>
            <a:pPr marL="0" indent="0">
              <a:buNone/>
            </a:pPr>
            <a:r>
              <a:rPr lang="es-ES" sz="1600" dirty="0">
                <a:latin typeface="Courier New" panose="02070309020205020404" pitchFamily="49" charset="0"/>
                <a:cs typeface="Courier New" panose="02070309020205020404" pitchFamily="49" charset="0"/>
              </a:rPr>
              <a:t>			}catch(</a:t>
            </a:r>
            <a:r>
              <a:rPr lang="es-ES" sz="1600" dirty="0" err="1">
                <a:latin typeface="Courier New" panose="02070309020205020404" pitchFamily="49" charset="0"/>
                <a:cs typeface="Courier New" panose="02070309020205020404" pitchFamily="49" charset="0"/>
              </a:rPr>
              <a:t>InterruptedException</a:t>
            </a:r>
            <a:r>
              <a:rPr lang="es-ES" sz="1600" dirty="0">
                <a:latin typeface="Courier New" panose="02070309020205020404" pitchFamily="49" charset="0"/>
                <a:cs typeface="Courier New" panose="02070309020205020404" pitchFamily="49" charset="0"/>
              </a:rPr>
              <a:t> e)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e.printStackTrace</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8102824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Implementando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i=0;i&lt;10;i++) {</a:t>
            </a:r>
          </a:p>
          <a:p>
            <a:pPr marL="0" indent="0">
              <a:buNone/>
            </a:pPr>
            <a:r>
              <a:rPr lang="es-ES" sz="1600" dirty="0">
                <a:latin typeface="Courier New" panose="02070309020205020404" pitchFamily="49" charset="0"/>
                <a:cs typeface="Courier New" panose="02070309020205020404" pitchFamily="49" charset="0"/>
              </a:rPr>
              <a:t>			new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(new </a:t>
            </a:r>
            <a:r>
              <a:rPr lang="es-ES" sz="1600" dirty="0" err="1">
                <a:latin typeface="Courier New" panose="02070309020205020404" pitchFamily="49" charset="0"/>
                <a:cs typeface="Courier New" panose="02070309020205020404" pitchFamily="49" charset="0"/>
              </a:rPr>
              <a:t>RunnableBasico</a:t>
            </a:r>
            <a:r>
              <a:rPr lang="es-ES" sz="1600" dirty="0">
                <a:latin typeface="Courier New" panose="02070309020205020404" pitchFamily="49" charset="0"/>
                <a:cs typeface="Courier New" panose="02070309020205020404" pitchFamily="49" charset="0"/>
              </a:rPr>
              <a:t>(i)).</a:t>
            </a:r>
            <a:r>
              <a:rPr lang="es-ES" sz="1600" dirty="0" err="1">
                <a:latin typeface="Courier New" panose="02070309020205020404" pitchFamily="49" charset="0"/>
                <a:cs typeface="Courier New" panose="02070309020205020404" pitchFamily="49" charset="0"/>
              </a:rPr>
              <a:t>start</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374273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Implementando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a:t>
            </a:r>
          </a:p>
          <a:p>
            <a:pPr marL="0" indent="0">
              <a:buNone/>
            </a:pP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implements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Runnable</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 t;</a:t>
            </a:r>
          </a:p>
          <a:p>
            <a:pPr marL="457200" lvl="1" indent="0">
              <a:buNone/>
            </a:pP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 () {</a:t>
            </a:r>
          </a:p>
          <a:p>
            <a:pPr marL="914400" lvl="2" indent="0">
              <a:buNone/>
            </a:pPr>
            <a:r>
              <a:rPr lang="es-ES" sz="1600" dirty="0">
                <a:latin typeface="Courier New" panose="02070309020205020404" pitchFamily="49" charset="0"/>
                <a:cs typeface="Courier New" panose="02070309020205020404" pitchFamily="49" charset="0"/>
              </a:rPr>
              <a:t>t = new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this</a:t>
            </a:r>
            <a:r>
              <a:rPr lang="es-ES" sz="1600" dirty="0">
                <a:latin typeface="Courier New" panose="02070309020205020404" pitchFamily="49" charset="0"/>
                <a:cs typeface="Courier New" panose="02070309020205020404" pitchFamily="49" charset="0"/>
              </a:rPr>
              <a:t>, "Nuevo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("Creado hilo: " + t);</a:t>
            </a:r>
          </a:p>
          <a:p>
            <a:pPr marL="914400" lvl="2" indent="0">
              <a:buNone/>
            </a:pPr>
            <a:r>
              <a:rPr lang="es-ES" sz="1600" dirty="0" err="1">
                <a:latin typeface="Courier New" panose="02070309020205020404" pitchFamily="49" charset="0"/>
                <a:cs typeface="Courier New" panose="02070309020205020404" pitchFamily="49" charset="0"/>
              </a:rPr>
              <a:t>t.start</a:t>
            </a:r>
            <a:r>
              <a:rPr lang="es-ES" sz="1600" dirty="0">
                <a:latin typeface="Courier New" panose="02070309020205020404" pitchFamily="49" charset="0"/>
                <a:cs typeface="Courier New" panose="02070309020205020404" pitchFamily="49" charset="0"/>
              </a:rPr>
              <a:t>(); // Arranca el nuevo hilo de ejecución. Ejecuta run</a:t>
            </a:r>
          </a:p>
          <a:p>
            <a:pPr marL="457200" lvl="1" indent="0">
              <a:buNone/>
            </a:pPr>
            <a:r>
              <a:rPr lang="es-ES" sz="1600" dirty="0">
                <a:latin typeface="Courier New" panose="02070309020205020404" pitchFamily="49" charset="0"/>
                <a:cs typeface="Courier New" panose="02070309020205020404" pitchFamily="49" charset="0"/>
              </a:rPr>
              <a:t>}</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 {</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creado!");</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("Hilo finalizando.");</a:t>
            </a:r>
          </a:p>
          <a:p>
            <a:pPr marL="457200" lvl="1" indent="0">
              <a:buNone/>
            </a:pPr>
            <a:r>
              <a:rPr lang="es-ES" sz="1600" dirty="0">
                <a:latin typeface="Courier New" panose="02070309020205020404" pitchFamily="49" charset="0"/>
                <a:cs typeface="Courier New" panose="02070309020205020404" pitchFamily="49" charset="0"/>
              </a:rPr>
              <a:t>}</a:t>
            </a:r>
          </a:p>
          <a:p>
            <a:pPr marL="0" lvl="1" indent="0">
              <a:buNone/>
            </a:pPr>
            <a:r>
              <a:rPr lang="es-ES" sz="1600" dirty="0">
                <a:latin typeface="Courier New" panose="02070309020205020404" pitchFamily="49" charset="0"/>
                <a:cs typeface="Courier New" panose="02070309020205020404" pitchFamily="49" charset="0"/>
              </a:rPr>
              <a:t>}</a:t>
            </a:r>
          </a:p>
          <a:p>
            <a:pPr marL="0" lvl="1" indent="0">
              <a:buNone/>
            </a:pP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RunThreadIR</a:t>
            </a:r>
            <a:r>
              <a:rPr lang="es-ES" sz="1600" dirty="0">
                <a:latin typeface="Courier New" panose="02070309020205020404" pitchFamily="49" charset="0"/>
                <a:cs typeface="Courier New" panose="02070309020205020404" pitchFamily="49" charset="0"/>
              </a:rPr>
              <a:t> {</a:t>
            </a:r>
          </a:p>
          <a:p>
            <a:pPr marL="457200" lvl="1"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914400" lvl="2" indent="0">
              <a:buNone/>
            </a:pPr>
            <a:r>
              <a:rPr lang="es-ES" sz="1600" dirty="0">
                <a:latin typeface="Courier New" panose="02070309020205020404" pitchFamily="49" charset="0"/>
                <a:cs typeface="Courier New" panose="02070309020205020404" pitchFamily="49" charset="0"/>
              </a:rPr>
              <a:t>new </a:t>
            </a:r>
            <a:r>
              <a:rPr lang="es-ES" sz="1600" dirty="0" err="1">
                <a:latin typeface="Courier New" panose="02070309020205020404" pitchFamily="49" charset="0"/>
                <a:cs typeface="Courier New" panose="02070309020205020404" pitchFamily="49" charset="0"/>
              </a:rPr>
              <a:t>HelloThread</a:t>
            </a:r>
            <a:r>
              <a:rPr lang="es-ES" sz="1600" dirty="0">
                <a:latin typeface="Courier New" panose="02070309020205020404" pitchFamily="49" charset="0"/>
                <a:cs typeface="Courier New" panose="02070309020205020404" pitchFamily="49" charset="0"/>
              </a:rPr>
              <a:t>(); // Crea un nuevo hilo de ejecución</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("Hola desde el hilo principal!");</a:t>
            </a:r>
          </a:p>
          <a:p>
            <a:pPr marL="914400" lvl="2" indent="0">
              <a:buNone/>
            </a:pP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("Proceso acabando.");</a:t>
            </a:r>
          </a:p>
          <a:p>
            <a:pPr marL="457200" lvl="1" indent="0">
              <a:buNone/>
            </a:pP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987492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lnSpc>
                <a:spcPct val="150000"/>
              </a:lnSpc>
              <a:buNone/>
            </a:pPr>
            <a:r>
              <a:rPr lang="es-ES" sz="1600" dirty="0">
                <a:latin typeface="Arial" panose="020B0604020202020204" pitchFamily="34" charset="0"/>
                <a:cs typeface="Arial" panose="020B0604020202020204" pitchFamily="34" charset="0"/>
              </a:rPr>
              <a:t>De las dos alternativas anteriores, implementar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o extender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¿cuál utilizar? Depende de la necesidad:</a:t>
            </a:r>
          </a:p>
          <a:p>
            <a:pPr algn="just">
              <a:lnSpc>
                <a:spcPct val="150000"/>
              </a:lnSpc>
            </a:pPr>
            <a:r>
              <a:rPr lang="es-ES" sz="1600" dirty="0">
                <a:latin typeface="Arial" panose="020B0604020202020204" pitchFamily="34" charset="0"/>
                <a:cs typeface="Arial" panose="020B0604020202020204" pitchFamily="34" charset="0"/>
              </a:rPr>
              <a:t>La utilización de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es más general, ya que el objeto puede ser una subclase de una clase distinta de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a:t>
            </a:r>
          </a:p>
          <a:p>
            <a:pPr algn="just">
              <a:lnSpc>
                <a:spcPct val="150000"/>
              </a:lnSpc>
            </a:pPr>
            <a:r>
              <a:rPr lang="es-ES" sz="1600" dirty="0">
                <a:latin typeface="Arial" panose="020B0604020202020204" pitchFamily="34" charset="0"/>
                <a:cs typeface="Arial" panose="020B0604020202020204" pitchFamily="34" charset="0"/>
              </a:rPr>
              <a:t>La utilización de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no tiene ninguna otra funcionalidad además de run() que la incluida por el programador.</a:t>
            </a:r>
          </a:p>
          <a:p>
            <a:pPr algn="just">
              <a:lnSpc>
                <a:spcPct val="150000"/>
              </a:lnSpc>
            </a:pPr>
            <a:r>
              <a:rPr lang="es-ES" sz="1600" dirty="0">
                <a:latin typeface="Arial" panose="020B0604020202020204" pitchFamily="34" charset="0"/>
                <a:cs typeface="Arial" panose="020B0604020202020204" pitchFamily="34" charset="0"/>
              </a:rPr>
              <a:t>La extensión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 más fácil de utilizar, ya que está definida una serie de métodos útiles para la administración de hilos. Como comentábamos anteriormente, una clase que hereda de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se convierte automáticamente en un hilo.</a:t>
            </a:r>
          </a:p>
          <a:p>
            <a:pPr algn="just">
              <a:lnSpc>
                <a:spcPct val="150000"/>
              </a:lnSpc>
            </a:pPr>
            <a:r>
              <a:rPr lang="es-ES" sz="1600" dirty="0">
                <a:latin typeface="Arial" panose="020B0604020202020204" pitchFamily="34" charset="0"/>
                <a:cs typeface="Arial" panose="020B0604020202020204" pitchFamily="34" charset="0"/>
              </a:rPr>
              <a:t>La extensión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está limitada porque las clases creadas como hilos deben ser descendientes únicamente de dicha clase, es decir, una clase que hereda de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ya no podrá heredar de ninguna otra, por lo que si la arquitectura de nuestra aplicación lo requiere ya no podríamos.</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6199980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85000" lnSpcReduction="10000"/>
          </a:bodyPr>
          <a:lstStyle/>
          <a:p>
            <a:pPr algn="just">
              <a:lnSpc>
                <a:spcPct val="150000"/>
              </a:lnSpc>
            </a:pPr>
            <a:r>
              <a:rPr lang="es-ES" sz="1600" dirty="0">
                <a:latin typeface="Arial" panose="020B0604020202020204" pitchFamily="34" charset="0"/>
                <a:cs typeface="Arial" panose="020B0604020202020204" pitchFamily="34" charset="0"/>
              </a:rPr>
              <a:t>Suspensión de ejecución: el método </a:t>
            </a:r>
            <a:r>
              <a:rPr lang="es-ES" sz="1600" b="1" dirty="0" err="1">
                <a:latin typeface="Arial" panose="020B0604020202020204" pitchFamily="34" charset="0"/>
                <a:cs typeface="Arial" panose="020B0604020202020204" pitchFamily="34" charset="0"/>
              </a:rPr>
              <a:t>sleep</a:t>
            </a:r>
            <a:endParaRPr lang="es-ES" sz="1600" b="1" dirty="0">
              <a:latin typeface="Arial" panose="020B0604020202020204" pitchFamily="34" charset="0"/>
              <a:cs typeface="Arial" panose="020B0604020202020204" pitchFamily="34" charset="0"/>
            </a:endParaRPr>
          </a:p>
          <a:p>
            <a:pPr marL="0" indent="0" algn="just">
              <a:lnSpc>
                <a:spcPct val="150000"/>
              </a:lnSpc>
              <a:buNone/>
            </a:pPr>
            <a:r>
              <a:rPr lang="es-ES" sz="1600" dirty="0">
                <a:latin typeface="Arial" panose="020B0604020202020204" pitchFamily="34" charset="0"/>
                <a:cs typeface="Arial" panose="020B0604020202020204" pitchFamily="34" charset="0"/>
              </a:rPr>
              <a:t>El método estático </a:t>
            </a:r>
            <a:r>
              <a:rPr lang="es-ES" sz="1600" dirty="0" err="1">
                <a:latin typeface="Arial" panose="020B0604020202020204" pitchFamily="34" charset="0"/>
                <a:cs typeface="Arial" panose="020B0604020202020204" pitchFamily="34" charset="0"/>
              </a:rPr>
              <a:t>sleep</a:t>
            </a:r>
            <a:r>
              <a:rPr lang="es-ES" sz="1600" dirty="0">
                <a:latin typeface="Arial" panose="020B0604020202020204" pitchFamily="34" charset="0"/>
                <a:cs typeface="Arial" panose="020B0604020202020204" pitchFamily="34" charset="0"/>
              </a:rPr>
              <a:t> de la clase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permite suspender la ejecución del hilo desde el que se invoca. Acepta como parámetro la cantidad de tiempo en milisegundos que se desea realizar esta suspensión, cuya precisión queda sometida a la precisión de los temporizadores del sistema y al planificador.</a:t>
            </a:r>
          </a:p>
          <a:p>
            <a:pPr algn="just">
              <a:lnSpc>
                <a:spcPct val="150000"/>
              </a:lnSpc>
            </a:pPr>
            <a:r>
              <a:rPr lang="es-ES" sz="1600" b="1" dirty="0">
                <a:latin typeface="Arial" panose="020B0604020202020204" pitchFamily="34" charset="0"/>
                <a:cs typeface="Arial" panose="020B0604020202020204" pitchFamily="34" charset="0"/>
              </a:rPr>
              <a:t>Interrupciones</a:t>
            </a:r>
            <a:r>
              <a:rPr lang="es-ES" sz="1600" dirty="0">
                <a:latin typeface="Arial" panose="020B0604020202020204" pitchFamily="34" charset="0"/>
                <a:cs typeface="Arial" panose="020B0604020202020204" pitchFamily="34" charset="0"/>
              </a:rPr>
              <a:t>:</a:t>
            </a:r>
          </a:p>
          <a:p>
            <a:pPr marL="0" indent="0" algn="just">
              <a:lnSpc>
                <a:spcPct val="150000"/>
              </a:lnSpc>
              <a:buNone/>
            </a:pPr>
            <a:r>
              <a:rPr lang="es-ES" sz="1600" dirty="0">
                <a:latin typeface="Arial" panose="020B0604020202020204" pitchFamily="34" charset="0"/>
                <a:cs typeface="Arial" panose="020B0604020202020204" pitchFamily="34" charset="0"/>
              </a:rPr>
              <a:t>En computación, una interrupción es una suspensión temporal de la ejecución de un proceso o de un hilo de ejecución. Las interrupciones suelen pertenecer al sistema operativo, viniendo generadas por peticiones realizadas por dispositivos periféricos.</a:t>
            </a:r>
          </a:p>
          <a:p>
            <a:pPr marL="0" indent="0" algn="just">
              <a:lnSpc>
                <a:spcPct val="150000"/>
              </a:lnSpc>
              <a:buNone/>
            </a:pPr>
            <a:r>
              <a:rPr lang="es-ES" sz="1600" dirty="0">
                <a:latin typeface="Arial" panose="020B0604020202020204" pitchFamily="34" charset="0"/>
                <a:cs typeface="Arial" panose="020B0604020202020204" pitchFamily="34" charset="0"/>
              </a:rPr>
              <a:t>En Java, una interrupción es una indicación a un hilo de que debe detener su ejecución para hacer otra cosa. Es responsabilidad del programador decidir qué quiere hacer ante una interrupción, siendo lo más habitual detener la ejecución del hilo.</a:t>
            </a:r>
          </a:p>
          <a:p>
            <a:pPr lvl="1" algn="just">
              <a:lnSpc>
                <a:spcPct val="150000"/>
              </a:lnSpc>
            </a:pPr>
            <a:r>
              <a:rPr lang="es-ES" sz="1600" dirty="0">
                <a:latin typeface="Arial" panose="020B0604020202020204" pitchFamily="34" charset="0"/>
                <a:cs typeface="Arial" panose="020B0604020202020204" pitchFamily="34" charset="0"/>
              </a:rPr>
              <a:t>Una interrupción indica a un hilo que deje hacer lo que esté haciendo (</a:t>
            </a:r>
            <a:r>
              <a:rPr lang="es-ES" sz="1600" i="1" dirty="0" err="1">
                <a:latin typeface="Arial" panose="020B0604020202020204" pitchFamily="34" charset="0"/>
                <a:cs typeface="Arial" panose="020B0604020202020204" pitchFamily="34" charset="0"/>
              </a:rPr>
              <a:t>join</a:t>
            </a:r>
            <a:r>
              <a:rPr lang="es-ES" sz="1600" dirty="0">
                <a:latin typeface="Arial" panose="020B0604020202020204" pitchFamily="34" charset="0"/>
                <a:cs typeface="Arial" panose="020B0604020202020204" pitchFamily="34" charset="0"/>
              </a:rPr>
              <a:t>, </a:t>
            </a:r>
            <a:r>
              <a:rPr lang="es-ES" sz="1600" i="1" dirty="0" err="1">
                <a:latin typeface="Arial" panose="020B0604020202020204" pitchFamily="34" charset="0"/>
                <a:cs typeface="Arial" panose="020B0604020202020204" pitchFamily="34" charset="0"/>
              </a:rPr>
              <a:t>sleep</a:t>
            </a:r>
            <a:r>
              <a:rPr lang="es-ES" sz="1600" dirty="0">
                <a:latin typeface="Arial" panose="020B0604020202020204" pitchFamily="34" charset="0"/>
                <a:cs typeface="Arial" panose="020B0604020202020204" pitchFamily="34" charset="0"/>
              </a:rPr>
              <a:t>) para hacer otra cosa. Se envía mediante el método </a:t>
            </a:r>
            <a:r>
              <a:rPr lang="es-ES" sz="1600" b="1" i="1" dirty="0" err="1">
                <a:latin typeface="Arial" panose="020B0604020202020204" pitchFamily="34" charset="0"/>
                <a:cs typeface="Arial" panose="020B0604020202020204" pitchFamily="34" charset="0"/>
              </a:rPr>
              <a:t>interrupt</a:t>
            </a:r>
            <a:r>
              <a:rPr lang="es-ES" sz="1600" dirty="0">
                <a:latin typeface="Arial" panose="020B0604020202020204" pitchFamily="34" charset="0"/>
                <a:cs typeface="Arial" panose="020B0604020202020204" pitchFamily="34" charset="0"/>
              </a:rPr>
              <a:t> de la clase </a:t>
            </a:r>
            <a:r>
              <a:rPr lang="es-ES" sz="1600" i="1" dirty="0" err="1">
                <a:latin typeface="Arial" panose="020B0604020202020204" pitchFamily="34" charset="0"/>
                <a:cs typeface="Arial" panose="020B0604020202020204" pitchFamily="34" charset="0"/>
              </a:rPr>
              <a:t>Thread</a:t>
            </a:r>
            <a:r>
              <a:rPr lang="es-ES" sz="1600" i="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en el objeto del hilo que se quiere interrumpir. </a:t>
            </a:r>
          </a:p>
          <a:p>
            <a:pPr lvl="1" algn="just">
              <a:lnSpc>
                <a:spcPct val="150000"/>
              </a:lnSpc>
            </a:pPr>
            <a:r>
              <a:rPr lang="es-ES" sz="1600" dirty="0">
                <a:latin typeface="Arial" panose="020B0604020202020204" pitchFamily="34" charset="0"/>
                <a:cs typeface="Arial" panose="020B0604020202020204" pitchFamily="34" charset="0"/>
              </a:rPr>
              <a:t>El método </a:t>
            </a:r>
            <a:r>
              <a:rPr lang="es-ES" sz="1600" b="1" i="1" dirty="0" err="1">
                <a:latin typeface="Arial" panose="020B0604020202020204" pitchFamily="34" charset="0"/>
                <a:cs typeface="Arial" panose="020B0604020202020204" pitchFamily="34" charset="0"/>
              </a:rPr>
              <a:t>interrupted</a:t>
            </a:r>
            <a:r>
              <a:rPr lang="es-ES" sz="1600" dirty="0">
                <a:latin typeface="Arial" panose="020B0604020202020204" pitchFamily="34" charset="0"/>
                <a:cs typeface="Arial" panose="020B0604020202020204" pitchFamily="34" charset="0"/>
              </a:rPr>
              <a:t> de la clase </a:t>
            </a:r>
            <a:r>
              <a:rPr lang="es-ES" sz="1600" i="1"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permite saber si un hilo ha sido interrumpido. Reinicia el estado.</a:t>
            </a:r>
          </a:p>
          <a:p>
            <a:pPr lvl="1" algn="just">
              <a:lnSpc>
                <a:spcPct val="150000"/>
              </a:lnSpc>
            </a:pPr>
            <a:r>
              <a:rPr lang="es-ES" sz="1600" dirty="0">
                <a:latin typeface="Arial" panose="020B0604020202020204" pitchFamily="34" charset="0"/>
                <a:cs typeface="Arial" panose="020B0604020202020204" pitchFamily="34" charset="0"/>
              </a:rPr>
              <a:t>Se capturan mediante la excepción </a:t>
            </a:r>
            <a:r>
              <a:rPr lang="es-ES" sz="1600" b="1" i="1" dirty="0" err="1">
                <a:latin typeface="Arial" panose="020B0604020202020204" pitchFamily="34" charset="0"/>
                <a:cs typeface="Arial" panose="020B0604020202020204" pitchFamily="34" charset="0"/>
              </a:rPr>
              <a:t>InterruptedException</a:t>
            </a:r>
            <a:r>
              <a:rPr lang="es-ES" sz="1600" dirty="0">
                <a:latin typeface="Arial" panose="020B0604020202020204" pitchFamily="34" charset="0"/>
                <a:cs typeface="Arial" panose="020B0604020202020204" pitchFamily="34" charset="0"/>
              </a:rPr>
              <a:t>.</a:t>
            </a:r>
          </a:p>
          <a:p>
            <a:pPr lvl="1" algn="just">
              <a:lnSpc>
                <a:spcPct val="150000"/>
              </a:lnSpc>
            </a:pPr>
            <a:r>
              <a:rPr lang="es-ES" sz="1600" dirty="0">
                <a:latin typeface="Arial" panose="020B0604020202020204" pitchFamily="34" charset="0"/>
                <a:cs typeface="Arial" panose="020B0604020202020204" pitchFamily="34" charset="0"/>
              </a:rPr>
              <a:t>Una vez un hilo ha sido interrumpido se puede finalizar (</a:t>
            </a:r>
            <a:r>
              <a:rPr lang="es-ES" sz="1600" b="1" i="1" dirty="0" err="1">
                <a:latin typeface="Arial" panose="020B0604020202020204" pitchFamily="34" charset="0"/>
                <a:cs typeface="Arial" panose="020B0604020202020204" pitchFamily="34" charset="0"/>
              </a:rPr>
              <a:t>return</a:t>
            </a:r>
            <a:r>
              <a:rPr lang="es-ES" sz="1600" dirty="0">
                <a:latin typeface="Arial" panose="020B0604020202020204" pitchFamily="34" charset="0"/>
                <a:cs typeface="Arial" panose="020B0604020202020204" pitchFamily="34" charset="0"/>
              </a:rPr>
              <a:t>) o propagar la excepción.</a:t>
            </a:r>
          </a:p>
          <a:p>
            <a:pPr lvl="1" algn="just">
              <a:lnSpc>
                <a:spcPct val="150000"/>
              </a:lnSpc>
            </a:pPr>
            <a:r>
              <a:rPr lang="es-ES" sz="1600" dirty="0">
                <a:latin typeface="Arial" panose="020B0604020202020204" pitchFamily="34" charset="0"/>
                <a:cs typeface="Arial" panose="020B0604020202020204" pitchFamily="34" charset="0"/>
              </a:rPr>
              <a:t>Mediante el método </a:t>
            </a:r>
            <a:r>
              <a:rPr lang="es-ES" sz="1600" b="1" i="1" dirty="0" err="1">
                <a:latin typeface="Arial" panose="020B0604020202020204" pitchFamily="34" charset="0"/>
                <a:cs typeface="Arial" panose="020B0604020202020204" pitchFamily="34" charset="0"/>
              </a:rPr>
              <a:t>isAlive</a:t>
            </a:r>
            <a:r>
              <a:rPr lang="es-ES" sz="1600" b="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se puede saber si un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ha finalizado su ejecución.</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600345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Ejemplo Interrupciones:</a:t>
            </a:r>
          </a:p>
          <a:p>
            <a:pPr marL="0" indent="0">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InterrupcionBasico</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contador=0;</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while</a:t>
            </a:r>
            <a:r>
              <a:rPr lang="es-ES" sz="1600" dirty="0">
                <a:latin typeface="Courier New" panose="02070309020205020404" pitchFamily="49" charset="0"/>
                <a:cs typeface="Courier New" panose="02070309020205020404" pitchFamily="49" charset="0"/>
              </a:rPr>
              <a:t>(true) {</a:t>
            </a:r>
          </a:p>
          <a:p>
            <a:pPr marL="0" indent="0">
              <a:buNone/>
            </a:pPr>
            <a:r>
              <a:rPr lang="es-ES" sz="1600" dirty="0">
                <a:latin typeface="Courier New" panose="02070309020205020404" pitchFamily="49" charset="0"/>
                <a:cs typeface="Courier New" panose="02070309020205020404" pitchFamily="49" charset="0"/>
              </a:rPr>
              <a:t>			contador++;</a:t>
            </a:r>
          </a:p>
          <a:p>
            <a:pPr marL="0" indent="0">
              <a:buNone/>
            </a:pPr>
            <a:r>
              <a:rPr lang="es-ES" sz="1600" dirty="0">
                <a:latin typeface="Courier New" panose="02070309020205020404" pitchFamily="49" charset="0"/>
                <a:cs typeface="Courier New" panose="02070309020205020404" pitchFamily="49" charset="0"/>
              </a:rPr>
              <a:t>			try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(contador);</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if</a:t>
            </a:r>
            <a:r>
              <a:rPr lang="es-ES" sz="1600" dirty="0">
                <a:latin typeface="Courier New" panose="02070309020205020404" pitchFamily="49" charset="0"/>
                <a:cs typeface="Courier New" panose="02070309020205020404" pitchFamily="49" charset="0"/>
              </a:rPr>
              <a:t>(contador==3)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this.interrupt</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Thread.sleep</a:t>
            </a:r>
            <a:r>
              <a:rPr lang="es-ES" sz="1600" dirty="0">
                <a:latin typeface="Courier New" panose="02070309020205020404" pitchFamily="49" charset="0"/>
                <a:cs typeface="Courier New" panose="02070309020205020404" pitchFamily="49" charset="0"/>
              </a:rPr>
              <a:t>(1000);</a:t>
            </a:r>
          </a:p>
          <a:p>
            <a:pPr marL="0" indent="0">
              <a:buNone/>
            </a:pPr>
            <a:r>
              <a:rPr lang="es-ES" sz="1600" dirty="0">
                <a:latin typeface="Courier New" panose="02070309020205020404" pitchFamily="49" charset="0"/>
                <a:cs typeface="Courier New" panose="02070309020205020404" pitchFamily="49" charset="0"/>
              </a:rPr>
              <a:t>			}catch(</a:t>
            </a:r>
            <a:r>
              <a:rPr lang="es-ES" sz="1600" dirty="0" err="1">
                <a:latin typeface="Courier New" panose="02070309020205020404" pitchFamily="49" charset="0"/>
                <a:cs typeface="Courier New" panose="02070309020205020404" pitchFamily="49" charset="0"/>
              </a:rPr>
              <a:t>InterruptedException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ie</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729075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4.2. Gestión de hilos. Creación y arranque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buNone/>
            </a:pPr>
            <a:r>
              <a:rPr lang="es-ES" sz="1600" dirty="0">
                <a:latin typeface="Arial" panose="020B0604020202020204" pitchFamily="34" charset="0"/>
                <a:cs typeface="Arial" panose="020B0604020202020204" pitchFamily="34" charset="0"/>
              </a:rPr>
              <a:t>Ejemplo Interrupciones:</a:t>
            </a:r>
          </a:p>
          <a:p>
            <a:pPr marL="0" indent="0">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		new </a:t>
            </a:r>
            <a:r>
              <a:rPr lang="es-ES" sz="1600" dirty="0" err="1">
                <a:latin typeface="Courier New" panose="02070309020205020404" pitchFamily="49" charset="0"/>
                <a:cs typeface="Courier New" panose="02070309020205020404" pitchFamily="49" charset="0"/>
              </a:rPr>
              <a:t>InterrupcionBasico</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start</a:t>
            </a:r>
            <a:r>
              <a:rPr lang="es-ES" sz="1600" dirty="0">
                <a:latin typeface="Courier New" panose="02070309020205020404" pitchFamily="49" charset="0"/>
                <a:cs typeface="Courier New" panose="02070309020205020404" pitchFamily="49" charset="0"/>
              </a:rPr>
              <a:t>();</a:t>
            </a:r>
          </a:p>
          <a:p>
            <a:pPr marL="0" indent="0">
              <a:buNone/>
            </a:pPr>
            <a:r>
              <a:rPr lang="es-ES" sz="1600" dirty="0">
                <a:latin typeface="Courier New" panose="02070309020205020404" pitchFamily="49" charset="0"/>
                <a:cs typeface="Courier New" panose="02070309020205020404" pitchFamily="49" charset="0"/>
              </a:rPr>
              <a:t>	}</a:t>
            </a:r>
          </a:p>
          <a:p>
            <a:pPr marL="0" indent="0">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29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76143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1. Conceptos básicos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En cambio, en un programa multihilo, algunas de las sentencias se ejecutan simultáneamente, ya que los hilos creados y activos en un momento dado acceden a los recursos de procesamiento sin necesitar esperar a que otras partes del programa terminen.</a:t>
            </a:r>
          </a:p>
          <a:p>
            <a:pPr marL="0" indent="0" algn="just">
              <a:lnSpc>
                <a:spcPct val="150000"/>
              </a:lnSpc>
              <a:buNone/>
            </a:pPr>
            <a:endParaRPr lang="es-ES" sz="20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10" name="Imagen 9" descr="Diagrama&#10;&#10;Descripción generada automáticamente con confianza media">
            <a:extLst>
              <a:ext uri="{FF2B5EF4-FFF2-40B4-BE49-F238E27FC236}">
                <a16:creationId xmlns:a16="http://schemas.microsoft.com/office/drawing/2014/main" id="{6A0340AF-687C-8A79-59FA-E518A8A33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1717" y="2163603"/>
            <a:ext cx="7659169" cy="3915321"/>
          </a:xfrm>
          <a:prstGeom prst="rect">
            <a:avLst/>
          </a:prstGeom>
        </p:spPr>
      </p:pic>
    </p:spTree>
    <p:extLst>
      <p:ext uri="{BB962C8B-B14F-4D97-AF65-F5344CB8AC3E}">
        <p14:creationId xmlns:p14="http://schemas.microsoft.com/office/powerpoint/2010/main" val="8202098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4.1. Gestión de hilos. Operaciones básicas en Java</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lnSpc>
                <a:spcPct val="150000"/>
              </a:lnSpc>
            </a:pPr>
            <a:r>
              <a:rPr lang="es-ES" sz="1600" dirty="0">
                <a:latin typeface="Arial" panose="020B0604020202020204" pitchFamily="34" charset="0"/>
                <a:cs typeface="Arial" panose="020B0604020202020204" pitchFamily="34" charset="0"/>
              </a:rPr>
              <a:t>Espera de hilos </a:t>
            </a:r>
            <a:r>
              <a:rPr lang="es-ES" sz="1600" b="1" i="1" dirty="0" err="1">
                <a:latin typeface="Arial" panose="020B0604020202020204" pitchFamily="34" charset="0"/>
                <a:cs typeface="Arial" panose="020B0604020202020204" pitchFamily="34" charset="0"/>
              </a:rPr>
              <a:t>join</a:t>
            </a:r>
            <a:r>
              <a:rPr lang="es-ES" sz="1600" dirty="0">
                <a:latin typeface="Arial" panose="020B0604020202020204" pitchFamily="34" charset="0"/>
                <a:cs typeface="Arial" panose="020B0604020202020204" pitchFamily="34" charset="0"/>
              </a:rPr>
              <a:t>:</a:t>
            </a:r>
          </a:p>
          <a:p>
            <a:pPr lvl="1" algn="just">
              <a:lnSpc>
                <a:spcPct val="150000"/>
              </a:lnSpc>
            </a:pPr>
            <a:r>
              <a:rPr lang="es-ES" sz="1600" b="1" i="1" dirty="0" err="1">
                <a:latin typeface="Arial" panose="020B0604020202020204" pitchFamily="34" charset="0"/>
                <a:cs typeface="Arial" panose="020B0604020202020204" pitchFamily="34" charset="0"/>
              </a:rPr>
              <a:t>Join</a:t>
            </a:r>
            <a:r>
              <a:rPr lang="es-ES" sz="1600" i="1" dirty="0">
                <a:latin typeface="Arial" panose="020B0604020202020204" pitchFamily="34" charset="0"/>
                <a:cs typeface="Arial" panose="020B0604020202020204" pitchFamily="34" charset="0"/>
              </a:rPr>
              <a:t> </a:t>
            </a:r>
            <a:r>
              <a:rPr lang="es-ES" sz="1600" dirty="0">
                <a:latin typeface="Arial" panose="020B0604020202020204" pitchFamily="34" charset="0"/>
                <a:cs typeface="Arial" panose="020B0604020202020204" pitchFamily="34" charset="0"/>
              </a:rPr>
              <a:t>suspende la ejecución del hilo sobre el que se ejecuta hasta que termina el hilo referenciado en la llamada. Útil cuando algún hilo no tiene nada que hacer o para establecer prioridades. Por ejemplo, si en el hilo actual escribimos </a:t>
            </a:r>
            <a:r>
              <a:rPr lang="es-ES" sz="1600" dirty="0" err="1">
                <a:latin typeface="Arial" panose="020B0604020202020204" pitchFamily="34" charset="0"/>
                <a:cs typeface="Arial" panose="020B0604020202020204" pitchFamily="34" charset="0"/>
              </a:rPr>
              <a:t>hb.join</a:t>
            </a:r>
            <a:r>
              <a:rPr lang="es-ES" sz="1600" dirty="0">
                <a:latin typeface="Arial" panose="020B0604020202020204" pitchFamily="34" charset="0"/>
                <a:cs typeface="Arial" panose="020B0604020202020204" pitchFamily="34" charset="0"/>
              </a:rPr>
              <a:t>(), el hilo actual se queda en espera hasta que finalice el hilo </a:t>
            </a:r>
            <a:r>
              <a:rPr lang="es-ES" sz="1600" dirty="0" err="1">
                <a:latin typeface="Arial" panose="020B0604020202020204" pitchFamily="34" charset="0"/>
                <a:cs typeface="Arial" panose="020B0604020202020204" pitchFamily="34" charset="0"/>
              </a:rPr>
              <a:t>hb</a:t>
            </a:r>
            <a:r>
              <a:rPr lang="es-ES" sz="1600" dirty="0">
                <a:latin typeface="Arial" panose="020B0604020202020204" pitchFamily="34" charset="0"/>
                <a:cs typeface="Arial" panose="020B0604020202020204" pitchFamily="34" charset="0"/>
              </a:rPr>
              <a:t>. El método puede generar la excepción </a:t>
            </a:r>
            <a:r>
              <a:rPr lang="es-ES" sz="1600" dirty="0" err="1">
                <a:latin typeface="Arial" panose="020B0604020202020204" pitchFamily="34" charset="0"/>
                <a:cs typeface="Arial" panose="020B0604020202020204" pitchFamily="34" charset="0"/>
              </a:rPr>
              <a:t>InterruptedException</a:t>
            </a:r>
            <a:r>
              <a:rPr lang="es-ES" sz="1600" dirty="0">
                <a:latin typeface="Arial" panose="020B0604020202020204" pitchFamily="34" charset="0"/>
                <a:cs typeface="Arial" panose="020B0604020202020204" pitchFamily="34" charset="0"/>
              </a:rPr>
              <a:t> que es necesario capturar en un bloque try / catch.</a:t>
            </a:r>
          </a:p>
          <a:p>
            <a:pPr lvl="1" algn="just">
              <a:lnSpc>
                <a:spcPct val="150000"/>
              </a:lnSpc>
            </a:pPr>
            <a:r>
              <a:rPr lang="es-ES" sz="1600" dirty="0">
                <a:latin typeface="Arial" panose="020B0604020202020204" pitchFamily="34" charset="0"/>
                <a:cs typeface="Arial" panose="020B0604020202020204" pitchFamily="34" charset="0"/>
              </a:rPr>
              <a:t>Si un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necesita esperar a que otro termine (por ejemplo, el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padre espera a que termine el hijo) puede usar el método </a:t>
            </a:r>
            <a:r>
              <a:rPr lang="es-ES" sz="1600" dirty="0" err="1">
                <a:latin typeface="Arial" panose="020B0604020202020204" pitchFamily="34" charset="0"/>
                <a:cs typeface="Arial" panose="020B0604020202020204" pitchFamily="34" charset="0"/>
              </a:rPr>
              <a:t>join</a:t>
            </a:r>
            <a:r>
              <a:rPr lang="es-ES" sz="1600" dirty="0">
                <a:latin typeface="Arial" panose="020B0604020202020204" pitchFamily="34" charset="0"/>
                <a:cs typeface="Arial" panose="020B0604020202020204" pitchFamily="34" charset="0"/>
              </a:rPr>
              <a:t>(). ¿Por qué se llama así? Crear un proceso es como una bifurcación, se abren 2 caminos, que uno espere a otro es lo contrario, una unificación.</a:t>
            </a:r>
          </a:p>
          <a:p>
            <a:pPr lvl="1" algn="just">
              <a:lnSpc>
                <a:spcPct val="150000"/>
              </a:lnSpc>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627812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0" indent="0" algn="just">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ejemplosHilos</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public class EjemploJoin1 {</a:t>
            </a:r>
          </a:p>
          <a:p>
            <a:pPr marL="0" indent="0" algn="just">
              <a:buNone/>
            </a:pPr>
            <a:r>
              <a:rPr lang="en-US" sz="1400" dirty="0">
                <a:latin typeface="Courier New" panose="02070309020205020404" pitchFamily="49" charset="0"/>
                <a:cs typeface="Courier New" panose="02070309020205020404" pitchFamily="49" charset="0"/>
              </a:rPr>
              <a:t>	public static void main (String[] </a:t>
            </a:r>
            <a:r>
              <a:rPr lang="en-US" sz="1400" dirty="0" err="1">
                <a:latin typeface="Courier New" panose="02070309020205020404" pitchFamily="49" charset="0"/>
                <a:cs typeface="Courier New" panose="02070309020205020404" pitchFamily="49" charset="0"/>
              </a:rPr>
              <a:t>args</a:t>
            </a:r>
            <a:r>
              <a:rPr lang="en-US" sz="1400" dirty="0">
                <a:latin typeface="Courier New" panose="02070309020205020404" pitchFamily="49" charset="0"/>
                <a:cs typeface="Courier New" panose="02070309020205020404" pitchFamily="49" charset="0"/>
              </a:rPr>
              <a:t>) throws </a:t>
            </a:r>
            <a:r>
              <a:rPr lang="en-US" sz="1400" dirty="0" err="1">
                <a:latin typeface="Courier New" panose="02070309020205020404" pitchFamily="49" charset="0"/>
                <a:cs typeface="Courier New" panose="02070309020205020404" pitchFamily="49" charset="0"/>
              </a:rPr>
              <a:t>InterruptedException</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Thread h1 = new Thread(new NuevoEjemploJoin1 ( "1" ));</a:t>
            </a:r>
          </a:p>
          <a:p>
            <a:pPr marL="0" indent="0" algn="just">
              <a:buNone/>
            </a:pPr>
            <a:r>
              <a:rPr lang="en-US" sz="1400" dirty="0">
                <a:latin typeface="Courier New" panose="02070309020205020404" pitchFamily="49" charset="0"/>
                <a:cs typeface="Courier New" panose="02070309020205020404" pitchFamily="49" charset="0"/>
              </a:rPr>
              <a:t>		Thread h2 = new Thread(new NuevoEjemploJoin1 ( "2" ));</a:t>
            </a:r>
          </a:p>
          <a:p>
            <a:pPr marL="0" indent="0" algn="just">
              <a:buNone/>
            </a:pPr>
            <a:r>
              <a:rPr lang="en-US" sz="1400" dirty="0">
                <a:latin typeface="Courier New" panose="02070309020205020404" pitchFamily="49" charset="0"/>
                <a:cs typeface="Courier New" panose="02070309020205020404" pitchFamily="49" charset="0"/>
              </a:rPr>
              <a:t>		Thread h3 = new Thread(new NuevoEjemploJoin1 ( "3" ));</a:t>
            </a:r>
          </a:p>
          <a:p>
            <a:pPr marL="0" indent="0" algn="just">
              <a:buNone/>
            </a:pPr>
            <a:r>
              <a:rPr lang="en-US" sz="1400" dirty="0">
                <a:latin typeface="Courier New" panose="02070309020205020404" pitchFamily="49" charset="0"/>
                <a:cs typeface="Courier New" panose="02070309020205020404" pitchFamily="49" charset="0"/>
              </a:rPr>
              <a:t>		h1. start ();</a:t>
            </a:r>
          </a:p>
          <a:p>
            <a:pPr marL="0" indent="0" algn="just">
              <a:buNone/>
            </a:pPr>
            <a:r>
              <a:rPr lang="en-US" sz="1400" dirty="0">
                <a:latin typeface="Courier New" panose="02070309020205020404" pitchFamily="49" charset="0"/>
                <a:cs typeface="Courier New" panose="02070309020205020404" pitchFamily="49" charset="0"/>
              </a:rPr>
              <a:t>		h2. start ();</a:t>
            </a:r>
          </a:p>
          <a:p>
            <a:pPr marL="0" indent="0" algn="just">
              <a:buNone/>
            </a:pPr>
            <a:r>
              <a:rPr lang="en-US" sz="1400" dirty="0">
                <a:latin typeface="Courier New" panose="02070309020205020404" pitchFamily="49" charset="0"/>
                <a:cs typeface="Courier New" panose="02070309020205020404" pitchFamily="49" charset="0"/>
              </a:rPr>
              <a:t>		h3. start ();</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h1. join ();</a:t>
            </a:r>
          </a:p>
          <a:p>
            <a:pPr marL="0" indent="0" algn="just">
              <a:buNone/>
            </a:pPr>
            <a:r>
              <a:rPr lang="en-US" sz="1400" dirty="0">
                <a:latin typeface="Courier New" panose="02070309020205020404" pitchFamily="49" charset="0"/>
                <a:cs typeface="Courier New" panose="02070309020205020404" pitchFamily="49" charset="0"/>
              </a:rPr>
              <a:t>		h2. join ();</a:t>
            </a:r>
          </a:p>
          <a:p>
            <a:pPr marL="0" indent="0" algn="just">
              <a:buNone/>
            </a:pPr>
            <a:r>
              <a:rPr lang="en-US" sz="1400" dirty="0">
                <a:latin typeface="Courier New" panose="02070309020205020404" pitchFamily="49" charset="0"/>
                <a:cs typeface="Courier New" panose="02070309020205020404" pitchFamily="49" charset="0"/>
              </a:rPr>
              <a:t>		h3. join ();</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8" name="Imagen 7">
            <a:extLst>
              <a:ext uri="{FF2B5EF4-FFF2-40B4-BE49-F238E27FC236}">
                <a16:creationId xmlns:a16="http://schemas.microsoft.com/office/drawing/2014/main" id="{4EF02CFD-2478-44B2-A914-DDBC6E70E6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9929" y="3625770"/>
            <a:ext cx="1136071" cy="2642226"/>
          </a:xfrm>
          <a:prstGeom prst="rect">
            <a:avLst/>
          </a:prstGeom>
        </p:spPr>
      </p:pic>
      <p:sp>
        <p:nvSpPr>
          <p:cNvPr id="6" name="CuadroTexto 5">
            <a:extLst>
              <a:ext uri="{FF2B5EF4-FFF2-40B4-BE49-F238E27FC236}">
                <a16:creationId xmlns:a16="http://schemas.microsoft.com/office/drawing/2014/main" id="{A6532229-017B-4D2C-AA40-58A97D34E51E}"/>
              </a:ext>
            </a:extLst>
          </p:cNvPr>
          <p:cNvSpPr txBox="1"/>
          <p:nvPr/>
        </p:nvSpPr>
        <p:spPr>
          <a:xfrm>
            <a:off x="4265704" y="3931220"/>
            <a:ext cx="7227620" cy="2169825"/>
          </a:xfrm>
          <a:prstGeom prst="rect">
            <a:avLst/>
          </a:prstGeom>
          <a:noFill/>
          <a:ln>
            <a:noFill/>
          </a:ln>
        </p:spPr>
        <p:txBody>
          <a:bodyPr wrap="none" rtlCol="0">
            <a:spAutoFit/>
          </a:bodyPr>
          <a:lstStyle/>
          <a:p>
            <a:pPr marL="2286000" lvl="6" indent="0" algn="just">
              <a:buNone/>
            </a:pPr>
            <a:r>
              <a:rPr lang="pt-BR" dirty="0">
                <a:cs typeface="Courier New" panose="02070309020205020404" pitchFamily="49" charset="0"/>
              </a:rPr>
              <a:t>h1.start(): h1 se </a:t>
            </a:r>
            <a:r>
              <a:rPr lang="pt-BR" dirty="0" err="1">
                <a:cs typeface="Courier New" panose="02070309020205020404" pitchFamily="49" charset="0"/>
              </a:rPr>
              <a:t>ejecuta</a:t>
            </a:r>
            <a:r>
              <a:rPr lang="pt-BR" dirty="0">
                <a:cs typeface="Courier New" panose="02070309020205020404" pitchFamily="49" charset="0"/>
              </a:rPr>
              <a:t>.</a:t>
            </a:r>
          </a:p>
          <a:p>
            <a:pPr marL="2286000" lvl="6" indent="0" algn="just">
              <a:buNone/>
            </a:pPr>
            <a:r>
              <a:rPr lang="pt-BR" dirty="0">
                <a:cs typeface="Courier New" panose="02070309020205020404" pitchFamily="49" charset="0"/>
              </a:rPr>
              <a:t>h2.start(): h2 se </a:t>
            </a:r>
            <a:r>
              <a:rPr lang="pt-BR" dirty="0" err="1">
                <a:cs typeface="Courier New" panose="02070309020205020404" pitchFamily="49" charset="0"/>
              </a:rPr>
              <a:t>ejecuta</a:t>
            </a:r>
            <a:r>
              <a:rPr lang="pt-BR" dirty="0">
                <a:cs typeface="Courier New" panose="02070309020205020404" pitchFamily="49" charset="0"/>
              </a:rPr>
              <a:t>.</a:t>
            </a:r>
          </a:p>
          <a:p>
            <a:pPr marL="2286000" lvl="6" indent="0" algn="just">
              <a:buNone/>
            </a:pPr>
            <a:r>
              <a:rPr lang="pt-BR" dirty="0">
                <a:cs typeface="Courier New" panose="02070309020205020404" pitchFamily="49" charset="0"/>
              </a:rPr>
              <a:t>h3.start(): h3 se </a:t>
            </a:r>
            <a:r>
              <a:rPr lang="pt-BR" dirty="0" err="1">
                <a:cs typeface="Courier New" panose="02070309020205020404" pitchFamily="49" charset="0"/>
              </a:rPr>
              <a:t>ejecuta</a:t>
            </a:r>
            <a:r>
              <a:rPr lang="pt-BR" dirty="0">
                <a:cs typeface="Courier New" panose="02070309020205020404" pitchFamily="49" charset="0"/>
              </a:rPr>
              <a:t>.</a:t>
            </a:r>
          </a:p>
          <a:p>
            <a:pPr marL="2286000" lvl="6" indent="0" algn="just">
              <a:lnSpc>
                <a:spcPct val="150000"/>
              </a:lnSpc>
              <a:buNone/>
            </a:pPr>
            <a:r>
              <a:rPr lang="pt-BR" dirty="0">
                <a:cs typeface="Courier New" panose="02070309020205020404" pitchFamily="49" charset="0"/>
              </a:rPr>
              <a:t>h1.join(): esperamos a que h1 pare.</a:t>
            </a:r>
          </a:p>
          <a:p>
            <a:pPr marL="2286000" lvl="6" indent="0" algn="just">
              <a:buNone/>
            </a:pPr>
            <a:r>
              <a:rPr lang="pt-BR" dirty="0">
                <a:cs typeface="Courier New" panose="02070309020205020404" pitchFamily="49" charset="0"/>
              </a:rPr>
              <a:t>h2.join(): esperamos a que h2 pare.</a:t>
            </a:r>
          </a:p>
          <a:p>
            <a:pPr marL="2286000" lvl="6" indent="0" algn="just">
              <a:buNone/>
            </a:pPr>
            <a:r>
              <a:rPr lang="pt-BR" dirty="0">
                <a:cs typeface="Courier New" panose="02070309020205020404" pitchFamily="49" charset="0"/>
              </a:rPr>
              <a:t>h3.join(): esperamos a que h3 pare (no </a:t>
            </a:r>
            <a:r>
              <a:rPr lang="pt-BR" dirty="0" err="1">
                <a:cs typeface="Courier New" panose="02070309020205020404" pitchFamily="49" charset="0"/>
              </a:rPr>
              <a:t>hace</a:t>
            </a:r>
            <a:r>
              <a:rPr lang="pt-BR" dirty="0">
                <a:cs typeface="Courier New" panose="02070309020205020404" pitchFamily="49" charset="0"/>
              </a:rPr>
              <a:t> falta).</a:t>
            </a:r>
            <a:endParaRPr lang="es-ES" dirty="0">
              <a:cs typeface="Courier New" panose="02070309020205020404" pitchFamily="49" charset="0"/>
            </a:endParaRPr>
          </a:p>
          <a:p>
            <a:endParaRPr lang="es-ES" dirty="0"/>
          </a:p>
        </p:txBody>
      </p:sp>
    </p:spTree>
    <p:extLst>
      <p:ext uri="{BB962C8B-B14F-4D97-AF65-F5344CB8AC3E}">
        <p14:creationId xmlns:p14="http://schemas.microsoft.com/office/powerpoint/2010/main" val="7524030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0" indent="0" algn="just">
              <a:buNone/>
            </a:pPr>
            <a:r>
              <a:rPr lang="en-US" sz="1400" dirty="0">
                <a:latin typeface="Courier New" panose="02070309020205020404" pitchFamily="49" charset="0"/>
                <a:cs typeface="Courier New" panose="02070309020205020404" pitchFamily="49" charset="0"/>
              </a:rPr>
              <a:t>package </a:t>
            </a:r>
            <a:r>
              <a:rPr lang="en-US" sz="1400" dirty="0" err="1">
                <a:latin typeface="Courier New" panose="02070309020205020404" pitchFamily="49" charset="0"/>
                <a:cs typeface="Courier New" panose="02070309020205020404" pitchFamily="49" charset="0"/>
              </a:rPr>
              <a:t>ejemplosHilos</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public class NuevoEjemploJoin1 implements Runnable{</a:t>
            </a:r>
          </a:p>
          <a:p>
            <a:pPr marL="0" indent="0" algn="just">
              <a:buNone/>
            </a:pPr>
            <a:r>
              <a:rPr lang="en-US" sz="1400" dirty="0">
                <a:latin typeface="Courier New" panose="02070309020205020404" pitchFamily="49" charset="0"/>
                <a:cs typeface="Courier New" panose="02070309020205020404" pitchFamily="49" charset="0"/>
              </a:rPr>
              <a:t>	String </a:t>
            </a:r>
            <a:r>
              <a:rPr lang="en-US" sz="1400" dirty="0" err="1">
                <a:latin typeface="Courier New" panose="02070309020205020404" pitchFamily="49" charset="0"/>
                <a:cs typeface="Courier New" panose="02070309020205020404" pitchFamily="49" charset="0"/>
              </a:rPr>
              <a:t>mensaje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public NuevoEjemploJoin1(String </a:t>
            </a:r>
            <a:r>
              <a:rPr lang="en-US" sz="1400" dirty="0" err="1">
                <a:latin typeface="Courier New" panose="02070309020205020404" pitchFamily="49" charset="0"/>
                <a:cs typeface="Courier New" panose="02070309020205020404" pitchFamily="49" charset="0"/>
              </a:rPr>
              <a:t>nombre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mensaje</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nombre</a:t>
            </a:r>
            <a:r>
              <a:rPr lang="en-US" sz="1400" dirty="0">
                <a:latin typeface="Courier New" panose="02070309020205020404" pitchFamily="49" charset="0"/>
                <a:cs typeface="Courier New" panose="02070309020205020404" pitchFamily="49" charset="0"/>
              </a:rPr>
              <a:t>;  </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		public void run(){</a:t>
            </a:r>
          </a:p>
          <a:p>
            <a:pPr marL="0" indent="0" algn="just">
              <a:buNone/>
            </a:pPr>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System.out.println</a:t>
            </a:r>
            <a:r>
              <a:rPr lang="en-US" sz="1400" dirty="0">
                <a:latin typeface="Courier New" panose="02070309020205020404" pitchFamily="49" charset="0"/>
                <a:cs typeface="Courier New" panose="02070309020205020404" pitchFamily="49" charset="0"/>
              </a:rPr>
              <a:t>("Hola soy el </a:t>
            </a:r>
            <a:r>
              <a:rPr lang="en-US" sz="1400" dirty="0" err="1">
                <a:latin typeface="Courier New" panose="02070309020205020404" pitchFamily="49" charset="0"/>
                <a:cs typeface="Courier New" panose="02070309020205020404" pitchFamily="49" charset="0"/>
              </a:rPr>
              <a:t>hilo</a:t>
            </a:r>
            <a:r>
              <a:rPr lang="en-US" sz="1400" dirty="0">
                <a:latin typeface="Courier New" panose="02070309020205020404" pitchFamily="49" charset="0"/>
                <a:cs typeface="Courier New" panose="02070309020205020404" pitchFamily="49" charset="0"/>
              </a:rPr>
              <a:t> "+ </a:t>
            </a:r>
            <a:r>
              <a:rPr lang="en-US" sz="1400" dirty="0" err="1">
                <a:latin typeface="Courier New" panose="02070309020205020404" pitchFamily="49" charset="0"/>
                <a:cs typeface="Courier New" panose="02070309020205020404" pitchFamily="49" charset="0"/>
              </a:rPr>
              <a:t>mensaje</a:t>
            </a:r>
            <a:r>
              <a:rPr lang="en-US" sz="1400" dirty="0">
                <a:latin typeface="Courier New" panose="02070309020205020404" pitchFamily="49" charset="0"/>
                <a:cs typeface="Courier New" panose="02070309020205020404" pitchFamily="49" charset="0"/>
              </a:rPr>
              <a:t>);</a:t>
            </a:r>
          </a:p>
          <a:p>
            <a:pPr marL="0" indent="0" algn="just">
              <a:buNone/>
            </a:pPr>
            <a:r>
              <a:rPr lang="en-US" sz="1400" dirty="0">
                <a:latin typeface="Courier New" panose="02070309020205020404" pitchFamily="49" charset="0"/>
                <a:cs typeface="Courier New" panose="02070309020205020404" pitchFamily="49" charset="0"/>
              </a:rPr>
              <a:t>		}</a:t>
            </a:r>
          </a:p>
          <a:p>
            <a:pPr marL="0" indent="0" algn="just">
              <a:buNone/>
            </a:pPr>
            <a:endParaRPr lang="en-US" sz="1400" dirty="0">
              <a:latin typeface="Courier New" panose="02070309020205020404" pitchFamily="49" charset="0"/>
              <a:cs typeface="Courier New" panose="02070309020205020404" pitchFamily="49" charset="0"/>
            </a:endParaRPr>
          </a:p>
          <a:p>
            <a:pPr marL="0" indent="0" algn="just">
              <a:buNone/>
            </a:pPr>
            <a:r>
              <a:rPr lang="en-U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573005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lnSpc>
                <a:spcPct val="150000"/>
              </a:lnSpc>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0" indent="0" algn="just">
              <a:lnSpc>
                <a:spcPct val="150000"/>
              </a:lnSpc>
              <a:buNone/>
            </a:pPr>
            <a:r>
              <a:rPr lang="es-ES" sz="1600" dirty="0">
                <a:latin typeface="Arial" panose="020B0604020202020204" pitchFamily="34" charset="0"/>
                <a:cs typeface="Arial" panose="020B0604020202020204" pitchFamily="34" charset="0"/>
              </a:rPr>
              <a:t>Reunión de alumnos. El siguiente ejemplo usa </a:t>
            </a:r>
            <a:r>
              <a:rPr lang="es-ES" sz="1600" dirty="0" err="1">
                <a:latin typeface="Arial" panose="020B0604020202020204" pitchFamily="34" charset="0"/>
                <a:cs typeface="Arial" panose="020B0604020202020204" pitchFamily="34" charset="0"/>
              </a:rPr>
              <a:t>Threads</a:t>
            </a:r>
            <a:r>
              <a:rPr lang="es-ES" sz="1600" dirty="0">
                <a:latin typeface="Arial" panose="020B0604020202020204" pitchFamily="34" charset="0"/>
                <a:cs typeface="Arial" panose="020B0604020202020204" pitchFamily="34" charset="0"/>
              </a:rPr>
              <a:t> para activar simultáneamente tres objetos de la misma clase, que comparten los recursos del procesador peleándose para escribir a la pantalla.</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public static void main(String </a:t>
            </a:r>
            <a:r>
              <a:rPr lang="en-US" altLang="es-ES" sz="1400" dirty="0" err="1">
                <a:latin typeface="Courier New" panose="02070309020205020404" pitchFamily="49" charset="0"/>
                <a:cs typeface="Courier New" panose="02070309020205020404" pitchFamily="49" charset="0"/>
              </a:rPr>
              <a:t>args</a:t>
            </a:r>
            <a:r>
              <a:rPr lang="en-US" altLang="es-ES" sz="1400" dirty="0">
                <a:latin typeface="Courier New" panose="02070309020205020404" pitchFamily="49" charset="0"/>
                <a:cs typeface="Courier New" panose="02070309020205020404" pitchFamily="49" charset="0"/>
              </a:rPr>
              <a:t>[]) throws </a:t>
            </a:r>
            <a:r>
              <a:rPr lang="en-US" altLang="es-ES" sz="1400" dirty="0" err="1">
                <a:latin typeface="Courier New" panose="02070309020205020404" pitchFamily="49" charset="0"/>
                <a:cs typeface="Courier New" panose="02070309020205020404" pitchFamily="49" charset="0"/>
              </a:rPr>
              <a:t>InterruptedException</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Thread </a:t>
            </a:r>
            <a:r>
              <a:rPr lang="en-US" altLang="es-ES" sz="1400" dirty="0" err="1">
                <a:latin typeface="Courier New" panose="02070309020205020404" pitchFamily="49" charset="0"/>
                <a:cs typeface="Courier New" panose="02070309020205020404" pitchFamily="49" charset="0"/>
              </a:rPr>
              <a:t>juan</a:t>
            </a:r>
            <a:r>
              <a:rPr lang="en-US" altLang="es-ES" sz="1400" dirty="0">
                <a:latin typeface="Courier New" panose="02070309020205020404" pitchFamily="49" charset="0"/>
                <a:cs typeface="Courier New" panose="02070309020205020404" pitchFamily="49" charset="0"/>
              </a:rPr>
              <a:t> = new Thread (new </a:t>
            </a:r>
            <a:r>
              <a:rPr lang="en-US" altLang="es-ES" sz="1400" dirty="0" err="1">
                <a:latin typeface="Courier New" panose="02070309020205020404" pitchFamily="49" charset="0"/>
                <a:cs typeface="Courier New" panose="02070309020205020404" pitchFamily="49" charset="0"/>
              </a:rPr>
              <a:t>Alumno</a:t>
            </a:r>
            <a:r>
              <a:rPr lang="en-US" altLang="es-ES" sz="1400" dirty="0">
                <a:latin typeface="Courier New" panose="02070309020205020404" pitchFamily="49" charset="0"/>
                <a:cs typeface="Courier New" panose="02070309020205020404" pitchFamily="49" charset="0"/>
              </a:rPr>
              <a:t>(“Juan”));</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Thread </a:t>
            </a:r>
            <a:r>
              <a:rPr lang="en-US" altLang="es-ES" sz="1400" dirty="0" err="1">
                <a:latin typeface="Courier New" panose="02070309020205020404" pitchFamily="49" charset="0"/>
                <a:cs typeface="Courier New" panose="02070309020205020404" pitchFamily="49" charset="0"/>
              </a:rPr>
              <a:t>luis</a:t>
            </a:r>
            <a:r>
              <a:rPr lang="en-US" altLang="es-ES" sz="1400" dirty="0">
                <a:latin typeface="Courier New" panose="02070309020205020404" pitchFamily="49" charset="0"/>
                <a:cs typeface="Courier New" panose="02070309020205020404" pitchFamily="49" charset="0"/>
              </a:rPr>
              <a:t> = new Thread (new </a:t>
            </a:r>
            <a:r>
              <a:rPr lang="en-US" altLang="es-ES" sz="1400" dirty="0" err="1">
                <a:latin typeface="Courier New" panose="02070309020205020404" pitchFamily="49" charset="0"/>
                <a:cs typeface="Courier New" panose="02070309020205020404" pitchFamily="49" charset="0"/>
              </a:rPr>
              <a:t>Alumno</a:t>
            </a:r>
            <a:r>
              <a:rPr lang="en-US" altLang="es-ES" sz="1400" dirty="0">
                <a:latin typeface="Courier New" panose="02070309020205020404" pitchFamily="49" charset="0"/>
                <a:cs typeface="Courier New" panose="02070309020205020404" pitchFamily="49" charset="0"/>
              </a:rPr>
              <a:t>(“Luis”));</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Thread </a:t>
            </a:r>
            <a:r>
              <a:rPr lang="en-US" altLang="es-ES" sz="1400" dirty="0" err="1">
                <a:latin typeface="Courier New" panose="02070309020205020404" pitchFamily="49" charset="0"/>
                <a:cs typeface="Courier New" panose="02070309020205020404" pitchFamily="49" charset="0"/>
              </a:rPr>
              <a:t>nora</a:t>
            </a:r>
            <a:r>
              <a:rPr lang="en-US" altLang="es-ES" sz="1400" dirty="0">
                <a:latin typeface="Courier New" panose="02070309020205020404" pitchFamily="49" charset="0"/>
                <a:cs typeface="Courier New" panose="02070309020205020404" pitchFamily="49" charset="0"/>
              </a:rPr>
              <a:t> = new Thread (new </a:t>
            </a:r>
            <a:r>
              <a:rPr lang="en-US" altLang="es-ES" sz="1400" dirty="0" err="1">
                <a:latin typeface="Courier New" panose="02070309020205020404" pitchFamily="49" charset="0"/>
                <a:cs typeface="Courier New" panose="02070309020205020404" pitchFamily="49" charset="0"/>
              </a:rPr>
              <a:t>Alumno</a:t>
            </a:r>
            <a:r>
              <a:rPr lang="en-US" altLang="es-ES" sz="1400" dirty="0">
                <a:latin typeface="Courier New" panose="02070309020205020404" pitchFamily="49" charset="0"/>
                <a:cs typeface="Courier New" panose="02070309020205020404" pitchFamily="49" charset="0"/>
              </a:rPr>
              <a:t>(“Nora”));</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juan.start</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juan.join</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br>
              <a:rPr lang="en-US" altLang="es-ES" sz="1400" dirty="0">
                <a:latin typeface="Courier New" panose="02070309020205020404" pitchFamily="49" charset="0"/>
                <a:cs typeface="Courier New" panose="02070309020205020404" pitchFamily="49" charset="0"/>
              </a:rPr>
            </a:b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pepe.start</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pepe.join</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jorge.start</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jorge.join</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a:t>
            </a:r>
          </a:p>
          <a:p>
            <a:pPr marL="0" indent="0" algn="just">
              <a:lnSpc>
                <a:spcPct val="150000"/>
              </a:lnSpc>
              <a:buNone/>
            </a:pPr>
            <a:r>
              <a:rPr lang="es-ES" sz="1600" dirty="0">
                <a:latin typeface="Arial" panose="020B0604020202020204" pitchFamily="34" charset="0"/>
                <a:cs typeface="Arial" panose="020B0604020202020204" pitchFamily="34" charset="0"/>
              </a:rPr>
              <a:t>Simplemente a cada instancia de Alumno(…) que creamos la hemos ligado a un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puesto a andar. Corren todas en paralelo hasta que mueren de muerte natural, y también el programa principal termina.</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1793099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lnSpc>
                <a:spcPct val="150000"/>
              </a:lnSpc>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0" indent="0" algn="just">
              <a:lnSpc>
                <a:spcPct val="150000"/>
              </a:lnSpc>
              <a:buNone/>
            </a:pPr>
            <a:r>
              <a:rPr lang="es-ES" sz="1600" dirty="0">
                <a:latin typeface="Arial" panose="020B0604020202020204" pitchFamily="34" charset="0"/>
                <a:cs typeface="Arial" panose="020B0604020202020204" pitchFamily="34" charset="0"/>
              </a:rPr>
              <a:t>La clase Alumno podría ser algo así:</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class </a:t>
            </a:r>
            <a:r>
              <a:rPr lang="en-US" altLang="es-ES" sz="1400" dirty="0" err="1">
                <a:latin typeface="Courier New" panose="02070309020205020404" pitchFamily="49" charset="0"/>
                <a:cs typeface="Courier New" panose="02070309020205020404" pitchFamily="49" charset="0"/>
              </a:rPr>
              <a:t>Alumno</a:t>
            </a:r>
            <a:r>
              <a:rPr lang="en-US" altLang="es-ES" sz="1400" dirty="0">
                <a:latin typeface="Courier New" panose="02070309020205020404" pitchFamily="49" charset="0"/>
                <a:cs typeface="Courier New" panose="02070309020205020404" pitchFamily="49" charset="0"/>
              </a:rPr>
              <a:t> implements Runnable{</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String </a:t>
            </a:r>
            <a:r>
              <a:rPr lang="en-US" altLang="es-ES" sz="1400" dirty="0" err="1">
                <a:latin typeface="Courier New" panose="02070309020205020404" pitchFamily="49" charset="0"/>
                <a:cs typeface="Courier New" panose="02070309020205020404" pitchFamily="49" charset="0"/>
              </a:rPr>
              <a:t>mensaje</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public </a:t>
            </a:r>
            <a:r>
              <a:rPr lang="en-US" altLang="es-ES" sz="1400" dirty="0" err="1">
                <a:latin typeface="Courier New" panose="02070309020205020404" pitchFamily="49" charset="0"/>
                <a:cs typeface="Courier New" panose="02070309020205020404" pitchFamily="49" charset="0"/>
              </a:rPr>
              <a:t>Alumno</a:t>
            </a:r>
            <a:r>
              <a:rPr lang="en-US" altLang="es-ES" sz="1400" dirty="0">
                <a:latin typeface="Courier New" panose="02070309020205020404" pitchFamily="49" charset="0"/>
                <a:cs typeface="Courier New" panose="02070309020205020404" pitchFamily="49" charset="0"/>
              </a:rPr>
              <a:t>(String </a:t>
            </a:r>
            <a:r>
              <a:rPr lang="en-US" altLang="es-ES" sz="1400" dirty="0" err="1">
                <a:latin typeface="Courier New" panose="02070309020205020404" pitchFamily="49" charset="0"/>
                <a:cs typeface="Courier New" panose="02070309020205020404" pitchFamily="49" charset="0"/>
              </a:rPr>
              <a:t>nombre</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mensaje</a:t>
            </a:r>
            <a:r>
              <a:rPr lang="en-US" altLang="es-ES" sz="1400" dirty="0">
                <a:latin typeface="Courier New" panose="02070309020205020404" pitchFamily="49" charset="0"/>
                <a:cs typeface="Courier New" panose="02070309020205020404" pitchFamily="49" charset="0"/>
              </a:rPr>
              <a:t> = “Hola, soy “ + </a:t>
            </a:r>
            <a:r>
              <a:rPr lang="en-US" altLang="es-ES" sz="1400" dirty="0" err="1">
                <a:latin typeface="Courier New" panose="02070309020205020404" pitchFamily="49" charset="0"/>
                <a:cs typeface="Courier New" panose="02070309020205020404" pitchFamily="49" charset="0"/>
              </a:rPr>
              <a:t>nombre</a:t>
            </a:r>
            <a:r>
              <a:rPr lang="en-US" altLang="es-ES" sz="1400" dirty="0">
                <a:latin typeface="Courier New" panose="02070309020205020404" pitchFamily="49" charset="0"/>
                <a:cs typeface="Courier New" panose="02070309020205020404" pitchFamily="49" charset="0"/>
              </a:rPr>
              <a:t> + “ y </a:t>
            </a:r>
            <a:r>
              <a:rPr lang="en-US" altLang="es-ES" sz="1400" dirty="0" err="1">
                <a:latin typeface="Courier New" panose="02070309020205020404" pitchFamily="49" charset="0"/>
                <a:cs typeface="Courier New" panose="02070309020205020404" pitchFamily="49" charset="0"/>
              </a:rPr>
              <a:t>este</a:t>
            </a:r>
            <a:r>
              <a:rPr lang="en-US" altLang="es-ES" sz="1400" dirty="0">
                <a:latin typeface="Courier New" panose="02070309020205020404" pitchFamily="49" charset="0"/>
                <a:cs typeface="Courier New" panose="02070309020205020404" pitchFamily="49" charset="0"/>
              </a:rPr>
              <a:t> es mi </a:t>
            </a:r>
            <a:r>
              <a:rPr lang="en-US" altLang="es-ES" sz="1400" dirty="0" err="1">
                <a:latin typeface="Courier New" panose="02070309020205020404" pitchFamily="49" charset="0"/>
                <a:cs typeface="Courier New" panose="02070309020205020404" pitchFamily="49" charset="0"/>
              </a:rPr>
              <a:t>mensaje</a:t>
            </a: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numero</a:t>
            </a:r>
            <a:r>
              <a:rPr lang="en-US" altLang="es-ES" sz="1400" dirty="0">
                <a:latin typeface="Courier New" panose="02070309020205020404" pitchFamily="49" charset="0"/>
                <a:cs typeface="Courier New" panose="02070309020205020404" pitchFamily="49" charset="0"/>
              </a:rPr>
              <a:t>: “;</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public void run(){</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for (int </a:t>
            </a:r>
            <a:r>
              <a:rPr lang="en-US" altLang="es-ES" sz="1400" dirty="0" err="1">
                <a:latin typeface="Courier New" panose="02070309020205020404" pitchFamily="49" charset="0"/>
                <a:cs typeface="Courier New" panose="02070309020205020404" pitchFamily="49" charset="0"/>
              </a:rPr>
              <a:t>i</a:t>
            </a:r>
            <a:r>
              <a:rPr lang="en-US" altLang="es-ES" sz="1400" dirty="0">
                <a:latin typeface="Courier New" panose="02070309020205020404" pitchFamily="49" charset="0"/>
                <a:cs typeface="Courier New" panose="02070309020205020404" pitchFamily="49" charset="0"/>
              </a:rPr>
              <a:t>=1; </a:t>
            </a:r>
            <a:r>
              <a:rPr lang="en-US" altLang="es-ES" sz="1400" dirty="0" err="1">
                <a:latin typeface="Courier New" panose="02070309020205020404" pitchFamily="49" charset="0"/>
                <a:cs typeface="Courier New" panose="02070309020205020404" pitchFamily="49" charset="0"/>
              </a:rPr>
              <a:t>i</a:t>
            </a:r>
            <a:r>
              <a:rPr lang="en-US" altLang="es-ES" sz="1400" dirty="0">
                <a:latin typeface="Courier New" panose="02070309020205020404" pitchFamily="49" charset="0"/>
                <a:cs typeface="Courier New" panose="02070309020205020404" pitchFamily="49" charset="0"/>
              </a:rPr>
              <a:t>&lt;6;i++){</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String </a:t>
            </a:r>
            <a:r>
              <a:rPr lang="en-US" altLang="es-ES" sz="1400" dirty="0" err="1">
                <a:latin typeface="Courier New" panose="02070309020205020404" pitchFamily="49" charset="0"/>
                <a:cs typeface="Courier New" panose="02070309020205020404" pitchFamily="49" charset="0"/>
              </a:rPr>
              <a:t>msj</a:t>
            </a:r>
            <a:r>
              <a:rPr lang="en-US" altLang="es-ES" sz="1400" dirty="0">
                <a:latin typeface="Courier New" panose="02070309020205020404" pitchFamily="49" charset="0"/>
                <a:cs typeface="Courier New" panose="02070309020205020404" pitchFamily="49" charset="0"/>
              </a:rPr>
              <a:t> = </a:t>
            </a:r>
            <a:r>
              <a:rPr lang="en-US" altLang="es-ES" sz="1400" dirty="0" err="1">
                <a:latin typeface="Courier New" panose="02070309020205020404" pitchFamily="49" charset="0"/>
                <a:cs typeface="Courier New" panose="02070309020205020404" pitchFamily="49" charset="0"/>
              </a:rPr>
              <a:t>mensaje</a:t>
            </a:r>
            <a:r>
              <a:rPr lang="en-US" altLang="es-ES" sz="1400" dirty="0">
                <a:latin typeface="Courier New" panose="02070309020205020404" pitchFamily="49" charset="0"/>
                <a:cs typeface="Courier New" panose="02070309020205020404" pitchFamily="49" charset="0"/>
              </a:rPr>
              <a:t> + </a:t>
            </a:r>
            <a:r>
              <a:rPr lang="en-US" altLang="es-ES" sz="1400" dirty="0" err="1">
                <a:latin typeface="Courier New" panose="02070309020205020404" pitchFamily="49" charset="0"/>
                <a:cs typeface="Courier New" panose="02070309020205020404" pitchFamily="49" charset="0"/>
              </a:rPr>
              <a:t>i</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r>
              <a:rPr lang="en-US" altLang="es-ES" sz="1400" dirty="0" err="1">
                <a:latin typeface="Courier New" panose="02070309020205020404" pitchFamily="49" charset="0"/>
                <a:cs typeface="Courier New" panose="02070309020205020404" pitchFamily="49" charset="0"/>
              </a:rPr>
              <a:t>System.out.println</a:t>
            </a:r>
            <a:r>
              <a:rPr lang="en-US" altLang="es-ES" sz="1400" dirty="0">
                <a:latin typeface="Courier New" panose="02070309020205020404" pitchFamily="49" charset="0"/>
                <a:cs typeface="Courier New" panose="02070309020205020404" pitchFamily="49" charset="0"/>
              </a:rPr>
              <a:t>(</a:t>
            </a:r>
            <a:r>
              <a:rPr lang="en-US" altLang="es-ES" sz="1400" dirty="0" err="1">
                <a:latin typeface="Courier New" panose="02070309020205020404" pitchFamily="49" charset="0"/>
                <a:cs typeface="Courier New" panose="02070309020205020404" pitchFamily="49" charset="0"/>
              </a:rPr>
              <a:t>msj</a:t>
            </a:r>
            <a:r>
              <a:rPr lang="en-US" altLang="es-ES" sz="1400" dirty="0">
                <a:latin typeface="Courier New" panose="02070309020205020404" pitchFamily="49" charset="0"/>
                <a:cs typeface="Courier New" panose="02070309020205020404" pitchFamily="49" charset="0"/>
              </a:rPr>
              <a:t>);</a:t>
            </a: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      }</a:t>
            </a:r>
          </a:p>
          <a:p>
            <a:pPr marL="0" lvl="0" indent="26988" eaLnBrk="0" fontAlgn="base" hangingPunct="0">
              <a:lnSpc>
                <a:spcPct val="100000"/>
              </a:lnSpc>
              <a:spcBef>
                <a:spcPct val="0"/>
              </a:spcBef>
              <a:spcAft>
                <a:spcPct val="0"/>
              </a:spcAft>
              <a:buNone/>
            </a:pPr>
            <a:endParaRPr lang="en-US" altLang="es-ES" sz="14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n-US" altLang="es-ES" sz="1400" dirty="0">
                <a:latin typeface="Courier New" panose="02070309020205020404" pitchFamily="49" charset="0"/>
                <a:cs typeface="Courier New" panose="02070309020205020404" pitchFamily="49" charset="0"/>
              </a:rPr>
              <a:t>}</a:t>
            </a:r>
            <a:endParaRPr lang="es-ES" sz="1600" dirty="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3968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0" lvl="0" indent="26988" eaLnBrk="0" fontAlgn="base" hangingPunct="0">
              <a:lnSpc>
                <a:spcPct val="100000"/>
              </a:lnSpc>
              <a:spcBef>
                <a:spcPct val="0"/>
              </a:spcBef>
              <a:spcAft>
                <a:spcPct val="0"/>
              </a:spcAft>
              <a:buNone/>
            </a:pPr>
            <a:endParaRPr lang="es-ES" altLang="es-ES" sz="1600" dirty="0">
              <a:solidFill>
                <a:srgbClr val="333333"/>
              </a:solidFill>
              <a:latin typeface="Arial" panose="020B0604020202020204" pitchFamily="34" charset="0"/>
              <a:cs typeface="Arial" panose="020B0604020202020204" pitchFamily="34" charset="0"/>
            </a:endParaRPr>
          </a:p>
          <a:p>
            <a:pPr marL="0" lvl="0" indent="26988" eaLnBrk="0" fontAlgn="base" hangingPunct="0">
              <a:lnSpc>
                <a:spcPct val="100000"/>
              </a:lnSpc>
              <a:spcBef>
                <a:spcPct val="0"/>
              </a:spcBef>
              <a:spcAft>
                <a:spcPct val="0"/>
              </a:spcAft>
              <a:buNone/>
            </a:pPr>
            <a:r>
              <a:rPr lang="es-ES" altLang="es-ES" sz="1600" dirty="0">
                <a:solidFill>
                  <a:srgbClr val="333333"/>
                </a:solidFill>
                <a:latin typeface="Arial" panose="020B0604020202020204" pitchFamily="34" charset="0"/>
                <a:cs typeface="Arial" panose="020B0604020202020204" pitchFamily="34" charset="0"/>
              </a:rPr>
              <a:t>La salida será más o menos así:</a:t>
            </a:r>
            <a:endParaRPr lang="es-ES" altLang="es-ES" sz="1200" dirty="0">
              <a:latin typeface="Arial" panose="020B0604020202020204" pitchFamily="34" charset="0"/>
              <a:cs typeface="Arial" panose="020B0604020202020204" pitchFamily="34"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Hola, soy Juan y este es mi mensaje numero 1</a:t>
            </a:r>
            <a:endParaRPr lang="es-ES" altLang="es-ES" sz="12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Hola, soy Juan y este es mi mensaje numero 2</a:t>
            </a:r>
            <a:endParaRPr lang="es-ES" altLang="es-ES" sz="12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Hola, soy Juan y este es mi mensaje numero 3</a:t>
            </a:r>
            <a:endParaRPr lang="es-ES" altLang="es-ES" sz="12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Hola, soy Juan y este es mi mensaje numero 4</a:t>
            </a:r>
            <a:endParaRPr lang="es-ES" altLang="es-ES" sz="12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Hola, soy Juan y este es mi mensaje numero 5</a:t>
            </a:r>
            <a:endParaRPr lang="es-ES" altLang="es-ES" sz="1200" dirty="0">
              <a:latin typeface="Courier New" panose="02070309020205020404" pitchFamily="49" charset="0"/>
              <a:cs typeface="Courier New" panose="02070309020205020404" pitchFamily="49" charset="0"/>
            </a:endParaRPr>
          </a:p>
          <a:p>
            <a:pPr marL="0" lvl="0" indent="26988" eaLnBrk="0" fontAlgn="base" hangingPunct="0">
              <a:lnSpc>
                <a:spcPct val="10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………….etc.</a:t>
            </a:r>
            <a:endParaRPr lang="es-ES" altLang="es-ES" sz="3600" dirty="0">
              <a:latin typeface="Courier New" panose="02070309020205020404" pitchFamily="49" charset="0"/>
              <a:cs typeface="Courier New" panose="02070309020205020404" pitchFamily="49" charset="0"/>
            </a:endParaRPr>
          </a:p>
          <a:p>
            <a:pPr marL="0" indent="0" algn="just">
              <a:buNone/>
            </a:pPr>
            <a:endParaRPr lang="es-ES" sz="1600" dirty="0">
              <a:latin typeface="Courier New" panose="02070309020205020404" pitchFamily="49" charset="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55842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0" indent="0" algn="just">
              <a:buNone/>
            </a:pPr>
            <a:r>
              <a:rPr lang="es-ES" sz="1600" u="sng" dirty="0">
                <a:latin typeface="Arial" panose="020B0604020202020204" pitchFamily="34" charset="0"/>
                <a:cs typeface="Arial" panose="020B0604020202020204" pitchFamily="34" charset="0"/>
              </a:rPr>
              <a:t>Ejemplos </a:t>
            </a:r>
            <a:r>
              <a:rPr lang="es-ES" sz="1600" u="sng" dirty="0" err="1">
                <a:latin typeface="Arial" panose="020B0604020202020204" pitchFamily="34" charset="0"/>
                <a:cs typeface="Arial" panose="020B0604020202020204" pitchFamily="34" charset="0"/>
              </a:rPr>
              <a:t>join</a:t>
            </a:r>
            <a:endParaRPr lang="es-ES" sz="1600" u="sng" dirty="0">
              <a:latin typeface="Arial" panose="020B0604020202020204" pitchFamily="34" charset="0"/>
              <a:cs typeface="Arial" panose="020B0604020202020204" pitchFamily="34" charset="0"/>
            </a:endParaRPr>
          </a:p>
          <a:p>
            <a:pPr marL="457200" lvl="1" indent="0" algn="just">
              <a:buNone/>
            </a:pPr>
            <a:r>
              <a:rPr lang="es-ES" sz="1600" dirty="0" err="1">
                <a:latin typeface="Courier New" panose="02070309020205020404" pitchFamily="49" charset="0"/>
                <a:cs typeface="Courier New" panose="02070309020205020404" pitchFamily="49" charset="0"/>
              </a:rPr>
              <a:t>package</a:t>
            </a:r>
            <a:r>
              <a:rPr lang="es-ES" sz="1600" dirty="0">
                <a:latin typeface="Courier New" panose="02070309020205020404" pitchFamily="49" charset="0"/>
                <a:cs typeface="Courier New" panose="02070309020205020404" pitchFamily="49" charset="0"/>
              </a:rPr>
              <a:t> psp_ejemplo4_thread;</a:t>
            </a:r>
          </a:p>
          <a:p>
            <a:pPr marL="457200" lvl="1" indent="0" algn="just">
              <a:buNone/>
            </a:pP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java.util.logging.Level</a:t>
            </a:r>
            <a:r>
              <a:rPr lang="es-ES" sz="1600" dirty="0">
                <a:latin typeface="Courier New" panose="02070309020205020404" pitchFamily="49" charset="0"/>
                <a:cs typeface="Courier New" panose="02070309020205020404" pitchFamily="49" charset="0"/>
              </a:rPr>
              <a:t>;</a:t>
            </a:r>
          </a:p>
          <a:p>
            <a:pPr marL="457200" lvl="1" indent="0" algn="just">
              <a:buNone/>
            </a:pP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java.util.logging.Logger</a:t>
            </a:r>
            <a:r>
              <a:rPr lang="es-ES" sz="1600" dirty="0">
                <a:latin typeface="Courier New" panose="02070309020205020404" pitchFamily="49" charset="0"/>
                <a:cs typeface="Courier New" panose="02070309020205020404" pitchFamily="49" charset="0"/>
              </a:rPr>
              <a:t>;</a:t>
            </a:r>
          </a:p>
          <a:p>
            <a:pPr marL="457200" lvl="1" indent="0" algn="just">
              <a:buNone/>
            </a:pP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Ejecutador</a:t>
            </a:r>
            <a:r>
              <a:rPr lang="es-ES" sz="1600" dirty="0">
                <a:latin typeface="Courier New" panose="02070309020205020404" pitchFamily="49" charset="0"/>
                <a:cs typeface="Courier New" panose="02070309020205020404" pitchFamily="49" charset="0"/>
              </a:rPr>
              <a:t> {</a:t>
            </a:r>
          </a:p>
          <a:p>
            <a:pPr marL="457200" lvl="1" indent="0" algn="just">
              <a:buNone/>
            </a:pP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HiloThread2 ht2 = new HiloThread2();</a:t>
            </a:r>
          </a:p>
          <a:p>
            <a:pPr marL="457200" lvl="1" indent="0" algn="just">
              <a:buNone/>
            </a:pPr>
            <a:r>
              <a:rPr lang="es-ES" sz="1600" dirty="0">
                <a:latin typeface="Courier New" panose="02070309020205020404" pitchFamily="49" charset="0"/>
                <a:cs typeface="Courier New" panose="02070309020205020404" pitchFamily="49" charset="0"/>
              </a:rPr>
              <a:t>        ht2.start();</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i=0;i&lt;10;i++){</a:t>
            </a:r>
          </a:p>
          <a:p>
            <a:pPr marL="457200" lvl="1" indent="0" algn="just">
              <a:buNone/>
            </a:pPr>
            <a:r>
              <a:rPr lang="es-ES" sz="1600" dirty="0">
                <a:latin typeface="Courier New" panose="02070309020205020404" pitchFamily="49" charset="0"/>
                <a:cs typeface="Courier New" panose="02070309020205020404" pitchFamily="49" charset="0"/>
              </a:rPr>
              <a:t>            new </a:t>
            </a:r>
            <a:r>
              <a:rPr lang="es-ES" sz="1600" dirty="0" err="1">
                <a:latin typeface="Courier New" panose="02070309020205020404" pitchFamily="49" charset="0"/>
                <a:cs typeface="Courier New" panose="02070309020205020404" pitchFamily="49" charset="0"/>
              </a:rPr>
              <a:t>HiloThread</a:t>
            </a:r>
            <a:r>
              <a:rPr lang="es-ES" sz="1600" dirty="0">
                <a:latin typeface="Courier New" panose="02070309020205020404" pitchFamily="49" charset="0"/>
                <a:cs typeface="Courier New" panose="02070309020205020404" pitchFamily="49" charset="0"/>
              </a:rPr>
              <a:t>(i,ht2).</a:t>
            </a:r>
            <a:r>
              <a:rPr lang="es-ES" sz="1600" dirty="0" err="1">
                <a:latin typeface="Courier New" panose="02070309020205020404" pitchFamily="49" charset="0"/>
                <a:cs typeface="Courier New" panose="02070309020205020404" pitchFamily="49" charset="0"/>
              </a:rPr>
              <a:t>start</a:t>
            </a:r>
            <a:r>
              <a:rPr lang="es-ES" sz="1600" dirty="0">
                <a:latin typeface="Courier New" panose="02070309020205020404" pitchFamily="49" charset="0"/>
                <a:cs typeface="Courier New" panose="02070309020205020404" pitchFamily="49" charset="0"/>
              </a:rPr>
              <a:t>();</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    </a:t>
            </a:r>
          </a:p>
          <a:p>
            <a:pPr marL="457200" lvl="1" indent="0" algn="just">
              <a:buNone/>
            </a:pPr>
            <a:r>
              <a:rPr lang="es-ES" sz="1600" dirty="0">
                <a:latin typeface="Courier New" panose="02070309020205020404" pitchFamily="49" charset="0"/>
                <a:cs typeface="Courier New" panose="02070309020205020404" pitchFamily="49" charset="0"/>
              </a:rPr>
              <a:t>}</a:t>
            </a:r>
          </a:p>
          <a:p>
            <a:pPr marL="457200" lvl="1"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3990971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457200" lvl="1" indent="0" algn="just">
              <a:buNone/>
            </a:pPr>
            <a:r>
              <a:rPr lang="es-ES" sz="1200" dirty="0" err="1">
                <a:latin typeface="Courier New" panose="02070309020205020404" pitchFamily="49" charset="0"/>
                <a:cs typeface="Courier New" panose="02070309020205020404" pitchFamily="49" charset="0"/>
              </a:rPr>
              <a:t>package</a:t>
            </a:r>
            <a:r>
              <a:rPr lang="es-ES" sz="1200" dirty="0">
                <a:latin typeface="Courier New" panose="02070309020205020404" pitchFamily="49" charset="0"/>
                <a:cs typeface="Courier New" panose="02070309020205020404" pitchFamily="49" charset="0"/>
              </a:rPr>
              <a:t> psp_ejemplo4_thread;</a:t>
            </a:r>
          </a:p>
          <a:p>
            <a:pPr marL="457200" lvl="1" indent="0" algn="just">
              <a:buNone/>
            </a:pPr>
            <a:endParaRPr lang="es-ES" sz="1200" dirty="0">
              <a:latin typeface="Courier New" panose="02070309020205020404" pitchFamily="49" charset="0"/>
              <a:cs typeface="Courier New" panose="02070309020205020404" pitchFamily="49" charset="0"/>
            </a:endParaRPr>
          </a:p>
          <a:p>
            <a:pPr marL="457200" lvl="1" indent="0" algn="just">
              <a:buNone/>
            </a:pPr>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java.util.logging.Level</a:t>
            </a:r>
            <a:r>
              <a:rPr lang="es-ES" sz="1200" dirty="0">
                <a:latin typeface="Courier New" panose="02070309020205020404" pitchFamily="49" charset="0"/>
                <a:cs typeface="Courier New" panose="02070309020205020404" pitchFamily="49" charset="0"/>
              </a:rPr>
              <a:t>;</a:t>
            </a:r>
          </a:p>
          <a:p>
            <a:pPr marL="457200" lvl="1" indent="0" algn="just">
              <a:buNone/>
            </a:pPr>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java.util.logging.Logger</a:t>
            </a:r>
            <a:r>
              <a:rPr lang="es-ES" sz="1200">
                <a:latin typeface="Courier New" panose="02070309020205020404" pitchFamily="49" charset="0"/>
                <a:cs typeface="Courier New" panose="02070309020205020404" pitchFamily="49" charset="0"/>
              </a:rPr>
              <a:t>;</a:t>
            </a:r>
          </a:p>
          <a:p>
            <a:pPr marL="457200" lvl="1" indent="0" algn="just">
              <a:buNone/>
            </a:pPr>
            <a:endParaRPr lang="es-ES" sz="1200" dirty="0">
              <a:latin typeface="Courier New" panose="02070309020205020404" pitchFamily="49" charset="0"/>
              <a:cs typeface="Courier New" panose="02070309020205020404" pitchFamily="49" charset="0"/>
            </a:endParaRPr>
          </a:p>
          <a:p>
            <a:pPr marL="457200" lvl="1" indent="0" algn="just">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HiloThread</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extends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Thread</a:t>
            </a:r>
            <a:r>
              <a:rPr lang="es-ES" sz="1200" dirty="0">
                <a:latin typeface="Courier New" panose="02070309020205020404" pitchFamily="49" charset="0"/>
                <a:cs typeface="Courier New" panose="02070309020205020404" pitchFamily="49" charset="0"/>
              </a:rPr>
              <a:t>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nHilo</a:t>
            </a:r>
            <a:r>
              <a:rPr lang="es-ES" sz="1200" dirty="0">
                <a:latin typeface="Courier New" panose="02070309020205020404" pitchFamily="49" charset="0"/>
                <a:cs typeface="Courier New" panose="02070309020205020404" pitchFamily="49" charset="0"/>
              </a:rPr>
              <a:t>;</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HiloThread2 ht2;</a:t>
            </a:r>
          </a:p>
          <a:p>
            <a:pPr marL="457200" lvl="1" indent="0" algn="just">
              <a:buNone/>
            </a:pPr>
            <a:endParaRPr lang="es-ES" sz="1200" dirty="0">
              <a:latin typeface="Courier New" panose="02070309020205020404" pitchFamily="49" charset="0"/>
              <a:cs typeface="Courier New" panose="02070309020205020404" pitchFamily="49" charset="0"/>
            </a:endParaRP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HiloThread</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_</a:t>
            </a:r>
            <a:r>
              <a:rPr lang="es-ES" sz="1200" dirty="0" err="1">
                <a:latin typeface="Courier New" panose="02070309020205020404" pitchFamily="49" charset="0"/>
                <a:cs typeface="Courier New" panose="02070309020205020404" pitchFamily="49" charset="0"/>
              </a:rPr>
              <a:t>nHilo</a:t>
            </a:r>
            <a:r>
              <a:rPr lang="es-ES" sz="1200" dirty="0">
                <a:latin typeface="Courier New" panose="02070309020205020404" pitchFamily="49" charset="0"/>
                <a:cs typeface="Courier New" panose="02070309020205020404" pitchFamily="49" charset="0"/>
              </a:rPr>
              <a:t>, HiloThread2 _ht2)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this.nHilo</a:t>
            </a:r>
            <a:r>
              <a:rPr lang="es-ES" sz="1200" dirty="0">
                <a:latin typeface="Courier New" panose="02070309020205020404" pitchFamily="49" charset="0"/>
                <a:cs typeface="Courier New" panose="02070309020205020404" pitchFamily="49" charset="0"/>
              </a:rPr>
              <a:t> = _</a:t>
            </a:r>
            <a:r>
              <a:rPr lang="es-ES" sz="1200" dirty="0" err="1">
                <a:latin typeface="Courier New" panose="02070309020205020404" pitchFamily="49" charset="0"/>
                <a:cs typeface="Courier New" panose="02070309020205020404" pitchFamily="49" charset="0"/>
              </a:rPr>
              <a:t>nHilo</a:t>
            </a:r>
            <a:r>
              <a:rPr lang="es-ES" sz="1200" dirty="0">
                <a:latin typeface="Courier New" panose="02070309020205020404" pitchFamily="49" charset="0"/>
                <a:cs typeface="Courier New" panose="02070309020205020404" pitchFamily="49" charset="0"/>
              </a:rPr>
              <a:t>;</a:t>
            </a:r>
          </a:p>
          <a:p>
            <a:pPr marL="457200" lvl="1" indent="0" algn="just">
              <a:buNone/>
            </a:pPr>
            <a:r>
              <a:rPr lang="es-ES" sz="1200" dirty="0">
                <a:latin typeface="Courier New" panose="02070309020205020404" pitchFamily="49" charset="0"/>
                <a:cs typeface="Courier New" panose="02070309020205020404" pitchFamily="49" charset="0"/>
              </a:rPr>
              <a:t>        this.ht2 = _ht2;</a:t>
            </a:r>
          </a:p>
          <a:p>
            <a:pPr marL="457200" lvl="1" indent="0" algn="just">
              <a:buNone/>
            </a:pPr>
            <a:r>
              <a:rPr lang="es-ES" sz="1200" dirty="0">
                <a:latin typeface="Courier New" panose="02070309020205020404" pitchFamily="49" charset="0"/>
                <a:cs typeface="Courier New" panose="02070309020205020404" pitchFamily="49" charset="0"/>
              </a:rPr>
              <a:t>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run() {</a:t>
            </a:r>
          </a:p>
          <a:p>
            <a:pPr marL="457200" lvl="1" indent="0" algn="just">
              <a:buNone/>
            </a:pPr>
            <a:r>
              <a:rPr lang="es-ES" sz="1200" dirty="0">
                <a:latin typeface="Courier New" panose="02070309020205020404" pitchFamily="49" charset="0"/>
                <a:cs typeface="Courier New" panose="02070309020205020404" pitchFamily="49" charset="0"/>
              </a:rPr>
              <a:t>        /* Si hacemos el </a:t>
            </a:r>
            <a:r>
              <a:rPr lang="es-ES" sz="1200" dirty="0" err="1">
                <a:latin typeface="Courier New" panose="02070309020205020404" pitchFamily="49" charset="0"/>
                <a:cs typeface="Courier New" panose="02070309020205020404" pitchFamily="49" charset="0"/>
              </a:rPr>
              <a:t>join</a:t>
            </a:r>
            <a:r>
              <a:rPr lang="es-ES" sz="1200" dirty="0">
                <a:latin typeface="Courier New" panose="02070309020205020404" pitchFamily="49" charset="0"/>
                <a:cs typeface="Courier New" panose="02070309020205020404" pitchFamily="49" charset="0"/>
              </a:rPr>
              <a:t> de ht2 para cada hilo de </a:t>
            </a:r>
            <a:r>
              <a:rPr lang="es-ES" sz="1200" dirty="0" err="1">
                <a:latin typeface="Courier New" panose="02070309020205020404" pitchFamily="49" charset="0"/>
                <a:cs typeface="Courier New" panose="02070309020205020404" pitchFamily="49" charset="0"/>
              </a:rPr>
              <a:t>HiloThread</a:t>
            </a:r>
            <a:r>
              <a:rPr lang="es-ES" sz="1200" dirty="0">
                <a:latin typeface="Courier New" panose="02070309020205020404" pitchFamily="49" charset="0"/>
                <a:cs typeface="Courier New" panose="02070309020205020404" pitchFamily="49" charset="0"/>
              </a:rPr>
              <a:t>, condicionamos la ejecución de cada uno de estos hilos a la finalización de ht2 */</a:t>
            </a:r>
          </a:p>
          <a:p>
            <a:pPr marL="457200" lvl="1" indent="0" algn="just">
              <a:buNone/>
            </a:pPr>
            <a:r>
              <a:rPr lang="es-ES" sz="1200" dirty="0">
                <a:latin typeface="Courier New" panose="02070309020205020404" pitchFamily="49" charset="0"/>
                <a:cs typeface="Courier New" panose="02070309020205020404" pitchFamily="49" charset="0"/>
              </a:rPr>
              <a:t>//        try {</a:t>
            </a:r>
          </a:p>
          <a:p>
            <a:pPr marL="457200" lvl="1" indent="0" algn="just">
              <a:buNone/>
            </a:pPr>
            <a:r>
              <a:rPr lang="es-ES" sz="1200" dirty="0">
                <a:latin typeface="Courier New" panose="02070309020205020404" pitchFamily="49" charset="0"/>
                <a:cs typeface="Courier New" panose="02070309020205020404" pitchFamily="49" charset="0"/>
              </a:rPr>
              <a:t>//            ht2.join();</a:t>
            </a:r>
          </a:p>
          <a:p>
            <a:pPr marL="457200" lvl="1" indent="0" algn="just">
              <a:buNone/>
            </a:pPr>
            <a:r>
              <a:rPr lang="es-ES" sz="1200" dirty="0">
                <a:latin typeface="Courier New" panose="02070309020205020404" pitchFamily="49" charset="0"/>
                <a:cs typeface="Courier New" panose="02070309020205020404" pitchFamily="49" charset="0"/>
              </a:rPr>
              <a:t>//        } catch (</a:t>
            </a:r>
            <a:r>
              <a:rPr lang="es-ES" sz="1200" dirty="0" err="1">
                <a:latin typeface="Courier New" panose="02070309020205020404" pitchFamily="49" charset="0"/>
                <a:cs typeface="Courier New" panose="02070309020205020404" pitchFamily="49" charset="0"/>
              </a:rPr>
              <a:t>InterruptedException</a:t>
            </a:r>
            <a:r>
              <a:rPr lang="es-ES" sz="1200" dirty="0">
                <a:latin typeface="Courier New" panose="02070309020205020404" pitchFamily="49" charset="0"/>
                <a:cs typeface="Courier New" panose="02070309020205020404" pitchFamily="49" charset="0"/>
              </a:rPr>
              <a:t> ex)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ex.printStackTrace</a:t>
            </a:r>
            <a:r>
              <a:rPr lang="es-ES" sz="1200" dirty="0">
                <a:latin typeface="Courier New" panose="02070309020205020404" pitchFamily="49" charset="0"/>
                <a:cs typeface="Courier New" panose="02070309020205020404" pitchFamily="49" charset="0"/>
              </a:rPr>
              <a:t>();</a:t>
            </a:r>
          </a:p>
          <a:p>
            <a:pPr marL="457200" lvl="1" indent="0" algn="just">
              <a:buNone/>
            </a:pPr>
            <a:r>
              <a:rPr lang="es-ES" sz="1200" dirty="0">
                <a:latin typeface="Courier New" panose="02070309020205020404" pitchFamily="49" charset="0"/>
                <a:cs typeface="Courier New" panose="02070309020205020404" pitchFamily="49" charset="0"/>
              </a:rPr>
              <a:t>//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for</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i = 0; i &lt; 100; i++) {</a:t>
            </a:r>
          </a:p>
          <a:p>
            <a:pPr marL="457200"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("Hilo:" + </a:t>
            </a:r>
            <a:r>
              <a:rPr lang="es-ES" sz="1200" dirty="0" err="1">
                <a:latin typeface="Courier New" panose="02070309020205020404" pitchFamily="49" charset="0"/>
                <a:cs typeface="Courier New" panose="02070309020205020404" pitchFamily="49" charset="0"/>
              </a:rPr>
              <a:t>nHilo</a:t>
            </a:r>
            <a:r>
              <a:rPr lang="es-ES" sz="1200" dirty="0">
                <a:latin typeface="Courier New" panose="02070309020205020404" pitchFamily="49" charset="0"/>
                <a:cs typeface="Courier New" panose="02070309020205020404" pitchFamily="49" charset="0"/>
              </a:rPr>
              <a:t> + ". </a:t>
            </a:r>
            <a:r>
              <a:rPr lang="es-ES" sz="1200" dirty="0" err="1">
                <a:latin typeface="Courier New" panose="02070309020205020404" pitchFamily="49" charset="0"/>
                <a:cs typeface="Courier New" panose="02070309020205020404" pitchFamily="49" charset="0"/>
              </a:rPr>
              <a:t>Iteracción</a:t>
            </a:r>
            <a:r>
              <a:rPr lang="es-ES" sz="1200" dirty="0">
                <a:latin typeface="Courier New" panose="02070309020205020404" pitchFamily="49" charset="0"/>
                <a:cs typeface="Courier New" panose="02070309020205020404" pitchFamily="49" charset="0"/>
              </a:rPr>
              <a:t>:" + i);</a:t>
            </a:r>
          </a:p>
          <a:p>
            <a:pPr marL="457200" lvl="1" indent="0" algn="just">
              <a:buNone/>
            </a:pPr>
            <a:r>
              <a:rPr lang="es-ES" sz="1200" dirty="0">
                <a:latin typeface="Courier New" panose="02070309020205020404" pitchFamily="49" charset="0"/>
                <a:cs typeface="Courier New" panose="02070309020205020404" pitchFamily="49" charset="0"/>
              </a:rPr>
              <a:t>        }</a:t>
            </a:r>
          </a:p>
          <a:p>
            <a:pPr marL="457200" lvl="1" indent="0" algn="just">
              <a:buNone/>
            </a:pPr>
            <a:r>
              <a:rPr lang="es-ES" sz="1200" dirty="0">
                <a:latin typeface="Courier New" panose="02070309020205020404" pitchFamily="49" charset="0"/>
                <a:cs typeface="Courier New" panose="02070309020205020404" pitchFamily="49" charset="0"/>
              </a:rPr>
              <a:t>    }</a:t>
            </a:r>
          </a:p>
          <a:p>
            <a:pPr marL="457200" lvl="1" indent="0" algn="just">
              <a:buNone/>
            </a:pPr>
            <a:r>
              <a:rPr lang="es-ES" sz="1200" dirty="0">
                <a:latin typeface="Courier New" panose="02070309020205020404" pitchFamily="49" charset="0"/>
                <a:cs typeface="Courier New" panose="02070309020205020404" pitchFamily="49" charset="0"/>
              </a:rPr>
              <a:t>}</a:t>
            </a:r>
          </a:p>
          <a:p>
            <a:pPr marL="457200" lvl="1" indent="0" algn="just">
              <a:buNone/>
            </a:pPr>
            <a:endParaRPr lang="es-ES" sz="12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523478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4.3. Gestión de hilos. Espera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457200" lvl="1" indent="0" algn="just">
              <a:buNone/>
            </a:pPr>
            <a:r>
              <a:rPr lang="es-ES" sz="1600" dirty="0" err="1">
                <a:latin typeface="Courier New" panose="02070309020205020404" pitchFamily="49" charset="0"/>
                <a:cs typeface="Courier New" panose="02070309020205020404" pitchFamily="49" charset="0"/>
              </a:rPr>
              <a:t>package</a:t>
            </a:r>
            <a:r>
              <a:rPr lang="es-ES" sz="1600" dirty="0">
                <a:latin typeface="Courier New" panose="02070309020205020404" pitchFamily="49" charset="0"/>
                <a:cs typeface="Courier New" panose="02070309020205020404" pitchFamily="49" charset="0"/>
              </a:rPr>
              <a:t> psp_ejemplo4_thread;</a:t>
            </a:r>
          </a:p>
          <a:p>
            <a:pPr marL="457200" lvl="1" indent="0" algn="just">
              <a:buNone/>
            </a:pP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HiloThread2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i=0;i&lt;1000;i++){</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 ("En el hilo 2:" + i);</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  </a:t>
            </a:r>
          </a:p>
          <a:p>
            <a:pPr marL="457200" lvl="1" indent="0" algn="just">
              <a:buNone/>
            </a:pPr>
            <a:r>
              <a:rPr lang="es-ES" sz="1600" dirty="0">
                <a:latin typeface="Courier New" panose="02070309020205020404" pitchFamily="49" charset="0"/>
                <a:cs typeface="Courier New" panose="02070309020205020404" pitchFamily="49" charset="0"/>
              </a:rPr>
              <a:t>}</a:t>
            </a:r>
          </a:p>
          <a:p>
            <a:pPr marL="457200" lvl="1"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7543792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5. Planificación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600" dirty="0">
                <a:latin typeface="Arial" panose="020B0604020202020204" pitchFamily="34" charset="0"/>
                <a:cs typeface="Arial" panose="020B0604020202020204" pitchFamily="34" charset="0"/>
              </a:rPr>
              <a:t>Un tema fundamental dentro de la programación multihilo es la planificación de los hilos. Este concepto se refiere a la política a seguir de qué hilo toma el control del procesador y cuándo. Obviamente en el caso de que un hilo esté bloqueado esperando una operación de I/O, este hilo debería dejar el control del procesador y que este control lo tomara otro hilo que sí pudiera hacer uso del tiempo de CPU. ¿Pero qué pasa si hay más de un hilo esperando? ¿A cuál de ellos le otorgamos el control del procesador?</a:t>
            </a:r>
          </a:p>
          <a:p>
            <a:pPr algn="just">
              <a:lnSpc>
                <a:spcPct val="150000"/>
              </a:lnSpc>
            </a:pPr>
            <a:r>
              <a:rPr lang="es-ES" sz="1600" dirty="0">
                <a:latin typeface="Arial" panose="020B0604020202020204" pitchFamily="34" charset="0"/>
                <a:cs typeface="Arial" panose="020B0604020202020204" pitchFamily="34" charset="0"/>
              </a:rPr>
              <a:t>El planificador del S.O. determina qué proceso se ejecuta en cada momento (uno y solamente uno).</a:t>
            </a:r>
          </a:p>
          <a:p>
            <a:pPr algn="just">
              <a:lnSpc>
                <a:spcPct val="150000"/>
              </a:lnSpc>
            </a:pPr>
            <a:r>
              <a:rPr lang="es-ES" sz="1600" dirty="0">
                <a:latin typeface="Arial" panose="020B0604020202020204" pitchFamily="34" charset="0"/>
                <a:cs typeface="Arial" panose="020B0604020202020204" pitchFamily="34" charset="0"/>
              </a:rPr>
              <a:t>Para determinar qué hilo debe ejecutarse primero, cada hilo posee su propia prioridad: un hilo de prioridad más alta que se encuentre en el estado LISTO entrará antes en el estado EN EJECUCIÓN que otro de menor prioridad.</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39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dirty="0"/>
              <a:t>UD 2. Programación de hilos</a:t>
            </a:r>
          </a:p>
        </p:txBody>
      </p:sp>
    </p:spTree>
    <p:extLst>
      <p:ext uri="{BB962C8B-B14F-4D97-AF65-F5344CB8AC3E}">
        <p14:creationId xmlns:p14="http://schemas.microsoft.com/office/powerpoint/2010/main" val="3492096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1. Conceptos básicos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Algunas de las características que tienen los hilos son:</a:t>
            </a:r>
          </a:p>
          <a:p>
            <a:pPr algn="just">
              <a:lnSpc>
                <a:spcPct val="150000"/>
              </a:lnSpc>
            </a:pPr>
            <a:r>
              <a:rPr lang="es-ES" sz="1600" b="1" dirty="0">
                <a:latin typeface="Arial" panose="020B0604020202020204" pitchFamily="34" charset="0"/>
                <a:cs typeface="Arial" panose="020B0604020202020204" pitchFamily="34" charset="0"/>
              </a:rPr>
              <a:t>Dependencia del proceso</a:t>
            </a:r>
            <a:r>
              <a:rPr lang="es-ES" sz="1600" dirty="0">
                <a:latin typeface="Arial" panose="020B0604020202020204" pitchFamily="34" charset="0"/>
                <a:cs typeface="Arial" panose="020B0604020202020204" pitchFamily="34" charset="0"/>
              </a:rPr>
              <a:t>. Siempre se ejecutan dentro del contexto de un proceso.</a:t>
            </a:r>
          </a:p>
          <a:p>
            <a:pPr algn="just">
              <a:lnSpc>
                <a:spcPct val="150000"/>
              </a:lnSpc>
            </a:pPr>
            <a:r>
              <a:rPr lang="es-ES" sz="1600" b="1" dirty="0">
                <a:latin typeface="Arial" panose="020B0604020202020204" pitchFamily="34" charset="0"/>
                <a:cs typeface="Arial" panose="020B0604020202020204" pitchFamily="34" charset="0"/>
              </a:rPr>
              <a:t>Ligereza</a:t>
            </a:r>
            <a:r>
              <a:rPr lang="es-ES" sz="1600" dirty="0">
                <a:latin typeface="Arial" panose="020B0604020202020204" pitchFamily="34" charset="0"/>
                <a:cs typeface="Arial" panose="020B0604020202020204" pitchFamily="34" charset="0"/>
              </a:rPr>
              <a:t>. Al ejecutarse dentro del contexto de un proceso, no requiere generar procesos nuevos, por lo que son óptimos desde el punto de vista del uso de recursos.</a:t>
            </a:r>
          </a:p>
          <a:p>
            <a:pPr algn="just">
              <a:lnSpc>
                <a:spcPct val="150000"/>
              </a:lnSpc>
            </a:pPr>
            <a:r>
              <a:rPr lang="es-ES" sz="1600" b="1" dirty="0">
                <a:latin typeface="Arial" panose="020B0604020202020204" pitchFamily="34" charset="0"/>
                <a:cs typeface="Arial" panose="020B0604020202020204" pitchFamily="34" charset="0"/>
              </a:rPr>
              <a:t>Compartición de recursos</a:t>
            </a:r>
            <a:r>
              <a:rPr lang="es-ES" sz="1600" dirty="0">
                <a:latin typeface="Arial" panose="020B0604020202020204" pitchFamily="34" charset="0"/>
                <a:cs typeface="Arial" panose="020B0604020202020204" pitchFamily="34" charset="0"/>
              </a:rPr>
              <a:t>. Dentro del mismo proceso, los hilos comparten espacio de memoria. Esto implica que pueden sufrir colisiones en los accesos a las variables provocando errores de concurrencia.</a:t>
            </a:r>
          </a:p>
          <a:p>
            <a:pPr algn="just">
              <a:lnSpc>
                <a:spcPct val="150000"/>
              </a:lnSpc>
            </a:pPr>
            <a:r>
              <a:rPr lang="es-ES" sz="1600" b="1" dirty="0">
                <a:latin typeface="Arial" panose="020B0604020202020204" pitchFamily="34" charset="0"/>
                <a:cs typeface="Arial" panose="020B0604020202020204" pitchFamily="34" charset="0"/>
              </a:rPr>
              <a:t>Paralelismo</a:t>
            </a:r>
            <a:r>
              <a:rPr lang="es-ES" sz="1600" dirty="0">
                <a:latin typeface="Arial" panose="020B0604020202020204" pitchFamily="34" charset="0"/>
                <a:cs typeface="Arial" panose="020B0604020202020204" pitchFamily="34" charset="0"/>
              </a:rPr>
              <a:t>. Aprovechan los núcleos del procesador generando un paralelismo real, siempre dentro de las capacidades del procesador.</a:t>
            </a:r>
          </a:p>
          <a:p>
            <a:pPr algn="just">
              <a:lnSpc>
                <a:spcPct val="150000"/>
              </a:lnSpc>
            </a:pPr>
            <a:r>
              <a:rPr lang="es-ES" sz="1600" b="1" dirty="0">
                <a:latin typeface="Arial" panose="020B0604020202020204" pitchFamily="34" charset="0"/>
                <a:cs typeface="Arial" panose="020B0604020202020204" pitchFamily="34" charset="0"/>
              </a:rPr>
              <a:t>Concurrencia.</a:t>
            </a:r>
            <a:r>
              <a:rPr lang="es-ES" sz="1600" dirty="0">
                <a:latin typeface="Arial" panose="020B0604020202020204" pitchFamily="34" charset="0"/>
                <a:cs typeface="Arial" panose="020B0604020202020204" pitchFamily="34" charset="0"/>
              </a:rPr>
              <a:t> Permiten atender de manera concurrente múltiples peticiones. Esto es especialmente importante en servidores web y de bases de datos, por ejemplo.</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3655285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5. Planificación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600" dirty="0">
                <a:latin typeface="Arial" panose="020B0604020202020204" pitchFamily="34" charset="0"/>
                <a:cs typeface="Arial" panose="020B0604020202020204" pitchFamily="34" charset="0"/>
              </a:rPr>
              <a:t>Java utiliza el planificador apropiativo: </a:t>
            </a:r>
          </a:p>
          <a:p>
            <a:pPr lvl="1" algn="just">
              <a:lnSpc>
                <a:spcPct val="150000"/>
              </a:lnSpc>
            </a:pPr>
            <a:r>
              <a:rPr lang="es-ES" altLang="es-ES" sz="1600" dirty="0">
                <a:latin typeface="Arial" panose="020B0604020202020204" pitchFamily="34" charset="0"/>
                <a:cs typeface="Arial" panose="020B0604020202020204" pitchFamily="34" charset="0"/>
              </a:rPr>
              <a:t>Para establecer la prioridad de un </a:t>
            </a:r>
            <a:r>
              <a:rPr lang="es-ES" altLang="es-ES" sz="1600" dirty="0" err="1">
                <a:latin typeface="Arial" panose="020B0604020202020204" pitchFamily="34" charset="0"/>
                <a:cs typeface="Arial" panose="020B0604020202020204" pitchFamily="34" charset="0"/>
              </a:rPr>
              <a:t>thread</a:t>
            </a:r>
            <a:r>
              <a:rPr lang="es-ES" altLang="es-ES" sz="1600" dirty="0">
                <a:latin typeface="Arial" panose="020B0604020202020204" pitchFamily="34" charset="0"/>
                <a:cs typeface="Arial" panose="020B0604020202020204" pitchFamily="34" charset="0"/>
              </a:rPr>
              <a:t> se utiliza el método </a:t>
            </a:r>
            <a:r>
              <a:rPr lang="es-ES" altLang="es-ES" sz="1600" dirty="0" err="1">
                <a:latin typeface="Arial" panose="020B0604020202020204" pitchFamily="34" charset="0"/>
                <a:cs typeface="Arial" panose="020B0604020202020204" pitchFamily="34" charset="0"/>
              </a:rPr>
              <a:t>setPriority</a:t>
            </a:r>
            <a:r>
              <a:rPr lang="es-ES" altLang="es-ES" sz="1600" dirty="0">
                <a:latin typeface="Arial" panose="020B0604020202020204" pitchFamily="34" charset="0"/>
                <a:cs typeface="Arial" panose="020B0604020202020204" pitchFamily="34" charset="0"/>
              </a:rPr>
              <a:t>() de la siguiente manera:</a:t>
            </a:r>
          </a:p>
          <a:p>
            <a:pPr marL="0" lvl="0" indent="0" eaLnBrk="0" fontAlgn="base" hangingPunct="0">
              <a:lnSpc>
                <a:spcPct val="150000"/>
              </a:lnSpc>
              <a:spcBef>
                <a:spcPct val="0"/>
              </a:spcBef>
              <a:spcAft>
                <a:spcPct val="0"/>
              </a:spcAft>
              <a:buNone/>
            </a:pPr>
            <a:r>
              <a:rPr lang="es-ES" altLang="es-ES" sz="1600" dirty="0">
                <a:latin typeface="Calibri" panose="020F0502020204030204" pitchFamily="34" charset="0"/>
                <a:cs typeface="Calibri" panose="020F0502020204030204" pitchFamily="34" charset="0"/>
              </a:rPr>
              <a:t>	</a:t>
            </a:r>
            <a:r>
              <a:rPr lang="es-ES" altLang="es-ES" sz="1600" dirty="0">
                <a:latin typeface="Courier New" panose="02070309020205020404" pitchFamily="49" charset="0"/>
                <a:cs typeface="Courier New" panose="02070309020205020404" pitchFamily="49" charset="0"/>
              </a:rPr>
              <a:t>h1.setPriority(10);</a:t>
            </a:r>
          </a:p>
          <a:p>
            <a:pPr marL="0" lvl="0" indent="0" eaLnBrk="0" fontAlgn="base" hangingPunct="0">
              <a:lnSpc>
                <a:spcPct val="150000"/>
              </a:lnSpc>
              <a:spcBef>
                <a:spcPct val="0"/>
              </a:spcBef>
              <a:spcAft>
                <a:spcPct val="0"/>
              </a:spcAft>
              <a:buNone/>
            </a:pPr>
            <a:r>
              <a:rPr lang="es-ES" altLang="es-ES" sz="1600" dirty="0">
                <a:latin typeface="Courier New" panose="02070309020205020404" pitchFamily="49" charset="0"/>
                <a:cs typeface="Courier New" panose="02070309020205020404" pitchFamily="49" charset="0"/>
              </a:rPr>
              <a:t>       	h1.setPriority(1);</a:t>
            </a:r>
          </a:p>
          <a:p>
            <a:pPr lvl="1" eaLnBrk="0" fontAlgn="base" hangingPunct="0">
              <a:lnSpc>
                <a:spcPct val="150000"/>
              </a:lnSpc>
              <a:spcBef>
                <a:spcPct val="0"/>
              </a:spcBef>
              <a:spcAft>
                <a:spcPct val="0"/>
              </a:spcAft>
            </a:pPr>
            <a:r>
              <a:rPr lang="es-ES" altLang="es-ES" sz="1600" dirty="0">
                <a:latin typeface="Arial" panose="020B0604020202020204" pitchFamily="34" charset="0"/>
                <a:cs typeface="Arial" panose="020B0604020202020204" pitchFamily="34" charset="0"/>
              </a:rPr>
              <a:t>También existen constantes definidas para la asignación de prioridades estas son:</a:t>
            </a:r>
          </a:p>
          <a:p>
            <a:pPr marL="0" lvl="0" indent="0" eaLnBrk="0" fontAlgn="base" hangingPunct="0">
              <a:lnSpc>
                <a:spcPct val="150000"/>
              </a:lnSpc>
              <a:spcBef>
                <a:spcPct val="0"/>
              </a:spcBef>
              <a:spcAft>
                <a:spcPct val="0"/>
              </a:spcAft>
              <a:buNone/>
            </a:pPr>
            <a:r>
              <a:rPr lang="es-ES" altLang="es-ES" sz="1600" dirty="0">
                <a:latin typeface="Calibri" panose="020F0502020204030204" pitchFamily="34" charset="0"/>
                <a:cs typeface="Calibri" panose="020F0502020204030204" pitchFamily="34" charset="0"/>
              </a:rPr>
              <a:t>             	</a:t>
            </a:r>
            <a:r>
              <a:rPr lang="en-US" altLang="es-ES" sz="1600" dirty="0">
                <a:latin typeface="Courier New" panose="02070309020205020404" pitchFamily="49" charset="0"/>
                <a:cs typeface="Courier New" panose="02070309020205020404" pitchFamily="49" charset="0"/>
              </a:rPr>
              <a:t>MIN_PRIORITY = 1</a:t>
            </a:r>
          </a:p>
          <a:p>
            <a:pPr marL="0" lvl="0" indent="0" eaLnBrk="0" fontAlgn="base" hangingPunct="0">
              <a:lnSpc>
                <a:spcPct val="150000"/>
              </a:lnSpc>
              <a:spcBef>
                <a:spcPct val="0"/>
              </a:spcBef>
              <a:spcAft>
                <a:spcPct val="0"/>
              </a:spcAft>
              <a:buNone/>
            </a:pPr>
            <a:r>
              <a:rPr lang="en-US" altLang="es-ES" sz="1600" dirty="0">
                <a:latin typeface="Courier New" panose="02070309020205020404" pitchFamily="49" charset="0"/>
                <a:cs typeface="Courier New" panose="02070309020205020404" pitchFamily="49" charset="0"/>
              </a:rPr>
              <a:t>       	NORM_PRIORITY = 5</a:t>
            </a:r>
          </a:p>
          <a:p>
            <a:pPr marL="0" lvl="0" indent="0" eaLnBrk="0" fontAlgn="base" hangingPunct="0">
              <a:lnSpc>
                <a:spcPct val="150000"/>
              </a:lnSpc>
              <a:spcBef>
                <a:spcPct val="0"/>
              </a:spcBef>
              <a:spcAft>
                <a:spcPct val="0"/>
              </a:spcAft>
              <a:buNone/>
            </a:pPr>
            <a:r>
              <a:rPr lang="en-US" altLang="es-ES" sz="1600" dirty="0">
                <a:latin typeface="Courier New" panose="02070309020205020404" pitchFamily="49" charset="0"/>
                <a:cs typeface="Courier New" panose="02070309020205020404" pitchFamily="49" charset="0"/>
              </a:rPr>
              <a:t>       	MAX_PRIORITY = 10</a:t>
            </a:r>
          </a:p>
          <a:p>
            <a:pPr marL="0" lvl="0" indent="0" eaLnBrk="0" fontAlgn="base" hangingPunct="0">
              <a:lnSpc>
                <a:spcPct val="150000"/>
              </a:lnSpc>
              <a:spcBef>
                <a:spcPct val="0"/>
              </a:spcBef>
              <a:spcAft>
                <a:spcPct val="0"/>
              </a:spcAft>
              <a:buNone/>
            </a:pPr>
            <a:r>
              <a:rPr lang="en-US" altLang="es-ES" sz="1600" dirty="0">
                <a:latin typeface="Calibri" panose="020F0502020204030204" pitchFamily="34" charset="0"/>
                <a:cs typeface="Calibri" panose="020F0502020204030204" pitchFamily="34" charset="0"/>
              </a:rPr>
              <a:t>	Las </a:t>
            </a:r>
            <a:r>
              <a:rPr lang="en-US" altLang="es-ES" sz="1600" dirty="0" err="1">
                <a:latin typeface="Calibri" panose="020F0502020204030204" pitchFamily="34" charset="0"/>
                <a:cs typeface="Calibri" panose="020F0502020204030204" pitchFamily="34" charset="0"/>
              </a:rPr>
              <a:t>cuales</a:t>
            </a:r>
            <a:r>
              <a:rPr lang="en-US" altLang="es-ES" sz="1600" dirty="0">
                <a:latin typeface="Calibri" panose="020F0502020204030204" pitchFamily="34" charset="0"/>
                <a:cs typeface="Calibri" panose="020F0502020204030204" pitchFamily="34" charset="0"/>
              </a:rPr>
              <a:t> se </a:t>
            </a:r>
            <a:r>
              <a:rPr lang="en-US" altLang="es-ES" sz="1600" dirty="0" err="1">
                <a:latin typeface="Calibri" panose="020F0502020204030204" pitchFamily="34" charset="0"/>
                <a:cs typeface="Calibri" panose="020F0502020204030204" pitchFamily="34" charset="0"/>
              </a:rPr>
              <a:t>pueden</a:t>
            </a:r>
            <a:r>
              <a:rPr lang="en-US" altLang="es-ES" sz="1600" dirty="0">
                <a:latin typeface="Calibri" panose="020F0502020204030204" pitchFamily="34" charset="0"/>
                <a:cs typeface="Calibri" panose="020F0502020204030204" pitchFamily="34" charset="0"/>
              </a:rPr>
              <a:t> </a:t>
            </a:r>
            <a:r>
              <a:rPr lang="en-US" altLang="es-ES" sz="1600" dirty="0" err="1">
                <a:latin typeface="Calibri" panose="020F0502020204030204" pitchFamily="34" charset="0"/>
                <a:cs typeface="Calibri" panose="020F0502020204030204" pitchFamily="34" charset="0"/>
              </a:rPr>
              <a:t>utilizar</a:t>
            </a:r>
            <a:r>
              <a:rPr lang="en-US" altLang="es-ES" sz="1600" dirty="0">
                <a:latin typeface="Calibri" panose="020F0502020204030204" pitchFamily="34" charset="0"/>
                <a:cs typeface="Calibri" panose="020F0502020204030204" pitchFamily="34" charset="0"/>
              </a:rPr>
              <a:t> de la </a:t>
            </a:r>
            <a:r>
              <a:rPr lang="en-US" altLang="es-ES" sz="1600" dirty="0" err="1">
                <a:latin typeface="Calibri" panose="020F0502020204030204" pitchFamily="34" charset="0"/>
                <a:cs typeface="Calibri" panose="020F0502020204030204" pitchFamily="34" charset="0"/>
              </a:rPr>
              <a:t>siguiente</a:t>
            </a:r>
            <a:r>
              <a:rPr lang="en-US" altLang="es-ES" sz="1600" dirty="0">
                <a:latin typeface="Calibri" panose="020F0502020204030204" pitchFamily="34" charset="0"/>
                <a:cs typeface="Calibri" panose="020F0502020204030204" pitchFamily="34" charset="0"/>
              </a:rPr>
              <a:t> </a:t>
            </a:r>
            <a:r>
              <a:rPr lang="en-US" altLang="es-ES" sz="1600" dirty="0" err="1">
                <a:latin typeface="Calibri" panose="020F0502020204030204" pitchFamily="34" charset="0"/>
                <a:cs typeface="Calibri" panose="020F0502020204030204" pitchFamily="34" charset="0"/>
              </a:rPr>
              <a:t>manera</a:t>
            </a:r>
            <a:r>
              <a:rPr lang="en-US" altLang="es-ES" sz="1600" dirty="0">
                <a:latin typeface="Calibri" panose="020F0502020204030204" pitchFamily="34" charset="0"/>
                <a:cs typeface="Calibri" panose="020F0502020204030204" pitchFamily="34" charset="0"/>
              </a:rPr>
              <a:t>:</a:t>
            </a:r>
            <a:endParaRPr lang="en-US" altLang="es-ES" sz="1600" dirty="0"/>
          </a:p>
          <a:p>
            <a:pPr marL="0" lvl="0" indent="0" eaLnBrk="0" fontAlgn="base" hangingPunct="0">
              <a:lnSpc>
                <a:spcPct val="150000"/>
              </a:lnSpc>
              <a:spcBef>
                <a:spcPct val="0"/>
              </a:spcBef>
              <a:spcAft>
                <a:spcPct val="0"/>
              </a:spcAft>
              <a:buNone/>
            </a:pPr>
            <a:r>
              <a:rPr lang="en-US" altLang="es-ES" sz="1600" dirty="0">
                <a:latin typeface="Courier New" panose="02070309020205020404" pitchFamily="49" charset="0"/>
                <a:cs typeface="Courier New" panose="02070309020205020404" pitchFamily="49" charset="0"/>
              </a:rPr>
              <a:t>	h1.setPriority(Thread. MAX_PRIORITY); //Le concede la mayor </a:t>
            </a:r>
            <a:r>
              <a:rPr lang="en-US" altLang="es-ES" sz="1600" dirty="0" err="1">
                <a:latin typeface="Courier New" panose="02070309020205020404" pitchFamily="49" charset="0"/>
                <a:cs typeface="Courier New" panose="02070309020205020404" pitchFamily="49" charset="0"/>
              </a:rPr>
              <a:t>prioridad</a:t>
            </a:r>
            <a:endParaRPr lang="en-US" altLang="es-ES" sz="1600" dirty="0">
              <a:latin typeface="Courier New" panose="02070309020205020404" pitchFamily="49" charset="0"/>
              <a:cs typeface="Courier New" panose="02070309020205020404" pitchFamily="49" charset="0"/>
            </a:endParaRPr>
          </a:p>
          <a:p>
            <a:pPr marL="0" lvl="0" indent="0" eaLnBrk="0" fontAlgn="base" hangingPunct="0">
              <a:lnSpc>
                <a:spcPct val="150000"/>
              </a:lnSpc>
              <a:spcBef>
                <a:spcPct val="0"/>
              </a:spcBef>
              <a:spcAft>
                <a:spcPct val="0"/>
              </a:spcAft>
              <a:buNone/>
            </a:pPr>
            <a:r>
              <a:rPr lang="en-US" altLang="es-ES" sz="1600" dirty="0">
                <a:latin typeface="Courier New" panose="02070309020205020404" pitchFamily="49" charset="0"/>
                <a:cs typeface="Courier New" panose="02070309020205020404" pitchFamily="49" charset="0"/>
              </a:rPr>
              <a:t>	h1.setPriority(Thread. MIN_PRIORITY); //Le concede la </a:t>
            </a:r>
            <a:r>
              <a:rPr lang="en-US" altLang="es-ES" sz="1600" dirty="0" err="1">
                <a:latin typeface="Courier New" panose="02070309020205020404" pitchFamily="49" charset="0"/>
                <a:cs typeface="Courier New" panose="02070309020205020404" pitchFamily="49" charset="0"/>
              </a:rPr>
              <a:t>menor</a:t>
            </a:r>
            <a:r>
              <a:rPr lang="en-US" altLang="es-ES" sz="1600" dirty="0">
                <a:latin typeface="Courier New" panose="02070309020205020404" pitchFamily="49" charset="0"/>
                <a:cs typeface="Courier New" panose="02070309020205020404" pitchFamily="49" charset="0"/>
              </a:rPr>
              <a:t> </a:t>
            </a:r>
            <a:r>
              <a:rPr lang="en-US" altLang="es-ES" sz="1600" dirty="0" err="1">
                <a:latin typeface="Courier New" panose="02070309020205020404" pitchFamily="49" charset="0"/>
                <a:cs typeface="Courier New" panose="02070309020205020404" pitchFamily="49" charset="0"/>
              </a:rPr>
              <a:t>prioridad</a:t>
            </a:r>
            <a:endParaRPr lang="en-US" altLang="es-ES" sz="1600" dirty="0">
              <a:latin typeface="Courier New" panose="02070309020205020404" pitchFamily="49" charset="0"/>
              <a:cs typeface="Courier New" panose="02070309020205020404" pitchFamily="49" charset="0"/>
            </a:endParaRPr>
          </a:p>
          <a:p>
            <a:pPr lvl="1" algn="just">
              <a:lnSpc>
                <a:spcPct val="150000"/>
              </a:lnSpc>
            </a:pPr>
            <a:r>
              <a:rPr lang="es-ES" sz="1600" dirty="0">
                <a:latin typeface="Arial" panose="020B0604020202020204" pitchFamily="34" charset="0"/>
                <a:cs typeface="Arial" panose="020B0604020202020204" pitchFamily="34" charset="0"/>
              </a:rPr>
              <a:t>A igual prioridad, comparte tiempo.</a:t>
            </a:r>
          </a:p>
          <a:p>
            <a:pPr lvl="1" algn="just">
              <a:lnSpc>
                <a:spcPct val="150000"/>
              </a:lnSpc>
            </a:pPr>
            <a:r>
              <a:rPr lang="es-ES" sz="1600" dirty="0">
                <a:latin typeface="Arial" panose="020B0604020202020204" pitchFamily="34" charset="0"/>
                <a:cs typeface="Arial" panose="020B0604020202020204" pitchFamily="34" charset="0"/>
              </a:rPr>
              <a:t>Los hilos heredan la prioridad del proceso que los creó.</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dirty="0"/>
              <a:t>UD 2. Programación de hilos</a:t>
            </a:r>
          </a:p>
        </p:txBody>
      </p:sp>
    </p:spTree>
    <p:extLst>
      <p:ext uri="{BB962C8B-B14F-4D97-AF65-F5344CB8AC3E}">
        <p14:creationId xmlns:p14="http://schemas.microsoft.com/office/powerpoint/2010/main" val="220208638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5. Planificación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92075" lvl="1" indent="0" algn="just">
              <a:buNone/>
            </a:pPr>
            <a:r>
              <a:rPr lang="es-ES" sz="1600" b="1" dirty="0">
                <a:latin typeface="Arial" panose="020B0604020202020204" pitchFamily="34" charset="0"/>
                <a:cs typeface="Arial" panose="020B0604020202020204" pitchFamily="34" charset="0"/>
              </a:rPr>
              <a:t>EJEMPLO</a:t>
            </a:r>
            <a:r>
              <a:rPr lang="es-ES" sz="1600" dirty="0">
                <a:latin typeface="Arial" panose="020B0604020202020204" pitchFamily="34" charset="0"/>
                <a:cs typeface="Arial" panose="020B0604020202020204" pitchFamily="34" charset="0"/>
              </a:rPr>
              <a:t>:</a:t>
            </a:r>
          </a:p>
          <a:p>
            <a:pPr marL="457200" lvl="1" indent="0" algn="just">
              <a:buNone/>
            </a:pPr>
            <a:r>
              <a:rPr lang="es-ES" sz="1600" dirty="0" err="1">
                <a:latin typeface="Courier New" panose="02070309020205020404" pitchFamily="49" charset="0"/>
                <a:cs typeface="Courier New" panose="02070309020205020404" pitchFamily="49" charset="0"/>
              </a:rPr>
              <a:t>package</a:t>
            </a:r>
            <a:r>
              <a:rPr lang="es-ES" sz="1600" dirty="0">
                <a:latin typeface="Courier New" panose="02070309020205020404" pitchFamily="49" charset="0"/>
                <a:cs typeface="Courier New" panose="02070309020205020404" pitchFamily="49" charset="0"/>
              </a:rPr>
              <a:t> psp_ejemplo3_runnable;</a:t>
            </a:r>
          </a:p>
          <a:p>
            <a:pPr marL="457200" lvl="1" indent="0" algn="just">
              <a:buNone/>
            </a:pP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Ejecutador</a:t>
            </a: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 @</a:t>
            </a:r>
            <a:r>
              <a:rPr lang="es-ES" sz="1600" dirty="0" err="1">
                <a:latin typeface="Courier New" panose="02070309020205020404" pitchFamily="49" charset="0"/>
                <a:cs typeface="Courier New" panose="02070309020205020404" pitchFamily="49" charset="0"/>
              </a:rPr>
              <a:t>param</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command</a:t>
            </a:r>
            <a:r>
              <a:rPr lang="es-ES" sz="1600" dirty="0">
                <a:latin typeface="Courier New" panose="02070309020205020404" pitchFamily="49" charset="0"/>
                <a:cs typeface="Courier New" panose="02070309020205020404" pitchFamily="49" charset="0"/>
              </a:rPr>
              <a:t> line </a:t>
            </a:r>
            <a:r>
              <a:rPr lang="es-ES" sz="1600" dirty="0" err="1">
                <a:latin typeface="Courier New" panose="02070309020205020404" pitchFamily="49" charset="0"/>
                <a:cs typeface="Courier New" panose="02070309020205020404" pitchFamily="49" charset="0"/>
              </a:rPr>
              <a:t>arguments</a:t>
            </a:r>
            <a:endParaRPr lang="es-ES" sz="1600" dirty="0">
              <a:latin typeface="Courier New" panose="02070309020205020404" pitchFamily="49" charset="0"/>
              <a:cs typeface="Courier New" panose="02070309020205020404" pitchFamily="49" charset="0"/>
            </a:endParaRP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HiloRunnable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hr</a:t>
            </a:r>
            <a:r>
              <a:rPr lang="es-ES" sz="1600" dirty="0">
                <a:latin typeface="Courier New" panose="02070309020205020404" pitchFamily="49" charset="0"/>
                <a:cs typeface="Courier New" panose="02070309020205020404" pitchFamily="49" charset="0"/>
              </a:rPr>
              <a:t>;</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i=0;i&lt;10;i++){</a:t>
            </a:r>
          </a:p>
          <a:p>
            <a:pPr marL="457200" lvl="1"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hr</a:t>
            </a:r>
            <a:r>
              <a:rPr lang="es-ES" sz="1600" dirty="0">
                <a:latin typeface="Courier New" panose="02070309020205020404" pitchFamily="49" charset="0"/>
                <a:cs typeface="Courier New" panose="02070309020205020404" pitchFamily="49" charset="0"/>
              </a:rPr>
              <a:t> = new </a:t>
            </a:r>
            <a:r>
              <a:rPr lang="es-ES" sz="1600" dirty="0" err="1">
                <a:latin typeface="Courier New" panose="02070309020205020404" pitchFamily="49" charset="0"/>
                <a:cs typeface="Courier New" panose="02070309020205020404" pitchFamily="49" charset="0"/>
              </a:rPr>
              <a:t>HiloRunnable</a:t>
            </a:r>
            <a:r>
              <a:rPr lang="es-ES" sz="1600" dirty="0">
                <a:latin typeface="Courier New" panose="02070309020205020404" pitchFamily="49" charset="0"/>
                <a:cs typeface="Courier New" panose="02070309020205020404" pitchFamily="49" charset="0"/>
              </a:rPr>
              <a:t>(i);</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    </a:t>
            </a:r>
          </a:p>
          <a:p>
            <a:pPr marL="457200" lvl="1" indent="0" algn="just">
              <a:buNone/>
            </a:pPr>
            <a:r>
              <a:rPr lang="es-ES" sz="1600" dirty="0">
                <a:latin typeface="Courier New" panose="02070309020205020404" pitchFamily="49" charset="0"/>
                <a:cs typeface="Courier New" panose="02070309020205020404" pitchFamily="49" charset="0"/>
              </a:rPr>
              <a:t>}</a:t>
            </a: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481803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5. Planificación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457200" lvl="1" indent="0" algn="just">
              <a:buNone/>
            </a:pPr>
            <a:r>
              <a:rPr lang="es-ES" sz="1400" dirty="0" err="1">
                <a:latin typeface="Courier New" panose="02070309020205020404" pitchFamily="49" charset="0"/>
                <a:cs typeface="Courier New" panose="02070309020205020404" pitchFamily="49" charset="0"/>
              </a:rPr>
              <a:t>package</a:t>
            </a:r>
            <a:r>
              <a:rPr lang="es-ES" sz="1400" dirty="0">
                <a:latin typeface="Courier New" panose="02070309020205020404" pitchFamily="49" charset="0"/>
                <a:cs typeface="Courier New" panose="02070309020205020404" pitchFamily="49" charset="0"/>
              </a:rPr>
              <a:t> psp_ejemplo3_runnable;</a:t>
            </a:r>
          </a:p>
          <a:p>
            <a:pPr marL="457200" lvl="1" indent="0" algn="just">
              <a:buNone/>
            </a:pPr>
            <a:endParaRPr lang="es-ES" sz="1400" dirty="0">
              <a:latin typeface="Courier New" panose="02070309020205020404" pitchFamily="49" charset="0"/>
              <a:cs typeface="Courier New" panose="02070309020205020404" pitchFamily="49" charset="0"/>
            </a:endParaRPr>
          </a:p>
          <a:p>
            <a:pPr marL="457200" lvl="1" indent="0" algn="just">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HiloRunnable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implements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Runnable</a:t>
            </a:r>
            <a:r>
              <a:rPr lang="es-ES" sz="1400" dirty="0">
                <a:latin typeface="Courier New" panose="02070309020205020404" pitchFamily="49" charset="0"/>
                <a:cs typeface="Courier New" panose="02070309020205020404" pitchFamily="49" charset="0"/>
              </a:rPr>
              <a:t> {</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private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int</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nHilo</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private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Thread</a:t>
            </a:r>
            <a:r>
              <a:rPr lang="es-ES" sz="1400" dirty="0">
                <a:latin typeface="Courier New" panose="02070309020205020404" pitchFamily="49" charset="0"/>
                <a:cs typeface="Courier New" panose="02070309020205020404" pitchFamily="49" charset="0"/>
              </a:rPr>
              <a:t> t;//Hilo de ejecución</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HiloRunnable</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int</a:t>
            </a:r>
            <a:r>
              <a:rPr lang="es-ES" sz="1400" dirty="0">
                <a:latin typeface="Courier New" panose="02070309020205020404" pitchFamily="49" charset="0"/>
                <a:cs typeface="Courier New" panose="02070309020205020404" pitchFamily="49" charset="0"/>
              </a:rPr>
              <a:t> _</a:t>
            </a:r>
            <a:r>
              <a:rPr lang="es-ES" sz="1400" dirty="0" err="1">
                <a:latin typeface="Courier New" panose="02070309020205020404" pitchFamily="49" charset="0"/>
                <a:cs typeface="Courier New" panose="02070309020205020404" pitchFamily="49" charset="0"/>
              </a:rPr>
              <a:t>nHilo</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this.nHilo</a:t>
            </a:r>
            <a:r>
              <a:rPr lang="es-ES" sz="1400" dirty="0">
                <a:latin typeface="Courier New" panose="02070309020205020404" pitchFamily="49" charset="0"/>
                <a:cs typeface="Courier New" panose="02070309020205020404" pitchFamily="49" charset="0"/>
              </a:rPr>
              <a:t> = _</a:t>
            </a:r>
            <a:r>
              <a:rPr lang="es-ES" sz="1400" dirty="0" err="1">
                <a:latin typeface="Courier New" panose="02070309020205020404" pitchFamily="49" charset="0"/>
                <a:cs typeface="Courier New" panose="02070309020205020404" pitchFamily="49" charset="0"/>
              </a:rPr>
              <a:t>nHilo</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t = new </a:t>
            </a:r>
            <a:r>
              <a:rPr lang="es-ES" sz="1400" dirty="0" err="1">
                <a:latin typeface="Courier New" panose="02070309020205020404" pitchFamily="49" charset="0"/>
                <a:cs typeface="Courier New" panose="02070309020205020404" pitchFamily="49" charset="0"/>
              </a:rPr>
              <a:t>Thread</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this</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t.start</a:t>
            </a:r>
            <a:r>
              <a:rPr lang="es-ES" sz="1400" dirty="0">
                <a:latin typeface="Courier New" panose="02070309020205020404" pitchFamily="49" charset="0"/>
                <a:cs typeface="Courier New" panose="02070309020205020404" pitchFamily="49" charset="0"/>
              </a:rPr>
              <a:t>();//Este método provoca la llamada a </a:t>
            </a:r>
            <a:r>
              <a:rPr lang="es-ES" sz="1400" dirty="0" err="1">
                <a:latin typeface="Courier New" panose="02070309020205020404" pitchFamily="49" charset="0"/>
                <a:cs typeface="Courier New" panose="02070309020205020404" pitchFamily="49" charset="0"/>
              </a:rPr>
              <a:t>start</a:t>
            </a:r>
            <a:endParaRPr lang="es-ES" sz="1400" dirty="0">
              <a:latin typeface="Courier New" panose="02070309020205020404" pitchFamily="49" charset="0"/>
              <a:cs typeface="Courier New" panose="02070309020205020404" pitchFamily="49" charset="0"/>
            </a:endParaRP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nHilo</a:t>
            </a:r>
            <a:r>
              <a:rPr lang="es-ES" sz="1400" dirty="0">
                <a:latin typeface="Courier New" panose="02070309020205020404" pitchFamily="49" charset="0"/>
                <a:cs typeface="Courier New" panose="02070309020205020404" pitchFamily="49" charset="0"/>
              </a:rPr>
              <a:t>==1) {</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t.setPriority</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Thread.MAX_PRIORITY</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 </a:t>
            </a:r>
            <a:r>
              <a:rPr lang="es-ES" sz="1400" dirty="0" err="1">
                <a:latin typeface="Courier New" panose="02070309020205020404" pitchFamily="49" charset="0"/>
                <a:cs typeface="Courier New" panose="02070309020205020404" pitchFamily="49" charset="0"/>
              </a:rPr>
              <a:t>else</a:t>
            </a:r>
            <a:r>
              <a:rPr lang="es-ES" sz="1400" dirty="0">
                <a:latin typeface="Courier New" panose="02070309020205020404" pitchFamily="49" charset="0"/>
                <a:cs typeface="Courier New" panose="02070309020205020404" pitchFamily="49" charset="0"/>
              </a:rPr>
              <a:t> {</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t.setPriority</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Thread.MIN_PRIORITY</a:t>
            </a:r>
            <a:r>
              <a:rPr lang="es-ES" sz="1400" dirty="0">
                <a:latin typeface="Courier New" panose="02070309020205020404" pitchFamily="49" charset="0"/>
                <a:cs typeface="Courier New" panose="02070309020205020404" pitchFamily="49" charset="0"/>
              </a:rPr>
              <a:t>);</a:t>
            </a:r>
          </a:p>
          <a:p>
            <a:pPr marL="457200" lvl="1" indent="0" algn="just">
              <a:buNone/>
            </a:pPr>
            <a:r>
              <a:rPr lang="es-ES" sz="1400" dirty="0">
                <a:latin typeface="Courier New" panose="02070309020205020404" pitchFamily="49" charset="0"/>
                <a:cs typeface="Courier New" panose="02070309020205020404" pitchFamily="49" charset="0"/>
              </a:rPr>
              <a:t>        }</a:t>
            </a:r>
          </a:p>
          <a:p>
            <a:pPr marL="457200" lvl="1" indent="0" algn="just">
              <a:buNone/>
            </a:pPr>
            <a:r>
              <a:rPr lang="es-ES" sz="1400" dirty="0">
                <a:latin typeface="Courier New" panose="02070309020205020404" pitchFamily="49" charset="0"/>
                <a:cs typeface="Courier New" panose="02070309020205020404" pitchFamily="49" charset="0"/>
              </a:rPr>
              <a:t>    }</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run(){</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for</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int</a:t>
            </a:r>
            <a:r>
              <a:rPr lang="es-ES" sz="1400" dirty="0">
                <a:latin typeface="Courier New" panose="02070309020205020404" pitchFamily="49" charset="0"/>
                <a:cs typeface="Courier New" panose="02070309020205020404" pitchFamily="49" charset="0"/>
              </a:rPr>
              <a:t> i=0;i&lt;100;i++){</a:t>
            </a:r>
          </a:p>
          <a:p>
            <a:pPr marL="457200" lvl="1"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System.out.println</a:t>
            </a:r>
            <a:r>
              <a:rPr lang="es-ES" sz="1400" dirty="0">
                <a:latin typeface="Courier New" panose="02070309020205020404" pitchFamily="49" charset="0"/>
                <a:cs typeface="Courier New" panose="02070309020205020404" pitchFamily="49" charset="0"/>
              </a:rPr>
              <a:t> ("Hilo:" + </a:t>
            </a:r>
            <a:r>
              <a:rPr lang="es-ES" sz="1400" dirty="0" err="1">
                <a:latin typeface="Courier New" panose="02070309020205020404" pitchFamily="49" charset="0"/>
                <a:cs typeface="Courier New" panose="02070309020205020404" pitchFamily="49" charset="0"/>
              </a:rPr>
              <a:t>this.nHilo</a:t>
            </a:r>
            <a:r>
              <a:rPr lang="es-ES" sz="1400" dirty="0">
                <a:latin typeface="Courier New" panose="02070309020205020404" pitchFamily="49" charset="0"/>
                <a:cs typeface="Courier New" panose="02070309020205020404" pitchFamily="49" charset="0"/>
              </a:rPr>
              <a:t> + ". </a:t>
            </a:r>
            <a:r>
              <a:rPr lang="es-ES" sz="1400" dirty="0" err="1">
                <a:latin typeface="Courier New" panose="02070309020205020404" pitchFamily="49" charset="0"/>
                <a:cs typeface="Courier New" panose="02070309020205020404" pitchFamily="49" charset="0"/>
              </a:rPr>
              <a:t>Iteracción</a:t>
            </a:r>
            <a:r>
              <a:rPr lang="es-ES" sz="1400" dirty="0">
                <a:latin typeface="Courier New" panose="02070309020205020404" pitchFamily="49" charset="0"/>
                <a:cs typeface="Courier New" panose="02070309020205020404" pitchFamily="49" charset="0"/>
              </a:rPr>
              <a:t>:" + i);</a:t>
            </a:r>
          </a:p>
          <a:p>
            <a:pPr marL="457200" lvl="1" indent="0" algn="just">
              <a:buNone/>
            </a:pPr>
            <a:r>
              <a:rPr lang="es-ES" sz="1400" dirty="0">
                <a:latin typeface="Courier New" panose="02070309020205020404" pitchFamily="49" charset="0"/>
                <a:cs typeface="Courier New" panose="02070309020205020404" pitchFamily="49" charset="0"/>
              </a:rPr>
              <a:t>        }</a:t>
            </a:r>
          </a:p>
          <a:p>
            <a:pPr marL="457200" lvl="1" indent="0" algn="just">
              <a:buNone/>
            </a:pPr>
            <a:r>
              <a:rPr lang="es-ES" sz="1400" dirty="0">
                <a:latin typeface="Courier New" panose="02070309020205020404" pitchFamily="49" charset="0"/>
                <a:cs typeface="Courier New" panose="02070309020205020404" pitchFamily="49" charset="0"/>
              </a:rPr>
              <a:t>    } </a:t>
            </a:r>
          </a:p>
          <a:p>
            <a:pPr marL="457200" lvl="1" indent="0" algn="just">
              <a:buNone/>
            </a:pPr>
            <a:r>
              <a:rPr lang="es-ES" sz="1400" dirty="0">
                <a:latin typeface="Courier New" panose="02070309020205020404" pitchFamily="49" charset="0"/>
                <a:cs typeface="Courier New" panose="02070309020205020404" pitchFamily="49" charset="0"/>
              </a:rPr>
              <a:t>}</a:t>
            </a:r>
            <a:endParaRPr lang="es-ES" sz="14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665677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 Sincronización de hilos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Los </a:t>
            </a:r>
            <a:r>
              <a:rPr lang="es-ES" sz="1600" dirty="0" err="1">
                <a:latin typeface="Arial" panose="020B0604020202020204" pitchFamily="34" charset="0"/>
                <a:cs typeface="Arial" panose="020B0604020202020204" pitchFamily="34" charset="0"/>
              </a:rPr>
              <a:t>threads</a:t>
            </a:r>
            <a:r>
              <a:rPr lang="es-ES" sz="1600" dirty="0">
                <a:latin typeface="Arial" panose="020B0604020202020204" pitchFamily="34" charset="0"/>
                <a:cs typeface="Arial" panose="020B0604020202020204" pitchFamily="34" charset="0"/>
              </a:rPr>
              <a:t> se comunican principalmente mediante el intercambio de información a través de variables y objetos en memoria.</a:t>
            </a:r>
          </a:p>
          <a:p>
            <a:pPr algn="just">
              <a:lnSpc>
                <a:spcPct val="150000"/>
              </a:lnSpc>
            </a:pPr>
            <a:r>
              <a:rPr lang="es-ES" sz="1600" dirty="0">
                <a:latin typeface="Arial" panose="020B0604020202020204" pitchFamily="34" charset="0"/>
                <a:cs typeface="Arial" panose="020B0604020202020204" pitchFamily="34" charset="0"/>
              </a:rPr>
              <a:t>Los </a:t>
            </a:r>
            <a:r>
              <a:rPr lang="es-ES" sz="1600" dirty="0" err="1">
                <a:latin typeface="Arial" panose="020B0604020202020204" pitchFamily="34" charset="0"/>
                <a:cs typeface="Arial" panose="020B0604020202020204" pitchFamily="34" charset="0"/>
              </a:rPr>
              <a:t>threads</a:t>
            </a:r>
            <a:r>
              <a:rPr lang="es-ES" sz="1600" dirty="0">
                <a:latin typeface="Arial" panose="020B0604020202020204" pitchFamily="34" charset="0"/>
                <a:cs typeface="Arial" panose="020B0604020202020204" pitchFamily="34" charset="0"/>
              </a:rPr>
              <a:t> pertenecen al mismo proceso, y pueden acceder a toda la memoria asignada a dicho proceso utilizando las variables y objetos del mismo para compartir información, siendo este el método de comunicación más eficiente.</a:t>
            </a:r>
          </a:p>
          <a:p>
            <a:pPr marL="0" indent="0" algn="just">
              <a:lnSpc>
                <a:spcPct val="150000"/>
              </a:lnSpc>
              <a:buNone/>
            </a:pPr>
            <a:r>
              <a:rPr lang="es-ES" sz="1600" dirty="0">
                <a:latin typeface="Arial" panose="020B0604020202020204" pitchFamily="34" charset="0"/>
                <a:cs typeface="Arial" panose="020B0604020202020204" pitchFamily="34" charset="0"/>
              </a:rPr>
              <a:t>Cuando varios hilos manipulan a la vez objetos compartidos, pueden ocurrir diferentes problemas:</a:t>
            </a:r>
          </a:p>
          <a:p>
            <a:pPr algn="just">
              <a:lnSpc>
                <a:spcPct val="150000"/>
              </a:lnSpc>
            </a:pPr>
            <a:r>
              <a:rPr lang="es-ES" sz="1600" dirty="0">
                <a:latin typeface="Arial" panose="020B0604020202020204" pitchFamily="34" charset="0"/>
                <a:cs typeface="Arial" panose="020B0604020202020204" pitchFamily="34" charset="0"/>
              </a:rPr>
              <a:t>Condición de carrera</a:t>
            </a:r>
          </a:p>
          <a:p>
            <a:pPr algn="just">
              <a:lnSpc>
                <a:spcPct val="150000"/>
              </a:lnSpc>
            </a:pPr>
            <a:r>
              <a:rPr lang="es-ES" sz="1600" dirty="0">
                <a:latin typeface="Arial" panose="020B0604020202020204" pitchFamily="34" charset="0"/>
                <a:cs typeface="Arial" panose="020B0604020202020204" pitchFamily="34" charset="0"/>
              </a:rPr>
              <a:t>Inconsistencia de memoria</a:t>
            </a:r>
          </a:p>
          <a:p>
            <a:pPr algn="just">
              <a:lnSpc>
                <a:spcPct val="150000"/>
              </a:lnSpc>
            </a:pPr>
            <a:r>
              <a:rPr lang="es-ES" sz="1600" dirty="0">
                <a:latin typeface="Arial" panose="020B0604020202020204" pitchFamily="34" charset="0"/>
                <a:cs typeface="Arial" panose="020B0604020202020204" pitchFamily="34" charset="0"/>
              </a:rPr>
              <a:t>Inanición</a:t>
            </a:r>
          </a:p>
          <a:p>
            <a:pPr algn="just">
              <a:lnSpc>
                <a:spcPct val="150000"/>
              </a:lnSpc>
            </a:pPr>
            <a:r>
              <a:rPr lang="es-ES" sz="1600" dirty="0">
                <a:latin typeface="Arial" panose="020B0604020202020204" pitchFamily="34" charset="0"/>
                <a:cs typeface="Arial" panose="020B0604020202020204" pitchFamily="34" charset="0"/>
              </a:rPr>
              <a:t>Interbloqueo</a:t>
            </a:r>
          </a:p>
          <a:p>
            <a:pPr algn="just">
              <a:lnSpc>
                <a:spcPct val="150000"/>
              </a:lnSpc>
            </a:pPr>
            <a:r>
              <a:rPr lang="es-ES" sz="1600" dirty="0">
                <a:latin typeface="Arial" panose="020B0604020202020204" pitchFamily="34" charset="0"/>
                <a:cs typeface="Arial" panose="020B0604020202020204" pitchFamily="34" charset="0"/>
              </a:rPr>
              <a:t>Bloqueo activo</a:t>
            </a:r>
            <a:endParaRPr lang="es-ES" sz="20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39338461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6.1. Sincronización de hilos. Problemas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lnSpc>
                <a:spcPct val="150000"/>
              </a:lnSpc>
            </a:pPr>
            <a:r>
              <a:rPr lang="es-ES" sz="1600" b="1" dirty="0">
                <a:latin typeface="Arial" panose="020B0604020202020204" pitchFamily="34" charset="0"/>
                <a:cs typeface="Arial" panose="020B0604020202020204" pitchFamily="34" charset="0"/>
              </a:rPr>
              <a:t>Condición de carrera</a:t>
            </a:r>
          </a:p>
          <a:p>
            <a:pPr marL="0" indent="0" algn="just">
              <a:lnSpc>
                <a:spcPct val="150000"/>
              </a:lnSpc>
              <a:buNone/>
            </a:pPr>
            <a:r>
              <a:rPr lang="es-ES" sz="1600" dirty="0">
                <a:latin typeface="Arial" panose="020B0604020202020204" pitchFamily="34" charset="0"/>
                <a:cs typeface="Arial" panose="020B0604020202020204" pitchFamily="34" charset="0"/>
              </a:rPr>
              <a:t>Existe una condición de carrera si el resultado de la ejecución de un programa depende del orden en que se realicen los accesos a memoria. Problema muy difícil de encontrar, ya que no se produce en todas las ejecuciones.</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
        <p:nvSpPr>
          <p:cNvPr id="10" name="Rectángulo 9">
            <a:extLst>
              <a:ext uri="{FF2B5EF4-FFF2-40B4-BE49-F238E27FC236}">
                <a16:creationId xmlns:a16="http://schemas.microsoft.com/office/drawing/2014/main" id="{1A173E21-6F07-4230-A5AB-3237433A5D16}"/>
              </a:ext>
            </a:extLst>
          </p:cNvPr>
          <p:cNvSpPr/>
          <p:nvPr/>
        </p:nvSpPr>
        <p:spPr>
          <a:xfrm>
            <a:off x="2381827" y="2207936"/>
            <a:ext cx="7428345" cy="3754874"/>
          </a:xfrm>
          <a:prstGeom prst="rect">
            <a:avLst/>
          </a:prstGeom>
        </p:spPr>
        <p:txBody>
          <a:bodyPr wrap="square">
            <a:spAutoFit/>
          </a:bodyPr>
          <a:lstStyle/>
          <a:p>
            <a:endParaRPr lang="es-ES" sz="1400" dirty="0">
              <a:solidFill>
                <a:srgbClr val="000000"/>
              </a:solidFill>
            </a:endParaRPr>
          </a:p>
          <a:p>
            <a:r>
              <a:rPr lang="es-ES" sz="1400" b="1" i="1" dirty="0">
                <a:solidFill>
                  <a:srgbClr val="000000"/>
                </a:solidFill>
              </a:rPr>
              <a:t>Ejemplo</a:t>
            </a:r>
            <a:r>
              <a:rPr lang="es-ES" sz="1400" i="1" dirty="0">
                <a:solidFill>
                  <a:srgbClr val="000000"/>
                </a:solidFill>
              </a:rPr>
              <a:t>: sumar o restar 1 en ensamblador </a:t>
            </a:r>
          </a:p>
          <a:p>
            <a:r>
              <a:rPr lang="es-ES" sz="1400" dirty="0" err="1">
                <a:solidFill>
                  <a:srgbClr val="000000"/>
                </a:solidFill>
              </a:rPr>
              <a:t>registroX</a:t>
            </a:r>
            <a:r>
              <a:rPr lang="es-ES" sz="1400" dirty="0">
                <a:solidFill>
                  <a:srgbClr val="000000"/>
                </a:solidFill>
              </a:rPr>
              <a:t> = cuenta </a:t>
            </a:r>
          </a:p>
          <a:p>
            <a:r>
              <a:rPr lang="es-ES" sz="1400" dirty="0" err="1">
                <a:solidFill>
                  <a:srgbClr val="000000"/>
                </a:solidFill>
              </a:rPr>
              <a:t>registroX</a:t>
            </a:r>
            <a:r>
              <a:rPr lang="es-ES" sz="1400" dirty="0">
                <a:solidFill>
                  <a:srgbClr val="000000"/>
                </a:solidFill>
              </a:rPr>
              <a:t> = </a:t>
            </a:r>
            <a:r>
              <a:rPr lang="es-ES" sz="1400" dirty="0" err="1">
                <a:solidFill>
                  <a:srgbClr val="000000"/>
                </a:solidFill>
              </a:rPr>
              <a:t>registroX</a:t>
            </a:r>
            <a:r>
              <a:rPr lang="es-ES" sz="1400" dirty="0">
                <a:solidFill>
                  <a:srgbClr val="000000"/>
                </a:solidFill>
              </a:rPr>
              <a:t> (operación: suma o resta) 1 </a:t>
            </a:r>
          </a:p>
          <a:p>
            <a:r>
              <a:rPr lang="es-ES" sz="1400" dirty="0">
                <a:solidFill>
                  <a:srgbClr val="000000"/>
                </a:solidFill>
              </a:rPr>
              <a:t>cuenta = </a:t>
            </a:r>
            <a:r>
              <a:rPr lang="es-ES" sz="1400" dirty="0" err="1">
                <a:solidFill>
                  <a:srgbClr val="000000"/>
                </a:solidFill>
              </a:rPr>
              <a:t>registroX</a:t>
            </a:r>
            <a:r>
              <a:rPr lang="es-ES" sz="1400" dirty="0">
                <a:solidFill>
                  <a:srgbClr val="000000"/>
                </a:solidFill>
              </a:rPr>
              <a:t> </a:t>
            </a:r>
          </a:p>
          <a:p>
            <a:endParaRPr lang="es-ES" sz="1400" dirty="0">
              <a:solidFill>
                <a:srgbClr val="000000"/>
              </a:solidFill>
            </a:endParaRPr>
          </a:p>
          <a:p>
            <a:pPr marL="285750" indent="-285750">
              <a:buFont typeface="Arial" panose="020B0604020202020204" pitchFamily="34" charset="0"/>
              <a:buChar char="•"/>
            </a:pPr>
            <a:r>
              <a:rPr lang="es-ES" sz="1400" dirty="0">
                <a:solidFill>
                  <a:srgbClr val="000000"/>
                </a:solidFill>
              </a:rPr>
              <a:t>Supongamos </a:t>
            </a:r>
            <a:r>
              <a:rPr lang="es-ES" sz="1400" i="1" dirty="0">
                <a:solidFill>
                  <a:srgbClr val="000000"/>
                </a:solidFill>
              </a:rPr>
              <a:t>cuenta </a:t>
            </a:r>
            <a:r>
              <a:rPr lang="es-ES" sz="1400" dirty="0">
                <a:solidFill>
                  <a:srgbClr val="000000"/>
                </a:solidFill>
              </a:rPr>
              <a:t>vale 10, y dos hilos </a:t>
            </a:r>
            <a:r>
              <a:rPr lang="es-ES" sz="1400" i="1" dirty="0">
                <a:solidFill>
                  <a:srgbClr val="000000"/>
                </a:solidFill>
              </a:rPr>
              <a:t>sumador </a:t>
            </a:r>
            <a:r>
              <a:rPr lang="es-ES" sz="1400" dirty="0">
                <a:solidFill>
                  <a:srgbClr val="000000"/>
                </a:solidFill>
              </a:rPr>
              <a:t>y </a:t>
            </a:r>
            <a:r>
              <a:rPr lang="es-ES" sz="1400" i="1" dirty="0">
                <a:solidFill>
                  <a:srgbClr val="000000"/>
                </a:solidFill>
              </a:rPr>
              <a:t>restador </a:t>
            </a:r>
            <a:r>
              <a:rPr lang="es-ES" sz="1400" dirty="0">
                <a:solidFill>
                  <a:srgbClr val="000000"/>
                </a:solidFill>
              </a:rPr>
              <a:t>ejecutándose a la vez sobre </a:t>
            </a:r>
            <a:r>
              <a:rPr lang="es-ES" sz="1400" i="1" dirty="0">
                <a:solidFill>
                  <a:srgbClr val="000000"/>
                </a:solidFill>
              </a:rPr>
              <a:t>cuenta. </a:t>
            </a:r>
            <a:r>
              <a:rPr lang="es-ES" sz="1400" dirty="0">
                <a:solidFill>
                  <a:srgbClr val="000000"/>
                </a:solidFill>
              </a:rPr>
              <a:t>Puede suceder </a:t>
            </a:r>
          </a:p>
          <a:p>
            <a:endParaRPr lang="es-ES" sz="1400" dirty="0">
              <a:solidFill>
                <a:srgbClr val="000000"/>
              </a:solidFill>
            </a:endParaRPr>
          </a:p>
          <a:p>
            <a:pPr lvl="2"/>
            <a:r>
              <a:rPr lang="es-ES" sz="1400" dirty="0">
                <a:solidFill>
                  <a:srgbClr val="000000"/>
                </a:solidFill>
              </a:rPr>
              <a:t>T0: </a:t>
            </a:r>
            <a:r>
              <a:rPr lang="es-ES" sz="1400" i="1" dirty="0">
                <a:solidFill>
                  <a:srgbClr val="000000"/>
                </a:solidFill>
              </a:rPr>
              <a:t>sumador 	</a:t>
            </a:r>
            <a:r>
              <a:rPr lang="es-ES" sz="1400" dirty="0">
                <a:solidFill>
                  <a:srgbClr val="000000"/>
                </a:solidFill>
              </a:rPr>
              <a:t>registro1 = cuenta {registro1 = 10} </a:t>
            </a:r>
          </a:p>
          <a:p>
            <a:pPr lvl="2"/>
            <a:r>
              <a:rPr lang="es-ES" sz="1400" dirty="0">
                <a:solidFill>
                  <a:srgbClr val="000000"/>
                </a:solidFill>
              </a:rPr>
              <a:t>T1: </a:t>
            </a:r>
            <a:r>
              <a:rPr lang="es-ES" sz="1400" i="1" dirty="0">
                <a:solidFill>
                  <a:srgbClr val="000000"/>
                </a:solidFill>
              </a:rPr>
              <a:t>sumador 	</a:t>
            </a:r>
            <a:r>
              <a:rPr lang="es-ES" sz="1400" dirty="0">
                <a:solidFill>
                  <a:srgbClr val="000000"/>
                </a:solidFill>
              </a:rPr>
              <a:t>registro1 = registro1 + 1 {registro1 = 11} </a:t>
            </a:r>
          </a:p>
          <a:p>
            <a:pPr lvl="2"/>
            <a:r>
              <a:rPr lang="es-ES" sz="1400" dirty="0">
                <a:solidFill>
                  <a:srgbClr val="000000"/>
                </a:solidFill>
              </a:rPr>
              <a:t>T2: </a:t>
            </a:r>
            <a:r>
              <a:rPr lang="es-ES" sz="1400" i="1" dirty="0">
                <a:solidFill>
                  <a:srgbClr val="000000"/>
                </a:solidFill>
              </a:rPr>
              <a:t>restador		</a:t>
            </a:r>
            <a:r>
              <a:rPr lang="es-ES" sz="1400" dirty="0">
                <a:solidFill>
                  <a:srgbClr val="000000"/>
                </a:solidFill>
              </a:rPr>
              <a:t>registro2 = cuenta {registro2 = 10} </a:t>
            </a:r>
          </a:p>
          <a:p>
            <a:pPr lvl="2"/>
            <a:r>
              <a:rPr lang="pt-BR" sz="1400" dirty="0">
                <a:solidFill>
                  <a:srgbClr val="000000"/>
                </a:solidFill>
              </a:rPr>
              <a:t>T3: </a:t>
            </a:r>
            <a:r>
              <a:rPr lang="pt-BR" sz="1400" i="1" dirty="0" err="1">
                <a:solidFill>
                  <a:srgbClr val="000000"/>
                </a:solidFill>
              </a:rPr>
              <a:t>restador</a:t>
            </a:r>
            <a:r>
              <a:rPr lang="pt-BR" sz="1400" i="1" dirty="0">
                <a:solidFill>
                  <a:srgbClr val="000000"/>
                </a:solidFill>
              </a:rPr>
              <a:t> 		</a:t>
            </a:r>
            <a:r>
              <a:rPr lang="pt-BR" sz="1400" dirty="0">
                <a:solidFill>
                  <a:srgbClr val="000000"/>
                </a:solidFill>
              </a:rPr>
              <a:t>registro2 = registro2 - 1 {registro2 = 9} </a:t>
            </a:r>
          </a:p>
          <a:p>
            <a:pPr lvl="2"/>
            <a:r>
              <a:rPr lang="es-ES" sz="1400" dirty="0">
                <a:solidFill>
                  <a:srgbClr val="000000"/>
                </a:solidFill>
              </a:rPr>
              <a:t>T4: </a:t>
            </a:r>
            <a:r>
              <a:rPr lang="es-ES" sz="1400" i="1" dirty="0">
                <a:solidFill>
                  <a:srgbClr val="000000"/>
                </a:solidFill>
              </a:rPr>
              <a:t>sumador 	</a:t>
            </a:r>
            <a:r>
              <a:rPr lang="es-ES" sz="1400" dirty="0">
                <a:solidFill>
                  <a:srgbClr val="000000"/>
                </a:solidFill>
              </a:rPr>
              <a:t>cuenta = registro 1 {cuenta = 11} </a:t>
            </a:r>
          </a:p>
          <a:p>
            <a:pPr lvl="2"/>
            <a:r>
              <a:rPr lang="es-ES" sz="1400" dirty="0">
                <a:solidFill>
                  <a:srgbClr val="000000"/>
                </a:solidFill>
              </a:rPr>
              <a:t>T5: </a:t>
            </a:r>
            <a:r>
              <a:rPr lang="es-ES" sz="1400" i="1" dirty="0">
                <a:solidFill>
                  <a:srgbClr val="000000"/>
                </a:solidFill>
              </a:rPr>
              <a:t>restador 		</a:t>
            </a:r>
            <a:r>
              <a:rPr lang="es-ES" sz="1400" dirty="0">
                <a:solidFill>
                  <a:srgbClr val="000000"/>
                </a:solidFill>
              </a:rPr>
              <a:t>cuenta = registro2 {cuenta = 9} </a:t>
            </a:r>
          </a:p>
          <a:p>
            <a:pPr marL="285750" indent="-285750">
              <a:buFont typeface="Arial" panose="020B0604020202020204" pitchFamily="34" charset="0"/>
              <a:buChar char="•"/>
            </a:pPr>
            <a:endParaRPr lang="es-ES" sz="1400" dirty="0">
              <a:solidFill>
                <a:srgbClr val="000000"/>
              </a:solidFill>
            </a:endParaRPr>
          </a:p>
          <a:p>
            <a:pPr marL="285750" indent="-285750">
              <a:buFont typeface="Arial" panose="020B0604020202020204" pitchFamily="34" charset="0"/>
              <a:buChar char="•"/>
            </a:pPr>
            <a:r>
              <a:rPr lang="es-ES" sz="1400" dirty="0">
                <a:solidFill>
                  <a:srgbClr val="000000"/>
                </a:solidFill>
              </a:rPr>
              <a:t>El resultado final </a:t>
            </a:r>
            <a:r>
              <a:rPr lang="es-ES" sz="1400" i="1" dirty="0">
                <a:solidFill>
                  <a:srgbClr val="000000"/>
                </a:solidFill>
              </a:rPr>
              <a:t>cuenta = 9 </a:t>
            </a:r>
            <a:r>
              <a:rPr lang="es-ES" sz="1400" dirty="0">
                <a:solidFill>
                  <a:srgbClr val="000000"/>
                </a:solidFill>
              </a:rPr>
              <a:t>es incorrecto. Condición de carrera</a:t>
            </a:r>
          </a:p>
        </p:txBody>
      </p:sp>
    </p:spTree>
    <p:extLst>
      <p:ext uri="{BB962C8B-B14F-4D97-AF65-F5344CB8AC3E}">
        <p14:creationId xmlns:p14="http://schemas.microsoft.com/office/powerpoint/2010/main" val="3874966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6.1. Sincronización de hilos. Problemas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lnSpc>
                <a:spcPct val="150000"/>
              </a:lnSpc>
            </a:pPr>
            <a:r>
              <a:rPr lang="es-ES" sz="1600" b="1" dirty="0">
                <a:latin typeface="Arial" panose="020B0604020202020204" pitchFamily="34" charset="0"/>
                <a:cs typeface="Arial" panose="020B0604020202020204" pitchFamily="34" charset="0"/>
              </a:rPr>
              <a:t>Condición de carrera</a:t>
            </a:r>
          </a:p>
          <a:p>
            <a:pPr marL="0" indent="0" algn="just">
              <a:lnSpc>
                <a:spcPct val="150000"/>
              </a:lnSpc>
              <a:buNone/>
            </a:pPr>
            <a:r>
              <a:rPr lang="es-ES" sz="1600" dirty="0">
                <a:latin typeface="Arial" panose="020B0604020202020204" pitchFamily="34" charset="0"/>
                <a:cs typeface="Arial" panose="020B0604020202020204" pitchFamily="34" charset="0"/>
              </a:rPr>
              <a:t>A continuación, se muestra un ejemplo de la condición de carrera.</a:t>
            </a:r>
          </a:p>
          <a:p>
            <a:pPr marL="0" indent="0" algn="just">
              <a:lnSpc>
                <a:spcPct val="150000"/>
              </a:lnSpc>
              <a:buNone/>
            </a:pPr>
            <a:r>
              <a:rPr lang="es-ES" sz="1600" dirty="0">
                <a:latin typeface="Arial" panose="020B0604020202020204" pitchFamily="34" charset="0"/>
                <a:cs typeface="Arial" panose="020B0604020202020204" pitchFamily="34" charset="0"/>
              </a:rPr>
              <a:t>	</a:t>
            </a:r>
            <a:r>
              <a:rPr lang="es-ES" sz="1600" i="1" dirty="0">
                <a:latin typeface="Arial" panose="020B0604020202020204" pitchFamily="34" charset="0"/>
                <a:cs typeface="Arial" panose="020B0604020202020204" pitchFamily="34" charset="0"/>
              </a:rPr>
              <a:t>Se lanzan 4 hilos de ejecución. Cada uno de los hilos realiza una operación 1000 veces. Los hilos h1 y 	h3 suman 1 a una variable entera estática de la clase Hilo. Los hilos h2 y h4 restan 1 a la misma 	variable.</a:t>
            </a:r>
          </a:p>
          <a:p>
            <a:pPr marL="0" indent="0" algn="just">
              <a:lnSpc>
                <a:spcPct val="150000"/>
              </a:lnSpc>
              <a:buNone/>
            </a:pPr>
            <a:r>
              <a:rPr lang="es-ES" sz="1600" i="1" dirty="0">
                <a:latin typeface="Arial" panose="020B0604020202020204" pitchFamily="34" charset="0"/>
                <a:cs typeface="Arial" panose="020B0604020202020204" pitchFamily="34" charset="0"/>
              </a:rPr>
              <a:t>	El resultado debería ser siempre 0, ya que todos los hilos suman o restan el mismo valor. Si se ejecuta 	varias veces el programa se puede observar que, en algunas ocasiones, el resultado no es 0. </a:t>
            </a:r>
          </a:p>
          <a:p>
            <a:pPr marL="0" indent="0" algn="just">
              <a:lnSpc>
                <a:spcPct val="150000"/>
              </a:lnSpc>
              <a:buNone/>
            </a:pPr>
            <a:r>
              <a:rPr lang="es-ES" sz="1600" i="1" dirty="0">
                <a:latin typeface="Arial" panose="020B0604020202020204" pitchFamily="34" charset="0"/>
                <a:cs typeface="Arial" panose="020B0604020202020204" pitchFamily="34" charset="0"/>
              </a:rPr>
              <a:t>	Esto es debido al orden en el que el código máquina es ejecutado: si una de las órdenes de incremento 	o decremento queda a la mitad (leído el valor de la variable que almacena la cuenta, pero no 	incrementado) y entra otro hilo a ejecutarse, cuando se vuelve al hilo anterior se dispone de un valor 	que ya no es actual.</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4538095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6.1. Sincronización de hilos. Problemas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r>
              <a:rPr lang="es-ES" sz="1600" b="1" dirty="0">
                <a:latin typeface="Arial" panose="020B0604020202020204" pitchFamily="34" charset="0"/>
                <a:cs typeface="Arial" panose="020B0604020202020204" pitchFamily="34" charset="0"/>
              </a:rPr>
              <a:t>Condición de carrera</a:t>
            </a:r>
          </a:p>
          <a:p>
            <a:pPr marL="0" indent="0" algn="just">
              <a:lnSpc>
                <a:spcPct val="50000"/>
              </a:lnSpc>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Hilo </a:t>
            </a:r>
            <a:r>
              <a:rPr lang="es-ES" sz="1200" dirty="0" err="1">
                <a:latin typeface="Courier New" panose="02070309020205020404" pitchFamily="49" charset="0"/>
                <a:cs typeface="Courier New" panose="02070309020205020404" pitchFamily="49" charset="0"/>
              </a:rPr>
              <a:t>extends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Thread</a:t>
            </a:r>
            <a:r>
              <a:rPr lang="es-ES" sz="1200" dirty="0">
                <a:latin typeface="Courier New" panose="02070309020205020404" pitchFamily="49" charset="0"/>
                <a:cs typeface="Courier New" panose="02070309020205020404" pitchFamily="49" charset="0"/>
              </a:rPr>
              <a:t> {</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idHilo</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static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cuenta=0;</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Hilo(</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_</a:t>
            </a:r>
            <a:r>
              <a:rPr lang="es-ES" sz="1200" dirty="0" err="1">
                <a:latin typeface="Courier New" panose="02070309020205020404" pitchFamily="49" charset="0"/>
                <a:cs typeface="Courier New" panose="02070309020205020404" pitchFamily="49" charset="0"/>
              </a:rPr>
              <a:t>idHilo</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_</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this.idHilo</a:t>
            </a:r>
            <a:r>
              <a:rPr lang="es-ES" sz="1200" dirty="0">
                <a:latin typeface="Courier New" panose="02070309020205020404" pitchFamily="49" charset="0"/>
                <a:cs typeface="Courier New" panose="02070309020205020404" pitchFamily="49" charset="0"/>
              </a:rPr>
              <a:t> =_</a:t>
            </a:r>
            <a:r>
              <a:rPr lang="es-ES" sz="1200" dirty="0" err="1">
                <a:latin typeface="Courier New" panose="02070309020205020404" pitchFamily="49" charset="0"/>
                <a:cs typeface="Courier New" panose="02070309020205020404" pitchFamily="49" charset="0"/>
              </a:rPr>
              <a:t>idHilo</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this.inc = _</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run(){</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for</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i=0;i&lt;1000;i++){</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 + </a:t>
            </a:r>
            <a:r>
              <a:rPr lang="es-ES" sz="1200" dirty="0" err="1">
                <a:latin typeface="Courier New" panose="02070309020205020404" pitchFamily="49" charset="0"/>
                <a:cs typeface="Courier New" panose="02070309020205020404" pitchFamily="49" charset="0"/>
              </a:rPr>
              <a:t>inc</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idHilo</a:t>
            </a:r>
            <a:r>
              <a:rPr lang="es-ES" sz="1200" dirty="0">
                <a:latin typeface="Courier New" panose="02070309020205020404" pitchFamily="49" charset="0"/>
                <a:cs typeface="Courier New" panose="02070309020205020404" pitchFamily="49" charset="0"/>
              </a:rPr>
              <a:t>+"CUENTA:" + </a:t>
            </a:r>
            <a:r>
              <a:rPr lang="es-ES" sz="1200" dirty="0" err="1">
                <a:latin typeface="Courier New" panose="02070309020205020404" pitchFamily="49" charset="0"/>
                <a:cs typeface="Courier New" panose="02070309020205020404" pitchFamily="49" charset="0"/>
              </a:rPr>
              <a:t>Hilo.cuenta</a:t>
            </a:r>
            <a:r>
              <a:rPr lang="es-ES" sz="1200" dirty="0">
                <a:latin typeface="Courier New" panose="02070309020205020404" pitchFamily="49" charset="0"/>
                <a:cs typeface="Courier New" panose="02070309020205020404" pitchFamily="49" charset="0"/>
              </a:rPr>
              <a:t>);</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p>
          <a:p>
            <a:pPr marL="0" indent="0" algn="just">
              <a:lnSpc>
                <a:spcPct val="50000"/>
              </a:lnSpc>
              <a:buNone/>
            </a:pPr>
            <a:r>
              <a:rPr lang="es-ES" sz="1200" dirty="0">
                <a:latin typeface="Courier New" panose="02070309020205020404" pitchFamily="49" charset="0"/>
                <a:cs typeface="Courier New" panose="02070309020205020404" pitchFamily="49" charset="0"/>
              </a:rPr>
              <a:t>    }</a:t>
            </a:r>
          </a:p>
          <a:p>
            <a:pPr marL="0" indent="0" algn="just">
              <a:lnSpc>
                <a:spcPct val="50000"/>
              </a:lnSpc>
              <a:buNone/>
            </a:pPr>
            <a:r>
              <a:rPr lang="es-ES" sz="12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153986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6.1. Sincronización de hilos. Problemas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r>
              <a:rPr lang="es-ES" sz="1600" b="1" dirty="0">
                <a:latin typeface="Arial" panose="020B0604020202020204" pitchFamily="34" charset="0"/>
                <a:cs typeface="Arial" panose="020B0604020202020204" pitchFamily="34" charset="0"/>
              </a:rPr>
              <a:t>Condición de carrera</a:t>
            </a:r>
          </a:p>
          <a:p>
            <a:pPr marL="0" indent="0" algn="just">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PSP_Ejemplo5_Condiciondecarrera {</a:t>
            </a:r>
          </a:p>
          <a:p>
            <a:pPr marL="0"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static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main</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String</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args</a:t>
            </a:r>
            <a:r>
              <a:rPr lang="es-ES" sz="1400" dirty="0">
                <a:latin typeface="Courier New" panose="02070309020205020404" pitchFamily="49" charset="0"/>
                <a:cs typeface="Courier New" panose="02070309020205020404" pitchFamily="49" charset="0"/>
              </a:rPr>
              <a:t>) {</a:t>
            </a:r>
          </a:p>
          <a:p>
            <a:pPr marL="0" indent="0" algn="just">
              <a:buNone/>
            </a:pPr>
            <a:r>
              <a:rPr lang="es-ES" sz="1400" dirty="0">
                <a:latin typeface="Courier New" panose="02070309020205020404" pitchFamily="49" charset="0"/>
                <a:cs typeface="Courier New" panose="02070309020205020404" pitchFamily="49" charset="0"/>
              </a:rPr>
              <a:t>        Hilo h1 = new Hilo(1,1);//Hilo sumador;</a:t>
            </a:r>
          </a:p>
          <a:p>
            <a:pPr marL="0" indent="0" algn="just">
              <a:buNone/>
            </a:pPr>
            <a:r>
              <a:rPr lang="es-ES" sz="1400" dirty="0">
                <a:latin typeface="Courier New" panose="02070309020205020404" pitchFamily="49" charset="0"/>
                <a:cs typeface="Courier New" panose="02070309020205020404" pitchFamily="49" charset="0"/>
              </a:rPr>
              <a:t>        Hilo h2 = new Hilo(2,-1);//Hilo restador</a:t>
            </a:r>
          </a:p>
          <a:p>
            <a:pPr marL="0" indent="0" algn="just">
              <a:buNone/>
            </a:pPr>
            <a:r>
              <a:rPr lang="es-ES" sz="1400" dirty="0">
                <a:latin typeface="Courier New" panose="02070309020205020404" pitchFamily="49" charset="0"/>
                <a:cs typeface="Courier New" panose="02070309020205020404" pitchFamily="49" charset="0"/>
              </a:rPr>
              <a:t>        Hilo h3 = new Hilo(3,1);//Hilo sumador;</a:t>
            </a:r>
          </a:p>
          <a:p>
            <a:pPr marL="0" indent="0" algn="just">
              <a:buNone/>
            </a:pPr>
            <a:r>
              <a:rPr lang="es-ES" sz="1400" dirty="0">
                <a:latin typeface="Courier New" panose="02070309020205020404" pitchFamily="49" charset="0"/>
                <a:cs typeface="Courier New" panose="02070309020205020404" pitchFamily="49" charset="0"/>
              </a:rPr>
              <a:t>        Hilo h4 = new Hilo(4,-1);//Hilo restador</a:t>
            </a:r>
          </a:p>
          <a:p>
            <a:pPr marL="0" indent="0" algn="just">
              <a:buNone/>
            </a:pPr>
            <a:r>
              <a:rPr lang="es-ES" sz="1400" dirty="0">
                <a:latin typeface="Courier New" panose="02070309020205020404" pitchFamily="49" charset="0"/>
                <a:cs typeface="Courier New" panose="02070309020205020404" pitchFamily="49" charset="0"/>
              </a:rPr>
              <a:t>        h1.start();</a:t>
            </a:r>
          </a:p>
          <a:p>
            <a:pPr marL="0" indent="0" algn="just">
              <a:buNone/>
            </a:pPr>
            <a:r>
              <a:rPr lang="es-ES" sz="1400" dirty="0">
                <a:latin typeface="Courier New" panose="02070309020205020404" pitchFamily="49" charset="0"/>
                <a:cs typeface="Courier New" panose="02070309020205020404" pitchFamily="49" charset="0"/>
              </a:rPr>
              <a:t>        h2.start();</a:t>
            </a:r>
          </a:p>
          <a:p>
            <a:pPr marL="0" indent="0" algn="just">
              <a:buNone/>
            </a:pPr>
            <a:r>
              <a:rPr lang="es-ES" sz="1400" dirty="0">
                <a:latin typeface="Courier New" panose="02070309020205020404" pitchFamily="49" charset="0"/>
                <a:cs typeface="Courier New" panose="02070309020205020404" pitchFamily="49" charset="0"/>
              </a:rPr>
              <a:t>        h3.start();</a:t>
            </a:r>
          </a:p>
          <a:p>
            <a:pPr marL="0" indent="0" algn="just">
              <a:buNone/>
            </a:pPr>
            <a:r>
              <a:rPr lang="es-ES" sz="1400" dirty="0">
                <a:latin typeface="Courier New" panose="02070309020205020404" pitchFamily="49" charset="0"/>
                <a:cs typeface="Courier New" panose="02070309020205020404" pitchFamily="49" charset="0"/>
              </a:rPr>
              <a:t>        h4.start();</a:t>
            </a:r>
          </a:p>
          <a:p>
            <a:pPr marL="0" indent="0" algn="just">
              <a:buNone/>
            </a:pPr>
            <a:r>
              <a:rPr lang="es-ES" sz="1400" dirty="0">
                <a:latin typeface="Courier New" panose="02070309020205020404" pitchFamily="49" charset="0"/>
                <a:cs typeface="Courier New" panose="02070309020205020404" pitchFamily="49" charset="0"/>
              </a:rPr>
              <a:t>    }   </a:t>
            </a:r>
          </a:p>
          <a:p>
            <a:pPr marL="0" indent="0" algn="just">
              <a:buNone/>
            </a:pPr>
            <a:r>
              <a:rPr lang="es-ES" sz="1400" dirty="0">
                <a:latin typeface="Courier New" panose="02070309020205020404" pitchFamily="49" charset="0"/>
                <a:cs typeface="Courier New" panose="02070309020205020404" pitchFamily="49" charset="0"/>
              </a:rPr>
              <a:t>}</a:t>
            </a:r>
            <a:endParaRPr lang="es-ES" sz="1400" i="1" dirty="0">
              <a:latin typeface="Courier New" panose="02070309020205020404" pitchFamily="49" charset="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12411261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6.1. Sincronización de hilos. Problemas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92500" lnSpcReduction="20000"/>
          </a:bodyPr>
          <a:lstStyle/>
          <a:p>
            <a:pPr algn="just">
              <a:lnSpc>
                <a:spcPct val="150000"/>
              </a:lnSpc>
            </a:pPr>
            <a:r>
              <a:rPr lang="es-ES" sz="1600" b="1" dirty="0">
                <a:latin typeface="Arial" panose="020B0604020202020204" pitchFamily="34" charset="0"/>
                <a:cs typeface="Arial" panose="020B0604020202020204" pitchFamily="34" charset="0"/>
              </a:rPr>
              <a:t>Inconsistencia de memoria</a:t>
            </a:r>
          </a:p>
          <a:p>
            <a:pPr marL="0" indent="0" algn="just">
              <a:lnSpc>
                <a:spcPct val="150000"/>
              </a:lnSpc>
              <a:buNone/>
            </a:pPr>
            <a:r>
              <a:rPr lang="es-ES" sz="1600" dirty="0">
                <a:latin typeface="Arial" panose="020B0604020202020204" pitchFamily="34" charset="0"/>
                <a:cs typeface="Arial" panose="020B0604020202020204" pitchFamily="34" charset="0"/>
              </a:rPr>
              <a:t>Se produce cuando diferentes hilos ven diferentes valores de lo que debería ser el mismo dato. Este error se puede producir por la no actualización simultánea de las cachés de los procesadores, o por el desbordamiento del buffer, por ejemplo.</a:t>
            </a:r>
          </a:p>
          <a:p>
            <a:pPr algn="just">
              <a:lnSpc>
                <a:spcPct val="150000"/>
              </a:lnSpc>
            </a:pPr>
            <a:r>
              <a:rPr lang="es-ES" sz="1600" b="1" dirty="0">
                <a:latin typeface="Arial" panose="020B0604020202020204" pitchFamily="34" charset="0"/>
                <a:cs typeface="Arial" panose="020B0604020202020204" pitchFamily="34" charset="0"/>
              </a:rPr>
              <a:t>Inanición</a:t>
            </a:r>
          </a:p>
          <a:p>
            <a:pPr marL="0" indent="0" algn="just">
              <a:lnSpc>
                <a:spcPct val="150000"/>
              </a:lnSpc>
              <a:buNone/>
            </a:pPr>
            <a:r>
              <a:rPr lang="es-ES" sz="1600" dirty="0">
                <a:latin typeface="Arial" panose="020B0604020202020204" pitchFamily="34" charset="0"/>
                <a:cs typeface="Arial" panose="020B0604020202020204" pitchFamily="34" charset="0"/>
              </a:rPr>
              <a:t>Efecto que se produce cuando a un proceso o hilo no se le concede acceso a un recurso compartido porque otros procesos o hilos toman el control antes que él. Este problema se puede producir por una incorrecta gestión de prioridades o por la estructura del código. Muy complicado de encontrar,  ya que no se produce siempre.</a:t>
            </a:r>
          </a:p>
          <a:p>
            <a:pPr algn="just">
              <a:lnSpc>
                <a:spcPct val="150000"/>
              </a:lnSpc>
            </a:pPr>
            <a:r>
              <a:rPr lang="es-ES" sz="1600" b="1" dirty="0">
                <a:latin typeface="Arial" panose="020B0604020202020204" pitchFamily="34" charset="0"/>
                <a:cs typeface="Arial" panose="020B0604020202020204" pitchFamily="34" charset="0"/>
              </a:rPr>
              <a:t>Interbloqueo</a:t>
            </a:r>
          </a:p>
          <a:p>
            <a:pPr marL="0" indent="0" algn="just">
              <a:lnSpc>
                <a:spcPct val="150000"/>
              </a:lnSpc>
              <a:buNone/>
            </a:pPr>
            <a:r>
              <a:rPr lang="es-ES" sz="1600" dirty="0">
                <a:latin typeface="Arial" panose="020B0604020202020204" pitchFamily="34" charset="0"/>
                <a:cs typeface="Arial" panose="020B0604020202020204" pitchFamily="34" charset="0"/>
              </a:rPr>
              <a:t>Se produce cuando dos o más procesos o hilos están esperando un evento que sólo puede provocar un proceso o hilo bloqueado. Puede no producirse en todas las ejecuciones.</a:t>
            </a:r>
          </a:p>
          <a:p>
            <a:pPr algn="just">
              <a:lnSpc>
                <a:spcPct val="150000"/>
              </a:lnSpc>
            </a:pPr>
            <a:r>
              <a:rPr lang="es-ES" sz="1600" b="1" dirty="0">
                <a:latin typeface="Arial" panose="020B0604020202020204" pitchFamily="34" charset="0"/>
                <a:cs typeface="Arial" panose="020B0604020202020204" pitchFamily="34" charset="0"/>
              </a:rPr>
              <a:t>Bloqueo activo</a:t>
            </a:r>
          </a:p>
          <a:p>
            <a:pPr marL="0" indent="0" algn="just">
              <a:lnSpc>
                <a:spcPct val="150000"/>
              </a:lnSpc>
              <a:buNone/>
            </a:pPr>
            <a:r>
              <a:rPr lang="es-ES" sz="1600" dirty="0">
                <a:latin typeface="Arial" panose="020B0604020202020204" pitchFamily="34" charset="0"/>
                <a:cs typeface="Arial" panose="020B0604020202020204" pitchFamily="34" charset="0"/>
              </a:rPr>
              <a:t>Similar a un interbloqueo. En este caso los estados de los dos procesos o hilos que se encuentran en un bloqueo activo cambian constantemente de estado, esperando uno al evento que ha de generar el otro. En este caso se produce inanición, no bloqueo literal.</a:t>
            </a:r>
          </a:p>
          <a:p>
            <a:pPr marL="0" indent="0" algn="just">
              <a:lnSpc>
                <a:spcPct val="150000"/>
              </a:lnSpc>
              <a:buNone/>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700803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Tanto las condiciones de carrera como las inconsistencias de memoria se producen porque no se ejecutan los hilos de forma ordenada. </a:t>
            </a:r>
          </a:p>
          <a:p>
            <a:pPr algn="just">
              <a:lnSpc>
                <a:spcPct val="150000"/>
              </a:lnSpc>
            </a:pPr>
            <a:r>
              <a:rPr lang="es-ES" sz="1600" dirty="0">
                <a:latin typeface="Arial" panose="020B0604020202020204" pitchFamily="34" charset="0"/>
                <a:cs typeface="Arial" panose="020B0604020202020204" pitchFamily="34" charset="0"/>
              </a:rPr>
              <a:t>La solución pasa por provocar que cuando los hilos accedan a datos compartidos, los accesos se produzcan de forma ordenada o </a:t>
            </a:r>
            <a:r>
              <a:rPr lang="es-ES" sz="1600" b="1" dirty="0">
                <a:latin typeface="Arial" panose="020B0604020202020204" pitchFamily="34" charset="0"/>
                <a:cs typeface="Arial" panose="020B0604020202020204" pitchFamily="34" charset="0"/>
              </a:rPr>
              <a:t>síncrona</a:t>
            </a:r>
            <a:r>
              <a:rPr lang="es-ES" sz="1600" dirty="0">
                <a:latin typeface="Arial" panose="020B0604020202020204" pitchFamily="34" charset="0"/>
                <a:cs typeface="Arial" panose="020B0604020202020204" pitchFamily="34" charset="0"/>
              </a:rPr>
              <a:t>.</a:t>
            </a:r>
          </a:p>
          <a:p>
            <a:pPr algn="just">
              <a:lnSpc>
                <a:spcPct val="150000"/>
              </a:lnSpc>
            </a:pPr>
            <a:r>
              <a:rPr lang="es-ES" sz="1600" dirty="0">
                <a:latin typeface="Arial" panose="020B0604020202020204" pitchFamily="34" charset="0"/>
                <a:cs typeface="Arial" panose="020B0604020202020204" pitchFamily="34" charset="0"/>
              </a:rPr>
              <a:t>Cuando estén ejecutando código que no afecte a datos compartidos, podrán ejecutarse libremente en paralelo, proceso también denominado ejecución </a:t>
            </a:r>
            <a:r>
              <a:rPr lang="es-ES" sz="1600" b="1" dirty="0">
                <a:latin typeface="Arial" panose="020B0604020202020204" pitchFamily="34" charset="0"/>
                <a:cs typeface="Arial" panose="020B0604020202020204" pitchFamily="34" charset="0"/>
              </a:rPr>
              <a:t>asíncrona</a:t>
            </a:r>
            <a:r>
              <a:rPr lang="es-ES" sz="1600" dirty="0">
                <a:latin typeface="Arial" panose="020B0604020202020204" pitchFamily="34" charset="0"/>
                <a:cs typeface="Arial" panose="020B0604020202020204" pitchFamily="34"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49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49715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1. Conceptos básicos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lnSpcReduction="10000"/>
          </a:bodyPr>
          <a:lstStyle/>
          <a:p>
            <a:pPr marL="0" indent="0" algn="just">
              <a:lnSpc>
                <a:spcPct val="150000"/>
              </a:lnSpc>
              <a:buNone/>
            </a:pPr>
            <a:r>
              <a:rPr lang="es-ES" sz="1600" dirty="0">
                <a:latin typeface="Arial" panose="020B0604020202020204" pitchFamily="34" charset="0"/>
                <a:cs typeface="Arial" panose="020B0604020202020204" pitchFamily="34" charset="0"/>
              </a:rPr>
              <a:t>Para ver más claro cómo se comporta un programa de un único hilo frente a los programas de múltiples hilos, se puede establecer la siguiente analogía.</a:t>
            </a:r>
          </a:p>
          <a:p>
            <a:pPr marL="0" indent="0" algn="just">
              <a:lnSpc>
                <a:spcPct val="150000"/>
              </a:lnSpc>
              <a:buNone/>
            </a:pPr>
            <a:r>
              <a:rPr lang="es-ES" sz="1600" dirty="0">
                <a:latin typeface="Arial" panose="020B0604020202020204" pitchFamily="34" charset="0"/>
                <a:cs typeface="Arial" panose="020B0604020202020204" pitchFamily="34" charset="0"/>
              </a:rPr>
              <a:t>El camarero de una cafetería recibe a un cliente que le pide un café, una tostada y una tortilla francesa. Si el camarero trabaja como un proceso de un único hilo, pondrá la cafetera a preparar café, esperará a que termine para poner el pan a tostar y no pedirá la tortilla a la cocina hasta que el pan no esté tostado. </a:t>
            </a:r>
          </a:p>
          <a:p>
            <a:pPr marL="0" indent="0" algn="just">
              <a:lnSpc>
                <a:spcPct val="150000"/>
              </a:lnSpc>
              <a:buNone/>
            </a:pPr>
            <a:r>
              <a:rPr lang="es-ES" sz="1600" dirty="0">
                <a:latin typeface="Arial" panose="020B0604020202020204" pitchFamily="34" charset="0"/>
                <a:cs typeface="Arial" panose="020B0604020202020204" pitchFamily="34" charset="0"/>
              </a:rPr>
              <a:t>La mayoría de los camareros suelen trabajar como procesos multihilo: ponen la cafetera a preparar el café, el pan a tostar y piden a la cocina los platos sin esperar a que cada una de las demás tareas esté terminada. Dado que cada una de ellas consume diferentes recursos, no es necesario hacerlo. Transcurrido el tiempo que tarda en estar lista la tarea más lenta, el cliente estará atendido.</a:t>
            </a:r>
          </a:p>
          <a:p>
            <a:pPr marL="0" indent="0" algn="just">
              <a:lnSpc>
                <a:spcPct val="150000"/>
              </a:lnSpc>
              <a:buNone/>
            </a:pPr>
            <a:r>
              <a:rPr lang="es-ES" sz="1600" dirty="0">
                <a:latin typeface="Arial" panose="020B0604020202020204" pitchFamily="34" charset="0"/>
                <a:cs typeface="Arial" panose="020B0604020202020204" pitchFamily="34" charset="0"/>
              </a:rPr>
              <a:t>Siguiendo con la analogía, al igual que pasa en los ordenadores, los recursos de una cafetería son limitados, por lo que hay una restricción física que impide que se hagan más tareas simultáneamente de las que permiten los recursos. Si solo hay una tostadora con capacidad para dos rebanadas de pan, no se podrán tostar más de dicho número en un mismo instante de tiempo.</a:t>
            </a:r>
          </a:p>
          <a:p>
            <a:pPr marL="0" indent="0" algn="just">
              <a:lnSpc>
                <a:spcPct val="150000"/>
              </a:lnSpc>
              <a:buNone/>
            </a:pPr>
            <a:r>
              <a:rPr lang="es-ES" sz="1600" dirty="0">
                <a:latin typeface="Arial" panose="020B0604020202020204" pitchFamily="34" charset="0"/>
                <a:cs typeface="Arial" panose="020B0604020202020204" pitchFamily="34" charset="0"/>
              </a:rPr>
              <a:t>La programación que permite realizar este tipo de sistemas se llama multihilo, concurrente o asíncrona.</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35305887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lnSpc>
                <a:spcPct val="150000"/>
              </a:lnSpc>
            </a:pPr>
            <a:r>
              <a:rPr lang="es-ES" sz="1600" b="1" dirty="0">
                <a:latin typeface="Arial" panose="020B0604020202020204" pitchFamily="34" charset="0"/>
                <a:cs typeface="Arial" panose="020B0604020202020204" pitchFamily="34" charset="0"/>
              </a:rPr>
              <a:t>CONDICIONES DE BERNSTEIN</a:t>
            </a:r>
          </a:p>
          <a:p>
            <a:pPr marL="360363" indent="0" algn="just">
              <a:lnSpc>
                <a:spcPct val="150000"/>
              </a:lnSpc>
              <a:buNone/>
            </a:pPr>
            <a:r>
              <a:rPr lang="es-ES" sz="1600" dirty="0">
                <a:latin typeface="Arial" panose="020B0604020202020204" pitchFamily="34" charset="0"/>
                <a:cs typeface="Arial" panose="020B0604020202020204" pitchFamily="34" charset="0"/>
              </a:rPr>
              <a:t>Describen que dos segmentos de código i y j pueden ejecutarse en paralelo de forma asíncrona sin que haya riesgos de conflicto si cumplen:</a:t>
            </a:r>
          </a:p>
          <a:p>
            <a:pPr marL="703263" indent="-342900" algn="just">
              <a:lnSpc>
                <a:spcPct val="150000"/>
              </a:lnSpc>
              <a:buFont typeface="+mj-lt"/>
              <a:buAutoNum type="arabicPeriod"/>
            </a:pPr>
            <a:r>
              <a:rPr lang="es-ES" sz="1600" dirty="0">
                <a:latin typeface="Arial" panose="020B0604020202020204" pitchFamily="34" charset="0"/>
                <a:cs typeface="Arial" panose="020B0604020202020204" pitchFamily="34" charset="0"/>
              </a:rPr>
              <a:t>Todas las variables de entrada del segmento j son diferentes de las variables de salida del segmento i. De no ser así se produce una </a:t>
            </a:r>
            <a:r>
              <a:rPr lang="es-ES" sz="1600" b="1" dirty="0">
                <a:latin typeface="Arial" panose="020B0604020202020204" pitchFamily="34" charset="0"/>
                <a:cs typeface="Arial" panose="020B0604020202020204" pitchFamily="34" charset="0"/>
              </a:rPr>
              <a:t>dependencia de flujo </a:t>
            </a:r>
            <a:r>
              <a:rPr lang="es-ES" sz="1600" dirty="0">
                <a:latin typeface="Arial" panose="020B0604020202020204" pitchFamily="34" charset="0"/>
                <a:cs typeface="Arial" panose="020B0604020202020204" pitchFamily="34" charset="0"/>
              </a:rPr>
              <a:t>ya que el segmento j depende de la ejecución de i.</a:t>
            </a:r>
          </a:p>
          <a:p>
            <a:pPr marL="703263" indent="-342900" algn="just">
              <a:lnSpc>
                <a:spcPct val="150000"/>
              </a:lnSpc>
              <a:buFont typeface="+mj-lt"/>
              <a:buAutoNum type="arabicPeriod"/>
            </a:pPr>
            <a:r>
              <a:rPr lang="es-ES" sz="1600" dirty="0">
                <a:latin typeface="Arial" panose="020B0604020202020204" pitchFamily="34" charset="0"/>
                <a:cs typeface="Arial" panose="020B0604020202020204" pitchFamily="34" charset="0"/>
              </a:rPr>
              <a:t>Todas las variables de entrada del segmento i son diferentes de las variables de la salida del segmento j. De no ser así se produce </a:t>
            </a:r>
            <a:r>
              <a:rPr lang="es-ES" sz="1600" b="1" dirty="0" err="1">
                <a:latin typeface="Arial" panose="020B0604020202020204" pitchFamily="34" charset="0"/>
                <a:cs typeface="Arial" panose="020B0604020202020204" pitchFamily="34" charset="0"/>
              </a:rPr>
              <a:t>antidependencia</a:t>
            </a:r>
            <a:r>
              <a:rPr lang="es-ES" sz="1600" dirty="0">
                <a:latin typeface="Arial" panose="020B0604020202020204" pitchFamily="34" charset="0"/>
                <a:cs typeface="Arial" panose="020B0604020202020204" pitchFamily="34" charset="0"/>
              </a:rPr>
              <a:t>. </a:t>
            </a:r>
          </a:p>
          <a:p>
            <a:pPr marL="703263" indent="-342900" algn="just">
              <a:lnSpc>
                <a:spcPct val="150000"/>
              </a:lnSpc>
              <a:buFont typeface="+mj-lt"/>
              <a:buAutoNum type="arabicPeriod"/>
            </a:pPr>
            <a:r>
              <a:rPr lang="es-ES" sz="1600" dirty="0">
                <a:latin typeface="Arial" panose="020B0604020202020204" pitchFamily="34" charset="0"/>
                <a:cs typeface="Arial" panose="020B0604020202020204" pitchFamily="34" charset="0"/>
              </a:rPr>
              <a:t>Dependencia de salida. Todas las variables de salida del segmento i son diferentes de las variables de salida del segmento j. De no ser así, el resultado será el del último segmento que se ejecutó, provocando una </a:t>
            </a:r>
            <a:r>
              <a:rPr lang="es-ES" sz="1600" b="1" dirty="0">
                <a:latin typeface="Arial" panose="020B0604020202020204" pitchFamily="34" charset="0"/>
                <a:cs typeface="Arial" panose="020B0604020202020204" pitchFamily="34" charset="0"/>
              </a:rPr>
              <a:t>dependencia de salida</a:t>
            </a:r>
            <a:r>
              <a:rPr lang="es-ES" sz="1600" dirty="0">
                <a:latin typeface="Arial" panose="020B0604020202020204" pitchFamily="34" charset="0"/>
                <a:cs typeface="Arial" panose="020B0604020202020204" pitchFamily="34" charset="0"/>
              </a:rPr>
              <a:t>.</a:t>
            </a:r>
          </a:p>
          <a:p>
            <a:pPr marL="0" indent="0" algn="just">
              <a:lnSpc>
                <a:spcPct val="150000"/>
              </a:lnSpc>
              <a:buNone/>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8336312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lnSpc>
                <a:spcPct val="150000"/>
              </a:lnSpc>
            </a:pPr>
            <a:r>
              <a:rPr lang="es-ES" sz="1600" b="1" dirty="0">
                <a:latin typeface="Arial" panose="020B0604020202020204" pitchFamily="34" charset="0"/>
                <a:cs typeface="Arial" panose="020B0604020202020204" pitchFamily="34" charset="0"/>
              </a:rPr>
              <a:t>OPERACIÓN ATÓMICA</a:t>
            </a:r>
          </a:p>
          <a:p>
            <a:pPr marL="360363" indent="0" algn="just">
              <a:lnSpc>
                <a:spcPct val="150000"/>
              </a:lnSpc>
              <a:buNone/>
            </a:pPr>
            <a:r>
              <a:rPr lang="es-ES" sz="1600" dirty="0">
                <a:latin typeface="Arial" panose="020B0604020202020204" pitchFamily="34" charset="0"/>
                <a:cs typeface="Arial" panose="020B0604020202020204" pitchFamily="34" charset="0"/>
              </a:rPr>
              <a:t>Es aquella que se ejecuta de manera continuada sin ser interrumpida, por lo que ningún otro proceso ni hilo podrá modificar los datos que tengan que ver con dicha operación.</a:t>
            </a:r>
          </a:p>
          <a:p>
            <a:pPr marL="360363" indent="0" algn="just">
              <a:lnSpc>
                <a:spcPct val="150000"/>
              </a:lnSpc>
              <a:buNone/>
            </a:pPr>
            <a:r>
              <a:rPr lang="es-ES" sz="1600" dirty="0">
                <a:latin typeface="Arial" panose="020B0604020202020204" pitchFamily="34" charset="0"/>
                <a:cs typeface="Arial" panose="020B0604020202020204" pitchFamily="34" charset="0"/>
              </a:rPr>
              <a:t>Las operaciones de escritura en memoria y las operaciones matemáticas (por ejemplo i++) no son atómicas.</a:t>
            </a:r>
          </a:p>
          <a:p>
            <a:pPr marL="360363" indent="0" algn="just">
              <a:lnSpc>
                <a:spcPct val="150000"/>
              </a:lnSpc>
              <a:buNone/>
            </a:pPr>
            <a:r>
              <a:rPr lang="es-ES" sz="1600" dirty="0">
                <a:latin typeface="Arial" panose="020B0604020202020204" pitchFamily="34" charset="0"/>
                <a:cs typeface="Arial" panose="020B0604020202020204" pitchFamily="34" charset="0"/>
              </a:rPr>
              <a:t>En un sistema con múltiples procesadores con varios hilos de ejecución ejecutándose garantizar la atomicidad es complejo.</a:t>
            </a:r>
          </a:p>
          <a:p>
            <a:pPr marL="360363" indent="0" algn="just">
              <a:lnSpc>
                <a:spcPct val="150000"/>
              </a:lnSpc>
              <a:buNone/>
            </a:pPr>
            <a:r>
              <a:rPr lang="es-ES" sz="1600" dirty="0">
                <a:latin typeface="Arial" panose="020B0604020202020204" pitchFamily="34" charset="0"/>
                <a:cs typeface="Arial" panose="020B0604020202020204" pitchFamily="34" charset="0"/>
              </a:rPr>
              <a:t>Declarando una variable como </a:t>
            </a:r>
            <a:r>
              <a:rPr lang="es-ES" sz="1600" i="1" dirty="0" err="1">
                <a:latin typeface="Arial" panose="020B0604020202020204" pitchFamily="34" charset="0"/>
                <a:cs typeface="Arial" panose="020B0604020202020204" pitchFamily="34" charset="0"/>
              </a:rPr>
              <a:t>volatile</a:t>
            </a:r>
            <a:r>
              <a:rPr lang="es-ES" sz="1600" dirty="0">
                <a:latin typeface="Arial" panose="020B0604020202020204" pitchFamily="34" charset="0"/>
                <a:cs typeface="Arial" panose="020B0604020202020204" pitchFamily="34" charset="0"/>
              </a:rPr>
              <a:t> se garantiza que la modificación del valor de dicha variable se hace directamente sobre la memoria (y no sobre un registro en el procesador) lo que provoca atomicidad.</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7560686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400" b="1" dirty="0">
                <a:latin typeface="Arial" panose="020B0604020202020204" pitchFamily="34" charset="0"/>
                <a:cs typeface="Arial" panose="020B0604020202020204" pitchFamily="34" charset="0"/>
              </a:rPr>
              <a:t>SECCIÓN CRÍTICA</a:t>
            </a:r>
          </a:p>
          <a:p>
            <a:pPr marL="360363" indent="0" algn="just">
              <a:lnSpc>
                <a:spcPct val="150000"/>
              </a:lnSpc>
              <a:buNone/>
            </a:pPr>
            <a:r>
              <a:rPr lang="es-ES" sz="1400" dirty="0">
                <a:latin typeface="Arial" panose="020B0604020202020204" pitchFamily="34" charset="0"/>
                <a:cs typeface="Arial" panose="020B0604020202020204" pitchFamily="34" charset="0"/>
              </a:rPr>
              <a:t>Se denomina sección crítica a aquella porción de código en la que se accede a algún recurso compartido (estructura de datos o dispositivo) que no debe ser accedido por más de un proceso o hilo de ejecución simultáneamente (es ejecutada de forma atómica).</a:t>
            </a:r>
          </a:p>
          <a:p>
            <a:pPr marL="360363" indent="0" algn="just">
              <a:lnSpc>
                <a:spcPct val="150000"/>
              </a:lnSpc>
              <a:buNone/>
            </a:pPr>
            <a:r>
              <a:rPr lang="es-ES" sz="1400" dirty="0">
                <a:latin typeface="Arial" panose="020B0604020202020204" pitchFamily="34" charset="0"/>
                <a:cs typeface="Arial" panose="020B0604020202020204" pitchFamily="34" charset="0"/>
              </a:rPr>
              <a:t>Una sección crítica debe estar dotada de un mecanismo de sincronización de entrada y salida para garantizar la exclusión y para aprovechar el recurso compartido (</a:t>
            </a:r>
            <a:r>
              <a:rPr lang="es-ES" sz="1400" dirty="0" err="1">
                <a:latin typeface="Arial" panose="020B0604020202020204" pitchFamily="34" charset="0"/>
                <a:cs typeface="Arial" panose="020B0604020202020204" pitchFamily="34" charset="0"/>
              </a:rPr>
              <a:t>p.e</a:t>
            </a:r>
            <a:r>
              <a:rPr lang="es-ES" sz="1400" dirty="0">
                <a:latin typeface="Arial" panose="020B0604020202020204" pitchFamily="34" charset="0"/>
                <a:cs typeface="Arial" panose="020B0604020202020204" pitchFamily="34" charset="0"/>
              </a:rPr>
              <a:t>. un semáforo).</a:t>
            </a:r>
          </a:p>
          <a:p>
            <a:pPr marL="914400" lvl="2" indent="0">
              <a:lnSpc>
                <a:spcPct val="100000"/>
              </a:lnSpc>
              <a:buNone/>
            </a:pPr>
            <a:r>
              <a:rPr lang="es-ES" sz="1200" dirty="0">
                <a:latin typeface="Courier New" panose="02070309020205020404" pitchFamily="49" charset="0"/>
                <a:cs typeface="Courier New" panose="02070309020205020404" pitchFamily="49" charset="0"/>
              </a:rPr>
              <a:t>do { </a:t>
            </a:r>
          </a:p>
          <a:p>
            <a:pPr marL="1371600" lvl="3" indent="0">
              <a:lnSpc>
                <a:spcPct val="100000"/>
              </a:lnSpc>
              <a:buNone/>
            </a:pPr>
            <a:r>
              <a:rPr lang="es-ES" sz="1200" dirty="0">
                <a:latin typeface="Courier New" panose="02070309020205020404" pitchFamily="49" charset="0"/>
                <a:cs typeface="Courier New" panose="02070309020205020404" pitchFamily="49" charset="0"/>
              </a:rPr>
              <a:t>Sección de entrada; </a:t>
            </a:r>
          </a:p>
          <a:p>
            <a:pPr marL="1371600" lvl="3" indent="0">
              <a:lnSpc>
                <a:spcPct val="100000"/>
              </a:lnSpc>
              <a:buNone/>
            </a:pPr>
            <a:r>
              <a:rPr lang="es-ES" sz="1200" dirty="0">
                <a:latin typeface="Courier New" panose="02070309020205020404" pitchFamily="49" charset="0"/>
                <a:cs typeface="Courier New" panose="02070309020205020404" pitchFamily="49" charset="0"/>
              </a:rPr>
              <a:t>SECCIÓN CRÍTICA </a:t>
            </a:r>
          </a:p>
          <a:p>
            <a:pPr marL="1371600" lvl="3" indent="0">
              <a:lnSpc>
                <a:spcPct val="100000"/>
              </a:lnSpc>
              <a:buNone/>
            </a:pPr>
            <a:r>
              <a:rPr lang="es-ES" sz="1200" dirty="0">
                <a:latin typeface="Courier New" panose="02070309020205020404" pitchFamily="49" charset="0"/>
                <a:cs typeface="Courier New" panose="02070309020205020404" pitchFamily="49" charset="0"/>
              </a:rPr>
              <a:t>Sección de salida; </a:t>
            </a:r>
          </a:p>
          <a:p>
            <a:pPr marL="1371600" lvl="3" indent="0">
              <a:lnSpc>
                <a:spcPct val="100000"/>
              </a:lnSpc>
              <a:buNone/>
            </a:pPr>
            <a:endParaRPr lang="es-ES" sz="1200" dirty="0">
              <a:latin typeface="Courier New" panose="02070309020205020404" pitchFamily="49" charset="0"/>
              <a:cs typeface="Courier New" panose="02070309020205020404" pitchFamily="49" charset="0"/>
            </a:endParaRPr>
          </a:p>
          <a:p>
            <a:pPr marL="1371600" lvl="3" indent="0">
              <a:lnSpc>
                <a:spcPct val="100000"/>
              </a:lnSpc>
              <a:buNone/>
            </a:pPr>
            <a:r>
              <a:rPr lang="es-ES" sz="1200" dirty="0">
                <a:latin typeface="Courier New" panose="02070309020205020404" pitchFamily="49" charset="0"/>
                <a:cs typeface="Courier New" panose="02070309020205020404" pitchFamily="49" charset="0"/>
              </a:rPr>
              <a:t>SECCIÓN RESTANTE </a:t>
            </a:r>
          </a:p>
          <a:p>
            <a:pPr marL="914400" lvl="2" indent="0">
              <a:lnSpc>
                <a:spcPct val="100000"/>
              </a:lnSpc>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while</a:t>
            </a:r>
            <a:r>
              <a:rPr lang="es-ES" sz="1200" dirty="0">
                <a:latin typeface="Courier New" panose="02070309020205020404" pitchFamily="49" charset="0"/>
                <a:cs typeface="Courier New" panose="02070309020205020404" pitchFamily="49" charset="0"/>
              </a:rPr>
              <a:t> (TRUE); </a:t>
            </a:r>
          </a:p>
          <a:p>
            <a:pPr marL="360363" indent="0" algn="just">
              <a:lnSpc>
                <a:spcPct val="150000"/>
              </a:lnSpc>
              <a:buNone/>
            </a:pPr>
            <a:r>
              <a:rPr lang="es-ES" sz="1400" dirty="0">
                <a:latin typeface="Arial" panose="020B0604020202020204" pitchFamily="34" charset="0"/>
                <a:cs typeface="Arial" panose="020B0604020202020204" pitchFamily="34" charset="0"/>
              </a:rPr>
              <a:t>Cuando se está ejecutando una sección crítica por parte de un proceso, ningún otro proceso puede ejecutarla. Esto implica:</a:t>
            </a:r>
          </a:p>
          <a:p>
            <a:pPr marL="646113" indent="-285750" algn="just">
              <a:lnSpc>
                <a:spcPct val="150000"/>
              </a:lnSpc>
            </a:pPr>
            <a:r>
              <a:rPr lang="es-ES" sz="1400" dirty="0">
                <a:latin typeface="Arial" panose="020B0604020202020204" pitchFamily="34" charset="0"/>
                <a:cs typeface="Arial" panose="020B0604020202020204" pitchFamily="34" charset="0"/>
              </a:rPr>
              <a:t>Si otro proceso quiere ejecutar la sección crítica, esta será bloqueada hasta que finalice la ejecución el primer proceso.</a:t>
            </a:r>
          </a:p>
          <a:p>
            <a:pPr marL="646113" indent="-285750" algn="just">
              <a:lnSpc>
                <a:spcPct val="150000"/>
              </a:lnSpc>
            </a:pPr>
            <a:r>
              <a:rPr lang="es-ES" sz="1400" dirty="0">
                <a:latin typeface="Arial" panose="020B0604020202020204" pitchFamily="34" charset="0"/>
                <a:cs typeface="Arial" panose="020B0604020202020204" pitchFamily="34" charset="0"/>
              </a:rPr>
              <a:t>Se deben garantizar que los cambios en los datos son visibles para todos los procesos (relación antes-después en el orden de ejecución).</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0923344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300" b="1" dirty="0">
                <a:latin typeface="Arial" panose="020B0604020202020204" pitchFamily="34" charset="0"/>
                <a:cs typeface="Arial" panose="020B0604020202020204" pitchFamily="34" charset="0"/>
              </a:rPr>
              <a:t>SECCIÓN CRÍTICA</a:t>
            </a:r>
          </a:p>
          <a:p>
            <a:pPr marL="360363" indent="0" algn="just">
              <a:lnSpc>
                <a:spcPct val="150000"/>
              </a:lnSpc>
              <a:buNone/>
            </a:pPr>
            <a:r>
              <a:rPr lang="es-ES" sz="1300" dirty="0">
                <a:latin typeface="Arial" panose="020B0604020202020204" pitchFamily="34" charset="0"/>
                <a:cs typeface="Arial" panose="020B0604020202020204" pitchFamily="34" charset="0"/>
              </a:rPr>
              <a:t>El problema de la sección crítica consiste en diseñar una solución que permita a los procesos cooperar. Cualquier solución debe cumplir:</a:t>
            </a:r>
          </a:p>
          <a:p>
            <a:pPr marL="646113" indent="-285750" algn="just">
              <a:lnSpc>
                <a:spcPct val="150000"/>
              </a:lnSpc>
            </a:pPr>
            <a:r>
              <a:rPr lang="es-ES" sz="1300" b="1" dirty="0">
                <a:latin typeface="Arial" panose="020B0604020202020204" pitchFamily="34" charset="0"/>
                <a:cs typeface="Arial" panose="020B0604020202020204" pitchFamily="34" charset="0"/>
              </a:rPr>
              <a:t>Exclusión mutua</a:t>
            </a:r>
            <a:r>
              <a:rPr lang="es-ES" sz="1300" dirty="0">
                <a:latin typeface="Arial" panose="020B0604020202020204" pitchFamily="34" charset="0"/>
                <a:cs typeface="Arial" panose="020B0604020202020204" pitchFamily="34" charset="0"/>
              </a:rPr>
              <a:t>. Si un proceso está ejecutando su sección crítica ningún otro proceso puede ejecutar su sección crítica.</a:t>
            </a:r>
          </a:p>
          <a:p>
            <a:pPr marL="646113" indent="-285750" algn="just">
              <a:lnSpc>
                <a:spcPct val="150000"/>
              </a:lnSpc>
            </a:pPr>
            <a:r>
              <a:rPr lang="es-ES" sz="1300" b="1" dirty="0">
                <a:latin typeface="Arial" panose="020B0604020202020204" pitchFamily="34" charset="0"/>
                <a:cs typeface="Arial" panose="020B0604020202020204" pitchFamily="34" charset="0"/>
              </a:rPr>
              <a:t>Progreso</a:t>
            </a:r>
            <a:r>
              <a:rPr lang="es-ES" sz="1300" dirty="0">
                <a:latin typeface="Arial" panose="020B0604020202020204" pitchFamily="34" charset="0"/>
                <a:cs typeface="Arial" panose="020B0604020202020204" pitchFamily="34" charset="0"/>
              </a:rPr>
              <a:t>. Si ningún proceso está ejecutando su sección crítica y hay varios procesos que quieren entrar en su sección crítica, solo los procesos que están esperando para entrar pueden participar en la decisión de quién entra definitivamente.</a:t>
            </a:r>
          </a:p>
          <a:p>
            <a:pPr marL="646113" indent="-285750" algn="just">
              <a:lnSpc>
                <a:spcPct val="150000"/>
              </a:lnSpc>
            </a:pPr>
            <a:r>
              <a:rPr lang="es-ES" sz="1300" b="1" dirty="0">
                <a:latin typeface="Arial" panose="020B0604020202020204" pitchFamily="34" charset="0"/>
                <a:cs typeface="Arial" panose="020B0604020202020204" pitchFamily="34" charset="0"/>
              </a:rPr>
              <a:t>Espera limitada</a:t>
            </a:r>
            <a:r>
              <a:rPr lang="es-ES" sz="1300" dirty="0">
                <a:latin typeface="Arial" panose="020B0604020202020204" pitchFamily="34" charset="0"/>
                <a:cs typeface="Arial" panose="020B0604020202020204" pitchFamily="34" charset="0"/>
              </a:rPr>
              <a:t>. Debe existir un número limitado de veces que se permite a otros procesos entrar en su sección crítica después de que otro proceso hay solicitado entrar en la suya y antes de que se le conceda. En caso contrario se produciría inanición. El tiempo de espera para entrar en sección crítica debe ser limitado.</a:t>
            </a:r>
          </a:p>
          <a:p>
            <a:pPr marL="360363" indent="0" algn="just">
              <a:lnSpc>
                <a:spcPct val="150000"/>
              </a:lnSpc>
              <a:buNone/>
            </a:pPr>
            <a:r>
              <a:rPr lang="es-ES" sz="1300" dirty="0">
                <a:latin typeface="Arial" panose="020B0604020202020204" pitchFamily="34" charset="0"/>
                <a:cs typeface="Arial" panose="020B0604020202020204" pitchFamily="34" charset="0"/>
              </a:rPr>
              <a:t>En resumen, la sección crítica debe terminar en tiempo determinado y disponer de mecanismos que eviten la inanición, para que la espera de los demás procesos para ejecutar sus secciones críticas sea limitada.</a:t>
            </a:r>
          </a:p>
          <a:p>
            <a:pPr marL="360363" indent="0" algn="just">
              <a:lnSpc>
                <a:spcPct val="150000"/>
              </a:lnSpc>
              <a:buNone/>
            </a:pPr>
            <a:r>
              <a:rPr lang="es-ES" sz="1300" dirty="0">
                <a:latin typeface="Arial" panose="020B0604020202020204" pitchFamily="34" charset="0"/>
                <a:cs typeface="Arial" panose="020B0604020202020204" pitchFamily="34" charset="0"/>
              </a:rPr>
              <a:t>Se requiere un mecanismo que actúe tanto antes de entrar en la sección crítica como después de salir de su ejecución, garantizando así la utilización exclusiva de los datos o recursos compartidos.</a:t>
            </a:r>
          </a:p>
          <a:p>
            <a:pPr marL="360363" indent="0" algn="just">
              <a:lnSpc>
                <a:spcPct val="150000"/>
              </a:lnSpc>
              <a:buNone/>
            </a:pPr>
            <a:r>
              <a:rPr lang="es-ES" sz="1300" dirty="0">
                <a:latin typeface="Arial" panose="020B0604020202020204" pitchFamily="34" charset="0"/>
                <a:cs typeface="Arial" panose="020B0604020202020204" pitchFamily="34" charset="0"/>
              </a:rPr>
              <a:t>La exclusión mutua se implementa de manera distinta según el sistema operativo.</a:t>
            </a:r>
          </a:p>
          <a:p>
            <a:pPr marL="360363" indent="0" algn="just">
              <a:lnSpc>
                <a:spcPct val="150000"/>
              </a:lnSpc>
              <a:buNone/>
            </a:pPr>
            <a:r>
              <a:rPr lang="es-ES" sz="1300" dirty="0">
                <a:latin typeface="Arial" panose="020B0604020202020204" pitchFamily="34" charset="0"/>
                <a:cs typeface="Arial" panose="020B0604020202020204" pitchFamily="34" charset="0"/>
              </a:rPr>
              <a:t>Java proporciona semáforos y monitores como mecanismos sencillos de implementar las secciones críticas.</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5528064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00000"/>
              </a:lnSpc>
            </a:pPr>
            <a:r>
              <a:rPr lang="es-ES" sz="1600" b="1" dirty="0">
                <a:latin typeface="Arial" panose="020B0604020202020204" pitchFamily="34" charset="0"/>
                <a:cs typeface="Arial" panose="020B0604020202020204" pitchFamily="34" charset="0"/>
              </a:rPr>
              <a:t>SEMÁFOROS</a:t>
            </a:r>
          </a:p>
          <a:p>
            <a:pPr marL="360363" indent="0" algn="just">
              <a:lnSpc>
                <a:spcPct val="100000"/>
              </a:lnSpc>
              <a:buNone/>
            </a:pPr>
            <a:r>
              <a:rPr lang="es-ES" sz="1600" dirty="0">
                <a:latin typeface="Arial" panose="020B0604020202020204" pitchFamily="34" charset="0"/>
                <a:cs typeface="Arial" panose="020B0604020202020204" pitchFamily="34" charset="0"/>
              </a:rPr>
              <a:t>Un semáforo se representa como:</a:t>
            </a:r>
          </a:p>
          <a:p>
            <a:pPr marL="646113" indent="-285750" algn="just">
              <a:lnSpc>
                <a:spcPct val="100000"/>
              </a:lnSpc>
            </a:pPr>
            <a:r>
              <a:rPr lang="es-ES" sz="1600" dirty="0">
                <a:latin typeface="Arial" panose="020B0604020202020204" pitchFamily="34" charset="0"/>
                <a:cs typeface="Arial" panose="020B0604020202020204" pitchFamily="34" charset="0"/>
              </a:rPr>
              <a:t>Variable entera donde su valor representa el número de instancias libres o disponibles en el recurso compartido.</a:t>
            </a:r>
          </a:p>
          <a:p>
            <a:pPr marL="646113" indent="-285750" algn="just">
              <a:lnSpc>
                <a:spcPct val="100000"/>
              </a:lnSpc>
            </a:pPr>
            <a:r>
              <a:rPr lang="es-ES" sz="1600" dirty="0">
                <a:latin typeface="Arial" panose="020B0604020202020204" pitchFamily="34" charset="0"/>
                <a:cs typeface="Arial" panose="020B0604020202020204" pitchFamily="34" charset="0"/>
              </a:rPr>
              <a:t>Cola donde se almacenan los procesos o hilos bloqueados esperando para usar el recurso.</a:t>
            </a:r>
          </a:p>
          <a:p>
            <a:pPr marL="360363" indent="0" algn="just">
              <a:lnSpc>
                <a:spcPct val="100000"/>
              </a:lnSpc>
              <a:buNone/>
            </a:pPr>
            <a:r>
              <a:rPr lang="es-ES" sz="1600" dirty="0">
                <a:latin typeface="Arial" panose="020B0604020202020204" pitchFamily="34" charset="0"/>
                <a:cs typeface="Arial" panose="020B0604020202020204" pitchFamily="34" charset="0"/>
              </a:rPr>
              <a:t>Garantizan exclusión mutua y sincronización.</a:t>
            </a:r>
          </a:p>
          <a:p>
            <a:pPr marL="360363" indent="0" algn="just">
              <a:lnSpc>
                <a:spcPct val="100000"/>
              </a:lnSpc>
              <a:buNone/>
            </a:pPr>
            <a:r>
              <a:rPr lang="es-ES" sz="1600" dirty="0">
                <a:latin typeface="Arial" panose="020B0604020202020204" pitchFamily="34" charset="0"/>
                <a:cs typeface="Arial" panose="020B0604020202020204" pitchFamily="34" charset="0"/>
              </a:rPr>
              <a:t>Permiten determinar y controlar el número máximo de elementos que pueden acceder a un determinado recurso.</a:t>
            </a:r>
          </a:p>
          <a:p>
            <a:pPr marL="360363" indent="0" algn="just">
              <a:lnSpc>
                <a:spcPct val="100000"/>
              </a:lnSpc>
              <a:buNone/>
            </a:pPr>
            <a:r>
              <a:rPr lang="es-ES" sz="1600" dirty="0">
                <a:latin typeface="Arial" panose="020B0604020202020204" pitchFamily="34" charset="0"/>
                <a:cs typeface="Arial" panose="020B0604020202020204" pitchFamily="34" charset="0"/>
              </a:rPr>
              <a:t>Se le debe indicar el número de instancias disponibles inicialmente. </a:t>
            </a:r>
          </a:p>
          <a:p>
            <a:pPr marL="360363" indent="0" algn="just">
              <a:lnSpc>
                <a:spcPct val="100000"/>
              </a:lnSpc>
              <a:buNone/>
            </a:pPr>
            <a:r>
              <a:rPr lang="es-ES" sz="1600" dirty="0">
                <a:latin typeface="Arial" panose="020B0604020202020204" pitchFamily="34" charset="0"/>
                <a:cs typeface="Arial" panose="020B0604020202020204" pitchFamily="34" charset="0"/>
              </a:rPr>
              <a:t>Se acceden mediante dos operaciones atómicas:</a:t>
            </a:r>
          </a:p>
          <a:p>
            <a:pPr marL="646113" indent="-285750" algn="just">
              <a:lnSpc>
                <a:spcPct val="100000"/>
              </a:lnSpc>
            </a:pPr>
            <a:r>
              <a:rPr lang="es-ES" sz="1600" b="1" dirty="0" err="1">
                <a:latin typeface="Arial" panose="020B0604020202020204" pitchFamily="34" charset="0"/>
                <a:cs typeface="Arial" panose="020B0604020202020204" pitchFamily="34" charset="0"/>
              </a:rPr>
              <a:t>wait</a:t>
            </a:r>
            <a:r>
              <a:rPr lang="es-ES" sz="1600" dirty="0">
                <a:latin typeface="Arial" panose="020B0604020202020204" pitchFamily="34" charset="0"/>
                <a:cs typeface="Arial" panose="020B0604020202020204" pitchFamily="34" charset="0"/>
              </a:rPr>
              <a:t> (disminuye en uno el número de instancias disponibles). Valores negativos indican procesos bloqueados en espera.</a:t>
            </a:r>
          </a:p>
          <a:p>
            <a:pPr marL="1371600" lvl="3" indent="0">
              <a:buNone/>
            </a:pPr>
            <a:r>
              <a:rPr lang="es-ES" sz="1400" b="1" i="1"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Semaphore</a:t>
            </a:r>
            <a:r>
              <a:rPr lang="es-ES" sz="1400" dirty="0">
                <a:latin typeface="Courier New" panose="02070309020205020404" pitchFamily="49" charset="0"/>
                <a:cs typeface="Courier New" panose="02070309020205020404" pitchFamily="49" charset="0"/>
              </a:rPr>
              <a:t> S) { </a:t>
            </a:r>
          </a:p>
          <a:p>
            <a:pPr marL="1828800" lvl="4" indent="0">
              <a:buNone/>
            </a:pPr>
            <a:r>
              <a:rPr lang="es-ES" sz="1400" dirty="0" err="1">
                <a:latin typeface="Courier New" panose="02070309020205020404" pitchFamily="49" charset="0"/>
                <a:cs typeface="Courier New" panose="02070309020205020404" pitchFamily="49" charset="0"/>
              </a:rPr>
              <a:t>S.valor</a:t>
            </a:r>
            <a:r>
              <a:rPr lang="es-ES" sz="1400" dirty="0">
                <a:latin typeface="Courier New" panose="02070309020205020404" pitchFamily="49" charset="0"/>
                <a:cs typeface="Courier New" panose="02070309020205020404" pitchFamily="49" charset="0"/>
              </a:rPr>
              <a:t>--; </a:t>
            </a:r>
          </a:p>
          <a:p>
            <a:pPr marL="1828800" lvl="4" indent="0">
              <a:buNone/>
            </a:pP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S.valor</a:t>
            </a:r>
            <a:r>
              <a:rPr lang="es-ES" sz="1400" dirty="0">
                <a:latin typeface="Courier New" panose="02070309020205020404" pitchFamily="49" charset="0"/>
                <a:cs typeface="Courier New" panose="02070309020205020404" pitchFamily="49" charset="0"/>
              </a:rPr>
              <a:t> &lt; 0) { </a:t>
            </a:r>
          </a:p>
          <a:p>
            <a:pPr marL="2286000" lvl="5" indent="0">
              <a:buNone/>
            </a:pPr>
            <a:r>
              <a:rPr lang="es-ES" sz="1400" dirty="0">
                <a:latin typeface="Courier New" panose="02070309020205020404" pitchFamily="49" charset="0"/>
                <a:cs typeface="Courier New" panose="02070309020205020404" pitchFamily="49" charset="0"/>
              </a:rPr>
              <a:t>Añadir el proceso o hilo a la lista </a:t>
            </a:r>
            <a:r>
              <a:rPr lang="es-ES" sz="1400" dirty="0" err="1">
                <a:latin typeface="Courier New" panose="02070309020205020404" pitchFamily="49" charset="0"/>
                <a:cs typeface="Courier New" panose="02070309020205020404" pitchFamily="49" charset="0"/>
              </a:rPr>
              <a:t>S.cola</a:t>
            </a:r>
            <a:r>
              <a:rPr lang="es-ES" sz="1400" dirty="0">
                <a:latin typeface="Courier New" panose="02070309020205020404" pitchFamily="49" charset="0"/>
                <a:cs typeface="Courier New" panose="02070309020205020404" pitchFamily="49" charset="0"/>
              </a:rPr>
              <a:t> </a:t>
            </a:r>
          </a:p>
          <a:p>
            <a:pPr marL="2286000" lvl="5" indent="0">
              <a:buNone/>
            </a:pPr>
            <a:r>
              <a:rPr lang="es-ES" sz="1400" dirty="0">
                <a:latin typeface="Courier New" panose="02070309020205020404" pitchFamily="49" charset="0"/>
                <a:cs typeface="Courier New" panose="02070309020205020404" pitchFamily="49" charset="0"/>
              </a:rPr>
              <a:t>Bloquear la tarea </a:t>
            </a:r>
          </a:p>
          <a:p>
            <a:pPr marL="1828800" lvl="4" indent="0">
              <a:buNone/>
            </a:pPr>
            <a:r>
              <a:rPr lang="es-ES" sz="1400" dirty="0">
                <a:latin typeface="Courier New" panose="02070309020205020404" pitchFamily="49" charset="0"/>
                <a:cs typeface="Courier New" panose="02070309020205020404" pitchFamily="49" charset="0"/>
              </a:rPr>
              <a:t>} </a:t>
            </a:r>
          </a:p>
          <a:p>
            <a:pPr marL="914400" lvl="2" indent="0">
              <a:buNone/>
            </a:pPr>
            <a:r>
              <a:rPr lang="es-ES" sz="1400" dirty="0">
                <a:latin typeface="Courier New" panose="02070309020205020404" pitchFamily="49" charset="0"/>
                <a:cs typeface="Courier New" panose="02070309020205020404" pitchFamily="49" charset="0"/>
              </a:rPr>
              <a:t>    }</a:t>
            </a: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542568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600" b="1" dirty="0">
                <a:latin typeface="Arial" panose="020B0604020202020204" pitchFamily="34" charset="0"/>
                <a:cs typeface="Arial" panose="020B0604020202020204" pitchFamily="34" charset="0"/>
              </a:rPr>
              <a:t>SEMÁFOROS</a:t>
            </a:r>
          </a:p>
          <a:p>
            <a:pPr marL="646113" indent="-285750" algn="just">
              <a:lnSpc>
                <a:spcPct val="150000"/>
              </a:lnSpc>
            </a:pPr>
            <a:r>
              <a:rPr lang="es-ES" sz="1600" b="1" dirty="0" err="1">
                <a:latin typeface="Arial" panose="020B0604020202020204" pitchFamily="34" charset="0"/>
                <a:cs typeface="Arial" panose="020B0604020202020204" pitchFamily="34" charset="0"/>
              </a:rPr>
              <a:t>signal</a:t>
            </a:r>
            <a:r>
              <a:rPr lang="es-ES" sz="1600" dirty="0">
                <a:latin typeface="Arial" panose="020B0604020202020204" pitchFamily="34" charset="0"/>
                <a:cs typeface="Arial" panose="020B0604020202020204" pitchFamily="34" charset="0"/>
              </a:rPr>
              <a:t> (aumenta en uno el número de instancias disponibles). Si el contador del semáforo está en negativo hará que uno de los procesos pase a modo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El hilo que pasa a ser despertado depende de la implementación del semáforo y del sistema operativo.</a:t>
            </a:r>
          </a:p>
          <a:p>
            <a:pPr marL="1371600" lvl="3" indent="0">
              <a:buNone/>
            </a:pP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Semaphore</a:t>
            </a:r>
            <a:r>
              <a:rPr lang="es-ES" sz="1400" dirty="0">
                <a:latin typeface="Courier New" panose="02070309020205020404" pitchFamily="49" charset="0"/>
                <a:cs typeface="Courier New" panose="02070309020205020404" pitchFamily="49" charset="0"/>
              </a:rPr>
              <a:t> S) { </a:t>
            </a:r>
          </a:p>
          <a:p>
            <a:pPr marL="1828800" lvl="4" indent="0">
              <a:buNone/>
            </a:pPr>
            <a:r>
              <a:rPr lang="es-ES" sz="1400" dirty="0" err="1">
                <a:latin typeface="Courier New" panose="02070309020205020404" pitchFamily="49" charset="0"/>
                <a:cs typeface="Courier New" panose="02070309020205020404" pitchFamily="49" charset="0"/>
              </a:rPr>
              <a:t>S.valor</a:t>
            </a:r>
            <a:r>
              <a:rPr lang="es-ES" sz="1400" dirty="0">
                <a:latin typeface="Courier New" panose="02070309020205020404" pitchFamily="49" charset="0"/>
                <a:cs typeface="Courier New" panose="02070309020205020404" pitchFamily="49" charset="0"/>
              </a:rPr>
              <a:t>++; </a:t>
            </a:r>
          </a:p>
          <a:p>
            <a:pPr marL="1828800" lvl="4" indent="0">
              <a:buNone/>
            </a:pP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S.valor</a:t>
            </a:r>
            <a:r>
              <a:rPr lang="es-ES" sz="1400" dirty="0">
                <a:latin typeface="Courier New" panose="02070309020205020404" pitchFamily="49" charset="0"/>
                <a:cs typeface="Courier New" panose="02070309020205020404" pitchFamily="49" charset="0"/>
              </a:rPr>
              <a:t> &lt;= 0) { </a:t>
            </a:r>
          </a:p>
          <a:p>
            <a:pPr marL="2286000" lvl="5" indent="0">
              <a:buNone/>
            </a:pPr>
            <a:r>
              <a:rPr lang="es-ES" sz="1400" dirty="0">
                <a:latin typeface="Courier New" panose="02070309020205020404" pitchFamily="49" charset="0"/>
                <a:cs typeface="Courier New" panose="02070309020205020404" pitchFamily="49" charset="0"/>
              </a:rPr>
              <a:t>Sacar una tarea P de la lista </a:t>
            </a:r>
            <a:r>
              <a:rPr lang="es-ES" sz="1400" dirty="0" err="1">
                <a:latin typeface="Courier New" panose="02070309020205020404" pitchFamily="49" charset="0"/>
                <a:cs typeface="Courier New" panose="02070309020205020404" pitchFamily="49" charset="0"/>
              </a:rPr>
              <a:t>S.cola</a:t>
            </a:r>
            <a:r>
              <a:rPr lang="es-ES" sz="1400" dirty="0">
                <a:latin typeface="Courier New" panose="02070309020205020404" pitchFamily="49" charset="0"/>
                <a:cs typeface="Courier New" panose="02070309020205020404" pitchFamily="49" charset="0"/>
              </a:rPr>
              <a:t> </a:t>
            </a:r>
          </a:p>
          <a:p>
            <a:pPr marL="2286000" lvl="5" indent="0">
              <a:buNone/>
            </a:pPr>
            <a:r>
              <a:rPr lang="es-ES" sz="1400" dirty="0">
                <a:latin typeface="Courier New" panose="02070309020205020404" pitchFamily="49" charset="0"/>
                <a:cs typeface="Courier New" panose="02070309020205020404" pitchFamily="49" charset="0"/>
              </a:rPr>
              <a:t>Despertar a P </a:t>
            </a:r>
          </a:p>
          <a:p>
            <a:pPr marL="1828800" lvl="4" indent="0">
              <a:buNone/>
            </a:pPr>
            <a:r>
              <a:rPr lang="es-ES" sz="1400" dirty="0">
                <a:latin typeface="Courier New" panose="02070309020205020404" pitchFamily="49" charset="0"/>
                <a:cs typeface="Courier New" panose="02070309020205020404" pitchFamily="49" charset="0"/>
              </a:rPr>
              <a:t>} </a:t>
            </a:r>
          </a:p>
          <a:p>
            <a:pPr marL="1371600" lvl="3" indent="0">
              <a:buNone/>
            </a:pPr>
            <a:r>
              <a:rPr lang="es-ES" sz="1400" dirty="0">
                <a:latin typeface="Courier New" panose="02070309020205020404" pitchFamily="49" charset="0"/>
                <a:cs typeface="Courier New" panose="02070309020205020404" pitchFamily="49" charset="0"/>
              </a:rPr>
              <a:t>}</a:t>
            </a:r>
          </a:p>
          <a:p>
            <a:pPr marL="360363" indent="0" algn="just">
              <a:lnSpc>
                <a:spcPct val="150000"/>
              </a:lnSpc>
              <a:buNone/>
            </a:pPr>
            <a:r>
              <a:rPr lang="es-ES" sz="1600" dirty="0">
                <a:latin typeface="Arial" panose="020B0604020202020204" pitchFamily="34" charset="0"/>
                <a:cs typeface="Arial" panose="020B0604020202020204" pitchFamily="34" charset="0"/>
              </a:rPr>
              <a:t>Semáforo binario o </a:t>
            </a:r>
            <a:r>
              <a:rPr lang="es-ES" sz="1600" b="1" i="1" dirty="0" err="1">
                <a:latin typeface="Arial" panose="020B0604020202020204" pitchFamily="34" charset="0"/>
                <a:cs typeface="Arial" panose="020B0604020202020204" pitchFamily="34" charset="0"/>
              </a:rPr>
              <a:t>mutex</a:t>
            </a:r>
            <a:r>
              <a:rPr lang="es-ES" sz="1600" dirty="0">
                <a:latin typeface="Arial" panose="020B0604020202020204" pitchFamily="34" charset="0"/>
                <a:cs typeface="Arial" panose="020B0604020202020204" pitchFamily="34" charset="0"/>
              </a:rPr>
              <a:t> (</a:t>
            </a:r>
            <a:r>
              <a:rPr lang="es-ES" sz="1600" b="1" i="1" dirty="0" err="1">
                <a:latin typeface="Arial" panose="020B0604020202020204" pitchFamily="34" charset="0"/>
                <a:cs typeface="Arial" panose="020B0604020202020204" pitchFamily="34" charset="0"/>
              </a:rPr>
              <a:t>MUT</a:t>
            </a:r>
            <a:r>
              <a:rPr lang="es-ES" sz="1600" i="1" dirty="0" err="1">
                <a:latin typeface="Arial" panose="020B0604020202020204" pitchFamily="34" charset="0"/>
                <a:cs typeface="Arial" panose="020B0604020202020204" pitchFamily="34" charset="0"/>
              </a:rPr>
              <a:t>ual</a:t>
            </a:r>
            <a:r>
              <a:rPr lang="es-ES" sz="1600" i="1" dirty="0">
                <a:latin typeface="Arial" panose="020B0604020202020204" pitchFamily="34" charset="0"/>
                <a:cs typeface="Arial" panose="020B0604020202020204" pitchFamily="34" charset="0"/>
              </a:rPr>
              <a:t> </a:t>
            </a:r>
            <a:r>
              <a:rPr lang="es-ES" sz="1600" b="1" i="1" dirty="0" err="1">
                <a:latin typeface="Arial" panose="020B0604020202020204" pitchFamily="34" charset="0"/>
                <a:cs typeface="Arial" panose="020B0604020202020204" pitchFamily="34" charset="0"/>
              </a:rPr>
              <a:t>EX</a:t>
            </a:r>
            <a:r>
              <a:rPr lang="es-ES" sz="1600" i="1" dirty="0" err="1">
                <a:latin typeface="Arial" panose="020B0604020202020204" pitchFamily="34" charset="0"/>
                <a:cs typeface="Arial" panose="020B0604020202020204" pitchFamily="34" charset="0"/>
              </a:rPr>
              <a:t>clusion</a:t>
            </a:r>
            <a:r>
              <a:rPr lang="es-ES" sz="1600" dirty="0">
                <a:latin typeface="Arial" panose="020B0604020202020204" pitchFamily="34" charset="0"/>
                <a:cs typeface="Arial" panose="020B0604020202020204" pitchFamily="34" charset="0"/>
              </a:rPr>
              <a:t>), es un semáforo que indica si un único recurso está disponible o no. Con un semáforo binario se puede resolver el problema de la sección crítica:</a:t>
            </a:r>
          </a:p>
          <a:p>
            <a:pPr marL="1274763" lvl="2" indent="0" algn="just">
              <a:buNone/>
            </a:pPr>
            <a:r>
              <a:rPr lang="es-ES" sz="1400" dirty="0">
                <a:latin typeface="Courier New" panose="02070309020205020404" pitchFamily="49" charset="0"/>
                <a:cs typeface="Courier New" panose="02070309020205020404" pitchFamily="49" charset="0"/>
              </a:rPr>
              <a:t>//Inicializado a 1 y compartido por varios procesos</a:t>
            </a:r>
          </a:p>
          <a:p>
            <a:pPr marL="1274763" lvl="2" indent="0" algn="just">
              <a:buNone/>
            </a:pPr>
            <a:r>
              <a:rPr lang="es-ES" sz="1400" dirty="0">
                <a:latin typeface="Courier New" panose="02070309020205020404" pitchFamily="49" charset="0"/>
                <a:cs typeface="Courier New" panose="02070309020205020404" pitchFamily="49" charset="0"/>
              </a:rPr>
              <a:t>Semáforo S;</a:t>
            </a:r>
          </a:p>
          <a:p>
            <a:pPr marL="1274763" lvl="2" indent="0" algn="just">
              <a:buNone/>
            </a:pP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(S);</a:t>
            </a:r>
          </a:p>
          <a:p>
            <a:pPr marL="1274763" lvl="2" indent="0" algn="just">
              <a:buNone/>
            </a:pPr>
            <a:r>
              <a:rPr lang="es-ES" sz="1400" dirty="0">
                <a:latin typeface="Courier New" panose="02070309020205020404" pitchFamily="49" charset="0"/>
                <a:cs typeface="Courier New" panose="02070309020205020404" pitchFamily="49" charset="0"/>
              </a:rPr>
              <a:t>SECCIÓN CRÍTICA</a:t>
            </a:r>
          </a:p>
          <a:p>
            <a:pPr marL="1274763" lvl="2" indent="0" algn="just">
              <a:buNone/>
            </a:pP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(S);</a:t>
            </a:r>
          </a:p>
          <a:p>
            <a:pPr marL="360363"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14383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r>
              <a:rPr lang="es-ES" sz="1600" b="1" dirty="0">
                <a:latin typeface="Arial" panose="020B0604020202020204" pitchFamily="34" charset="0"/>
                <a:cs typeface="Arial" panose="020B0604020202020204" pitchFamily="34" charset="0"/>
              </a:rPr>
              <a:t>SEMÁFOROS</a:t>
            </a:r>
          </a:p>
          <a:p>
            <a:pPr marL="360363" indent="0" algn="just">
              <a:buNone/>
            </a:pPr>
            <a:r>
              <a:rPr lang="es-ES" sz="1600" dirty="0">
                <a:latin typeface="Arial" panose="020B0604020202020204" pitchFamily="34" charset="0"/>
                <a:cs typeface="Arial" panose="020B0604020202020204" pitchFamily="34" charset="0"/>
              </a:rPr>
              <a:t>En Java se implementan mediante la clase </a:t>
            </a:r>
            <a:r>
              <a:rPr lang="es-ES" sz="1600" dirty="0" err="1">
                <a:latin typeface="Arial" panose="020B0604020202020204" pitchFamily="34" charset="0"/>
                <a:cs typeface="Arial" panose="020B0604020202020204" pitchFamily="34" charset="0"/>
              </a:rPr>
              <a:t>Semaphore</a:t>
            </a:r>
            <a:r>
              <a:rPr lang="es-ES" sz="1600" dirty="0">
                <a:latin typeface="Arial" panose="020B0604020202020204" pitchFamily="34" charset="0"/>
                <a:cs typeface="Arial" panose="020B0604020202020204" pitchFamily="34"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6" name="Imagen 5">
            <a:extLst>
              <a:ext uri="{FF2B5EF4-FFF2-40B4-BE49-F238E27FC236}">
                <a16:creationId xmlns:a16="http://schemas.microsoft.com/office/drawing/2014/main" id="{E6AEA8D4-FAE5-48A8-B8DB-1866D6FAF5C8}"/>
              </a:ext>
            </a:extLst>
          </p:cNvPr>
          <p:cNvPicPr>
            <a:picLocks noChangeAspect="1"/>
          </p:cNvPicPr>
          <p:nvPr/>
        </p:nvPicPr>
        <p:blipFill>
          <a:blip r:embed="rId2"/>
          <a:stretch>
            <a:fillRect/>
          </a:stretch>
        </p:blipFill>
        <p:spPr>
          <a:xfrm>
            <a:off x="1932426" y="1791173"/>
            <a:ext cx="7937680" cy="1859441"/>
          </a:xfrm>
          <a:prstGeom prst="rect">
            <a:avLst/>
          </a:prstGeom>
        </p:spPr>
      </p:pic>
    </p:spTree>
    <p:extLst>
      <p:ext uri="{BB962C8B-B14F-4D97-AF65-F5344CB8AC3E}">
        <p14:creationId xmlns:p14="http://schemas.microsoft.com/office/powerpoint/2010/main" val="33034731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793592"/>
            <a:ext cx="10515600" cy="5461160"/>
          </a:xfrm>
        </p:spPr>
        <p:txBody>
          <a:bodyPr>
            <a:noAutofit/>
          </a:bodyPr>
          <a:lstStyle/>
          <a:p>
            <a:pPr algn="just">
              <a:lnSpc>
                <a:spcPct val="150000"/>
              </a:lnSpc>
            </a:pPr>
            <a:r>
              <a:rPr lang="es-ES" sz="1400" b="1" dirty="0">
                <a:latin typeface="Arial" panose="020B0604020202020204" pitchFamily="34" charset="0"/>
                <a:cs typeface="Arial" panose="020B0604020202020204" pitchFamily="34" charset="0"/>
              </a:rPr>
              <a:t>EJEMPLO SEMÁFORO: Escribe una clase llamada Orden que cree dos hilos y fuerce que la escritura del segundo sea siempre anterior a la escritura por pantalla del primero.</a:t>
            </a:r>
          </a:p>
          <a:p>
            <a:pPr marL="360363" indent="0" algn="just">
              <a:buNone/>
            </a:pPr>
            <a:r>
              <a:rPr lang="es-ES" sz="1200" dirty="0" err="1">
                <a:latin typeface="Courier New" panose="02070309020205020404" pitchFamily="49" charset="0"/>
                <a:cs typeface="Courier New" panose="02070309020205020404" pitchFamily="49" charset="0"/>
              </a:rPr>
              <a:t>import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java.util.concurrent.Semaphore</a:t>
            </a:r>
            <a:r>
              <a:rPr lang="es-ES" sz="1200" dirty="0">
                <a:latin typeface="Courier New" panose="02070309020205020404" pitchFamily="49" charset="0"/>
                <a:cs typeface="Courier New" panose="02070309020205020404" pitchFamily="49" charset="0"/>
              </a:rPr>
              <a:t>;</a:t>
            </a:r>
          </a:p>
          <a:p>
            <a:pPr marL="360363" indent="0" algn="just">
              <a:buNone/>
            </a:pP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Saludo </a:t>
            </a:r>
            <a:r>
              <a:rPr lang="es-ES" sz="1200" dirty="0" err="1">
                <a:latin typeface="Courier New" panose="02070309020205020404" pitchFamily="49" charset="0"/>
                <a:cs typeface="Courier New" panose="02070309020205020404" pitchFamily="49" charset="0"/>
              </a:rPr>
              <a:t>extends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Thread</a:t>
            </a:r>
            <a:r>
              <a:rPr lang="es-ES" sz="1200" dirty="0">
                <a:latin typeface="Courier New" panose="02070309020205020404" pitchFamily="49" charset="0"/>
                <a:cs typeface="Courier New" panose="02070309020205020404" pitchFamily="49" charset="0"/>
              </a:rPr>
              <a:t> {</a:t>
            </a:r>
          </a:p>
          <a:p>
            <a:pPr marL="817563" lvl="1" indent="0" algn="just">
              <a:buNone/>
            </a:pP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Semaphore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sem</a:t>
            </a:r>
            <a:r>
              <a:rPr lang="es-ES" sz="1200" dirty="0">
                <a:latin typeface="Courier New" panose="02070309020205020404" pitchFamily="49" charset="0"/>
                <a:cs typeface="Courier New" panose="02070309020205020404" pitchFamily="49" charset="0"/>
              </a:rPr>
              <a:t>;</a:t>
            </a:r>
          </a:p>
          <a:p>
            <a:pPr marL="817563" lvl="1" indent="0" algn="just">
              <a:buNone/>
            </a:pP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id;</a:t>
            </a:r>
          </a:p>
          <a:p>
            <a:pPr marL="817563" lvl="1" indent="0" algn="just">
              <a:buNone/>
            </a:pPr>
            <a:r>
              <a:rPr lang="es-ES" sz="1200" dirty="0">
                <a:latin typeface="Courier New" panose="02070309020205020404" pitchFamily="49" charset="0"/>
                <a:cs typeface="Courier New" panose="02070309020205020404" pitchFamily="49" charset="0"/>
              </a:rPr>
              <a:t>Saludo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orden, </a:t>
            </a:r>
            <a:r>
              <a:rPr lang="es-ES" sz="1200" dirty="0" err="1">
                <a:latin typeface="Courier New" panose="02070309020205020404" pitchFamily="49" charset="0"/>
                <a:cs typeface="Courier New" panose="02070309020205020404" pitchFamily="49" charset="0"/>
              </a:rPr>
              <a:t>Semaphore</a:t>
            </a:r>
            <a:r>
              <a:rPr lang="es-ES" sz="1200" dirty="0">
                <a:latin typeface="Courier New" panose="02070309020205020404" pitchFamily="49" charset="0"/>
                <a:cs typeface="Courier New" panose="02070309020205020404" pitchFamily="49" charset="0"/>
              </a:rPr>
              <a:t> s) {</a:t>
            </a:r>
          </a:p>
          <a:p>
            <a:pPr marL="817563"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this.id</a:t>
            </a:r>
            <a:r>
              <a:rPr lang="es-ES" sz="1200" dirty="0">
                <a:latin typeface="Courier New" panose="02070309020205020404" pitchFamily="49" charset="0"/>
                <a:cs typeface="Courier New" panose="02070309020205020404" pitchFamily="49" charset="0"/>
              </a:rPr>
              <a:t> = orden;</a:t>
            </a:r>
          </a:p>
          <a:p>
            <a:pPr marL="817563"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this.sem</a:t>
            </a:r>
            <a:r>
              <a:rPr lang="es-ES" sz="1200" dirty="0">
                <a:latin typeface="Courier New" panose="02070309020205020404" pitchFamily="49" charset="0"/>
                <a:cs typeface="Courier New" panose="02070309020205020404" pitchFamily="49" charset="0"/>
              </a:rPr>
              <a:t> = s;</a:t>
            </a:r>
          </a:p>
          <a:p>
            <a:pPr marL="817563" lvl="1" indent="0" algn="just">
              <a:buNone/>
            </a:pPr>
            <a:r>
              <a:rPr lang="es-ES" sz="1200" dirty="0">
                <a:latin typeface="Courier New" panose="02070309020205020404" pitchFamily="49" charset="0"/>
                <a:cs typeface="Courier New" panose="02070309020205020404" pitchFamily="49" charset="0"/>
              </a:rPr>
              <a:t>}</a:t>
            </a:r>
          </a:p>
          <a:p>
            <a:pPr marL="817563" lvl="1" indent="0" algn="just">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run() {</a:t>
            </a:r>
          </a:p>
          <a:p>
            <a:pPr marL="817563" lvl="1"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if</a:t>
            </a:r>
            <a:r>
              <a:rPr lang="es-ES" sz="1200" dirty="0">
                <a:latin typeface="Courier New" panose="02070309020205020404" pitchFamily="49" charset="0"/>
                <a:cs typeface="Courier New" panose="02070309020205020404" pitchFamily="49" charset="0"/>
              </a:rPr>
              <a:t> (id == 1)</a:t>
            </a:r>
          </a:p>
          <a:p>
            <a:pPr marL="817563" lvl="1" indent="0" algn="just">
              <a:buNone/>
            </a:pPr>
            <a:r>
              <a:rPr lang="es-ES" sz="1200" dirty="0">
                <a:latin typeface="Courier New" panose="02070309020205020404" pitchFamily="49" charset="0"/>
                <a:cs typeface="Courier New" panose="02070309020205020404" pitchFamily="49" charset="0"/>
              </a:rPr>
              <a:t>	{</a:t>
            </a:r>
          </a:p>
          <a:p>
            <a:pPr marL="1274763" lvl="2" indent="0" algn="just">
              <a:buNone/>
            </a:pPr>
            <a:r>
              <a:rPr lang="es-ES" sz="1200" dirty="0">
                <a:latin typeface="Courier New" panose="02070309020205020404" pitchFamily="49" charset="0"/>
                <a:cs typeface="Courier New" panose="02070309020205020404" pitchFamily="49" charset="0"/>
              </a:rPr>
              <a:t>try {</a:t>
            </a:r>
          </a:p>
          <a:p>
            <a:pPr marL="1274763" lvl="2"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sem.acquire</a:t>
            </a:r>
            <a:r>
              <a:rPr lang="es-ES" sz="1200" dirty="0">
                <a:latin typeface="Courier New" panose="02070309020205020404" pitchFamily="49" charset="0"/>
                <a:cs typeface="Courier New" panose="02070309020205020404" pitchFamily="49" charset="0"/>
              </a:rPr>
              <a:t>();</a:t>
            </a:r>
          </a:p>
          <a:p>
            <a:pPr marL="1274763" lvl="2" indent="0" algn="just">
              <a:buNone/>
            </a:pPr>
            <a:r>
              <a:rPr lang="es-ES" sz="1200" dirty="0">
                <a:latin typeface="Courier New" panose="02070309020205020404" pitchFamily="49" charset="0"/>
                <a:cs typeface="Courier New" panose="02070309020205020404" pitchFamily="49" charset="0"/>
              </a:rPr>
              <a:t>} catch (</a:t>
            </a:r>
            <a:r>
              <a:rPr lang="es-ES" sz="1200" dirty="0" err="1">
                <a:latin typeface="Courier New" panose="02070309020205020404" pitchFamily="49" charset="0"/>
                <a:cs typeface="Courier New" panose="02070309020205020404" pitchFamily="49" charset="0"/>
              </a:rPr>
              <a:t>InterruptedException</a:t>
            </a:r>
            <a:r>
              <a:rPr lang="es-ES" sz="1200" dirty="0">
                <a:latin typeface="Courier New" panose="02070309020205020404" pitchFamily="49" charset="0"/>
                <a:cs typeface="Courier New" panose="02070309020205020404" pitchFamily="49" charset="0"/>
              </a:rPr>
              <a:t> e) {</a:t>
            </a:r>
          </a:p>
          <a:p>
            <a:pPr marL="1274763" lvl="2"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e.printStackTrace</a:t>
            </a:r>
            <a:r>
              <a:rPr lang="es-ES" sz="1200" dirty="0">
                <a:latin typeface="Courier New" panose="02070309020205020404" pitchFamily="49" charset="0"/>
                <a:cs typeface="Courier New" panose="02070309020205020404" pitchFamily="49" charset="0"/>
              </a:rPr>
              <a:t>();</a:t>
            </a:r>
          </a:p>
          <a:p>
            <a:pPr marL="1274763" lvl="2" indent="0" algn="just">
              <a:buNone/>
            </a:pPr>
            <a:r>
              <a:rPr lang="es-ES" sz="1200" dirty="0">
                <a:latin typeface="Courier New" panose="02070309020205020404" pitchFamily="49" charset="0"/>
                <a:cs typeface="Courier New" panose="02070309020205020404" pitchFamily="49" charset="0"/>
              </a:rPr>
              <a:t>}</a:t>
            </a:r>
          </a:p>
          <a:p>
            <a:pPr marL="989013" lvl="2" indent="0" algn="just">
              <a:buNone/>
            </a:pPr>
            <a:r>
              <a:rPr lang="es-ES" sz="1200" dirty="0">
                <a:latin typeface="Courier New" panose="02070309020205020404" pitchFamily="49" charset="0"/>
                <a:cs typeface="Courier New" panose="02070309020205020404" pitchFamily="49" charset="0"/>
              </a:rPr>
              <a:t>}</a:t>
            </a:r>
          </a:p>
          <a:p>
            <a:pPr marL="989013" lvl="2" indent="0" algn="just">
              <a:buNone/>
            </a:pPr>
            <a:r>
              <a:rPr lang="es-ES" sz="1200" dirty="0" err="1">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(“Hola, soy el </a:t>
            </a:r>
            <a:r>
              <a:rPr lang="es-ES" sz="1200" dirty="0" err="1">
                <a:latin typeface="Courier New" panose="02070309020205020404" pitchFamily="49" charset="0"/>
                <a:cs typeface="Courier New" panose="02070309020205020404" pitchFamily="49" charset="0"/>
              </a:rPr>
              <a:t>thread</a:t>
            </a:r>
            <a:r>
              <a:rPr lang="es-ES" sz="1200" dirty="0">
                <a:latin typeface="Courier New" panose="02070309020205020404" pitchFamily="49" charset="0"/>
                <a:cs typeface="Courier New" panose="02070309020205020404" pitchFamily="49" charset="0"/>
              </a:rPr>
              <a:t> “ + id);</a:t>
            </a:r>
          </a:p>
          <a:p>
            <a:pPr marL="989013" lvl="2" indent="0" algn="just">
              <a:buNone/>
            </a:pPr>
            <a:r>
              <a:rPr lang="es-ES" sz="1200" dirty="0" err="1">
                <a:latin typeface="Courier New" panose="02070309020205020404" pitchFamily="49" charset="0"/>
                <a:cs typeface="Courier New" panose="02070309020205020404" pitchFamily="49" charset="0"/>
              </a:rPr>
              <a:t>if</a:t>
            </a:r>
            <a:r>
              <a:rPr lang="es-ES" sz="1200" dirty="0">
                <a:latin typeface="Courier New" panose="02070309020205020404" pitchFamily="49" charset="0"/>
                <a:cs typeface="Courier New" panose="02070309020205020404" pitchFamily="49" charset="0"/>
              </a:rPr>
              <a:t> (id == 2){</a:t>
            </a:r>
          </a:p>
          <a:p>
            <a:pPr marL="989013" lvl="2"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sem.release</a:t>
            </a:r>
            <a:r>
              <a:rPr lang="es-ES" sz="1200" dirty="0">
                <a:latin typeface="Courier New" panose="02070309020205020404" pitchFamily="49" charset="0"/>
                <a:cs typeface="Courier New" panose="02070309020205020404" pitchFamily="49" charset="0"/>
              </a:rPr>
              <a:t>();</a:t>
            </a:r>
          </a:p>
          <a:p>
            <a:pPr marL="989013" lvl="2" indent="0" algn="just">
              <a:buNone/>
            </a:pPr>
            <a:r>
              <a:rPr lang="es-ES" sz="1200" dirty="0">
                <a:latin typeface="Courier New" panose="02070309020205020404" pitchFamily="49" charset="0"/>
                <a:cs typeface="Courier New" panose="02070309020205020404" pitchFamily="49" charset="0"/>
              </a:rPr>
              <a:t>}</a:t>
            </a:r>
          </a:p>
          <a:p>
            <a:pPr marL="354013" lvl="2" indent="0" algn="just">
              <a:buNone/>
            </a:pPr>
            <a:r>
              <a:rPr lang="es-ES" sz="1200" dirty="0">
                <a:latin typeface="Courier New" panose="02070309020205020404" pitchFamily="49" charset="0"/>
                <a:cs typeface="Courier New" panose="02070309020205020404" pitchFamily="49" charset="0"/>
              </a:rPr>
              <a:t>	}</a:t>
            </a:r>
          </a:p>
          <a:p>
            <a:pPr marL="354013" lvl="2" indent="0" algn="just">
              <a:buNone/>
            </a:pPr>
            <a:r>
              <a:rPr lang="es-ES" sz="12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
        <p:nvSpPr>
          <p:cNvPr id="6" name="CuadroTexto 5">
            <a:extLst>
              <a:ext uri="{FF2B5EF4-FFF2-40B4-BE49-F238E27FC236}">
                <a16:creationId xmlns:a16="http://schemas.microsoft.com/office/drawing/2014/main" id="{08BF8FE4-6E2F-4A29-8816-88C405D9E0D4}"/>
              </a:ext>
            </a:extLst>
          </p:cNvPr>
          <p:cNvSpPr txBox="1"/>
          <p:nvPr/>
        </p:nvSpPr>
        <p:spPr>
          <a:xfrm>
            <a:off x="6601407" y="2202024"/>
            <a:ext cx="4819261" cy="2960875"/>
          </a:xfrm>
          <a:prstGeom prst="rect">
            <a:avLst/>
          </a:prstGeom>
          <a:noFill/>
        </p:spPr>
        <p:txBody>
          <a:bodyPr wrap="square" rtlCol="0">
            <a:spAutoFit/>
          </a:bodyPr>
          <a:lstStyle/>
          <a:p>
            <a:pPr algn="just">
              <a:lnSpc>
                <a:spcPct val="150000"/>
              </a:lnSpc>
            </a:pPr>
            <a:r>
              <a:rPr lang="es-ES" sz="1400" dirty="0">
                <a:latin typeface="Arial" panose="020B0604020202020204" pitchFamily="34" charset="0"/>
                <a:cs typeface="Arial" panose="020B0604020202020204" pitchFamily="34" charset="0"/>
              </a:rPr>
              <a:t>Para la resolución del problema se utiliza un método de sincronización que permite ordenar la ejecución de los </a:t>
            </a:r>
            <a:r>
              <a:rPr lang="es-ES" sz="1400" i="1" dirty="0" err="1">
                <a:latin typeface="Arial" panose="020B0604020202020204" pitchFamily="34" charset="0"/>
                <a:cs typeface="Arial" panose="020B0604020202020204" pitchFamily="34" charset="0"/>
              </a:rPr>
              <a:t>threads</a:t>
            </a:r>
            <a:r>
              <a:rPr lang="es-ES" sz="1400" i="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de la forma adecuada.</a:t>
            </a:r>
          </a:p>
          <a:p>
            <a:pPr algn="just">
              <a:lnSpc>
                <a:spcPct val="150000"/>
              </a:lnSpc>
            </a:pPr>
            <a:r>
              <a:rPr lang="es-ES" sz="1400" dirty="0">
                <a:latin typeface="Arial" panose="020B0604020202020204" pitchFamily="34" charset="0"/>
                <a:cs typeface="Arial" panose="020B0604020202020204" pitchFamily="34" charset="0"/>
              </a:rPr>
              <a:t>En este caso en particular, la mejor opción es utilizar un semáforo inicializándolo a 0. </a:t>
            </a:r>
          </a:p>
          <a:p>
            <a:pPr algn="just">
              <a:lnSpc>
                <a:spcPct val="150000"/>
              </a:lnSpc>
            </a:pPr>
            <a:r>
              <a:rPr lang="es-ES" sz="1400" dirty="0">
                <a:latin typeface="Arial" panose="020B0604020202020204" pitchFamily="34" charset="0"/>
                <a:cs typeface="Arial" panose="020B0604020202020204" pitchFamily="34" charset="0"/>
              </a:rPr>
              <a:t>El </a:t>
            </a:r>
            <a:r>
              <a:rPr lang="es-ES" sz="1400" i="1" dirty="0" err="1">
                <a:latin typeface="Arial" panose="020B0604020202020204" pitchFamily="34" charset="0"/>
                <a:cs typeface="Arial" panose="020B0604020202020204" pitchFamily="34" charset="0"/>
              </a:rPr>
              <a:t>thread</a:t>
            </a:r>
            <a:r>
              <a:rPr lang="es-ES" sz="1400" i="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1 intentará acceder al semáforo mediante la operación </a:t>
            </a:r>
            <a:r>
              <a:rPr lang="es-ES" sz="1400" i="1" dirty="0" err="1">
                <a:latin typeface="Arial" panose="020B0604020202020204" pitchFamily="34" charset="0"/>
                <a:cs typeface="Arial" panose="020B0604020202020204" pitchFamily="34" charset="0"/>
              </a:rPr>
              <a:t>wait</a:t>
            </a:r>
            <a:r>
              <a:rPr lang="es-ES" sz="1400" i="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antes de escribir, encontrándoselo cerrado, por estar inicializado a 0, hasta que el </a:t>
            </a:r>
            <a:r>
              <a:rPr lang="es-ES" sz="1400" i="1" dirty="0" err="1">
                <a:latin typeface="Arial" panose="020B0604020202020204" pitchFamily="34" charset="0"/>
                <a:cs typeface="Arial" panose="020B0604020202020204" pitchFamily="34" charset="0"/>
              </a:rPr>
              <a:t>thread</a:t>
            </a:r>
            <a:r>
              <a:rPr lang="es-ES" sz="1400" i="1" dirty="0">
                <a:latin typeface="Arial" panose="020B0604020202020204" pitchFamily="34" charset="0"/>
                <a:cs typeface="Arial" panose="020B0604020202020204" pitchFamily="34" charset="0"/>
              </a:rPr>
              <a:t> </a:t>
            </a:r>
            <a:r>
              <a:rPr lang="es-ES" sz="1400" dirty="0">
                <a:latin typeface="Arial" panose="020B0604020202020204" pitchFamily="34" charset="0"/>
                <a:cs typeface="Arial" panose="020B0604020202020204" pitchFamily="34" charset="0"/>
              </a:rPr>
              <a:t>2 realice su operación y lo abra mediante la operación </a:t>
            </a:r>
            <a:r>
              <a:rPr lang="es-ES" sz="1400" i="1" dirty="0" err="1">
                <a:latin typeface="Arial" panose="020B0604020202020204" pitchFamily="34" charset="0"/>
                <a:cs typeface="Arial" panose="020B0604020202020204" pitchFamily="34" charset="0"/>
              </a:rPr>
              <a:t>signal</a:t>
            </a:r>
            <a:r>
              <a:rPr lang="es-ES" sz="1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523926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t>6.2. Mecanismos de </a:t>
            </a:r>
            <a:r>
              <a:rPr lang="es-ES" sz="2800" b="1" dirty="0" err="1"/>
              <a:t>sincronizacióna</a:t>
            </a:r>
            <a:endParaRPr lang="es-ES" sz="2800" b="1" dirty="0"/>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360363" indent="0" algn="just">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Orden {</a:t>
            </a:r>
          </a:p>
          <a:p>
            <a:pPr marL="817563" lvl="1" indent="0" algn="just">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static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main</a:t>
            </a:r>
            <a:r>
              <a:rPr lang="es-ES" sz="1200" dirty="0">
                <a:latin typeface="Courier New" panose="02070309020205020404" pitchFamily="49" charset="0"/>
                <a:cs typeface="Courier New" panose="02070309020205020404" pitchFamily="49" charset="0"/>
              </a:rPr>
              <a:t>(</a:t>
            </a:r>
            <a:r>
              <a:rPr lang="es-ES" sz="1200" dirty="0" err="1">
                <a:latin typeface="Courier New" panose="02070309020205020404" pitchFamily="49" charset="0"/>
                <a:cs typeface="Courier New" panose="02070309020205020404" pitchFamily="49" charset="0"/>
              </a:rPr>
              <a:t>String</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args</a:t>
            </a:r>
            <a:r>
              <a:rPr lang="es-ES" sz="1200" dirty="0">
                <a:latin typeface="Courier New" panose="02070309020205020404" pitchFamily="49" charset="0"/>
                <a:cs typeface="Courier New" panose="02070309020205020404" pitchFamily="49" charset="0"/>
              </a:rPr>
              <a:t>) {</a:t>
            </a:r>
          </a:p>
          <a:p>
            <a:pPr marL="1274763" lvl="2" indent="0" algn="just">
              <a:buNone/>
            </a:pPr>
            <a:r>
              <a:rPr lang="es-ES" sz="1200" dirty="0" err="1">
                <a:latin typeface="Courier New" panose="02070309020205020404" pitchFamily="49" charset="0"/>
                <a:cs typeface="Courier New" panose="02070309020205020404" pitchFamily="49" charset="0"/>
              </a:rPr>
              <a:t>Semaphore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semaphore</a:t>
            </a:r>
            <a:r>
              <a:rPr lang="es-ES" sz="1200" dirty="0">
                <a:latin typeface="Courier New" panose="02070309020205020404" pitchFamily="49" charset="0"/>
                <a:cs typeface="Courier New" panose="02070309020205020404" pitchFamily="49" charset="0"/>
              </a:rPr>
              <a:t> = new </a:t>
            </a:r>
            <a:r>
              <a:rPr lang="es-ES" sz="1200" dirty="0" err="1">
                <a:latin typeface="Courier New" panose="02070309020205020404" pitchFamily="49" charset="0"/>
                <a:cs typeface="Courier New" panose="02070309020205020404" pitchFamily="49" charset="0"/>
              </a:rPr>
              <a:t>Semaphore</a:t>
            </a:r>
            <a:r>
              <a:rPr lang="es-ES" sz="1200" dirty="0">
                <a:latin typeface="Courier New" panose="02070309020205020404" pitchFamily="49" charset="0"/>
                <a:cs typeface="Courier New" panose="02070309020205020404" pitchFamily="49" charset="0"/>
              </a:rPr>
              <a:t>(0);</a:t>
            </a:r>
          </a:p>
          <a:p>
            <a:pPr marL="1274763" lvl="2" indent="0" algn="just">
              <a:buNone/>
            </a:pPr>
            <a:r>
              <a:rPr lang="es-ES" sz="1200" dirty="0">
                <a:latin typeface="Courier New" panose="02070309020205020404" pitchFamily="49" charset="0"/>
                <a:cs typeface="Courier New" panose="02070309020205020404" pitchFamily="49" charset="0"/>
              </a:rPr>
              <a:t>Saludo t1 = new Saludo(1,semaphore);</a:t>
            </a:r>
          </a:p>
          <a:p>
            <a:pPr marL="1274763" lvl="2" indent="0" algn="just">
              <a:buNone/>
            </a:pPr>
            <a:r>
              <a:rPr lang="es-ES" sz="1200" dirty="0">
                <a:latin typeface="Courier New" panose="02070309020205020404" pitchFamily="49" charset="0"/>
                <a:cs typeface="Courier New" panose="02070309020205020404" pitchFamily="49" charset="0"/>
              </a:rPr>
              <a:t>Saludo t2 = new Saludo(2,semaphore);</a:t>
            </a:r>
          </a:p>
          <a:p>
            <a:pPr marL="1274763" lvl="2" indent="0" algn="just">
              <a:buNone/>
            </a:pPr>
            <a:r>
              <a:rPr lang="es-ES" sz="1200" dirty="0">
                <a:latin typeface="Courier New" panose="02070309020205020404" pitchFamily="49" charset="0"/>
                <a:cs typeface="Courier New" panose="02070309020205020404" pitchFamily="49" charset="0"/>
              </a:rPr>
              <a:t>t1.start();</a:t>
            </a:r>
          </a:p>
          <a:p>
            <a:pPr marL="1274763" lvl="2" indent="0" algn="just">
              <a:buNone/>
            </a:pPr>
            <a:r>
              <a:rPr lang="es-ES" sz="1200" dirty="0">
                <a:latin typeface="Courier New" panose="02070309020205020404" pitchFamily="49" charset="0"/>
                <a:cs typeface="Courier New" panose="02070309020205020404" pitchFamily="49" charset="0"/>
              </a:rPr>
              <a:t>t2.start();</a:t>
            </a:r>
          </a:p>
          <a:p>
            <a:pPr marL="1274763" lvl="2" indent="0" algn="just">
              <a:buNone/>
            </a:pPr>
            <a:r>
              <a:rPr lang="es-ES" sz="1200" dirty="0">
                <a:latin typeface="Courier New" panose="02070309020205020404" pitchFamily="49" charset="0"/>
                <a:cs typeface="Courier New" panose="02070309020205020404" pitchFamily="49" charset="0"/>
              </a:rPr>
              <a:t>try {</a:t>
            </a:r>
          </a:p>
          <a:p>
            <a:pPr marL="1731963" lvl="3" indent="0" algn="just">
              <a:buNone/>
            </a:pPr>
            <a:r>
              <a:rPr lang="es-ES" sz="1200" dirty="0">
                <a:latin typeface="Courier New" panose="02070309020205020404" pitchFamily="49" charset="0"/>
                <a:cs typeface="Courier New" panose="02070309020205020404" pitchFamily="49" charset="0"/>
              </a:rPr>
              <a:t>t1.join();</a:t>
            </a:r>
          </a:p>
          <a:p>
            <a:pPr marL="1731963" lvl="3" indent="0" algn="just">
              <a:buNone/>
            </a:pPr>
            <a:r>
              <a:rPr lang="es-ES" sz="1200" dirty="0">
                <a:latin typeface="Courier New" panose="02070309020205020404" pitchFamily="49" charset="0"/>
                <a:cs typeface="Courier New" panose="02070309020205020404" pitchFamily="49" charset="0"/>
              </a:rPr>
              <a:t>t2.join();</a:t>
            </a:r>
          </a:p>
          <a:p>
            <a:pPr marL="1274763" lvl="2" indent="0" algn="just">
              <a:buNone/>
            </a:pPr>
            <a:r>
              <a:rPr lang="es-ES" sz="1200" dirty="0">
                <a:latin typeface="Courier New" panose="02070309020205020404" pitchFamily="49" charset="0"/>
                <a:cs typeface="Courier New" panose="02070309020205020404" pitchFamily="49" charset="0"/>
              </a:rPr>
              <a:t>} catch (</a:t>
            </a:r>
            <a:r>
              <a:rPr lang="es-ES" sz="1200" dirty="0" err="1">
                <a:latin typeface="Courier New" panose="02070309020205020404" pitchFamily="49" charset="0"/>
                <a:cs typeface="Courier New" panose="02070309020205020404" pitchFamily="49" charset="0"/>
              </a:rPr>
              <a:t>InterruptedException</a:t>
            </a:r>
            <a:r>
              <a:rPr lang="es-ES" sz="1200" dirty="0">
                <a:latin typeface="Courier New" panose="02070309020205020404" pitchFamily="49" charset="0"/>
                <a:cs typeface="Courier New" panose="02070309020205020404" pitchFamily="49" charset="0"/>
              </a:rPr>
              <a:t> e) {</a:t>
            </a:r>
          </a:p>
          <a:p>
            <a:pPr marL="1274763" lvl="2"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(“Hilo principal del proceso interrumpido.”);</a:t>
            </a:r>
          </a:p>
          <a:p>
            <a:pPr marL="1274763" lvl="2" indent="0" algn="just">
              <a:buNone/>
            </a:pPr>
            <a:r>
              <a:rPr lang="es-ES" sz="1200" dirty="0">
                <a:latin typeface="Courier New" panose="02070309020205020404" pitchFamily="49" charset="0"/>
                <a:cs typeface="Courier New" panose="02070309020205020404" pitchFamily="49" charset="0"/>
              </a:rPr>
              <a:t>}</a:t>
            </a:r>
          </a:p>
          <a:p>
            <a:pPr marL="1274763" lvl="2" indent="0" algn="just">
              <a:buNone/>
            </a:pPr>
            <a:r>
              <a:rPr lang="es-ES" sz="1200" dirty="0" err="1">
                <a:latin typeface="Courier New" panose="02070309020205020404" pitchFamily="49" charset="0"/>
                <a:cs typeface="Courier New" panose="02070309020205020404" pitchFamily="49" charset="0"/>
              </a:rPr>
              <a:t>System.out.println</a:t>
            </a:r>
            <a:r>
              <a:rPr lang="es-ES" sz="1200" dirty="0">
                <a:latin typeface="Courier New" panose="02070309020205020404" pitchFamily="49" charset="0"/>
                <a:cs typeface="Courier New" panose="02070309020205020404" pitchFamily="49" charset="0"/>
              </a:rPr>
              <a:t>(“Proceso acabando.”);</a:t>
            </a:r>
          </a:p>
          <a:p>
            <a:pPr marL="817563" lvl="1" indent="0" algn="just">
              <a:buNone/>
            </a:pPr>
            <a:r>
              <a:rPr lang="es-ES" sz="1200" dirty="0">
                <a:latin typeface="Courier New" panose="02070309020205020404" pitchFamily="49" charset="0"/>
                <a:cs typeface="Courier New" panose="02070309020205020404" pitchFamily="49" charset="0"/>
              </a:rPr>
              <a:t>}</a:t>
            </a:r>
          </a:p>
          <a:p>
            <a:pPr marL="360363" indent="0" algn="just">
              <a:buNone/>
            </a:pPr>
            <a:r>
              <a:rPr lang="es-ES" sz="12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2986156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algn="just">
              <a:lnSpc>
                <a:spcPct val="150000"/>
              </a:lnSpc>
            </a:pPr>
            <a:r>
              <a:rPr lang="es-ES" sz="1600" b="1" dirty="0">
                <a:latin typeface="Arial" panose="020B0604020202020204" pitchFamily="34" charset="0"/>
                <a:cs typeface="Arial" panose="020B0604020202020204" pitchFamily="34" charset="0"/>
              </a:rPr>
              <a:t>EJEMPLO: Supongamos que disponemos de un tarro de galletas, y ‘k’ niños accediendo al bote, cuando este toca a su fin, los niños avisan a la madre para que reponga el tarro. Contaremos con 3 clases: una clase niño para comer galletas, una clase madre para reponer las galletas que agotan los niños y una clase principal para crear a la madre y a los niños y después lanzarlos.</a:t>
            </a:r>
          </a:p>
          <a:p>
            <a:pPr marL="360363" indent="0" algn="just">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TARROGALLETAS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main</a:t>
            </a:r>
            <a:r>
              <a:rPr lang="es-ES" sz="1400" dirty="0">
                <a:latin typeface="Courier New" panose="02070309020205020404" pitchFamily="49" charset="0"/>
                <a:cs typeface="Courier New" panose="02070309020205020404" pitchFamily="49" charset="0"/>
              </a:rPr>
              <a:t> () {</a:t>
            </a:r>
          </a:p>
          <a:p>
            <a:pPr marL="360363" indent="0" algn="just">
              <a:buNone/>
            </a:pPr>
            <a:r>
              <a:rPr lang="es-ES" sz="1400" dirty="0">
                <a:latin typeface="Courier New" panose="02070309020205020404" pitchFamily="49" charset="0"/>
                <a:cs typeface="Courier New" panose="02070309020205020404" pitchFamily="49" charset="0"/>
              </a:rPr>
              <a:t>        galletas=n</a:t>
            </a:r>
          </a:p>
          <a:p>
            <a:pPr marL="360363" indent="0" algn="just">
              <a:buNone/>
            </a:pPr>
            <a:r>
              <a:rPr lang="es-ES" sz="1400" dirty="0">
                <a:latin typeface="Courier New" panose="02070309020205020404" pitchFamily="49" charset="0"/>
                <a:cs typeface="Courier New" panose="02070309020205020404" pitchFamily="49" charset="0"/>
              </a:rPr>
              <a:t>        semáforo </a:t>
            </a:r>
            <a:r>
              <a:rPr lang="es-ES" sz="1400" dirty="0" err="1">
                <a:latin typeface="Courier New" panose="02070309020205020404" pitchFamily="49" charset="0"/>
                <a:cs typeface="Courier New" panose="02070309020205020404" pitchFamily="49" charset="0"/>
              </a:rPr>
              <a:t>NoHayGalletas</a:t>
            </a:r>
            <a:r>
              <a:rPr lang="es-ES" sz="1400" dirty="0">
                <a:latin typeface="Courier New" panose="02070309020205020404" pitchFamily="49" charset="0"/>
                <a:cs typeface="Courier New" panose="02070309020205020404" pitchFamily="49" charset="0"/>
              </a:rPr>
              <a:t> -&gt; 0</a:t>
            </a:r>
          </a:p>
          <a:p>
            <a:pPr marL="360363" indent="0" algn="just">
              <a:buNone/>
            </a:pPr>
            <a:r>
              <a:rPr lang="es-ES" sz="1400" dirty="0">
                <a:latin typeface="Courier New" panose="02070309020205020404" pitchFamily="49" charset="0"/>
                <a:cs typeface="Courier New" panose="02070309020205020404" pitchFamily="49" charset="0"/>
              </a:rPr>
              <a:t>        semáforo </a:t>
            </a:r>
            <a:r>
              <a:rPr lang="es-ES" sz="1400" dirty="0" err="1">
                <a:latin typeface="Courier New" panose="02070309020205020404" pitchFamily="49" charset="0"/>
                <a:cs typeface="Courier New" panose="02070309020205020404" pitchFamily="49" charset="0"/>
              </a:rPr>
              <a:t>HayGalletas</a:t>
            </a:r>
            <a:r>
              <a:rPr lang="es-ES" sz="1400" dirty="0">
                <a:latin typeface="Courier New" panose="02070309020205020404" pitchFamily="49" charset="0"/>
                <a:cs typeface="Courier New" panose="02070309020205020404" pitchFamily="49" charset="0"/>
              </a:rPr>
              <a:t> -&gt; 0</a:t>
            </a:r>
          </a:p>
          <a:p>
            <a:pPr marL="360363" indent="0" algn="just">
              <a:buNone/>
            </a:pPr>
            <a:r>
              <a:rPr lang="es-ES" sz="1400" dirty="0">
                <a:latin typeface="Courier New" panose="02070309020205020404" pitchFamily="49" charset="0"/>
                <a:cs typeface="Courier New" panose="02070309020205020404" pitchFamily="49" charset="0"/>
              </a:rPr>
              <a:t>        semáforo </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 -&gt; 1</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CrearNiños</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CrearMadre</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LanzarNiños</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LanzarMadre</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p>
          <a:p>
            <a:pPr marL="360363" indent="0" algn="just">
              <a:buNone/>
            </a:pPr>
            <a:r>
              <a:rPr lang="es-E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59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8794794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1. Conceptos básicos</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Ejemplo de programa que se ejecuta en un hilo único.</a:t>
            </a:r>
          </a:p>
          <a:p>
            <a:pPr marL="0" indent="0" algn="just">
              <a:lnSpc>
                <a:spcPct val="150000"/>
              </a:lnSpc>
              <a:buNone/>
            </a:pPr>
            <a:r>
              <a:rPr lang="es-ES" sz="1600" dirty="0">
                <a:latin typeface="Arial" panose="020B0604020202020204" pitchFamily="34" charset="0"/>
                <a:cs typeface="Arial" panose="020B0604020202020204" pitchFamily="34" charset="0"/>
              </a:rPr>
              <a:t>Raton.java</a:t>
            </a:r>
          </a:p>
          <a:p>
            <a:pPr marL="0" indent="0" algn="just">
              <a:lnSpc>
                <a:spcPct val="150000"/>
              </a:lnSpc>
              <a:buNone/>
            </a:pPr>
            <a:r>
              <a:rPr lang="es-ES" sz="1600" dirty="0">
                <a:latin typeface="Arial" panose="020B0604020202020204" pitchFamily="34" charset="0"/>
                <a:cs typeface="Arial" panose="020B0604020202020204" pitchFamily="34" charset="0"/>
              </a:rPr>
              <a:t>La salida producida es la siguiente:</a:t>
            </a: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r>
              <a:rPr lang="es-ES" sz="1600" dirty="0">
                <a:latin typeface="Arial" panose="020B0604020202020204" pitchFamily="34" charset="0"/>
                <a:cs typeface="Arial" panose="020B0604020202020204" pitchFamily="34" charset="0"/>
              </a:rPr>
              <a:t>Este tipo de ejecución se conoce como secuencial o no concurrente: cada sentencia debe esperar a que se ejecute la sentencia anterior. Como consecuencia, cada ratón tardará en comenzar a comer tanto tiempo como tarden los ratones que comenzaron antes que él. El tiempo total del proceso es, por tanto, la suma de todos los tiempos parciales (en este caso, 18 segundos).</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7" name="Imagen 6" descr="Texto&#10;&#10;Descripción generada automáticamente">
            <a:extLst>
              <a:ext uri="{FF2B5EF4-FFF2-40B4-BE49-F238E27FC236}">
                <a16:creationId xmlns:a16="http://schemas.microsoft.com/office/drawing/2014/main" id="{25BD3A5C-E09C-814D-38FB-996702E9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2361" y="2359462"/>
            <a:ext cx="4763639" cy="1806897"/>
          </a:xfrm>
          <a:prstGeom prst="rect">
            <a:avLst/>
          </a:prstGeom>
        </p:spPr>
      </p:pic>
    </p:spTree>
    <p:extLst>
      <p:ext uri="{BB962C8B-B14F-4D97-AF65-F5344CB8AC3E}">
        <p14:creationId xmlns:p14="http://schemas.microsoft.com/office/powerpoint/2010/main" val="12388669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360363" indent="0" algn="just">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niño </a:t>
            </a:r>
            <a:r>
              <a:rPr lang="es-ES" sz="1400" dirty="0" err="1">
                <a:latin typeface="Courier New" panose="02070309020205020404" pitchFamily="49" charset="0"/>
                <a:cs typeface="Courier New" panose="02070309020205020404" pitchFamily="49" charset="0"/>
              </a:rPr>
              <a:t>implements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Runnable</a:t>
            </a:r>
            <a:r>
              <a:rPr lang="es-ES" sz="1400" dirty="0">
                <a:latin typeface="Courier New" panose="02070309020205020404" pitchFamily="49" charset="0"/>
                <a:cs typeface="Courier New" panose="02070309020205020404" pitchFamily="49" charset="0"/>
              </a:rPr>
              <a:t> {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run ()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while</a:t>
            </a:r>
            <a:r>
              <a:rPr lang="es-ES" sz="1400" dirty="0">
                <a:latin typeface="Courier New" panose="02070309020205020404" pitchFamily="49" charset="0"/>
                <a:cs typeface="Courier New" panose="02070309020205020404" pitchFamily="49" charset="0"/>
              </a:rPr>
              <a:t>(true)              //Los niños son pachones y siempre estarán comiendo galletas</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         /*Aquí evitamos que dos procesos comprueben el número de 					galletas a la vez, ya que podría darse una falsa lectura*/</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(galletas==0){    //Si no hay galletas...</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NohayGalletas</a:t>
            </a:r>
            <a:r>
              <a:rPr lang="es-ES" sz="1400" dirty="0">
                <a:latin typeface="Courier New" panose="02070309020205020404" pitchFamily="49" charset="0"/>
                <a:cs typeface="Courier New" panose="02070309020205020404" pitchFamily="49" charset="0"/>
              </a:rPr>
              <a:t>)   //Desbloquea a la madre para que rellene</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HayGalletas</a:t>
            </a:r>
            <a:r>
              <a:rPr lang="es-ES" sz="1400" dirty="0">
                <a:latin typeface="Courier New" panose="02070309020205020404" pitchFamily="49" charset="0"/>
                <a:cs typeface="Courier New" panose="02070309020205020404" pitchFamily="49" charset="0"/>
              </a:rPr>
              <a:t>)   //Espera a que la madre rellene para continuar</a:t>
            </a:r>
          </a:p>
          <a:p>
            <a:pPr marL="360363" indent="0" algn="just">
              <a:buNone/>
            </a:pPr>
            <a:r>
              <a:rPr lang="es-ES" sz="1400" dirty="0">
                <a:latin typeface="Courier New" panose="02070309020205020404" pitchFamily="49" charset="0"/>
                <a:cs typeface="Courier New" panose="02070309020205020404" pitchFamily="49" charset="0"/>
              </a:rPr>
              <a:t>                galletas-;      //coge galleta</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else</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galletas--;     //una galleta menos</a:t>
            </a:r>
          </a:p>
          <a:p>
            <a:pPr marL="360363" indent="0" algn="just">
              <a:buNone/>
            </a:pPr>
            <a:r>
              <a:rPr lang="es-ES" sz="1400" dirty="0">
                <a:latin typeface="Courier New" panose="02070309020205020404" pitchFamily="49" charset="0"/>
                <a:cs typeface="Courier New" panose="02070309020205020404" pitchFamily="49" charset="0"/>
              </a:rPr>
              <a:t>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p>
          <a:p>
            <a:pPr marL="360363" indent="0" algn="just">
              <a:buNone/>
            </a:pPr>
            <a:r>
              <a:rPr lang="es-E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51363097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360363" indent="0" algn="just">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class</a:t>
            </a:r>
            <a:r>
              <a:rPr lang="es-ES" sz="1400" dirty="0">
                <a:latin typeface="Courier New" panose="02070309020205020404" pitchFamily="49" charset="0"/>
                <a:cs typeface="Courier New" panose="02070309020205020404" pitchFamily="49" charset="0"/>
              </a:rPr>
              <a:t> mama </a:t>
            </a:r>
            <a:r>
              <a:rPr lang="es-ES" sz="1400" dirty="0" err="1">
                <a:latin typeface="Courier New" panose="02070309020205020404" pitchFamily="49" charset="0"/>
                <a:cs typeface="Courier New" panose="02070309020205020404" pitchFamily="49" charset="0"/>
              </a:rPr>
              <a:t>implements</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Runnable</a:t>
            </a:r>
            <a:r>
              <a:rPr lang="es-ES" sz="1400" dirty="0">
                <a:latin typeface="Courier New" panose="02070309020205020404" pitchFamily="49" charset="0"/>
                <a:cs typeface="Courier New" panose="02070309020205020404" pitchFamily="49" charset="0"/>
              </a:rPr>
              <a:t> {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run () {</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while</a:t>
            </a:r>
            <a:r>
              <a:rPr lang="es-ES" sz="1400" dirty="0">
                <a:latin typeface="Courier New" panose="02070309020205020404" pitchFamily="49" charset="0"/>
                <a:cs typeface="Courier New" panose="02070309020205020404" pitchFamily="49" charset="0"/>
              </a:rPr>
              <a:t>(true)              //La madre siempre estará esperando para reponer el tarro</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NoHayGalletas</a:t>
            </a:r>
            <a:r>
              <a:rPr lang="es-ES" sz="1400" dirty="0">
                <a:latin typeface="Courier New" panose="02070309020205020404" pitchFamily="49" charset="0"/>
                <a:cs typeface="Courier New" panose="02070309020205020404" pitchFamily="49" charset="0"/>
              </a:rPr>
              <a:t>)  </a:t>
            </a:r>
            <a:r>
              <a:rPr lang="es-ES" sz="1200" dirty="0">
                <a:latin typeface="Courier New" panose="02070309020205020404" pitchFamily="49" charset="0"/>
                <a:cs typeface="Courier New" panose="02070309020205020404" pitchFamily="49" charset="0"/>
              </a:rPr>
              <a:t>//Aquí se bloquea porque el semáforo "</a:t>
            </a:r>
            <a:r>
              <a:rPr lang="es-ES" sz="1200" dirty="0" err="1">
                <a:latin typeface="Courier New" panose="02070309020205020404" pitchFamily="49" charset="0"/>
                <a:cs typeface="Courier New" panose="02070309020205020404" pitchFamily="49" charset="0"/>
              </a:rPr>
              <a:t>NoHayGalletas</a:t>
            </a:r>
            <a:r>
              <a:rPr lang="es-ES" sz="1200" dirty="0">
                <a:latin typeface="Courier New" panose="02070309020205020404" pitchFamily="49" charset="0"/>
                <a:cs typeface="Courier New" panose="02070309020205020404" pitchFamily="49" charset="0"/>
              </a:rPr>
              <a:t>" está a 0</a:t>
            </a:r>
            <a:endParaRPr lang="es-ES" sz="1400" dirty="0">
              <a:latin typeface="Courier New" panose="02070309020205020404" pitchFamily="49" charset="0"/>
              <a:cs typeface="Courier New" panose="02070309020205020404" pitchFamily="49" charset="0"/>
            </a:endParaRP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galletas=n           //Relleno el tarro de galletas</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        //El semáforo </a:t>
            </a:r>
            <a:r>
              <a:rPr lang="es-ES" sz="1400" dirty="0" err="1">
                <a:latin typeface="Courier New" panose="02070309020205020404" pitchFamily="49" charset="0"/>
                <a:cs typeface="Courier New" panose="02070309020205020404" pitchFamily="49" charset="0"/>
              </a:rPr>
              <a:t>mutex</a:t>
            </a:r>
            <a:r>
              <a:rPr lang="es-ES" sz="1400" dirty="0">
                <a:latin typeface="Courier New" panose="02070309020205020404" pitchFamily="49" charset="0"/>
                <a:cs typeface="Courier New" panose="02070309020205020404" pitchFamily="49" charset="0"/>
              </a:rPr>
              <a:t> impide que 2 procesos comprueben la variable "galletas" a la vez</a:t>
            </a:r>
          </a:p>
          <a:p>
            <a:pPr marL="360363"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Signal</a:t>
            </a: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HayGalletas</a:t>
            </a:r>
            <a:r>
              <a:rPr lang="es-ES" sz="1400" dirty="0">
                <a:latin typeface="Courier New" panose="02070309020205020404" pitchFamily="49" charset="0"/>
                <a:cs typeface="Courier New" panose="02070309020205020404" pitchFamily="49" charset="0"/>
              </a:rPr>
              <a:t>)  //Aviso a los niños de que hay galletas poniendo a 1 el semáforo "</a:t>
            </a:r>
            <a:r>
              <a:rPr lang="es-ES" sz="1400" dirty="0" err="1">
                <a:latin typeface="Courier New" panose="02070309020205020404" pitchFamily="49" charset="0"/>
                <a:cs typeface="Courier New" panose="02070309020205020404" pitchFamily="49" charset="0"/>
              </a:rPr>
              <a:t>HayGalletas</a:t>
            </a:r>
            <a:r>
              <a:rPr lang="es-ES" sz="1400" dirty="0">
                <a:latin typeface="Courier New" panose="02070309020205020404" pitchFamily="49" charset="0"/>
                <a:cs typeface="Courier New" panose="02070309020205020404" pitchFamily="49" charset="0"/>
              </a:rPr>
              <a:t>"</a:t>
            </a:r>
          </a:p>
          <a:p>
            <a:pPr marL="360363" indent="0" algn="just">
              <a:buNone/>
            </a:pPr>
            <a:r>
              <a:rPr lang="es-ES" sz="1400" dirty="0">
                <a:latin typeface="Courier New" panose="02070309020205020404" pitchFamily="49" charset="0"/>
                <a:cs typeface="Courier New" panose="02070309020205020404" pitchFamily="49" charset="0"/>
              </a:rPr>
              <a:t>    }</a:t>
            </a:r>
          </a:p>
          <a:p>
            <a:pPr marL="360363" indent="0" algn="just">
              <a:buNone/>
            </a:pPr>
            <a:r>
              <a:rPr lang="es-ES" sz="14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6261749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77500" lnSpcReduction="20000"/>
          </a:bodyPr>
          <a:lstStyle/>
          <a:p>
            <a:pPr algn="just">
              <a:lnSpc>
                <a:spcPct val="150000"/>
              </a:lnSpc>
            </a:pPr>
            <a:r>
              <a:rPr lang="es-ES" sz="1600" b="1" dirty="0">
                <a:latin typeface="Arial" panose="020B0604020202020204" pitchFamily="34" charset="0"/>
                <a:cs typeface="Arial" panose="020B0604020202020204" pitchFamily="34" charset="0"/>
              </a:rPr>
              <a:t>MONITORES</a:t>
            </a:r>
          </a:p>
          <a:p>
            <a:pPr marL="360363" indent="0" algn="just">
              <a:lnSpc>
                <a:spcPct val="150000"/>
              </a:lnSpc>
              <a:buNone/>
            </a:pPr>
            <a:r>
              <a:rPr lang="es-ES" sz="1600" dirty="0">
                <a:latin typeface="Arial" panose="020B0604020202020204" pitchFamily="34" charset="0"/>
                <a:cs typeface="Arial" panose="020B0604020202020204" pitchFamily="34" charset="0"/>
              </a:rPr>
              <a:t>Son métodos que proporcionan exclusión mutua a un recurso de forma sencilla.</a:t>
            </a:r>
          </a:p>
          <a:p>
            <a:pPr marL="360363" indent="0" algn="just">
              <a:lnSpc>
                <a:spcPct val="150000"/>
              </a:lnSpc>
              <a:buNone/>
            </a:pPr>
            <a:r>
              <a:rPr lang="es-ES" sz="1600" dirty="0">
                <a:latin typeface="Arial" panose="020B0604020202020204" pitchFamily="34" charset="0"/>
                <a:cs typeface="Arial" panose="020B0604020202020204" pitchFamily="34" charset="0"/>
              </a:rPr>
              <a:t>Impiden que los métodos sean ejecutados por un hilo si están siendo ejecutados por otro.</a:t>
            </a:r>
          </a:p>
          <a:p>
            <a:pPr marL="360363" indent="0" algn="just">
              <a:lnSpc>
                <a:spcPct val="150000"/>
              </a:lnSpc>
              <a:buNone/>
            </a:pPr>
            <a:r>
              <a:rPr lang="es-ES" sz="1600" dirty="0">
                <a:latin typeface="Arial" panose="020B0604020202020204" pitchFamily="34" charset="0"/>
                <a:cs typeface="Arial" panose="020B0604020202020204" pitchFamily="34" charset="0"/>
              </a:rPr>
              <a:t>Similares a los semáforos binarios.</a:t>
            </a:r>
          </a:p>
          <a:p>
            <a:pPr marL="360363" indent="0" algn="just">
              <a:lnSpc>
                <a:spcPct val="150000"/>
              </a:lnSpc>
              <a:buNone/>
            </a:pPr>
            <a:r>
              <a:rPr lang="es-ES" sz="1600" dirty="0">
                <a:latin typeface="Arial" panose="020B0604020202020204" pitchFamily="34" charset="0"/>
                <a:cs typeface="Arial" panose="020B0604020202020204" pitchFamily="34" charset="0"/>
              </a:rPr>
              <a:t>Muy sencillos, no depende del programador que se utilicen correctamente.</a:t>
            </a:r>
          </a:p>
          <a:p>
            <a:pPr marL="360363" indent="0" algn="just">
              <a:lnSpc>
                <a:spcPct val="150000"/>
              </a:lnSpc>
              <a:buNone/>
            </a:pPr>
            <a:r>
              <a:rPr lang="es-ES" sz="1600" dirty="0">
                <a:latin typeface="Arial" panose="020B0604020202020204" pitchFamily="34" charset="0"/>
                <a:cs typeface="Arial" panose="020B0604020202020204" pitchFamily="34" charset="0"/>
              </a:rPr>
              <a:t>En Java se indica que un método está sincronizado mediante monitor con la palabra </a:t>
            </a:r>
            <a:r>
              <a:rPr lang="es-ES" sz="1600" b="1" dirty="0" err="1">
                <a:latin typeface="Arial" panose="020B0604020202020204" pitchFamily="34" charset="0"/>
                <a:cs typeface="Arial" panose="020B0604020202020204" pitchFamily="34" charset="0"/>
              </a:rPr>
              <a:t>synchronized</a:t>
            </a:r>
            <a:r>
              <a:rPr lang="es-ES" sz="1600" dirty="0">
                <a:latin typeface="Arial" panose="020B0604020202020204" pitchFamily="34" charset="0"/>
                <a:cs typeface="Arial" panose="020B0604020202020204" pitchFamily="34" charset="0"/>
              </a:rPr>
              <a:t>. </a:t>
            </a:r>
          </a:p>
          <a:p>
            <a:pPr marL="360363" indent="0" algn="just">
              <a:lnSpc>
                <a:spcPct val="150000"/>
              </a:lnSpc>
              <a:buNone/>
            </a:pPr>
            <a:r>
              <a:rPr lang="es-ES" sz="1600" dirty="0" err="1">
                <a:latin typeface="Arial" panose="020B0604020202020204" pitchFamily="34" charset="0"/>
                <a:cs typeface="Arial" panose="020B0604020202020204" pitchFamily="34" charset="0"/>
              </a:rPr>
              <a:t>Synchronized</a:t>
            </a:r>
            <a:r>
              <a:rPr lang="es-ES" sz="1600" dirty="0">
                <a:latin typeface="Arial" panose="020B0604020202020204" pitchFamily="34" charset="0"/>
                <a:cs typeface="Arial" panose="020B0604020202020204" pitchFamily="34" charset="0"/>
              </a:rPr>
              <a:t> se puede utilizar sobre: </a:t>
            </a:r>
            <a:r>
              <a:rPr lang="es-ES" sz="1600" b="1" dirty="0">
                <a:latin typeface="Arial" panose="020B0604020202020204" pitchFamily="34" charset="0"/>
                <a:cs typeface="Arial" panose="020B0604020202020204" pitchFamily="34" charset="0"/>
              </a:rPr>
              <a:t>métodos sincronizados</a:t>
            </a:r>
            <a:r>
              <a:rPr lang="es-ES" sz="1600" dirty="0">
                <a:latin typeface="Arial" panose="020B0604020202020204" pitchFamily="34" charset="0"/>
                <a:cs typeface="Arial" panose="020B0604020202020204" pitchFamily="34" charset="0"/>
              </a:rPr>
              <a:t> y sobre </a:t>
            </a:r>
            <a:r>
              <a:rPr lang="es-ES" sz="1600" b="1" dirty="0">
                <a:latin typeface="Arial" panose="020B0604020202020204" pitchFamily="34" charset="0"/>
                <a:cs typeface="Arial" panose="020B0604020202020204" pitchFamily="34" charset="0"/>
              </a:rPr>
              <a:t>sentencias sincronizadas</a:t>
            </a:r>
            <a:r>
              <a:rPr lang="es-ES" sz="1600" dirty="0">
                <a:latin typeface="Arial" panose="020B0604020202020204" pitchFamily="34" charset="0"/>
                <a:cs typeface="Arial" panose="020B0604020202020204" pitchFamily="34" charset="0"/>
              </a:rPr>
              <a:t>:</a:t>
            </a:r>
          </a:p>
          <a:p>
            <a:pPr marL="646113" indent="-285750" algn="just">
              <a:lnSpc>
                <a:spcPct val="150000"/>
              </a:lnSpc>
            </a:pPr>
            <a:r>
              <a:rPr lang="es-ES" sz="1600" b="1" dirty="0">
                <a:latin typeface="Arial" panose="020B0604020202020204" pitchFamily="34" charset="0"/>
                <a:cs typeface="Arial" panose="020B0604020202020204" pitchFamily="34" charset="0"/>
              </a:rPr>
              <a:t>Métodos sincronizados</a:t>
            </a:r>
            <a:r>
              <a:rPr lang="es-ES" sz="1600" dirty="0">
                <a:latin typeface="Arial" panose="020B0604020202020204" pitchFamily="34" charset="0"/>
                <a:cs typeface="Arial" panose="020B0604020202020204" pitchFamily="34" charset="0"/>
              </a:rPr>
              <a:t>: </a:t>
            </a:r>
          </a:p>
          <a:p>
            <a:pPr marL="1103313" lvl="1" indent="-285750" algn="just">
              <a:lnSpc>
                <a:spcPct val="150000"/>
              </a:lnSpc>
            </a:pPr>
            <a:r>
              <a:rPr lang="es-ES" sz="1600" dirty="0">
                <a:latin typeface="Arial" panose="020B0604020202020204" pitchFamily="34" charset="0"/>
                <a:cs typeface="Arial" panose="020B0604020202020204" pitchFamily="34" charset="0"/>
              </a:rPr>
              <a:t>Son un mecanismo sencillo para construir una sección crítica. </a:t>
            </a:r>
          </a:p>
          <a:p>
            <a:pPr marL="1103313" lvl="1" indent="-285750" algn="just">
              <a:lnSpc>
                <a:spcPct val="150000"/>
              </a:lnSpc>
            </a:pPr>
            <a:r>
              <a:rPr lang="es-ES" sz="1600" dirty="0">
                <a:latin typeface="Arial" panose="020B0604020202020204" pitchFamily="34" charset="0"/>
                <a:cs typeface="Arial" panose="020B0604020202020204" pitchFamily="34" charset="0"/>
              </a:rPr>
              <a:t>Cuando un hilo ejecuta un método sincronizado ningún otro hilo puede hacerlo.</a:t>
            </a:r>
          </a:p>
          <a:p>
            <a:pPr marL="1103313" lvl="1" indent="-285750" algn="just">
              <a:lnSpc>
                <a:spcPct val="150000"/>
              </a:lnSpc>
            </a:pPr>
            <a:r>
              <a:rPr lang="es-ES" sz="1600" dirty="0">
                <a:latin typeface="Arial" panose="020B0604020202020204" pitchFamily="34" charset="0"/>
                <a:cs typeface="Arial" panose="020B0604020202020204" pitchFamily="34" charset="0"/>
              </a:rPr>
              <a:t>Se utiliza añadiendo la palabra clave </a:t>
            </a:r>
            <a:r>
              <a:rPr lang="es-ES" sz="1600" dirty="0" err="1">
                <a:latin typeface="Arial" panose="020B0604020202020204" pitchFamily="34" charset="0"/>
                <a:cs typeface="Arial" panose="020B0604020202020204" pitchFamily="34" charset="0"/>
              </a:rPr>
              <a:t>synchronized</a:t>
            </a:r>
            <a:r>
              <a:rPr lang="es-ES" sz="1600" dirty="0">
                <a:latin typeface="Arial" panose="020B0604020202020204" pitchFamily="34" charset="0"/>
                <a:cs typeface="Arial" panose="020B0604020202020204" pitchFamily="34" charset="0"/>
              </a:rPr>
              <a:t> en la declaración del método, sabiendo que los constructores son síncronos por defecto (no admiten </a:t>
            </a:r>
            <a:r>
              <a:rPr lang="es-ES" sz="1600" dirty="0" err="1">
                <a:latin typeface="Arial" panose="020B0604020202020204" pitchFamily="34" charset="0"/>
                <a:cs typeface="Arial" panose="020B0604020202020204" pitchFamily="34" charset="0"/>
              </a:rPr>
              <a:t>synchronized</a:t>
            </a:r>
            <a:r>
              <a:rPr lang="es-ES" sz="1600" dirty="0">
                <a:latin typeface="Arial" panose="020B0604020202020204" pitchFamily="34" charset="0"/>
                <a:cs typeface="Arial" panose="020B0604020202020204" pitchFamily="34" charset="0"/>
              </a:rPr>
              <a:t>).</a:t>
            </a:r>
          </a:p>
          <a:p>
            <a:pPr marL="1371600" lvl="3" indent="0">
              <a:lnSpc>
                <a:spcPct val="150000"/>
              </a:lnSpc>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synchronized</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increment</a:t>
            </a:r>
            <a:r>
              <a:rPr lang="es-ES" sz="1400" dirty="0">
                <a:latin typeface="Courier New" panose="02070309020205020404" pitchFamily="49" charset="0"/>
                <a:cs typeface="Courier New" panose="02070309020205020404" pitchFamily="49" charset="0"/>
              </a:rPr>
              <a:t>() { </a:t>
            </a:r>
          </a:p>
          <a:p>
            <a:pPr marL="1371600" lvl="3" indent="0">
              <a:lnSpc>
                <a:spcPct val="150000"/>
              </a:lnSpc>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c++</a:t>
            </a:r>
            <a:r>
              <a:rPr lang="es-ES" sz="1400" dirty="0">
                <a:latin typeface="Courier New" panose="02070309020205020404" pitchFamily="49" charset="0"/>
                <a:cs typeface="Courier New" panose="02070309020205020404" pitchFamily="49" charset="0"/>
              </a:rPr>
              <a:t>; </a:t>
            </a:r>
          </a:p>
          <a:p>
            <a:pPr marL="1371600" lvl="3" indent="0">
              <a:lnSpc>
                <a:spcPct val="150000"/>
              </a:lnSpc>
              <a:buNone/>
            </a:pPr>
            <a:r>
              <a:rPr lang="es-ES" sz="1400" dirty="0">
                <a:latin typeface="Courier New" panose="02070309020205020404" pitchFamily="49" charset="0"/>
                <a:cs typeface="Courier New" panose="02070309020205020404" pitchFamily="49" charset="0"/>
              </a:rPr>
              <a:t>} </a:t>
            </a:r>
          </a:p>
          <a:p>
            <a:pPr marL="1103313" lvl="1" indent="-285750" algn="just">
              <a:lnSpc>
                <a:spcPct val="150000"/>
              </a:lnSpc>
            </a:pPr>
            <a:r>
              <a:rPr lang="es-ES" sz="1600" dirty="0">
                <a:latin typeface="Arial" panose="020B0604020202020204" pitchFamily="34" charset="0"/>
                <a:cs typeface="Arial" panose="020B0604020202020204" pitchFamily="34" charset="0"/>
              </a:rPr>
              <a:t>Afectan a todo el objeto, bloqueando todos los métodos sincronizados.</a:t>
            </a:r>
          </a:p>
          <a:p>
            <a:pPr marL="360363" indent="0" algn="just">
              <a:lnSpc>
                <a:spcPct val="150000"/>
              </a:lnSpc>
              <a:buNone/>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234107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77500" lnSpcReduction="20000"/>
          </a:bodyPr>
          <a:lstStyle/>
          <a:p>
            <a:pPr marL="0" indent="0" algn="just">
              <a:buNone/>
            </a:pPr>
            <a:r>
              <a:rPr lang="es-ES" sz="1600" b="1" dirty="0">
                <a:latin typeface="Arial" panose="020B0604020202020204" pitchFamily="34" charset="0"/>
                <a:cs typeface="Arial" panose="020B0604020202020204" pitchFamily="34" charset="0"/>
              </a:rPr>
              <a:t>EJEMPLO MÉTODO SINCRONIZADO</a:t>
            </a:r>
          </a:p>
          <a:p>
            <a:pPr marL="360363" indent="0" algn="just">
              <a:buNone/>
            </a:pPr>
            <a:r>
              <a:rPr lang="es-ES" sz="1600" dirty="0" err="1">
                <a:latin typeface="Courier New" panose="02070309020205020404" pitchFamily="49" charset="0"/>
                <a:cs typeface="Courier New" panose="02070309020205020404" pitchFamily="49" charset="0"/>
              </a:rPr>
              <a:t>import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java.util.Date</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Ejemplo_Monitor_MetodoSincronizado</a:t>
            </a: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static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main</a:t>
            </a:r>
            <a:r>
              <a:rPr lang="es-ES" sz="1600" dirty="0">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String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args</a:t>
            </a: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try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long</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ini</a:t>
            </a:r>
            <a:r>
              <a:rPr lang="es-ES" sz="1600" dirty="0">
                <a:latin typeface="Courier New" panose="02070309020205020404" pitchFamily="49" charset="0"/>
                <a:cs typeface="Courier New" panose="02070309020205020404" pitchFamily="49" charset="0"/>
              </a:rPr>
              <a:t> = new Date().</a:t>
            </a:r>
            <a:r>
              <a:rPr lang="es-ES" sz="1600" dirty="0" err="1">
                <a:latin typeface="Courier New" panose="02070309020205020404" pitchFamily="49" charset="0"/>
                <a:cs typeface="Courier New" panose="02070309020205020404" pitchFamily="49" charset="0"/>
              </a:rPr>
              <a:t>getTime</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Contador </a:t>
            </a:r>
            <a:r>
              <a:rPr lang="es-ES" sz="1600" dirty="0" err="1">
                <a:latin typeface="Courier New" panose="02070309020205020404" pitchFamily="49" charset="0"/>
                <a:cs typeface="Courier New" panose="02070309020205020404" pitchFamily="49" charset="0"/>
              </a:rPr>
              <a:t>contador</a:t>
            </a:r>
            <a:r>
              <a:rPr lang="es-ES" sz="1600" dirty="0">
                <a:latin typeface="Courier New" panose="02070309020205020404" pitchFamily="49" charset="0"/>
                <a:cs typeface="Courier New" panose="02070309020205020404" pitchFamily="49" charset="0"/>
              </a:rPr>
              <a:t> = new Contador();</a:t>
            </a:r>
          </a:p>
          <a:p>
            <a:pPr marL="360363" indent="0" algn="just">
              <a:buNone/>
            </a:pPr>
            <a:r>
              <a:rPr lang="es-ES" sz="1600" dirty="0">
                <a:latin typeface="Courier New" panose="02070309020205020404" pitchFamily="49" charset="0"/>
                <a:cs typeface="Courier New" panose="02070309020205020404" pitchFamily="49" charset="0"/>
              </a:rPr>
              <a:t>            Hilo </a:t>
            </a:r>
            <a:r>
              <a:rPr lang="es-ES" sz="1600" dirty="0" err="1">
                <a:latin typeface="Courier New" panose="02070309020205020404" pitchFamily="49" charset="0"/>
                <a:cs typeface="Courier New" panose="02070309020205020404" pitchFamily="49" charset="0"/>
              </a:rPr>
              <a:t>hilo</a:t>
            </a:r>
            <a:r>
              <a:rPr lang="es-ES" sz="1600" dirty="0">
                <a:latin typeface="Courier New" panose="02070309020205020404" pitchFamily="49" charset="0"/>
                <a:cs typeface="Courier New" panose="02070309020205020404" pitchFamily="49" charset="0"/>
              </a:rPr>
              <a:t> = new Hilo(contador);</a:t>
            </a:r>
          </a:p>
          <a:p>
            <a:pPr marL="360363" indent="0" algn="just">
              <a:buNone/>
            </a:pPr>
            <a:r>
              <a:rPr lang="es-ES" sz="1600" dirty="0">
                <a:latin typeface="Courier New" panose="02070309020205020404" pitchFamily="49" charset="0"/>
                <a:cs typeface="Courier New" panose="02070309020205020404" pitchFamily="49" charset="0"/>
              </a:rPr>
              <a:t>            Hilo hilo2 = new Hilo(contador);</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hilo.start</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hilo2.start();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hilo.join</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hilo2.join();</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long</a:t>
            </a:r>
            <a:r>
              <a:rPr lang="es-ES" sz="1600" dirty="0">
                <a:latin typeface="Courier New" panose="02070309020205020404" pitchFamily="49" charset="0"/>
                <a:cs typeface="Courier New" panose="02070309020205020404" pitchFamily="49" charset="0"/>
              </a:rPr>
              <a:t> fin = new Date().</a:t>
            </a:r>
            <a:r>
              <a:rPr lang="es-ES" sz="1600" dirty="0" err="1">
                <a:latin typeface="Courier New" panose="02070309020205020404" pitchFamily="49" charset="0"/>
                <a:cs typeface="Courier New" panose="02070309020205020404" pitchFamily="49" charset="0"/>
              </a:rPr>
              <a:t>getTime</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("Tiempo total:" + (fin - </a:t>
            </a:r>
            <a:r>
              <a:rPr lang="es-ES" sz="1600" dirty="0" err="1">
                <a:latin typeface="Courier New" panose="02070309020205020404" pitchFamily="49" charset="0"/>
                <a:cs typeface="Courier New" panose="02070309020205020404" pitchFamily="49" charset="0"/>
              </a:rPr>
              <a:t>ini</a:t>
            </a: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 catch (</a:t>
            </a:r>
            <a:r>
              <a:rPr lang="es-ES" sz="1600" dirty="0" err="1">
                <a:latin typeface="Courier New" panose="02070309020205020404" pitchFamily="49" charset="0"/>
                <a:cs typeface="Courier New" panose="02070309020205020404" pitchFamily="49" charset="0"/>
              </a:rPr>
              <a:t>InterruptedException</a:t>
            </a:r>
            <a:r>
              <a:rPr lang="es-ES" sz="1600" dirty="0">
                <a:latin typeface="Courier New" panose="02070309020205020404" pitchFamily="49" charset="0"/>
                <a:cs typeface="Courier New" panose="02070309020205020404" pitchFamily="49" charset="0"/>
              </a:rPr>
              <a:t> ex)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ex.printStackTrace</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7704302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Hilo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Contador </a:t>
            </a:r>
            <a:r>
              <a:rPr lang="es-ES" sz="1600" dirty="0" err="1">
                <a:latin typeface="Courier New" panose="02070309020205020404" pitchFamily="49" charset="0"/>
                <a:cs typeface="Courier New" panose="02070309020205020404" pitchFamily="49" charset="0"/>
              </a:rPr>
              <a: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Hilo(Contador _contador){</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this.contador</a:t>
            </a:r>
            <a:r>
              <a:rPr lang="es-ES" sz="1600" dirty="0">
                <a:latin typeface="Courier New" panose="02070309020205020404" pitchFamily="49" charset="0"/>
                <a:cs typeface="Courier New" panose="02070309020205020404" pitchFamily="49" charset="0"/>
              </a:rPr>
              <a:t> = _contador;</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i=0;i&lt;10000000;i++){</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contador.agrega</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contador.getContador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contador.getContador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7821790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92500" lnSpcReduction="10000"/>
          </a:bodyPr>
          <a:lstStyle/>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Contador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private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contador=0;</a:t>
            </a:r>
          </a:p>
          <a:p>
            <a:pPr marL="360363" indent="0" algn="just">
              <a:buNone/>
            </a:pPr>
            <a:r>
              <a:rPr lang="es-ES" sz="1600" dirty="0">
                <a:latin typeface="Courier New" panose="02070309020205020404" pitchFamily="49" charset="0"/>
                <a:cs typeface="Courier New" panose="02070309020205020404" pitchFamily="49" charset="0"/>
              </a:rPr>
              <a:t>    //Sin monitor, tenemos errores de concurrencia</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agrega(){</a:t>
            </a:r>
          </a:p>
          <a:p>
            <a:pPr marL="360363" indent="0" algn="just">
              <a:buNone/>
            </a:pPr>
            <a:r>
              <a:rPr lang="es-ES" sz="1600" dirty="0">
                <a:latin typeface="Courier New" panose="02070309020205020404" pitchFamily="49" charset="0"/>
                <a:cs typeface="Courier New" panose="02070309020205020404" pitchFamily="49" charset="0"/>
              </a:rPr>
              <a:t>//        contador++;</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 Sincronizando el método completo se resuelve el problema, pero se </a:t>
            </a:r>
          </a:p>
          <a:p>
            <a:pPr marL="360363" indent="0" algn="just">
              <a:buNone/>
            </a:pPr>
            <a:r>
              <a:rPr lang="es-ES" sz="1600" dirty="0">
                <a:latin typeface="Courier New" panose="02070309020205020404" pitchFamily="49" charset="0"/>
                <a:cs typeface="Courier New" panose="02070309020205020404" pitchFamily="49" charset="0"/>
              </a:rPr>
              <a:t>     * bloquean todos los métodos sincronizados del objeto.</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synchronized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agrega(){</a:t>
            </a:r>
          </a:p>
          <a:p>
            <a:pPr marL="360363" indent="0" algn="just">
              <a:buNone/>
            </a:pPr>
            <a:r>
              <a:rPr lang="es-ES" sz="1600" dirty="0">
                <a:latin typeface="Courier New" panose="02070309020205020404" pitchFamily="49" charset="0"/>
                <a:cs typeface="Courier New" panose="02070309020205020404" pitchFamily="49" charset="0"/>
              </a:rPr>
              <a:t>        contador++;</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synchronized</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getContador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return</a:t>
            </a:r>
            <a:r>
              <a:rPr lang="es-ES" sz="1600" dirty="0">
                <a:latin typeface="Courier New" panose="02070309020205020404" pitchFamily="49" charset="0"/>
                <a:cs typeface="Courier New" panose="02070309020205020404" pitchFamily="49" charset="0"/>
              </a:rPr>
              <a:t> contador;</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1753667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92500"/>
          </a:bodyPr>
          <a:lstStyle/>
          <a:p>
            <a:pPr algn="just">
              <a:lnSpc>
                <a:spcPct val="150000"/>
              </a:lnSpc>
            </a:pPr>
            <a:r>
              <a:rPr lang="es-ES" sz="1600" b="1" dirty="0">
                <a:latin typeface="Arial" panose="020B0604020202020204" pitchFamily="34" charset="0"/>
                <a:cs typeface="Arial" panose="020B0604020202020204" pitchFamily="34" charset="0"/>
              </a:rPr>
              <a:t>MONITORES</a:t>
            </a:r>
          </a:p>
          <a:p>
            <a:pPr marL="646113" indent="-285750" algn="just">
              <a:lnSpc>
                <a:spcPct val="150000"/>
              </a:lnSpc>
            </a:pPr>
            <a:r>
              <a:rPr lang="es-ES" sz="1600" b="1" dirty="0">
                <a:latin typeface="Arial" panose="020B0604020202020204" pitchFamily="34" charset="0"/>
                <a:cs typeface="Arial" panose="020B0604020202020204" pitchFamily="34" charset="0"/>
              </a:rPr>
              <a:t>Sentencias sincronizadas</a:t>
            </a:r>
            <a:r>
              <a:rPr lang="es-ES" sz="1600" dirty="0">
                <a:latin typeface="Arial" panose="020B0604020202020204" pitchFamily="34" charset="0"/>
                <a:cs typeface="Arial" panose="020B0604020202020204" pitchFamily="34" charset="0"/>
              </a:rPr>
              <a:t>: </a:t>
            </a:r>
          </a:p>
          <a:p>
            <a:pPr marL="1103313" lvl="1" indent="-285750" algn="just">
              <a:lnSpc>
                <a:spcPct val="150000"/>
              </a:lnSpc>
            </a:pPr>
            <a:r>
              <a:rPr lang="es-ES" sz="1600" dirty="0">
                <a:latin typeface="Arial" panose="020B0604020202020204" pitchFamily="34" charset="0"/>
                <a:cs typeface="Arial" panose="020B0604020202020204" pitchFamily="34" charset="0"/>
              </a:rPr>
              <a:t>La utilización de </a:t>
            </a:r>
            <a:r>
              <a:rPr lang="es-ES" sz="1600" dirty="0" err="1">
                <a:latin typeface="Arial" panose="020B0604020202020204" pitchFamily="34" charset="0"/>
                <a:cs typeface="Arial" panose="020B0604020202020204" pitchFamily="34" charset="0"/>
              </a:rPr>
              <a:t>synchronized</a:t>
            </a:r>
            <a:r>
              <a:rPr lang="es-ES" sz="1600" dirty="0">
                <a:latin typeface="Arial" panose="020B0604020202020204" pitchFamily="34" charset="0"/>
                <a:cs typeface="Arial" panose="020B0604020202020204" pitchFamily="34" charset="0"/>
              </a:rPr>
              <a:t> en una sentencia o región de código permite indicar qué objeto proporciona el monitor, lo que permite bloquear sólo la sección que desea el programador. </a:t>
            </a:r>
          </a:p>
          <a:p>
            <a:pPr marL="1731963" lvl="3" indent="0" algn="just">
              <a:lnSpc>
                <a:spcPct val="150000"/>
              </a:lnSpc>
              <a:buNone/>
            </a:pPr>
            <a:r>
              <a:rPr lang="es-ES" sz="1400" dirty="0" err="1">
                <a:latin typeface="Courier New" panose="02070309020205020404" pitchFamily="49" charset="0"/>
                <a:cs typeface="Courier New" panose="02070309020205020404" pitchFamily="49" charset="0"/>
              </a:rPr>
              <a:t>Object</a:t>
            </a:r>
            <a:r>
              <a:rPr lang="es-ES" sz="1400" dirty="0">
                <a:latin typeface="Courier New" panose="02070309020205020404" pitchFamily="49" charset="0"/>
                <a:cs typeface="Courier New" panose="02070309020205020404" pitchFamily="49" charset="0"/>
              </a:rPr>
              <a:t> o1 = new </a:t>
            </a:r>
            <a:r>
              <a:rPr lang="es-ES" sz="1400" dirty="0" err="1">
                <a:latin typeface="Courier New" panose="02070309020205020404" pitchFamily="49" charset="0"/>
                <a:cs typeface="Courier New" panose="02070309020205020404" pitchFamily="49" charset="0"/>
              </a:rPr>
              <a:t>Object</a:t>
            </a:r>
            <a:r>
              <a:rPr lang="es-ES" sz="1400" dirty="0">
                <a:latin typeface="Courier New" panose="02070309020205020404" pitchFamily="49" charset="0"/>
                <a:cs typeface="Courier New" panose="02070309020205020404" pitchFamily="49" charset="0"/>
              </a:rPr>
              <a:t>();</a:t>
            </a:r>
          </a:p>
          <a:p>
            <a:pPr marL="1731963" lvl="3" indent="0" algn="just">
              <a:lnSpc>
                <a:spcPct val="150000"/>
              </a:lnSpc>
              <a:buNone/>
            </a:pPr>
            <a:r>
              <a:rPr lang="es-ES" sz="1400" dirty="0" err="1">
                <a:latin typeface="Courier New" panose="02070309020205020404" pitchFamily="49" charset="0"/>
                <a:cs typeface="Courier New" panose="02070309020205020404" pitchFamily="49" charset="0"/>
              </a:rPr>
              <a:t>public</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void</a:t>
            </a:r>
            <a:r>
              <a:rPr lang="es-ES" sz="1400" dirty="0">
                <a:latin typeface="Courier New" panose="02070309020205020404" pitchFamily="49" charset="0"/>
                <a:cs typeface="Courier New" panose="02070309020205020404" pitchFamily="49" charset="0"/>
              </a:rPr>
              <a:t> agrega() {</a:t>
            </a:r>
          </a:p>
          <a:p>
            <a:pPr marL="1731963" lvl="3" indent="0" algn="just">
              <a:lnSpc>
                <a:spcPct val="150000"/>
              </a:lnSpc>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synchronized</a:t>
            </a:r>
            <a:r>
              <a:rPr lang="es-ES" sz="1400" dirty="0">
                <a:latin typeface="Courier New" panose="02070309020205020404" pitchFamily="49" charset="0"/>
                <a:cs typeface="Courier New" panose="02070309020205020404" pitchFamily="49" charset="0"/>
              </a:rPr>
              <a:t> (o1) {</a:t>
            </a:r>
          </a:p>
          <a:p>
            <a:pPr marL="1731963" lvl="3" indent="0" algn="just">
              <a:lnSpc>
                <a:spcPct val="150000"/>
              </a:lnSpc>
              <a:buNone/>
            </a:pPr>
            <a:r>
              <a:rPr lang="es-ES" sz="1400" dirty="0">
                <a:latin typeface="Courier New" panose="02070309020205020404" pitchFamily="49" charset="0"/>
                <a:cs typeface="Courier New" panose="02070309020205020404" pitchFamily="49" charset="0"/>
              </a:rPr>
              <a:t>		contador++;</a:t>
            </a:r>
          </a:p>
          <a:p>
            <a:pPr marL="1731963" lvl="3" indent="0" algn="just">
              <a:lnSpc>
                <a:spcPct val="150000"/>
              </a:lnSpc>
              <a:buNone/>
            </a:pPr>
            <a:r>
              <a:rPr lang="es-ES" sz="1400" dirty="0">
                <a:latin typeface="Courier New" panose="02070309020205020404" pitchFamily="49" charset="0"/>
                <a:cs typeface="Courier New" panose="02070309020205020404" pitchFamily="49" charset="0"/>
              </a:rPr>
              <a:t>	}</a:t>
            </a:r>
          </a:p>
          <a:p>
            <a:pPr marL="1731963" lvl="3" indent="0" algn="just">
              <a:lnSpc>
                <a:spcPct val="150000"/>
              </a:lnSpc>
              <a:buNone/>
            </a:pPr>
            <a:r>
              <a:rPr lang="es-ES" sz="1400" dirty="0">
                <a:latin typeface="Courier New" panose="02070309020205020404" pitchFamily="49" charset="0"/>
                <a:cs typeface="Courier New" panose="02070309020205020404" pitchFamily="49" charset="0"/>
              </a:rPr>
              <a:t>}</a:t>
            </a:r>
            <a:endParaRPr lang="es-ES" sz="1400" dirty="0">
              <a:latin typeface="Arial" panose="020B0604020202020204" pitchFamily="34" charset="0"/>
              <a:cs typeface="Arial" panose="020B0604020202020204" pitchFamily="34" charset="0"/>
            </a:endParaRPr>
          </a:p>
          <a:p>
            <a:pPr marL="1103313" lvl="1" indent="-285750" algn="just">
              <a:lnSpc>
                <a:spcPct val="150000"/>
              </a:lnSpc>
            </a:pPr>
            <a:r>
              <a:rPr lang="es-ES" sz="1600" dirty="0">
                <a:latin typeface="Arial" panose="020B0604020202020204" pitchFamily="34" charset="0"/>
                <a:cs typeface="Arial" panose="020B0604020202020204" pitchFamily="34" charset="0"/>
              </a:rPr>
              <a:t>Sincronización reentrante: cuando un hilo no puede acceder al bloque de código protegido que tiene otro hilo en ejecución, pero sí puede acceder a un bloque de código protegido de un monitor que ya posee.</a:t>
            </a:r>
          </a:p>
          <a:p>
            <a:pPr marL="817563" lvl="1" indent="0" algn="just">
              <a:lnSpc>
                <a:spcPct val="150000"/>
              </a:lnSpc>
              <a:buNone/>
            </a:pPr>
            <a:r>
              <a:rPr lang="es-ES" sz="1600" dirty="0">
                <a:latin typeface="Arial" panose="020B0604020202020204" pitchFamily="34" charset="0"/>
                <a:cs typeface="Arial" panose="020B0604020202020204" pitchFamily="34" charset="0"/>
              </a:rPr>
              <a:t>      En la práctica esto supone que un bloque de código sincronizado puede llamar a otro bloque de código 	         	    sincronizado utilizando ambos bloques el mismo monitor sin que se produzca bloqueo.</a:t>
            </a:r>
          </a:p>
          <a:p>
            <a:pPr marL="1103313" lvl="1" indent="-285750" algn="just">
              <a:lnSpc>
                <a:spcPct val="150000"/>
              </a:lnSpc>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66</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3763759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85000" lnSpcReduction="20000"/>
          </a:bodyPr>
          <a:lstStyle/>
          <a:p>
            <a:pPr marL="0" indent="0" algn="just">
              <a:buNone/>
            </a:pPr>
            <a:r>
              <a:rPr lang="es-ES" sz="1600" b="1" dirty="0">
                <a:latin typeface="Arial" panose="020B0604020202020204" pitchFamily="34" charset="0"/>
                <a:cs typeface="Arial" panose="020B0604020202020204" pitchFamily="34" charset="0"/>
              </a:rPr>
              <a:t>EJEMPLO SENTENCIA SINCRONIZADA</a:t>
            </a:r>
            <a:endParaRPr lang="es-ES" sz="1400" dirty="0">
              <a:latin typeface="Courier New" panose="02070309020205020404" pitchFamily="49" charset="0"/>
              <a:cs typeface="Courier New" panose="02070309020205020404" pitchFamily="49" charset="0"/>
            </a:endParaRPr>
          </a:p>
          <a:p>
            <a:pPr marL="360363" indent="0" algn="just">
              <a:buNone/>
            </a:pPr>
            <a:r>
              <a:rPr lang="es-ES" sz="1500" dirty="0" err="1">
                <a:latin typeface="Courier New" panose="02070309020205020404" pitchFamily="49" charset="0"/>
                <a:cs typeface="Courier New" panose="02070309020205020404" pitchFamily="49" charset="0"/>
              </a:rPr>
              <a:t>import</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java.util.Date</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err="1">
                <a:latin typeface="Courier New" panose="02070309020205020404" pitchFamily="49" charset="0"/>
                <a:cs typeface="Courier New" panose="02070309020205020404" pitchFamily="49" charset="0"/>
              </a:rPr>
              <a:t>class</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Ejemplo_Monitor_SentenciaSincronizada</a:t>
            </a:r>
            <a:r>
              <a:rPr lang="es-ES" sz="1500" dirty="0">
                <a:latin typeface="Courier New" panose="02070309020205020404" pitchFamily="49" charset="0"/>
                <a:cs typeface="Courier New" panose="02070309020205020404" pitchFamily="49" charset="0"/>
              </a:rPr>
              <a:t> {</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public</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static</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void</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main</a:t>
            </a:r>
            <a:r>
              <a:rPr lang="es-ES" sz="1500" dirty="0">
                <a:latin typeface="Courier New" panose="02070309020205020404" pitchFamily="49" charset="0"/>
                <a:cs typeface="Courier New" panose="02070309020205020404" pitchFamily="49" charset="0"/>
              </a:rPr>
              <a:t>(</a:t>
            </a:r>
            <a:r>
              <a:rPr lang="es-ES" sz="1500" dirty="0" err="1">
                <a:latin typeface="Courier New" panose="02070309020205020404" pitchFamily="49" charset="0"/>
                <a:cs typeface="Courier New" panose="02070309020205020404" pitchFamily="49" charset="0"/>
              </a:rPr>
              <a:t>String</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args</a:t>
            </a:r>
            <a:r>
              <a:rPr lang="es-ES" sz="1500" dirty="0">
                <a:latin typeface="Courier New" panose="02070309020205020404" pitchFamily="49" charset="0"/>
                <a:cs typeface="Courier New" panose="02070309020205020404" pitchFamily="49" charset="0"/>
              </a:rPr>
              <a:t>) {</a:t>
            </a:r>
          </a:p>
          <a:p>
            <a:pPr marL="360363" indent="0" algn="just">
              <a:buNone/>
            </a:pPr>
            <a:r>
              <a:rPr lang="es-ES" sz="1500" dirty="0">
                <a:latin typeface="Courier New" panose="02070309020205020404" pitchFamily="49" charset="0"/>
                <a:cs typeface="Courier New" panose="02070309020205020404" pitchFamily="49" charset="0"/>
              </a:rPr>
              <a:t>        try {</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long</a:t>
            </a: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ini</a:t>
            </a:r>
            <a:r>
              <a:rPr lang="es-ES" sz="1500" dirty="0">
                <a:latin typeface="Courier New" panose="02070309020205020404" pitchFamily="49" charset="0"/>
                <a:cs typeface="Courier New" panose="02070309020205020404" pitchFamily="49" charset="0"/>
              </a:rPr>
              <a:t> = new Date().</a:t>
            </a:r>
            <a:r>
              <a:rPr lang="es-ES" sz="1500" dirty="0" err="1">
                <a:latin typeface="Courier New" panose="02070309020205020404" pitchFamily="49" charset="0"/>
                <a:cs typeface="Courier New" panose="02070309020205020404" pitchFamily="49" charset="0"/>
              </a:rPr>
              <a:t>getTime</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a:latin typeface="Courier New" panose="02070309020205020404" pitchFamily="49" charset="0"/>
                <a:cs typeface="Courier New" panose="02070309020205020404" pitchFamily="49" charset="0"/>
              </a:rPr>
              <a:t>            Contador </a:t>
            </a:r>
            <a:r>
              <a:rPr lang="es-ES" sz="1500" dirty="0" err="1">
                <a:latin typeface="Courier New" panose="02070309020205020404" pitchFamily="49" charset="0"/>
                <a:cs typeface="Courier New" panose="02070309020205020404" pitchFamily="49" charset="0"/>
              </a:rPr>
              <a:t>contador</a:t>
            </a:r>
            <a:r>
              <a:rPr lang="es-ES" sz="1500" dirty="0">
                <a:latin typeface="Courier New" panose="02070309020205020404" pitchFamily="49" charset="0"/>
                <a:cs typeface="Courier New" panose="02070309020205020404" pitchFamily="49" charset="0"/>
              </a:rPr>
              <a:t> = new Contador();</a:t>
            </a:r>
          </a:p>
          <a:p>
            <a:pPr marL="360363" indent="0" algn="just">
              <a:buNone/>
            </a:pPr>
            <a:r>
              <a:rPr lang="es-ES" sz="1500" dirty="0">
                <a:latin typeface="Courier New" panose="02070309020205020404" pitchFamily="49" charset="0"/>
                <a:cs typeface="Courier New" panose="02070309020205020404" pitchFamily="49" charset="0"/>
              </a:rPr>
              <a:t>            Hilo </a:t>
            </a:r>
            <a:r>
              <a:rPr lang="es-ES" sz="1500" dirty="0" err="1">
                <a:latin typeface="Courier New" panose="02070309020205020404" pitchFamily="49" charset="0"/>
                <a:cs typeface="Courier New" panose="02070309020205020404" pitchFamily="49" charset="0"/>
              </a:rPr>
              <a:t>hilo</a:t>
            </a:r>
            <a:r>
              <a:rPr lang="es-ES" sz="1500" dirty="0">
                <a:latin typeface="Courier New" panose="02070309020205020404" pitchFamily="49" charset="0"/>
                <a:cs typeface="Courier New" panose="02070309020205020404" pitchFamily="49" charset="0"/>
              </a:rPr>
              <a:t> = new </a:t>
            </a:r>
            <a:r>
              <a:rPr lang="es-ES" sz="1500" dirty="0" err="1">
                <a:latin typeface="Courier New" panose="02070309020205020404" pitchFamily="49" charset="0"/>
                <a:cs typeface="Courier New" panose="02070309020205020404" pitchFamily="49" charset="0"/>
              </a:rPr>
              <a:t>HiloSentencia</a:t>
            </a:r>
            <a:r>
              <a:rPr lang="es-ES" sz="1500" dirty="0">
                <a:latin typeface="Courier New" panose="02070309020205020404" pitchFamily="49" charset="0"/>
                <a:cs typeface="Courier New" panose="02070309020205020404" pitchFamily="49" charset="0"/>
              </a:rPr>
              <a:t>(contador);</a:t>
            </a:r>
          </a:p>
          <a:p>
            <a:pPr marL="360363" indent="0" algn="just">
              <a:buNone/>
            </a:pPr>
            <a:r>
              <a:rPr lang="es-ES" sz="1500" dirty="0">
                <a:latin typeface="Courier New" panose="02070309020205020404" pitchFamily="49" charset="0"/>
                <a:cs typeface="Courier New" panose="02070309020205020404" pitchFamily="49" charset="0"/>
              </a:rPr>
              <a:t>            Hilo hilo2 = new </a:t>
            </a:r>
            <a:r>
              <a:rPr lang="es-ES" sz="1500" dirty="0" err="1">
                <a:latin typeface="Courier New" panose="02070309020205020404" pitchFamily="49" charset="0"/>
                <a:cs typeface="Courier New" panose="02070309020205020404" pitchFamily="49" charset="0"/>
              </a:rPr>
              <a:t>HiloSentencia</a:t>
            </a:r>
            <a:r>
              <a:rPr lang="es-ES" sz="1500" dirty="0">
                <a:latin typeface="Courier New" panose="02070309020205020404" pitchFamily="49" charset="0"/>
                <a:cs typeface="Courier New" panose="02070309020205020404" pitchFamily="49" charset="0"/>
              </a:rPr>
              <a:t>(contador);</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hilo.start</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a:latin typeface="Courier New" panose="02070309020205020404" pitchFamily="49" charset="0"/>
                <a:cs typeface="Courier New" panose="02070309020205020404" pitchFamily="49" charset="0"/>
              </a:rPr>
              <a:t>            hilo2.start();</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hilo.join</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a:latin typeface="Courier New" panose="02070309020205020404" pitchFamily="49" charset="0"/>
                <a:cs typeface="Courier New" panose="02070309020205020404" pitchFamily="49" charset="0"/>
              </a:rPr>
              <a:t>            hilo2.join();</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long</a:t>
            </a:r>
            <a:r>
              <a:rPr lang="es-ES" sz="1500" dirty="0">
                <a:latin typeface="Courier New" panose="02070309020205020404" pitchFamily="49" charset="0"/>
                <a:cs typeface="Courier New" panose="02070309020205020404" pitchFamily="49" charset="0"/>
              </a:rPr>
              <a:t> fin = new Date().</a:t>
            </a:r>
            <a:r>
              <a:rPr lang="es-ES" sz="1500" dirty="0" err="1">
                <a:latin typeface="Courier New" panose="02070309020205020404" pitchFamily="49" charset="0"/>
                <a:cs typeface="Courier New" panose="02070309020205020404" pitchFamily="49" charset="0"/>
              </a:rPr>
              <a:t>getTime</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System.out.println</a:t>
            </a:r>
            <a:r>
              <a:rPr lang="es-ES" sz="1500" dirty="0">
                <a:latin typeface="Courier New" panose="02070309020205020404" pitchFamily="49" charset="0"/>
                <a:cs typeface="Courier New" panose="02070309020205020404" pitchFamily="49" charset="0"/>
              </a:rPr>
              <a:t>("Tiempo total:" + (fin - </a:t>
            </a:r>
            <a:r>
              <a:rPr lang="es-ES" sz="1500" dirty="0" err="1">
                <a:latin typeface="Courier New" panose="02070309020205020404" pitchFamily="49" charset="0"/>
                <a:cs typeface="Courier New" panose="02070309020205020404" pitchFamily="49" charset="0"/>
              </a:rPr>
              <a:t>ini</a:t>
            </a:r>
            <a:r>
              <a:rPr lang="es-ES" sz="1500" dirty="0">
                <a:latin typeface="Courier New" panose="02070309020205020404" pitchFamily="49" charset="0"/>
                <a:cs typeface="Courier New" panose="02070309020205020404" pitchFamily="49" charset="0"/>
              </a:rPr>
              <a:t>) );</a:t>
            </a:r>
          </a:p>
          <a:p>
            <a:pPr marL="360363" indent="0" algn="just">
              <a:buNone/>
            </a:pPr>
            <a:r>
              <a:rPr lang="es-ES" sz="1500" dirty="0">
                <a:latin typeface="Courier New" panose="02070309020205020404" pitchFamily="49" charset="0"/>
                <a:cs typeface="Courier New" panose="02070309020205020404" pitchFamily="49" charset="0"/>
              </a:rPr>
              <a:t>        } catch (</a:t>
            </a:r>
            <a:r>
              <a:rPr lang="es-ES" sz="1500" dirty="0" err="1">
                <a:latin typeface="Courier New" panose="02070309020205020404" pitchFamily="49" charset="0"/>
                <a:cs typeface="Courier New" panose="02070309020205020404" pitchFamily="49" charset="0"/>
              </a:rPr>
              <a:t>InterruptedException</a:t>
            </a:r>
            <a:r>
              <a:rPr lang="es-ES" sz="1500" dirty="0">
                <a:latin typeface="Courier New" panose="02070309020205020404" pitchFamily="49" charset="0"/>
                <a:cs typeface="Courier New" panose="02070309020205020404" pitchFamily="49" charset="0"/>
              </a:rPr>
              <a:t> ex) {</a:t>
            </a:r>
          </a:p>
          <a:p>
            <a:pPr marL="360363" indent="0" algn="just">
              <a:buNone/>
            </a:pPr>
            <a:r>
              <a:rPr lang="es-ES" sz="1500" dirty="0">
                <a:latin typeface="Courier New" panose="02070309020205020404" pitchFamily="49" charset="0"/>
                <a:cs typeface="Courier New" panose="02070309020205020404" pitchFamily="49" charset="0"/>
              </a:rPr>
              <a:t>            </a:t>
            </a:r>
            <a:r>
              <a:rPr lang="es-ES" sz="1500" dirty="0" err="1">
                <a:latin typeface="Courier New" panose="02070309020205020404" pitchFamily="49" charset="0"/>
                <a:cs typeface="Courier New" panose="02070309020205020404" pitchFamily="49" charset="0"/>
              </a:rPr>
              <a:t>ex.printStackTrace</a:t>
            </a:r>
            <a:r>
              <a:rPr lang="es-ES" sz="1500" dirty="0">
                <a:latin typeface="Courier New" panose="02070309020205020404" pitchFamily="49" charset="0"/>
                <a:cs typeface="Courier New" panose="02070309020205020404" pitchFamily="49" charset="0"/>
              </a:rPr>
              <a:t>();</a:t>
            </a:r>
          </a:p>
          <a:p>
            <a:pPr marL="360363" indent="0" algn="just">
              <a:buNone/>
            </a:pPr>
            <a:r>
              <a:rPr lang="es-ES" sz="1500" dirty="0">
                <a:latin typeface="Courier New" panose="02070309020205020404" pitchFamily="49" charset="0"/>
                <a:cs typeface="Courier New" panose="02070309020205020404" pitchFamily="49" charset="0"/>
              </a:rPr>
              <a:t>        }</a:t>
            </a:r>
          </a:p>
          <a:p>
            <a:pPr marL="360363" indent="0" algn="just">
              <a:buNone/>
            </a:pPr>
            <a:r>
              <a:rPr lang="es-ES" sz="1500" dirty="0">
                <a:latin typeface="Courier New" panose="02070309020205020404" pitchFamily="49" charset="0"/>
                <a:cs typeface="Courier New" panose="02070309020205020404" pitchFamily="49" charset="0"/>
              </a:rPr>
              <a:t>    }</a:t>
            </a:r>
          </a:p>
          <a:p>
            <a:pPr marL="360363" indent="0" algn="just">
              <a:buNone/>
            </a:pPr>
            <a:r>
              <a:rPr lang="es-ES" sz="15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40099025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360363" indent="0" algn="just">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HiloSentencia</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extends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Thread</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Contador </a:t>
            </a:r>
            <a:r>
              <a:rPr lang="es-ES" sz="1600" dirty="0" err="1">
                <a:latin typeface="Courier New" panose="02070309020205020404" pitchFamily="49" charset="0"/>
                <a:cs typeface="Courier New" panose="02070309020205020404" pitchFamily="49" charset="0"/>
              </a:rPr>
              <a: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HiloSentencia</a:t>
            </a:r>
            <a:r>
              <a:rPr lang="es-ES" sz="1600" dirty="0">
                <a:latin typeface="Courier New" panose="02070309020205020404" pitchFamily="49" charset="0"/>
                <a:cs typeface="Courier New" panose="02070309020205020404" pitchFamily="49" charset="0"/>
              </a:rPr>
              <a:t>(Contador _contador){</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this.contador</a:t>
            </a:r>
            <a:r>
              <a:rPr lang="es-ES" sz="1600" dirty="0">
                <a:latin typeface="Courier New" panose="02070309020205020404" pitchFamily="49" charset="0"/>
                <a:cs typeface="Courier New" panose="02070309020205020404" pitchFamily="49" charset="0"/>
              </a:rPr>
              <a:t> = _contador;</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for</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int</a:t>
            </a:r>
            <a:r>
              <a:rPr lang="es-ES" sz="1600" dirty="0">
                <a:latin typeface="Courier New" panose="02070309020205020404" pitchFamily="49" charset="0"/>
                <a:cs typeface="Courier New" panose="02070309020205020404" pitchFamily="49" charset="0"/>
              </a:rPr>
              <a:t> i=0;i&lt;10000000;i++){</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contador.agrega</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contador.getContador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System.out.println</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contador.getContador</a:t>
            </a:r>
            <a:r>
              <a:rPr lang="es-ES" sz="1600" dirty="0">
                <a:latin typeface="Courier New" panose="02070309020205020404" pitchFamily="49" charset="0"/>
                <a:cs typeface="Courier New" panose="02070309020205020404" pitchFamily="49" charset="0"/>
              </a:rPr>
              <a:t>());</a:t>
            </a:r>
          </a:p>
          <a:p>
            <a:pPr marL="360363" indent="0" algn="just">
              <a:buNone/>
            </a:pPr>
            <a:r>
              <a:rPr lang="es-ES" sz="1600" dirty="0">
                <a:latin typeface="Courier New" panose="02070309020205020404" pitchFamily="49" charset="0"/>
                <a:cs typeface="Courier New" panose="02070309020205020404" pitchFamily="49" charset="0"/>
              </a:rPr>
              <a:t>    }</a:t>
            </a:r>
          </a:p>
          <a:p>
            <a:pPr marL="360363" indent="0" algn="just">
              <a:buNone/>
            </a:pPr>
            <a:r>
              <a:rPr lang="es-ES" sz="16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984524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Autofit/>
          </a:bodyPr>
          <a:lstStyle/>
          <a:p>
            <a:pPr marL="360363" indent="0" algn="just">
              <a:buNone/>
            </a:pP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class</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ContadorSentencia</a:t>
            </a:r>
            <a:r>
              <a:rPr lang="es-ES" sz="1200" dirty="0">
                <a:latin typeface="Courier New" panose="02070309020205020404" pitchFamily="49" charset="0"/>
                <a:cs typeface="Courier New" panose="02070309020205020404" pitchFamily="49" charset="0"/>
              </a:rPr>
              <a:t> {</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private</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contador=0;</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Object</a:t>
            </a:r>
            <a:r>
              <a:rPr lang="es-ES" sz="1200" dirty="0">
                <a:latin typeface="Courier New" panose="02070309020205020404" pitchFamily="49" charset="0"/>
                <a:cs typeface="Courier New" panose="02070309020205020404" pitchFamily="49" charset="0"/>
              </a:rPr>
              <a:t> o1 = new </a:t>
            </a:r>
            <a:r>
              <a:rPr lang="es-ES" sz="1200" dirty="0" err="1">
                <a:latin typeface="Courier New" panose="02070309020205020404" pitchFamily="49" charset="0"/>
                <a:cs typeface="Courier New" panose="02070309020205020404" pitchFamily="49" charset="0"/>
              </a:rPr>
              <a:t>Object</a:t>
            </a:r>
            <a:r>
              <a:rPr lang="es-ES" sz="1200" dirty="0">
                <a:latin typeface="Courier New" panose="02070309020205020404" pitchFamily="49" charset="0"/>
                <a:cs typeface="Courier New" panose="02070309020205020404" pitchFamily="49" charset="0"/>
              </a:rPr>
              <a:t>();</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Object</a:t>
            </a:r>
            <a:r>
              <a:rPr lang="es-ES" sz="1200" dirty="0">
                <a:latin typeface="Courier New" panose="02070309020205020404" pitchFamily="49" charset="0"/>
                <a:cs typeface="Courier New" panose="02070309020205020404" pitchFamily="49" charset="0"/>
              </a:rPr>
              <a:t> o2 = new </a:t>
            </a:r>
            <a:r>
              <a:rPr lang="es-ES" sz="1200" dirty="0" err="1">
                <a:latin typeface="Courier New" panose="02070309020205020404" pitchFamily="49" charset="0"/>
                <a:cs typeface="Courier New" panose="02070309020205020404" pitchFamily="49" charset="0"/>
              </a:rPr>
              <a:t>Object</a:t>
            </a:r>
            <a:r>
              <a:rPr lang="es-ES" sz="1200" dirty="0">
                <a:latin typeface="Courier New" panose="02070309020205020404" pitchFamily="49" charset="0"/>
                <a:cs typeface="Courier New" panose="02070309020205020404" pitchFamily="49" charset="0"/>
              </a:rPr>
              <a:t>();</a:t>
            </a:r>
          </a:p>
          <a:p>
            <a:pPr marL="360363" indent="0" algn="just">
              <a:buNone/>
            </a:pPr>
            <a:r>
              <a:rPr lang="es-ES" sz="1200" dirty="0">
                <a:latin typeface="Courier New" panose="02070309020205020404" pitchFamily="49" charset="0"/>
                <a:cs typeface="Courier New" panose="02070309020205020404" pitchFamily="49" charset="0"/>
              </a:rPr>
              <a:t> //Sin monitor, tenemos errores de concurrencia</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agrega(){</a:t>
            </a:r>
          </a:p>
          <a:p>
            <a:pPr marL="360363" indent="0" algn="just">
              <a:buNone/>
            </a:pPr>
            <a:r>
              <a:rPr lang="es-ES" sz="1200" dirty="0">
                <a:latin typeface="Courier New" panose="02070309020205020404" pitchFamily="49" charset="0"/>
                <a:cs typeface="Courier New" panose="02070309020205020404" pitchFamily="49" charset="0"/>
              </a:rPr>
              <a:t>//        contador++;</a:t>
            </a:r>
          </a:p>
          <a:p>
            <a:pPr marL="360363" indent="0" algn="just">
              <a:buNone/>
            </a:pPr>
            <a:r>
              <a:rPr lang="es-ES" sz="1200" dirty="0">
                <a:latin typeface="Courier New" panose="02070309020205020404" pitchFamily="49" charset="0"/>
                <a:cs typeface="Courier New" panose="02070309020205020404" pitchFamily="49" charset="0"/>
              </a:rPr>
              <a:t>//    }</a:t>
            </a:r>
          </a:p>
          <a:p>
            <a:pPr marL="360363" indent="0" algn="just">
              <a:buNone/>
            </a:pPr>
            <a:r>
              <a:rPr lang="es-ES" sz="1200" dirty="0">
                <a:latin typeface="Courier New" panose="02070309020205020404" pitchFamily="49" charset="0"/>
                <a:cs typeface="Courier New" panose="02070309020205020404" pitchFamily="49" charset="0"/>
              </a:rPr>
              <a:t>/** Podemos sincronizar sólo el bloque de código y utilizar como monitor otro objeto, para así no bloquear el conjunto. De esta manera se provoca exclusión mutua entre hilos para agregar o leer, pero no para el conjunto.*/</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void</a:t>
            </a:r>
            <a:r>
              <a:rPr lang="es-ES" sz="1200" dirty="0">
                <a:latin typeface="Courier New" panose="02070309020205020404" pitchFamily="49" charset="0"/>
                <a:cs typeface="Courier New" panose="02070309020205020404" pitchFamily="49" charset="0"/>
              </a:rPr>
              <a:t> agrega() {</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synchronized</a:t>
            </a:r>
            <a:r>
              <a:rPr lang="es-ES" sz="1200" dirty="0">
                <a:latin typeface="Courier New" panose="02070309020205020404" pitchFamily="49" charset="0"/>
                <a:cs typeface="Courier New" panose="02070309020205020404" pitchFamily="49" charset="0"/>
              </a:rPr>
              <a:t> (o1) {</a:t>
            </a:r>
          </a:p>
          <a:p>
            <a:pPr marL="360363" indent="0" algn="just">
              <a:buNone/>
            </a:pPr>
            <a:r>
              <a:rPr lang="es-ES" sz="1200" dirty="0">
                <a:latin typeface="Courier New" panose="02070309020205020404" pitchFamily="49" charset="0"/>
                <a:cs typeface="Courier New" panose="02070309020205020404" pitchFamily="49" charset="0"/>
              </a:rPr>
              <a:t>            contador++;</a:t>
            </a:r>
          </a:p>
          <a:p>
            <a:pPr marL="360363" indent="0" algn="just">
              <a:buNone/>
            </a:pPr>
            <a:r>
              <a:rPr lang="es-ES" sz="1200" dirty="0">
                <a:latin typeface="Courier New" panose="02070309020205020404" pitchFamily="49" charset="0"/>
                <a:cs typeface="Courier New" panose="02070309020205020404" pitchFamily="49" charset="0"/>
              </a:rPr>
              <a:t>        }</a:t>
            </a:r>
          </a:p>
          <a:p>
            <a:pPr marL="360363" indent="0" algn="just">
              <a:buNone/>
            </a:pPr>
            <a:r>
              <a:rPr lang="es-ES" sz="1200" dirty="0">
                <a:latin typeface="Courier New" panose="02070309020205020404" pitchFamily="49" charset="0"/>
                <a:cs typeface="Courier New" panose="02070309020205020404" pitchFamily="49" charset="0"/>
              </a:rPr>
              <a:t>    }</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public</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int</a:t>
            </a: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getContador</a:t>
            </a:r>
            <a:r>
              <a:rPr lang="es-ES" sz="1200" dirty="0">
                <a:latin typeface="Courier New" panose="02070309020205020404" pitchFamily="49" charset="0"/>
                <a:cs typeface="Courier New" panose="02070309020205020404" pitchFamily="49" charset="0"/>
              </a:rPr>
              <a:t>(){</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synchronized</a:t>
            </a:r>
            <a:r>
              <a:rPr lang="es-ES" sz="1200" dirty="0">
                <a:latin typeface="Courier New" panose="02070309020205020404" pitchFamily="49" charset="0"/>
                <a:cs typeface="Courier New" panose="02070309020205020404" pitchFamily="49" charset="0"/>
              </a:rPr>
              <a:t> (o2) {</a:t>
            </a:r>
          </a:p>
          <a:p>
            <a:pPr marL="360363" indent="0" algn="just">
              <a:buNone/>
            </a:pPr>
            <a:r>
              <a:rPr lang="es-ES" sz="1200" dirty="0">
                <a:latin typeface="Courier New" panose="02070309020205020404" pitchFamily="49" charset="0"/>
                <a:cs typeface="Courier New" panose="02070309020205020404" pitchFamily="49" charset="0"/>
              </a:rPr>
              <a:t>            </a:t>
            </a:r>
            <a:r>
              <a:rPr lang="es-ES" sz="1200" dirty="0" err="1">
                <a:latin typeface="Courier New" panose="02070309020205020404" pitchFamily="49" charset="0"/>
                <a:cs typeface="Courier New" panose="02070309020205020404" pitchFamily="49" charset="0"/>
              </a:rPr>
              <a:t>return</a:t>
            </a:r>
            <a:r>
              <a:rPr lang="es-ES" sz="1200" dirty="0">
                <a:latin typeface="Courier New" panose="02070309020205020404" pitchFamily="49" charset="0"/>
                <a:cs typeface="Courier New" panose="02070309020205020404" pitchFamily="49" charset="0"/>
              </a:rPr>
              <a:t> contador;</a:t>
            </a:r>
          </a:p>
          <a:p>
            <a:pPr marL="360363" indent="0" algn="just">
              <a:buNone/>
            </a:pPr>
            <a:r>
              <a:rPr lang="es-ES" sz="1200" dirty="0">
                <a:latin typeface="Courier New" panose="02070309020205020404" pitchFamily="49" charset="0"/>
                <a:cs typeface="Courier New" panose="02070309020205020404" pitchFamily="49" charset="0"/>
              </a:rPr>
              <a:t>        }    }</a:t>
            </a:r>
          </a:p>
          <a:p>
            <a:pPr marL="360363" indent="0" algn="just">
              <a:buNone/>
            </a:pPr>
            <a:r>
              <a:rPr lang="es-ES" sz="1200" dirty="0">
                <a:latin typeface="Courier New" panose="02070309020205020404" pitchFamily="49" charset="0"/>
                <a:cs typeface="Courier New" panose="02070309020205020404" pitchFamily="49" charset="0"/>
              </a:rPr>
              <a:t>}</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69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8847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2. Programación concurrente o multihilo</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92500" lnSpcReduction="10000"/>
          </a:bodyPr>
          <a:lstStyle/>
          <a:p>
            <a:pPr marL="0" indent="0" algn="just">
              <a:lnSpc>
                <a:spcPct val="150000"/>
              </a:lnSpc>
              <a:buNone/>
            </a:pPr>
            <a:r>
              <a:rPr lang="es-ES" sz="1600" dirty="0">
                <a:latin typeface="Arial" panose="020B0604020202020204" pitchFamily="34" charset="0"/>
                <a:cs typeface="Arial" panose="020B0604020202020204" pitchFamily="34" charset="0"/>
              </a:rPr>
              <a:t>El ejemplo anterior se puede programar de manera concurrente de forma sencilla, ya que no hay ningún recurso compartido. Para ello, basta con convertir cada objeto de la clase </a:t>
            </a:r>
            <a:r>
              <a:rPr lang="es-ES" sz="1600" dirty="0" err="1">
                <a:latin typeface="Arial" panose="020B0604020202020204" pitchFamily="34" charset="0"/>
                <a:cs typeface="Arial" panose="020B0604020202020204" pitchFamily="34" charset="0"/>
              </a:rPr>
              <a:t>Raton</a:t>
            </a:r>
            <a:r>
              <a:rPr lang="es-ES" sz="1600" dirty="0">
                <a:latin typeface="Arial" panose="020B0604020202020204" pitchFamily="34" charset="0"/>
                <a:cs typeface="Arial" panose="020B0604020202020204" pitchFamily="34" charset="0"/>
              </a:rPr>
              <a:t> en un hilo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programar aquello que se quiere que ocurra concurrentemente dentro del método run. Una vez creadas las instancias, se invoca al método </a:t>
            </a:r>
            <a:r>
              <a:rPr lang="es-ES" sz="1600" dirty="0" err="1">
                <a:latin typeface="Arial" panose="020B0604020202020204" pitchFamily="34" charset="0"/>
                <a:cs typeface="Arial" panose="020B0604020202020204" pitchFamily="34" charset="0"/>
              </a:rPr>
              <a:t>start</a:t>
            </a:r>
            <a:r>
              <a:rPr lang="es-ES" sz="1600" dirty="0">
                <a:latin typeface="Arial" panose="020B0604020202020204" pitchFamily="34" charset="0"/>
                <a:cs typeface="Arial" panose="020B0604020202020204" pitchFamily="34" charset="0"/>
              </a:rPr>
              <a:t> de cada una de ellas, lo que provoca la ejecución del contenido del método run en un hilo independiente.</a:t>
            </a:r>
          </a:p>
          <a:p>
            <a:pPr marL="0" indent="0" algn="just">
              <a:lnSpc>
                <a:spcPct val="150000"/>
              </a:lnSpc>
              <a:buNone/>
            </a:pPr>
            <a:r>
              <a:rPr lang="es-ES" sz="1600" dirty="0">
                <a:latin typeface="Arial" panose="020B0604020202020204" pitchFamily="34" charset="0"/>
                <a:cs typeface="Arial" panose="020B0604020202020204" pitchFamily="34" charset="0"/>
              </a:rPr>
              <a:t>RatonMH.java</a:t>
            </a:r>
          </a:p>
          <a:p>
            <a:pPr marL="0" indent="0" algn="just">
              <a:lnSpc>
                <a:spcPct val="150000"/>
              </a:lnSpc>
              <a:buNone/>
            </a:pPr>
            <a:r>
              <a:rPr lang="es-ES" sz="1600" dirty="0">
                <a:latin typeface="Arial" panose="020B0604020202020204" pitchFamily="34" charset="0"/>
                <a:cs typeface="Arial" panose="020B0604020202020204" pitchFamily="34" charset="0"/>
              </a:rPr>
              <a:t>La salida producida es la siguiente:</a:t>
            </a: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endParaRPr lang="es-ES" sz="1600" dirty="0">
              <a:latin typeface="Arial" panose="020B0604020202020204" pitchFamily="34" charset="0"/>
              <a:cs typeface="Arial" panose="020B0604020202020204" pitchFamily="34" charset="0"/>
            </a:endParaRPr>
          </a:p>
          <a:p>
            <a:pPr marL="0" indent="0" algn="just">
              <a:lnSpc>
                <a:spcPct val="150000"/>
              </a:lnSpc>
              <a:buNone/>
            </a:pPr>
            <a:r>
              <a:rPr lang="es-ES" sz="1600" dirty="0">
                <a:latin typeface="Arial" panose="020B0604020202020204" pitchFamily="34" charset="0"/>
                <a:cs typeface="Arial" panose="020B0604020202020204" pitchFamily="34" charset="0"/>
              </a:rPr>
              <a:t>Todos los ratones han comenzado a alimentarse de inmediato, sin esperar a que termine ninguno de los demás. El tiempo total del proceso será, aproximadamente, el tiempo del proceso más lente (en este caso, 6 segundos). </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8" name="Imagen 7" descr="Texto&#10;&#10;Descripción generada automáticamente">
            <a:extLst>
              <a:ext uri="{FF2B5EF4-FFF2-40B4-BE49-F238E27FC236}">
                <a16:creationId xmlns:a16="http://schemas.microsoft.com/office/drawing/2014/main" id="{E2F4119C-4F13-79AF-D406-2EFCAEBFEA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5796" y="3285741"/>
            <a:ext cx="4461451" cy="1708918"/>
          </a:xfrm>
          <a:prstGeom prst="rect">
            <a:avLst/>
          </a:prstGeom>
        </p:spPr>
      </p:pic>
    </p:spTree>
    <p:extLst>
      <p:ext uri="{BB962C8B-B14F-4D97-AF65-F5344CB8AC3E}">
        <p14:creationId xmlns:p14="http://schemas.microsoft.com/office/powerpoint/2010/main" val="24524370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6A9D0002-A099-4517-BD5F-E4629DA029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0173" y="3880918"/>
            <a:ext cx="4940512" cy="2639332"/>
          </a:xfrm>
          <a:prstGeom prst="rect">
            <a:avLst/>
          </a:prstGeom>
        </p:spPr>
      </p:pic>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r>
              <a:rPr lang="es-ES" sz="1600" b="1" dirty="0">
                <a:latin typeface="Arial" panose="020B0604020202020204" pitchFamily="34" charset="0"/>
                <a:cs typeface="Arial" panose="020B0604020202020204" pitchFamily="34" charset="0"/>
              </a:rPr>
              <a:t>MONITORES</a:t>
            </a:r>
          </a:p>
          <a:p>
            <a:pPr marL="360363" indent="0" algn="just">
              <a:buNone/>
            </a:pPr>
            <a:r>
              <a:rPr lang="es-ES" sz="1600" dirty="0">
                <a:latin typeface="Arial" panose="020B0604020202020204" pitchFamily="34" charset="0"/>
                <a:cs typeface="Arial" panose="020B0604020202020204" pitchFamily="34" charset="0"/>
              </a:rPr>
              <a:t>CONDICIONES:</a:t>
            </a:r>
          </a:p>
          <a:p>
            <a:pPr marL="646113" indent="-285750" algn="just"/>
            <a:r>
              <a:rPr lang="es-ES" sz="1600" dirty="0">
                <a:latin typeface="Arial" panose="020B0604020202020204" pitchFamily="34" charset="0"/>
                <a:cs typeface="Arial" panose="020B0604020202020204" pitchFamily="34" charset="0"/>
              </a:rPr>
              <a:t>A veces nos interesa que un hilo se quede bloqueado a la espera de que ocurra algún evento, como la llegada de un dato para tratar o que el usuario termine de escribir algo en una interface de usuario. Todos los objetos java tienen el método </a:t>
            </a:r>
            <a:r>
              <a:rPr lang="es-ES" sz="1600" dirty="0" err="1">
                <a:latin typeface="Arial" panose="020B0604020202020204" pitchFamily="34" charset="0"/>
                <a:cs typeface="Arial" panose="020B0604020202020204" pitchFamily="34" charset="0"/>
              </a:rPr>
              <a:t>wait</a:t>
            </a:r>
            <a:r>
              <a:rPr lang="es-ES" sz="1600" dirty="0">
                <a:latin typeface="Arial" panose="020B0604020202020204" pitchFamily="34" charset="0"/>
                <a:cs typeface="Arial" panose="020B0604020202020204" pitchFamily="34" charset="0"/>
              </a:rPr>
              <a:t>() que deja bloqueado al hilo que lo llama y el método </a:t>
            </a:r>
            <a:r>
              <a:rPr lang="es-ES" sz="1600" dirty="0" err="1">
                <a:latin typeface="Arial" panose="020B0604020202020204" pitchFamily="34" charset="0"/>
                <a:cs typeface="Arial" panose="020B0604020202020204" pitchFamily="34" charset="0"/>
              </a:rPr>
              <a:t>notify</a:t>
            </a:r>
            <a:r>
              <a:rPr lang="es-ES" sz="1600" dirty="0">
                <a:latin typeface="Arial" panose="020B0604020202020204" pitchFamily="34" charset="0"/>
                <a:cs typeface="Arial" panose="020B0604020202020204" pitchFamily="34" charset="0"/>
              </a:rPr>
              <a:t>(), que desbloquea a los hilos bloqueados por </a:t>
            </a:r>
            <a:r>
              <a:rPr lang="es-ES" sz="1600" dirty="0" err="1">
                <a:latin typeface="Arial" panose="020B0604020202020204" pitchFamily="34" charset="0"/>
                <a:cs typeface="Arial" panose="020B0604020202020204" pitchFamily="34" charset="0"/>
              </a:rPr>
              <a:t>wait</a:t>
            </a:r>
            <a:r>
              <a:rPr lang="es-ES" sz="1600" dirty="0">
                <a:latin typeface="Arial" panose="020B0604020202020204" pitchFamily="34" charset="0"/>
                <a:cs typeface="Arial" panose="020B0604020202020204" pitchFamily="34" charset="0"/>
              </a:rPr>
              <a:t>(). Si el hilo que está ejecutando la sección crítica no puede continuar porque hay cierta condición que no se está produciendo y que depende de la ejecución de la sección crítica por parte de otro hilo, es necesario liberar el cerrojo.</a:t>
            </a:r>
          </a:p>
          <a:p>
            <a:pPr marL="646113" indent="-285750" algn="just"/>
            <a:r>
              <a:rPr lang="es-ES" sz="1600" dirty="0">
                <a:latin typeface="Arial" panose="020B0604020202020204" pitchFamily="34" charset="0"/>
                <a:cs typeface="Arial" panose="020B0604020202020204" pitchFamily="34" charset="0"/>
              </a:rPr>
              <a:t>Es decir, para implementar condiciones se utiliza:</a:t>
            </a:r>
          </a:p>
          <a:p>
            <a:pPr marL="1103313" lvl="1" indent="-285750" algn="just"/>
            <a:r>
              <a:rPr lang="es-ES" sz="1600" b="1" dirty="0" err="1">
                <a:latin typeface="Arial" panose="020B0604020202020204" pitchFamily="34" charset="0"/>
                <a:cs typeface="Arial" panose="020B0604020202020204" pitchFamily="34" charset="0"/>
              </a:rPr>
              <a:t>wait</a:t>
            </a:r>
            <a:r>
              <a:rPr lang="es-ES" sz="1600" dirty="0">
                <a:latin typeface="Arial" panose="020B0604020202020204" pitchFamily="34" charset="0"/>
                <a:cs typeface="Arial" panose="020B0604020202020204" pitchFamily="34" charset="0"/>
              </a:rPr>
              <a:t>: libera automáticamente el cerrojo sobre la sección crítica  que se está ejecutando.</a:t>
            </a:r>
          </a:p>
          <a:p>
            <a:pPr marL="1103313" lvl="1" indent="-285750" algn="just"/>
            <a:r>
              <a:rPr lang="es-ES" sz="1600" b="1" dirty="0" err="1">
                <a:latin typeface="Arial" panose="020B0604020202020204" pitchFamily="34" charset="0"/>
                <a:cs typeface="Arial" panose="020B0604020202020204" pitchFamily="34" charset="0"/>
              </a:rPr>
              <a:t>notify</a:t>
            </a:r>
            <a:r>
              <a:rPr lang="es-ES" sz="1600" dirty="0">
                <a:latin typeface="Arial" panose="020B0604020202020204" pitchFamily="34" charset="0"/>
                <a:cs typeface="Arial" panose="020B0604020202020204" pitchFamily="34" charset="0"/>
              </a:rPr>
              <a:t>: implementa </a:t>
            </a:r>
            <a:r>
              <a:rPr lang="es-ES" sz="1600" dirty="0" err="1">
                <a:latin typeface="Arial" panose="020B0604020202020204" pitchFamily="34" charset="0"/>
                <a:cs typeface="Arial" panose="020B0604020202020204" pitchFamily="34" charset="0"/>
              </a:rPr>
              <a:t>signal</a:t>
            </a:r>
            <a:r>
              <a:rPr lang="es-ES" sz="1600" dirty="0">
                <a:latin typeface="Arial" panose="020B0604020202020204" pitchFamily="34" charset="0"/>
                <a:cs typeface="Arial" panose="020B0604020202020204" pitchFamily="34" charset="0"/>
              </a:rPr>
              <a:t>. Avisa de la concurrencia de la condición por la que otro hilo espera.</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70</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
        <p:nvSpPr>
          <p:cNvPr id="8" name="CuadroTexto 7">
            <a:extLst>
              <a:ext uri="{FF2B5EF4-FFF2-40B4-BE49-F238E27FC236}">
                <a16:creationId xmlns:a16="http://schemas.microsoft.com/office/drawing/2014/main" id="{8A2A389F-F9AC-4534-8741-505BCC9D493C}"/>
              </a:ext>
            </a:extLst>
          </p:cNvPr>
          <p:cNvSpPr txBox="1"/>
          <p:nvPr/>
        </p:nvSpPr>
        <p:spPr>
          <a:xfrm>
            <a:off x="3005667" y="6356350"/>
            <a:ext cx="829733" cy="369332"/>
          </a:xfrm>
          <a:prstGeom prst="rect">
            <a:avLst/>
          </a:prstGeom>
          <a:solidFill>
            <a:schemeClr val="bg1"/>
          </a:solidFill>
        </p:spPr>
        <p:txBody>
          <a:bodyPr wrap="square" rtlCol="0">
            <a:spAutoFit/>
          </a:bodyPr>
          <a:lstStyle/>
          <a:p>
            <a:endParaRPr lang="es-ES" dirty="0"/>
          </a:p>
        </p:txBody>
      </p:sp>
    </p:spTree>
    <p:extLst>
      <p:ext uri="{BB962C8B-B14F-4D97-AF65-F5344CB8AC3E}">
        <p14:creationId xmlns:p14="http://schemas.microsoft.com/office/powerpoint/2010/main" val="62247728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85000" lnSpcReduction="10000"/>
          </a:bodyPr>
          <a:lstStyle/>
          <a:p>
            <a:pPr algn="just">
              <a:lnSpc>
                <a:spcPct val="150000"/>
              </a:lnSpc>
            </a:pPr>
            <a:r>
              <a:rPr lang="es-ES" sz="1600" b="1" dirty="0">
                <a:latin typeface="Arial" panose="020B0604020202020204" pitchFamily="34" charset="0"/>
                <a:cs typeface="Arial" panose="020B0604020202020204" pitchFamily="34" charset="0"/>
              </a:rPr>
              <a:t>MONITORES</a:t>
            </a:r>
          </a:p>
          <a:p>
            <a:pPr marL="360363" indent="0" algn="just">
              <a:lnSpc>
                <a:spcPct val="150000"/>
              </a:lnSpc>
              <a:buNone/>
            </a:pPr>
            <a:r>
              <a:rPr lang="es-ES" sz="1600" dirty="0">
                <a:latin typeface="Arial" panose="020B0604020202020204" pitchFamily="34" charset="0"/>
                <a:cs typeface="Arial" panose="020B0604020202020204" pitchFamily="34" charset="0"/>
              </a:rPr>
              <a:t>CONDICIONES:</a:t>
            </a:r>
          </a:p>
          <a:p>
            <a:pPr marL="360363" indent="0" algn="just">
              <a:lnSpc>
                <a:spcPct val="150000"/>
              </a:lnSpc>
              <a:buNone/>
            </a:pPr>
            <a:r>
              <a:rPr lang="es-ES" altLang="es-ES" sz="1600" dirty="0">
                <a:latin typeface="Arial" panose="020B0604020202020204" pitchFamily="34" charset="0"/>
                <a:cs typeface="Arial" panose="020B0604020202020204" pitchFamily="34" charset="0"/>
              </a:rPr>
              <a:t>Por ejemplo, si tiene dos hilos que se ejecutan en su programa Productor y Consumidor, teniendo un hilo para el Productor este se puede comunicar con los consumidores para que puedan comenzar a consumir una vez que haya elementos para ser consumidos en la cola. </a:t>
            </a:r>
          </a:p>
          <a:p>
            <a:pPr marL="360363" indent="0" algn="just">
              <a:lnSpc>
                <a:spcPct val="150000"/>
              </a:lnSpc>
              <a:buNone/>
            </a:pPr>
            <a:r>
              <a:rPr lang="es-ES" altLang="es-ES" sz="1600" dirty="0">
                <a:latin typeface="Arial" panose="020B0604020202020204" pitchFamily="34" charset="0"/>
                <a:cs typeface="Arial" panose="020B0604020202020204" pitchFamily="34" charset="0"/>
              </a:rPr>
              <a:t>Del mismo modo un hilo consumidor puede decirle a un productor que también puede empezar a poner artículos ahora porque hay algo de espacio en la cola, que fue creada como resultado del consumo. Un hilo puede utilizar el método </a:t>
            </a:r>
            <a:r>
              <a:rPr lang="es-ES" altLang="es-ES" sz="1600" b="1" dirty="0" err="1">
                <a:latin typeface="Arial" panose="020B0604020202020204" pitchFamily="34" charset="0"/>
                <a:cs typeface="Arial" panose="020B0604020202020204" pitchFamily="34" charset="0"/>
              </a:rPr>
              <a:t>wait</a:t>
            </a:r>
            <a:r>
              <a:rPr lang="es-ES" altLang="es-ES" sz="1600" b="1" dirty="0">
                <a:latin typeface="Arial" panose="020B0604020202020204" pitchFamily="34" charset="0"/>
                <a:cs typeface="Arial" panose="020B0604020202020204" pitchFamily="34" charset="0"/>
              </a:rPr>
              <a:t>() </a:t>
            </a:r>
            <a:r>
              <a:rPr lang="es-ES" altLang="es-ES" sz="1600" dirty="0">
                <a:latin typeface="Arial" panose="020B0604020202020204" pitchFamily="34" charset="0"/>
                <a:cs typeface="Arial" panose="020B0604020202020204" pitchFamily="34" charset="0"/>
              </a:rPr>
              <a:t>para hacer una pausa y no hacer nada, dependiendo de alguna condición, es decir bloquear una hebra. </a:t>
            </a:r>
          </a:p>
          <a:p>
            <a:pPr marL="360363" indent="0" algn="just">
              <a:lnSpc>
                <a:spcPct val="150000"/>
              </a:lnSpc>
              <a:buNone/>
            </a:pPr>
            <a:r>
              <a:rPr lang="es-ES" altLang="es-ES" sz="1600" dirty="0">
                <a:latin typeface="Arial" panose="020B0604020202020204" pitchFamily="34" charset="0"/>
                <a:cs typeface="Arial" panose="020B0604020202020204" pitchFamily="34" charset="0"/>
              </a:rPr>
              <a:t>Por ejemplo, en el problema del productor/consumidor, el hilo productor debe esperar si la cola está llena y el hilo consumidor debe esperar si la cola está vacía. Si algún hilo está esperando alguna condición para convertirse en verdad, puede utilizar los métodos </a:t>
            </a:r>
            <a:r>
              <a:rPr lang="es-ES" altLang="es-ES" sz="1600" b="1" dirty="0" err="1">
                <a:latin typeface="Arial" panose="020B0604020202020204" pitchFamily="34" charset="0"/>
                <a:cs typeface="Arial" panose="020B0604020202020204" pitchFamily="34" charset="0"/>
              </a:rPr>
              <a:t>notify</a:t>
            </a:r>
            <a:r>
              <a:rPr lang="es-ES" altLang="es-ES" sz="1600" dirty="0">
                <a:latin typeface="Arial" panose="020B0604020202020204" pitchFamily="34" charset="0"/>
                <a:cs typeface="Arial" panose="020B0604020202020204" pitchFamily="34" charset="0"/>
              </a:rPr>
              <a:t> y </a:t>
            </a:r>
            <a:r>
              <a:rPr lang="es-ES" altLang="es-ES" sz="1600" b="1" dirty="0" err="1">
                <a:latin typeface="Arial" panose="020B0604020202020204" pitchFamily="34" charset="0"/>
                <a:cs typeface="Arial" panose="020B0604020202020204" pitchFamily="34" charset="0"/>
              </a:rPr>
              <a:t>notifyAll</a:t>
            </a:r>
            <a:r>
              <a:rPr lang="es-ES" altLang="es-ES" sz="1600" dirty="0">
                <a:latin typeface="Arial" panose="020B0604020202020204" pitchFamily="34" charset="0"/>
                <a:cs typeface="Arial" panose="020B0604020202020204" pitchFamily="34" charset="0"/>
              </a:rPr>
              <a:t> para informarles de que la condición cambió y se puede despertar. Tanto </a:t>
            </a:r>
            <a:r>
              <a:rPr lang="es-ES" altLang="es-ES" sz="1600" dirty="0" err="1">
                <a:latin typeface="Arial" panose="020B0604020202020204" pitchFamily="34" charset="0"/>
                <a:cs typeface="Arial" panose="020B0604020202020204" pitchFamily="34" charset="0"/>
              </a:rPr>
              <a:t>notify</a:t>
            </a:r>
            <a:r>
              <a:rPr lang="es-ES" altLang="es-ES" sz="1600" dirty="0">
                <a:latin typeface="Arial" panose="020B0604020202020204" pitchFamily="34" charset="0"/>
                <a:cs typeface="Arial" panose="020B0604020202020204" pitchFamily="34" charset="0"/>
              </a:rPr>
              <a:t>() y el método </a:t>
            </a:r>
            <a:r>
              <a:rPr lang="es-ES" altLang="es-ES" sz="1600" b="1" dirty="0" err="1">
                <a:latin typeface="Arial" panose="020B0604020202020204" pitchFamily="34" charset="0"/>
                <a:cs typeface="Arial" panose="020B0604020202020204" pitchFamily="34" charset="0"/>
              </a:rPr>
              <a:t>notifyAll</a:t>
            </a:r>
            <a:r>
              <a:rPr lang="es-ES" altLang="es-ES" sz="1600" b="1" dirty="0">
                <a:latin typeface="Arial" panose="020B0604020202020204" pitchFamily="34" charset="0"/>
                <a:cs typeface="Arial" panose="020B0604020202020204" pitchFamily="34" charset="0"/>
              </a:rPr>
              <a:t>()</a:t>
            </a:r>
            <a:r>
              <a:rPr lang="es-ES" altLang="es-ES" sz="1600" dirty="0">
                <a:latin typeface="Arial" panose="020B0604020202020204" pitchFamily="34" charset="0"/>
                <a:cs typeface="Arial" panose="020B0604020202020204" pitchFamily="34" charset="0"/>
              </a:rPr>
              <a:t> notifican, pero </a:t>
            </a:r>
            <a:r>
              <a:rPr lang="es-ES" altLang="es-ES" sz="1600" b="1" dirty="0" err="1">
                <a:latin typeface="Arial" panose="020B0604020202020204" pitchFamily="34" charset="0"/>
                <a:cs typeface="Arial" panose="020B0604020202020204" pitchFamily="34" charset="0"/>
              </a:rPr>
              <a:t>notify</a:t>
            </a:r>
            <a:r>
              <a:rPr lang="es-ES" altLang="es-ES" sz="1600" b="1" dirty="0">
                <a:latin typeface="Arial" panose="020B0604020202020204" pitchFamily="34" charset="0"/>
                <a:cs typeface="Arial" panose="020B0604020202020204" pitchFamily="34" charset="0"/>
              </a:rPr>
              <a:t>() </a:t>
            </a:r>
            <a:r>
              <a:rPr lang="es-ES" altLang="es-ES" sz="1600" dirty="0">
                <a:latin typeface="Arial" panose="020B0604020202020204" pitchFamily="34" charset="0"/>
                <a:cs typeface="Arial" panose="020B0604020202020204" pitchFamily="34" charset="0"/>
              </a:rPr>
              <a:t>envía una sola notificación sin garantizar qué hilo será notificado y </a:t>
            </a:r>
            <a:r>
              <a:rPr lang="es-ES" altLang="es-ES" sz="1600" dirty="0" err="1">
                <a:latin typeface="Arial" panose="020B0604020202020204" pitchFamily="34" charset="0"/>
                <a:cs typeface="Arial" panose="020B0604020202020204" pitchFamily="34" charset="0"/>
              </a:rPr>
              <a:t>notifyAll</a:t>
            </a:r>
            <a:r>
              <a:rPr lang="es-ES" altLang="es-ES" sz="1600" dirty="0">
                <a:latin typeface="Arial" panose="020B0604020202020204" pitchFamily="34" charset="0"/>
                <a:cs typeface="Arial" panose="020B0604020202020204" pitchFamily="34" charset="0"/>
              </a:rPr>
              <a:t>() envía notificaciones a todos los hilos. Así que si sólo un hilo está esperando en un objeto bloqueado, también conocido como monitor, entonces tanto </a:t>
            </a:r>
            <a:r>
              <a:rPr lang="es-ES" altLang="es-ES" sz="1600" dirty="0" err="1">
                <a:latin typeface="Arial" panose="020B0604020202020204" pitchFamily="34" charset="0"/>
                <a:cs typeface="Arial" panose="020B0604020202020204" pitchFamily="34" charset="0"/>
              </a:rPr>
              <a:t>notify</a:t>
            </a:r>
            <a:r>
              <a:rPr lang="es-ES" altLang="es-ES" sz="1600" dirty="0">
                <a:latin typeface="Arial" panose="020B0604020202020204" pitchFamily="34" charset="0"/>
                <a:cs typeface="Arial" panose="020B0604020202020204" pitchFamily="34" charset="0"/>
              </a:rPr>
              <a:t> como </a:t>
            </a:r>
            <a:r>
              <a:rPr lang="es-ES" altLang="es-ES" sz="1600" dirty="0" err="1">
                <a:latin typeface="Arial" panose="020B0604020202020204" pitchFamily="34" charset="0"/>
                <a:cs typeface="Arial" panose="020B0604020202020204" pitchFamily="34" charset="0"/>
              </a:rPr>
              <a:t>notifyAll</a:t>
            </a:r>
            <a:r>
              <a:rPr lang="es-ES" altLang="es-ES" sz="1600" dirty="0">
                <a:latin typeface="Arial" panose="020B0604020202020204" pitchFamily="34" charset="0"/>
                <a:cs typeface="Arial" panose="020B0604020202020204" pitchFamily="34" charset="0"/>
              </a:rPr>
              <a:t> notificarán a dicho hilo. Si varios hilos están esperando en un monitor entonces </a:t>
            </a:r>
            <a:r>
              <a:rPr lang="es-ES" altLang="es-ES" sz="1600" dirty="0" err="1">
                <a:latin typeface="Arial" panose="020B0604020202020204" pitchFamily="34" charset="0"/>
                <a:cs typeface="Arial" panose="020B0604020202020204" pitchFamily="34" charset="0"/>
              </a:rPr>
              <a:t>notify</a:t>
            </a:r>
            <a:r>
              <a:rPr lang="es-ES" altLang="es-ES" sz="1600" dirty="0">
                <a:latin typeface="Arial" panose="020B0604020202020204" pitchFamily="34" charset="0"/>
                <a:cs typeface="Arial" panose="020B0604020202020204" pitchFamily="34" charset="0"/>
              </a:rPr>
              <a:t> solo informará a uno de los hilos con suerte, y el resto no recibirá ninguna notificación, pero </a:t>
            </a:r>
            <a:r>
              <a:rPr lang="es-ES" altLang="es-ES" sz="1600" dirty="0" err="1">
                <a:latin typeface="Arial" panose="020B0604020202020204" pitchFamily="34" charset="0"/>
                <a:cs typeface="Arial" panose="020B0604020202020204" pitchFamily="34" charset="0"/>
              </a:rPr>
              <a:t>notifyAll</a:t>
            </a:r>
            <a:r>
              <a:rPr lang="es-ES" altLang="es-ES" sz="1600" dirty="0">
                <a:latin typeface="Arial" panose="020B0604020202020204" pitchFamily="34" charset="0"/>
                <a:cs typeface="Arial" panose="020B0604020202020204" pitchFamily="34" charset="0"/>
              </a:rPr>
              <a:t> si notificará a todos los hilos.</a:t>
            </a:r>
            <a:endParaRPr lang="es-ES" sz="1600" dirty="0">
              <a:latin typeface="Arial" panose="020B0604020202020204" pitchFamily="34" charset="0"/>
              <a:cs typeface="Arial" panose="020B0604020202020204" pitchFamily="34" charset="0"/>
            </a:endParaRPr>
          </a:p>
          <a:p>
            <a:pPr marL="646113" indent="-285750" algn="just">
              <a:lnSpc>
                <a:spcPct val="150000"/>
              </a:lnSpc>
            </a:pPr>
            <a:endParaRPr lang="es-ES" sz="1600" dirty="0">
              <a:latin typeface="Arial" panose="020B0604020202020204" pitchFamily="34" charset="0"/>
              <a:cs typeface="Arial" panose="020B0604020202020204" pitchFamily="34" charset="0"/>
            </a:endParaRPr>
          </a:p>
          <a:p>
            <a:pPr marL="646113" indent="-285750" algn="just">
              <a:lnSpc>
                <a:spcPct val="150000"/>
              </a:lnSpc>
            </a:pPr>
            <a:endParaRPr lang="es-ES" sz="1600" dirty="0">
              <a:latin typeface="Arial" panose="020B0604020202020204" pitchFamily="34" charset="0"/>
              <a:cs typeface="Arial" panose="020B0604020202020204" pitchFamily="34"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71</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
        <p:nvSpPr>
          <p:cNvPr id="8" name="CuadroTexto 7">
            <a:extLst>
              <a:ext uri="{FF2B5EF4-FFF2-40B4-BE49-F238E27FC236}">
                <a16:creationId xmlns:a16="http://schemas.microsoft.com/office/drawing/2014/main" id="{8A2A389F-F9AC-4534-8741-505BCC9D493C}"/>
              </a:ext>
            </a:extLst>
          </p:cNvPr>
          <p:cNvSpPr txBox="1"/>
          <p:nvPr/>
        </p:nvSpPr>
        <p:spPr>
          <a:xfrm>
            <a:off x="3005667" y="6356350"/>
            <a:ext cx="829733" cy="369332"/>
          </a:xfrm>
          <a:prstGeom prst="rect">
            <a:avLst/>
          </a:prstGeom>
          <a:solidFill>
            <a:schemeClr val="bg1"/>
          </a:solidFill>
        </p:spPr>
        <p:txBody>
          <a:bodyPr wrap="square" rtlCol="0">
            <a:spAutoFit/>
          </a:bodyPr>
          <a:lstStyle/>
          <a:p>
            <a:endParaRPr lang="es-ES" dirty="0"/>
          </a:p>
        </p:txBody>
      </p:sp>
    </p:spTree>
    <p:extLst>
      <p:ext uri="{BB962C8B-B14F-4D97-AF65-F5344CB8AC3E}">
        <p14:creationId xmlns:p14="http://schemas.microsoft.com/office/powerpoint/2010/main" val="398254894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360363" indent="0" algn="just">
              <a:buNone/>
            </a:pPr>
            <a:r>
              <a:rPr lang="es-ES" sz="1600" dirty="0">
                <a:latin typeface="Courier New" panose="02070309020205020404" pitchFamily="49" charset="0"/>
                <a:cs typeface="Courier New" panose="02070309020205020404" pitchFamily="49" charset="0"/>
              </a:rPr>
              <a:t>Ver ejemplo </a:t>
            </a:r>
            <a:r>
              <a:rPr lang="es-ES" sz="1600" dirty="0" err="1">
                <a:latin typeface="Courier New" panose="02070309020205020404" pitchFamily="49" charset="0"/>
                <a:cs typeface="Courier New" panose="02070309020205020404" pitchFamily="49" charset="0"/>
              </a:rPr>
              <a:t>ProductorConsumidor</a:t>
            </a:r>
            <a:endParaRPr lang="es-ES" sz="1600" dirty="0">
              <a:latin typeface="Courier New" panose="02070309020205020404" pitchFamily="49" charset="0"/>
              <a:cs typeface="Courier New" panose="02070309020205020404" pitchFamily="49" charset="0"/>
            </a:endParaRPr>
          </a:p>
          <a:p>
            <a:pPr marL="360363" indent="0" algn="just">
              <a:buNone/>
            </a:pPr>
            <a:r>
              <a:rPr lang="es-ES" sz="1600" dirty="0">
                <a:latin typeface="Courier New" panose="02070309020205020404" pitchFamily="49" charset="0"/>
                <a:cs typeface="Courier New" panose="02070309020205020404" pitchFamily="49" charset="0"/>
              </a:rPr>
              <a:t>Ver ejemplo condiciones</a:t>
            </a:r>
          </a:p>
          <a:p>
            <a:pPr marL="360363" indent="0" algn="just">
              <a:buNone/>
            </a:pPr>
            <a:endParaRPr lang="es-ES" sz="1600" dirty="0">
              <a:latin typeface="Courier New" panose="02070309020205020404" pitchFamily="49" charset="0"/>
              <a:cs typeface="Courier New" panose="02070309020205020404" pitchFamily="49" charset="0"/>
            </a:endParaRP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72</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6369328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92500" lnSpcReduction="10000"/>
          </a:bodyPr>
          <a:lstStyle/>
          <a:p>
            <a:pPr algn="just">
              <a:lnSpc>
                <a:spcPct val="150000"/>
              </a:lnSpc>
            </a:pPr>
            <a:r>
              <a:rPr lang="es-ES" sz="1600" b="1" dirty="0">
                <a:latin typeface="Arial" panose="020B0604020202020204" pitchFamily="34" charset="0"/>
                <a:cs typeface="Arial" panose="020B0604020202020204" pitchFamily="34" charset="0"/>
              </a:rPr>
              <a:t>MONITORES</a:t>
            </a:r>
          </a:p>
          <a:p>
            <a:pPr marL="646113" indent="-285750" algn="just">
              <a:lnSpc>
                <a:spcPct val="150000"/>
              </a:lnSpc>
            </a:pPr>
            <a:r>
              <a:rPr lang="es-ES" sz="1600" dirty="0">
                <a:latin typeface="Arial" panose="020B0604020202020204" pitchFamily="34" charset="0"/>
                <a:cs typeface="Arial" panose="020B0604020202020204" pitchFamily="34" charset="0"/>
              </a:rPr>
              <a:t>Este proceso debe ser atómico.</a:t>
            </a:r>
          </a:p>
          <a:p>
            <a:pPr marL="646113" indent="-285750" algn="just">
              <a:lnSpc>
                <a:spcPct val="150000"/>
              </a:lnSpc>
            </a:pPr>
            <a:r>
              <a:rPr lang="es-ES" sz="1600" dirty="0">
                <a:latin typeface="Arial" panose="020B0604020202020204" pitchFamily="34" charset="0"/>
                <a:cs typeface="Arial" panose="020B0604020202020204" pitchFamily="34" charset="0"/>
              </a:rPr>
              <a:t>Cuando el hilo vuelve a ejecutarse lo hace el mismo punto pero el hilo entra a competir con el resto.</a:t>
            </a:r>
          </a:p>
          <a:p>
            <a:pPr marL="646113" indent="-285750" algn="just">
              <a:lnSpc>
                <a:spcPct val="150000"/>
              </a:lnSpc>
            </a:pPr>
            <a:r>
              <a:rPr lang="es-ES" sz="1600" dirty="0">
                <a:latin typeface="Arial" panose="020B0604020202020204" pitchFamily="34" charset="0"/>
                <a:cs typeface="Arial" panose="020B0604020202020204" pitchFamily="34" charset="0"/>
              </a:rPr>
              <a:t>Posible problema: que la condición de espera se vuelva a producir porque otro hilo se ha “colado”.</a:t>
            </a:r>
          </a:p>
          <a:p>
            <a:pPr marL="646113" indent="-285750" algn="just">
              <a:lnSpc>
                <a:spcPct val="150000"/>
              </a:lnSpc>
            </a:pPr>
            <a:r>
              <a:rPr lang="es-ES" sz="1600" dirty="0">
                <a:latin typeface="Arial" panose="020B0604020202020204" pitchFamily="34" charset="0"/>
                <a:cs typeface="Arial" panose="020B0604020202020204" pitchFamily="34" charset="0"/>
              </a:rPr>
              <a:t>Solución: utilizar </a:t>
            </a:r>
            <a:r>
              <a:rPr lang="es-ES" sz="1600" dirty="0" err="1">
                <a:latin typeface="Arial" panose="020B0604020202020204" pitchFamily="34" charset="0"/>
                <a:cs typeface="Arial" panose="020B0604020202020204" pitchFamily="34" charset="0"/>
              </a:rPr>
              <a:t>while</a:t>
            </a:r>
            <a:r>
              <a:rPr lang="es-ES" sz="1600" dirty="0">
                <a:latin typeface="Arial" panose="020B0604020202020204" pitchFamily="34" charset="0"/>
                <a:cs typeface="Arial" panose="020B0604020202020204" pitchFamily="34" charset="0"/>
              </a:rPr>
              <a:t> en lugar de </a:t>
            </a:r>
            <a:r>
              <a:rPr lang="es-ES" sz="1600" dirty="0" err="1">
                <a:latin typeface="Arial" panose="020B0604020202020204" pitchFamily="34" charset="0"/>
                <a:cs typeface="Arial" panose="020B0604020202020204" pitchFamily="34" charset="0"/>
              </a:rPr>
              <a:t>if</a:t>
            </a:r>
            <a:r>
              <a:rPr lang="es-ES" sz="1600" dirty="0">
                <a:latin typeface="Arial" panose="020B0604020202020204" pitchFamily="34" charset="0"/>
                <a:cs typeface="Arial" panose="020B0604020202020204" pitchFamily="34" charset="0"/>
              </a:rPr>
              <a:t> para la condición.</a:t>
            </a:r>
          </a:p>
          <a:p>
            <a:pPr marL="817563" lvl="1" indent="0" algn="just">
              <a:lnSpc>
                <a:spcPct val="150000"/>
              </a:lnSpc>
              <a:buNone/>
            </a:pPr>
            <a:r>
              <a:rPr lang="es-ES" sz="1600" dirty="0">
                <a:latin typeface="Arial" panose="020B0604020202020204" pitchFamily="34" charset="0"/>
                <a:cs typeface="Arial" panose="020B0604020202020204" pitchFamily="34" charset="0"/>
              </a:rPr>
              <a:t>En el ejemplo anterior, el slider comienza a moverse cuando se pulsa el botón “Arrancar”. Al llegar a 3000 se detiene (condición que imposibilita seguir la ejecución). Si pulsamos “Continuar” y la condición permanece el slider no debería hacer nada o se produciría el conflicto de código. </a:t>
            </a:r>
          </a:p>
          <a:p>
            <a:pPr marL="360363" indent="0" algn="just">
              <a:buNone/>
            </a:pPr>
            <a:endParaRPr lang="es-ES" sz="1600" dirty="0"/>
          </a:p>
          <a:p>
            <a:pPr marL="1274763" lvl="2" indent="0" algn="just">
              <a:buNone/>
            </a:pPr>
            <a:r>
              <a:rPr lang="es-ES" sz="1400" dirty="0">
                <a:latin typeface="Courier New" panose="02070309020205020404" pitchFamily="49" charset="0"/>
                <a:cs typeface="Courier New" panose="02070309020205020404" pitchFamily="49" charset="0"/>
              </a:rPr>
              <a:t>//</a:t>
            </a: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js.getValue</a:t>
            </a:r>
            <a:r>
              <a:rPr lang="es-ES" sz="1400" dirty="0">
                <a:latin typeface="Courier New" panose="02070309020205020404" pitchFamily="49" charset="0"/>
                <a:cs typeface="Courier New" panose="02070309020205020404" pitchFamily="49" charset="0"/>
              </a:rPr>
              <a:t>()==3000) {//Si usamos </a:t>
            </a:r>
            <a:r>
              <a:rPr lang="es-ES" sz="1400" dirty="0" err="1">
                <a:latin typeface="Courier New" panose="02070309020205020404" pitchFamily="49" charset="0"/>
                <a:cs typeface="Courier New" panose="02070309020205020404" pitchFamily="49" charset="0"/>
              </a:rPr>
              <a:t>if</a:t>
            </a:r>
            <a:r>
              <a:rPr lang="es-ES" sz="1400" dirty="0">
                <a:latin typeface="Courier New" panose="02070309020205020404" pitchFamily="49" charset="0"/>
                <a:cs typeface="Courier New" panose="02070309020205020404" pitchFamily="49" charset="0"/>
              </a:rPr>
              <a:t>, podemos tener problemas</a:t>
            </a:r>
          </a:p>
          <a:p>
            <a:pPr marL="1274763" lvl="2" indent="0" algn="just">
              <a:buNone/>
            </a:pPr>
            <a:r>
              <a:rPr lang="es-ES" sz="1400" dirty="0" err="1">
                <a:latin typeface="Courier New" panose="02070309020205020404" pitchFamily="49" charset="0"/>
                <a:cs typeface="Courier New" panose="02070309020205020404" pitchFamily="49" charset="0"/>
              </a:rPr>
              <a:t>while</a:t>
            </a: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js.getValue</a:t>
            </a:r>
            <a:r>
              <a:rPr lang="es-ES" sz="1400" dirty="0">
                <a:latin typeface="Courier New" panose="02070309020205020404" pitchFamily="49" charset="0"/>
                <a:cs typeface="Courier New" panose="02070309020205020404" pitchFamily="49" charset="0"/>
              </a:rPr>
              <a:t>()==3000) {</a:t>
            </a:r>
          </a:p>
          <a:p>
            <a:pPr marL="1274763" lvl="2" indent="0" algn="just">
              <a:buNone/>
            </a:pPr>
            <a:r>
              <a:rPr lang="es-ES" sz="1400" dirty="0">
                <a:latin typeface="Courier New" panose="02070309020205020404" pitchFamily="49" charset="0"/>
                <a:cs typeface="Courier New" panose="02070309020205020404" pitchFamily="49" charset="0"/>
              </a:rPr>
              <a:t>	try {</a:t>
            </a:r>
          </a:p>
          <a:p>
            <a:pPr marL="1274763" lvl="2"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wait</a:t>
            </a:r>
            <a:r>
              <a:rPr lang="es-ES" sz="1400" dirty="0">
                <a:latin typeface="Courier New" panose="02070309020205020404" pitchFamily="49" charset="0"/>
                <a:cs typeface="Courier New" panose="02070309020205020404" pitchFamily="49" charset="0"/>
              </a:rPr>
              <a:t>();</a:t>
            </a:r>
          </a:p>
          <a:p>
            <a:pPr marL="1274763" lvl="2" indent="0" algn="just">
              <a:buNone/>
            </a:pPr>
            <a:r>
              <a:rPr lang="es-ES" sz="1400" dirty="0">
                <a:latin typeface="Courier New" panose="02070309020205020404" pitchFamily="49" charset="0"/>
                <a:cs typeface="Courier New" panose="02070309020205020404" pitchFamily="49" charset="0"/>
              </a:rPr>
              <a:t>	} catch (</a:t>
            </a:r>
            <a:r>
              <a:rPr lang="es-ES" sz="1400" dirty="0" err="1">
                <a:latin typeface="Courier New" panose="02070309020205020404" pitchFamily="49" charset="0"/>
                <a:cs typeface="Courier New" panose="02070309020205020404" pitchFamily="49" charset="0"/>
              </a:rPr>
              <a:t>InterruptedException</a:t>
            </a:r>
            <a:r>
              <a:rPr lang="es-ES" sz="1400" dirty="0">
                <a:latin typeface="Courier New" panose="02070309020205020404" pitchFamily="49" charset="0"/>
                <a:cs typeface="Courier New" panose="02070309020205020404" pitchFamily="49" charset="0"/>
              </a:rPr>
              <a:t> ex) {</a:t>
            </a:r>
          </a:p>
          <a:p>
            <a:pPr marL="1274763" lvl="2" indent="0" algn="just">
              <a:buNone/>
            </a:pPr>
            <a:r>
              <a:rPr lang="es-ES" sz="1400" dirty="0">
                <a:latin typeface="Courier New" panose="02070309020205020404" pitchFamily="49" charset="0"/>
                <a:cs typeface="Courier New" panose="02070309020205020404" pitchFamily="49" charset="0"/>
              </a:rPr>
              <a:t>		</a:t>
            </a:r>
            <a:r>
              <a:rPr lang="es-ES" sz="1400" dirty="0" err="1">
                <a:latin typeface="Courier New" panose="02070309020205020404" pitchFamily="49" charset="0"/>
                <a:cs typeface="Courier New" panose="02070309020205020404" pitchFamily="49" charset="0"/>
              </a:rPr>
              <a:t>ex.printStackTrace</a:t>
            </a:r>
            <a:r>
              <a:rPr lang="es-ES" sz="1400" dirty="0">
                <a:latin typeface="Courier New" panose="02070309020205020404" pitchFamily="49" charset="0"/>
                <a:cs typeface="Courier New" panose="02070309020205020404" pitchFamily="49" charset="0"/>
              </a:rPr>
              <a:t>();</a:t>
            </a:r>
          </a:p>
          <a:p>
            <a:pPr marL="1274763" lvl="2" indent="0" algn="just">
              <a:buNone/>
            </a:pPr>
            <a:r>
              <a:rPr lang="es-ES" sz="1400" dirty="0">
                <a:latin typeface="Courier New" panose="02070309020205020404" pitchFamily="49" charset="0"/>
                <a:cs typeface="Courier New" panose="02070309020205020404" pitchFamily="49" charset="0"/>
              </a:rPr>
              <a:t>	}</a:t>
            </a:r>
          </a:p>
          <a:p>
            <a:pPr marL="1274763" lvl="2" indent="0" algn="just">
              <a:buNone/>
            </a:pPr>
            <a:r>
              <a:rPr lang="es-ES" sz="1400" dirty="0">
                <a:latin typeface="Courier New" panose="02070309020205020404" pitchFamily="49" charset="0"/>
                <a:cs typeface="Courier New" panose="02070309020205020404" pitchFamily="49" charset="0"/>
              </a:rPr>
              <a:t>}</a:t>
            </a:r>
          </a:p>
          <a:p>
            <a:pPr marL="360363"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73</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6" name="Picture 3">
            <a:extLst>
              <a:ext uri="{FF2B5EF4-FFF2-40B4-BE49-F238E27FC236}">
                <a16:creationId xmlns:a16="http://schemas.microsoft.com/office/drawing/2014/main" id="{6F7D07AA-3B56-47FA-99AC-E2A54C9DB961}"/>
              </a:ext>
            </a:extLst>
          </p:cNvPr>
          <p:cNvPicPr>
            <a:picLocks noChangeAspect="1" noChangeArrowheads="1"/>
          </p:cNvPicPr>
          <p:nvPr/>
        </p:nvPicPr>
        <p:blipFill>
          <a:blip r:embed="rId2" cstate="print"/>
          <a:srcRect/>
          <a:stretch>
            <a:fillRect/>
          </a:stretch>
        </p:blipFill>
        <p:spPr bwMode="auto">
          <a:xfrm>
            <a:off x="8458200" y="4656027"/>
            <a:ext cx="2284859" cy="1836848"/>
          </a:xfrm>
          <a:prstGeom prst="rect">
            <a:avLst/>
          </a:prstGeom>
          <a:noFill/>
          <a:ln w="9525">
            <a:noFill/>
            <a:miter lim="800000"/>
            <a:headEnd/>
            <a:tailEnd/>
          </a:ln>
          <a:effectLst/>
        </p:spPr>
      </p:pic>
    </p:spTree>
    <p:extLst>
      <p:ext uri="{BB962C8B-B14F-4D97-AF65-F5344CB8AC3E}">
        <p14:creationId xmlns:p14="http://schemas.microsoft.com/office/powerpoint/2010/main" val="10747119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6.2. Mecanismos de sincronización</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algn="just"/>
            <a:r>
              <a:rPr lang="es-ES" sz="1600" b="1" dirty="0">
                <a:latin typeface="Arial" panose="020B0604020202020204" pitchFamily="34" charset="0"/>
                <a:cs typeface="Arial" panose="020B0604020202020204" pitchFamily="34" charset="0"/>
              </a:rPr>
              <a:t>MONITORES</a:t>
            </a:r>
          </a:p>
          <a:p>
            <a:pPr marL="360363" indent="0" algn="just">
              <a:buNone/>
            </a:pPr>
            <a:r>
              <a:rPr lang="es-ES" sz="1600" b="1" dirty="0">
                <a:latin typeface="Arial" panose="020B0604020202020204" pitchFamily="34" charset="0"/>
                <a:cs typeface="Arial" panose="020B0604020202020204" pitchFamily="34" charset="0"/>
              </a:rPr>
              <a:t>Clase </a:t>
            </a:r>
            <a:r>
              <a:rPr lang="es-ES" sz="1600" b="1" dirty="0" err="1">
                <a:latin typeface="Arial" panose="020B0604020202020204" pitchFamily="34" charset="0"/>
                <a:cs typeface="Arial" panose="020B0604020202020204" pitchFamily="34" charset="0"/>
              </a:rPr>
              <a:t>Object</a:t>
            </a:r>
            <a:endParaRPr lang="es-ES" sz="1600" b="1" dirty="0">
              <a:latin typeface="Arial" panose="020B0604020202020204" pitchFamily="34" charset="0"/>
              <a:cs typeface="Arial" panose="020B0604020202020204" pitchFamily="34" charset="0"/>
            </a:endParaRPr>
          </a:p>
          <a:p>
            <a:pPr marL="646113" indent="-285750" algn="just"/>
            <a:r>
              <a:rPr lang="es-ES" sz="1600" dirty="0">
                <a:latin typeface="Arial" panose="020B0604020202020204" pitchFamily="34" charset="0"/>
                <a:cs typeface="Arial" panose="020B0604020202020204" pitchFamily="34" charset="0"/>
              </a:rPr>
              <a:t>Los métodos </a:t>
            </a:r>
            <a:r>
              <a:rPr lang="es-ES" sz="1600" dirty="0" err="1">
                <a:latin typeface="Arial" panose="020B0604020202020204" pitchFamily="34" charset="0"/>
                <a:cs typeface="Arial" panose="020B0604020202020204" pitchFamily="34" charset="0"/>
              </a:rPr>
              <a:t>wait</a:t>
            </a:r>
            <a:r>
              <a:rPr lang="es-ES" sz="1600" dirty="0">
                <a:latin typeface="Arial" panose="020B0604020202020204" pitchFamily="34" charset="0"/>
                <a:cs typeface="Arial" panose="020B0604020202020204" pitchFamily="34" charset="0"/>
              </a:rPr>
              <a:t> y </a:t>
            </a:r>
            <a:r>
              <a:rPr lang="es-ES" sz="1600" dirty="0" err="1">
                <a:latin typeface="Arial" panose="020B0604020202020204" pitchFamily="34" charset="0"/>
                <a:cs typeface="Arial" panose="020B0604020202020204" pitchFamily="34" charset="0"/>
              </a:rPr>
              <a:t>notify</a:t>
            </a:r>
            <a:r>
              <a:rPr lang="es-ES" sz="1600" dirty="0">
                <a:latin typeface="Arial" panose="020B0604020202020204" pitchFamily="34" charset="0"/>
                <a:cs typeface="Arial" panose="020B0604020202020204" pitchFamily="34" charset="0"/>
              </a:rPr>
              <a:t> (además de </a:t>
            </a:r>
            <a:r>
              <a:rPr lang="es-ES" sz="1600" dirty="0" err="1">
                <a:latin typeface="Arial" panose="020B0604020202020204" pitchFamily="34" charset="0"/>
                <a:cs typeface="Arial" panose="020B0604020202020204" pitchFamily="34" charset="0"/>
              </a:rPr>
              <a:t>notifyAll</a:t>
            </a:r>
            <a:r>
              <a:rPr lang="es-ES" sz="1600" dirty="0">
                <a:latin typeface="Arial" panose="020B0604020202020204" pitchFamily="34" charset="0"/>
                <a:cs typeface="Arial" panose="020B0604020202020204" pitchFamily="34" charset="0"/>
              </a:rPr>
              <a:t>) se encuentran en la clase </a:t>
            </a:r>
            <a:r>
              <a:rPr lang="es-ES" sz="1600" dirty="0" err="1">
                <a:latin typeface="Arial" panose="020B0604020202020204" pitchFamily="34" charset="0"/>
                <a:cs typeface="Arial" panose="020B0604020202020204" pitchFamily="34" charset="0"/>
              </a:rPr>
              <a:t>Object</a:t>
            </a:r>
            <a:r>
              <a:rPr lang="es-ES" sz="1600" dirty="0">
                <a:latin typeface="Arial" panose="020B0604020202020204" pitchFamily="34" charset="0"/>
                <a:cs typeface="Arial" panose="020B0604020202020204" pitchFamily="34" charset="0"/>
              </a:rPr>
              <a:t>.</a:t>
            </a:r>
          </a:p>
          <a:p>
            <a:pPr marL="646113" indent="-285750" algn="just"/>
            <a:r>
              <a:rPr lang="es-ES" sz="1600" dirty="0">
                <a:latin typeface="Arial" panose="020B0604020202020204" pitchFamily="34" charset="0"/>
                <a:cs typeface="Arial" panose="020B0604020202020204" pitchFamily="34" charset="0"/>
              </a:rPr>
              <a:t>Estos métodos se deben ejecutar desde bloques sincronizados.</a:t>
            </a:r>
          </a:p>
          <a:p>
            <a:pPr marL="360363"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74</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7" name="Imagen 6">
            <a:extLst>
              <a:ext uri="{FF2B5EF4-FFF2-40B4-BE49-F238E27FC236}">
                <a16:creationId xmlns:a16="http://schemas.microsoft.com/office/drawing/2014/main" id="{A20268CB-E451-4695-8ED6-31A24D3DFAD9}"/>
              </a:ext>
            </a:extLst>
          </p:cNvPr>
          <p:cNvPicPr>
            <a:picLocks noChangeAspect="1"/>
          </p:cNvPicPr>
          <p:nvPr/>
        </p:nvPicPr>
        <p:blipFill>
          <a:blip r:embed="rId2"/>
          <a:stretch>
            <a:fillRect/>
          </a:stretch>
        </p:blipFill>
        <p:spPr>
          <a:xfrm>
            <a:off x="2127160" y="2426121"/>
            <a:ext cx="7937680" cy="2005758"/>
          </a:xfrm>
          <a:prstGeom prst="rect">
            <a:avLst/>
          </a:prstGeom>
        </p:spPr>
      </p:pic>
    </p:spTree>
    <p:extLst>
      <p:ext uri="{BB962C8B-B14F-4D97-AF65-F5344CB8AC3E}">
        <p14:creationId xmlns:p14="http://schemas.microsoft.com/office/powerpoint/2010/main" val="8772441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a:bodyPr>
          <a:lstStyle/>
          <a:p>
            <a:r>
              <a:rPr lang="es-ES" sz="2800" b="1" dirty="0">
                <a:latin typeface="Arial" panose="020B0604020202020204" pitchFamily="34" charset="0"/>
                <a:cs typeface="Arial" panose="020B0604020202020204" pitchFamily="34" charset="0"/>
              </a:rPr>
              <a:t>7. Programación de aplicaciones multihilo</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La programación de aplicaciones multihilo permite que varios hilos se ejecuten a la vez (tantos como núcleos tenga el procesador). Esto supone que hay que tener en cuenta ciertas consideraciones para evitar tener problemas de concurrencia.</a:t>
            </a:r>
          </a:p>
          <a:p>
            <a:pPr marL="0" indent="0" algn="just">
              <a:lnSpc>
                <a:spcPct val="150000"/>
              </a:lnSpc>
              <a:buNone/>
            </a:pPr>
            <a:r>
              <a:rPr lang="es-ES" sz="1600" dirty="0">
                <a:latin typeface="Arial" panose="020B0604020202020204" pitchFamily="34" charset="0"/>
                <a:cs typeface="Arial" panose="020B0604020202020204" pitchFamily="34" charset="0"/>
              </a:rPr>
              <a:t>Los pasos a seguir son los siguientes:</a:t>
            </a:r>
          </a:p>
          <a:p>
            <a:pPr algn="just">
              <a:lnSpc>
                <a:spcPct val="150000"/>
              </a:lnSpc>
            </a:pPr>
            <a:r>
              <a:rPr lang="es-ES" sz="1600" b="1" dirty="0">
                <a:latin typeface="Arial" panose="020B0604020202020204" pitchFamily="34" charset="0"/>
                <a:cs typeface="Arial" panose="020B0604020202020204" pitchFamily="34" charset="0"/>
              </a:rPr>
              <a:t>Descomposición funcional</a:t>
            </a:r>
            <a:r>
              <a:rPr lang="es-ES" sz="1600" dirty="0">
                <a:latin typeface="Arial" panose="020B0604020202020204" pitchFamily="34" charset="0"/>
                <a:cs typeface="Arial" panose="020B0604020202020204" pitchFamily="34" charset="0"/>
              </a:rPr>
              <a:t>. Identificar los diferentes bloques o tareas que tiene la aplicación y la relación entre ellas.</a:t>
            </a:r>
          </a:p>
          <a:p>
            <a:pPr algn="just">
              <a:lnSpc>
                <a:spcPct val="150000"/>
              </a:lnSpc>
            </a:pPr>
            <a:r>
              <a:rPr lang="es-ES" sz="1600" b="1" dirty="0">
                <a:latin typeface="Arial" panose="020B0604020202020204" pitchFamily="34" charset="0"/>
                <a:cs typeface="Arial" panose="020B0604020202020204" pitchFamily="34" charset="0"/>
              </a:rPr>
              <a:t>Partición</a:t>
            </a:r>
            <a:r>
              <a:rPr lang="es-ES" sz="1600" dirty="0">
                <a:latin typeface="Arial" panose="020B0604020202020204" pitchFamily="34" charset="0"/>
                <a:cs typeface="Arial" panose="020B0604020202020204" pitchFamily="34" charset="0"/>
              </a:rPr>
              <a:t>. Determinar qué secciones críticas deben ser sincronizadas. La sincronización produce bajada de rendimiento, por lo que hay que intentar minimizar la dependencia entre hilos para maximizar la paralelización.</a:t>
            </a:r>
          </a:p>
          <a:p>
            <a:pPr algn="just">
              <a:lnSpc>
                <a:spcPct val="150000"/>
              </a:lnSpc>
            </a:pPr>
            <a:r>
              <a:rPr lang="es-ES" sz="1600" b="1" dirty="0">
                <a:latin typeface="Arial" panose="020B0604020202020204" pitchFamily="34" charset="0"/>
                <a:cs typeface="Arial" panose="020B0604020202020204" pitchFamily="34" charset="0"/>
              </a:rPr>
              <a:t>Implementación</a:t>
            </a:r>
            <a:r>
              <a:rPr lang="es-ES" sz="1600" dirty="0">
                <a:latin typeface="Arial" panose="020B0604020202020204" pitchFamily="34" charset="0"/>
                <a:cs typeface="Arial" panose="020B0604020202020204" pitchFamily="34" charset="0"/>
              </a:rPr>
              <a:t>. Con las clases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y la interfaz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a:t>
            </a:r>
          </a:p>
          <a:p>
            <a:pPr marL="360363" indent="0" algn="just">
              <a:buNone/>
            </a:pPr>
            <a:endParaRPr lang="es-ES" sz="1600" dirty="0"/>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75</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135641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2. Programación concurrente o multihilo</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fontScale="85000" lnSpcReduction="10000"/>
          </a:bodyPr>
          <a:lstStyle/>
          <a:p>
            <a:pPr marL="0" indent="0" algn="just">
              <a:lnSpc>
                <a:spcPct val="150000"/>
              </a:lnSpc>
              <a:buNone/>
            </a:pPr>
            <a:r>
              <a:rPr lang="es-ES" sz="1600" dirty="0">
                <a:latin typeface="Arial" panose="020B0604020202020204" pitchFamily="34" charset="0"/>
                <a:cs typeface="Arial" panose="020B0604020202020204" pitchFamily="34" charset="0"/>
              </a:rPr>
              <a:t>En Java existen dos formas para la creación de hilos:</a:t>
            </a:r>
          </a:p>
          <a:p>
            <a:pPr algn="just">
              <a:lnSpc>
                <a:spcPct val="150000"/>
              </a:lnSpc>
            </a:pPr>
            <a:r>
              <a:rPr lang="es-ES" sz="1600" dirty="0">
                <a:latin typeface="Arial" panose="020B0604020202020204" pitchFamily="34" charset="0"/>
                <a:cs typeface="Arial" panose="020B0604020202020204" pitchFamily="34" charset="0"/>
              </a:rPr>
              <a:t>Implementando la interface </a:t>
            </a:r>
            <a:r>
              <a:rPr lang="es-ES" sz="1600" i="1" dirty="0" err="1">
                <a:latin typeface="Arial" panose="020B0604020202020204" pitchFamily="34" charset="0"/>
                <a:cs typeface="Arial" panose="020B0604020202020204" pitchFamily="34" charset="0"/>
              </a:rPr>
              <a:t>java.lang.Runnable</a:t>
            </a:r>
            <a:r>
              <a:rPr lang="es-ES" sz="1600" dirty="0">
                <a:latin typeface="Arial" panose="020B0604020202020204" pitchFamily="34" charset="0"/>
                <a:cs typeface="Arial" panose="020B0604020202020204" pitchFamily="34" charset="0"/>
              </a:rPr>
              <a:t>.</a:t>
            </a:r>
          </a:p>
          <a:p>
            <a:pPr algn="just">
              <a:lnSpc>
                <a:spcPct val="150000"/>
              </a:lnSpc>
            </a:pPr>
            <a:r>
              <a:rPr lang="es-ES" sz="1600" dirty="0">
                <a:latin typeface="Arial" panose="020B0604020202020204" pitchFamily="34" charset="0"/>
                <a:cs typeface="Arial" panose="020B0604020202020204" pitchFamily="34" charset="0"/>
              </a:rPr>
              <a:t>Heredando de la clase </a:t>
            </a:r>
            <a:r>
              <a:rPr lang="es-ES" sz="1600" i="1" dirty="0" err="1">
                <a:latin typeface="Arial" panose="020B0604020202020204" pitchFamily="34" charset="0"/>
                <a:cs typeface="Arial" panose="020B0604020202020204" pitchFamily="34" charset="0"/>
              </a:rPr>
              <a:t>java.lang.Thread</a:t>
            </a:r>
            <a:r>
              <a:rPr lang="es-ES" sz="1600" dirty="0">
                <a:latin typeface="Arial" panose="020B0604020202020204" pitchFamily="34" charset="0"/>
                <a:cs typeface="Arial" panose="020B0604020202020204" pitchFamily="34" charset="0"/>
              </a:rPr>
              <a:t>.</a:t>
            </a:r>
          </a:p>
          <a:p>
            <a:pPr marL="0" indent="0" algn="just">
              <a:lnSpc>
                <a:spcPct val="150000"/>
              </a:lnSpc>
              <a:buNone/>
            </a:pPr>
            <a:r>
              <a:rPr lang="es-ES" sz="1600" dirty="0">
                <a:latin typeface="Arial" panose="020B0604020202020204" pitchFamily="34" charset="0"/>
                <a:cs typeface="Arial" panose="020B0604020202020204" pitchFamily="34" charset="0"/>
              </a:rPr>
              <a:t>La implementación de la interface </a:t>
            </a:r>
            <a:r>
              <a:rPr lang="es-ES" sz="1600" i="1"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obliga a programar el método sin argumentos run.</a:t>
            </a:r>
          </a:p>
          <a:p>
            <a:pPr marL="0" indent="0" algn="just">
              <a:lnSpc>
                <a:spcPct val="150000"/>
              </a:lnSpc>
              <a:buNone/>
            </a:pP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class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HiloViaInterface</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implements</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Runnable</a:t>
            </a:r>
            <a:r>
              <a:rPr lang="es-ES" sz="1600" dirty="0">
                <a:latin typeface="Courier New" panose="02070309020205020404" pitchFamily="49" charset="0"/>
                <a:cs typeface="Courier New" panose="02070309020205020404" pitchFamily="49" charset="0"/>
              </a:rPr>
              <a:t>{</a:t>
            </a:r>
          </a:p>
          <a:p>
            <a:pPr marL="0" indent="0" algn="just">
              <a:lnSpc>
                <a:spcPct val="150000"/>
              </a:lnSpc>
              <a:buNone/>
            </a:pP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public</a:t>
            </a:r>
            <a:r>
              <a:rPr lang="es-ES" sz="1600" dirty="0">
                <a:latin typeface="Courier New" panose="02070309020205020404" pitchFamily="49" charset="0"/>
                <a:cs typeface="Courier New" panose="02070309020205020404" pitchFamily="49" charset="0"/>
              </a:rPr>
              <a:t> </a:t>
            </a:r>
            <a:r>
              <a:rPr lang="es-ES" sz="1600" dirty="0" err="1">
                <a:latin typeface="Courier New" panose="02070309020205020404" pitchFamily="49" charset="0"/>
                <a:cs typeface="Courier New" panose="02070309020205020404" pitchFamily="49" charset="0"/>
              </a:rPr>
              <a:t>void</a:t>
            </a:r>
            <a:r>
              <a:rPr lang="es-ES" sz="1600" dirty="0">
                <a:latin typeface="Courier New" panose="02070309020205020404" pitchFamily="49" charset="0"/>
                <a:cs typeface="Courier New" panose="02070309020205020404" pitchFamily="49" charset="0"/>
              </a:rPr>
              <a:t> run(){</a:t>
            </a:r>
          </a:p>
          <a:p>
            <a:pPr marL="0" indent="0" algn="just">
              <a:lnSpc>
                <a:spcPct val="150000"/>
              </a:lnSpc>
              <a:buNone/>
            </a:pPr>
            <a:r>
              <a:rPr lang="es-ES" sz="1600" dirty="0">
                <a:latin typeface="Courier New" panose="02070309020205020404" pitchFamily="49" charset="0"/>
                <a:cs typeface="Courier New" panose="02070309020205020404" pitchFamily="49" charset="0"/>
              </a:rPr>
              <a:t>	}</a:t>
            </a:r>
          </a:p>
          <a:p>
            <a:pPr marL="0" indent="0" algn="just">
              <a:lnSpc>
                <a:spcPct val="150000"/>
              </a:lnSpc>
              <a:buNone/>
            </a:pPr>
            <a:r>
              <a:rPr lang="es-ES" sz="1600" dirty="0">
                <a:latin typeface="Courier New" panose="02070309020205020404" pitchFamily="49" charset="0"/>
                <a:cs typeface="Courier New" panose="02070309020205020404" pitchFamily="49" charset="0"/>
              </a:rPr>
              <a:t>}</a:t>
            </a:r>
          </a:p>
          <a:p>
            <a:pPr marL="0" indent="0" algn="just">
              <a:lnSpc>
                <a:spcPct val="150000"/>
              </a:lnSpc>
              <a:buNone/>
            </a:pPr>
            <a:r>
              <a:rPr lang="es-ES" sz="1600" dirty="0">
                <a:latin typeface="Arial" panose="020B0604020202020204" pitchFamily="34" charset="0"/>
                <a:cs typeface="Arial" panose="020B0604020202020204" pitchFamily="34" charset="0"/>
              </a:rPr>
              <a:t>Heredando de la clase </a:t>
            </a:r>
            <a:r>
              <a:rPr lang="es-ES" sz="1600" i="1"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esto no es obligatorio porque dicha clase ya es una implementación de la interface </a:t>
            </a:r>
            <a:r>
              <a:rPr lang="es-ES" sz="1600" i="1"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a:t>
            </a:r>
          </a:p>
          <a:p>
            <a:pPr marL="0" indent="0" algn="just">
              <a:lnSpc>
                <a:spcPct val="150000"/>
              </a:lnSpc>
              <a:buNone/>
            </a:pPr>
            <a:r>
              <a:rPr lang="es-ES" sz="1600" dirty="0">
                <a:latin typeface="Arial" panose="020B0604020202020204" pitchFamily="34" charset="0"/>
                <a:cs typeface="Arial" panose="020B0604020202020204" pitchFamily="34" charset="0"/>
              </a:rPr>
              <a:t>No obstante, crear un hilo heredando de </a:t>
            </a:r>
            <a:r>
              <a:rPr lang="es-ES" sz="1600"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“necesita” la implementación del método sin argumentos run, ya que de lo contrario la clase no tendrá un comportamiento multihilo.</a:t>
            </a:r>
          </a:p>
          <a:p>
            <a:pPr marL="0" indent="0" algn="just">
              <a:lnSpc>
                <a:spcPct val="150000"/>
              </a:lnSpc>
              <a:buNone/>
            </a:pPr>
            <a:r>
              <a:rPr lang="es-ES" sz="1600" dirty="0">
                <a:latin typeface="Arial" panose="020B0604020202020204" pitchFamily="34" charset="0"/>
                <a:cs typeface="Arial" panose="020B0604020202020204" pitchFamily="34" charset="0"/>
              </a:rPr>
              <a:t>Retomando el enunciado del ejemplo de los objetos de la clase </a:t>
            </a:r>
            <a:r>
              <a:rPr lang="es-ES" sz="1600" dirty="0" err="1">
                <a:latin typeface="Arial" panose="020B0604020202020204" pitchFamily="34" charset="0"/>
                <a:cs typeface="Arial" panose="020B0604020202020204" pitchFamily="34" charset="0"/>
              </a:rPr>
              <a:t>RatonMH</a:t>
            </a:r>
            <a:r>
              <a:rPr lang="es-ES" sz="1600" dirty="0">
                <a:latin typeface="Arial" panose="020B0604020202020204" pitchFamily="34" charset="0"/>
                <a:cs typeface="Arial" panose="020B0604020202020204" pitchFamily="34" charset="0"/>
              </a:rPr>
              <a:t>, la solución mediante implementación de la interface </a:t>
            </a:r>
            <a:r>
              <a:rPr lang="es-ES" sz="1600" dirty="0" err="1">
                <a:latin typeface="Arial" panose="020B0604020202020204" pitchFamily="34" charset="0"/>
                <a:cs typeface="Arial" panose="020B0604020202020204" pitchFamily="34" charset="0"/>
              </a:rPr>
              <a:t>Runnable</a:t>
            </a:r>
            <a:r>
              <a:rPr lang="es-ES" sz="1600" dirty="0">
                <a:latin typeface="Arial" panose="020B0604020202020204" pitchFamily="34" charset="0"/>
                <a:cs typeface="Arial" panose="020B0604020202020204" pitchFamily="34" charset="0"/>
              </a:rPr>
              <a:t> tendría el código que se muestra a continuación:</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8</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spTree>
    <p:extLst>
      <p:ext uri="{BB962C8B-B14F-4D97-AF65-F5344CB8AC3E}">
        <p14:creationId xmlns:p14="http://schemas.microsoft.com/office/powerpoint/2010/main" val="204331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F7B66B3-1620-439A-8723-CBCAF26E57E1}"/>
              </a:ext>
            </a:extLst>
          </p:cNvPr>
          <p:cNvSpPr>
            <a:spLocks noGrp="1"/>
          </p:cNvSpPr>
          <p:nvPr>
            <p:ph type="title"/>
          </p:nvPr>
        </p:nvSpPr>
        <p:spPr>
          <a:xfrm>
            <a:off x="838200" y="365125"/>
            <a:ext cx="10515600" cy="579755"/>
          </a:xfrm>
        </p:spPr>
        <p:txBody>
          <a:bodyPr>
            <a:normAutofit fontScale="90000"/>
          </a:bodyPr>
          <a:lstStyle/>
          <a:p>
            <a:pPr>
              <a:lnSpc>
                <a:spcPct val="150000"/>
              </a:lnSpc>
            </a:pPr>
            <a:r>
              <a:rPr lang="es-ES" sz="2800" b="1" dirty="0">
                <a:latin typeface="Arial" panose="020B0604020202020204" pitchFamily="34" charset="0"/>
                <a:cs typeface="Arial" panose="020B0604020202020204" pitchFamily="34" charset="0"/>
              </a:rPr>
              <a:t>3. Estados de un hilo</a:t>
            </a:r>
          </a:p>
        </p:txBody>
      </p:sp>
      <p:sp>
        <p:nvSpPr>
          <p:cNvPr id="3" name="Marcador de contenido 2">
            <a:extLst>
              <a:ext uri="{FF2B5EF4-FFF2-40B4-BE49-F238E27FC236}">
                <a16:creationId xmlns:a16="http://schemas.microsoft.com/office/drawing/2014/main" id="{9B948640-E18D-4997-8929-83D6EA890006}"/>
              </a:ext>
            </a:extLst>
          </p:cNvPr>
          <p:cNvSpPr>
            <a:spLocks noGrp="1"/>
          </p:cNvSpPr>
          <p:nvPr>
            <p:ph idx="1"/>
          </p:nvPr>
        </p:nvSpPr>
        <p:spPr>
          <a:xfrm>
            <a:off x="838200" y="895190"/>
            <a:ext cx="10515600" cy="5461160"/>
          </a:xfrm>
        </p:spPr>
        <p:txBody>
          <a:bodyPr>
            <a:normAutofit/>
          </a:bodyPr>
          <a:lstStyle/>
          <a:p>
            <a:pPr marL="0" indent="0" algn="just">
              <a:lnSpc>
                <a:spcPct val="150000"/>
              </a:lnSpc>
              <a:buNone/>
            </a:pPr>
            <a:r>
              <a:rPr lang="es-ES" sz="1600" dirty="0">
                <a:latin typeface="Arial" panose="020B0604020202020204" pitchFamily="34" charset="0"/>
                <a:cs typeface="Arial" panose="020B0604020202020204" pitchFamily="34" charset="0"/>
              </a:rPr>
              <a:t>Los hilos pueden cambiar de estado a lo largo de su ejecución. En Java, están recogidos dentro de la enumeración </a:t>
            </a:r>
            <a:r>
              <a:rPr lang="es-ES" sz="1600" i="1" dirty="0" err="1">
                <a:latin typeface="Arial" panose="020B0604020202020204" pitchFamily="34" charset="0"/>
                <a:cs typeface="Arial" panose="020B0604020202020204" pitchFamily="34" charset="0"/>
              </a:rPr>
              <a:t>State</a:t>
            </a:r>
            <a:r>
              <a:rPr lang="es-ES" sz="1600" dirty="0">
                <a:latin typeface="Arial" panose="020B0604020202020204" pitchFamily="34" charset="0"/>
                <a:cs typeface="Arial" panose="020B0604020202020204" pitchFamily="34" charset="0"/>
              </a:rPr>
              <a:t> contenida dentro de la clase </a:t>
            </a:r>
            <a:r>
              <a:rPr lang="es-ES" sz="1600" i="1" dirty="0" err="1">
                <a:latin typeface="Arial" panose="020B0604020202020204" pitchFamily="34" charset="0"/>
                <a:cs typeface="Arial" panose="020B0604020202020204" pitchFamily="34" charset="0"/>
              </a:rPr>
              <a:t>java.lang.Thread</a:t>
            </a:r>
            <a:r>
              <a:rPr lang="es-ES" sz="1600" dirty="0">
                <a:latin typeface="Arial" panose="020B0604020202020204" pitchFamily="34" charset="0"/>
                <a:cs typeface="Arial" panose="020B0604020202020204" pitchFamily="34" charset="0"/>
              </a:rPr>
              <a:t>.</a:t>
            </a:r>
          </a:p>
          <a:p>
            <a:pPr marL="0" indent="0" algn="just">
              <a:lnSpc>
                <a:spcPct val="150000"/>
              </a:lnSpc>
              <a:buNone/>
            </a:pPr>
            <a:r>
              <a:rPr lang="es-ES" sz="1600" dirty="0">
                <a:latin typeface="Arial" panose="020B0604020202020204" pitchFamily="34" charset="0"/>
                <a:cs typeface="Arial" panose="020B0604020202020204" pitchFamily="34" charset="0"/>
              </a:rPr>
              <a:t>El estudio de un hilo se obtiene mediante el método </a:t>
            </a:r>
            <a:r>
              <a:rPr lang="es-ES" sz="1600" i="1" dirty="0" err="1">
                <a:latin typeface="Arial" panose="020B0604020202020204" pitchFamily="34" charset="0"/>
                <a:cs typeface="Arial" panose="020B0604020202020204" pitchFamily="34" charset="0"/>
              </a:rPr>
              <a:t>getState</a:t>
            </a:r>
            <a:r>
              <a:rPr lang="es-ES" sz="1600" i="1" dirty="0">
                <a:latin typeface="Arial" panose="020B0604020202020204" pitchFamily="34" charset="0"/>
                <a:cs typeface="Arial" panose="020B0604020202020204" pitchFamily="34" charset="0"/>
              </a:rPr>
              <a:t>()</a:t>
            </a:r>
            <a:r>
              <a:rPr lang="es-ES" sz="1600" dirty="0">
                <a:latin typeface="Arial" panose="020B0604020202020204" pitchFamily="34" charset="0"/>
                <a:cs typeface="Arial" panose="020B0604020202020204" pitchFamily="34" charset="0"/>
              </a:rPr>
              <a:t> de la clase </a:t>
            </a:r>
            <a:r>
              <a:rPr lang="es-ES" sz="1600" i="1" dirty="0" err="1">
                <a:latin typeface="Arial" panose="020B0604020202020204" pitchFamily="34" charset="0"/>
                <a:cs typeface="Arial" panose="020B0604020202020204" pitchFamily="34" charset="0"/>
              </a:rPr>
              <a:t>Thread</a:t>
            </a:r>
            <a:r>
              <a:rPr lang="es-ES" sz="1600" dirty="0">
                <a:latin typeface="Arial" panose="020B0604020202020204" pitchFamily="34" charset="0"/>
                <a:cs typeface="Arial" panose="020B0604020202020204" pitchFamily="34" charset="0"/>
              </a:rPr>
              <a:t>, que devolverá algunos de los valores posibles recogidos en la enumeración indicada anteriormente.</a:t>
            </a:r>
          </a:p>
        </p:txBody>
      </p:sp>
      <p:sp>
        <p:nvSpPr>
          <p:cNvPr id="4" name="Marcador de número de diapositiva 3">
            <a:extLst>
              <a:ext uri="{FF2B5EF4-FFF2-40B4-BE49-F238E27FC236}">
                <a16:creationId xmlns:a16="http://schemas.microsoft.com/office/drawing/2014/main" id="{2C0387A5-57FA-4653-A981-641DF1E7553C}"/>
              </a:ext>
            </a:extLst>
          </p:cNvPr>
          <p:cNvSpPr>
            <a:spLocks noGrp="1"/>
          </p:cNvSpPr>
          <p:nvPr>
            <p:ph type="sldNum" sz="quarter" idx="12"/>
          </p:nvPr>
        </p:nvSpPr>
        <p:spPr/>
        <p:txBody>
          <a:bodyPr/>
          <a:lstStyle/>
          <a:p>
            <a:fld id="{79682A88-1A88-4C14-A310-B195F5CDE120}" type="slidenum">
              <a:rPr lang="es-ES" smtClean="0"/>
              <a:t>9</a:t>
            </a:fld>
            <a:endParaRPr lang="es-ES"/>
          </a:p>
        </p:txBody>
      </p:sp>
      <p:sp>
        <p:nvSpPr>
          <p:cNvPr id="5" name="Marcador de pie de página 4">
            <a:extLst>
              <a:ext uri="{FF2B5EF4-FFF2-40B4-BE49-F238E27FC236}">
                <a16:creationId xmlns:a16="http://schemas.microsoft.com/office/drawing/2014/main" id="{71CF8696-EFB0-4590-A904-4821DEF9E978}"/>
              </a:ext>
            </a:extLst>
          </p:cNvPr>
          <p:cNvSpPr>
            <a:spLocks noGrp="1"/>
          </p:cNvSpPr>
          <p:nvPr>
            <p:ph type="ftr" sz="quarter" idx="11"/>
          </p:nvPr>
        </p:nvSpPr>
        <p:spPr/>
        <p:txBody>
          <a:bodyPr/>
          <a:lstStyle/>
          <a:p>
            <a:r>
              <a:rPr lang="es-ES"/>
              <a:t>UD 2. Programación de hilos</a:t>
            </a:r>
            <a:endParaRPr lang="es-ES" dirty="0"/>
          </a:p>
        </p:txBody>
      </p:sp>
      <p:pic>
        <p:nvPicPr>
          <p:cNvPr id="9" name="Imagen 8" descr="Tabla&#10;&#10;Descripción generada automáticamente">
            <a:extLst>
              <a:ext uri="{FF2B5EF4-FFF2-40B4-BE49-F238E27FC236}">
                <a16:creationId xmlns:a16="http://schemas.microsoft.com/office/drawing/2014/main" id="{42E8F0BF-BE90-8A3B-5FBF-EC9EB0A48C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2675" y="2714778"/>
            <a:ext cx="7889525" cy="3543601"/>
          </a:xfrm>
          <a:prstGeom prst="rect">
            <a:avLst/>
          </a:prstGeom>
        </p:spPr>
      </p:pic>
    </p:spTree>
    <p:extLst>
      <p:ext uri="{BB962C8B-B14F-4D97-AF65-F5344CB8AC3E}">
        <p14:creationId xmlns:p14="http://schemas.microsoft.com/office/powerpoint/2010/main" val="15620257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9784</Words>
  <Application>Microsoft Office PowerPoint</Application>
  <PresentationFormat>Panorámica</PresentationFormat>
  <Paragraphs>1022</Paragraphs>
  <Slides>75</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75</vt:i4>
      </vt:variant>
    </vt:vector>
  </HeadingPairs>
  <TitlesOfParts>
    <vt:vector size="80" baseType="lpstr">
      <vt:lpstr>Arial</vt:lpstr>
      <vt:lpstr>Calibri</vt:lpstr>
      <vt:lpstr>Calibri Light</vt:lpstr>
      <vt:lpstr>Courier New</vt:lpstr>
      <vt:lpstr>Tema de Office</vt:lpstr>
      <vt:lpstr>UD 2. PROGRAMACIÓN DE HILOS</vt:lpstr>
      <vt:lpstr>1. Conceptos básicos</vt:lpstr>
      <vt:lpstr>1. Conceptos básicos</vt:lpstr>
      <vt:lpstr>1. Conceptos básicos</vt:lpstr>
      <vt:lpstr>1. Conceptos básicos</vt:lpstr>
      <vt:lpstr>1. Conceptos básicos</vt:lpstr>
      <vt:lpstr>2. Programación concurrente o multihilo</vt:lpstr>
      <vt:lpstr>2. Programación concurrente o multihilo</vt:lpstr>
      <vt:lpstr>3. Estados de un hilo</vt:lpstr>
      <vt:lpstr>3. Estados de un hilo</vt:lpstr>
      <vt:lpstr>3. Estados de un hilo</vt:lpstr>
      <vt:lpstr>4. Gestión de hilos</vt:lpstr>
      <vt:lpstr>4.1. Gestión de hilos. Operaciones básicas en Java</vt:lpstr>
      <vt:lpstr>4.1. Gestión de hilos. Operaciones básicas en Java</vt:lpstr>
      <vt:lpstr>4.1. Gestión de hilos. Operaciones básicas en Java (Resumen de la clase Thread)</vt:lpstr>
      <vt:lpstr>4.2. Gestión de hilos. Creación y arranque de hilos</vt:lpstr>
      <vt:lpstr>4.2. Gestión de hilos. Creación y arranque de hilos</vt:lpstr>
      <vt:lpstr>4.2. Gestión de hilos. Creación y arranque de hilos</vt:lpstr>
      <vt:lpstr>4.1. Gestión de hilos. Operaciones básicas en Java</vt:lpstr>
      <vt:lpstr>4.1. Gestión de hilos. Operaciones básicas en Java (Resumen de la clase Thread)</vt:lpstr>
      <vt:lpstr>4.1. Gestión de hilos. Operaciones básicas en Java</vt:lpstr>
      <vt:lpstr>4.1. Gestión de hilos. Operaciones básicas en Java</vt:lpstr>
      <vt:lpstr>4.2. Gestión de hilos. Creación y arranque de hilos</vt:lpstr>
      <vt:lpstr>4.2. Gestión de hilos. Creación y arranque de hilos</vt:lpstr>
      <vt:lpstr>4.2. Gestión de hilos. Creación y arranque de hilos</vt:lpstr>
      <vt:lpstr>4.2. Gestión de hilos. Creación y arranque de hilos</vt:lpstr>
      <vt:lpstr>4.1. Gestión de hilos. Operaciones básicas en Java</vt:lpstr>
      <vt:lpstr>4.2. Gestión de hilos. Creación y arranque de hilos</vt:lpstr>
      <vt:lpstr>4.2. Gestión de hilos. Creación y arranque de hilos</vt:lpstr>
      <vt:lpstr>4.1. Gestión de hilos. Operaciones básicas en Java</vt:lpstr>
      <vt:lpstr>4.3. Gestión de hilos. Espera de hilos</vt:lpstr>
      <vt:lpstr>4.3. Gestión de hilos. Espera de hilos</vt:lpstr>
      <vt:lpstr>4.3. Gestión de hilos. Espera de hilos</vt:lpstr>
      <vt:lpstr>4.3. Gestión de hilos. Espera de hilos</vt:lpstr>
      <vt:lpstr>4.3. Gestión de hilos. Espera de hilos</vt:lpstr>
      <vt:lpstr>4.3. Gestión de hilos. Espera de hilos</vt:lpstr>
      <vt:lpstr>4.3. Gestión de hilos. Espera de hilos</vt:lpstr>
      <vt:lpstr>4.3. Gestión de hilos. Espera de hilos</vt:lpstr>
      <vt:lpstr>5. Planificación de hilos</vt:lpstr>
      <vt:lpstr>5. Planificación de hilos</vt:lpstr>
      <vt:lpstr>5. Planificación de hilos</vt:lpstr>
      <vt:lpstr>5. Planificación de hilos</vt:lpstr>
      <vt:lpstr>6. Sincronización de hilos</vt:lpstr>
      <vt:lpstr>6.1. Sincronización de hilos. Problemas de sincronización</vt:lpstr>
      <vt:lpstr>6.1. Sincronización de hilos. Problemas de sincronización</vt:lpstr>
      <vt:lpstr>6.1. Sincronización de hilos. Problemas de sincronización</vt:lpstr>
      <vt:lpstr>6.1. Sincronización de hilos. Problemas de sincronización</vt:lpstr>
      <vt:lpstr>6.1. Sincronización de hilos. Problemas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sincronizacióna</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6.2. Mecanismos de sincronización</vt:lpstr>
      <vt:lpstr>7. Programación de aplicaciones multihilo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 2. PROGRAMACIÓN DE HILOS</dc:title>
  <dc:creator>Cristina Castellanos Lizano</dc:creator>
  <cp:lastModifiedBy>Laura Naharros</cp:lastModifiedBy>
  <cp:revision>246</cp:revision>
  <dcterms:created xsi:type="dcterms:W3CDTF">2018-09-10T15:46:45Z</dcterms:created>
  <dcterms:modified xsi:type="dcterms:W3CDTF">2024-11-26T12:17:18Z</dcterms:modified>
</cp:coreProperties>
</file>