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13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12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8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33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85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4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6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9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5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5D01-9882-4718-AAFB-C6EF45FD6664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B71F-32B7-4693-8FD5-51E60F72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74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trela de 16 pontas 20"/>
          <p:cNvSpPr/>
          <p:nvPr/>
        </p:nvSpPr>
        <p:spPr>
          <a:xfrm>
            <a:off x="6719933" y="111383"/>
            <a:ext cx="2243686" cy="926015"/>
          </a:xfrm>
          <a:prstGeom prst="star16">
            <a:avLst>
              <a:gd name="adj" fmla="val 39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latin typeface="Liberation Sans" pitchFamily="34" charset="0"/>
              </a:rPr>
              <a:t>Reproductional</a:t>
            </a:r>
            <a:r>
              <a:rPr lang="pt-BR" sz="1100" b="1" dirty="0" smtClean="0">
                <a:latin typeface="Liberation Sans" pitchFamily="34" charset="0"/>
              </a:rPr>
              <a:t> </a:t>
            </a:r>
            <a:r>
              <a:rPr lang="pt-BR" sz="1100" b="1" dirty="0" err="1" smtClean="0">
                <a:latin typeface="Liberation Sans" pitchFamily="34" charset="0"/>
              </a:rPr>
              <a:t>Pheromone</a:t>
            </a:r>
            <a:endParaRPr lang="pt-BR" sz="1100" b="1" dirty="0" smtClean="0">
              <a:latin typeface="Liberation Sans" pitchFamily="34" charset="0"/>
            </a:endParaRPr>
          </a:p>
        </p:txBody>
      </p:sp>
      <p:sp>
        <p:nvSpPr>
          <p:cNvPr id="23" name="Pentágono 22"/>
          <p:cNvSpPr/>
          <p:nvPr/>
        </p:nvSpPr>
        <p:spPr>
          <a:xfrm>
            <a:off x="7461682" y="1944536"/>
            <a:ext cx="1501938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Protect</a:t>
            </a:r>
            <a:r>
              <a:rPr lang="pt-BR" sz="1400" dirty="0" smtClean="0">
                <a:latin typeface="Liberation Sans" pitchFamily="34" charset="0"/>
              </a:rPr>
              <a:t> </a:t>
            </a:r>
            <a:r>
              <a:rPr lang="pt-BR" sz="1400" dirty="0" err="1" smtClean="0">
                <a:latin typeface="Liberation Sans" pitchFamily="34" charset="0"/>
              </a:rPr>
              <a:t>Anthill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24" name="Pentágono 23"/>
          <p:cNvSpPr/>
          <p:nvPr/>
        </p:nvSpPr>
        <p:spPr>
          <a:xfrm>
            <a:off x="7461681" y="2443468"/>
            <a:ext cx="1394048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Reproduce</a:t>
            </a:r>
            <a:endParaRPr lang="pt-BR" sz="1400" dirty="0" smtClean="0">
              <a:latin typeface="Liberation Sans" pitchFamily="34" charset="0"/>
            </a:endParaRPr>
          </a:p>
        </p:txBody>
      </p:sp>
      <p:sp>
        <p:nvSpPr>
          <p:cNvPr id="31" name="Pentágono 30"/>
          <p:cNvSpPr/>
          <p:nvPr/>
        </p:nvSpPr>
        <p:spPr>
          <a:xfrm>
            <a:off x="916223" y="1636773"/>
            <a:ext cx="1629836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Liberation Sans" pitchFamily="34" charset="0"/>
              </a:rPr>
              <a:t>Look for Sugar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32" name="Pentágono 31"/>
          <p:cNvSpPr/>
          <p:nvPr/>
        </p:nvSpPr>
        <p:spPr>
          <a:xfrm>
            <a:off x="916223" y="2149213"/>
            <a:ext cx="1629836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Reinforce</a:t>
            </a:r>
            <a:r>
              <a:rPr lang="pt-BR" sz="1400" dirty="0" smtClean="0">
                <a:latin typeface="Liberation Sans" pitchFamily="34" charset="0"/>
              </a:rPr>
              <a:t> </a:t>
            </a:r>
            <a:r>
              <a:rPr lang="pt-BR" sz="1400" dirty="0" err="1" smtClean="0">
                <a:latin typeface="Liberation Sans" pitchFamily="34" charset="0"/>
              </a:rPr>
              <a:t>Trail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33" name="Pentágono 32"/>
          <p:cNvSpPr/>
          <p:nvPr/>
        </p:nvSpPr>
        <p:spPr>
          <a:xfrm>
            <a:off x="916223" y="2661653"/>
            <a:ext cx="1937862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Bring</a:t>
            </a:r>
            <a:r>
              <a:rPr lang="pt-BR" sz="1400" dirty="0" smtClean="0">
                <a:latin typeface="Liberation Sans" pitchFamily="34" charset="0"/>
              </a:rPr>
              <a:t> Sugar Home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34" name="Pentágono 33"/>
          <p:cNvSpPr/>
          <p:nvPr/>
        </p:nvSpPr>
        <p:spPr>
          <a:xfrm>
            <a:off x="916223" y="3174093"/>
            <a:ext cx="1503397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Extract</a:t>
            </a:r>
            <a:r>
              <a:rPr lang="pt-BR" sz="1400" dirty="0" smtClean="0">
                <a:latin typeface="Liberation Sans" pitchFamily="34" charset="0"/>
              </a:rPr>
              <a:t> </a:t>
            </a:r>
            <a:r>
              <a:rPr lang="pt-BR" sz="1400" dirty="0" err="1" smtClean="0">
                <a:latin typeface="Liberation Sans" pitchFamily="34" charset="0"/>
              </a:rPr>
              <a:t>Food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35" name="Estrela de 16 pontas 34"/>
          <p:cNvSpPr/>
          <p:nvPr/>
        </p:nvSpPr>
        <p:spPr>
          <a:xfrm>
            <a:off x="2970951" y="1060157"/>
            <a:ext cx="2365987" cy="576616"/>
          </a:xfrm>
          <a:prstGeom prst="star1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latin typeface="Liberation Sans" pitchFamily="34" charset="0"/>
              </a:rPr>
              <a:t>Dangerousness</a:t>
            </a:r>
            <a:endParaRPr lang="pt-BR" sz="1100" b="1" dirty="0">
              <a:latin typeface="Liberation Sans" pitchFamily="34" charset="0"/>
            </a:endParaRPr>
          </a:p>
        </p:txBody>
      </p:sp>
      <p:sp>
        <p:nvSpPr>
          <p:cNvPr id="37" name="Estrela de 16 pontas 36"/>
          <p:cNvSpPr/>
          <p:nvPr/>
        </p:nvSpPr>
        <p:spPr>
          <a:xfrm>
            <a:off x="3509020" y="1903918"/>
            <a:ext cx="1639044" cy="656624"/>
          </a:xfrm>
          <a:prstGeom prst="star16">
            <a:avLst>
              <a:gd name="adj" fmla="val 412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latin typeface="Liberation Sans" pitchFamily="34" charset="0"/>
              </a:rPr>
              <a:t>Trail</a:t>
            </a:r>
            <a:r>
              <a:rPr lang="pt-BR" sz="1100" b="1" dirty="0" smtClean="0">
                <a:latin typeface="Liberation Sans" pitchFamily="34" charset="0"/>
              </a:rPr>
              <a:t> </a:t>
            </a:r>
            <a:r>
              <a:rPr lang="pt-BR" sz="1100" b="1" dirty="0" err="1" smtClean="0">
                <a:latin typeface="Liberation Sans" pitchFamily="34" charset="0"/>
              </a:rPr>
              <a:t>Pheromone</a:t>
            </a:r>
            <a:endParaRPr lang="pt-BR" sz="1100" b="1" dirty="0">
              <a:latin typeface="Liberation Sans" pitchFamily="34" charset="0"/>
            </a:endParaRPr>
          </a:p>
        </p:txBody>
      </p:sp>
      <p:sp>
        <p:nvSpPr>
          <p:cNvPr id="38" name="Estrela de 16 pontas 37"/>
          <p:cNvSpPr/>
          <p:nvPr/>
        </p:nvSpPr>
        <p:spPr>
          <a:xfrm>
            <a:off x="3214844" y="2723901"/>
            <a:ext cx="1181691" cy="595584"/>
          </a:xfrm>
          <a:prstGeom prst="star16">
            <a:avLst>
              <a:gd name="adj" fmla="val 412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latin typeface="Liberation Sans" pitchFamily="34" charset="0"/>
              </a:rPr>
              <a:t>Sugar</a:t>
            </a:r>
            <a:endParaRPr lang="pt-BR" sz="1100" b="1" dirty="0">
              <a:latin typeface="Liberation Sans" pitchFamily="34" charset="0"/>
            </a:endParaRPr>
          </a:p>
        </p:txBody>
      </p:sp>
      <p:sp>
        <p:nvSpPr>
          <p:cNvPr id="39" name="Estrela de 16 pontas 38"/>
          <p:cNvSpPr/>
          <p:nvPr/>
        </p:nvSpPr>
        <p:spPr>
          <a:xfrm>
            <a:off x="7498090" y="4185321"/>
            <a:ext cx="1321231" cy="822262"/>
          </a:xfrm>
          <a:prstGeom prst="star16">
            <a:avLst>
              <a:gd name="adj" fmla="val 412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latin typeface="Liberation Sans" pitchFamily="34" charset="0"/>
              </a:rPr>
              <a:t>Larva</a:t>
            </a:r>
          </a:p>
          <a:p>
            <a:pPr algn="ctr"/>
            <a:r>
              <a:rPr lang="pt-BR" sz="1100" b="1" dirty="0" err="1" smtClean="0">
                <a:latin typeface="Liberation Sans" pitchFamily="34" charset="0"/>
              </a:rPr>
              <a:t>Metrics</a:t>
            </a:r>
            <a:endParaRPr lang="pt-BR" sz="1100" b="1" dirty="0">
              <a:latin typeface="Liberation Sans" pitchFamily="34" charset="0"/>
            </a:endParaRPr>
          </a:p>
        </p:txBody>
      </p:sp>
      <p:sp>
        <p:nvSpPr>
          <p:cNvPr id="40" name="Estrela de 16 pontas 39"/>
          <p:cNvSpPr/>
          <p:nvPr/>
        </p:nvSpPr>
        <p:spPr>
          <a:xfrm>
            <a:off x="7477760" y="3385842"/>
            <a:ext cx="1104100" cy="595584"/>
          </a:xfrm>
          <a:prstGeom prst="star16">
            <a:avLst>
              <a:gd name="adj" fmla="val 412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latin typeface="Liberation Sans" pitchFamily="34" charset="0"/>
              </a:rPr>
              <a:t>Water</a:t>
            </a:r>
            <a:endParaRPr lang="pt-BR" sz="1100" b="1" dirty="0">
              <a:latin typeface="Liberation Sans" pitchFamily="34" charset="0"/>
            </a:endParaRPr>
          </a:p>
        </p:txBody>
      </p:sp>
      <p:sp>
        <p:nvSpPr>
          <p:cNvPr id="41" name="Pentágono 40"/>
          <p:cNvSpPr/>
          <p:nvPr/>
        </p:nvSpPr>
        <p:spPr>
          <a:xfrm>
            <a:off x="5508105" y="4996251"/>
            <a:ext cx="1318490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Liberation Sans" pitchFamily="34" charset="0"/>
              </a:rPr>
              <a:t>Born Larva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42" name="Pentágono 41"/>
          <p:cNvSpPr/>
          <p:nvPr/>
        </p:nvSpPr>
        <p:spPr>
          <a:xfrm>
            <a:off x="5508105" y="5488974"/>
            <a:ext cx="1590838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Feed</a:t>
            </a:r>
            <a:r>
              <a:rPr lang="pt-BR" sz="1400" dirty="0" smtClean="0">
                <a:latin typeface="Liberation Sans" pitchFamily="34" charset="0"/>
              </a:rPr>
              <a:t> </a:t>
            </a:r>
            <a:r>
              <a:rPr lang="pt-BR" sz="1400" dirty="0" err="1" smtClean="0">
                <a:latin typeface="Liberation Sans" pitchFamily="34" charset="0"/>
              </a:rPr>
              <a:t>larvae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44" name="Pentágono 43"/>
          <p:cNvSpPr/>
          <p:nvPr/>
        </p:nvSpPr>
        <p:spPr>
          <a:xfrm>
            <a:off x="5508105" y="4010803"/>
            <a:ext cx="1606522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Hoard</a:t>
            </a:r>
            <a:r>
              <a:rPr lang="pt-BR" sz="1400" dirty="0" smtClean="0">
                <a:latin typeface="Liberation Sans" pitchFamily="34" charset="0"/>
              </a:rPr>
              <a:t> </a:t>
            </a:r>
            <a:r>
              <a:rPr lang="pt-BR" sz="1400" dirty="0" err="1" smtClean="0">
                <a:latin typeface="Liberation Sans" pitchFamily="34" charset="0"/>
              </a:rPr>
              <a:t>Food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45" name="Pentágono 44"/>
          <p:cNvSpPr/>
          <p:nvPr/>
        </p:nvSpPr>
        <p:spPr>
          <a:xfrm>
            <a:off x="5508105" y="4503527"/>
            <a:ext cx="1606522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Farming</a:t>
            </a:r>
            <a:r>
              <a:rPr lang="pt-BR" sz="1400" dirty="0" smtClean="0">
                <a:latin typeface="Liberation Sans" pitchFamily="34" charset="0"/>
              </a:rPr>
              <a:t> </a:t>
            </a:r>
            <a:r>
              <a:rPr lang="pt-BR" sz="1400" dirty="0" err="1" smtClean="0">
                <a:latin typeface="Liberation Sans" pitchFamily="34" charset="0"/>
              </a:rPr>
              <a:t>Food</a:t>
            </a:r>
            <a:endParaRPr lang="pt-BR" sz="1400" dirty="0">
              <a:latin typeface="Liberation Sans" pitchFamily="34" charset="0"/>
            </a:endParaRPr>
          </a:p>
        </p:txBody>
      </p:sp>
      <p:cxnSp>
        <p:nvCxnSpPr>
          <p:cNvPr id="49" name="Conector em curva 48"/>
          <p:cNvCxnSpPr>
            <a:stCxn id="22" idx="3"/>
            <a:endCxn id="23" idx="1"/>
          </p:cNvCxnSpPr>
          <p:nvPr/>
        </p:nvCxnSpPr>
        <p:spPr>
          <a:xfrm>
            <a:off x="7024733" y="1606126"/>
            <a:ext cx="436949" cy="518430"/>
          </a:xfrm>
          <a:prstGeom prst="curvedConnector3">
            <a:avLst>
              <a:gd name="adj1" fmla="val 50000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Conector em curva 50"/>
          <p:cNvCxnSpPr>
            <a:stCxn id="22" idx="3"/>
            <a:endCxn id="24" idx="1"/>
          </p:cNvCxnSpPr>
          <p:nvPr/>
        </p:nvCxnSpPr>
        <p:spPr>
          <a:xfrm>
            <a:off x="7024733" y="1606126"/>
            <a:ext cx="436948" cy="1017362"/>
          </a:xfrm>
          <a:prstGeom prst="curvedConnector3">
            <a:avLst>
              <a:gd name="adj1" fmla="val 50000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Conector em curva 52"/>
          <p:cNvCxnSpPr/>
          <p:nvPr/>
        </p:nvCxnSpPr>
        <p:spPr>
          <a:xfrm rot="10800000" flipV="1">
            <a:off x="916223" y="934434"/>
            <a:ext cx="12700" cy="914088"/>
          </a:xfrm>
          <a:prstGeom prst="curvedConnector3">
            <a:avLst>
              <a:gd name="adj1" fmla="val 1800000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Conector em curva 54"/>
          <p:cNvCxnSpPr/>
          <p:nvPr/>
        </p:nvCxnSpPr>
        <p:spPr>
          <a:xfrm rot="10800000" flipV="1">
            <a:off x="916223" y="934434"/>
            <a:ext cx="12700" cy="1426528"/>
          </a:xfrm>
          <a:prstGeom prst="curvedConnector3">
            <a:avLst>
              <a:gd name="adj1" fmla="val 3097299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ector em curva 56"/>
          <p:cNvCxnSpPr/>
          <p:nvPr/>
        </p:nvCxnSpPr>
        <p:spPr>
          <a:xfrm rot="10800000" flipV="1">
            <a:off x="916223" y="934434"/>
            <a:ext cx="12700" cy="1938968"/>
          </a:xfrm>
          <a:prstGeom prst="curvedConnector3">
            <a:avLst>
              <a:gd name="adj1" fmla="val 4848646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ector em curva 58"/>
          <p:cNvCxnSpPr/>
          <p:nvPr/>
        </p:nvCxnSpPr>
        <p:spPr>
          <a:xfrm rot="10800000" flipV="1">
            <a:off x="916223" y="934434"/>
            <a:ext cx="12700" cy="2451408"/>
          </a:xfrm>
          <a:prstGeom prst="curvedConnector3">
            <a:avLst>
              <a:gd name="adj1" fmla="val 6729724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ector em curva 60"/>
          <p:cNvCxnSpPr>
            <a:stCxn id="35" idx="10"/>
            <a:endCxn id="27" idx="3"/>
          </p:cNvCxnSpPr>
          <p:nvPr/>
        </p:nvCxnSpPr>
        <p:spPr>
          <a:xfrm rot="10800000">
            <a:off x="1873507" y="902705"/>
            <a:ext cx="1097445" cy="445760"/>
          </a:xfrm>
          <a:prstGeom prst="curvedConnector3">
            <a:avLst>
              <a:gd name="adj1" fmla="val 19974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ector em curva 62"/>
          <p:cNvCxnSpPr>
            <a:stCxn id="37" idx="10"/>
            <a:endCxn id="27" idx="3"/>
          </p:cNvCxnSpPr>
          <p:nvPr/>
        </p:nvCxnSpPr>
        <p:spPr>
          <a:xfrm rot="10800000">
            <a:off x="1873506" y="902706"/>
            <a:ext cx="1635514" cy="1329525"/>
          </a:xfrm>
          <a:prstGeom prst="curvedConnector3">
            <a:avLst/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ector em curva 64"/>
          <p:cNvCxnSpPr>
            <a:stCxn id="38" idx="12"/>
            <a:endCxn id="27" idx="3"/>
          </p:cNvCxnSpPr>
          <p:nvPr/>
        </p:nvCxnSpPr>
        <p:spPr>
          <a:xfrm rot="10800000">
            <a:off x="1873507" y="902705"/>
            <a:ext cx="1514391" cy="1908416"/>
          </a:xfrm>
          <a:prstGeom prst="curvedConnector3">
            <a:avLst/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Conector em curva 74"/>
          <p:cNvCxnSpPr>
            <a:stCxn id="21" idx="8"/>
            <a:endCxn id="22" idx="0"/>
          </p:cNvCxnSpPr>
          <p:nvPr/>
        </p:nvCxnSpPr>
        <p:spPr>
          <a:xfrm rot="10800000" flipV="1">
            <a:off x="6567534" y="901788"/>
            <a:ext cx="480977" cy="355150"/>
          </a:xfrm>
          <a:prstGeom prst="curvedConnector2">
            <a:avLst/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Conector em curva 76"/>
          <p:cNvCxnSpPr>
            <a:stCxn id="40" idx="10"/>
            <a:endCxn id="25" idx="3"/>
          </p:cNvCxnSpPr>
          <p:nvPr/>
        </p:nvCxnSpPr>
        <p:spPr>
          <a:xfrm rot="10800000">
            <a:off x="6588226" y="3643702"/>
            <a:ext cx="889535" cy="39932"/>
          </a:xfrm>
          <a:prstGeom prst="curvedConnector3">
            <a:avLst>
              <a:gd name="adj1" fmla="val 50000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Conector em curva 78"/>
          <p:cNvCxnSpPr/>
          <p:nvPr/>
        </p:nvCxnSpPr>
        <p:spPr>
          <a:xfrm rot="10800000" flipV="1">
            <a:off x="5508105" y="3675430"/>
            <a:ext cx="12700" cy="547121"/>
          </a:xfrm>
          <a:prstGeom prst="curvedConnector3">
            <a:avLst>
              <a:gd name="adj1" fmla="val 1800000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Conector em curva 80"/>
          <p:cNvCxnSpPr/>
          <p:nvPr/>
        </p:nvCxnSpPr>
        <p:spPr>
          <a:xfrm rot="10800000" flipV="1">
            <a:off x="5508105" y="3675430"/>
            <a:ext cx="12700" cy="1039845"/>
          </a:xfrm>
          <a:prstGeom prst="curvedConnector3">
            <a:avLst>
              <a:gd name="adj1" fmla="val 2837843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Conector em curva 82"/>
          <p:cNvCxnSpPr/>
          <p:nvPr/>
        </p:nvCxnSpPr>
        <p:spPr>
          <a:xfrm rot="10800000" flipV="1">
            <a:off x="5508105" y="3675430"/>
            <a:ext cx="12700" cy="1532569"/>
          </a:xfrm>
          <a:prstGeom prst="curvedConnector3">
            <a:avLst>
              <a:gd name="adj1" fmla="val 4329732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Conector em curva 84"/>
          <p:cNvCxnSpPr/>
          <p:nvPr/>
        </p:nvCxnSpPr>
        <p:spPr>
          <a:xfrm rot="10800000" flipV="1">
            <a:off x="5508105" y="3675431"/>
            <a:ext cx="12700" cy="2025292"/>
          </a:xfrm>
          <a:prstGeom prst="curvedConnector3">
            <a:avLst>
              <a:gd name="adj1" fmla="val 5886488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Conector em curva 86"/>
          <p:cNvCxnSpPr>
            <a:stCxn id="39" idx="11"/>
            <a:endCxn id="25" idx="3"/>
          </p:cNvCxnSpPr>
          <p:nvPr/>
        </p:nvCxnSpPr>
        <p:spPr>
          <a:xfrm rot="10800000">
            <a:off x="6588226" y="3643702"/>
            <a:ext cx="960151" cy="795418"/>
          </a:xfrm>
          <a:prstGeom prst="curvedConnector3">
            <a:avLst>
              <a:gd name="adj1" fmla="val 31125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ector em curva 66"/>
          <p:cNvCxnSpPr>
            <a:stCxn id="26" idx="1"/>
            <a:endCxn id="43" idx="1"/>
          </p:cNvCxnSpPr>
          <p:nvPr/>
        </p:nvCxnSpPr>
        <p:spPr>
          <a:xfrm rot="10800000" flipV="1">
            <a:off x="3453581" y="5525360"/>
            <a:ext cx="12700" cy="531931"/>
          </a:xfrm>
          <a:prstGeom prst="curvedConnector3">
            <a:avLst>
              <a:gd name="adj1" fmla="val 1800000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Pentágono 42"/>
          <p:cNvSpPr/>
          <p:nvPr/>
        </p:nvSpPr>
        <p:spPr>
          <a:xfrm>
            <a:off x="3453581" y="5877272"/>
            <a:ext cx="902395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Liberation Sans" pitchFamily="34" charset="0"/>
              </a:rPr>
              <a:t>Born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453581" y="5310659"/>
            <a:ext cx="885275" cy="429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Liberation Sans" pitchFamily="34" charset="0"/>
              </a:rPr>
              <a:t>Larva</a:t>
            </a:r>
            <a:endParaRPr lang="pt-BR" sz="1400" b="1" dirty="0">
              <a:latin typeface="Liberation Sans" pitchFamily="34" charset="0"/>
            </a:endParaRPr>
          </a:p>
        </p:txBody>
      </p:sp>
      <p:sp>
        <p:nvSpPr>
          <p:cNvPr id="5" name="Pentágono 4"/>
          <p:cNvSpPr/>
          <p:nvPr/>
        </p:nvSpPr>
        <p:spPr>
          <a:xfrm>
            <a:off x="846234" y="5148987"/>
            <a:ext cx="1584176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Liberation Sans" pitchFamily="34" charset="0"/>
              </a:rPr>
              <a:t>Fertilize </a:t>
            </a:r>
            <a:r>
              <a:rPr lang="pt-BR" sz="1400" dirty="0" err="1" smtClean="0">
                <a:latin typeface="Liberation Sans" pitchFamily="34" charset="0"/>
              </a:rPr>
              <a:t>Eggs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846234" y="5665363"/>
            <a:ext cx="1791816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Control</a:t>
            </a:r>
            <a:r>
              <a:rPr lang="pt-BR" sz="1400" dirty="0" smtClean="0">
                <a:latin typeface="Liberation Sans" pitchFamily="34" charset="0"/>
              </a:rPr>
              <a:t> Classes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7" name="Pentágono 6"/>
          <p:cNvSpPr/>
          <p:nvPr/>
        </p:nvSpPr>
        <p:spPr>
          <a:xfrm>
            <a:off x="846234" y="6181739"/>
            <a:ext cx="2243436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Invoke</a:t>
            </a:r>
            <a:r>
              <a:rPr lang="pt-BR" sz="1400" dirty="0" smtClean="0">
                <a:latin typeface="Liberation Sans" pitchFamily="34" charset="0"/>
              </a:rPr>
              <a:t> </a:t>
            </a:r>
            <a:r>
              <a:rPr lang="pt-BR" sz="1400" dirty="0" err="1" smtClean="0">
                <a:latin typeface="Liberation Sans" pitchFamily="34" charset="0"/>
              </a:rPr>
              <a:t>Reproduction</a:t>
            </a:r>
            <a:endParaRPr lang="pt-BR" sz="1400" dirty="0">
              <a:latin typeface="Liberation Sans" pitchFamily="34" charset="0"/>
            </a:endParaRPr>
          </a:p>
        </p:txBody>
      </p:sp>
      <p:cxnSp>
        <p:nvCxnSpPr>
          <p:cNvPr id="9" name="Conector em curva 8"/>
          <p:cNvCxnSpPr/>
          <p:nvPr/>
        </p:nvCxnSpPr>
        <p:spPr>
          <a:xfrm rot="10800000" flipV="1">
            <a:off x="846234" y="4815710"/>
            <a:ext cx="12700" cy="545025"/>
          </a:xfrm>
          <a:prstGeom prst="curvedConnector3">
            <a:avLst>
              <a:gd name="adj1" fmla="val 1800000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ector em curva 10"/>
          <p:cNvCxnSpPr/>
          <p:nvPr/>
        </p:nvCxnSpPr>
        <p:spPr>
          <a:xfrm rot="10800000" flipV="1">
            <a:off x="846234" y="4815710"/>
            <a:ext cx="12700" cy="1061401"/>
          </a:xfrm>
          <a:prstGeom prst="curvedConnector3">
            <a:avLst>
              <a:gd name="adj1" fmla="val 2837835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ector em curva 12"/>
          <p:cNvCxnSpPr/>
          <p:nvPr/>
        </p:nvCxnSpPr>
        <p:spPr>
          <a:xfrm rot="10800000" flipV="1">
            <a:off x="846234" y="4815710"/>
            <a:ext cx="12700" cy="1577777"/>
          </a:xfrm>
          <a:prstGeom prst="curvedConnector3">
            <a:avLst>
              <a:gd name="adj1" fmla="val 4070276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Estrela de 16 pontas 19"/>
          <p:cNvSpPr/>
          <p:nvPr/>
        </p:nvSpPr>
        <p:spPr>
          <a:xfrm>
            <a:off x="2546059" y="4300631"/>
            <a:ext cx="1277612" cy="909323"/>
          </a:xfrm>
          <a:prstGeom prst="star1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latin typeface="Liberation Sans" pitchFamily="34" charset="0"/>
              </a:rPr>
              <a:t>Class</a:t>
            </a:r>
            <a:r>
              <a:rPr lang="pt-BR" sz="1100" b="1" dirty="0" smtClean="0">
                <a:latin typeface="Liberation Sans" pitchFamily="34" charset="0"/>
              </a:rPr>
              <a:t> </a:t>
            </a:r>
            <a:r>
              <a:rPr lang="pt-BR" sz="1100" b="1" dirty="0" err="1" smtClean="0">
                <a:latin typeface="Liberation Sans" pitchFamily="34" charset="0"/>
              </a:rPr>
              <a:t>Count</a:t>
            </a:r>
            <a:endParaRPr lang="pt-BR" sz="1100" b="1" dirty="0">
              <a:latin typeface="Liberation Sans" pitchFamily="34" charset="0"/>
            </a:endParaRPr>
          </a:p>
        </p:txBody>
      </p:sp>
      <p:cxnSp>
        <p:nvCxnSpPr>
          <p:cNvPr id="73" name="Conector em curva 72"/>
          <p:cNvCxnSpPr>
            <a:stCxn id="20" idx="10"/>
            <a:endCxn id="4" idx="3"/>
          </p:cNvCxnSpPr>
          <p:nvPr/>
        </p:nvCxnSpPr>
        <p:spPr>
          <a:xfrm rot="10800000" flipV="1">
            <a:off x="1742143" y="4755292"/>
            <a:ext cx="803917" cy="28689"/>
          </a:xfrm>
          <a:prstGeom prst="curvedConnector3">
            <a:avLst/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Conector em curva 130"/>
          <p:cNvCxnSpPr>
            <a:stCxn id="38" idx="2"/>
            <a:endCxn id="25" idx="1"/>
          </p:cNvCxnSpPr>
          <p:nvPr/>
        </p:nvCxnSpPr>
        <p:spPr>
          <a:xfrm>
            <a:off x="4396535" y="3021693"/>
            <a:ext cx="1111570" cy="622009"/>
          </a:xfrm>
          <a:prstGeom prst="curvedConnector3">
            <a:avLst>
              <a:gd name="adj1" fmla="val 50000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Conector em curva 232"/>
          <p:cNvCxnSpPr>
            <a:stCxn id="217" idx="2"/>
            <a:endCxn id="27" idx="0"/>
          </p:cNvCxnSpPr>
          <p:nvPr/>
        </p:nvCxnSpPr>
        <p:spPr>
          <a:xfrm rot="10800000" flipV="1">
            <a:off x="1394865" y="446627"/>
            <a:ext cx="2065566" cy="241376"/>
          </a:xfrm>
          <a:prstGeom prst="curvedConnector2">
            <a:avLst/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Conector em curva 235"/>
          <p:cNvCxnSpPr>
            <a:stCxn id="217" idx="4"/>
            <a:endCxn id="22" idx="1"/>
          </p:cNvCxnSpPr>
          <p:nvPr/>
        </p:nvCxnSpPr>
        <p:spPr>
          <a:xfrm>
            <a:off x="5332639" y="446627"/>
            <a:ext cx="777694" cy="1159499"/>
          </a:xfrm>
          <a:prstGeom prst="curvedConnector3">
            <a:avLst>
              <a:gd name="adj1" fmla="val 50000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Conector em curva 241"/>
          <p:cNvCxnSpPr>
            <a:stCxn id="37" idx="2"/>
            <a:endCxn id="22" idx="2"/>
          </p:cNvCxnSpPr>
          <p:nvPr/>
        </p:nvCxnSpPr>
        <p:spPr>
          <a:xfrm flipV="1">
            <a:off x="5148064" y="1955313"/>
            <a:ext cx="1419469" cy="276917"/>
          </a:xfrm>
          <a:prstGeom prst="curvedConnector2">
            <a:avLst/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5" name="Conector em curva 244"/>
          <p:cNvCxnSpPr>
            <a:stCxn id="35" idx="3"/>
            <a:endCxn id="22" idx="1"/>
          </p:cNvCxnSpPr>
          <p:nvPr/>
        </p:nvCxnSpPr>
        <p:spPr>
          <a:xfrm>
            <a:off x="5246889" y="1458795"/>
            <a:ext cx="863444" cy="147331"/>
          </a:xfrm>
          <a:prstGeom prst="curvedConnector3">
            <a:avLst>
              <a:gd name="adj1" fmla="val 50000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6110333" y="1256938"/>
            <a:ext cx="914400" cy="698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>
                <a:latin typeface="Liberation Sans" pitchFamily="34" charset="0"/>
              </a:rPr>
              <a:t>Winged</a:t>
            </a:r>
            <a:r>
              <a:rPr lang="pt-BR" sz="1400" b="1" dirty="0">
                <a:latin typeface="Liberation Sans" pitchFamily="34" charset="0"/>
              </a:rPr>
              <a:t> </a:t>
            </a:r>
            <a:r>
              <a:rPr lang="pt-BR" sz="1400" b="1" dirty="0" smtClean="0">
                <a:latin typeface="Liberation Sans" pitchFamily="34" charset="0"/>
              </a:rPr>
              <a:t>Male</a:t>
            </a:r>
            <a:endParaRPr lang="pt-BR" sz="1400" b="1" dirty="0">
              <a:latin typeface="Liberation Sans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16223" y="688003"/>
            <a:ext cx="957283" cy="429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>
                <a:latin typeface="Liberation Sans" pitchFamily="34" charset="0"/>
              </a:rPr>
              <a:t>Worker</a:t>
            </a:r>
            <a:endParaRPr lang="pt-BR" sz="1400" b="1" dirty="0">
              <a:latin typeface="Liberation Sans" pitchFamily="34" charset="0"/>
            </a:endParaRPr>
          </a:p>
        </p:txBody>
      </p:sp>
      <p:sp>
        <p:nvSpPr>
          <p:cNvPr id="217" name="Fluxograma: Disco magnético 216"/>
          <p:cNvSpPr/>
          <p:nvPr/>
        </p:nvSpPr>
        <p:spPr>
          <a:xfrm>
            <a:off x="3460431" y="125599"/>
            <a:ext cx="1872208" cy="642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Trail</a:t>
            </a:r>
            <a:r>
              <a:rPr lang="pt-BR" dirty="0" smtClean="0"/>
              <a:t> </a:t>
            </a:r>
            <a:r>
              <a:rPr lang="pt-BR" dirty="0" err="1" smtClean="0"/>
              <a:t>Pheromone</a:t>
            </a:r>
            <a:endParaRPr lang="pt-BR" dirty="0"/>
          </a:p>
        </p:txBody>
      </p:sp>
      <p:sp>
        <p:nvSpPr>
          <p:cNvPr id="259" name="Fluxograma: Disco magnético 258"/>
          <p:cNvSpPr/>
          <p:nvPr/>
        </p:nvSpPr>
        <p:spPr>
          <a:xfrm>
            <a:off x="1547664" y="3789040"/>
            <a:ext cx="939100" cy="642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Anthill</a:t>
            </a:r>
            <a:endParaRPr lang="pt-BR" dirty="0"/>
          </a:p>
        </p:txBody>
      </p:sp>
      <p:cxnSp>
        <p:nvCxnSpPr>
          <p:cNvPr id="264" name="Conector em curva 263"/>
          <p:cNvCxnSpPr>
            <a:stCxn id="259" idx="2"/>
            <a:endCxn id="4" idx="0"/>
          </p:cNvCxnSpPr>
          <p:nvPr/>
        </p:nvCxnSpPr>
        <p:spPr>
          <a:xfrm rot="10800000" flipV="1">
            <a:off x="1294188" y="4110068"/>
            <a:ext cx="253476" cy="457890"/>
          </a:xfrm>
          <a:prstGeom prst="curvedConnector2">
            <a:avLst/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846234" y="4567958"/>
            <a:ext cx="89590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Liberation Sans" pitchFamily="34" charset="0"/>
              </a:rPr>
              <a:t>Queen</a:t>
            </a:r>
            <a:endParaRPr lang="pt-BR" sz="1400" b="1" dirty="0">
              <a:latin typeface="Liberation Sans" pitchFamily="34" charset="0"/>
            </a:endParaRPr>
          </a:p>
        </p:txBody>
      </p:sp>
      <p:sp>
        <p:nvSpPr>
          <p:cNvPr id="268" name="Pentágono 267"/>
          <p:cNvSpPr/>
          <p:nvPr/>
        </p:nvSpPr>
        <p:spPr>
          <a:xfrm>
            <a:off x="5508105" y="5993904"/>
            <a:ext cx="1590838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Extract</a:t>
            </a:r>
            <a:r>
              <a:rPr lang="pt-BR" sz="1400" dirty="0" smtClean="0">
                <a:latin typeface="Liberation Sans" pitchFamily="34" charset="0"/>
              </a:rPr>
              <a:t> </a:t>
            </a:r>
            <a:r>
              <a:rPr lang="pt-BR" sz="1400" dirty="0" err="1" smtClean="0">
                <a:latin typeface="Liberation Sans" pitchFamily="34" charset="0"/>
              </a:rPr>
              <a:t>Water</a:t>
            </a:r>
            <a:endParaRPr lang="pt-BR" sz="1400" dirty="0">
              <a:latin typeface="Liberation Sans" pitchFamily="34" charset="0"/>
            </a:endParaRPr>
          </a:p>
        </p:txBody>
      </p:sp>
      <p:cxnSp>
        <p:nvCxnSpPr>
          <p:cNvPr id="270" name="Conector em curva 269"/>
          <p:cNvCxnSpPr>
            <a:stCxn id="25" idx="1"/>
            <a:endCxn id="268" idx="1"/>
          </p:cNvCxnSpPr>
          <p:nvPr/>
        </p:nvCxnSpPr>
        <p:spPr>
          <a:xfrm rot="10800000" flipV="1">
            <a:off x="5508105" y="3643702"/>
            <a:ext cx="12700" cy="2530222"/>
          </a:xfrm>
          <a:prstGeom prst="curvedConnector3">
            <a:avLst>
              <a:gd name="adj1" fmla="val 7248646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08105" y="3429000"/>
            <a:ext cx="1080120" cy="429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>
                <a:latin typeface="Liberation Sans" pitchFamily="34" charset="0"/>
              </a:rPr>
              <a:t>Gardener</a:t>
            </a:r>
            <a:endParaRPr lang="pt-BR" sz="1400" b="1" dirty="0">
              <a:latin typeface="Liberatio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ágono 3"/>
          <p:cNvSpPr/>
          <p:nvPr/>
        </p:nvSpPr>
        <p:spPr>
          <a:xfrm>
            <a:off x="3059833" y="4040743"/>
            <a:ext cx="845446" cy="3600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latin typeface="Liberation Sans" pitchFamily="34" charset="0"/>
              </a:rPr>
              <a:t>Eat</a:t>
            </a:r>
            <a:endParaRPr lang="pt-BR" sz="1400" dirty="0">
              <a:latin typeface="Liberation Sans" pitchFamily="34" charset="0"/>
            </a:endParaRPr>
          </a:p>
        </p:txBody>
      </p:sp>
      <p:sp>
        <p:nvSpPr>
          <p:cNvPr id="5" name="Estrela de 16 pontas 4"/>
          <p:cNvSpPr/>
          <p:nvPr/>
        </p:nvSpPr>
        <p:spPr>
          <a:xfrm>
            <a:off x="5131410" y="2461566"/>
            <a:ext cx="1233853" cy="582080"/>
          </a:xfrm>
          <a:prstGeom prst="star1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latin typeface="Liberation Sans" pitchFamily="34" charset="0"/>
              </a:rPr>
              <a:t>Aging</a:t>
            </a:r>
            <a:endParaRPr lang="pt-BR" sz="1100" b="1" dirty="0">
              <a:latin typeface="Liberation Sans" pitchFamily="34" charset="0"/>
            </a:endParaRPr>
          </a:p>
        </p:txBody>
      </p:sp>
      <p:cxnSp>
        <p:nvCxnSpPr>
          <p:cNvPr id="6" name="Conector em curva 5"/>
          <p:cNvCxnSpPr>
            <a:stCxn id="5" idx="2"/>
            <a:endCxn id="8" idx="3"/>
          </p:cNvCxnSpPr>
          <p:nvPr/>
        </p:nvCxnSpPr>
        <p:spPr>
          <a:xfrm flipH="1">
            <a:off x="3955741" y="2752606"/>
            <a:ext cx="2409522" cy="856292"/>
          </a:xfrm>
          <a:prstGeom prst="curvedConnector3">
            <a:avLst>
              <a:gd name="adj1" fmla="val -9487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Estrela de 16 pontas 11"/>
          <p:cNvSpPr/>
          <p:nvPr/>
        </p:nvSpPr>
        <p:spPr>
          <a:xfrm>
            <a:off x="3578380" y="2461566"/>
            <a:ext cx="1233853" cy="582080"/>
          </a:xfrm>
          <a:prstGeom prst="star1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latin typeface="Liberation Sans" pitchFamily="34" charset="0"/>
              </a:rPr>
              <a:t>Food</a:t>
            </a:r>
            <a:endParaRPr lang="pt-BR" sz="1100" b="1" dirty="0" smtClean="0">
              <a:latin typeface="Liberation Sans" pitchFamily="34" charset="0"/>
            </a:endParaRPr>
          </a:p>
        </p:txBody>
      </p:sp>
      <p:cxnSp>
        <p:nvCxnSpPr>
          <p:cNvPr id="13" name="Conector em curva 12"/>
          <p:cNvCxnSpPr>
            <a:stCxn id="12" idx="4"/>
            <a:endCxn id="8" idx="3"/>
          </p:cNvCxnSpPr>
          <p:nvPr/>
        </p:nvCxnSpPr>
        <p:spPr>
          <a:xfrm flipH="1">
            <a:off x="3955741" y="2958403"/>
            <a:ext cx="675800" cy="650495"/>
          </a:xfrm>
          <a:prstGeom prst="curvedConnector3">
            <a:avLst>
              <a:gd name="adj1" fmla="val -60564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em curva 21"/>
          <p:cNvCxnSpPr>
            <a:stCxn id="8" idx="1"/>
            <a:endCxn id="4" idx="1"/>
          </p:cNvCxnSpPr>
          <p:nvPr/>
        </p:nvCxnSpPr>
        <p:spPr>
          <a:xfrm rot="10800000" flipV="1">
            <a:off x="3059833" y="3608897"/>
            <a:ext cx="12700" cy="611865"/>
          </a:xfrm>
          <a:prstGeom prst="curvedConnector3">
            <a:avLst>
              <a:gd name="adj1" fmla="val 1800000"/>
            </a:avLst>
          </a:prstGeom>
          <a:ln w="25400" cap="rnd" cmpd="sng">
            <a:prstDash val="soli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059833" y="3392874"/>
            <a:ext cx="89590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>
                <a:latin typeface="Liberation Sans" pitchFamily="34" charset="0"/>
              </a:rPr>
              <a:t>Ant</a:t>
            </a:r>
            <a:endParaRPr lang="pt-BR" sz="1400" b="1" dirty="0">
              <a:latin typeface="Liberatio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0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no Mesmo Canto Lateral 3"/>
          <p:cNvSpPr/>
          <p:nvPr/>
        </p:nvSpPr>
        <p:spPr>
          <a:xfrm>
            <a:off x="2077150" y="2932617"/>
            <a:ext cx="1512168" cy="576065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Food</a:t>
            </a:r>
            <a:r>
              <a:rPr lang="pt-BR" dirty="0" smtClean="0"/>
              <a:t> </a:t>
            </a:r>
            <a:r>
              <a:rPr lang="pt-BR" dirty="0" err="1" smtClean="0"/>
              <a:t>Picking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124891" y="548680"/>
            <a:ext cx="115212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Ant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115616" y="1299446"/>
            <a:ext cx="1152128" cy="576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Picker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39552" y="2068521"/>
            <a:ext cx="1152128" cy="576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Pioneer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791854" y="2068521"/>
            <a:ext cx="1152128" cy="576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Follower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017224" y="1299446"/>
            <a:ext cx="1368152" cy="576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Defender</a:t>
            </a:r>
            <a:endParaRPr lang="pt-BR" dirty="0"/>
          </a:p>
        </p:txBody>
      </p:sp>
      <p:cxnSp>
        <p:nvCxnSpPr>
          <p:cNvPr id="11" name="Conector de seta reta 10"/>
          <p:cNvCxnSpPr>
            <a:stCxn id="7" idx="2"/>
            <a:endCxn id="4" idx="3"/>
          </p:cNvCxnSpPr>
          <p:nvPr/>
        </p:nvCxnSpPr>
        <p:spPr>
          <a:xfrm>
            <a:off x="1115616" y="2644586"/>
            <a:ext cx="1717618" cy="288031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2"/>
            <a:endCxn id="4" idx="3"/>
          </p:cNvCxnSpPr>
          <p:nvPr/>
        </p:nvCxnSpPr>
        <p:spPr>
          <a:xfrm>
            <a:off x="2367918" y="2644586"/>
            <a:ext cx="465316" cy="288031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9" idx="2"/>
            <a:endCxn id="4" idx="3"/>
          </p:cNvCxnSpPr>
          <p:nvPr/>
        </p:nvCxnSpPr>
        <p:spPr>
          <a:xfrm flipH="1">
            <a:off x="2833234" y="1875511"/>
            <a:ext cx="868066" cy="1057106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" idx="0"/>
            <a:endCxn id="6" idx="2"/>
          </p:cNvCxnSpPr>
          <p:nvPr/>
        </p:nvCxnSpPr>
        <p:spPr>
          <a:xfrm flipV="1">
            <a:off x="1115616" y="1875511"/>
            <a:ext cx="576064" cy="193010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8" idx="0"/>
            <a:endCxn id="6" idx="2"/>
          </p:cNvCxnSpPr>
          <p:nvPr/>
        </p:nvCxnSpPr>
        <p:spPr>
          <a:xfrm flipH="1" flipV="1">
            <a:off x="1691680" y="1875511"/>
            <a:ext cx="676238" cy="193010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6" idx="0"/>
            <a:endCxn id="5" idx="2"/>
          </p:cNvCxnSpPr>
          <p:nvPr/>
        </p:nvCxnSpPr>
        <p:spPr>
          <a:xfrm flipV="1">
            <a:off x="1691680" y="1124744"/>
            <a:ext cx="1009275" cy="17470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9" idx="0"/>
            <a:endCxn id="5" idx="2"/>
          </p:cNvCxnSpPr>
          <p:nvPr/>
        </p:nvCxnSpPr>
        <p:spPr>
          <a:xfrm flipH="1" flipV="1">
            <a:off x="2700955" y="1124744"/>
            <a:ext cx="1000345" cy="17470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6243037" y="1043444"/>
            <a:ext cx="107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err="1" smtClean="0"/>
              <a:t>Pick</a:t>
            </a:r>
            <a:r>
              <a:rPr lang="pt-BR" u="sng" dirty="0" smtClean="0"/>
              <a:t> </a:t>
            </a:r>
            <a:r>
              <a:rPr lang="pt-BR" u="sng" dirty="0" err="1" smtClean="0"/>
              <a:t>Food</a:t>
            </a:r>
            <a:endParaRPr lang="pt-BR" u="sng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239396" y="1772816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Collect</a:t>
            </a:r>
            <a:r>
              <a:rPr lang="pt-BR" dirty="0" smtClean="0"/>
              <a:t> </a:t>
            </a:r>
            <a:r>
              <a:rPr lang="pt-BR" dirty="0" err="1" smtClean="0"/>
              <a:t>Food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823572" y="1772816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Defend</a:t>
            </a:r>
            <a:r>
              <a:rPr lang="pt-BR" dirty="0" smtClean="0"/>
              <a:t> </a:t>
            </a:r>
            <a:r>
              <a:rPr lang="pt-BR" dirty="0" err="1" smtClean="0"/>
              <a:t>Pickers</a:t>
            </a:r>
            <a:endParaRPr lang="pt-BR" dirty="0"/>
          </a:p>
        </p:txBody>
      </p:sp>
      <p:cxnSp>
        <p:nvCxnSpPr>
          <p:cNvPr id="61" name="Conector reto 60"/>
          <p:cNvCxnSpPr>
            <a:stCxn id="57" idx="2"/>
            <a:endCxn id="58" idx="0"/>
          </p:cNvCxnSpPr>
          <p:nvPr/>
        </p:nvCxnSpPr>
        <p:spPr>
          <a:xfrm flipH="1">
            <a:off x="5912850" y="1412776"/>
            <a:ext cx="869790" cy="36004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7" idx="2"/>
            <a:endCxn id="59" idx="0"/>
          </p:cNvCxnSpPr>
          <p:nvPr/>
        </p:nvCxnSpPr>
        <p:spPr>
          <a:xfrm>
            <a:off x="6782640" y="1412776"/>
            <a:ext cx="823358" cy="36004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09095" y="262075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Look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5455420" y="2620759"/>
            <a:ext cx="71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Catch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6335586" y="2620759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Move</a:t>
            </a:r>
            <a:endParaRPr lang="pt-BR" dirty="0"/>
          </a:p>
        </p:txBody>
      </p:sp>
      <p:cxnSp>
        <p:nvCxnSpPr>
          <p:cNvPr id="68" name="Conector reto 67"/>
          <p:cNvCxnSpPr>
            <a:stCxn id="64" idx="0"/>
            <a:endCxn id="58" idx="2"/>
          </p:cNvCxnSpPr>
          <p:nvPr/>
        </p:nvCxnSpPr>
        <p:spPr>
          <a:xfrm flipV="1">
            <a:off x="4924246" y="2142148"/>
            <a:ext cx="988604" cy="47861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65" idx="0"/>
            <a:endCxn id="58" idx="2"/>
          </p:cNvCxnSpPr>
          <p:nvPr/>
        </p:nvCxnSpPr>
        <p:spPr>
          <a:xfrm flipV="1">
            <a:off x="5810582" y="2142148"/>
            <a:ext cx="102268" cy="47861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6" idx="0"/>
            <a:endCxn id="58" idx="2"/>
          </p:cNvCxnSpPr>
          <p:nvPr/>
        </p:nvCxnSpPr>
        <p:spPr>
          <a:xfrm flipH="1" flipV="1">
            <a:off x="5912850" y="2142148"/>
            <a:ext cx="782739" cy="47861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e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09552"/>
              </p:ext>
            </p:extLst>
          </p:nvPr>
        </p:nvGraphicFramePr>
        <p:xfrm>
          <a:off x="979109" y="4077072"/>
          <a:ext cx="7185782" cy="2219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3134"/>
                <a:gridCol w="5832648"/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 smtClean="0"/>
                        <a:t>Role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Missions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Eat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Picker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Gather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food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to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anthill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Pioneer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Randomly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walk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until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find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food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Follower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Follow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pioneer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pheromone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Defender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Secure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ants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passage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75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no Mesmo Canto Lateral 3"/>
          <p:cNvSpPr/>
          <p:nvPr/>
        </p:nvSpPr>
        <p:spPr>
          <a:xfrm>
            <a:off x="1518264" y="2132855"/>
            <a:ext cx="1512168" cy="576065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Reproduction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735451" y="476672"/>
            <a:ext cx="115212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Ant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26176" y="1227438"/>
            <a:ext cx="1152128" cy="576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Queen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627784" y="1227438"/>
            <a:ext cx="1368152" cy="576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Male</a:t>
            </a:r>
            <a:endParaRPr lang="pt-BR" dirty="0"/>
          </a:p>
        </p:txBody>
      </p:sp>
      <p:cxnSp>
        <p:nvCxnSpPr>
          <p:cNvPr id="17" name="Conector de seta reta 16"/>
          <p:cNvCxnSpPr>
            <a:stCxn id="6" idx="2"/>
            <a:endCxn id="4" idx="3"/>
          </p:cNvCxnSpPr>
          <p:nvPr/>
        </p:nvCxnSpPr>
        <p:spPr>
          <a:xfrm>
            <a:off x="1302240" y="1803503"/>
            <a:ext cx="972108" cy="32935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9" idx="2"/>
            <a:endCxn id="4" idx="3"/>
          </p:cNvCxnSpPr>
          <p:nvPr/>
        </p:nvCxnSpPr>
        <p:spPr>
          <a:xfrm flipH="1">
            <a:off x="2274348" y="1803503"/>
            <a:ext cx="1037512" cy="32935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6" idx="0"/>
            <a:endCxn id="5" idx="2"/>
          </p:cNvCxnSpPr>
          <p:nvPr/>
        </p:nvCxnSpPr>
        <p:spPr>
          <a:xfrm flipV="1">
            <a:off x="1302240" y="1052736"/>
            <a:ext cx="1009275" cy="17470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9" idx="0"/>
            <a:endCxn id="5" idx="2"/>
          </p:cNvCxnSpPr>
          <p:nvPr/>
        </p:nvCxnSpPr>
        <p:spPr>
          <a:xfrm flipH="1" flipV="1">
            <a:off x="2311515" y="1052736"/>
            <a:ext cx="1000345" cy="17470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955005" y="1988840"/>
            <a:ext cx="119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u="sng" dirty="0" err="1" smtClean="0"/>
              <a:t>Reproduce</a:t>
            </a:r>
            <a:endParaRPr lang="pt-BR" u="sng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951364" y="271821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Start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535540" y="2718212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Protect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Queen</a:t>
            </a:r>
            <a:endParaRPr lang="pt-BR" dirty="0"/>
          </a:p>
        </p:txBody>
      </p:sp>
      <p:cxnSp>
        <p:nvCxnSpPr>
          <p:cNvPr id="61" name="Conector reto 60"/>
          <p:cNvCxnSpPr>
            <a:stCxn id="57" idx="2"/>
            <a:endCxn id="58" idx="0"/>
          </p:cNvCxnSpPr>
          <p:nvPr/>
        </p:nvCxnSpPr>
        <p:spPr>
          <a:xfrm flipH="1">
            <a:off x="5267509" y="2358172"/>
            <a:ext cx="1286506" cy="36004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7" idx="2"/>
            <a:endCxn id="59" idx="0"/>
          </p:cNvCxnSpPr>
          <p:nvPr/>
        </p:nvCxnSpPr>
        <p:spPr>
          <a:xfrm>
            <a:off x="6554015" y="2358172"/>
            <a:ext cx="939576" cy="36004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2417468" y="3565896"/>
            <a:ext cx="124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 smtClean="0"/>
              <a:t>Emit</a:t>
            </a:r>
            <a:endParaRPr lang="pt-BR" sz="1600" dirty="0" smtClean="0"/>
          </a:p>
          <a:p>
            <a:pPr algn="ctr"/>
            <a:r>
              <a:rPr lang="pt-BR" sz="1600" dirty="0" err="1" smtClean="0"/>
              <a:t>Pheromones</a:t>
            </a:r>
            <a:endParaRPr lang="pt-BR" sz="16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3705383" y="3547611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Go</a:t>
            </a:r>
          </a:p>
          <a:p>
            <a:pPr algn="ctr"/>
            <a:r>
              <a:rPr lang="pt-BR" sz="1600" dirty="0" err="1" smtClean="0"/>
              <a:t>Outside</a:t>
            </a:r>
            <a:endParaRPr lang="pt-BR" sz="16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4625313" y="3652308"/>
            <a:ext cx="71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Match</a:t>
            </a:r>
            <a:endParaRPr lang="pt-BR" sz="1600" dirty="0"/>
          </a:p>
        </p:txBody>
      </p:sp>
      <p:cxnSp>
        <p:nvCxnSpPr>
          <p:cNvPr id="68" name="Conector reto 67"/>
          <p:cNvCxnSpPr>
            <a:stCxn id="64" idx="0"/>
            <a:endCxn id="58" idx="2"/>
          </p:cNvCxnSpPr>
          <p:nvPr/>
        </p:nvCxnSpPr>
        <p:spPr>
          <a:xfrm flipV="1">
            <a:off x="3037927" y="3087544"/>
            <a:ext cx="2229582" cy="47835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65" idx="0"/>
            <a:endCxn id="58" idx="2"/>
          </p:cNvCxnSpPr>
          <p:nvPr/>
        </p:nvCxnSpPr>
        <p:spPr>
          <a:xfrm flipV="1">
            <a:off x="4122325" y="3087544"/>
            <a:ext cx="1145184" cy="46006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6" idx="0"/>
            <a:endCxn id="58" idx="2"/>
          </p:cNvCxnSpPr>
          <p:nvPr/>
        </p:nvCxnSpPr>
        <p:spPr>
          <a:xfrm flipV="1">
            <a:off x="4983136" y="3087544"/>
            <a:ext cx="284373" cy="56476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e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83118"/>
              </p:ext>
            </p:extLst>
          </p:nvPr>
        </p:nvGraphicFramePr>
        <p:xfrm>
          <a:off x="979109" y="4797152"/>
          <a:ext cx="7185782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3134"/>
                <a:gridCol w="5832648"/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 smtClean="0"/>
                        <a:t>Role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Missions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Eat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Queen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Start </a:t>
                      </a:r>
                      <a:r>
                        <a:rPr lang="pt-BR" dirty="0" err="1" smtClean="0"/>
                        <a:t>reproduction</a:t>
                      </a:r>
                      <a:r>
                        <a:rPr lang="pt-BR" baseline="0" dirty="0" smtClean="0"/>
                        <a:t> ritual, </a:t>
                      </a:r>
                      <a:r>
                        <a:rPr lang="pt-BR" baseline="0" dirty="0" err="1" smtClean="0"/>
                        <a:t>place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Larvae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Match Queen, </a:t>
                      </a:r>
                      <a:r>
                        <a:rPr lang="pt-BR" dirty="0" err="1" smtClean="0"/>
                        <a:t>protect</a:t>
                      </a:r>
                      <a:r>
                        <a:rPr lang="pt-BR" baseline="0" dirty="0" smtClean="0"/>
                        <a:t> Queen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5391597" y="3565896"/>
            <a:ext cx="7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 smtClean="0"/>
              <a:t>Place</a:t>
            </a:r>
            <a:endParaRPr lang="pt-BR" sz="1600" dirty="0" smtClean="0"/>
          </a:p>
          <a:p>
            <a:pPr algn="ctr"/>
            <a:r>
              <a:rPr lang="pt-BR" sz="1600" dirty="0" err="1" smtClean="0"/>
              <a:t>Larvae</a:t>
            </a:r>
            <a:endParaRPr lang="pt-BR" sz="1600" dirty="0"/>
          </a:p>
        </p:txBody>
      </p:sp>
      <p:cxnSp>
        <p:nvCxnSpPr>
          <p:cNvPr id="43" name="Conector reto 42"/>
          <p:cNvCxnSpPr>
            <a:stCxn id="41" idx="0"/>
            <a:endCxn id="58" idx="2"/>
          </p:cNvCxnSpPr>
          <p:nvPr/>
        </p:nvCxnSpPr>
        <p:spPr>
          <a:xfrm flipH="1" flipV="1">
            <a:off x="5267509" y="3087544"/>
            <a:ext cx="490791" cy="47835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/>
          <p:cNvCxnSpPr>
            <a:stCxn id="6" idx="3"/>
            <a:endCxn id="9" idx="1"/>
          </p:cNvCxnSpPr>
          <p:nvPr/>
        </p:nvCxnSpPr>
        <p:spPr>
          <a:xfrm>
            <a:off x="1878304" y="1515471"/>
            <a:ext cx="749480" cy="0"/>
          </a:xfrm>
          <a:prstGeom prst="straightConnector1">
            <a:avLst/>
          </a:prstGeom>
          <a:ln w="25400" cap="rnd">
            <a:solidFill>
              <a:schemeClr val="accent4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7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no Mesmo Canto Lateral 3"/>
          <p:cNvSpPr/>
          <p:nvPr/>
        </p:nvSpPr>
        <p:spPr>
          <a:xfrm>
            <a:off x="1518264" y="2132855"/>
            <a:ext cx="1512168" cy="576065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Maintainer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677845" y="476672"/>
            <a:ext cx="1267341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Ant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68570" y="1227438"/>
            <a:ext cx="1267341" cy="576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Gardener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627784" y="1227438"/>
            <a:ext cx="1368152" cy="576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Nurse</a:t>
            </a:r>
            <a:endParaRPr lang="pt-BR" dirty="0"/>
          </a:p>
        </p:txBody>
      </p:sp>
      <p:cxnSp>
        <p:nvCxnSpPr>
          <p:cNvPr id="17" name="Conector de seta reta 16"/>
          <p:cNvCxnSpPr>
            <a:stCxn id="6" idx="2"/>
            <a:endCxn id="4" idx="3"/>
          </p:cNvCxnSpPr>
          <p:nvPr/>
        </p:nvCxnSpPr>
        <p:spPr>
          <a:xfrm>
            <a:off x="1302241" y="1803503"/>
            <a:ext cx="972107" cy="32935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9" idx="2"/>
            <a:endCxn id="4" idx="3"/>
          </p:cNvCxnSpPr>
          <p:nvPr/>
        </p:nvCxnSpPr>
        <p:spPr>
          <a:xfrm flipH="1">
            <a:off x="2274348" y="1803503"/>
            <a:ext cx="1037512" cy="32935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6" idx="0"/>
            <a:endCxn id="5" idx="2"/>
          </p:cNvCxnSpPr>
          <p:nvPr/>
        </p:nvCxnSpPr>
        <p:spPr>
          <a:xfrm flipV="1">
            <a:off x="1302241" y="1052736"/>
            <a:ext cx="1009275" cy="17470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9" idx="0"/>
            <a:endCxn id="5" idx="2"/>
          </p:cNvCxnSpPr>
          <p:nvPr/>
        </p:nvCxnSpPr>
        <p:spPr>
          <a:xfrm flipH="1" flipV="1">
            <a:off x="2311516" y="1052736"/>
            <a:ext cx="1000344" cy="17470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20072" y="1988840"/>
            <a:ext cx="168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u="sng" dirty="0" err="1" smtClean="0"/>
              <a:t>Maintain</a:t>
            </a:r>
            <a:r>
              <a:rPr lang="pt-BR" u="sng" dirty="0" smtClean="0"/>
              <a:t> </a:t>
            </a:r>
            <a:r>
              <a:rPr lang="pt-BR" u="sng" dirty="0" err="1" smtClean="0"/>
              <a:t>Anthill</a:t>
            </a:r>
            <a:endParaRPr lang="pt-BR" u="sng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172760" y="2718212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Nursing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913113" y="2718212"/>
            <a:ext cx="116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Gardening</a:t>
            </a:r>
            <a:endParaRPr lang="pt-BR" dirty="0"/>
          </a:p>
        </p:txBody>
      </p:sp>
      <p:cxnSp>
        <p:nvCxnSpPr>
          <p:cNvPr id="61" name="Conector reto 60"/>
          <p:cNvCxnSpPr>
            <a:stCxn id="57" idx="2"/>
            <a:endCxn id="58" idx="0"/>
          </p:cNvCxnSpPr>
          <p:nvPr/>
        </p:nvCxnSpPr>
        <p:spPr>
          <a:xfrm flipH="1">
            <a:off x="4625384" y="2358172"/>
            <a:ext cx="1438509" cy="36004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7" idx="2"/>
            <a:endCxn id="59" idx="0"/>
          </p:cNvCxnSpPr>
          <p:nvPr/>
        </p:nvCxnSpPr>
        <p:spPr>
          <a:xfrm>
            <a:off x="6063893" y="2358172"/>
            <a:ext cx="1429700" cy="36004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2987824" y="3565896"/>
            <a:ext cx="1184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 smtClean="0"/>
              <a:t>Feed</a:t>
            </a:r>
            <a:r>
              <a:rPr lang="pt-BR" sz="1600" dirty="0" smtClean="0"/>
              <a:t> </a:t>
            </a:r>
            <a:r>
              <a:rPr lang="pt-BR" sz="1600" dirty="0" err="1" smtClean="0"/>
              <a:t>Larvae</a:t>
            </a:r>
            <a:endParaRPr lang="pt-BR" sz="16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403528" y="3565896"/>
            <a:ext cx="1180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Born </a:t>
            </a:r>
            <a:r>
              <a:rPr lang="pt-BR" sz="1600" dirty="0" err="1" smtClean="0"/>
              <a:t>Larvae</a:t>
            </a:r>
            <a:endParaRPr lang="pt-BR" sz="1600" dirty="0"/>
          </a:p>
        </p:txBody>
      </p:sp>
      <p:cxnSp>
        <p:nvCxnSpPr>
          <p:cNvPr id="68" name="Conector reto 67"/>
          <p:cNvCxnSpPr>
            <a:stCxn id="64" idx="0"/>
            <a:endCxn id="58" idx="2"/>
          </p:cNvCxnSpPr>
          <p:nvPr/>
        </p:nvCxnSpPr>
        <p:spPr>
          <a:xfrm flipV="1">
            <a:off x="3579845" y="3087544"/>
            <a:ext cx="1045539" cy="47835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65" idx="0"/>
            <a:endCxn id="58" idx="2"/>
          </p:cNvCxnSpPr>
          <p:nvPr/>
        </p:nvCxnSpPr>
        <p:spPr>
          <a:xfrm flipH="1" flipV="1">
            <a:off x="4625384" y="3087544"/>
            <a:ext cx="368466" cy="47835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e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64207"/>
              </p:ext>
            </p:extLst>
          </p:nvPr>
        </p:nvGraphicFramePr>
        <p:xfrm>
          <a:off x="979109" y="4797152"/>
          <a:ext cx="7185782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3134"/>
                <a:gridCol w="5832648"/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 smtClean="0"/>
                        <a:t>Role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Missions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Eat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Nurse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Take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care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of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larvae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Gardener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Farming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food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CaixaDeTexto 59"/>
          <p:cNvSpPr txBox="1"/>
          <p:nvPr/>
        </p:nvSpPr>
        <p:spPr>
          <a:xfrm>
            <a:off x="6032357" y="356480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 smtClean="0"/>
              <a:t>Collect</a:t>
            </a:r>
            <a:r>
              <a:rPr lang="pt-BR" sz="1600" dirty="0" smtClean="0"/>
              <a:t> </a:t>
            </a:r>
          </a:p>
          <a:p>
            <a:pPr algn="ctr"/>
            <a:r>
              <a:rPr lang="pt-BR" sz="1600" dirty="0" err="1" smtClean="0"/>
              <a:t>Water</a:t>
            </a:r>
            <a:endParaRPr lang="pt-BR" sz="16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7024807" y="3565896"/>
            <a:ext cx="696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 smtClean="0"/>
              <a:t>Hoard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err="1" smtClean="0"/>
              <a:t>Food</a:t>
            </a:r>
            <a:endParaRPr lang="pt-BR" sz="16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7956376" y="3564807"/>
            <a:ext cx="627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 smtClean="0"/>
              <a:t>Store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err="1" smtClean="0"/>
              <a:t>Food</a:t>
            </a:r>
            <a:endParaRPr lang="pt-BR" sz="1600" dirty="0"/>
          </a:p>
        </p:txBody>
      </p:sp>
      <p:cxnSp>
        <p:nvCxnSpPr>
          <p:cNvPr id="69" name="Conector reto 68"/>
          <p:cNvCxnSpPr>
            <a:stCxn id="60" idx="0"/>
            <a:endCxn id="59" idx="2"/>
          </p:cNvCxnSpPr>
          <p:nvPr/>
        </p:nvCxnSpPr>
        <p:spPr>
          <a:xfrm flipV="1">
            <a:off x="6432467" y="3087544"/>
            <a:ext cx="1061126" cy="47726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62" idx="0"/>
            <a:endCxn id="59" idx="2"/>
          </p:cNvCxnSpPr>
          <p:nvPr/>
        </p:nvCxnSpPr>
        <p:spPr>
          <a:xfrm flipV="1">
            <a:off x="7373011" y="3087544"/>
            <a:ext cx="120582" cy="47835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7" idx="0"/>
            <a:endCxn id="59" idx="2"/>
          </p:cNvCxnSpPr>
          <p:nvPr/>
        </p:nvCxnSpPr>
        <p:spPr>
          <a:xfrm flipH="1" flipV="1">
            <a:off x="7493593" y="3087544"/>
            <a:ext cx="776395" cy="47726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240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154</Words>
  <Application>Microsoft Office PowerPoint</Application>
  <PresentationFormat>Apresentação na tela (4:3)</PresentationFormat>
  <Paragraphs>101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Anibal Sólon</dc:creator>
  <cp:lastModifiedBy>Anibal Sólon</cp:lastModifiedBy>
  <cp:revision>16</cp:revision>
  <dcterms:created xsi:type="dcterms:W3CDTF">2014-10-19T00:24:37Z</dcterms:created>
  <dcterms:modified xsi:type="dcterms:W3CDTF">2014-10-20T12:43:52Z</dcterms:modified>
</cp:coreProperties>
</file>