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76" r:id="rId10"/>
    <p:sldId id="277" r:id="rId11"/>
    <p:sldId id="278" r:id="rId12"/>
    <p:sldId id="263" r:id="rId13"/>
    <p:sldId id="266" r:id="rId14"/>
    <p:sldId id="267" r:id="rId15"/>
    <p:sldId id="265" r:id="rId16"/>
    <p:sldId id="270" r:id="rId17"/>
    <p:sldId id="273" r:id="rId18"/>
    <p:sldId id="274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AE6C55E-4143-49FB-A6C2-6171CD6B66E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1152-E3FD-465B-8743-F85DE18C0D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unilkut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IAM / SSO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a Secure, Low-Budget IAM / 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Talking Protocols We Chose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SAML 2.0</a:t>
            </a:r>
          </a:p>
          <a:p>
            <a:r>
              <a:rPr lang="en-US" dirty="0" smtClean="0"/>
              <a:t>WS-Fed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Authorization Code</a:t>
            </a:r>
          </a:p>
          <a:p>
            <a:pPr lvl="1"/>
            <a:r>
              <a:rPr lang="en-US" dirty="0" smtClean="0"/>
              <a:t>Implicit 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Resource-Owner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Pwd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Creds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Client Credentials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OpenID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Connect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Many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to come…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Protocols –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SAML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Version 1.x / 2.x</a:t>
            </a:r>
          </a:p>
          <a:p>
            <a:r>
              <a:rPr lang="en-US" dirty="0" smtClean="0"/>
              <a:t>WS-Fed</a:t>
            </a:r>
          </a:p>
          <a:p>
            <a:pPr lvl="1"/>
            <a:r>
              <a:rPr lang="en-US" dirty="0" smtClean="0"/>
              <a:t>Emits SAML Tokens</a:t>
            </a:r>
          </a:p>
          <a:p>
            <a:pPr lvl="1"/>
            <a:r>
              <a:rPr lang="en-US" dirty="0" smtClean="0"/>
              <a:t>Works well with Microsoft solutions</a:t>
            </a:r>
          </a:p>
          <a:p>
            <a:pPr lvl="2"/>
            <a:r>
              <a:rPr lang="en-US" dirty="0" smtClean="0"/>
              <a:t>SharePoint</a:t>
            </a:r>
          </a:p>
          <a:p>
            <a:pPr lvl="2"/>
            <a:r>
              <a:rPr lang="en-US" dirty="0" smtClean="0"/>
              <a:t>Server-side web applications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– Implicit Workflow</a:t>
            </a:r>
          </a:p>
          <a:p>
            <a:pPr lvl="1"/>
            <a:r>
              <a:rPr lang="en-US" dirty="0" smtClean="0"/>
              <a:t>JWT</a:t>
            </a:r>
          </a:p>
          <a:p>
            <a:pPr lvl="1"/>
            <a:r>
              <a:rPr lang="en-US" dirty="0" smtClean="0"/>
              <a:t>Use it to secure a REST API</a:t>
            </a:r>
          </a:p>
          <a:p>
            <a:pPr lvl="1"/>
            <a:r>
              <a:rPr lang="en-US" dirty="0" smtClean="0"/>
              <a:t>Client-side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a high-level picture of the environment that shows</a:t>
            </a:r>
          </a:p>
          <a:p>
            <a:pPr lvl="1"/>
            <a:r>
              <a:rPr lang="en-US" dirty="0"/>
              <a:t>DMZ</a:t>
            </a:r>
          </a:p>
          <a:p>
            <a:pPr lvl="2"/>
            <a:r>
              <a:rPr lang="en-US" dirty="0"/>
              <a:t>Reverse Proxy</a:t>
            </a:r>
          </a:p>
          <a:p>
            <a:pPr lvl="2"/>
            <a:r>
              <a:rPr lang="en-US" dirty="0" err="1"/>
              <a:t>Oauth</a:t>
            </a:r>
            <a:r>
              <a:rPr lang="en-US" dirty="0"/>
              <a:t> (claim / assertion augmentation)</a:t>
            </a:r>
          </a:p>
          <a:p>
            <a:pPr lvl="2"/>
            <a:r>
              <a:rPr lang="en-US" dirty="0"/>
              <a:t>External Web Apps</a:t>
            </a:r>
          </a:p>
          <a:p>
            <a:pPr lvl="2"/>
            <a:r>
              <a:rPr lang="en-US" dirty="0"/>
              <a:t>ADFS (claim / assertion augmentation)</a:t>
            </a:r>
          </a:p>
          <a:p>
            <a:pPr lvl="2"/>
            <a:r>
              <a:rPr lang="en-US" dirty="0"/>
              <a:t>External AD</a:t>
            </a:r>
          </a:p>
          <a:p>
            <a:pPr lvl="1"/>
            <a:r>
              <a:rPr lang="en-US" dirty="0"/>
              <a:t>Back-End</a:t>
            </a:r>
          </a:p>
          <a:p>
            <a:pPr lvl="2"/>
            <a:r>
              <a:rPr lang="en-US" dirty="0"/>
              <a:t>Internal Web Apps</a:t>
            </a:r>
          </a:p>
          <a:p>
            <a:pPr lvl="2"/>
            <a:r>
              <a:rPr lang="en-US" dirty="0"/>
              <a:t>App Server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ADFS (claim/assertion augmentation)</a:t>
            </a:r>
          </a:p>
          <a:p>
            <a:pPr lvl="2"/>
            <a:r>
              <a:rPr lang="en-US" dirty="0"/>
              <a:t>Internal AD</a:t>
            </a:r>
          </a:p>
        </p:txBody>
      </p:sp>
    </p:spTree>
    <p:extLst>
      <p:ext uri="{BB962C8B-B14F-4D97-AF65-F5344CB8AC3E}">
        <p14:creationId xmlns:p14="http://schemas.microsoft.com/office/powerpoint/2010/main" val="12344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Proxy</a:t>
            </a:r>
          </a:p>
          <a:p>
            <a:r>
              <a:rPr lang="en-US" dirty="0" smtClean="0"/>
              <a:t>Web Applications / REST API</a:t>
            </a:r>
          </a:p>
          <a:p>
            <a:r>
              <a:rPr lang="en-US" dirty="0" smtClean="0"/>
              <a:t>ADFS 3.0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Do Not Recommend Using ADFS 2.0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err="1" smtClean="0"/>
              <a:t>Thinktecture’s</a:t>
            </a:r>
            <a:r>
              <a:rPr lang="en-US" dirty="0" smtClean="0"/>
              <a:t> Authorization Server 2.0</a:t>
            </a:r>
          </a:p>
          <a:p>
            <a:pPr lvl="1"/>
            <a:r>
              <a:rPr lang="en-US" dirty="0" err="1" smtClean="0"/>
              <a:t>Thinktecture’s</a:t>
            </a:r>
            <a:r>
              <a:rPr lang="en-US" dirty="0" smtClean="0"/>
              <a:t> Identity Server 3.0</a:t>
            </a:r>
          </a:p>
          <a:p>
            <a:r>
              <a:rPr lang="en-US" dirty="0" smtClean="0"/>
              <a:t>Active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</a:p>
          <a:p>
            <a:r>
              <a:rPr lang="en-US" dirty="0" smtClean="0"/>
              <a:t>Internal Web App / REST API</a:t>
            </a:r>
          </a:p>
          <a:p>
            <a:r>
              <a:rPr lang="en-US" dirty="0" smtClean="0"/>
              <a:t>ADFS</a:t>
            </a:r>
          </a:p>
          <a:p>
            <a:r>
              <a:rPr lang="en-US" dirty="0" smtClean="0"/>
              <a:t>Active Directory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Need a high-level picture of the environment that shows</a:t>
            </a:r>
          </a:p>
          <a:p>
            <a:pPr lvl="1"/>
            <a:r>
              <a:rPr lang="en-US" dirty="0" smtClean="0"/>
              <a:t>DMZ</a:t>
            </a:r>
          </a:p>
          <a:p>
            <a:pPr lvl="2"/>
            <a:r>
              <a:rPr lang="en-US" dirty="0" smtClean="0"/>
              <a:t>Reverse Proxy</a:t>
            </a:r>
          </a:p>
          <a:p>
            <a:pPr lvl="2"/>
            <a:r>
              <a:rPr lang="en-US" dirty="0" err="1" smtClean="0"/>
              <a:t>Oauth</a:t>
            </a:r>
            <a:r>
              <a:rPr lang="en-US" dirty="0" smtClean="0"/>
              <a:t> (</a:t>
            </a:r>
            <a:r>
              <a:rPr lang="en-US" dirty="0"/>
              <a:t>claim / assertion </a:t>
            </a:r>
            <a:r>
              <a:rPr lang="en-US" dirty="0" smtClean="0"/>
              <a:t>augmentation)</a:t>
            </a:r>
          </a:p>
          <a:p>
            <a:pPr lvl="2"/>
            <a:r>
              <a:rPr lang="en-US" dirty="0" smtClean="0"/>
              <a:t>External Web Apps</a:t>
            </a:r>
          </a:p>
          <a:p>
            <a:pPr lvl="2"/>
            <a:r>
              <a:rPr lang="en-US" dirty="0" smtClean="0"/>
              <a:t>ADFS (claim / assertion augmentation)</a:t>
            </a:r>
          </a:p>
          <a:p>
            <a:pPr lvl="2"/>
            <a:r>
              <a:rPr lang="en-US" dirty="0" smtClean="0"/>
              <a:t>External AD</a:t>
            </a:r>
          </a:p>
          <a:p>
            <a:pPr lvl="1"/>
            <a:r>
              <a:rPr lang="en-US" dirty="0" smtClean="0"/>
              <a:t>Back-End</a:t>
            </a:r>
          </a:p>
          <a:p>
            <a:pPr lvl="2"/>
            <a:r>
              <a:rPr lang="en-US" dirty="0" smtClean="0"/>
              <a:t>Internal Web Apps</a:t>
            </a:r>
          </a:p>
          <a:p>
            <a:pPr lvl="2"/>
            <a:r>
              <a:rPr lang="en-US" dirty="0" smtClean="0"/>
              <a:t>App Server</a:t>
            </a:r>
          </a:p>
          <a:p>
            <a:pPr lvl="2"/>
            <a:r>
              <a:rPr lang="en-US" dirty="0" smtClean="0"/>
              <a:t>Database</a:t>
            </a:r>
          </a:p>
          <a:p>
            <a:pPr lvl="2"/>
            <a:r>
              <a:rPr lang="en-US" dirty="0" smtClean="0"/>
              <a:t>ADFS (claim/assertion augmentation)</a:t>
            </a:r>
          </a:p>
          <a:p>
            <a:pPr lvl="2"/>
            <a:r>
              <a:rPr lang="en-US" dirty="0" smtClean="0"/>
              <a:t>Internal 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Example – Server-Side Web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" y="1774825"/>
            <a:ext cx="8086847" cy="4625975"/>
          </a:xfrm>
        </p:spPr>
      </p:pic>
    </p:spTree>
    <p:extLst>
      <p:ext uri="{BB962C8B-B14F-4D97-AF65-F5344CB8AC3E}">
        <p14:creationId xmlns:p14="http://schemas.microsoft.com/office/powerpoint/2010/main" val="33771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Example – Client-Side Web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2934"/>
            <a:ext cx="8229600" cy="4409757"/>
          </a:xfrm>
        </p:spPr>
      </p:pic>
    </p:spTree>
    <p:extLst>
      <p:ext uri="{BB962C8B-B14F-4D97-AF65-F5344CB8AC3E}">
        <p14:creationId xmlns:p14="http://schemas.microsoft.com/office/powerpoint/2010/main" val="35337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Web App SSD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9229"/>
            <a:ext cx="8001000" cy="494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3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Web App SSD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3" y="1066800"/>
            <a:ext cx="908055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6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Praveen Addepally</a:t>
            </a:r>
          </a:p>
          <a:p>
            <a:pPr lvl="1"/>
            <a:r>
              <a:rPr lang="en-US" dirty="0" smtClean="0"/>
              <a:t>LinkedIn:</a:t>
            </a:r>
          </a:p>
          <a:p>
            <a:r>
              <a:rPr lang="en-US" dirty="0" smtClean="0"/>
              <a:t>Sunil Ayyappankutty</a:t>
            </a:r>
          </a:p>
          <a:p>
            <a:pPr lvl="1"/>
            <a:r>
              <a:rPr lang="en-US" dirty="0" smtClean="0"/>
              <a:t>LinkedIn: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www.linkedin.com/in/sunilkutty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Anibal Velarde</a:t>
            </a:r>
          </a:p>
          <a:p>
            <a:pPr lvl="1"/>
            <a:r>
              <a:rPr lang="en-US" dirty="0" smtClean="0"/>
              <a:t>LinkedIn</a:t>
            </a:r>
            <a:r>
              <a:rPr lang="en-US" dirty="0" smtClean="0"/>
              <a:t>: </a:t>
            </a:r>
            <a:r>
              <a:rPr lang="en-US" sz="2000" dirty="0"/>
              <a:t>https://www.linkedin.com/in/anibalvelarde</a:t>
            </a:r>
            <a:endParaRPr lang="en-US" sz="2000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smtClean="0"/>
              <a:t>GitHub</a:t>
            </a:r>
            <a:r>
              <a:rPr lang="en-US" dirty="0" smtClean="0"/>
              <a:t>: </a:t>
            </a:r>
            <a:r>
              <a:rPr lang="en-US" sz="2400" dirty="0"/>
              <a:t>https://github.com/anibalvelarde/SSOExample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References…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ADFS</a:t>
            </a:r>
          </a:p>
          <a:p>
            <a:pPr lvl="1"/>
            <a:r>
              <a:rPr lang="en-US" dirty="0" smtClean="0"/>
              <a:t>Configuration</a:t>
            </a:r>
          </a:p>
          <a:p>
            <a:r>
              <a:rPr lang="en-US" dirty="0" err="1" smtClean="0"/>
              <a:t>Thinktecture</a:t>
            </a:r>
            <a:endParaRPr lang="en-US" dirty="0"/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Configuration</a:t>
            </a:r>
          </a:p>
          <a:p>
            <a:r>
              <a:rPr lang="en-US" dirty="0" smtClean="0"/>
              <a:t>Domain Knowledge</a:t>
            </a:r>
          </a:p>
          <a:p>
            <a:pPr lvl="1"/>
            <a:r>
              <a:rPr lang="en-US" dirty="0" smtClean="0"/>
              <a:t>Least Privilege</a:t>
            </a:r>
          </a:p>
          <a:p>
            <a:pPr lvl="1"/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Others…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IAM – Identity and Access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to do with</a:t>
            </a:r>
          </a:p>
          <a:p>
            <a:pPr lvl="1"/>
            <a:r>
              <a:rPr lang="en-US" dirty="0" smtClean="0"/>
              <a:t>Identity Management</a:t>
            </a:r>
          </a:p>
          <a:p>
            <a:pPr lvl="2"/>
            <a:r>
              <a:rPr lang="en-US" dirty="0" smtClean="0"/>
              <a:t>On-boarding </a:t>
            </a:r>
          </a:p>
          <a:p>
            <a:pPr lvl="2"/>
            <a:r>
              <a:rPr lang="en-US" dirty="0" smtClean="0"/>
              <a:t>Off-boarding</a:t>
            </a:r>
          </a:p>
          <a:p>
            <a:pPr lvl="1"/>
            <a:r>
              <a:rPr lang="en-US" dirty="0" smtClean="0"/>
              <a:t>Application Access Management</a:t>
            </a:r>
          </a:p>
          <a:p>
            <a:pPr lvl="1"/>
            <a:r>
              <a:rPr lang="en-US" dirty="0" smtClean="0"/>
              <a:t>SSO</a:t>
            </a:r>
          </a:p>
          <a:p>
            <a:pPr lvl="1"/>
            <a:r>
              <a:rPr lang="en-US" dirty="0" smtClean="0"/>
              <a:t>Federation</a:t>
            </a:r>
          </a:p>
          <a:p>
            <a:pPr lvl="1"/>
            <a:r>
              <a:rPr lang="en-US" dirty="0" smtClean="0"/>
              <a:t>Compliance (S-Ox)</a:t>
            </a:r>
          </a:p>
          <a:p>
            <a:pPr lvl="1"/>
            <a:r>
              <a:rPr lang="en-US" dirty="0" smtClean="0"/>
              <a:t>And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SSO – Single Sign-On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to do with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High Level Authorization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or Buy?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buy</a:t>
            </a:r>
          </a:p>
          <a:p>
            <a:pPr lvl="1"/>
            <a:r>
              <a:rPr lang="en-US" dirty="0" smtClean="0"/>
              <a:t>Who are the players?</a:t>
            </a:r>
          </a:p>
          <a:p>
            <a:pPr lvl="1"/>
            <a:r>
              <a:rPr lang="en-US" dirty="0" smtClean="0"/>
              <a:t>What are their offerings?</a:t>
            </a:r>
          </a:p>
          <a:p>
            <a:pPr lvl="1"/>
            <a:r>
              <a:rPr lang="en-US" dirty="0" smtClean="0"/>
              <a:t>How to select one? Cloud? On-</a:t>
            </a:r>
            <a:r>
              <a:rPr lang="en-US" dirty="0" err="1" smtClean="0"/>
              <a:t>Prem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(… and many other questions)</a:t>
            </a:r>
          </a:p>
          <a:p>
            <a:r>
              <a:rPr lang="en-US" dirty="0" smtClean="0"/>
              <a:t>If you build</a:t>
            </a:r>
          </a:p>
          <a:p>
            <a:pPr lvl="1"/>
            <a:r>
              <a:rPr lang="en-US" dirty="0" smtClean="0"/>
              <a:t>How to do it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You don’t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Only for Education or Intellectual curiosity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Gartner Magic Quadrant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589011"/>
            <a:ext cx="6486834" cy="518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7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Shop</a:t>
            </a:r>
          </a:p>
          <a:p>
            <a:pPr lvl="1"/>
            <a:r>
              <a:rPr lang="en-US" dirty="0" smtClean="0"/>
              <a:t>Active Directory</a:t>
            </a:r>
          </a:p>
          <a:p>
            <a:pPr lvl="1"/>
            <a:r>
              <a:rPr lang="en-US" dirty="0" smtClean="0"/>
              <a:t>Access to new servers (Windows 2012 R2)</a:t>
            </a:r>
          </a:p>
          <a:p>
            <a:pPr lvl="1"/>
            <a:r>
              <a:rPr lang="en-US" dirty="0" smtClean="0"/>
              <a:t>Microsoft-oriented Datacenter Environment</a:t>
            </a:r>
          </a:p>
          <a:p>
            <a:r>
              <a:rPr lang="en-US" dirty="0" smtClean="0"/>
              <a:t>Budget ($45K)</a:t>
            </a:r>
          </a:p>
          <a:p>
            <a:pPr lvl="1"/>
            <a:r>
              <a:rPr lang="en-US" dirty="0" smtClean="0"/>
              <a:t>Kind of low for an IAM/SSO solution</a:t>
            </a:r>
          </a:p>
          <a:p>
            <a:r>
              <a:rPr lang="en-US" dirty="0" smtClean="0"/>
              <a:t>Analysis Paralysis</a:t>
            </a:r>
          </a:p>
          <a:p>
            <a:r>
              <a:rPr lang="en-US" dirty="0" smtClean="0"/>
              <a:t>Very new domain for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business case that can support a viable budget (you’ll need more than $45K)</a:t>
            </a:r>
          </a:p>
          <a:p>
            <a:r>
              <a:rPr lang="en-US" dirty="0" smtClean="0"/>
              <a:t>Identify which types of identities you are targeting (internal, external, or federated)</a:t>
            </a:r>
          </a:p>
          <a:p>
            <a:r>
              <a:rPr lang="en-US" dirty="0" smtClean="0"/>
              <a:t>If in a large corporate environment, find out to see if there are other corporate efforts to solve the IAM / SSO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SAML</a:t>
            </a:r>
          </a:p>
          <a:p>
            <a:r>
              <a:rPr lang="en-US" dirty="0" smtClean="0"/>
              <a:t>WS-*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Authorization Code</a:t>
            </a:r>
          </a:p>
          <a:p>
            <a:pPr lvl="1"/>
            <a:r>
              <a:rPr lang="en-US" dirty="0" smtClean="0"/>
              <a:t>Implicit </a:t>
            </a:r>
          </a:p>
          <a:p>
            <a:pPr lvl="1"/>
            <a:r>
              <a:rPr lang="en-US" dirty="0" smtClean="0"/>
              <a:t>Resource-Owner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Creds</a:t>
            </a:r>
            <a:endParaRPr lang="en-US" dirty="0" smtClean="0"/>
          </a:p>
          <a:p>
            <a:pPr lvl="1"/>
            <a:r>
              <a:rPr lang="en-US" dirty="0" smtClean="0"/>
              <a:t>Client Credentials</a:t>
            </a:r>
          </a:p>
          <a:p>
            <a:r>
              <a:rPr lang="en-US" dirty="0" err="1" smtClean="0"/>
              <a:t>OpenID</a:t>
            </a:r>
            <a:r>
              <a:rPr lang="en-US" dirty="0" smtClean="0"/>
              <a:t> Connect</a:t>
            </a:r>
          </a:p>
          <a:p>
            <a:r>
              <a:rPr lang="en-US" dirty="0" smtClean="0"/>
              <a:t>Many more to come…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3396</TotalTime>
  <Words>480</Words>
  <Application>Microsoft Office PowerPoint</Application>
  <PresentationFormat>On-screen Show (4:3)</PresentationFormat>
  <Paragraphs>139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IAM / SSO Service</vt:lpstr>
      <vt:lpstr>Contact Info</vt:lpstr>
      <vt:lpstr>IAM – Identity and Access Management</vt:lpstr>
      <vt:lpstr>SSO – Single Sign-On</vt:lpstr>
      <vt:lpstr>Build or Buy?</vt:lpstr>
      <vt:lpstr>Gartner Magic Quadrant</vt:lpstr>
      <vt:lpstr>Our constraints</vt:lpstr>
      <vt:lpstr>Before You Begin</vt:lpstr>
      <vt:lpstr>Talking Protocols</vt:lpstr>
      <vt:lpstr>Talking Protocols We Chose to Use</vt:lpstr>
      <vt:lpstr>Talking Protocols – More Detail</vt:lpstr>
      <vt:lpstr>Architecture of Solution</vt:lpstr>
      <vt:lpstr>DMZ</vt:lpstr>
      <vt:lpstr>Back-End</vt:lpstr>
      <vt:lpstr>Architecture of Solution</vt:lpstr>
      <vt:lpstr>Working Example – Server-Side Web App</vt:lpstr>
      <vt:lpstr>Working Example – Client-Side Web App</vt:lpstr>
      <vt:lpstr>Client-Side Web App SSD</vt:lpstr>
      <vt:lpstr>Server-Side Web App SSD</vt:lpstr>
      <vt:lpstr>More References…</vt:lpstr>
    </vt:vector>
  </TitlesOfParts>
  <Company>Aon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Secure, Low-Budget IAM / SSO Service</dc:title>
  <dc:creator>Anibal Velarde</dc:creator>
  <cp:lastModifiedBy>Anibal Velarde</cp:lastModifiedBy>
  <cp:revision>21</cp:revision>
  <dcterms:created xsi:type="dcterms:W3CDTF">2015-10-18T20:23:27Z</dcterms:created>
  <dcterms:modified xsi:type="dcterms:W3CDTF">2015-10-23T21:26:45Z</dcterms:modified>
</cp:coreProperties>
</file>