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2" r:id="rId4"/>
    <p:sldId id="258" r:id="rId5"/>
    <p:sldId id="259" r:id="rId6"/>
    <p:sldId id="261" r:id="rId7"/>
    <p:sldId id="279" r:id="rId8"/>
    <p:sldId id="260" r:id="rId9"/>
    <p:sldId id="262" r:id="rId10"/>
    <p:sldId id="264" r:id="rId11"/>
    <p:sldId id="276" r:id="rId12"/>
    <p:sldId id="277" r:id="rId13"/>
    <p:sldId id="278" r:id="rId14"/>
    <p:sldId id="263" r:id="rId15"/>
    <p:sldId id="280" r:id="rId16"/>
    <p:sldId id="273" r:id="rId17"/>
    <p:sldId id="274" r:id="rId18"/>
    <p:sldId id="281" r:id="rId19"/>
    <p:sldId id="270" r:id="rId20"/>
    <p:sldId id="272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nilkutty" TargetMode="External"/><Relationship Id="rId2" Type="http://schemas.openxmlformats.org/officeDocument/2006/relationships/hyperlink" Target="https://www.linkedin.com/in/pravinad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nibalvelard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Bse84u" TargetMode="External"/><Relationship Id="rId2" Type="http://schemas.openxmlformats.org/officeDocument/2006/relationships/hyperlink" Target="http://bit.ly/1wZFG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MYHy4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ntityModel/AuthorizationServer/wiki" TargetMode="External"/><Relationship Id="rId2" Type="http://schemas.openxmlformats.org/officeDocument/2006/relationships/hyperlink" Target="https://github.com/IdentityModel/Authorization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ntityServer/IdentityServer3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arlesproxy.com/" TargetMode="External"/><Relationship Id="rId3" Type="http://schemas.openxmlformats.org/officeDocument/2006/relationships/hyperlink" Target="http://saml.xml.org/saml-specifications" TargetMode="External"/><Relationship Id="rId7" Type="http://schemas.openxmlformats.org/officeDocument/2006/relationships/hyperlink" Target="http://www.telerik.com/fiddler" TargetMode="External"/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wt.io/" TargetMode="External"/><Relationship Id="rId5" Type="http://schemas.openxmlformats.org/officeDocument/2006/relationships/hyperlink" Target="https://www.samltool.com/decode.php" TargetMode="External"/><Relationship Id="rId4" Type="http://schemas.openxmlformats.org/officeDocument/2006/relationships/hyperlink" Target="https://auth0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TCCC 19 – Fall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Secure, low-budget </a:t>
            </a:r>
            <a:r>
              <a:rPr lang="en-US" dirty="0" err="1" smtClean="0"/>
              <a:t>iam</a:t>
            </a:r>
            <a:r>
              <a:rPr lang="en-US" dirty="0" smtClean="0"/>
              <a:t>/</a:t>
            </a:r>
            <a:r>
              <a:rPr lang="en-US" dirty="0" err="1" smtClean="0"/>
              <a:t>sso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Have a business case that can support a viable budget (you’ll need more than $45K)</a:t>
            </a:r>
          </a:p>
          <a:p>
            <a:r>
              <a:rPr lang="en-US" dirty="0" smtClean="0"/>
              <a:t>Identify which types of identities you are targeting (internal, external, or federated)</a:t>
            </a:r>
          </a:p>
          <a:p>
            <a:r>
              <a:rPr lang="en-US" dirty="0" smtClean="0"/>
              <a:t>If in a large corporate environment, find out to see if there are other corporate efforts to solve the IAM / SSO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Find out if you have a Security Risk Assessment group in your organization. They will want to know what you are doing and you will need their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– Security Assertion Markup Language</a:t>
            </a:r>
            <a:endParaRPr lang="en-US" dirty="0" smtClean="0"/>
          </a:p>
          <a:p>
            <a:r>
              <a:rPr lang="en-US" dirty="0" smtClean="0"/>
              <a:t>WS-</a:t>
            </a:r>
            <a:r>
              <a:rPr lang="en-US" dirty="0" smtClean="0"/>
              <a:t>* - Web Security [many other sub protocols]</a:t>
            </a:r>
            <a:endParaRPr lang="en-US" dirty="0" smtClean="0"/>
          </a:p>
          <a:p>
            <a:r>
              <a:rPr lang="en-US" dirty="0" err="1" smtClean="0"/>
              <a:t>Oauth</a:t>
            </a:r>
            <a:r>
              <a:rPr lang="en-US" dirty="0" smtClean="0"/>
              <a:t> -  Open Protocol for Secure Authorization</a:t>
            </a:r>
            <a:endParaRPr lang="en-US" dirty="0" smtClean="0"/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 smtClean="0"/>
              <a:t>Resource-Owner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Creds</a:t>
            </a:r>
            <a:endParaRPr lang="en-US" dirty="0" smtClean="0"/>
          </a:p>
          <a:p>
            <a:pPr lvl="1"/>
            <a:r>
              <a:rPr lang="en-US" dirty="0" smtClean="0"/>
              <a:t>Client Credentials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Many 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Talking Protocols We Chose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2.0</a:t>
            </a:r>
          </a:p>
          <a:p>
            <a:r>
              <a:rPr lang="en-US" dirty="0" smtClean="0"/>
              <a:t>WS-Fed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Resource-Owner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Pwd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Creds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Client Credentials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OpenID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Connect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 –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SAML</a:t>
            </a:r>
            <a:endParaRPr lang="en-US" dirty="0" smtClean="0"/>
          </a:p>
          <a:p>
            <a:pPr lvl="2"/>
            <a:r>
              <a:rPr lang="en-US" dirty="0"/>
              <a:t>Emits SAML Tokens </a:t>
            </a:r>
            <a:endParaRPr lang="en-US" dirty="0" smtClean="0"/>
          </a:p>
          <a:p>
            <a:pPr lvl="2"/>
            <a:r>
              <a:rPr lang="en-US" dirty="0" smtClean="0"/>
              <a:t>Version </a:t>
            </a:r>
            <a:r>
              <a:rPr lang="en-US" dirty="0" smtClean="0"/>
              <a:t>1.x / </a:t>
            </a:r>
            <a:r>
              <a:rPr lang="en-US" dirty="0" smtClean="0"/>
              <a:t>2.x</a:t>
            </a:r>
            <a:endParaRPr lang="en-US" dirty="0" smtClean="0"/>
          </a:p>
          <a:p>
            <a:pPr lvl="1"/>
            <a:r>
              <a:rPr lang="en-US" dirty="0" smtClean="0"/>
              <a:t>WS-Fed</a:t>
            </a:r>
          </a:p>
          <a:p>
            <a:pPr lvl="2"/>
            <a:r>
              <a:rPr lang="en-US" dirty="0" smtClean="0"/>
              <a:t>Emits SAML Tokens</a:t>
            </a:r>
          </a:p>
          <a:p>
            <a:pPr lvl="2"/>
            <a:r>
              <a:rPr lang="en-US" dirty="0" smtClean="0"/>
              <a:t>Works well with Microsoft solutions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– Implicit Workflow</a:t>
            </a:r>
          </a:p>
          <a:p>
            <a:pPr lvl="2"/>
            <a:r>
              <a:rPr lang="en-US" dirty="0" smtClean="0"/>
              <a:t>Emits JWT (</a:t>
            </a:r>
            <a:r>
              <a:rPr lang="en-US" dirty="0" err="1" smtClean="0"/>
              <a:t>Json</a:t>
            </a:r>
            <a:r>
              <a:rPr lang="en-US" dirty="0" smtClean="0"/>
              <a:t> Web Token)</a:t>
            </a:r>
            <a:endParaRPr lang="en-US" dirty="0" smtClean="0"/>
          </a:p>
          <a:p>
            <a:pPr lvl="3"/>
            <a:r>
              <a:rPr lang="en-US" dirty="0" smtClean="0"/>
              <a:t>Use it to secure a REST API</a:t>
            </a:r>
          </a:p>
          <a:p>
            <a:pPr lvl="3"/>
            <a:r>
              <a:rPr lang="en-US" dirty="0" smtClean="0"/>
              <a:t>Client-side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984"/>
            <a:ext cx="7933870" cy="5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– client-side Web app (spa)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Example – Client-Side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8" y="1600200"/>
            <a:ext cx="7679143" cy="4114800"/>
          </a:xfrm>
        </p:spPr>
      </p:pic>
    </p:spTree>
    <p:extLst>
      <p:ext uri="{BB962C8B-B14F-4D97-AF65-F5344CB8AC3E}">
        <p14:creationId xmlns:p14="http://schemas.microsoft.com/office/powerpoint/2010/main" val="3533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Web App SSD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9229"/>
            <a:ext cx="8001000" cy="494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– server-side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Example – Server-Side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9" y="1600200"/>
            <a:ext cx="7193242" cy="4114800"/>
          </a:xfrm>
        </p:spPr>
      </p:pic>
    </p:spTree>
    <p:extLst>
      <p:ext uri="{BB962C8B-B14F-4D97-AF65-F5344CB8AC3E}">
        <p14:creationId xmlns:p14="http://schemas.microsoft.com/office/powerpoint/2010/main" val="33771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Praveen Addepally</a:t>
            </a:r>
          </a:p>
          <a:p>
            <a:pPr lvl="1"/>
            <a:r>
              <a:rPr lang="en-US" dirty="0" smtClean="0"/>
              <a:t>LinkedIn</a:t>
            </a:r>
            <a:r>
              <a:rPr lang="en-US" dirty="0" smtClean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www.linkedin.com/in/pravinady</a:t>
            </a:r>
            <a:endParaRPr lang="en-US" sz="2000" dirty="0" smtClean="0"/>
          </a:p>
          <a:p>
            <a:r>
              <a:rPr lang="en-US" dirty="0" smtClean="0"/>
              <a:t>Sunil Ayyappankutty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3"/>
              </a:rPr>
              <a:t>https://www.linkedin.com/in/sunilkutty</a:t>
            </a:r>
            <a:r>
              <a:rPr lang="en-US" sz="2000" dirty="0"/>
              <a:t> </a:t>
            </a:r>
          </a:p>
          <a:p>
            <a:r>
              <a:rPr lang="en-US" dirty="0" smtClean="0"/>
              <a:t>Anibal Velarde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www.linkedin.com/in/anibalvelarde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App SSD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51520" cy="518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 smtClean="0"/>
              <a:t>ADFS</a:t>
            </a:r>
          </a:p>
          <a:p>
            <a:pPr lvl="1"/>
            <a:r>
              <a:rPr lang="en-US" sz="9600" dirty="0" smtClean="0"/>
              <a:t>Installation</a:t>
            </a:r>
            <a:endParaRPr lang="en-US" sz="9600" dirty="0"/>
          </a:p>
          <a:p>
            <a:pPr lvl="2"/>
            <a:r>
              <a:rPr lang="en-US" sz="9600" u="sng" dirty="0">
                <a:hlinkClick r:id="rId2"/>
              </a:rPr>
              <a:t>http://</a:t>
            </a:r>
            <a:r>
              <a:rPr lang="en-US" sz="9600" u="sng" dirty="0" smtClean="0">
                <a:hlinkClick r:id="rId2"/>
              </a:rPr>
              <a:t>bit.ly/1wZFG06</a:t>
            </a:r>
            <a:endParaRPr lang="en-US" sz="9600" dirty="0"/>
          </a:p>
          <a:p>
            <a:pPr lvl="1"/>
            <a:r>
              <a:rPr lang="en-US" sz="9600" dirty="0" smtClean="0"/>
              <a:t>Claims </a:t>
            </a:r>
            <a:r>
              <a:rPr lang="en-US" sz="9600" dirty="0"/>
              <a:t>Rule Language</a:t>
            </a:r>
          </a:p>
          <a:p>
            <a:pPr lvl="2"/>
            <a:r>
              <a:rPr lang="en-US" sz="9600" u="sng" dirty="0">
                <a:hlinkClick r:id="rId3"/>
              </a:rPr>
              <a:t>http://bit.ly/1Bse84u</a:t>
            </a:r>
            <a:endParaRPr lang="en-US" sz="9600" dirty="0"/>
          </a:p>
          <a:p>
            <a:pPr lvl="1"/>
            <a:r>
              <a:rPr lang="en-US" sz="9600" dirty="0" smtClean="0"/>
              <a:t>Multi-factor </a:t>
            </a:r>
            <a:r>
              <a:rPr lang="en-US" sz="9600" dirty="0"/>
              <a:t>Authentication</a:t>
            </a:r>
          </a:p>
          <a:p>
            <a:pPr lvl="2"/>
            <a:r>
              <a:rPr lang="en-US" sz="9600" u="sng" dirty="0">
                <a:hlinkClick r:id="rId4"/>
              </a:rPr>
              <a:t>http://bit.ly/1MYHy4p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err="1"/>
              <a:t>Thinktecture</a:t>
            </a:r>
            <a:r>
              <a:rPr lang="en-US" sz="9600" dirty="0"/>
              <a:t> Authorization Server</a:t>
            </a:r>
          </a:p>
          <a:p>
            <a:pPr lvl="1"/>
            <a:r>
              <a:rPr lang="en-US" sz="9600" dirty="0"/>
              <a:t>Source Code</a:t>
            </a:r>
          </a:p>
          <a:p>
            <a:pPr lvl="2"/>
            <a:r>
              <a:rPr lang="en-US" sz="9600" u="sng" dirty="0">
                <a:hlinkClick r:id="rId2"/>
              </a:rPr>
              <a:t>https://github.com/IdentityModel/AuthorizationServer</a:t>
            </a:r>
            <a:endParaRPr lang="en-US" sz="9600" dirty="0"/>
          </a:p>
          <a:p>
            <a:pPr lvl="1"/>
            <a:r>
              <a:rPr lang="en-US" sz="9600" dirty="0"/>
              <a:t>Configuration</a:t>
            </a:r>
          </a:p>
          <a:p>
            <a:pPr lvl="1"/>
            <a:r>
              <a:rPr lang="en-US" sz="9600" u="sng" dirty="0">
                <a:hlinkClick r:id="rId3"/>
              </a:rPr>
              <a:t>https://github.com/IdentityModel/AuthorizationServer/wiki</a:t>
            </a:r>
            <a:endParaRPr lang="en-US" sz="9600" dirty="0"/>
          </a:p>
          <a:p>
            <a:r>
              <a:rPr lang="en-US" sz="9600" dirty="0" err="1"/>
              <a:t>Thinktecture</a:t>
            </a:r>
            <a:r>
              <a:rPr lang="en-US" sz="9600" dirty="0"/>
              <a:t> Identity Server (Supports </a:t>
            </a:r>
            <a:r>
              <a:rPr lang="en-US" sz="9600" dirty="0" err="1"/>
              <a:t>OpenID</a:t>
            </a:r>
            <a:r>
              <a:rPr lang="en-US" sz="9600" dirty="0"/>
              <a:t> Connect)</a:t>
            </a:r>
          </a:p>
          <a:p>
            <a:pPr lvl="1"/>
            <a:r>
              <a:rPr lang="en-US" sz="9600" u="sng" dirty="0">
                <a:hlinkClick r:id="rId4"/>
              </a:rPr>
              <a:t>https://</a:t>
            </a:r>
            <a:r>
              <a:rPr lang="en-US" sz="9600" u="sng" dirty="0" smtClean="0">
                <a:hlinkClick r:id="rId4"/>
              </a:rPr>
              <a:t>github.com/IdentityServer/IdentityServer3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6604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err="1"/>
              <a:t>OAuth</a:t>
            </a:r>
            <a:r>
              <a:rPr lang="en-US" sz="8000" dirty="0"/>
              <a:t> specification</a:t>
            </a:r>
          </a:p>
          <a:p>
            <a:pPr lvl="1"/>
            <a:r>
              <a:rPr lang="en-US" sz="8000" u="sng" dirty="0">
                <a:hlinkClick r:id="rId2"/>
              </a:rPr>
              <a:t>https://tools.ietf.org/html/rfc6749</a:t>
            </a:r>
            <a:endParaRPr lang="en-US" sz="8000" dirty="0"/>
          </a:p>
          <a:p>
            <a:r>
              <a:rPr lang="en-US" sz="8000" dirty="0"/>
              <a:t>SAML Specification</a:t>
            </a:r>
          </a:p>
          <a:p>
            <a:pPr lvl="1"/>
            <a:r>
              <a:rPr lang="en-US" sz="8000" u="sng" dirty="0">
                <a:hlinkClick r:id="rId3"/>
              </a:rPr>
              <a:t>http://saml.xml.org/saml-specifications</a:t>
            </a:r>
            <a:endParaRPr lang="en-US" sz="8000" dirty="0"/>
          </a:p>
          <a:p>
            <a:r>
              <a:rPr lang="en-US" sz="8000" dirty="0" smtClean="0"/>
              <a:t>Auth0</a:t>
            </a:r>
            <a:endParaRPr lang="en-US" sz="8000" dirty="0"/>
          </a:p>
          <a:p>
            <a:pPr lvl="1"/>
            <a:r>
              <a:rPr lang="en-US" sz="8000" u="sng" dirty="0">
                <a:hlinkClick r:id="rId4"/>
              </a:rPr>
              <a:t>https://auth0.com</a:t>
            </a:r>
            <a:r>
              <a:rPr lang="en-US" sz="8000" u="sng" dirty="0" smtClean="0">
                <a:hlinkClick r:id="rId4"/>
              </a:rPr>
              <a:t>/</a:t>
            </a:r>
            <a:endParaRPr lang="en-US" sz="8000" u="sng" dirty="0" smtClean="0"/>
          </a:p>
          <a:p>
            <a:r>
              <a:rPr lang="en-US" sz="8000" dirty="0"/>
              <a:t>Helpful Tools</a:t>
            </a:r>
          </a:p>
          <a:p>
            <a:pPr lvl="1"/>
            <a:r>
              <a:rPr lang="en-US" sz="8000" u="sng" dirty="0">
                <a:hlinkClick r:id="rId5"/>
              </a:rPr>
              <a:t>https://www.samltool.com/decode.php</a:t>
            </a:r>
            <a:endParaRPr lang="en-US" sz="8000" u="sng" dirty="0"/>
          </a:p>
          <a:p>
            <a:pPr lvl="1"/>
            <a:r>
              <a:rPr lang="en-US" sz="8000" u="sng" dirty="0">
                <a:hlinkClick r:id="rId6"/>
              </a:rPr>
              <a:t>http://www.jwt.io</a:t>
            </a:r>
            <a:endParaRPr lang="en-US" sz="8000" u="sng" dirty="0"/>
          </a:p>
          <a:p>
            <a:pPr lvl="1"/>
            <a:r>
              <a:rPr lang="en-US" sz="8000" u="sng" dirty="0">
                <a:hlinkClick r:id="rId7"/>
              </a:rPr>
              <a:t>http://www.telerik.com/fiddler</a:t>
            </a:r>
            <a:r>
              <a:rPr lang="en-US" sz="8000" u="sng" dirty="0"/>
              <a:t> (for PC)</a:t>
            </a:r>
          </a:p>
          <a:p>
            <a:pPr lvl="1"/>
            <a:r>
              <a:rPr lang="en-US" sz="8000" u="sng" dirty="0">
                <a:hlinkClick r:id="rId8"/>
              </a:rPr>
              <a:t>http://www.charlesproxy.com/</a:t>
            </a:r>
            <a:r>
              <a:rPr lang="en-US" sz="8000" u="sng" dirty="0"/>
              <a:t> (for Mac)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2819400" cy="2819400"/>
          </a:xfrm>
        </p:spPr>
      </p:pic>
      <p:sp>
        <p:nvSpPr>
          <p:cNvPr id="5" name="TextBox 4"/>
          <p:cNvSpPr txBox="1"/>
          <p:nvPr/>
        </p:nvSpPr>
        <p:spPr>
          <a:xfrm>
            <a:off x="1447800" y="5257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https://github.com/anibalvelarde/SSOExample</a:t>
            </a:r>
          </a:p>
        </p:txBody>
      </p:sp>
    </p:spTree>
    <p:extLst>
      <p:ext uri="{BB962C8B-B14F-4D97-AF65-F5344CB8AC3E}">
        <p14:creationId xmlns:p14="http://schemas.microsoft.com/office/powerpoint/2010/main" val="34245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– 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2"/>
            <a:r>
              <a:rPr lang="en-US" dirty="0" smtClean="0"/>
              <a:t>On-boarding </a:t>
            </a:r>
          </a:p>
          <a:p>
            <a:pPr lvl="2"/>
            <a:r>
              <a:rPr lang="en-US" dirty="0" smtClean="0"/>
              <a:t>Off-boarding</a:t>
            </a:r>
          </a:p>
          <a:p>
            <a:pPr lvl="1"/>
            <a:r>
              <a:rPr lang="en-US" dirty="0" smtClean="0"/>
              <a:t>Application Access Management</a:t>
            </a:r>
          </a:p>
          <a:p>
            <a:pPr lvl="1"/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Federation</a:t>
            </a:r>
          </a:p>
          <a:p>
            <a:pPr lvl="1"/>
            <a:r>
              <a:rPr lang="en-US" dirty="0" smtClean="0"/>
              <a:t>Compliance (S-Ox)</a:t>
            </a:r>
          </a:p>
          <a:p>
            <a:pPr lvl="1"/>
            <a:r>
              <a:rPr lang="en-US" dirty="0" smtClean="0"/>
              <a:t>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– Single Sign-On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High Level Authorization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buy</a:t>
            </a:r>
          </a:p>
          <a:p>
            <a:pPr lvl="1"/>
            <a:r>
              <a:rPr lang="en-US" dirty="0" smtClean="0"/>
              <a:t>Who are the players</a:t>
            </a:r>
            <a:r>
              <a:rPr lang="en-US" dirty="0" smtClean="0"/>
              <a:t>?  [Ping, Net.IQ, Microsoft, </a:t>
            </a:r>
            <a:r>
              <a:rPr lang="en-US" dirty="0" err="1" smtClean="0"/>
              <a:t>Stormpath</a:t>
            </a:r>
            <a:r>
              <a:rPr lang="en-US" dirty="0" smtClean="0"/>
              <a:t>, and many more]]</a:t>
            </a:r>
            <a:endParaRPr lang="en-US" dirty="0" smtClean="0"/>
          </a:p>
          <a:p>
            <a:pPr lvl="1"/>
            <a:r>
              <a:rPr lang="en-US" dirty="0" smtClean="0"/>
              <a:t>What are their offerings</a:t>
            </a:r>
            <a:r>
              <a:rPr lang="en-US" dirty="0" smtClean="0"/>
              <a:t>? [Reverse Proxy, STS, IDP, ID Stores, Admin Tools, Monitoring, Reporting, etc.]</a:t>
            </a:r>
            <a:endParaRPr lang="en-US" dirty="0" smtClean="0"/>
          </a:p>
          <a:p>
            <a:pPr lvl="1"/>
            <a:r>
              <a:rPr lang="en-US" dirty="0" smtClean="0"/>
              <a:t>How to select one? Cloud? On-</a:t>
            </a:r>
            <a:r>
              <a:rPr lang="en-US" dirty="0" err="1" smtClean="0"/>
              <a:t>Prem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(… and many other questions)</a:t>
            </a:r>
          </a:p>
          <a:p>
            <a:r>
              <a:rPr lang="en-US" dirty="0" smtClean="0"/>
              <a:t>If you build</a:t>
            </a:r>
          </a:p>
          <a:p>
            <a:pPr lvl="1"/>
            <a:r>
              <a:rPr lang="en-US" dirty="0" smtClean="0"/>
              <a:t>How to do it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You don’t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Only for Education or Intellectual </a:t>
            </a:r>
            <a:r>
              <a:rPr lang="en-US" dirty="0" smtClean="0"/>
              <a:t>curiosity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Single Log Out</a:t>
            </a:r>
          </a:p>
          <a:p>
            <a:pPr lvl="1"/>
            <a:r>
              <a:rPr lang="en-US" dirty="0" smtClean="0"/>
              <a:t>Criticisms</a:t>
            </a:r>
          </a:p>
          <a:p>
            <a:pPr lvl="2"/>
            <a:r>
              <a:rPr lang="en-US" dirty="0" smtClean="0"/>
              <a:t>Reduced Sign-On</a:t>
            </a:r>
          </a:p>
          <a:p>
            <a:pPr lvl="2"/>
            <a:r>
              <a:rPr lang="en-US" dirty="0" smtClean="0"/>
              <a:t>Larger negative impact when credentials are compromised</a:t>
            </a:r>
          </a:p>
          <a:p>
            <a:pPr lvl="2"/>
            <a:r>
              <a:rPr lang="en-US" dirty="0" smtClean="0"/>
              <a:t>Authentication service becomes a highly-critical service</a:t>
            </a:r>
          </a:p>
          <a:p>
            <a:pPr lvl="2"/>
            <a:r>
              <a:rPr lang="en-US" dirty="0" smtClean="0"/>
              <a:t>Settings for SSO Tokens [Sliding Windows, Access Tokens]</a:t>
            </a:r>
          </a:p>
          <a:p>
            <a:pPr lvl="2"/>
            <a:r>
              <a:rPr lang="en-US" dirty="0" smtClean="0"/>
              <a:t>And others…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Gartner Magic Quadrant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89011"/>
            <a:ext cx="6486834" cy="51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Microsoft Shop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Access to new servers (Windows 2012 R2)</a:t>
            </a:r>
          </a:p>
          <a:p>
            <a:pPr lvl="1"/>
            <a:r>
              <a:rPr lang="en-US" dirty="0" smtClean="0"/>
              <a:t>Microsoft-oriented Datacenter Environment</a:t>
            </a:r>
          </a:p>
          <a:p>
            <a:r>
              <a:rPr lang="en-US" dirty="0" smtClean="0"/>
              <a:t>Budget ($45K)</a:t>
            </a:r>
          </a:p>
          <a:p>
            <a:pPr lvl="1"/>
            <a:r>
              <a:rPr lang="en-US" dirty="0" smtClean="0"/>
              <a:t>Kind of low for an IAM/SSO solution</a:t>
            </a:r>
          </a:p>
          <a:p>
            <a:r>
              <a:rPr lang="en-US" dirty="0" smtClean="0"/>
              <a:t>Analysis Paralysis</a:t>
            </a:r>
          </a:p>
          <a:p>
            <a:r>
              <a:rPr lang="en-US" dirty="0" smtClean="0"/>
              <a:t>Very new domain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3549</TotalTime>
  <Words>563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Horizon</vt:lpstr>
      <vt:lpstr>Building Secure, low-budget iam/sso Service</vt:lpstr>
      <vt:lpstr>Contact Info</vt:lpstr>
      <vt:lpstr>Github url</vt:lpstr>
      <vt:lpstr>IAM – Identity and Access Management</vt:lpstr>
      <vt:lpstr>SSO – Single Sign-On</vt:lpstr>
      <vt:lpstr>Build or Buy?</vt:lpstr>
      <vt:lpstr>Build or buy?</vt:lpstr>
      <vt:lpstr>Gartner Magic Quadrant</vt:lpstr>
      <vt:lpstr>Our constraints</vt:lpstr>
      <vt:lpstr>Before You Begin</vt:lpstr>
      <vt:lpstr>Talking Protocols</vt:lpstr>
      <vt:lpstr>Talking Protocols We Chose to Use</vt:lpstr>
      <vt:lpstr>Talking Protocols – More Detail</vt:lpstr>
      <vt:lpstr>Architecture of Solution</vt:lpstr>
      <vt:lpstr>DEMO #1 – client-side Web app (spa)</vt:lpstr>
      <vt:lpstr>Working Example – Client-Side Web App</vt:lpstr>
      <vt:lpstr>Client-Side Web App SSD</vt:lpstr>
      <vt:lpstr>Demo #2 – server-side Web app</vt:lpstr>
      <vt:lpstr>Working Example – Server-Side Web App</vt:lpstr>
      <vt:lpstr>Server-Side Web App SSD</vt:lpstr>
      <vt:lpstr>References…</vt:lpstr>
      <vt:lpstr>More references…</vt:lpstr>
      <vt:lpstr>Even more references…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Secure, Low-Budget IAM / SSO Service</dc:title>
  <dc:creator>Anibal Velarde</dc:creator>
  <cp:lastModifiedBy>Anibal Velarde</cp:lastModifiedBy>
  <cp:revision>31</cp:revision>
  <dcterms:created xsi:type="dcterms:W3CDTF">2015-10-18T20:23:27Z</dcterms:created>
  <dcterms:modified xsi:type="dcterms:W3CDTF">2015-10-24T00:32:12Z</dcterms:modified>
</cp:coreProperties>
</file>