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8" r:id="rId12"/>
    <p:sldId id="265" r:id="rId13"/>
    <p:sldId id="269" r:id="rId14"/>
    <p:sldId id="266" r:id="rId15"/>
    <p:sldId id="267" r:id="rId16"/>
    <p:sldId id="271" r:id="rId17"/>
    <p:sldId id="270" r:id="rId18"/>
    <p:sldId id="272" r:id="rId19"/>
    <p:sldId id="273" r:id="rId20"/>
    <p:sldId id="275" r:id="rId21"/>
    <p:sldId id="276" r:id="rId22"/>
    <p:sldId id="274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6BA3C-63CB-401A-930B-ACFA95A13119}" type="doc">
      <dgm:prSet loTypeId="urn:microsoft.com/office/officeart/2005/8/layout/hList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7E5EE7E-AB00-47A0-A9E0-DB12A8258E9F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CD733C30-A2E2-48FC-806D-42A8A07517EF}" type="parTrans" cxnId="{782FF37E-3EC5-475F-B72E-E715E77E983E}">
      <dgm:prSet/>
      <dgm:spPr/>
      <dgm:t>
        <a:bodyPr/>
        <a:lstStyle/>
        <a:p>
          <a:endParaRPr lang="en-US"/>
        </a:p>
      </dgm:t>
    </dgm:pt>
    <dgm:pt modelId="{C240D149-2A74-4956-B3F7-A9397A046065}" type="sibTrans" cxnId="{782FF37E-3EC5-475F-B72E-E715E77E983E}">
      <dgm:prSet/>
      <dgm:spPr/>
      <dgm:t>
        <a:bodyPr/>
        <a:lstStyle/>
        <a:p>
          <a:endParaRPr lang="en-US"/>
        </a:p>
      </dgm:t>
    </dgm:pt>
    <dgm:pt modelId="{133EBEF7-73AE-48DC-A0F4-D0C207736098}">
      <dgm:prSet phldrT="[Text]"/>
      <dgm:spPr/>
      <dgm:t>
        <a:bodyPr/>
        <a:lstStyle/>
        <a:p>
          <a:r>
            <a:rPr lang="en-US" dirty="0" smtClean="0"/>
            <a:t>UI Logic</a:t>
          </a:r>
          <a:endParaRPr lang="en-US" dirty="0"/>
        </a:p>
      </dgm:t>
    </dgm:pt>
    <dgm:pt modelId="{E3A29B64-292C-4C6D-8BE9-69B9D6EF772A}" type="parTrans" cxnId="{F949EDE5-B775-41C2-A11D-9D6341F0DE1D}">
      <dgm:prSet/>
      <dgm:spPr/>
      <dgm:t>
        <a:bodyPr/>
        <a:lstStyle/>
        <a:p>
          <a:endParaRPr lang="en-US"/>
        </a:p>
      </dgm:t>
    </dgm:pt>
    <dgm:pt modelId="{812E59CE-1BB2-4191-AE1D-B3B13C8E1BD6}" type="sibTrans" cxnId="{F949EDE5-B775-41C2-A11D-9D6341F0DE1D}">
      <dgm:prSet/>
      <dgm:spPr/>
      <dgm:t>
        <a:bodyPr/>
        <a:lstStyle/>
        <a:p>
          <a:endParaRPr lang="en-US"/>
        </a:p>
      </dgm:t>
    </dgm:pt>
    <dgm:pt modelId="{EF218C34-6DA6-4556-AA95-CEC2365E27F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E7BDE384-11DE-4976-9A8A-14CF5D7ACC5B}" type="parTrans" cxnId="{EE1412C6-7F7E-4608-8EE4-3568DF034D71}">
      <dgm:prSet/>
      <dgm:spPr/>
      <dgm:t>
        <a:bodyPr/>
        <a:lstStyle/>
        <a:p>
          <a:endParaRPr lang="en-US"/>
        </a:p>
      </dgm:t>
    </dgm:pt>
    <dgm:pt modelId="{60111686-FA78-41F7-A8B3-15D815D52577}" type="sibTrans" cxnId="{EE1412C6-7F7E-4608-8EE4-3568DF034D71}">
      <dgm:prSet/>
      <dgm:spPr/>
      <dgm:t>
        <a:bodyPr/>
        <a:lstStyle/>
        <a:p>
          <a:endParaRPr lang="en-US"/>
        </a:p>
      </dgm:t>
    </dgm:pt>
    <dgm:pt modelId="{A1F359C2-4547-4E9E-AA53-03733915BA02}">
      <dgm:prSet phldrT="[Text]"/>
      <dgm:spPr/>
      <dgm:t>
        <a:bodyPr/>
        <a:lstStyle/>
        <a:p>
          <a:r>
            <a:rPr lang="en-US" dirty="0" smtClean="0"/>
            <a:t>Business / Domain Logic</a:t>
          </a:r>
          <a:endParaRPr lang="en-US" dirty="0"/>
        </a:p>
      </dgm:t>
    </dgm:pt>
    <dgm:pt modelId="{2255A0C0-CC22-47F5-99CD-C5DACF1D1939}" type="parTrans" cxnId="{206E996F-AD7C-4DD6-B388-6B1769CB0707}">
      <dgm:prSet/>
      <dgm:spPr/>
      <dgm:t>
        <a:bodyPr/>
        <a:lstStyle/>
        <a:p>
          <a:endParaRPr lang="en-US"/>
        </a:p>
      </dgm:t>
    </dgm:pt>
    <dgm:pt modelId="{333CC599-F66F-487E-A03B-B18719AA7D9B}" type="sibTrans" cxnId="{206E996F-AD7C-4DD6-B388-6B1769CB0707}">
      <dgm:prSet/>
      <dgm:spPr/>
      <dgm:t>
        <a:bodyPr/>
        <a:lstStyle/>
        <a:p>
          <a:endParaRPr lang="en-US"/>
        </a:p>
      </dgm:t>
    </dgm:pt>
    <dgm:pt modelId="{C4CA7067-905E-4D59-A478-228BFF591393}">
      <dgm:prSet phldrT="[Text]"/>
      <dgm:spPr/>
      <dgm:t>
        <a:bodyPr/>
        <a:lstStyle/>
        <a:p>
          <a:r>
            <a:rPr lang="en-US" dirty="0" smtClean="0"/>
            <a:t>Data Access</a:t>
          </a:r>
          <a:endParaRPr lang="en-US" dirty="0"/>
        </a:p>
      </dgm:t>
    </dgm:pt>
    <dgm:pt modelId="{3B43837A-B449-451B-8DC7-03268158BFEB}" type="parTrans" cxnId="{60A8DFCC-EE44-4E9F-9531-B0AEEBC13B29}">
      <dgm:prSet/>
      <dgm:spPr/>
      <dgm:t>
        <a:bodyPr/>
        <a:lstStyle/>
        <a:p>
          <a:endParaRPr lang="en-US"/>
        </a:p>
      </dgm:t>
    </dgm:pt>
    <dgm:pt modelId="{8FAB76C4-8651-4447-AA12-69AC0F1069BD}" type="sibTrans" cxnId="{60A8DFCC-EE44-4E9F-9531-B0AEEBC13B29}">
      <dgm:prSet/>
      <dgm:spPr/>
      <dgm:t>
        <a:bodyPr/>
        <a:lstStyle/>
        <a:p>
          <a:endParaRPr lang="en-US"/>
        </a:p>
      </dgm:t>
    </dgm:pt>
    <dgm:pt modelId="{1A0C8DD4-7445-43A6-9DA5-754846C806FE}" type="pres">
      <dgm:prSet presAssocID="{1896BA3C-63CB-401A-930B-ACFA95A131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EEFF64-D669-4ED1-9C3E-99BB69D44827}" type="pres">
      <dgm:prSet presAssocID="{1896BA3C-63CB-401A-930B-ACFA95A13119}" presName="fgShape" presStyleLbl="fgShp" presStyleIdx="0" presStyleCnt="1"/>
      <dgm:spPr/>
    </dgm:pt>
    <dgm:pt modelId="{9E3C7FF0-49B0-4990-A1CB-F7FE77EB3713}" type="pres">
      <dgm:prSet presAssocID="{1896BA3C-63CB-401A-930B-ACFA95A13119}" presName="linComp" presStyleCnt="0"/>
      <dgm:spPr/>
    </dgm:pt>
    <dgm:pt modelId="{2E8EFC91-B4C8-4E72-BEE3-34AF7024DE72}" type="pres">
      <dgm:prSet presAssocID="{57E5EE7E-AB00-47A0-A9E0-DB12A8258E9F}" presName="compNode" presStyleCnt="0"/>
      <dgm:spPr/>
    </dgm:pt>
    <dgm:pt modelId="{D6AA0268-617D-4C93-8D17-DA95FE520B75}" type="pres">
      <dgm:prSet presAssocID="{57E5EE7E-AB00-47A0-A9E0-DB12A8258E9F}" presName="bkgdShape" presStyleLbl="node1" presStyleIdx="0" presStyleCnt="5" custLinFactNeighborY="254"/>
      <dgm:spPr/>
      <dgm:t>
        <a:bodyPr/>
        <a:lstStyle/>
        <a:p>
          <a:endParaRPr lang="en-US"/>
        </a:p>
      </dgm:t>
    </dgm:pt>
    <dgm:pt modelId="{E65F3DB3-E54B-4385-8FCE-9A85A6819978}" type="pres">
      <dgm:prSet presAssocID="{57E5EE7E-AB00-47A0-A9E0-DB12A8258E9F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C08B8-A101-4998-9057-2FFC672932BE}" type="pres">
      <dgm:prSet presAssocID="{57E5EE7E-AB00-47A0-A9E0-DB12A8258E9F}" presName="invisiNode" presStyleLbl="node1" presStyleIdx="0" presStyleCnt="5"/>
      <dgm:spPr/>
    </dgm:pt>
    <dgm:pt modelId="{5D3D50DE-605C-49D5-90C1-B54C09B88127}" type="pres">
      <dgm:prSet presAssocID="{57E5EE7E-AB00-47A0-A9E0-DB12A8258E9F}" presName="imagNode" presStyleLbl="fgImgPlace1" presStyleIdx="0" presStyleCnt="5"/>
      <dgm:spPr/>
    </dgm:pt>
    <dgm:pt modelId="{E40529A9-FEDB-45B7-8472-D509A9E70486}" type="pres">
      <dgm:prSet presAssocID="{C240D149-2A74-4956-B3F7-A9397A04606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89DB6AC-32A6-4BC3-8556-B09D33EB84F4}" type="pres">
      <dgm:prSet presAssocID="{133EBEF7-73AE-48DC-A0F4-D0C207736098}" presName="compNode" presStyleCnt="0"/>
      <dgm:spPr/>
    </dgm:pt>
    <dgm:pt modelId="{48A16BCB-1EBE-4A92-BE6B-EBDA5467BA80}" type="pres">
      <dgm:prSet presAssocID="{133EBEF7-73AE-48DC-A0F4-D0C207736098}" presName="bkgdShape" presStyleLbl="node1" presStyleIdx="1" presStyleCnt="5"/>
      <dgm:spPr/>
      <dgm:t>
        <a:bodyPr/>
        <a:lstStyle/>
        <a:p>
          <a:endParaRPr lang="en-US"/>
        </a:p>
      </dgm:t>
    </dgm:pt>
    <dgm:pt modelId="{8A690C62-A308-4B1B-B212-D4DA045871F5}" type="pres">
      <dgm:prSet presAssocID="{133EBEF7-73AE-48DC-A0F4-D0C207736098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715F8-33F7-4894-BDD2-0A14AE8F1C1B}" type="pres">
      <dgm:prSet presAssocID="{133EBEF7-73AE-48DC-A0F4-D0C207736098}" presName="invisiNode" presStyleLbl="node1" presStyleIdx="1" presStyleCnt="5"/>
      <dgm:spPr/>
    </dgm:pt>
    <dgm:pt modelId="{BAF9FDDA-E8C0-4695-A5E8-3DF89D9C5782}" type="pres">
      <dgm:prSet presAssocID="{133EBEF7-73AE-48DC-A0F4-D0C207736098}" presName="imagNode" presStyleLbl="fgImgPlace1" presStyleIdx="1" presStyleCnt="5"/>
      <dgm:spPr/>
    </dgm:pt>
    <dgm:pt modelId="{EAB68D07-1866-428E-B7B8-CBC25159D4E2}" type="pres">
      <dgm:prSet presAssocID="{812E59CE-1BB2-4191-AE1D-B3B13C8E1BD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704F625-6876-41FE-841C-FF343E9124CE}" type="pres">
      <dgm:prSet presAssocID="{A1F359C2-4547-4E9E-AA53-03733915BA02}" presName="compNode" presStyleCnt="0"/>
      <dgm:spPr/>
    </dgm:pt>
    <dgm:pt modelId="{27DE985E-44D8-462B-B0CB-991D091E1DA6}" type="pres">
      <dgm:prSet presAssocID="{A1F359C2-4547-4E9E-AA53-03733915BA02}" presName="bkgdShape" presStyleLbl="node1" presStyleIdx="2" presStyleCnt="5"/>
      <dgm:spPr/>
      <dgm:t>
        <a:bodyPr/>
        <a:lstStyle/>
        <a:p>
          <a:endParaRPr lang="en-US"/>
        </a:p>
      </dgm:t>
    </dgm:pt>
    <dgm:pt modelId="{9BBAD918-8D6C-4BAA-89D2-ACFB39E2E8D0}" type="pres">
      <dgm:prSet presAssocID="{A1F359C2-4547-4E9E-AA53-03733915BA02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685B9-5226-46C7-BCDA-79F92D68260B}" type="pres">
      <dgm:prSet presAssocID="{A1F359C2-4547-4E9E-AA53-03733915BA02}" presName="invisiNode" presStyleLbl="node1" presStyleIdx="2" presStyleCnt="5"/>
      <dgm:spPr/>
    </dgm:pt>
    <dgm:pt modelId="{8CD135BD-03E1-468F-97E0-42BFFAB917A7}" type="pres">
      <dgm:prSet presAssocID="{A1F359C2-4547-4E9E-AA53-03733915BA02}" presName="imagNode" presStyleLbl="fgImgPlace1" presStyleIdx="2" presStyleCnt="5"/>
      <dgm:spPr/>
    </dgm:pt>
    <dgm:pt modelId="{CA8AF7D1-6585-4BB2-83C3-F2D8BF8CD805}" type="pres">
      <dgm:prSet presAssocID="{333CC599-F66F-487E-A03B-B18719AA7D9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7111C9B-ECF2-49E1-85EE-E90107A16A2E}" type="pres">
      <dgm:prSet presAssocID="{C4CA7067-905E-4D59-A478-228BFF591393}" presName="compNode" presStyleCnt="0"/>
      <dgm:spPr/>
    </dgm:pt>
    <dgm:pt modelId="{FB199ECF-6BDF-4A89-ADE4-86959717DA10}" type="pres">
      <dgm:prSet presAssocID="{C4CA7067-905E-4D59-A478-228BFF591393}" presName="bkgdShape" presStyleLbl="node1" presStyleIdx="3" presStyleCnt="5"/>
      <dgm:spPr/>
      <dgm:t>
        <a:bodyPr/>
        <a:lstStyle/>
        <a:p>
          <a:endParaRPr lang="en-US"/>
        </a:p>
      </dgm:t>
    </dgm:pt>
    <dgm:pt modelId="{55D7F236-72C5-4B0D-85CA-EB5804999E15}" type="pres">
      <dgm:prSet presAssocID="{C4CA7067-905E-4D59-A478-228BFF591393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F24F-89CF-4D1A-AB06-30AA515C95BA}" type="pres">
      <dgm:prSet presAssocID="{C4CA7067-905E-4D59-A478-228BFF591393}" presName="invisiNode" presStyleLbl="node1" presStyleIdx="3" presStyleCnt="5"/>
      <dgm:spPr/>
    </dgm:pt>
    <dgm:pt modelId="{2A786C12-C173-402C-B875-BB1206D7764A}" type="pres">
      <dgm:prSet presAssocID="{C4CA7067-905E-4D59-A478-228BFF591393}" presName="imagNode" presStyleLbl="fgImgPlace1" presStyleIdx="3" presStyleCnt="5"/>
      <dgm:spPr/>
    </dgm:pt>
    <dgm:pt modelId="{21C1C859-17D5-42AA-BEAF-F1F3C7503E12}" type="pres">
      <dgm:prSet presAssocID="{8FAB76C4-8651-4447-AA12-69AC0F1069B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D810153-00B2-4E2E-B137-C5D9ED1C8E4F}" type="pres">
      <dgm:prSet presAssocID="{EF218C34-6DA6-4556-AA95-CEC2365E27FE}" presName="compNode" presStyleCnt="0"/>
      <dgm:spPr/>
    </dgm:pt>
    <dgm:pt modelId="{C9FA54C6-1979-4E00-90C5-ED092C106C71}" type="pres">
      <dgm:prSet presAssocID="{EF218C34-6DA6-4556-AA95-CEC2365E27FE}" presName="bkgdShape" presStyleLbl="node1" presStyleIdx="4" presStyleCnt="5"/>
      <dgm:spPr/>
      <dgm:t>
        <a:bodyPr/>
        <a:lstStyle/>
        <a:p>
          <a:endParaRPr lang="en-US"/>
        </a:p>
      </dgm:t>
    </dgm:pt>
    <dgm:pt modelId="{0286D35A-9C25-48BB-A4CB-A821C70EC7EE}" type="pres">
      <dgm:prSet presAssocID="{EF218C34-6DA6-4556-AA95-CEC2365E27FE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B196B-8E2D-46E3-A44A-9CEB36691B84}" type="pres">
      <dgm:prSet presAssocID="{EF218C34-6DA6-4556-AA95-CEC2365E27FE}" presName="invisiNode" presStyleLbl="node1" presStyleIdx="4" presStyleCnt="5"/>
      <dgm:spPr/>
    </dgm:pt>
    <dgm:pt modelId="{3D87B1A1-6AA2-4AF3-9BC1-A8A7797599EC}" type="pres">
      <dgm:prSet presAssocID="{EF218C34-6DA6-4556-AA95-CEC2365E27FE}" presName="imagNode" presStyleLbl="fgImgPlace1" presStyleIdx="4" presStyleCnt="5"/>
      <dgm:spPr/>
    </dgm:pt>
  </dgm:ptLst>
  <dgm:cxnLst>
    <dgm:cxn modelId="{206E996F-AD7C-4DD6-B388-6B1769CB0707}" srcId="{1896BA3C-63CB-401A-930B-ACFA95A13119}" destId="{A1F359C2-4547-4E9E-AA53-03733915BA02}" srcOrd="2" destOrd="0" parTransId="{2255A0C0-CC22-47F5-99CD-C5DACF1D1939}" sibTransId="{333CC599-F66F-487E-A03B-B18719AA7D9B}"/>
    <dgm:cxn modelId="{1414D469-D3E6-4DC4-9C3B-A7DA0E550867}" type="presOf" srcId="{C240D149-2A74-4956-B3F7-A9397A046065}" destId="{E40529A9-FEDB-45B7-8472-D509A9E70486}" srcOrd="0" destOrd="0" presId="urn:microsoft.com/office/officeart/2005/8/layout/hList7"/>
    <dgm:cxn modelId="{56B21CA6-31AB-458B-AB85-B164B28DB949}" type="presOf" srcId="{A1F359C2-4547-4E9E-AA53-03733915BA02}" destId="{27DE985E-44D8-462B-B0CB-991D091E1DA6}" srcOrd="0" destOrd="0" presId="urn:microsoft.com/office/officeart/2005/8/layout/hList7"/>
    <dgm:cxn modelId="{E804CF50-AAC3-4173-88E5-2B889FBD60D1}" type="presOf" srcId="{EF218C34-6DA6-4556-AA95-CEC2365E27FE}" destId="{0286D35A-9C25-48BB-A4CB-A821C70EC7EE}" srcOrd="1" destOrd="0" presId="urn:microsoft.com/office/officeart/2005/8/layout/hList7"/>
    <dgm:cxn modelId="{F949EDE5-B775-41C2-A11D-9D6341F0DE1D}" srcId="{1896BA3C-63CB-401A-930B-ACFA95A13119}" destId="{133EBEF7-73AE-48DC-A0F4-D0C207736098}" srcOrd="1" destOrd="0" parTransId="{E3A29B64-292C-4C6D-8BE9-69B9D6EF772A}" sibTransId="{812E59CE-1BB2-4191-AE1D-B3B13C8E1BD6}"/>
    <dgm:cxn modelId="{9B6A770F-506F-46BB-87CD-9BD91214F694}" type="presOf" srcId="{57E5EE7E-AB00-47A0-A9E0-DB12A8258E9F}" destId="{E65F3DB3-E54B-4385-8FCE-9A85A6819978}" srcOrd="1" destOrd="0" presId="urn:microsoft.com/office/officeart/2005/8/layout/hList7"/>
    <dgm:cxn modelId="{A57CC007-801E-4F91-8377-A200D22B1BA8}" type="presOf" srcId="{133EBEF7-73AE-48DC-A0F4-D0C207736098}" destId="{8A690C62-A308-4B1B-B212-D4DA045871F5}" srcOrd="1" destOrd="0" presId="urn:microsoft.com/office/officeart/2005/8/layout/hList7"/>
    <dgm:cxn modelId="{CD648AE2-82EF-41F4-97E2-0219EBBA260C}" type="presOf" srcId="{812E59CE-1BB2-4191-AE1D-B3B13C8E1BD6}" destId="{EAB68D07-1866-428E-B7B8-CBC25159D4E2}" srcOrd="0" destOrd="0" presId="urn:microsoft.com/office/officeart/2005/8/layout/hList7"/>
    <dgm:cxn modelId="{58401053-AE6E-4E36-A3C9-2637D2706389}" type="presOf" srcId="{333CC599-F66F-487E-A03B-B18719AA7D9B}" destId="{CA8AF7D1-6585-4BB2-83C3-F2D8BF8CD805}" srcOrd="0" destOrd="0" presId="urn:microsoft.com/office/officeart/2005/8/layout/hList7"/>
    <dgm:cxn modelId="{60A8DFCC-EE44-4E9F-9531-B0AEEBC13B29}" srcId="{1896BA3C-63CB-401A-930B-ACFA95A13119}" destId="{C4CA7067-905E-4D59-A478-228BFF591393}" srcOrd="3" destOrd="0" parTransId="{3B43837A-B449-451B-8DC7-03268158BFEB}" sibTransId="{8FAB76C4-8651-4447-AA12-69AC0F1069BD}"/>
    <dgm:cxn modelId="{A61D6BC9-231C-44F4-8D48-B438D1B99330}" type="presOf" srcId="{C4CA7067-905E-4D59-A478-228BFF591393}" destId="{55D7F236-72C5-4B0D-85CA-EB5804999E15}" srcOrd="1" destOrd="0" presId="urn:microsoft.com/office/officeart/2005/8/layout/hList7"/>
    <dgm:cxn modelId="{A18A0F96-CE0D-4762-B55C-69B3E2FDC725}" type="presOf" srcId="{C4CA7067-905E-4D59-A478-228BFF591393}" destId="{FB199ECF-6BDF-4A89-ADE4-86959717DA10}" srcOrd="0" destOrd="0" presId="urn:microsoft.com/office/officeart/2005/8/layout/hList7"/>
    <dgm:cxn modelId="{0F041409-6465-4ED3-AD82-C5DEE759A2C6}" type="presOf" srcId="{EF218C34-6DA6-4556-AA95-CEC2365E27FE}" destId="{C9FA54C6-1979-4E00-90C5-ED092C106C71}" srcOrd="0" destOrd="0" presId="urn:microsoft.com/office/officeart/2005/8/layout/hList7"/>
    <dgm:cxn modelId="{5DF95198-B1EC-4F7A-A4D0-EEB5207FC52B}" type="presOf" srcId="{8FAB76C4-8651-4447-AA12-69AC0F1069BD}" destId="{21C1C859-17D5-42AA-BEAF-F1F3C7503E12}" srcOrd="0" destOrd="0" presId="urn:microsoft.com/office/officeart/2005/8/layout/hList7"/>
    <dgm:cxn modelId="{EE0D95B7-5287-47E1-B21E-075135AB3FE8}" type="presOf" srcId="{133EBEF7-73AE-48DC-A0F4-D0C207736098}" destId="{48A16BCB-1EBE-4A92-BE6B-EBDA5467BA80}" srcOrd="0" destOrd="0" presId="urn:microsoft.com/office/officeart/2005/8/layout/hList7"/>
    <dgm:cxn modelId="{1CB31602-7FB6-444F-909E-9042B16E19C8}" type="presOf" srcId="{1896BA3C-63CB-401A-930B-ACFA95A13119}" destId="{1A0C8DD4-7445-43A6-9DA5-754846C806FE}" srcOrd="0" destOrd="0" presId="urn:microsoft.com/office/officeart/2005/8/layout/hList7"/>
    <dgm:cxn modelId="{4E305412-D750-47C3-97F3-25960BEC87A4}" type="presOf" srcId="{57E5EE7E-AB00-47A0-A9E0-DB12A8258E9F}" destId="{D6AA0268-617D-4C93-8D17-DA95FE520B75}" srcOrd="0" destOrd="0" presId="urn:microsoft.com/office/officeart/2005/8/layout/hList7"/>
    <dgm:cxn modelId="{782FF37E-3EC5-475F-B72E-E715E77E983E}" srcId="{1896BA3C-63CB-401A-930B-ACFA95A13119}" destId="{57E5EE7E-AB00-47A0-A9E0-DB12A8258E9F}" srcOrd="0" destOrd="0" parTransId="{CD733C30-A2E2-48FC-806D-42A8A07517EF}" sibTransId="{C240D149-2A74-4956-B3F7-A9397A046065}"/>
    <dgm:cxn modelId="{EE1412C6-7F7E-4608-8EE4-3568DF034D71}" srcId="{1896BA3C-63CB-401A-930B-ACFA95A13119}" destId="{EF218C34-6DA6-4556-AA95-CEC2365E27FE}" srcOrd="4" destOrd="0" parTransId="{E7BDE384-11DE-4976-9A8A-14CF5D7ACC5B}" sibTransId="{60111686-FA78-41F7-A8B3-15D815D52577}"/>
    <dgm:cxn modelId="{1D1D7FDF-48B6-4FD3-9E19-6EA8277FF911}" type="presOf" srcId="{A1F359C2-4547-4E9E-AA53-03733915BA02}" destId="{9BBAD918-8D6C-4BAA-89D2-ACFB39E2E8D0}" srcOrd="1" destOrd="0" presId="urn:microsoft.com/office/officeart/2005/8/layout/hList7"/>
    <dgm:cxn modelId="{95F818DF-F52C-431C-83C6-98DE1D602A8C}" type="presParOf" srcId="{1A0C8DD4-7445-43A6-9DA5-754846C806FE}" destId="{D7EEFF64-D669-4ED1-9C3E-99BB69D44827}" srcOrd="0" destOrd="0" presId="urn:microsoft.com/office/officeart/2005/8/layout/hList7"/>
    <dgm:cxn modelId="{B3F8CC33-DB93-476C-B1E7-14456FA27F74}" type="presParOf" srcId="{1A0C8DD4-7445-43A6-9DA5-754846C806FE}" destId="{9E3C7FF0-49B0-4990-A1CB-F7FE77EB3713}" srcOrd="1" destOrd="0" presId="urn:microsoft.com/office/officeart/2005/8/layout/hList7"/>
    <dgm:cxn modelId="{3743BB0A-7A0E-400C-B831-CB268C563079}" type="presParOf" srcId="{9E3C7FF0-49B0-4990-A1CB-F7FE77EB3713}" destId="{2E8EFC91-B4C8-4E72-BEE3-34AF7024DE72}" srcOrd="0" destOrd="0" presId="urn:microsoft.com/office/officeart/2005/8/layout/hList7"/>
    <dgm:cxn modelId="{5F5CB055-BF14-46C5-A49D-D10181EDBEF9}" type="presParOf" srcId="{2E8EFC91-B4C8-4E72-BEE3-34AF7024DE72}" destId="{D6AA0268-617D-4C93-8D17-DA95FE520B75}" srcOrd="0" destOrd="0" presId="urn:microsoft.com/office/officeart/2005/8/layout/hList7"/>
    <dgm:cxn modelId="{3439AE41-1E26-463E-8C99-A109D8A181A1}" type="presParOf" srcId="{2E8EFC91-B4C8-4E72-BEE3-34AF7024DE72}" destId="{E65F3DB3-E54B-4385-8FCE-9A85A6819978}" srcOrd="1" destOrd="0" presId="urn:microsoft.com/office/officeart/2005/8/layout/hList7"/>
    <dgm:cxn modelId="{A7955252-D4EC-4615-B43D-720324CD0E2E}" type="presParOf" srcId="{2E8EFC91-B4C8-4E72-BEE3-34AF7024DE72}" destId="{36AC08B8-A101-4998-9057-2FFC672932BE}" srcOrd="2" destOrd="0" presId="urn:microsoft.com/office/officeart/2005/8/layout/hList7"/>
    <dgm:cxn modelId="{82B10C2C-CD9D-4CC7-A379-332286CEB3A5}" type="presParOf" srcId="{2E8EFC91-B4C8-4E72-BEE3-34AF7024DE72}" destId="{5D3D50DE-605C-49D5-90C1-B54C09B88127}" srcOrd="3" destOrd="0" presId="urn:microsoft.com/office/officeart/2005/8/layout/hList7"/>
    <dgm:cxn modelId="{A405A92D-6ED5-4CE5-A685-C1FF7B06CEBB}" type="presParOf" srcId="{9E3C7FF0-49B0-4990-A1CB-F7FE77EB3713}" destId="{E40529A9-FEDB-45B7-8472-D509A9E70486}" srcOrd="1" destOrd="0" presId="urn:microsoft.com/office/officeart/2005/8/layout/hList7"/>
    <dgm:cxn modelId="{174DC834-DB5A-44DB-9005-A6E3A882C323}" type="presParOf" srcId="{9E3C7FF0-49B0-4990-A1CB-F7FE77EB3713}" destId="{C89DB6AC-32A6-4BC3-8556-B09D33EB84F4}" srcOrd="2" destOrd="0" presId="urn:microsoft.com/office/officeart/2005/8/layout/hList7"/>
    <dgm:cxn modelId="{2171E03F-9BAC-4544-8FA4-65E4B042E9FC}" type="presParOf" srcId="{C89DB6AC-32A6-4BC3-8556-B09D33EB84F4}" destId="{48A16BCB-1EBE-4A92-BE6B-EBDA5467BA80}" srcOrd="0" destOrd="0" presId="urn:microsoft.com/office/officeart/2005/8/layout/hList7"/>
    <dgm:cxn modelId="{04B6E930-183D-40D2-8DCF-AD9D4EE430CC}" type="presParOf" srcId="{C89DB6AC-32A6-4BC3-8556-B09D33EB84F4}" destId="{8A690C62-A308-4B1B-B212-D4DA045871F5}" srcOrd="1" destOrd="0" presId="urn:microsoft.com/office/officeart/2005/8/layout/hList7"/>
    <dgm:cxn modelId="{E223CB14-D0D1-4D43-97FB-45DF789FB733}" type="presParOf" srcId="{C89DB6AC-32A6-4BC3-8556-B09D33EB84F4}" destId="{974715F8-33F7-4894-BDD2-0A14AE8F1C1B}" srcOrd="2" destOrd="0" presId="urn:microsoft.com/office/officeart/2005/8/layout/hList7"/>
    <dgm:cxn modelId="{73A88D89-D04B-448B-8442-2C6F49BAE2FD}" type="presParOf" srcId="{C89DB6AC-32A6-4BC3-8556-B09D33EB84F4}" destId="{BAF9FDDA-E8C0-4695-A5E8-3DF89D9C5782}" srcOrd="3" destOrd="0" presId="urn:microsoft.com/office/officeart/2005/8/layout/hList7"/>
    <dgm:cxn modelId="{1328310B-C9C8-4BD6-988D-A211048FE8B9}" type="presParOf" srcId="{9E3C7FF0-49B0-4990-A1CB-F7FE77EB3713}" destId="{EAB68D07-1866-428E-B7B8-CBC25159D4E2}" srcOrd="3" destOrd="0" presId="urn:microsoft.com/office/officeart/2005/8/layout/hList7"/>
    <dgm:cxn modelId="{76829F87-FE19-40AF-9C95-5ADC522EFF9D}" type="presParOf" srcId="{9E3C7FF0-49B0-4990-A1CB-F7FE77EB3713}" destId="{7704F625-6876-41FE-841C-FF343E9124CE}" srcOrd="4" destOrd="0" presId="urn:microsoft.com/office/officeart/2005/8/layout/hList7"/>
    <dgm:cxn modelId="{A8FBD507-31CC-4B42-83F7-CF54418F180D}" type="presParOf" srcId="{7704F625-6876-41FE-841C-FF343E9124CE}" destId="{27DE985E-44D8-462B-B0CB-991D091E1DA6}" srcOrd="0" destOrd="0" presId="urn:microsoft.com/office/officeart/2005/8/layout/hList7"/>
    <dgm:cxn modelId="{1C3136D8-4599-489E-8781-D08FC7899497}" type="presParOf" srcId="{7704F625-6876-41FE-841C-FF343E9124CE}" destId="{9BBAD918-8D6C-4BAA-89D2-ACFB39E2E8D0}" srcOrd="1" destOrd="0" presId="urn:microsoft.com/office/officeart/2005/8/layout/hList7"/>
    <dgm:cxn modelId="{3AEB486B-F086-4957-AEF6-A32420D0DFE5}" type="presParOf" srcId="{7704F625-6876-41FE-841C-FF343E9124CE}" destId="{482685B9-5226-46C7-BCDA-79F92D68260B}" srcOrd="2" destOrd="0" presId="urn:microsoft.com/office/officeart/2005/8/layout/hList7"/>
    <dgm:cxn modelId="{E0C45433-18E0-4FD7-94E3-C848D92EA632}" type="presParOf" srcId="{7704F625-6876-41FE-841C-FF343E9124CE}" destId="{8CD135BD-03E1-468F-97E0-42BFFAB917A7}" srcOrd="3" destOrd="0" presId="urn:microsoft.com/office/officeart/2005/8/layout/hList7"/>
    <dgm:cxn modelId="{D3514637-6FF8-492D-8456-0B91694BFBF6}" type="presParOf" srcId="{9E3C7FF0-49B0-4990-A1CB-F7FE77EB3713}" destId="{CA8AF7D1-6585-4BB2-83C3-F2D8BF8CD805}" srcOrd="5" destOrd="0" presId="urn:microsoft.com/office/officeart/2005/8/layout/hList7"/>
    <dgm:cxn modelId="{56669391-8490-40A9-A0A7-DE773E4DFD66}" type="presParOf" srcId="{9E3C7FF0-49B0-4990-A1CB-F7FE77EB3713}" destId="{57111C9B-ECF2-49E1-85EE-E90107A16A2E}" srcOrd="6" destOrd="0" presId="urn:microsoft.com/office/officeart/2005/8/layout/hList7"/>
    <dgm:cxn modelId="{7B4BEA2E-7DC3-4172-983E-520B2166C24B}" type="presParOf" srcId="{57111C9B-ECF2-49E1-85EE-E90107A16A2E}" destId="{FB199ECF-6BDF-4A89-ADE4-86959717DA10}" srcOrd="0" destOrd="0" presId="urn:microsoft.com/office/officeart/2005/8/layout/hList7"/>
    <dgm:cxn modelId="{FC723CA0-7C67-4DB6-966B-6EED847DC99C}" type="presParOf" srcId="{57111C9B-ECF2-49E1-85EE-E90107A16A2E}" destId="{55D7F236-72C5-4B0D-85CA-EB5804999E15}" srcOrd="1" destOrd="0" presId="urn:microsoft.com/office/officeart/2005/8/layout/hList7"/>
    <dgm:cxn modelId="{AB8F737D-112E-4227-B8EB-EBD3E9F89A27}" type="presParOf" srcId="{57111C9B-ECF2-49E1-85EE-E90107A16A2E}" destId="{AF0AF24F-89CF-4D1A-AB06-30AA515C95BA}" srcOrd="2" destOrd="0" presId="urn:microsoft.com/office/officeart/2005/8/layout/hList7"/>
    <dgm:cxn modelId="{CC57A1FA-446A-4DF7-B68A-5776C7AA43E8}" type="presParOf" srcId="{57111C9B-ECF2-49E1-85EE-E90107A16A2E}" destId="{2A786C12-C173-402C-B875-BB1206D7764A}" srcOrd="3" destOrd="0" presId="urn:microsoft.com/office/officeart/2005/8/layout/hList7"/>
    <dgm:cxn modelId="{97E48020-CF39-46FC-BDDA-EF07863A24B6}" type="presParOf" srcId="{9E3C7FF0-49B0-4990-A1CB-F7FE77EB3713}" destId="{21C1C859-17D5-42AA-BEAF-F1F3C7503E12}" srcOrd="7" destOrd="0" presId="urn:microsoft.com/office/officeart/2005/8/layout/hList7"/>
    <dgm:cxn modelId="{41264AD1-54D0-4AB9-9CBA-7AE31164817A}" type="presParOf" srcId="{9E3C7FF0-49B0-4990-A1CB-F7FE77EB3713}" destId="{4D810153-00B2-4E2E-B137-C5D9ED1C8E4F}" srcOrd="8" destOrd="0" presId="urn:microsoft.com/office/officeart/2005/8/layout/hList7"/>
    <dgm:cxn modelId="{1D21CBDD-8FD7-425C-9269-EE5AF3E1B55B}" type="presParOf" srcId="{4D810153-00B2-4E2E-B137-C5D9ED1C8E4F}" destId="{C9FA54C6-1979-4E00-90C5-ED092C106C71}" srcOrd="0" destOrd="0" presId="urn:microsoft.com/office/officeart/2005/8/layout/hList7"/>
    <dgm:cxn modelId="{107B6378-112E-4661-B62D-BD839CA042E4}" type="presParOf" srcId="{4D810153-00B2-4E2E-B137-C5D9ED1C8E4F}" destId="{0286D35A-9C25-48BB-A4CB-A821C70EC7EE}" srcOrd="1" destOrd="0" presId="urn:microsoft.com/office/officeart/2005/8/layout/hList7"/>
    <dgm:cxn modelId="{757D5B36-ADD7-40D7-9BD7-3389F6795FD5}" type="presParOf" srcId="{4D810153-00B2-4E2E-B137-C5D9ED1C8E4F}" destId="{FA8B196B-8E2D-46E3-A44A-9CEB36691B84}" srcOrd="2" destOrd="0" presId="urn:microsoft.com/office/officeart/2005/8/layout/hList7"/>
    <dgm:cxn modelId="{F8E4B142-BD0B-4E7B-82CB-7524EA8D4283}" type="presParOf" srcId="{4D810153-00B2-4E2E-B137-C5D9ED1C8E4F}" destId="{3D87B1A1-6AA2-4AF3-9BC1-A8A7797599E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0268-617D-4C93-8D17-DA95FE520B75}">
      <dsp:nvSpPr>
        <dsp:cNvPr id="0" name=""/>
        <dsp:cNvSpPr/>
      </dsp:nvSpPr>
      <dsp:spPr>
        <a:xfrm>
          <a:off x="0" y="0"/>
          <a:ext cx="2061269" cy="36369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UI</a:t>
          </a:r>
          <a:endParaRPr lang="en-US" sz="2500" kern="1200" dirty="0"/>
        </a:p>
      </dsp:txBody>
      <dsp:txXfrm>
        <a:off x="0" y="1454785"/>
        <a:ext cx="2061269" cy="1454785"/>
      </dsp:txXfrm>
    </dsp:sp>
    <dsp:sp modelId="{5D3D50DE-605C-49D5-90C1-B54C09B88127}">
      <dsp:nvSpPr>
        <dsp:cNvPr id="0" name=""/>
        <dsp:cNvSpPr/>
      </dsp:nvSpPr>
      <dsp:spPr>
        <a:xfrm>
          <a:off x="425080" y="218217"/>
          <a:ext cx="1211108" cy="121110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16BCB-1EBE-4A92-BE6B-EBDA5467BA80}">
      <dsp:nvSpPr>
        <dsp:cNvPr id="0" name=""/>
        <dsp:cNvSpPr/>
      </dsp:nvSpPr>
      <dsp:spPr>
        <a:xfrm>
          <a:off x="2123107" y="0"/>
          <a:ext cx="2061269" cy="3636963"/>
        </a:xfrm>
        <a:prstGeom prst="roundRect">
          <a:avLst>
            <a:gd name="adj" fmla="val 10000"/>
          </a:avLst>
        </a:prstGeom>
        <a:solidFill>
          <a:schemeClr val="accent4">
            <a:hueOff val="-415039"/>
            <a:satOff val="-335"/>
            <a:lumOff val="6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UI Logic</a:t>
          </a:r>
          <a:endParaRPr lang="en-US" sz="2500" kern="1200" dirty="0"/>
        </a:p>
      </dsp:txBody>
      <dsp:txXfrm>
        <a:off x="2123107" y="1454785"/>
        <a:ext cx="2061269" cy="1454785"/>
      </dsp:txXfrm>
    </dsp:sp>
    <dsp:sp modelId="{BAF9FDDA-E8C0-4695-A5E8-3DF89D9C5782}">
      <dsp:nvSpPr>
        <dsp:cNvPr id="0" name=""/>
        <dsp:cNvSpPr/>
      </dsp:nvSpPr>
      <dsp:spPr>
        <a:xfrm>
          <a:off x="2548188" y="218217"/>
          <a:ext cx="1211108" cy="1211108"/>
        </a:xfrm>
        <a:prstGeom prst="ellipse">
          <a:avLst/>
        </a:prstGeom>
        <a:solidFill>
          <a:schemeClr val="accent4">
            <a:tint val="50000"/>
            <a:hueOff val="-365746"/>
            <a:satOff val="-221"/>
            <a:lumOff val="12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E985E-44D8-462B-B0CB-991D091E1DA6}">
      <dsp:nvSpPr>
        <dsp:cNvPr id="0" name=""/>
        <dsp:cNvSpPr/>
      </dsp:nvSpPr>
      <dsp:spPr>
        <a:xfrm>
          <a:off x="4246215" y="0"/>
          <a:ext cx="2061269" cy="3636963"/>
        </a:xfrm>
        <a:prstGeom prst="roundRect">
          <a:avLst>
            <a:gd name="adj" fmla="val 10000"/>
          </a:avLst>
        </a:prstGeom>
        <a:solidFill>
          <a:schemeClr val="accent4">
            <a:hueOff val="-830078"/>
            <a:satOff val="-670"/>
            <a:lumOff val="13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Business / Domain Logic</a:t>
          </a:r>
          <a:endParaRPr lang="en-US" sz="2500" kern="1200" dirty="0"/>
        </a:p>
      </dsp:txBody>
      <dsp:txXfrm>
        <a:off x="4246215" y="1454785"/>
        <a:ext cx="2061269" cy="1454785"/>
      </dsp:txXfrm>
    </dsp:sp>
    <dsp:sp modelId="{8CD135BD-03E1-468F-97E0-42BFFAB917A7}">
      <dsp:nvSpPr>
        <dsp:cNvPr id="0" name=""/>
        <dsp:cNvSpPr/>
      </dsp:nvSpPr>
      <dsp:spPr>
        <a:xfrm>
          <a:off x="4671295" y="218217"/>
          <a:ext cx="1211108" cy="1211108"/>
        </a:xfrm>
        <a:prstGeom prst="ellipse">
          <a:avLst/>
        </a:prstGeom>
        <a:solidFill>
          <a:schemeClr val="accent4">
            <a:tint val="50000"/>
            <a:hueOff val="-731492"/>
            <a:satOff val="-442"/>
            <a:lumOff val="2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99ECF-6BDF-4A89-ADE4-86959717DA10}">
      <dsp:nvSpPr>
        <dsp:cNvPr id="0" name=""/>
        <dsp:cNvSpPr/>
      </dsp:nvSpPr>
      <dsp:spPr>
        <a:xfrm>
          <a:off x="6369322" y="0"/>
          <a:ext cx="2061269" cy="3636963"/>
        </a:xfrm>
        <a:prstGeom prst="roundRect">
          <a:avLst>
            <a:gd name="adj" fmla="val 10000"/>
          </a:avLst>
        </a:prstGeom>
        <a:solidFill>
          <a:schemeClr val="accent4">
            <a:hueOff val="-1245117"/>
            <a:satOff val="-1005"/>
            <a:lumOff val="20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Access</a:t>
          </a:r>
          <a:endParaRPr lang="en-US" sz="2500" kern="1200" dirty="0"/>
        </a:p>
      </dsp:txBody>
      <dsp:txXfrm>
        <a:off x="6369322" y="1454785"/>
        <a:ext cx="2061269" cy="1454785"/>
      </dsp:txXfrm>
    </dsp:sp>
    <dsp:sp modelId="{2A786C12-C173-402C-B875-BB1206D7764A}">
      <dsp:nvSpPr>
        <dsp:cNvPr id="0" name=""/>
        <dsp:cNvSpPr/>
      </dsp:nvSpPr>
      <dsp:spPr>
        <a:xfrm>
          <a:off x="6794403" y="218217"/>
          <a:ext cx="1211108" cy="1211108"/>
        </a:xfrm>
        <a:prstGeom prst="ellipse">
          <a:avLst/>
        </a:prstGeom>
        <a:solidFill>
          <a:schemeClr val="accent4">
            <a:tint val="50000"/>
            <a:hueOff val="-1097238"/>
            <a:satOff val="-663"/>
            <a:lumOff val="3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A54C6-1979-4E00-90C5-ED092C106C71}">
      <dsp:nvSpPr>
        <dsp:cNvPr id="0" name=""/>
        <dsp:cNvSpPr/>
      </dsp:nvSpPr>
      <dsp:spPr>
        <a:xfrm>
          <a:off x="8492430" y="0"/>
          <a:ext cx="2061269" cy="3636963"/>
        </a:xfrm>
        <a:prstGeom prst="roundRect">
          <a:avLst>
            <a:gd name="adj" fmla="val 10000"/>
          </a:avLst>
        </a:prstGeom>
        <a:solidFill>
          <a:schemeClr val="accent4">
            <a:hueOff val="-1660156"/>
            <a:satOff val="-1340"/>
            <a:lumOff val="27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Database</a:t>
          </a:r>
          <a:endParaRPr lang="en-US" sz="2500" kern="1200" dirty="0"/>
        </a:p>
      </dsp:txBody>
      <dsp:txXfrm>
        <a:off x="8492430" y="1454785"/>
        <a:ext cx="2061269" cy="1454785"/>
      </dsp:txXfrm>
    </dsp:sp>
    <dsp:sp modelId="{3D87B1A1-6AA2-4AF3-9BC1-A8A7797599EC}">
      <dsp:nvSpPr>
        <dsp:cNvPr id="0" name=""/>
        <dsp:cNvSpPr/>
      </dsp:nvSpPr>
      <dsp:spPr>
        <a:xfrm>
          <a:off x="8917510" y="218217"/>
          <a:ext cx="1211108" cy="1211108"/>
        </a:xfrm>
        <a:prstGeom prst="ellipse">
          <a:avLst/>
        </a:prstGeom>
        <a:solidFill>
          <a:schemeClr val="accent4">
            <a:tint val="50000"/>
            <a:hueOff val="-1462984"/>
            <a:satOff val="-884"/>
            <a:lumOff val="5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EFF64-D669-4ED1-9C3E-99BB69D44827}">
      <dsp:nvSpPr>
        <dsp:cNvPr id="0" name=""/>
        <dsp:cNvSpPr/>
      </dsp:nvSpPr>
      <dsp:spPr>
        <a:xfrm>
          <a:off x="422147" y="2909570"/>
          <a:ext cx="9709404" cy="545544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4EE6-706F-4CA4-BAE4-D00C485EE0C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A44A-0189-434B-A148-CB01CEE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Hypermedia As The Engine Of Application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A44A-0189-434B-A148-CB01CEE8C9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Hypermedia As The Engine Of Application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A44A-0189-434B-A148-CB01CEE8C9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2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3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BA1727-0BDB-4D17-9FD9-D05819BBA73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5F2BDE-A71F-418B-8830-1326C9F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3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to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journey about self-improvement and adding value to one’s career.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Exercise: OO, Patterns &amp;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31" y="2360832"/>
            <a:ext cx="2991288" cy="3636511"/>
          </a:xfrm>
        </p:spPr>
        <p:txBody>
          <a:bodyPr/>
          <a:lstStyle/>
          <a:p>
            <a:r>
              <a:rPr lang="en-US" dirty="0" smtClean="0"/>
              <a:t>Layered Architecture</a:t>
            </a:r>
          </a:p>
          <a:p>
            <a:r>
              <a:rPr lang="en-US" dirty="0" smtClean="0"/>
              <a:t>Micro-services</a:t>
            </a:r>
          </a:p>
          <a:p>
            <a:r>
              <a:rPr lang="en-US" dirty="0" smtClean="0"/>
              <a:t>CQRS</a:t>
            </a:r>
          </a:p>
          <a:p>
            <a:r>
              <a:rPr lang="en-US" dirty="0" smtClean="0"/>
              <a:t>Event Sourcing</a:t>
            </a:r>
          </a:p>
          <a:p>
            <a:r>
              <a:rPr lang="en-US" dirty="0" smtClean="0"/>
              <a:t>Others…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4" y="2360832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Singleton</a:t>
            </a:r>
          </a:p>
          <a:p>
            <a:r>
              <a:rPr lang="en-US" dirty="0" smtClean="0"/>
              <a:t>Observer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Adapter</a:t>
            </a:r>
          </a:p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103345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459342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43456" y="2564023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Single Resp.</a:t>
            </a:r>
          </a:p>
          <a:p>
            <a:r>
              <a:rPr lang="en-US" dirty="0" smtClean="0"/>
              <a:t>Open-Closed</a:t>
            </a:r>
          </a:p>
          <a:p>
            <a:r>
              <a:rPr lang="en-US" dirty="0" err="1" smtClean="0"/>
              <a:t>Liskov</a:t>
            </a:r>
            <a:r>
              <a:rPr lang="en-US" dirty="0"/>
              <a:t> </a:t>
            </a:r>
            <a:r>
              <a:rPr lang="en-US" dirty="0" smtClean="0"/>
              <a:t>Substitution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Seggregation</a:t>
            </a:r>
            <a:endParaRPr lang="en-US" dirty="0" smtClean="0"/>
          </a:p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8403430" y="2360831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74033"/>
              </p:ext>
            </p:extLst>
          </p:nvPr>
        </p:nvGraphicFramePr>
        <p:xfrm>
          <a:off x="856096" y="2518064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1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Exercise: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31" y="2508608"/>
            <a:ext cx="2991288" cy="3636511"/>
          </a:xfrm>
        </p:spPr>
        <p:txBody>
          <a:bodyPr/>
          <a:lstStyle/>
          <a:p>
            <a:r>
              <a:rPr lang="en-US" dirty="0" smtClean="0"/>
              <a:t>IAM</a:t>
            </a:r>
          </a:p>
          <a:p>
            <a:r>
              <a:rPr lang="en-US" dirty="0" smtClean="0"/>
              <a:t>SSO</a:t>
            </a:r>
          </a:p>
          <a:p>
            <a:r>
              <a:rPr lang="en-US" dirty="0" err="1" smtClean="0"/>
              <a:t>AuthN</a:t>
            </a:r>
            <a:endParaRPr lang="en-US" dirty="0" smtClean="0"/>
          </a:p>
          <a:p>
            <a:r>
              <a:rPr lang="en-US" dirty="0" err="1" smtClean="0"/>
              <a:t>AuthR</a:t>
            </a:r>
            <a:endParaRPr lang="en-US" dirty="0" smtClean="0"/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Claims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4" y="2517848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OAuth 2.x</a:t>
            </a:r>
          </a:p>
          <a:p>
            <a:r>
              <a:rPr lang="en-US" dirty="0" smtClean="0"/>
              <a:t>SAML 2.x</a:t>
            </a:r>
          </a:p>
          <a:p>
            <a:r>
              <a:rPr lang="en-US" dirty="0" smtClean="0"/>
              <a:t>JWT</a:t>
            </a:r>
          </a:p>
          <a:p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103345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459342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43456" y="2564023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Auth0</a:t>
            </a:r>
          </a:p>
          <a:p>
            <a:r>
              <a:rPr lang="en-US" dirty="0" err="1" smtClean="0"/>
              <a:t>Okta</a:t>
            </a:r>
            <a:endParaRPr lang="en-US" dirty="0" smtClean="0"/>
          </a:p>
          <a:p>
            <a:r>
              <a:rPr lang="en-US" dirty="0" smtClean="0"/>
              <a:t>Ping</a:t>
            </a:r>
          </a:p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8403430" y="2360831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 / FWs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Exercise: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31" y="2508608"/>
            <a:ext cx="2991288" cy="3636511"/>
          </a:xfrm>
        </p:spPr>
        <p:txBody>
          <a:bodyPr/>
          <a:lstStyle/>
          <a:p>
            <a:r>
              <a:rPr lang="en-US" dirty="0" smtClean="0"/>
              <a:t>Branching</a:t>
            </a:r>
          </a:p>
          <a:p>
            <a:r>
              <a:rPr lang="en-US" dirty="0" smtClean="0"/>
              <a:t>Merging</a:t>
            </a:r>
          </a:p>
          <a:p>
            <a:r>
              <a:rPr lang="en-US" dirty="0" smtClean="0"/>
              <a:t>Pull Requests</a:t>
            </a:r>
          </a:p>
          <a:p>
            <a:r>
              <a:rPr lang="en-US" dirty="0" smtClean="0"/>
              <a:t>Forking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Code Reviews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4" y="2726567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 A’s of UT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Mocking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Code Smells</a:t>
            </a:r>
          </a:p>
          <a:p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103345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459342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43456" y="2564023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 automation</a:t>
            </a:r>
          </a:p>
          <a:p>
            <a:r>
              <a:rPr lang="en-US" dirty="0" smtClean="0"/>
              <a:t>Test runners</a:t>
            </a:r>
          </a:p>
          <a:p>
            <a:r>
              <a:rPr lang="en-US" dirty="0" smtClean="0"/>
              <a:t>Coded UI Tests</a:t>
            </a:r>
          </a:p>
          <a:p>
            <a:r>
              <a:rPr lang="en-US" dirty="0" smtClean="0"/>
              <a:t>State of Database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8403430" y="2360831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Exercise: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31" y="2508608"/>
            <a:ext cx="2991288" cy="3636511"/>
          </a:xfrm>
        </p:spPr>
        <p:txBody>
          <a:bodyPr/>
          <a:lstStyle/>
          <a:p>
            <a:r>
              <a:rPr lang="en-US" dirty="0" smtClean="0"/>
              <a:t>Representational State Transfer</a:t>
            </a:r>
          </a:p>
          <a:p>
            <a:r>
              <a:rPr lang="en-US" dirty="0" smtClean="0"/>
              <a:t>HATEOAS</a:t>
            </a:r>
          </a:p>
          <a:p>
            <a:r>
              <a:rPr lang="en-US" dirty="0" smtClean="0"/>
              <a:t>Dr. Fielding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4" y="2517848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 Verbs</a:t>
            </a:r>
          </a:p>
          <a:p>
            <a:r>
              <a:rPr lang="en-US" dirty="0" smtClean="0"/>
              <a:t>HTTP Codes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Methods</a:t>
            </a:r>
          </a:p>
          <a:p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103345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459342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43456" y="2564023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8403430" y="2360831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Exercise: Others…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31" y="2508608"/>
            <a:ext cx="2991288" cy="3636511"/>
          </a:xfrm>
        </p:spPr>
        <p:txBody>
          <a:bodyPr/>
          <a:lstStyle/>
          <a:p>
            <a:r>
              <a:rPr lang="en-US" dirty="0" smtClean="0"/>
              <a:t>Public Speaking</a:t>
            </a:r>
          </a:p>
          <a:p>
            <a:r>
              <a:rPr lang="en-US" dirty="0" smtClean="0"/>
              <a:t>Whiteboard skills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4" y="2517848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Sequence</a:t>
            </a:r>
          </a:p>
          <a:p>
            <a:r>
              <a:rPr lang="en-US" dirty="0" smtClean="0"/>
              <a:t>Class Diagrams</a:t>
            </a:r>
          </a:p>
          <a:p>
            <a:r>
              <a:rPr lang="en-US" dirty="0" smtClean="0"/>
              <a:t>State Diagrams</a:t>
            </a:r>
          </a:p>
          <a:p>
            <a:r>
              <a:rPr lang="en-US" dirty="0" smtClean="0"/>
              <a:t>Swim-lanes</a:t>
            </a:r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103345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4593428" y="2360832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43456" y="2564023"/>
            <a:ext cx="258618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Scrum</a:t>
            </a:r>
          </a:p>
          <a:p>
            <a:r>
              <a:rPr lang="en-US" dirty="0" smtClean="0"/>
              <a:t>User Stories</a:t>
            </a:r>
          </a:p>
          <a:p>
            <a:r>
              <a:rPr lang="en-US" dirty="0" smtClean="0"/>
              <a:t>Points Poker</a:t>
            </a:r>
          </a:p>
          <a:p>
            <a:r>
              <a:rPr lang="en-US" dirty="0" smtClean="0"/>
              <a:t>Jira</a:t>
            </a:r>
          </a:p>
          <a:p>
            <a:r>
              <a:rPr lang="en-US" dirty="0" smtClean="0"/>
              <a:t>Wikis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8403430" y="2360831"/>
            <a:ext cx="2266234" cy="5578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2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Roadmap: “You Are Here”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282233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Make sure you are comfortable with these concepts in your </a:t>
            </a:r>
            <a:r>
              <a:rPr lang="en-US" sz="2400" b="1" dirty="0" smtClean="0">
                <a:solidFill>
                  <a:schemeClr val="accent5"/>
                </a:solidFill>
              </a:rPr>
              <a:t>current</a:t>
            </a:r>
            <a:r>
              <a:rPr lang="en-US" sz="2400" dirty="0" smtClean="0"/>
              <a:t> native programming language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9512" y="2235203"/>
            <a:ext cx="5291143" cy="47197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S.O.L.I.D.</a:t>
            </a:r>
          </a:p>
          <a:p>
            <a:r>
              <a:rPr lang="en-US" dirty="0" smtClean="0"/>
              <a:t>Clean Code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(or TFS)</a:t>
            </a:r>
          </a:p>
          <a:p>
            <a:r>
              <a:rPr lang="en-US" dirty="0" smtClean="0"/>
              <a:t>CI/CD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Object-Oriented A&amp;D</a:t>
            </a:r>
          </a:p>
          <a:p>
            <a:r>
              <a:rPr lang="en-US" dirty="0" smtClean="0"/>
              <a:t>Agile / Scrum</a:t>
            </a:r>
          </a:p>
          <a:p>
            <a:r>
              <a:rPr lang="en-US" dirty="0" smtClean="0"/>
              <a:t>UML</a:t>
            </a:r>
          </a:p>
          <a:p>
            <a:r>
              <a:rPr lang="en-US" dirty="0" smtClean="0"/>
              <a:t>Public Speaking</a:t>
            </a:r>
          </a:p>
          <a:p>
            <a:r>
              <a:rPr lang="en-US" dirty="0" smtClean="0"/>
              <a:t>White-boarding</a:t>
            </a:r>
          </a:p>
          <a:p>
            <a:r>
              <a:rPr lang="en-US" dirty="0" smtClean="0"/>
              <a:t>APIs</a:t>
            </a:r>
          </a:p>
          <a:p>
            <a:r>
              <a:rPr lang="en-US" dirty="0" smtClean="0"/>
              <a:t>Security (SSO / OAuth / </a:t>
            </a:r>
            <a:r>
              <a:rPr lang="en-US" dirty="0" err="1" smtClean="0"/>
              <a:t>AuthN</a:t>
            </a:r>
            <a:r>
              <a:rPr lang="en-US" dirty="0" smtClean="0"/>
              <a:t> / </a:t>
            </a:r>
            <a:r>
              <a:rPr lang="en-US" dirty="0" err="1" smtClean="0"/>
              <a:t>AuthR</a:t>
            </a:r>
            <a:r>
              <a:rPr lang="en-US" dirty="0" smtClean="0"/>
              <a:t>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3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JavaScript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771761" cy="3636511"/>
          </a:xfrm>
        </p:spPr>
        <p:txBody>
          <a:bodyPr/>
          <a:lstStyle/>
          <a:p>
            <a:r>
              <a:rPr lang="en-US" dirty="0" smtClean="0"/>
              <a:t>ES6</a:t>
            </a:r>
          </a:p>
          <a:p>
            <a:r>
              <a:rPr lang="en-US" dirty="0" smtClean="0"/>
              <a:t>Array prototype functions</a:t>
            </a:r>
          </a:p>
          <a:p>
            <a:pPr lvl="1"/>
            <a:r>
              <a:rPr lang="en-US" dirty="0" smtClean="0"/>
              <a:t>reduce()</a:t>
            </a:r>
          </a:p>
          <a:p>
            <a:pPr lvl="1"/>
            <a:r>
              <a:rPr lang="en-US" dirty="0" smtClean="0"/>
              <a:t>map()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0473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Boolean expressions</a:t>
            </a:r>
          </a:p>
          <a:p>
            <a:r>
              <a:rPr lang="en-US" dirty="0" smtClean="0"/>
              <a:t>Arrow functions(lambdas expressions)</a:t>
            </a:r>
          </a:p>
          <a:p>
            <a:r>
              <a:rPr lang="en-US" dirty="0" smtClean="0"/>
              <a:t>Promises / </a:t>
            </a:r>
            <a:r>
              <a:rPr lang="en-US" dirty="0" err="1" smtClean="0"/>
              <a:t>Async</a:t>
            </a:r>
            <a:r>
              <a:rPr lang="en-US" dirty="0" smtClean="0"/>
              <a:t>-Await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Jest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86437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codepen.io</a:t>
            </a:r>
          </a:p>
          <a:p>
            <a:r>
              <a:rPr lang="en-US" dirty="0" smtClean="0"/>
              <a:t>Mozilla Developer’s Network</a:t>
            </a:r>
          </a:p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CodeWars.com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HTML 5 /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771761" cy="3636511"/>
          </a:xfrm>
        </p:spPr>
        <p:txBody>
          <a:bodyPr/>
          <a:lstStyle/>
          <a:p>
            <a:r>
              <a:rPr lang="en-US" dirty="0" smtClean="0"/>
              <a:t>Much has changed since 2007</a:t>
            </a:r>
          </a:p>
          <a:p>
            <a:r>
              <a:rPr lang="en-US" dirty="0" smtClean="0"/>
              <a:t>Web 2.0 and newer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&lt;table&gt; </a:t>
            </a:r>
            <a:r>
              <a:rPr lang="en-US" dirty="0" smtClean="0"/>
              <a:t>is dead</a:t>
            </a:r>
          </a:p>
          <a:p>
            <a:r>
              <a:rPr lang="en-US" dirty="0" smtClean="0"/>
              <a:t>It’s not Y2K any more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0473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Grid</a:t>
            </a:r>
          </a:p>
          <a:p>
            <a:r>
              <a:rPr lang="en-US" dirty="0" smtClean="0"/>
              <a:t>Flex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Less</a:t>
            </a:r>
          </a:p>
          <a:p>
            <a:r>
              <a:rPr lang="en-US" dirty="0" smtClean="0"/>
              <a:t>And more!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86437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codepen.io</a:t>
            </a:r>
          </a:p>
          <a:p>
            <a:r>
              <a:rPr lang="en-US" dirty="0" smtClean="0"/>
              <a:t>Mozilla Developer’s Network</a:t>
            </a:r>
          </a:p>
          <a:p>
            <a:r>
              <a:rPr lang="en-US" dirty="0" smtClean="0"/>
              <a:t>W3C Schools</a:t>
            </a:r>
          </a:p>
          <a:p>
            <a:r>
              <a:rPr lang="en-US" dirty="0" smtClean="0"/>
              <a:t>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5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Node.js / NPM /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771761" cy="3636511"/>
          </a:xfrm>
        </p:spPr>
        <p:txBody>
          <a:bodyPr/>
          <a:lstStyle/>
          <a:p>
            <a:r>
              <a:rPr lang="en-US" dirty="0" smtClean="0"/>
              <a:t>You know why you would use </a:t>
            </a:r>
            <a:r>
              <a:rPr lang="en-US" b="1" dirty="0" err="1" smtClean="0">
                <a:solidFill>
                  <a:schemeClr val="accent1"/>
                </a:solidFill>
              </a:rPr>
              <a:t>Nuget</a:t>
            </a:r>
            <a:r>
              <a:rPr lang="en-US" dirty="0" smtClean="0"/>
              <a:t>, then you would know why to use </a:t>
            </a:r>
            <a:r>
              <a:rPr lang="en-US" b="1" dirty="0" smtClean="0">
                <a:solidFill>
                  <a:schemeClr val="accent6"/>
                </a:solidFill>
              </a:rPr>
              <a:t>NPM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6"/>
                </a:solidFill>
              </a:rPr>
              <a:t>Yarn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0473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Node.js is JavaScript on server-side</a:t>
            </a:r>
          </a:p>
          <a:p>
            <a:r>
              <a:rPr lang="en-US" dirty="0" smtClean="0"/>
              <a:t>Learn to leverage node.js without any packages</a:t>
            </a:r>
          </a:p>
          <a:p>
            <a:r>
              <a:rPr lang="en-US" dirty="0" smtClean="0"/>
              <a:t>Understand the node.js event loop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86437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 an online course </a:t>
            </a:r>
            <a:r>
              <a:rPr lang="en-US" dirty="0" smtClean="0"/>
              <a:t>on</a:t>
            </a:r>
          </a:p>
          <a:p>
            <a:pPr lvl="1"/>
            <a:r>
              <a:rPr lang="en-US" dirty="0" err="1" smtClean="0"/>
              <a:t>Pirple</a:t>
            </a:r>
            <a:endParaRPr lang="en-US" dirty="0" smtClean="0"/>
          </a:p>
          <a:p>
            <a:pPr lvl="1"/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err="1" smtClean="0"/>
              <a:t>Youtube</a:t>
            </a:r>
            <a:endParaRPr lang="en-US" dirty="0" smtClean="0"/>
          </a:p>
          <a:p>
            <a:pPr lvl="1"/>
            <a:r>
              <a:rPr lang="en-US" dirty="0" err="1" smtClean="0"/>
              <a:t>Udemi</a:t>
            </a:r>
            <a:endParaRPr lang="en-US" dirty="0"/>
          </a:p>
          <a:p>
            <a:r>
              <a:rPr lang="en-US" dirty="0"/>
              <a:t>Invest in “you”</a:t>
            </a:r>
          </a:p>
        </p:txBody>
      </p:sp>
    </p:spTree>
    <p:extLst>
      <p:ext uri="{BB962C8B-B14F-4D97-AF65-F5344CB8AC3E}">
        <p14:creationId xmlns:p14="http://schemas.microsoft.com/office/powerpoint/2010/main" val="385969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270524" cy="4215458"/>
          </a:xfrm>
        </p:spPr>
        <p:txBody>
          <a:bodyPr/>
          <a:lstStyle/>
          <a:p>
            <a:r>
              <a:rPr lang="en-US" dirty="0" smtClean="0"/>
              <a:t>Anibal Velarde</a:t>
            </a:r>
          </a:p>
          <a:p>
            <a:pPr lvl="1"/>
            <a:r>
              <a:rPr lang="en-US" dirty="0" smtClean="0"/>
              <a:t>I’m on LinkedIn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/>
              <a:t>Love my family &amp; Sailing on Lake </a:t>
            </a:r>
            <a:r>
              <a:rPr lang="en-US" dirty="0" smtClean="0"/>
              <a:t>Superior</a:t>
            </a:r>
          </a:p>
          <a:p>
            <a:pPr lvl="1"/>
            <a:r>
              <a:rPr lang="en-US" dirty="0" smtClean="0"/>
              <a:t>Work as Principal Consultant/Technical Architect at Daugherty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23" y="2413577"/>
            <a:ext cx="201930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923" y="5388378"/>
            <a:ext cx="1074653" cy="1049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959" y="4655271"/>
            <a:ext cx="1100628" cy="108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609" y="2524545"/>
            <a:ext cx="1448317" cy="146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1310" y="4501334"/>
            <a:ext cx="1050059" cy="1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Pick 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771761" cy="3636511"/>
          </a:xfrm>
        </p:spPr>
        <p:txBody>
          <a:bodyPr/>
          <a:lstStyle/>
          <a:p>
            <a:r>
              <a:rPr lang="en-US" dirty="0" smtClean="0"/>
              <a:t>Angular</a:t>
            </a:r>
          </a:p>
          <a:p>
            <a:r>
              <a:rPr lang="en-US" dirty="0" smtClean="0"/>
              <a:t>Aurelia</a:t>
            </a:r>
          </a:p>
          <a:p>
            <a:r>
              <a:rPr lang="en-US" dirty="0" smtClean="0"/>
              <a:t>React</a:t>
            </a:r>
          </a:p>
          <a:p>
            <a:r>
              <a:rPr lang="en-US" dirty="0" err="1" smtClean="0"/>
              <a:t>Vue</a:t>
            </a:r>
            <a:endParaRPr lang="en-US" dirty="0" smtClean="0"/>
          </a:p>
          <a:p>
            <a:r>
              <a:rPr lang="en-US" dirty="0" smtClean="0"/>
              <a:t>100’s of others… choose wisely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0473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the </a:t>
            </a:r>
            <a:r>
              <a:rPr lang="en-US" b="1" dirty="0" smtClean="0">
                <a:solidFill>
                  <a:schemeClr val="accent1"/>
                </a:solidFill>
              </a:rPr>
              <a:t>Twin Cities Market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/>
                </a:solidFill>
              </a:rPr>
              <a:t>react.js</a:t>
            </a:r>
            <a:r>
              <a:rPr lang="en-US" dirty="0" smtClean="0"/>
              <a:t> is a good bet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86437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Pick a resource for the FW you choose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Dave </a:t>
            </a:r>
            <a:r>
              <a:rPr lang="en-US" b="1" dirty="0" err="1" smtClean="0">
                <a:solidFill>
                  <a:schemeClr val="accent6"/>
                </a:solidFill>
              </a:rPr>
              <a:t>Ceddia</a:t>
            </a:r>
            <a:r>
              <a:rPr lang="en-US" dirty="0" err="1" smtClean="0"/>
              <a:t>’s</a:t>
            </a:r>
            <a:r>
              <a:rPr lang="en-US" dirty="0" smtClean="0"/>
              <a:t> blog is great resource for </a:t>
            </a:r>
            <a:r>
              <a:rPr lang="en-US" b="1" dirty="0" smtClean="0">
                <a:solidFill>
                  <a:schemeClr val="accent1"/>
                </a:solidFill>
              </a:rPr>
              <a:t>react.js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If “</a:t>
            </a:r>
            <a:r>
              <a:rPr lang="en-US" dirty="0" smtClean="0">
                <a:solidFill>
                  <a:schemeClr val="accent6"/>
                </a:solidFill>
              </a:rPr>
              <a:t>React.js</a:t>
            </a:r>
            <a:r>
              <a:rPr lang="en-US" dirty="0" smtClean="0"/>
              <a:t>”, then…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771761" cy="3636511"/>
          </a:xfrm>
        </p:spPr>
        <p:txBody>
          <a:bodyPr/>
          <a:lstStyle/>
          <a:p>
            <a:r>
              <a:rPr lang="en-US" dirty="0" smtClean="0"/>
              <a:t>Get to know </a:t>
            </a:r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State management</a:t>
            </a:r>
          </a:p>
          <a:p>
            <a:r>
              <a:rPr lang="en-US" dirty="0" err="1" smtClean="0"/>
              <a:t>Redux</a:t>
            </a:r>
            <a:r>
              <a:rPr lang="en-US" dirty="0" smtClean="0"/>
              <a:t> Dev Tools Chrome Extension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32664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React class vs functional component</a:t>
            </a:r>
          </a:p>
          <a:p>
            <a:r>
              <a:rPr lang="en-US" dirty="0" smtClean="0"/>
              <a:t>React component life-cycle methods</a:t>
            </a:r>
          </a:p>
          <a:p>
            <a:r>
              <a:rPr lang="en-US" dirty="0" smtClean="0"/>
              <a:t>React hooks (this is new)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86437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6"/>
                </a:solidFill>
              </a:rPr>
              <a:t>Dave </a:t>
            </a:r>
            <a:r>
              <a:rPr lang="en-US" b="1" dirty="0" err="1" smtClean="0">
                <a:solidFill>
                  <a:schemeClr val="accent6"/>
                </a:solidFill>
              </a:rPr>
              <a:t>Ceddia</a:t>
            </a:r>
            <a:r>
              <a:rPr lang="en-US" dirty="0" err="1" smtClean="0"/>
              <a:t>’s</a:t>
            </a:r>
            <a:r>
              <a:rPr lang="en-US" dirty="0" smtClean="0"/>
              <a:t> blog is great resource for </a:t>
            </a:r>
            <a:r>
              <a:rPr lang="en-US" b="1" dirty="0" smtClean="0">
                <a:solidFill>
                  <a:schemeClr val="accent1"/>
                </a:solidFill>
              </a:rPr>
              <a:t>react.js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2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Other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771761" cy="3636511"/>
          </a:xfrm>
        </p:spPr>
        <p:txBody>
          <a:bodyPr/>
          <a:lstStyle/>
          <a:p>
            <a:r>
              <a:rPr lang="en-US" dirty="0" smtClean="0"/>
              <a:t>Know your way around</a:t>
            </a:r>
          </a:p>
          <a:p>
            <a:pPr lvl="1"/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Unix-type commands</a:t>
            </a:r>
          </a:p>
          <a:p>
            <a:r>
              <a:rPr lang="en-US" dirty="0" smtClean="0"/>
              <a:t>If you are used to Mac </a:t>
            </a:r>
            <a:r>
              <a:rPr lang="en-US" dirty="0" err="1" smtClean="0"/>
              <a:t>OSx</a:t>
            </a:r>
            <a:r>
              <a:rPr lang="en-US" dirty="0" smtClean="0"/>
              <a:t>, you’ll be OK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0473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Practice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CodeWars.com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86437" y="2222287"/>
            <a:ext cx="377176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 part of a fellowship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 Your </a:t>
            </a:r>
            <a:r>
              <a:rPr lang="en-US" dirty="0" err="1" smtClean="0"/>
              <a:t>Destinantion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others about your journey</a:t>
            </a:r>
          </a:p>
          <a:p>
            <a:r>
              <a:rPr lang="en-US" dirty="0" smtClean="0"/>
              <a:t>Teach others</a:t>
            </a:r>
          </a:p>
          <a:p>
            <a:r>
              <a:rPr lang="en-US" dirty="0" smtClean="0"/>
              <a:t>Cement what you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487610" y="3089431"/>
            <a:ext cx="5358215" cy="2108734"/>
          </a:xfrm>
          <a:prstGeom prst="snip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Stay </a:t>
            </a:r>
          </a:p>
          <a:p>
            <a:pPr algn="ctr"/>
            <a:r>
              <a:rPr lang="en-US" sz="4000" dirty="0" smtClean="0"/>
              <a:t>Relevant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7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99" y="456424"/>
            <a:ext cx="11991600" cy="970450"/>
          </a:xfrm>
        </p:spPr>
        <p:txBody>
          <a:bodyPr/>
          <a:lstStyle/>
          <a:p>
            <a:r>
              <a:rPr lang="en-US" sz="3200" dirty="0" smtClean="0"/>
              <a:t>Something funny happened on the way to a consulting gig?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94" y="2222287"/>
            <a:ext cx="7059906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best laid out plans, sometimes, change</a:t>
            </a:r>
          </a:p>
          <a:p>
            <a:r>
              <a:rPr lang="en-US" sz="2400" dirty="0" smtClean="0"/>
              <a:t>Big turn of events caused the team to pivot</a:t>
            </a:r>
          </a:p>
          <a:p>
            <a:r>
              <a:rPr lang="en-US" sz="2400" dirty="0" smtClean="0"/>
              <a:t>That C# gig… well…</a:t>
            </a:r>
          </a:p>
          <a:p>
            <a:r>
              <a:rPr lang="en-US" sz="2400" dirty="0" smtClean="0"/>
              <a:t>But there are lots of JavaScript gigs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86254" y="2222287"/>
            <a:ext cx="4016105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But…</a:t>
            </a:r>
          </a:p>
          <a:p>
            <a:pPr lvl="1"/>
            <a:r>
              <a:rPr lang="en-US" sz="3600" dirty="0" smtClean="0"/>
              <a:t>Why</a:t>
            </a:r>
          </a:p>
          <a:p>
            <a:pPr lvl="2"/>
            <a:r>
              <a:rPr lang="en-US" sz="3600" dirty="0" smtClean="0"/>
              <a:t>Bother?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37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950492" cy="36365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Knowledge</a:t>
            </a:r>
          </a:p>
          <a:p>
            <a:r>
              <a:rPr lang="en-US" sz="3600" dirty="0" smtClean="0"/>
              <a:t>More Opportunity</a:t>
            </a:r>
          </a:p>
          <a:p>
            <a:r>
              <a:rPr lang="en-US" sz="3600" dirty="0" smtClean="0"/>
              <a:t>More Reward</a:t>
            </a:r>
          </a:p>
          <a:p>
            <a:r>
              <a:rPr lang="en-US" sz="3600" dirty="0" smtClean="0"/>
              <a:t>More Fun</a:t>
            </a:r>
            <a:endParaRPr lang="en-US" sz="3600" dirty="0"/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7334054" y="3139126"/>
            <a:ext cx="3195686" cy="1498862"/>
          </a:xfrm>
          <a:prstGeom prst="snip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Stay </a:t>
            </a:r>
          </a:p>
          <a:p>
            <a:pPr algn="ctr"/>
            <a:r>
              <a:rPr lang="en-US" sz="4000" dirty="0" smtClean="0"/>
              <a:t>Relevant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250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gig…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630740" cy="36365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Learn</a:t>
            </a:r>
          </a:p>
          <a:p>
            <a:pPr lvl="1"/>
            <a:r>
              <a:rPr lang="en-US" sz="4000" dirty="0" smtClean="0"/>
              <a:t>New</a:t>
            </a:r>
          </a:p>
          <a:p>
            <a:pPr lvl="2"/>
            <a:r>
              <a:rPr lang="en-US" sz="4000" dirty="0" smtClean="0"/>
              <a:t>Things…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21463" y="2355834"/>
            <a:ext cx="363074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</a:t>
            </a:r>
          </a:p>
          <a:p>
            <a:r>
              <a:rPr lang="en-US" sz="1800" dirty="0" smtClean="0"/>
              <a:t>Node.js</a:t>
            </a:r>
          </a:p>
          <a:p>
            <a:r>
              <a:rPr lang="en-US" dirty="0" smtClean="0"/>
              <a:t>React.js</a:t>
            </a:r>
          </a:p>
          <a:p>
            <a:r>
              <a:rPr lang="en-US" sz="1800" dirty="0" smtClean="0"/>
              <a:t>Jest</a:t>
            </a:r>
          </a:p>
          <a:p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sz="1800" dirty="0" smtClean="0"/>
              <a:t>OSX</a:t>
            </a:r>
          </a:p>
          <a:p>
            <a:r>
              <a:rPr lang="en-US" dirty="0" smtClean="0"/>
              <a:t>And many more…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647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Roadmap: “You Are Here”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282233" cy="3636511"/>
          </a:xfrm>
        </p:spPr>
        <p:txBody>
          <a:bodyPr/>
          <a:lstStyle/>
          <a:p>
            <a:r>
              <a:rPr lang="en-US" dirty="0" smtClean="0"/>
              <a:t>What do I know now that can help me?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9512" y="2235203"/>
            <a:ext cx="5291143" cy="47197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S.O.L.I.D.</a:t>
            </a:r>
          </a:p>
          <a:p>
            <a:r>
              <a:rPr lang="en-US" dirty="0" smtClean="0"/>
              <a:t>Clean Code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CI/CD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Object-Oriented A&amp;D</a:t>
            </a:r>
          </a:p>
          <a:p>
            <a:r>
              <a:rPr lang="en-US" dirty="0" smtClean="0"/>
              <a:t>Agile / Scrum</a:t>
            </a:r>
          </a:p>
          <a:p>
            <a:r>
              <a:rPr lang="en-US" dirty="0" smtClean="0"/>
              <a:t>UML</a:t>
            </a:r>
          </a:p>
          <a:p>
            <a:r>
              <a:rPr lang="en-US" dirty="0" smtClean="0"/>
              <a:t>Public Speaking</a:t>
            </a:r>
          </a:p>
          <a:p>
            <a:r>
              <a:rPr lang="en-US" dirty="0" smtClean="0"/>
              <a:t>White-boarding</a:t>
            </a:r>
          </a:p>
          <a:p>
            <a:r>
              <a:rPr lang="en-US" dirty="0" smtClean="0"/>
              <a:t>APIs</a:t>
            </a:r>
          </a:p>
          <a:p>
            <a:r>
              <a:rPr lang="en-US" dirty="0" smtClean="0"/>
              <a:t>Security (SSO / OAuth / </a:t>
            </a:r>
            <a:r>
              <a:rPr lang="en-US" dirty="0" err="1" smtClean="0"/>
              <a:t>AuthN</a:t>
            </a:r>
            <a:r>
              <a:rPr lang="en-US" dirty="0" smtClean="0"/>
              <a:t> / </a:t>
            </a:r>
            <a:r>
              <a:rPr lang="en-US" dirty="0" err="1" smtClean="0"/>
              <a:t>AuthR</a:t>
            </a:r>
            <a:r>
              <a:rPr lang="en-US" dirty="0" smtClean="0"/>
              <a:t>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82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Roadmap: “Your Destination”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282233" cy="3636511"/>
          </a:xfrm>
        </p:spPr>
        <p:txBody>
          <a:bodyPr/>
          <a:lstStyle/>
          <a:p>
            <a:r>
              <a:rPr lang="en-US" dirty="0" smtClean="0"/>
              <a:t>What do I need to know to be successful?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9512" y="2235203"/>
            <a:ext cx="5291143" cy="47197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HTML 5 / CSS</a:t>
            </a:r>
          </a:p>
          <a:p>
            <a:r>
              <a:rPr lang="en-US" dirty="0" smtClean="0"/>
              <a:t>React.js</a:t>
            </a:r>
          </a:p>
          <a:p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dirty="0" smtClean="0"/>
              <a:t>NPM</a:t>
            </a:r>
          </a:p>
          <a:p>
            <a:r>
              <a:rPr lang="en-US" dirty="0" smtClean="0"/>
              <a:t>Terminal / Console / OSX</a:t>
            </a:r>
          </a:p>
          <a:p>
            <a:r>
              <a:rPr lang="en-US" dirty="0" smtClean="0"/>
              <a:t>Mac Proficiency</a:t>
            </a:r>
          </a:p>
          <a:p>
            <a:r>
              <a:rPr lang="en-US" dirty="0" smtClean="0"/>
              <a:t>Jest</a:t>
            </a:r>
          </a:p>
          <a:p>
            <a:r>
              <a:rPr lang="en-US" dirty="0" smtClean="0"/>
              <a:t>Chrome Debugger</a:t>
            </a:r>
          </a:p>
          <a:p>
            <a:r>
              <a:rPr lang="en-US" dirty="0" smtClean="0"/>
              <a:t>Practice… Practice… Practice</a:t>
            </a:r>
          </a:p>
          <a:p>
            <a:r>
              <a:rPr lang="en-US" dirty="0" smtClean="0"/>
              <a:t>A fellowship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817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27906" cy="3636511"/>
          </a:xfrm>
        </p:spPr>
        <p:txBody>
          <a:bodyPr/>
          <a:lstStyle/>
          <a:p>
            <a:r>
              <a:rPr lang="en-US" dirty="0" smtClean="0"/>
              <a:t>Must Determine</a:t>
            </a:r>
          </a:p>
          <a:p>
            <a:pPr lvl="1"/>
            <a:r>
              <a:rPr lang="en-US" dirty="0" smtClean="0"/>
              <a:t>Be confident in what you know</a:t>
            </a:r>
          </a:p>
          <a:p>
            <a:pPr lvl="1"/>
            <a:r>
              <a:rPr lang="en-US" dirty="0" smtClean="0"/>
              <a:t>When in doubt, enumerate your technical arsenal</a:t>
            </a:r>
          </a:p>
          <a:p>
            <a:pPr lvl="1"/>
            <a:r>
              <a:rPr lang="en-US" dirty="0" smtClean="0"/>
              <a:t>What you know well</a:t>
            </a:r>
          </a:p>
          <a:p>
            <a:pPr lvl="1"/>
            <a:r>
              <a:rPr lang="en-US" dirty="0" smtClean="0"/>
              <a:t>What you need to refresh</a:t>
            </a:r>
          </a:p>
          <a:p>
            <a:pPr lvl="1"/>
            <a:r>
              <a:rPr lang="en-US" dirty="0" smtClean="0"/>
              <a:t>What you don’t know</a:t>
            </a:r>
          </a:p>
          <a:p>
            <a:r>
              <a:rPr lang="en-US" dirty="0" smtClean="0"/>
              <a:t>Know Thy 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27906" cy="3636511"/>
          </a:xfrm>
        </p:spPr>
        <p:txBody>
          <a:bodyPr/>
          <a:lstStyle/>
          <a:p>
            <a:r>
              <a:rPr lang="en-US" dirty="0" smtClean="0"/>
              <a:t>Let’s collaborate</a:t>
            </a:r>
          </a:p>
          <a:p>
            <a:r>
              <a:rPr lang="en-US" dirty="0" smtClean="0"/>
              <a:t>Discuss what we know about the following concepts</a:t>
            </a:r>
          </a:p>
          <a:p>
            <a:r>
              <a:rPr lang="en-US" dirty="0" smtClean="0"/>
              <a:t>Participate</a:t>
            </a:r>
          </a:p>
          <a:p>
            <a:r>
              <a:rPr lang="en-US" dirty="0" smtClean="0"/>
              <a:t>Help each other out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Ready?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7451" y="2222286"/>
            <a:ext cx="502790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 smtClean="0">
                <a:solidFill>
                  <a:schemeClr val="accent1"/>
                </a:solidFill>
              </a:rPr>
              <a:t>Go!</a:t>
            </a:r>
            <a:endParaRPr 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171</TotalTime>
  <Words>779</Words>
  <Application>Microsoft Office PowerPoint</Application>
  <PresentationFormat>Widescreen</PresentationFormat>
  <Paragraphs>270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Century Gothic</vt:lpstr>
      <vt:lpstr>Wingdings 2</vt:lpstr>
      <vt:lpstr>Quotable</vt:lpstr>
      <vt:lpstr>C# to JS</vt:lpstr>
      <vt:lpstr>Intros…</vt:lpstr>
      <vt:lpstr>Something funny happened on the way to a consulting gig?</vt:lpstr>
      <vt:lpstr>Why bother?</vt:lpstr>
      <vt:lpstr>Back to the gig…</vt:lpstr>
      <vt:lpstr>The Roadmap: “You Are Here”</vt:lpstr>
      <vt:lpstr>The Roadmap: “Your Destination”</vt:lpstr>
      <vt:lpstr>The First Step</vt:lpstr>
      <vt:lpstr>An Exercise…</vt:lpstr>
      <vt:lpstr>An Exercise: OO, Patterns &amp; Principles</vt:lpstr>
      <vt:lpstr>Layered Architecture</vt:lpstr>
      <vt:lpstr>An Exercise: Security</vt:lpstr>
      <vt:lpstr>An Exercise: Quality</vt:lpstr>
      <vt:lpstr>An Exercise: APIs</vt:lpstr>
      <vt:lpstr>An Exercise: Others…</vt:lpstr>
      <vt:lpstr>The Roadmap: “You Are Here”</vt:lpstr>
      <vt:lpstr>Next Steps: JavaScript &amp; Testing</vt:lpstr>
      <vt:lpstr>Next Steps: HTML 5 / CSS</vt:lpstr>
      <vt:lpstr>Next Steps: Node.js / NPM / Yarn</vt:lpstr>
      <vt:lpstr>Next Steps: Pick a Framework</vt:lpstr>
      <vt:lpstr>Next Steps: If “React.js”, then…</vt:lpstr>
      <vt:lpstr>Next Steps: Other Topics</vt:lpstr>
      <vt:lpstr>Reach Your Destinantion…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to JS</dc:title>
  <dc:creator>Velarde, Anibal (MSP)</dc:creator>
  <cp:lastModifiedBy>Velarde, Anibal (MSP)</cp:lastModifiedBy>
  <cp:revision>18</cp:revision>
  <dcterms:created xsi:type="dcterms:W3CDTF">2019-04-13T00:32:31Z</dcterms:created>
  <dcterms:modified xsi:type="dcterms:W3CDTF">2019-04-13T03:25:09Z</dcterms:modified>
</cp:coreProperties>
</file>