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6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0BB6-C14A-4760-AF3D-027EF5EFB47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9EFB-DA70-4F4C-AEDB-577E6A4C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3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0BB6-C14A-4760-AF3D-027EF5EFB47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9EFB-DA70-4F4C-AEDB-577E6A4C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3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0BB6-C14A-4760-AF3D-027EF5EFB47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9EFB-DA70-4F4C-AEDB-577E6A4C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10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0BB6-C14A-4760-AF3D-027EF5EFB47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9EFB-DA70-4F4C-AEDB-577E6A4C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06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0BB6-C14A-4760-AF3D-027EF5EFB47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9EFB-DA70-4F4C-AEDB-577E6A4C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21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0BB6-C14A-4760-AF3D-027EF5EFB47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9EFB-DA70-4F4C-AEDB-577E6A4C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8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0BB6-C14A-4760-AF3D-027EF5EFB47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9EFB-DA70-4F4C-AEDB-577E6A4C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7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0BB6-C14A-4760-AF3D-027EF5EFB47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9EFB-DA70-4F4C-AEDB-577E6A4C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8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0BB6-C14A-4760-AF3D-027EF5EFB47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9EFB-DA70-4F4C-AEDB-577E6A4C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6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0BB6-C14A-4760-AF3D-027EF5EFB47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9EFB-DA70-4F4C-AEDB-577E6A4C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0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0BB6-C14A-4760-AF3D-027EF5EFB47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9EFB-DA70-4F4C-AEDB-577E6A4C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0BB6-C14A-4760-AF3D-027EF5EFB47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9EFB-DA70-4F4C-AEDB-577E6A4C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6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0BB6-C14A-4760-AF3D-027EF5EFB47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9EFB-DA70-4F4C-AEDB-577E6A4C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6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AAE0BB6-C14A-4760-AF3D-027EF5EFB47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DD69EFB-DA70-4F4C-AEDB-577E6A4C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8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AE0BB6-C14A-4760-AF3D-027EF5EFB47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DD69EFB-DA70-4F4C-AEDB-577E6A4CE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47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lternativeto.net/software/codewars/" TargetMode="External"/><Relationship Id="rId2" Type="http://schemas.openxmlformats.org/officeDocument/2006/relationships/hyperlink" Target="http://www.codewar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acle/odpi/blob/master/test/TestNumbers.c#L270" TargetMode="External"/><Relationship Id="rId2" Type="http://schemas.openxmlformats.org/officeDocument/2006/relationships/hyperlink" Target="https://github.com/microsoft/vscode/blob/master/src/vs/editor/test/common/services/modelService.test.ts#L3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ibalvelarde/bitwise-stor/blob/master/src/index.test.js#L77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testingfundamentals.com/unit-testin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Quality of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What can we do about it?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6632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with testing adoption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640578"/>
            <a:ext cx="10554574" cy="36365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Some times those who pay for a Software project have reservations</a:t>
            </a:r>
          </a:p>
          <a:p>
            <a:pPr lvl="1"/>
            <a:r>
              <a:rPr lang="en-US" dirty="0" smtClean="0"/>
              <a:t>Overheard somewhere, at a software development shop, right at this minute:</a:t>
            </a:r>
          </a:p>
          <a:p>
            <a:pPr lvl="2"/>
            <a:r>
              <a:rPr lang="en-US" dirty="0" smtClean="0"/>
              <a:t>“You mean you need to create </a:t>
            </a:r>
            <a:r>
              <a:rPr lang="en-US" i="1" dirty="0" smtClean="0">
                <a:solidFill>
                  <a:schemeClr val="accent5"/>
                </a:solidFill>
              </a:rPr>
              <a:t>non-feature</a:t>
            </a:r>
            <a:r>
              <a:rPr lang="en-US" dirty="0" smtClean="0"/>
              <a:t> code to finish the </a:t>
            </a:r>
            <a:r>
              <a:rPr lang="en-US" i="1" dirty="0" smtClean="0">
                <a:solidFill>
                  <a:schemeClr val="accent5"/>
                </a:solidFill>
              </a:rPr>
              <a:t>feature</a:t>
            </a:r>
            <a:r>
              <a:rPr lang="en-US" dirty="0" smtClean="0"/>
              <a:t> code?”</a:t>
            </a:r>
          </a:p>
          <a:p>
            <a:r>
              <a:rPr lang="en-US" dirty="0" smtClean="0"/>
              <a:t>The process seems, at first glance, counter intuitive</a:t>
            </a:r>
          </a:p>
          <a:p>
            <a:r>
              <a:rPr lang="en-US" dirty="0" smtClean="0"/>
              <a:t>It requires a mindset change at various levels</a:t>
            </a:r>
          </a:p>
          <a:p>
            <a:pPr lvl="1"/>
            <a:r>
              <a:rPr lang="en-US" dirty="0" smtClean="0"/>
              <a:t>Personal</a:t>
            </a:r>
          </a:p>
          <a:p>
            <a:pPr lvl="1"/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Org-wide</a:t>
            </a:r>
          </a:p>
          <a:p>
            <a:endParaRPr lang="en-US" dirty="0" smtClean="0"/>
          </a:p>
          <a:p>
            <a:r>
              <a:rPr lang="en-US" dirty="0" smtClean="0"/>
              <a:t>Anyone has some stories to share?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4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“Education”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b="1" dirty="0" smtClean="0">
                <a:solidFill>
                  <a:schemeClr val="accent5"/>
                </a:solidFill>
              </a:rPr>
              <a:t>Education</a:t>
            </a:r>
            <a:r>
              <a:rPr lang="en-US" dirty="0" smtClean="0"/>
              <a:t>” comes from a couple of Latin Root Words</a:t>
            </a:r>
          </a:p>
          <a:p>
            <a:pPr lvl="1"/>
            <a:r>
              <a:rPr lang="en-US" b="1" i="1" dirty="0" err="1" smtClean="0"/>
              <a:t>Educare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1"/>
                </a:solidFill>
              </a:rPr>
              <a:t>To train or to mold</a:t>
            </a:r>
            <a:endParaRPr lang="en-US" i="1" dirty="0" smtClean="0">
              <a:solidFill>
                <a:schemeClr val="accent1"/>
              </a:solidFill>
            </a:endParaRPr>
          </a:p>
          <a:p>
            <a:pPr lvl="1"/>
            <a:r>
              <a:rPr lang="en-US" b="1" i="1" dirty="0" err="1" smtClean="0"/>
              <a:t>Educere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1"/>
                </a:solidFill>
              </a:rPr>
              <a:t>To lead forth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second one raises an interesting question:  Which way is </a:t>
            </a:r>
            <a:r>
              <a:rPr lang="en-US" i="1" dirty="0" smtClean="0">
                <a:solidFill>
                  <a:schemeClr val="accent1"/>
                </a:solidFill>
              </a:rPr>
              <a:t>forth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As consultants, we are called to lead forth.  We need to make sure we understand which way is forth.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way is forth?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to discern Truth</a:t>
            </a:r>
          </a:p>
          <a:p>
            <a:r>
              <a:rPr lang="en-US" dirty="0" smtClean="0"/>
              <a:t>Learn to discern what is Good</a:t>
            </a:r>
          </a:p>
          <a:p>
            <a:endParaRPr lang="en-US" dirty="0"/>
          </a:p>
          <a:p>
            <a:r>
              <a:rPr lang="en-US" dirty="0" smtClean="0"/>
              <a:t>Where those 2 intersect, there you will find Beauty</a:t>
            </a:r>
          </a:p>
          <a:p>
            <a:endParaRPr lang="en-US" dirty="0"/>
          </a:p>
          <a:p>
            <a:r>
              <a:rPr lang="en-US" dirty="0" smtClean="0"/>
              <a:t>In tech, learning to discern between </a:t>
            </a:r>
            <a:r>
              <a:rPr lang="en-US" dirty="0" smtClean="0">
                <a:solidFill>
                  <a:schemeClr val="accent1"/>
                </a:solidFill>
              </a:rPr>
              <a:t>Principles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Styles</a:t>
            </a:r>
            <a:r>
              <a:rPr lang="en-US" dirty="0" smtClean="0"/>
              <a:t> is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1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responsible for the quality of the software you produce?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You are!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5896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you get better at producing quality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695397" cy="3636511"/>
          </a:xfrm>
        </p:spPr>
        <p:txBody>
          <a:bodyPr/>
          <a:lstStyle/>
          <a:p>
            <a:r>
              <a:rPr lang="en-US" dirty="0" smtClean="0"/>
              <a:t>Practice</a:t>
            </a:r>
          </a:p>
          <a:p>
            <a:r>
              <a:rPr lang="en-US" dirty="0" smtClean="0"/>
              <a:t>Practice</a:t>
            </a:r>
          </a:p>
          <a:p>
            <a:r>
              <a:rPr lang="en-US" dirty="0" smtClean="0"/>
              <a:t>Practice</a:t>
            </a:r>
          </a:p>
          <a:p>
            <a:r>
              <a:rPr lang="en-US" dirty="0" smtClean="0"/>
              <a:t>Practice some more…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www.CodeWars.com</a:t>
            </a:r>
            <a:endParaRPr lang="en-US" dirty="0"/>
          </a:p>
          <a:p>
            <a:r>
              <a:rPr lang="en-US" dirty="0"/>
              <a:t>There are other </a:t>
            </a:r>
            <a:r>
              <a:rPr lang="en-US" dirty="0">
                <a:hlinkClick r:id="rId3"/>
              </a:rPr>
              <a:t>alternatives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45221" y="2227847"/>
            <a:ext cx="4695397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4713024" y="2343510"/>
            <a:ext cx="6509158" cy="3526408"/>
            <a:chOff x="4306623" y="2338266"/>
            <a:chExt cx="7460504" cy="397161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1448" y="2430630"/>
              <a:ext cx="6955679" cy="387924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6623" y="2338266"/>
              <a:ext cx="504825" cy="2905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2227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level-up your skills with Software 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409070" cy="36365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Understand the common sources of software problems</a:t>
            </a:r>
          </a:p>
          <a:p>
            <a:pPr lvl="1"/>
            <a:r>
              <a:rPr lang="en-US" dirty="0" smtClean="0"/>
              <a:t>Code Smells</a:t>
            </a:r>
          </a:p>
          <a:p>
            <a:pPr lvl="1"/>
            <a:endParaRPr lang="en-US" dirty="0"/>
          </a:p>
          <a:p>
            <a:r>
              <a:rPr lang="en-US" dirty="0" smtClean="0"/>
              <a:t>Understand best practices to fix them</a:t>
            </a:r>
          </a:p>
          <a:p>
            <a:pPr lvl="1"/>
            <a:r>
              <a:rPr lang="en-US" dirty="0" smtClean="0"/>
              <a:t>Refactor</a:t>
            </a:r>
          </a:p>
          <a:p>
            <a:pPr lvl="1"/>
            <a:endParaRPr lang="en-US" dirty="0"/>
          </a:p>
          <a:p>
            <a:r>
              <a:rPr lang="en-US" dirty="0" smtClean="0"/>
              <a:t>My tooling of choice for this is</a:t>
            </a:r>
          </a:p>
          <a:p>
            <a:pPr lvl="1"/>
            <a:r>
              <a:rPr lang="en-US" b="1" dirty="0" smtClean="0">
                <a:solidFill>
                  <a:schemeClr val="accent5"/>
                </a:solidFill>
              </a:rPr>
              <a:t>Refactoring Guru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836" y="2319771"/>
            <a:ext cx="28956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do when you find bug in your code?  - a happy path 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535906" cy="3636511"/>
          </a:xfrm>
        </p:spPr>
        <p:txBody>
          <a:bodyPr/>
          <a:lstStyle/>
          <a:p>
            <a:r>
              <a:rPr lang="en-US" dirty="0" smtClean="0"/>
              <a:t>Ideally you:</a:t>
            </a:r>
          </a:p>
          <a:p>
            <a:pPr lvl="1"/>
            <a:r>
              <a:rPr lang="en-US" dirty="0" smtClean="0"/>
              <a:t>Appropriate testing library</a:t>
            </a:r>
          </a:p>
          <a:p>
            <a:pPr lvl="1"/>
            <a:r>
              <a:rPr lang="en-US" dirty="0" smtClean="0"/>
              <a:t>Create a test to reproduce/expose the bug</a:t>
            </a:r>
          </a:p>
          <a:p>
            <a:pPr lvl="1"/>
            <a:r>
              <a:rPr lang="en-US" dirty="0" smtClean="0"/>
              <a:t>Change your code to make your test </a:t>
            </a:r>
            <a:r>
              <a:rPr lang="en-US" b="1" dirty="0" smtClean="0">
                <a:solidFill>
                  <a:srgbClr val="00B050"/>
                </a:solidFill>
              </a:rPr>
              <a:t>pass!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16364" y="3676073"/>
            <a:ext cx="1274618" cy="424872"/>
          </a:xfrm>
          <a:prstGeom prst="round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661" y="2222287"/>
            <a:ext cx="36957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11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6136565" cy="36365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Focus on small fragments of logic at a time</a:t>
            </a:r>
          </a:p>
          <a:p>
            <a:r>
              <a:rPr lang="en-US" dirty="0" smtClean="0"/>
              <a:t>Execute fast  ~  average 20 milliseconds per test</a:t>
            </a:r>
          </a:p>
          <a:p>
            <a:r>
              <a:rPr lang="en-US" dirty="0" smtClean="0"/>
              <a:t>Have clear structure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// arrange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// act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// assert</a:t>
            </a:r>
          </a:p>
          <a:p>
            <a:r>
              <a:rPr lang="en-US" dirty="0" smtClean="0"/>
              <a:t>Help you determine usability of your code</a:t>
            </a:r>
          </a:p>
          <a:p>
            <a:r>
              <a:rPr lang="en-US" dirty="0" smtClean="0"/>
              <a:t>Assist with refactoring</a:t>
            </a:r>
          </a:p>
          <a:p>
            <a:r>
              <a:rPr lang="en-US" dirty="0" smtClean="0"/>
              <a:t>Dev team must be able to trust a Unit Test library’s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48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Mocks - Complements to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are mocks?</a:t>
            </a:r>
          </a:p>
          <a:p>
            <a:r>
              <a:rPr lang="en-US" dirty="0" smtClean="0"/>
              <a:t>Why mock?</a:t>
            </a:r>
          </a:p>
          <a:p>
            <a:r>
              <a:rPr lang="en-US" dirty="0" smtClean="0"/>
              <a:t>What are some common mocking frameworks?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.NET</a:t>
            </a:r>
          </a:p>
          <a:p>
            <a:pPr lvl="1"/>
            <a:endParaRPr lang="en-US" dirty="0"/>
          </a:p>
          <a:p>
            <a:r>
              <a:rPr lang="en-US" dirty="0" smtClean="0"/>
              <a:t>A lot of the time, it will depend on what our clients work with.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2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check out some examples:</a:t>
            </a:r>
          </a:p>
          <a:p>
            <a:pPr lvl="1"/>
            <a:r>
              <a:rPr lang="en-US" dirty="0" smtClean="0"/>
              <a:t>Microsoft’s VS Code</a:t>
            </a:r>
          </a:p>
          <a:p>
            <a:pPr lvl="2"/>
            <a:r>
              <a:rPr lang="en-US" dirty="0">
                <a:hlinkClick r:id="rId2"/>
              </a:rPr>
              <a:t>https://github.com/microsoft/vscode/blob/master/src/vs/editor/test/common/services/modelService.test.ts#L39</a:t>
            </a:r>
            <a:endParaRPr lang="en-US" dirty="0" smtClean="0"/>
          </a:p>
          <a:p>
            <a:pPr lvl="1"/>
            <a:r>
              <a:rPr lang="en-US" dirty="0" smtClean="0"/>
              <a:t>Oracle’s Database Programming Interface for C/C++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github.com/oracle/odpi/blob/master/test/TestNumbers.c#L270</a:t>
            </a:r>
            <a:endParaRPr lang="en-US" dirty="0" smtClean="0"/>
          </a:p>
          <a:p>
            <a:pPr lvl="1"/>
            <a:r>
              <a:rPr lang="en-US" dirty="0" err="1" smtClean="0"/>
              <a:t>Anibal’s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bitwise-</a:t>
            </a:r>
            <a:r>
              <a:rPr lang="en-US" b="1" dirty="0" err="1" smtClean="0">
                <a:solidFill>
                  <a:schemeClr val="accent1"/>
                </a:solidFill>
              </a:rPr>
              <a:t>stor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JavaScript Library</a:t>
            </a:r>
          </a:p>
          <a:p>
            <a:pPr lvl="2"/>
            <a:r>
              <a:rPr lang="en-US" dirty="0">
                <a:hlinkClick r:id="rId4"/>
              </a:rPr>
              <a:t>https://github.com/anibalvelarde/bitwise-stor/blob/master/src/index.test.js#L77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3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the other types of test?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5630" y="2418995"/>
            <a:ext cx="3695700" cy="34385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18712" y="2222287"/>
            <a:ext cx="6136565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good set of definitions can be found at:</a:t>
            </a:r>
          </a:p>
          <a:p>
            <a:pPr lvl="1"/>
            <a:r>
              <a:rPr lang="en-US" dirty="0" smtClean="0">
                <a:hlinkClick r:id="rId3"/>
              </a:rPr>
              <a:t>www.softwaretestingfundamentals.com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90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216</TotalTime>
  <Words>436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Quotable</vt:lpstr>
      <vt:lpstr>Quality of Software</vt:lpstr>
      <vt:lpstr>Who is responsible for the quality of the software you produce?</vt:lpstr>
      <vt:lpstr>How can you get better at producing quality software?</vt:lpstr>
      <vt:lpstr>How to level-up your skills with Software Quality?</vt:lpstr>
      <vt:lpstr>What do you do when you find bug in your code?  - a happy path - </vt:lpstr>
      <vt:lpstr>Characteristics of Unit Tests</vt:lpstr>
      <vt:lpstr>Mocks - Complements to Unit Testing</vt:lpstr>
      <vt:lpstr>Demo Time…</vt:lpstr>
      <vt:lpstr>How about the other types of test?</vt:lpstr>
      <vt:lpstr>Difficulties with testing adoption</vt:lpstr>
      <vt:lpstr>A word about “Education”</vt:lpstr>
      <vt:lpstr>Which way is forth?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of Software</dc:title>
  <dc:creator>Velarde, Anibal (MSP)</dc:creator>
  <cp:lastModifiedBy>Velarde, Anibal (MSP)</cp:lastModifiedBy>
  <cp:revision>11</cp:revision>
  <dcterms:created xsi:type="dcterms:W3CDTF">2020-02-16T19:06:11Z</dcterms:created>
  <dcterms:modified xsi:type="dcterms:W3CDTF">2020-02-16T22:42:25Z</dcterms:modified>
</cp:coreProperties>
</file>