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5" r:id="rId8"/>
    <p:sldId id="266"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865A5-4C07-4657-B9DF-02F03BE30F8E}" v="2" dt="2023-09-27T07:27:00.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560" y="-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a" userId="5f9750ed7bb7b38c" providerId="LiveId" clId="{14B865A5-4C07-4657-B9DF-02F03BE30F8E}"/>
    <pc:docChg chg="custSel modSld">
      <pc:chgData name="Karthik Raja" userId="5f9750ed7bb7b38c" providerId="LiveId" clId="{14B865A5-4C07-4657-B9DF-02F03BE30F8E}" dt="2023-09-27T07:27:01.061" v="39" actId="27636"/>
      <pc:docMkLst>
        <pc:docMk/>
      </pc:docMkLst>
      <pc:sldChg chg="modSp mod">
        <pc:chgData name="Karthik Raja" userId="5f9750ed7bb7b38c" providerId="LiveId" clId="{14B865A5-4C07-4657-B9DF-02F03BE30F8E}" dt="2023-09-27T07:27:01.061" v="39" actId="27636"/>
        <pc:sldMkLst>
          <pc:docMk/>
          <pc:sldMk cId="3705579831" sldId="256"/>
        </pc:sldMkLst>
        <pc:spChg chg="mod">
          <ac:chgData name="Karthik Raja" userId="5f9750ed7bb7b38c" providerId="LiveId" clId="{14B865A5-4C07-4657-B9DF-02F03BE30F8E}" dt="2023-09-27T07:25:30.701" v="38" actId="1076"/>
          <ac:spMkLst>
            <pc:docMk/>
            <pc:sldMk cId="3705579831" sldId="256"/>
            <ac:spMk id="2" creationId="{761926FE-A858-5EEE-994F-F5A90E0FF4BD}"/>
          </ac:spMkLst>
        </pc:spChg>
        <pc:spChg chg="mod">
          <ac:chgData name="Karthik Raja" userId="5f9750ed7bb7b38c" providerId="LiveId" clId="{14B865A5-4C07-4657-B9DF-02F03BE30F8E}" dt="2023-09-27T07:27:01.061" v="39" actId="27636"/>
          <ac:spMkLst>
            <pc:docMk/>
            <pc:sldMk cId="3705579831" sldId="256"/>
            <ac:spMk id="3" creationId="{121622CD-25D4-98B7-10FF-FD4ABF2845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11722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11031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73095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34279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42320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63213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612602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739587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63615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67700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16154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10379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45083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19206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44064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42000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8987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FDBA75-5224-469A-B857-9AFD44736FBD}" type="datetimeFigureOut">
              <a:rPr lang="en-IN" smtClean="0"/>
              <a:pPr/>
              <a:t>27-09-2023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72260973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926FE-A858-5EEE-994F-F5A90E0FF4BD}"/>
              </a:ext>
            </a:extLst>
          </p:cNvPr>
          <p:cNvSpPr>
            <a:spLocks noGrp="1"/>
          </p:cNvSpPr>
          <p:nvPr>
            <p:ph type="ctrTitle"/>
          </p:nvPr>
        </p:nvSpPr>
        <p:spPr>
          <a:xfrm>
            <a:off x="1868544" y="555373"/>
            <a:ext cx="9144000" cy="2022054"/>
          </a:xfrm>
          <a:ln>
            <a:noFill/>
          </a:ln>
          <a:effectLst>
            <a:glow rad="139700">
              <a:schemeClr val="accent5">
                <a:satMod val="175000"/>
                <a:alpha val="40000"/>
              </a:schemeClr>
            </a:glow>
          </a:effectLst>
        </p:spPr>
        <p:txBody>
          <a:bodyPr>
            <a:normAutofit/>
          </a:bodyPr>
          <a:lstStyle/>
          <a:p>
            <a:pPr algn="ctr"/>
            <a:r>
              <a:rPr lang="en-IN" sz="44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IMAGE RECOGNITION WITH IBM    CLOUD VISUAL RECOGNITION</a:t>
            </a:r>
          </a:p>
        </p:txBody>
      </p:sp>
      <p:sp>
        <p:nvSpPr>
          <p:cNvPr id="3" name="Subtitle 2">
            <a:extLst>
              <a:ext uri="{FF2B5EF4-FFF2-40B4-BE49-F238E27FC236}">
                <a16:creationId xmlns:a16="http://schemas.microsoft.com/office/drawing/2014/main" xmlns="" id="{121622CD-25D4-98B7-10FF-FD4ABF28459E}"/>
              </a:ext>
            </a:extLst>
          </p:cNvPr>
          <p:cNvSpPr>
            <a:spLocks noGrp="1"/>
          </p:cNvSpPr>
          <p:nvPr>
            <p:ph type="subTitle" idx="1"/>
          </p:nvPr>
        </p:nvSpPr>
        <p:spPr>
          <a:xfrm>
            <a:off x="2180965" y="3842141"/>
            <a:ext cx="8915399" cy="1530115"/>
          </a:xfrm>
        </p:spPr>
        <p:txBody>
          <a:bodyPr>
            <a:normAutofit fontScale="62500" lnSpcReduction="20000"/>
          </a:bodyPr>
          <a:lstStyle/>
          <a:p>
            <a:r>
              <a:rPr lang="en-IN" sz="2900" b="1" dirty="0">
                <a:latin typeface="Times New Roman" panose="02020603050405020304" pitchFamily="18" charset="0"/>
                <a:cs typeface="Times New Roman" panose="02020603050405020304" pitchFamily="18" charset="0"/>
              </a:rPr>
              <a:t>SUBMIITED BY    </a:t>
            </a:r>
          </a:p>
          <a:p>
            <a:r>
              <a:rPr lang="en-IN" sz="3200" dirty="0" err="1">
                <a:latin typeface="Times New Roman" panose="02020603050405020304" pitchFamily="18" charset="0"/>
                <a:cs typeface="Times New Roman" panose="02020603050405020304" pitchFamily="18" charset="0"/>
              </a:rPr>
              <a:t>M.ManiBharathi</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Dept. of Electronics and Communication Engineering </a:t>
            </a:r>
          </a:p>
          <a:p>
            <a:r>
              <a:rPr lang="en-IN" sz="3200" dirty="0">
                <a:latin typeface="Times New Roman" panose="02020603050405020304" pitchFamily="18" charset="0"/>
                <a:cs typeface="Times New Roman" panose="02020603050405020304" pitchFamily="18" charset="0"/>
              </a:rPr>
              <a:t>Anna University Regional Campus Coimbatore</a:t>
            </a:r>
          </a:p>
        </p:txBody>
      </p:sp>
    </p:spTree>
    <p:extLst>
      <p:ext uri="{BB962C8B-B14F-4D97-AF65-F5344CB8AC3E}">
        <p14:creationId xmlns:p14="http://schemas.microsoft.com/office/powerpoint/2010/main" xmlns="" val="37055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D7697-30B1-488B-4AF8-46DC8C638D87}"/>
              </a:ext>
            </a:extLst>
          </p:cNvPr>
          <p:cNvSpPr>
            <a:spLocks noGrp="1"/>
          </p:cNvSpPr>
          <p:nvPr>
            <p:ph type="title"/>
          </p:nvPr>
        </p:nvSpPr>
        <p:spPr>
          <a:xfrm>
            <a:off x="838200" y="607721"/>
            <a:ext cx="10515600"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xmlns="" id="{CA3BFC59-904D-B845-5FFA-75C40EC0F499}"/>
              </a:ext>
            </a:extLst>
          </p:cNvPr>
          <p:cNvSpPr>
            <a:spLocks noGrp="1"/>
          </p:cNvSpPr>
          <p:nvPr>
            <p:ph idx="1"/>
          </p:nvPr>
        </p:nvSpPr>
        <p:spPr>
          <a:xfrm>
            <a:off x="1024812" y="2124107"/>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is a powerful tool that can unlock the full potential of image recognition technology. Its machine learning capabilities, customizability, and ease of integration make it a valuable asset for businesses looking to analyze and understand visual data. With IBM Cloud Visual Recognition, the possibilities are endless.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3912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DAF64-3641-0B57-403A-75379F4E76CF}"/>
              </a:ext>
            </a:extLst>
          </p:cNvPr>
          <p:cNvSpPr>
            <a:spLocks noGrp="1"/>
          </p:cNvSpPr>
          <p:nvPr>
            <p:ph type="title"/>
          </p:nvPr>
        </p:nvSpPr>
        <p:spPr>
          <a:xfrm>
            <a:off x="838200" y="59839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xmlns="" id="{9253BA32-5001-A526-825A-FA003F748A4F}"/>
              </a:ext>
            </a:extLst>
          </p:cNvPr>
          <p:cNvSpPr>
            <a:spLocks noGrp="1"/>
          </p:cNvSpPr>
          <p:nvPr>
            <p:ph idx="1"/>
          </p:nvPr>
        </p:nvSpPr>
        <p:spPr>
          <a:xfrm>
            <a:off x="1062135" y="2104312"/>
            <a:ext cx="10515600" cy="4351338"/>
          </a:xfrm>
        </p:spPr>
        <p:txBody>
          <a:bodyPr/>
          <a:lstStyle/>
          <a:p>
            <a:r>
              <a:rPr lang="en-US" sz="3200" dirty="0">
                <a:latin typeface="Times New Roman" panose="02020603050405020304" pitchFamily="18" charset="0"/>
                <a:cs typeface="Times New Roman" panose="02020603050405020304" pitchFamily="18" charset="0"/>
              </a:rPr>
              <a:t>Image Recognition is a field of computer vision that has seen tremendous growth in recent years. With IBM Cloud Visual Recognition, we can unlock the full potential of this technology and create powerful applications that can analyze and understand images. In this presentation, we will explore the capabilities of IBM Cloud Visual Recognition and how it can benefit your business.</a:t>
            </a:r>
            <a:r>
              <a:rPr lang="en-US" dirty="0"/>
              <a:t> </a:t>
            </a:r>
            <a:endParaRPr lang="en-IN" dirty="0"/>
          </a:p>
        </p:txBody>
      </p:sp>
    </p:spTree>
    <p:extLst>
      <p:ext uri="{BB962C8B-B14F-4D97-AF65-F5344CB8AC3E}">
        <p14:creationId xmlns:p14="http://schemas.microsoft.com/office/powerpoint/2010/main" xmlns="" val="37772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9FD3E-76F9-7FED-3C66-EEEB16A61C3E}"/>
              </a:ext>
            </a:extLst>
          </p:cNvPr>
          <p:cNvSpPr>
            <a:spLocks noGrp="1"/>
          </p:cNvSpPr>
          <p:nvPr>
            <p:ph type="title"/>
          </p:nvPr>
        </p:nvSpPr>
        <p:spPr>
          <a:xfrm>
            <a:off x="987490" y="617052"/>
            <a:ext cx="10515600" cy="1361038"/>
          </a:xfrm>
        </p:spPr>
        <p:txBody>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What is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3FEFEBF-BCFB-5D17-B8CD-1158B2F71152}"/>
              </a:ext>
            </a:extLst>
          </p:cNvPr>
          <p:cNvSpPr>
            <a:spLocks noGrp="1"/>
          </p:cNvSpPr>
          <p:nvPr>
            <p:ph idx="1"/>
          </p:nvPr>
        </p:nvSpPr>
        <p:spPr>
          <a:xfrm>
            <a:off x="1062135" y="2161526"/>
            <a:ext cx="10515600" cy="4351338"/>
          </a:xfrm>
        </p:spPr>
        <p:txBody>
          <a:bodyPr>
            <a:noAutofit/>
          </a:bodyPr>
          <a:lstStyle/>
          <a:p>
            <a:r>
              <a:rPr lang="en-US" sz="3200" dirty="0">
                <a:latin typeface="Times New Roman" panose="02020603050405020304" pitchFamily="18" charset="0"/>
                <a:cs typeface="Times New Roman" panose="02020603050405020304" pitchFamily="18" charset="0"/>
              </a:rPr>
              <a:t>IBM Cloud Visual Recognition is a powerful AI tool that can analyze images and videos to recognize objects, scenes, and faces. With its machine learning capabilities, it can be trained to recognize custom objects and even perform visual search. It can be integrated into various applications and platforms to enhance their capabilities.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36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76118-CA92-A6BE-C8B9-F4325A355F08}"/>
              </a:ext>
            </a:extLst>
          </p:cNvPr>
          <p:cNvSpPr>
            <a:spLocks noGrp="1"/>
          </p:cNvSpPr>
          <p:nvPr>
            <p:ph type="title"/>
          </p:nvPr>
        </p:nvSpPr>
        <p:spPr>
          <a:xfrm>
            <a:off x="838200" y="58906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Benefifits</a:t>
            </a:r>
            <a:r>
              <a:rPr lang="en-US" sz="4000" b="1" dirty="0">
                <a:latin typeface="Times New Roman" panose="02020603050405020304" pitchFamily="18" charset="0"/>
                <a:cs typeface="Times New Roman" panose="02020603050405020304" pitchFamily="18" charset="0"/>
              </a:rPr>
              <a:t> of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1FA37E-C58C-FCC1-F1ED-AAEFBF36F21F}"/>
              </a:ext>
            </a:extLst>
          </p:cNvPr>
          <p:cNvSpPr>
            <a:spLocks noGrp="1"/>
          </p:cNvSpPr>
          <p:nvPr>
            <p:ph idx="1"/>
          </p:nvPr>
        </p:nvSpPr>
        <p:spPr>
          <a:xfrm>
            <a:off x="1099457" y="2264164"/>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provide numerous benefits for businesses, including automating image analysis tasks, improving accuracy and efficiency, and enabling new use cases such as visual search and content moderation. It can also help businesses gain valuable insights from visual data that can inform decision-making.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28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7BADF-363A-A7B1-3519-24D20529E334}"/>
              </a:ext>
            </a:extLst>
          </p:cNvPr>
          <p:cNvSpPr>
            <a:spLocks noGrp="1"/>
          </p:cNvSpPr>
          <p:nvPr>
            <p:ph type="title"/>
          </p:nvPr>
        </p:nvSpPr>
        <p:spPr>
          <a:xfrm>
            <a:off x="838200" y="645043"/>
            <a:ext cx="10741090" cy="1325563"/>
          </a:xfrm>
        </p:spPr>
        <p:txBody>
          <a:bodyPr>
            <a:normAutofit/>
          </a:bodyPr>
          <a:lstStyle/>
          <a:p>
            <a:r>
              <a:rPr lang="en-US" sz="4000" b="1" dirty="0">
                <a:latin typeface="Times New Roman" panose="02020603050405020304" pitchFamily="18" charset="0"/>
                <a:cs typeface="Times New Roman" panose="02020603050405020304" pitchFamily="18" charset="0"/>
              </a:rPr>
              <a:t>     How IBM Cloud Visual  Recognition Works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403157A-5298-3F2D-9EF4-1A7F48C278AC}"/>
              </a:ext>
            </a:extLst>
          </p:cNvPr>
          <p:cNvSpPr>
            <a:spLocks noGrp="1"/>
          </p:cNvSpPr>
          <p:nvPr>
            <p:ph idx="1"/>
          </p:nvPr>
        </p:nvSpPr>
        <p:spPr>
          <a:xfrm>
            <a:off x="1063690" y="2152098"/>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uses deep learning algorithms to analyze images and videos. It can recognize objects, scenes, and faces by comparing them to a vast database of visual data. It can also be trained on custom data sets to recognize specific objects or attributes. The API can be accessed through various programming languages and integrated into applications and platforms.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5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9B635-A37D-F914-0E03-CA1B534D250B}"/>
              </a:ext>
            </a:extLst>
          </p:cNvPr>
          <p:cNvSpPr>
            <a:spLocks noGrp="1"/>
          </p:cNvSpPr>
          <p:nvPr>
            <p:ph type="title"/>
          </p:nvPr>
        </p:nvSpPr>
        <p:spPr>
          <a:xfrm>
            <a:off x="838200" y="598391"/>
            <a:ext cx="10918371" cy="1325563"/>
          </a:xfrm>
        </p:spPr>
        <p:txBody>
          <a:bodyPr>
            <a:normAutofit/>
          </a:bodyPr>
          <a:lstStyle/>
          <a:p>
            <a:r>
              <a:rPr lang="en-US" sz="4000" b="1" dirty="0">
                <a:latin typeface="Times New Roman" panose="02020603050405020304" pitchFamily="18" charset="0"/>
                <a:cs typeface="Times New Roman" panose="02020603050405020304" pitchFamily="18" charset="0"/>
              </a:rPr>
              <a:t>      Use Cases for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67F308F-BF22-F3A3-60AA-3FF3044CCEEE}"/>
              </a:ext>
            </a:extLst>
          </p:cNvPr>
          <p:cNvSpPr>
            <a:spLocks noGrp="1"/>
          </p:cNvSpPr>
          <p:nvPr>
            <p:ph idx="1"/>
          </p:nvPr>
        </p:nvSpPr>
        <p:spPr>
          <a:xfrm>
            <a:off x="1039585" y="2245405"/>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be used in a variety of industries and applications, including retail, healthcare, manufacturing, and security. It can be used to analyze product images, identify medical conditions, detect defects in manufacturing, and monitor security cameras. It can also be used for brand monitoring and social media analysis.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26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 </a:t>
            </a:r>
            <a:r>
              <a:rPr lang="en-US" b="1" dirty="0" err="1" smtClean="0"/>
              <a:t>Recognation</a:t>
            </a:r>
            <a:r>
              <a:rPr lang="en-US" b="1" dirty="0" smtClean="0"/>
              <a:t> Setup</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Times New Roman" pitchFamily="18" charset="0"/>
                <a:cs typeface="Times New Roman" pitchFamily="18" charset="0"/>
              </a:rPr>
              <a:t>Step-1</a:t>
            </a:r>
            <a:r>
              <a:rPr lang="en-US" dirty="0" smtClean="0">
                <a:latin typeface="Times New Roman" pitchFamily="18" charset="0"/>
                <a:cs typeface="Times New Roman" pitchFamily="18" charset="0"/>
              </a:rPr>
              <a:t>:Once you complete the account creation, you can log in to the </a:t>
            </a:r>
            <a:r>
              <a:rPr lang="en-US" u="sng" dirty="0" smtClean="0">
                <a:latin typeface="Times New Roman" pitchFamily="18" charset="0"/>
                <a:cs typeface="Times New Roman" pitchFamily="18" charset="0"/>
                <a:hlinkClick r:id="rId2"/>
              </a:rPr>
              <a:t>IBM cloud account</a:t>
            </a:r>
            <a:r>
              <a:rPr lang="en-US" dirty="0" smtClean="0">
                <a:latin typeface="Times New Roman" pitchFamily="18" charset="0"/>
                <a:cs typeface="Times New Roman" pitchFamily="18" charset="0"/>
              </a:rPr>
              <a:t> and it will route you to your IBM cloud dashboard.</a:t>
            </a:r>
          </a:p>
          <a:p>
            <a:r>
              <a:rPr lang="en-US" b="1" dirty="0" smtClean="0">
                <a:latin typeface="Times New Roman" pitchFamily="18" charset="0"/>
                <a:cs typeface="Times New Roman" pitchFamily="18" charset="0"/>
              </a:rPr>
              <a:t>Step-2:</a:t>
            </a:r>
            <a:r>
              <a:rPr lang="en-US" dirty="0" smtClean="0">
                <a:latin typeface="Times New Roman" pitchFamily="18" charset="0"/>
                <a:cs typeface="Times New Roman" pitchFamily="18" charset="0"/>
              </a:rPr>
              <a:t>Go to ‘Create Resource’ in the dashboard and search ‘Visual Recognition’ service in IBM cloud products.</a:t>
            </a:r>
          </a:p>
          <a:p>
            <a:r>
              <a:rPr lang="en-US" b="1" dirty="0" smtClean="0">
                <a:latin typeface="Times New Roman" pitchFamily="18" charset="0"/>
                <a:cs typeface="Times New Roman" pitchFamily="18" charset="0"/>
              </a:rPr>
              <a:t>Step-3:</a:t>
            </a:r>
            <a:r>
              <a:rPr lang="en-US" dirty="0" smtClean="0">
                <a:latin typeface="Times New Roman" pitchFamily="18" charset="0"/>
                <a:cs typeface="Times New Roman" pitchFamily="18" charset="0"/>
              </a:rPr>
              <a:t>You have to create Visual Recognition service by providing basic details. </a:t>
            </a:r>
            <a:endParaRPr lang="en-IN"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Step-4:</a:t>
            </a:r>
            <a:r>
              <a:rPr lang="en-US" dirty="0" smtClean="0">
                <a:latin typeface="Times New Roman" pitchFamily="18" charset="0"/>
                <a:cs typeface="Times New Roman" pitchFamily="18" charset="0"/>
              </a:rPr>
              <a:t>Created service-related all the details and configuration options are available here.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Built in Image Classification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IBM Watson Visual Recognition service provides a set of built-in models, these models are highly accurate and we don’t need to train by ourselves.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They have three basic models.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General model: Default classification from thousands of classes.</a:t>
            </a:r>
          </a:p>
          <a:p>
            <a:r>
              <a:rPr lang="en-US" dirty="0" smtClean="0">
                <a:latin typeface="Times New Roman" pitchFamily="18" charset="0"/>
                <a:cs typeface="Times New Roman" pitchFamily="18" charset="0"/>
              </a:rPr>
              <a:t>            Explicit model: Whether an image is inappropriate for general use.</a:t>
            </a:r>
          </a:p>
          <a:p>
            <a:r>
              <a:rPr lang="en-US" dirty="0" smtClean="0">
                <a:latin typeface="Times New Roman" pitchFamily="18" charset="0"/>
                <a:cs typeface="Times New Roman" pitchFamily="18" charset="0"/>
              </a:rPr>
              <a:t>            Food model: Specifically for images of food items.</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User own images interface</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To integrate user’s custom image we need to launch Watson Studio.</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Click ‘Create Model’ in Classify Images box, and the next window provides basic details of the Custom Model project. </a:t>
            </a:r>
          </a:p>
          <a:p>
            <a:r>
              <a:rPr lang="en-US" dirty="0" smtClean="0">
                <a:latin typeface="Times New Roman" pitchFamily="18" charset="0"/>
                <a:cs typeface="Times New Roman" pitchFamily="18" charset="0"/>
              </a:rPr>
              <a:t>You can also restrict the collaborators and select the storage to store images used to train your model.</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IBM visual studio required a minimum of 10 images per class and two classes per model.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TotalTime>
  <Words>544</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 IMAGE RECOGNITION WITH IBM    CLOUD VISUAL RECOGNITION</vt:lpstr>
      <vt:lpstr>      INTRODUCTION:</vt:lpstr>
      <vt:lpstr>      What is IBM Cloud Visual Recognition?</vt:lpstr>
      <vt:lpstr>      Benefifits of IBM Cloud Visual Recognition</vt:lpstr>
      <vt:lpstr>     How IBM Cloud Visual  Recognition Works ?</vt:lpstr>
      <vt:lpstr>      Use Cases for IBM Cloud Visual Recognition</vt:lpstr>
      <vt:lpstr>Image Recognation Setup</vt:lpstr>
      <vt:lpstr>Built in Image Classification</vt:lpstr>
      <vt:lpstr> User own images interface</vt:lpstr>
      <vt:lpstr>       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RECOGNITION WITH IBM    CLOUD VISUAL RECOGNITION</dc:title>
  <dc:creator>Karthik Raja</dc:creator>
  <cp:lastModifiedBy>WELCOME</cp:lastModifiedBy>
  <cp:revision>2</cp:revision>
  <dcterms:created xsi:type="dcterms:W3CDTF">2023-09-27T07:13:23Z</dcterms:created>
  <dcterms:modified xsi:type="dcterms:W3CDTF">2023-09-27T10:35:02Z</dcterms:modified>
</cp:coreProperties>
</file>