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66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7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2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2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Linguagem de programação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 / c++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09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304507" y="3462528"/>
            <a:ext cx="2434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int</a:t>
            </a:r>
            <a:r>
              <a:rPr lang="pt-PT" dirty="0"/>
              <a:t> Quant;</a:t>
            </a:r>
            <a:br>
              <a:rPr lang="pt-PT" dirty="0"/>
            </a:br>
            <a:r>
              <a:rPr lang="pt-PT" dirty="0">
                <a:solidFill>
                  <a:srgbClr val="FF0000"/>
                </a:solidFill>
              </a:rPr>
              <a:t>float</a:t>
            </a:r>
            <a:r>
              <a:rPr lang="pt-PT" dirty="0"/>
              <a:t> Num, Soma, Media;</a:t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 smtClean="0"/>
              <a:t>Declaração de  variáveis</a:t>
            </a:r>
            <a:endParaRPr lang="pt-PT" dirty="0"/>
          </a:p>
        </p:txBody>
      </p:sp>
      <p:cxnSp>
        <p:nvCxnSpPr>
          <p:cNvPr id="3" name="Conector Angulado 2"/>
          <p:cNvCxnSpPr/>
          <p:nvPr/>
        </p:nvCxnSpPr>
        <p:spPr>
          <a:xfrm rot="10800000">
            <a:off x="3389375" y="3779521"/>
            <a:ext cx="915134" cy="144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/>
          <p:nvPr/>
        </p:nvCxnSpPr>
        <p:spPr>
          <a:xfrm rot="10800000" flipV="1">
            <a:off x="3389375" y="3670301"/>
            <a:ext cx="915135" cy="109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869405" y="359485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Tipo de dados</a:t>
            </a:r>
            <a:endParaRPr lang="pt-BR" dirty="0"/>
          </a:p>
        </p:txBody>
      </p:sp>
      <p:cxnSp>
        <p:nvCxnSpPr>
          <p:cNvPr id="28" name="Conector Angulado 27"/>
          <p:cNvCxnSpPr/>
          <p:nvPr/>
        </p:nvCxnSpPr>
        <p:spPr>
          <a:xfrm>
            <a:off x="5644896" y="3605262"/>
            <a:ext cx="2877312" cy="174259"/>
          </a:xfrm>
          <a:prstGeom prst="bentConnector3">
            <a:avLst>
              <a:gd name="adj1" fmla="val 59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/>
          <p:nvPr/>
        </p:nvCxnSpPr>
        <p:spPr>
          <a:xfrm flipV="1">
            <a:off x="6738507" y="3779521"/>
            <a:ext cx="1783701" cy="193440"/>
          </a:xfrm>
          <a:prstGeom prst="bentConnector3">
            <a:avLst>
              <a:gd name="adj1" fmla="val 34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8693117" y="3577460"/>
            <a:ext cx="23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Indentificador /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8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255520"/>
            <a:ext cx="96274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Como uma variável, uma </a:t>
            </a:r>
            <a:r>
              <a:rPr lang="pt-PT" b="1" i="1" dirty="0"/>
              <a:t>constante</a:t>
            </a:r>
            <a:r>
              <a:rPr lang="pt-PT" i="1" dirty="0"/>
              <a:t> </a:t>
            </a:r>
            <a:r>
              <a:rPr lang="pt-PT" dirty="0"/>
              <a:t>também é uma posição de memória à qual devem ser associados</a:t>
            </a:r>
            <a:br>
              <a:rPr lang="pt-PT" dirty="0"/>
            </a:br>
            <a:r>
              <a:rPr lang="pt-PT" dirty="0"/>
              <a:t>um </a:t>
            </a:r>
            <a:r>
              <a:rPr lang="pt-PT" i="1" dirty="0"/>
              <a:t>identificador </a:t>
            </a:r>
            <a:r>
              <a:rPr lang="pt-PT" dirty="0"/>
              <a:t>e um </a:t>
            </a:r>
            <a:r>
              <a:rPr lang="pt-PT" i="1" dirty="0"/>
              <a:t>tipo de dado</a:t>
            </a:r>
            <a:r>
              <a:rPr lang="pt-PT" dirty="0"/>
              <a:t>. 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O </a:t>
            </a:r>
            <a:r>
              <a:rPr lang="pt-PT" dirty="0"/>
              <a:t>que caracteriza uma </a:t>
            </a:r>
            <a:r>
              <a:rPr lang="pt-PT" b="1" i="1" dirty="0"/>
              <a:t>constante</a:t>
            </a:r>
            <a:r>
              <a:rPr lang="pt-PT" i="1" dirty="0"/>
              <a:t> </a:t>
            </a:r>
            <a:r>
              <a:rPr lang="pt-PT" dirty="0" smtClean="0"/>
              <a:t>é </a:t>
            </a:r>
            <a:r>
              <a:rPr lang="pt-PT" dirty="0"/>
              <a:t>o fato de que o conteúdo </a:t>
            </a:r>
            <a:r>
              <a:rPr lang="pt-PT" dirty="0" smtClean="0"/>
              <a:t>de </a:t>
            </a:r>
            <a:r>
              <a:rPr lang="pt-PT" dirty="0"/>
              <a:t>uma constante não pode </a:t>
            </a:r>
            <a:endParaRPr lang="pt-PT" dirty="0" smtClean="0"/>
          </a:p>
          <a:p>
            <a:r>
              <a:rPr lang="pt-PT" dirty="0" smtClean="0"/>
              <a:t>ser </a:t>
            </a:r>
            <a:r>
              <a:rPr lang="pt-PT" dirty="0"/>
              <a:t>modificado durante a execução </a:t>
            </a:r>
            <a:r>
              <a:rPr lang="pt-PT" dirty="0" smtClean="0"/>
              <a:t>do programa</a:t>
            </a:r>
            <a:r>
              <a:rPr lang="pt-PT" dirty="0"/>
              <a:t>. </a:t>
            </a:r>
            <a:endParaRPr lang="pt-PT" dirty="0" smtClean="0"/>
          </a:p>
          <a:p>
            <a:r>
              <a:rPr lang="pt-PT" dirty="0"/>
              <a:t/>
            </a:r>
            <a:br>
              <a:rPr lang="pt-PT" dirty="0"/>
            </a:br>
            <a:r>
              <a:rPr lang="pt-PT" b="1" dirty="0" smtClean="0"/>
              <a:t>sintaxe</a:t>
            </a:r>
            <a:r>
              <a:rPr lang="pt-PT" b="1" dirty="0"/>
              <a:t>: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 smtClean="0">
                <a:solidFill>
                  <a:srgbClr val="002060"/>
                </a:solidFill>
              </a:rPr>
              <a:t>const</a:t>
            </a:r>
            <a:r>
              <a:rPr lang="pt-PT" dirty="0" smtClean="0"/>
              <a:t> </a:t>
            </a:r>
            <a:r>
              <a:rPr lang="pt-PT" dirty="0">
                <a:solidFill>
                  <a:srgbClr val="C00000"/>
                </a:solidFill>
              </a:rPr>
              <a:t>Tipo de Dado </a:t>
            </a:r>
            <a:r>
              <a:rPr lang="pt-PT" dirty="0"/>
              <a:t>Identificador = Valor;</a:t>
            </a:r>
            <a:br>
              <a:rPr lang="pt-PT" dirty="0"/>
            </a:br>
            <a:endParaRPr lang="pt-PT" dirty="0" smtClean="0"/>
          </a:p>
          <a:p>
            <a:r>
              <a:rPr lang="pt-PT" dirty="0"/>
              <a:t>Por exemplo, um programa para processar cálculos químicos poderia ter uma declaração </a:t>
            </a:r>
            <a:r>
              <a:rPr lang="pt-PT" dirty="0" smtClean="0"/>
              <a:t>do tipo :</a:t>
            </a:r>
            <a:r>
              <a:rPr lang="pt-PT" dirty="0"/>
              <a:t/>
            </a:r>
            <a:br>
              <a:rPr lang="pt-PT" dirty="0"/>
            </a:br>
            <a:r>
              <a:rPr lang="pt-PT" dirty="0">
                <a:solidFill>
                  <a:srgbClr val="002060"/>
                </a:solidFill>
              </a:rPr>
              <a:t>const</a:t>
            </a:r>
            <a:r>
              <a:rPr lang="pt-PT" dirty="0"/>
              <a:t> </a:t>
            </a:r>
            <a:r>
              <a:rPr lang="pt-PT" dirty="0">
                <a:solidFill>
                  <a:srgbClr val="C00000"/>
                </a:solidFill>
              </a:rPr>
              <a:t>float</a:t>
            </a:r>
            <a:r>
              <a:rPr lang="pt-PT" dirty="0"/>
              <a:t> NumAvogadro = 6.023E+23;</a:t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/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4825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Expressões aritméticas</a:t>
            </a:r>
            <a:br>
              <a:rPr lang="pt-PT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0" t="2928" r="1637" b="4492"/>
          <a:stretch/>
        </p:blipFill>
        <p:spPr>
          <a:xfrm>
            <a:off x="2584704" y="2414016"/>
            <a:ext cx="7132320" cy="29992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017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889504"/>
            <a:ext cx="31848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i="1" dirty="0"/>
              <a:t>O</a:t>
            </a:r>
            <a:r>
              <a:rPr lang="pt-PT" i="1" dirty="0" smtClean="0"/>
              <a:t>peradores </a:t>
            </a:r>
            <a:r>
              <a:rPr lang="pt-PT" i="1" dirty="0"/>
              <a:t>relacionais </a:t>
            </a:r>
            <a:endParaRPr lang="pt-PT" i="1" dirty="0" smtClean="0"/>
          </a:p>
          <a:p>
            <a:endParaRPr lang="pt-PT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&gt; (</a:t>
            </a:r>
            <a:r>
              <a:rPr lang="pt-PT" i="1" dirty="0"/>
              <a:t>maior do que</a:t>
            </a:r>
            <a:r>
              <a:rPr lang="pt-PT" dirty="0" smtClean="0"/>
              <a:t>);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&gt;= </a:t>
            </a:r>
            <a:r>
              <a:rPr lang="pt-PT" dirty="0"/>
              <a:t>(</a:t>
            </a:r>
            <a:r>
              <a:rPr lang="pt-PT" i="1" dirty="0"/>
              <a:t>maior do que ou igual a</a:t>
            </a:r>
            <a:r>
              <a:rPr lang="pt-PT" dirty="0" smtClean="0"/>
              <a:t>);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&lt; </a:t>
            </a:r>
            <a:r>
              <a:rPr lang="pt-PT" dirty="0"/>
              <a:t>(</a:t>
            </a:r>
            <a:r>
              <a:rPr lang="pt-PT" i="1" dirty="0"/>
              <a:t>menor do que</a:t>
            </a:r>
            <a:r>
              <a:rPr lang="pt-PT" dirty="0" smtClean="0"/>
              <a:t>);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&lt;= </a:t>
            </a:r>
            <a:r>
              <a:rPr lang="pt-PT" dirty="0"/>
              <a:t>(</a:t>
            </a:r>
            <a:r>
              <a:rPr lang="pt-PT" i="1" dirty="0" smtClean="0"/>
              <a:t>menor do </a:t>
            </a:r>
            <a:r>
              <a:rPr lang="pt-PT" i="1" dirty="0"/>
              <a:t>que ou igual a</a:t>
            </a:r>
            <a:r>
              <a:rPr lang="pt-PT" dirty="0" smtClean="0"/>
              <a:t>);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== </a:t>
            </a:r>
            <a:r>
              <a:rPr lang="pt-PT" dirty="0"/>
              <a:t>(</a:t>
            </a:r>
            <a:r>
              <a:rPr lang="pt-PT" i="1" dirty="0"/>
              <a:t>igual</a:t>
            </a:r>
            <a:r>
              <a:rPr lang="pt-PT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!= </a:t>
            </a:r>
            <a:r>
              <a:rPr lang="pt-PT" dirty="0"/>
              <a:t>(</a:t>
            </a:r>
            <a:r>
              <a:rPr lang="pt-PT" i="1" dirty="0"/>
              <a:t>diferente</a:t>
            </a:r>
            <a:r>
              <a:rPr lang="pt-PT" dirty="0"/>
              <a:t>).</a:t>
            </a:r>
            <a:br>
              <a:rPr lang="pt-PT" dirty="0"/>
            </a:b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 smtClean="0"/>
              <a:t>Relações &amp; </a:t>
            </a:r>
            <a:r>
              <a:rPr lang="pt-PT" dirty="0"/>
              <a:t>Expressões </a:t>
            </a:r>
            <a:r>
              <a:rPr lang="pt-PT" dirty="0" smtClean="0"/>
              <a:t>lógicas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572768" y="3316224"/>
            <a:ext cx="133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56055" y="2889504"/>
            <a:ext cx="50160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i="1" dirty="0"/>
              <a:t>Expressões </a:t>
            </a:r>
            <a:r>
              <a:rPr lang="pt-PT" i="1" dirty="0" smtClean="0"/>
              <a:t>lógicas</a:t>
            </a:r>
          </a:p>
          <a:p>
            <a:endParaRPr lang="pt-PT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i="1" dirty="0"/>
              <a:t>&amp;&amp; age como o conectivo </a:t>
            </a:r>
            <a:r>
              <a:rPr lang="pt-PT" i="1" dirty="0">
                <a:solidFill>
                  <a:srgbClr val="C00000"/>
                </a:solidFill>
              </a:rPr>
              <a:t>e</a:t>
            </a:r>
            <a:r>
              <a:rPr lang="pt-PT" i="1" dirty="0"/>
              <a:t>;</a:t>
            </a:r>
            <a:r>
              <a:rPr lang="pt-PT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i="1" dirty="0" smtClean="0"/>
              <a:t>|| </a:t>
            </a:r>
            <a:r>
              <a:rPr lang="pt-PT" i="1" dirty="0"/>
              <a:t>atua como o nosso </a:t>
            </a:r>
            <a:r>
              <a:rPr lang="pt-PT" i="1" dirty="0" smtClean="0">
                <a:solidFill>
                  <a:srgbClr val="C00000"/>
                </a:solidFill>
              </a:rPr>
              <a:t>e/ou</a:t>
            </a:r>
            <a:r>
              <a:rPr lang="pt-PT" i="1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i="1" dirty="0"/>
              <a:t>^ como o conectivo </a:t>
            </a:r>
            <a:r>
              <a:rPr lang="pt-PT" i="1" dirty="0" smtClean="0">
                <a:solidFill>
                  <a:srgbClr val="C00000"/>
                </a:solidFill>
              </a:rPr>
              <a:t>ou</a:t>
            </a:r>
            <a:r>
              <a:rPr lang="pt-PT" i="1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i="1" dirty="0" smtClean="0"/>
              <a:t>! Operador unário,</a:t>
            </a:r>
            <a:r>
              <a:rPr lang="pt-PT" i="1" dirty="0"/>
              <a:t> </a:t>
            </a:r>
            <a:r>
              <a:rPr lang="pt-PT" i="1" dirty="0">
                <a:solidFill>
                  <a:srgbClr val="C00000"/>
                </a:solidFill>
              </a:rPr>
              <a:t>inverte</a:t>
            </a:r>
            <a:r>
              <a:rPr lang="pt-PT" i="1" dirty="0"/>
              <a:t> o valor original da </a:t>
            </a:r>
            <a:r>
              <a:rPr lang="pt-PT" i="1" dirty="0" smtClean="0"/>
              <a:t>relação.</a:t>
            </a:r>
            <a:endParaRPr lang="pt-PT" i="1" dirty="0"/>
          </a:p>
          <a:p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  <p:cxnSp>
        <p:nvCxnSpPr>
          <p:cNvPr id="10" name="Conector reto 9"/>
          <p:cNvCxnSpPr/>
          <p:nvPr/>
        </p:nvCxnSpPr>
        <p:spPr>
          <a:xfrm>
            <a:off x="7292848" y="3316224"/>
            <a:ext cx="133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588000" y="2889504"/>
            <a:ext cx="12700" cy="203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255520"/>
            <a:ext cx="94584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Tipo de Dado Identificador da função(Lista de parâmetros)</a:t>
            </a:r>
            <a:br>
              <a:rPr lang="pt-PT" dirty="0"/>
            </a:br>
            <a:r>
              <a:rPr lang="pt-PT" dirty="0"/>
              <a:t>{</a:t>
            </a:r>
            <a:br>
              <a:rPr lang="pt-PT" dirty="0"/>
            </a:br>
            <a:r>
              <a:rPr lang="pt-PT" dirty="0" smtClean="0"/>
              <a:t>  Declaração </a:t>
            </a:r>
            <a:r>
              <a:rPr lang="pt-PT" dirty="0"/>
              <a:t>de variáveis</a:t>
            </a:r>
            <a:br>
              <a:rPr lang="pt-PT" dirty="0"/>
            </a:br>
            <a:r>
              <a:rPr lang="pt-PT" dirty="0" smtClean="0"/>
              <a:t>  Sequência </a:t>
            </a:r>
            <a:r>
              <a:rPr lang="pt-PT" dirty="0"/>
              <a:t>de instruções</a:t>
            </a:r>
            <a:br>
              <a:rPr lang="pt-PT" dirty="0"/>
            </a:br>
            <a:r>
              <a:rPr lang="pt-PT" dirty="0" smtClean="0"/>
              <a:t>}</a:t>
            </a:r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Todo programa em C deve conter uma função identificada por </a:t>
            </a:r>
            <a:r>
              <a:rPr lang="pt-PT" i="1" dirty="0">
                <a:solidFill>
                  <a:srgbClr val="002060"/>
                </a:solidFill>
              </a:rPr>
              <a:t>main</a:t>
            </a:r>
            <a:r>
              <a:rPr lang="pt-PT" i="1" dirty="0"/>
              <a:t> </a:t>
            </a:r>
            <a:r>
              <a:rPr lang="pt-PT" dirty="0"/>
              <a:t>(cuja tradução é </a:t>
            </a:r>
            <a:r>
              <a:rPr lang="pt-PT" i="1" dirty="0"/>
              <a:t>principal</a:t>
            </a:r>
            <a:r>
              <a:rPr lang="pt-PT" dirty="0"/>
              <a:t>), com</a:t>
            </a:r>
            <a:br>
              <a:rPr lang="pt-PT" dirty="0"/>
            </a:br>
            <a:r>
              <a:rPr lang="pt-PT" dirty="0"/>
              <a:t>lista de parâmetros vazia e tipo de dado não obrigatório. </a:t>
            </a:r>
            <a:endParaRPr lang="pt-PT" dirty="0" smtClean="0"/>
          </a:p>
          <a:p>
            <a:r>
              <a:rPr lang="pt-PT" dirty="0" smtClean="0"/>
              <a:t>Esta </a:t>
            </a:r>
            <a:r>
              <a:rPr lang="pt-PT" dirty="0"/>
              <a:t>será sempre a primeira função do programa </a:t>
            </a:r>
            <a:r>
              <a:rPr lang="pt-PT" dirty="0" smtClean="0"/>
              <a:t>a ser </a:t>
            </a:r>
            <a:r>
              <a:rPr lang="pt-PT" dirty="0"/>
              <a:t>executada</a:t>
            </a:r>
            <a:r>
              <a:rPr lang="pt-PT" dirty="0" smtClean="0"/>
              <a:t>.</a:t>
            </a:r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>
                <a:solidFill>
                  <a:srgbClr val="002060"/>
                </a:solidFill>
              </a:rPr>
              <a:t>main</a:t>
            </a:r>
            <a:r>
              <a:rPr lang="pt-PT" dirty="0"/>
              <a:t>()</a:t>
            </a:r>
            <a:br>
              <a:rPr lang="pt-PT" dirty="0"/>
            </a:br>
            <a:r>
              <a:rPr lang="pt-PT" dirty="0"/>
              <a:t>{}</a:t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/>
              <a:t>Estrutura de um programa em </a:t>
            </a:r>
            <a:r>
              <a:rPr lang="pt-PT" dirty="0" smtClean="0"/>
              <a:t>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15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255520"/>
            <a:ext cx="46091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função </a:t>
            </a:r>
            <a:r>
              <a:rPr lang="pt-PT" i="1" dirty="0"/>
              <a:t>scanf</a:t>
            </a:r>
            <a:r>
              <a:rPr lang="pt-PT" i="1" dirty="0" smtClean="0"/>
              <a:t>()</a:t>
            </a:r>
          </a:p>
          <a:p>
            <a:endParaRPr lang="pt-PT" i="1" dirty="0"/>
          </a:p>
          <a:p>
            <a:r>
              <a:rPr lang="pt-PT" b="1" dirty="0" smtClean="0"/>
              <a:t>sintaxe</a:t>
            </a:r>
            <a:r>
              <a:rPr lang="pt-PT" dirty="0" smtClean="0"/>
              <a:t>:</a:t>
            </a:r>
          </a:p>
          <a:p>
            <a:r>
              <a:rPr lang="pt-PT" dirty="0"/>
              <a:t>scanf(</a:t>
            </a:r>
            <a:r>
              <a:rPr lang="pt-PT" dirty="0">
                <a:solidFill>
                  <a:srgbClr val="FF0000"/>
                </a:solidFill>
              </a:rPr>
              <a:t>Expressão de controle</a:t>
            </a:r>
            <a:r>
              <a:rPr lang="pt-PT" dirty="0"/>
              <a:t>, Lista de variáveis);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exemplo: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>#include &lt;stdio.h&gt;</a:t>
            </a:r>
            <a:br>
              <a:rPr lang="pt-PT" dirty="0"/>
            </a:br>
            <a:r>
              <a:rPr lang="pt-PT" dirty="0">
                <a:solidFill>
                  <a:srgbClr val="002060"/>
                </a:solidFill>
              </a:rPr>
              <a:t>main</a:t>
            </a:r>
            <a:r>
              <a:rPr lang="pt-PT" dirty="0"/>
              <a:t>()</a:t>
            </a:r>
            <a:br>
              <a:rPr lang="pt-PT" dirty="0"/>
            </a:br>
            <a:r>
              <a:rPr lang="pt-PT" dirty="0" smtClean="0"/>
              <a:t>{</a:t>
            </a:r>
          </a:p>
          <a:p>
            <a:r>
              <a:rPr lang="pt-PT" dirty="0" smtClean="0"/>
              <a:t>  </a:t>
            </a:r>
            <a:r>
              <a:rPr lang="pt-PT" dirty="0" smtClean="0">
                <a:solidFill>
                  <a:srgbClr val="C00000"/>
                </a:solidFill>
              </a:rPr>
              <a:t>int</a:t>
            </a:r>
            <a:r>
              <a:rPr lang="pt-PT" dirty="0" smtClean="0"/>
              <a:t> Anos;</a:t>
            </a: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  scanf</a:t>
            </a:r>
            <a:r>
              <a:rPr lang="pt-PT" dirty="0"/>
              <a:t>(</a:t>
            </a:r>
            <a:r>
              <a:rPr lang="pt-PT" dirty="0">
                <a:solidFill>
                  <a:srgbClr val="FF0000"/>
                </a:solidFill>
              </a:rPr>
              <a:t>"%d", </a:t>
            </a:r>
            <a:r>
              <a:rPr lang="pt-PT" dirty="0"/>
              <a:t>&amp;Anos</a:t>
            </a:r>
            <a:r>
              <a:rPr lang="pt-PT" dirty="0" smtClean="0"/>
              <a:t>);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>}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 smtClean="0"/>
              <a:t>Dados de entrada</a:t>
            </a:r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8497824" y="3291840"/>
            <a:ext cx="23632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#include &lt;stdio.h&gt;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main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c;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scanf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"%c %d", </a:t>
            </a:r>
            <a:r>
              <a:rPr lang="en-US" dirty="0"/>
              <a:t>&amp;c, &amp;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. </a:t>
            </a:r>
            <a:r>
              <a:rPr lang="en-US" dirty="0"/>
              <a:t>. .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583680" y="3291840"/>
            <a:ext cx="0" cy="197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Os códigos de conversão e a instrução #include &lt;stdio.h</a:t>
            </a:r>
            <a:r>
              <a:rPr lang="pt-PT" dirty="0" smtClean="0"/>
              <a:t>&gt;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3" y="2145792"/>
            <a:ext cx="7389476" cy="35844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78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255520"/>
            <a:ext cx="49696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função printf()</a:t>
            </a:r>
            <a:br>
              <a:rPr lang="pt-PT" dirty="0"/>
            </a:br>
            <a:endParaRPr lang="pt-PT" dirty="0" smtClean="0"/>
          </a:p>
          <a:p>
            <a:r>
              <a:rPr lang="pt-PT" b="1" dirty="0" smtClean="0"/>
              <a:t>sintaxe: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/>
              <a:t>printf(</a:t>
            </a:r>
            <a:r>
              <a:rPr lang="pt-PT" dirty="0">
                <a:solidFill>
                  <a:srgbClr val="FF0000"/>
                </a:solidFill>
              </a:rPr>
              <a:t>Expressão de controle</a:t>
            </a:r>
            <a:r>
              <a:rPr lang="pt-PT" dirty="0"/>
              <a:t>, Lista de argumentos);</a:t>
            </a:r>
            <a:br>
              <a:rPr lang="pt-PT" dirty="0"/>
            </a:br>
            <a:endParaRPr lang="pt-PT" dirty="0" smtClean="0"/>
          </a:p>
          <a:p>
            <a:r>
              <a:rPr lang="pt-PT" dirty="0"/>
              <a:t>e</a:t>
            </a:r>
            <a:r>
              <a:rPr lang="pt-PT" dirty="0" smtClean="0"/>
              <a:t>xemplo</a:t>
            </a:r>
          </a:p>
          <a:p>
            <a:r>
              <a:rPr lang="pt-PT" dirty="0"/>
              <a:t>#include &lt;stdio.h&gt;</a:t>
            </a:r>
            <a:br>
              <a:rPr lang="pt-PT" dirty="0"/>
            </a:br>
            <a:r>
              <a:rPr lang="pt-PT" dirty="0">
                <a:solidFill>
                  <a:srgbClr val="002060"/>
                </a:solidFill>
              </a:rPr>
              <a:t>main</a:t>
            </a:r>
            <a:r>
              <a:rPr lang="pt-PT" dirty="0"/>
              <a:t>()</a:t>
            </a:r>
            <a:br>
              <a:rPr lang="pt-PT" dirty="0"/>
            </a:br>
            <a:r>
              <a:rPr lang="pt-PT" dirty="0" smtClean="0"/>
              <a:t>{</a:t>
            </a:r>
          </a:p>
          <a:p>
            <a:r>
              <a:rPr lang="pt-PT" dirty="0" smtClean="0"/>
              <a:t> printf</a:t>
            </a:r>
            <a:r>
              <a:rPr lang="pt-PT" dirty="0"/>
              <a:t>(</a:t>
            </a:r>
            <a:r>
              <a:rPr lang="pt-PT" dirty="0">
                <a:solidFill>
                  <a:srgbClr val="FF0000"/>
                </a:solidFill>
              </a:rPr>
              <a:t>"Estou aprendendo a programar em C"</a:t>
            </a:r>
            <a:r>
              <a:rPr lang="pt-PT" dirty="0"/>
              <a:t>);</a:t>
            </a:r>
            <a:br>
              <a:rPr lang="pt-PT" dirty="0"/>
            </a:br>
            <a:r>
              <a:rPr lang="pt-PT" dirty="0"/>
              <a:t>}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Saída de </a:t>
            </a:r>
            <a:r>
              <a:rPr lang="pt-PT" dirty="0" smtClean="0"/>
              <a:t>dados</a:t>
            </a:r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25056" y="3425952"/>
            <a:ext cx="442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#include &lt;stdio.h&gt;</a:t>
            </a:r>
            <a:br>
              <a:rPr lang="pt-PT" dirty="0"/>
            </a:br>
            <a:r>
              <a:rPr lang="pt-PT" dirty="0">
                <a:solidFill>
                  <a:srgbClr val="002060"/>
                </a:solidFill>
              </a:rPr>
              <a:t>main</a:t>
            </a:r>
            <a:r>
              <a:rPr lang="pt-PT" dirty="0"/>
              <a:t>()</a:t>
            </a:r>
            <a:br>
              <a:rPr lang="pt-PT" dirty="0"/>
            </a:br>
            <a:r>
              <a:rPr lang="pt-PT" dirty="0" smtClean="0"/>
              <a:t>{</a:t>
            </a:r>
          </a:p>
          <a:p>
            <a:r>
              <a:rPr lang="pt-PT" dirty="0"/>
              <a:t> </a:t>
            </a:r>
            <a:r>
              <a:rPr lang="pt-PT" dirty="0" smtClean="0"/>
              <a:t> float </a:t>
            </a:r>
            <a:r>
              <a:rPr lang="pt-PT" dirty="0"/>
              <a:t>a, b, c;</a:t>
            </a:r>
            <a:br>
              <a:rPr lang="pt-PT" dirty="0"/>
            </a:br>
            <a:r>
              <a:rPr lang="pt-PT" dirty="0" smtClean="0"/>
              <a:t>  scanf</a:t>
            </a:r>
            <a:r>
              <a:rPr lang="pt-PT" dirty="0"/>
              <a:t>(</a:t>
            </a:r>
            <a:r>
              <a:rPr lang="pt-PT" dirty="0">
                <a:solidFill>
                  <a:srgbClr val="FF0000"/>
                </a:solidFill>
              </a:rPr>
              <a:t>"%f %f %f"</a:t>
            </a:r>
            <a:r>
              <a:rPr lang="pt-PT" dirty="0"/>
              <a:t>, &amp;a, &amp;b, &amp;c);</a:t>
            </a:r>
            <a:br>
              <a:rPr lang="pt-PT" dirty="0"/>
            </a:br>
            <a:r>
              <a:rPr lang="pt-PT" dirty="0" smtClean="0"/>
              <a:t>  printf</a:t>
            </a:r>
            <a:r>
              <a:rPr lang="pt-PT" dirty="0"/>
              <a:t>(</a:t>
            </a:r>
            <a:r>
              <a:rPr lang="pt-PT" dirty="0">
                <a:solidFill>
                  <a:srgbClr val="FF0000"/>
                </a:solidFill>
              </a:rPr>
              <a:t>"%f , %f e %f %f"</a:t>
            </a:r>
            <a:r>
              <a:rPr lang="pt-PT" dirty="0"/>
              <a:t>, a, b , c, (a + b + c)/3);</a:t>
            </a:r>
            <a:br>
              <a:rPr lang="pt-PT" dirty="0"/>
            </a:br>
            <a:r>
              <a:rPr lang="pt-PT" dirty="0"/>
              <a:t>}</a:t>
            </a:r>
            <a:br>
              <a:rPr lang="pt-PT" dirty="0"/>
            </a:b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547104" y="3511296"/>
            <a:ext cx="0" cy="222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097024"/>
            <a:ext cx="99724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 padrão utilizado pela maioria dos compiladores C é exibir os números de </a:t>
            </a:r>
            <a:r>
              <a:rPr lang="pt-PT" i="1" dirty="0"/>
              <a:t>ponto flutuante </a:t>
            </a:r>
            <a:r>
              <a:rPr lang="pt-PT" dirty="0"/>
              <a:t>com seis</a:t>
            </a:r>
            <a:br>
              <a:rPr lang="pt-PT" dirty="0"/>
            </a:br>
            <a:r>
              <a:rPr lang="pt-PT" dirty="0"/>
              <a:t>casas decimais. 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O </a:t>
            </a:r>
            <a:r>
              <a:rPr lang="pt-PT" dirty="0"/>
              <a:t>número de casas decimais com as quais os números de ponto flutuante serão exibidos pode</a:t>
            </a:r>
            <a:br>
              <a:rPr lang="pt-PT" dirty="0"/>
            </a:br>
            <a:r>
              <a:rPr lang="pt-PT" dirty="0"/>
              <a:t>ser alterado pelo programa. Para isso deve-se acrescentar .n ao código de formatação da saída, sendo </a:t>
            </a:r>
            <a:r>
              <a:rPr lang="pt-PT" i="1" dirty="0"/>
              <a:t>n </a:t>
            </a:r>
            <a:r>
              <a:rPr lang="pt-PT" dirty="0"/>
              <a:t>o</a:t>
            </a:r>
            <a:br>
              <a:rPr lang="pt-PT" dirty="0"/>
            </a:br>
            <a:r>
              <a:rPr lang="pt-PT" dirty="0"/>
              <a:t>número de casas decimais </a:t>
            </a:r>
            <a:r>
              <a:rPr lang="pt-PT" dirty="0" smtClean="0"/>
              <a:t>pretendido.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/>
              <a:t>A media dos numeros </a:t>
            </a:r>
            <a:r>
              <a:rPr lang="pt-PT" b="1" dirty="0"/>
              <a:t>6.200000, 8.550000 </a:t>
            </a:r>
            <a:r>
              <a:rPr lang="pt-PT" dirty="0"/>
              <a:t>e</a:t>
            </a:r>
            <a:r>
              <a:rPr lang="pt-PT" b="1" dirty="0"/>
              <a:t> 7.000000 </a:t>
            </a:r>
            <a:r>
              <a:rPr lang="pt-PT" dirty="0"/>
              <a:t>é igual a </a:t>
            </a:r>
            <a:r>
              <a:rPr lang="pt-PT" b="1" dirty="0" smtClean="0"/>
              <a:t>7.250000</a:t>
            </a:r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Se o comando de saída do programa fosse</a:t>
            </a:r>
            <a:br>
              <a:rPr lang="pt-PT" dirty="0"/>
            </a:br>
            <a:r>
              <a:rPr lang="pt-PT" dirty="0"/>
              <a:t>printf(</a:t>
            </a:r>
            <a:r>
              <a:rPr lang="pt-PT" dirty="0">
                <a:solidFill>
                  <a:srgbClr val="FF0000"/>
                </a:solidFill>
              </a:rPr>
              <a:t>"</a:t>
            </a:r>
            <a:r>
              <a:rPr lang="pt-PT" dirty="0"/>
              <a:t>A media dos numeros %.2f , %.2f e %.2f é igual a %.1f</a:t>
            </a:r>
            <a:r>
              <a:rPr lang="pt-PT" dirty="0">
                <a:solidFill>
                  <a:srgbClr val="FF0000"/>
                </a:solidFill>
              </a:rPr>
              <a:t>"</a:t>
            </a:r>
            <a:r>
              <a:rPr lang="pt-PT" dirty="0"/>
              <a:t>, a, b, c, (a + b + c)/3</a:t>
            </a:r>
            <a:r>
              <a:rPr lang="pt-PT" dirty="0" smtClean="0"/>
              <a:t>);</a:t>
            </a:r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a saída seria</a:t>
            </a:r>
            <a:br>
              <a:rPr lang="pt-PT" dirty="0"/>
            </a:br>
            <a:r>
              <a:rPr lang="pt-PT" dirty="0"/>
              <a:t>A media dos numeros 6.20, 8.55 e 7.00 é igual a 7.3</a:t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/>
              <a:t>Fixando o número de casas </a:t>
            </a:r>
            <a:r>
              <a:rPr lang="pt-PT" dirty="0" smtClean="0"/>
              <a:t>decimais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97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26720" y="1962912"/>
            <a:ext cx="11448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Uma variável do tipo </a:t>
            </a:r>
            <a:r>
              <a:rPr lang="pt-PT" i="1" dirty="0"/>
              <a:t>char </a:t>
            </a:r>
            <a:r>
              <a:rPr lang="pt-PT" dirty="0"/>
              <a:t>armazena os códigos ASCII dos caracteres suportados pelo sistema. </a:t>
            </a:r>
            <a:r>
              <a:rPr lang="pt-PT" dirty="0" smtClean="0"/>
              <a:t>Como este armazenamento é feito através de cadeias de bit's, na verdade, o que é armazenado são números inteiros compreendidos </a:t>
            </a:r>
            <a:r>
              <a:rPr lang="pt-PT" dirty="0"/>
              <a:t>entre –128 e 127. Aos números de 0 a 127 correspondem os caracteres de código </a:t>
            </a:r>
            <a:r>
              <a:rPr lang="pt-PT" dirty="0" smtClean="0"/>
              <a:t>ASCII iguais </a:t>
            </a:r>
            <a:r>
              <a:rPr lang="pt-PT" dirty="0"/>
              <a:t>ao próprio número e aos números de -1 a -128 correspondem os caracteres de código ASCII iguais </a:t>
            </a:r>
            <a:r>
              <a:rPr lang="pt-PT" dirty="0" smtClean="0"/>
              <a:t>aos números </a:t>
            </a:r>
            <a:r>
              <a:rPr lang="pt-PT" dirty="0"/>
              <a:t>situados no intervalo de 128 a 255, respectivamente.</a:t>
            </a:r>
            <a:br>
              <a:rPr lang="pt-PT" dirty="0"/>
            </a:br>
            <a:r>
              <a:rPr lang="pt-PT" dirty="0"/>
              <a:t>O código de formatação da saída é que indicará a forma como o conteúdo de uma variável do </a:t>
            </a:r>
            <a:r>
              <a:rPr lang="pt-PT" dirty="0" smtClean="0"/>
              <a:t>tipo </a:t>
            </a:r>
            <a:r>
              <a:rPr lang="pt-PT" i="1" dirty="0" smtClean="0"/>
              <a:t>char </a:t>
            </a:r>
            <a:r>
              <a:rPr lang="pt-PT" dirty="0"/>
              <a:t>será exibido. Se </a:t>
            </a:r>
            <a:r>
              <a:rPr lang="pt-PT" i="1" dirty="0"/>
              <a:t>c </a:t>
            </a:r>
            <a:r>
              <a:rPr lang="pt-PT" dirty="0"/>
              <a:t>é uma variável do tipo </a:t>
            </a:r>
            <a:r>
              <a:rPr lang="pt-PT" i="1" dirty="0"/>
              <a:t>char</a:t>
            </a:r>
            <a:r>
              <a:rPr lang="pt-PT" dirty="0"/>
              <a:t>, pode-se associar a sua saída com os códigos %d, %o</a:t>
            </a:r>
            <a:r>
              <a:rPr lang="pt-PT" dirty="0" smtClean="0"/>
              <a:t>, %</a:t>
            </a:r>
            <a:r>
              <a:rPr lang="pt-PT" dirty="0"/>
              <a:t>x, %c. No primeiro caso o número armazenado em </a:t>
            </a:r>
            <a:r>
              <a:rPr lang="pt-PT" i="1" dirty="0"/>
              <a:t>c </a:t>
            </a:r>
            <a:r>
              <a:rPr lang="pt-PT" dirty="0"/>
              <a:t>é exibido; no segundo caso este número será </a:t>
            </a:r>
            <a:r>
              <a:rPr lang="pt-PT" dirty="0" smtClean="0"/>
              <a:t>exibido no </a:t>
            </a:r>
            <a:r>
              <a:rPr lang="pt-PT" dirty="0"/>
              <a:t>sistema octal; no terceiro, o número será exibido no sistema hexadecimal e no último caso será exibido </a:t>
            </a:r>
            <a:r>
              <a:rPr lang="pt-PT" dirty="0" smtClean="0"/>
              <a:t>o caractere </a:t>
            </a:r>
            <a:r>
              <a:rPr lang="pt-PT" dirty="0"/>
              <a:t>como comentado acima. Por exemplo, se o conteúdo da variável </a:t>
            </a:r>
            <a:r>
              <a:rPr lang="pt-PT" i="1" dirty="0"/>
              <a:t>char c </a:t>
            </a:r>
            <a:r>
              <a:rPr lang="pt-PT" dirty="0"/>
              <a:t>é 67, o </a:t>
            </a:r>
            <a:r>
              <a:rPr lang="pt-PT" dirty="0" smtClean="0"/>
              <a:t>comando printf</a:t>
            </a:r>
            <a:r>
              <a:rPr lang="pt-PT" dirty="0"/>
              <a:t>("%c %d %o %x", c, c, c, c</a:t>
            </a:r>
            <a:r>
              <a:rPr lang="pt-PT" dirty="0" smtClean="0"/>
              <a:t>);</a:t>
            </a:r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exibirá na tela</a:t>
            </a:r>
            <a:br>
              <a:rPr lang="pt-PT" dirty="0"/>
            </a:br>
            <a:r>
              <a:rPr lang="pt-PT" dirty="0"/>
              <a:t>C 67 103 43</a:t>
            </a:r>
            <a:br>
              <a:rPr lang="pt-PT" dirty="0"/>
            </a:br>
            <a:r>
              <a:rPr lang="pt-PT" dirty="0"/>
              <a:t>A razão </a:t>
            </a:r>
            <a:r>
              <a:rPr lang="pt-PT" dirty="0" smtClean="0"/>
              <a:t>disto </a:t>
            </a:r>
            <a:r>
              <a:rPr lang="pt-PT" dirty="0"/>
              <a:t>é que 67 é o código ASCII de C no sistema decimal, 103 é este código no</a:t>
            </a:r>
            <a:br>
              <a:rPr lang="pt-PT" dirty="0"/>
            </a:br>
            <a:r>
              <a:rPr lang="pt-PT" dirty="0"/>
              <a:t>sistema octal e 43 é o código ASCII de C no sistema hexadecimal.</a:t>
            </a:r>
            <a:br>
              <a:rPr lang="pt-PT" dirty="0"/>
            </a:b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Exibindo números "como caracteres" e </a:t>
            </a:r>
            <a:r>
              <a:rPr lang="pt-PT" dirty="0" smtClean="0"/>
              <a:t>vice-versa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8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4059205" cy="3994924"/>
          </a:xfrm>
        </p:spPr>
        <p:txBody>
          <a:bodyPr>
            <a:normAutofit/>
          </a:bodyPr>
          <a:lstStyle/>
          <a:p>
            <a:r>
              <a:rPr lang="pt-PT" dirty="0" smtClean="0"/>
              <a:t>Introdução</a:t>
            </a:r>
          </a:p>
          <a:p>
            <a:r>
              <a:rPr lang="pt-PT" dirty="0" smtClean="0"/>
              <a:t>Diferença entre C e C++</a:t>
            </a:r>
          </a:p>
          <a:p>
            <a:r>
              <a:rPr lang="pt-PT" dirty="0" smtClean="0"/>
              <a:t>Quando usar C ou C</a:t>
            </a:r>
            <a:r>
              <a:rPr lang="pt-PT" dirty="0" smtClean="0"/>
              <a:t>++</a:t>
            </a:r>
          </a:p>
          <a:p>
            <a:r>
              <a:rPr lang="pt-PT" dirty="0" smtClean="0"/>
              <a:t>Linguangens de auto e baixo nível</a:t>
            </a:r>
          </a:p>
          <a:p>
            <a:r>
              <a:rPr lang="pt-PT" dirty="0" smtClean="0"/>
              <a:t>Variáveis</a:t>
            </a:r>
          </a:p>
          <a:p>
            <a:r>
              <a:rPr lang="pt-PT" dirty="0"/>
              <a:t>Palavras reservadas da linguagem </a:t>
            </a:r>
            <a:r>
              <a:rPr lang="pt-PT" dirty="0" smtClean="0"/>
              <a:t>c</a:t>
            </a:r>
          </a:p>
          <a:p>
            <a:r>
              <a:rPr lang="pt-PT" dirty="0"/>
              <a:t>Tipo de </a:t>
            </a:r>
            <a:r>
              <a:rPr lang="pt-PT" dirty="0" smtClean="0"/>
              <a:t>dados</a:t>
            </a:r>
            <a:endParaRPr lang="pt-PT" dirty="0"/>
          </a:p>
          <a:p>
            <a:r>
              <a:rPr lang="pt-PT" dirty="0"/>
              <a:t>Declaração de variáveis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995649" y="2015732"/>
            <a:ext cx="4059205" cy="39949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Constantes</a:t>
            </a:r>
          </a:p>
          <a:p>
            <a:r>
              <a:rPr lang="pt-PT" dirty="0"/>
              <a:t>Expressões </a:t>
            </a:r>
            <a:r>
              <a:rPr lang="pt-PT" dirty="0" smtClean="0"/>
              <a:t>aritméticas</a:t>
            </a:r>
          </a:p>
          <a:p>
            <a:r>
              <a:rPr lang="pt-PT" dirty="0" smtClean="0"/>
              <a:t>Relações &amp; </a:t>
            </a:r>
            <a:r>
              <a:rPr lang="pt-PT" dirty="0"/>
              <a:t>Expressões </a:t>
            </a:r>
            <a:r>
              <a:rPr lang="pt-PT" dirty="0" smtClean="0"/>
              <a:t>lógicas</a:t>
            </a:r>
          </a:p>
          <a:p>
            <a:r>
              <a:rPr lang="pt-PT" dirty="0"/>
              <a:t>Estrutura de um programa em </a:t>
            </a:r>
            <a:r>
              <a:rPr lang="pt-PT" dirty="0" smtClean="0"/>
              <a:t>C</a:t>
            </a:r>
          </a:p>
          <a:p>
            <a:r>
              <a:rPr lang="pt-PT" dirty="0" smtClean="0"/>
              <a:t>Dados de entrata</a:t>
            </a:r>
          </a:p>
          <a:p>
            <a:r>
              <a:rPr lang="pt-PT" dirty="0"/>
              <a:t>Os códigos de conversão e a instrução #include &lt;stdio.h</a:t>
            </a:r>
            <a:r>
              <a:rPr lang="pt-PT" dirty="0" smtClean="0"/>
              <a:t>&gt;</a:t>
            </a:r>
          </a:p>
          <a:p>
            <a:r>
              <a:rPr lang="pt-PT" dirty="0"/>
              <a:t>Saída de </a:t>
            </a:r>
            <a:r>
              <a:rPr lang="pt-PT" dirty="0" smtClean="0"/>
              <a:t>dados</a:t>
            </a:r>
          </a:p>
          <a:p>
            <a:r>
              <a:rPr lang="pt-PT" dirty="0"/>
              <a:t>Os códigos </a:t>
            </a:r>
            <a:r>
              <a:rPr lang="pt-PT" dirty="0" smtClean="0"/>
              <a:t>especiais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8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29072" y="2060448"/>
            <a:ext cx="1094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Quando um argumento é uma constante, ele será exibido de forma que depende do código </a:t>
            </a:r>
            <a:r>
              <a:rPr lang="pt-PT" dirty="0" smtClean="0"/>
              <a:t>de formatação</a:t>
            </a:r>
            <a:r>
              <a:rPr lang="pt-PT" dirty="0"/>
              <a:t>. Quando a constante é uma cadeia de caracteres, não há muito o que fazer: </a:t>
            </a:r>
            <a:endParaRPr lang="pt-PT" dirty="0" smtClean="0"/>
          </a:p>
          <a:p>
            <a:r>
              <a:rPr lang="pt-PT" dirty="0" smtClean="0"/>
              <a:t>a </a:t>
            </a:r>
            <a:r>
              <a:rPr lang="pt-PT" dirty="0"/>
              <a:t>execução </a:t>
            </a:r>
            <a:r>
              <a:rPr lang="pt-PT" dirty="0" smtClean="0"/>
              <a:t>do comando printf</a:t>
            </a:r>
            <a:r>
              <a:rPr lang="pt-PT" dirty="0"/>
              <a:t>("Este comando exibirá a palavra %s", "paz");</a:t>
            </a:r>
            <a:br>
              <a:rPr lang="pt-PT" dirty="0"/>
            </a:br>
            <a:r>
              <a:rPr lang="pt-PT" dirty="0"/>
              <a:t>exibirá na tela a frase</a:t>
            </a:r>
            <a:br>
              <a:rPr lang="pt-PT" dirty="0"/>
            </a:br>
            <a:r>
              <a:rPr lang="pt-PT" dirty="0"/>
              <a:t>Este comando exibirá a palavra paz</a:t>
            </a:r>
            <a:br>
              <a:rPr lang="pt-PT" dirty="0"/>
            </a:br>
            <a:r>
              <a:rPr lang="pt-PT" dirty="0"/>
              <a:t>da mesma maneira que o comando</a:t>
            </a:r>
            <a:br>
              <a:rPr lang="pt-PT" dirty="0"/>
            </a:br>
            <a:r>
              <a:rPr lang="pt-PT" dirty="0"/>
              <a:t>printf("Este comando exibirá a palavra paz");</a:t>
            </a:r>
            <a:br>
              <a:rPr lang="pt-PT" dirty="0"/>
            </a:br>
            <a:r>
              <a:rPr lang="pt-PT" dirty="0"/>
              <a:t>que é muito mais simples.</a:t>
            </a:r>
            <a:br>
              <a:rPr lang="pt-PT" dirty="0"/>
            </a:br>
            <a:r>
              <a:rPr lang="pt-PT" dirty="0"/>
              <a:t>Porém, quando a constante é um caractere </a:t>
            </a:r>
            <a:r>
              <a:rPr lang="pt-PT" dirty="0" smtClean="0"/>
              <a:t>ou</a:t>
            </a:r>
          </a:p>
          <a:p>
            <a:r>
              <a:rPr lang="pt-PT" dirty="0" smtClean="0"/>
              <a:t>um </a:t>
            </a:r>
            <a:r>
              <a:rPr lang="pt-PT" dirty="0"/>
              <a:t>número inteiro, o que será exibido depende </a:t>
            </a:r>
            <a:endParaRPr lang="pt-PT" dirty="0" smtClean="0"/>
          </a:p>
          <a:p>
            <a:r>
              <a:rPr lang="pt-PT" dirty="0" smtClean="0"/>
              <a:t>do código </a:t>
            </a:r>
            <a:r>
              <a:rPr lang="pt-PT" dirty="0"/>
              <a:t>de formatação. </a:t>
            </a: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Exibindo números "como caracteres" e </a:t>
            </a:r>
            <a:r>
              <a:rPr lang="pt-PT" dirty="0" smtClean="0"/>
              <a:t>vice-versa</a:t>
            </a:r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7679345" y="3252156"/>
            <a:ext cx="4500463" cy="286232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/>
              <a:t>Por exemplo, o comando</a:t>
            </a:r>
            <a:br>
              <a:rPr lang="pt-PT" dirty="0"/>
            </a:br>
            <a:r>
              <a:rPr lang="pt-PT" dirty="0"/>
              <a:t>printf("%c", 'A');</a:t>
            </a:r>
            <a:br>
              <a:rPr lang="pt-PT" dirty="0"/>
            </a:br>
            <a:r>
              <a:rPr lang="pt-PT" dirty="0"/>
              <a:t>exibe o caractere A, enquanto que o comando</a:t>
            </a:r>
            <a:br>
              <a:rPr lang="pt-PT" dirty="0"/>
            </a:br>
            <a:r>
              <a:rPr lang="pt-PT" dirty="0"/>
              <a:t>printf("%d", 'A');</a:t>
            </a:r>
            <a:br>
              <a:rPr lang="pt-PT" dirty="0"/>
            </a:br>
            <a:r>
              <a:rPr lang="pt-PT" dirty="0"/>
              <a:t>exibirá o número 65. Por sua vez, o comando</a:t>
            </a:r>
            <a:br>
              <a:rPr lang="pt-PT" dirty="0"/>
            </a:br>
            <a:r>
              <a:rPr lang="pt-PT" dirty="0"/>
              <a:t>printf("%d", 65);</a:t>
            </a:r>
            <a:br>
              <a:rPr lang="pt-PT" dirty="0"/>
            </a:br>
            <a:r>
              <a:rPr lang="pt-PT" dirty="0"/>
              <a:t>exibe o número 65, enquanto que o comando</a:t>
            </a:r>
            <a:br>
              <a:rPr lang="pt-PT" dirty="0"/>
            </a:br>
            <a:r>
              <a:rPr lang="pt-PT" dirty="0"/>
              <a:t>printf("%c", 65);</a:t>
            </a:r>
            <a:br>
              <a:rPr lang="pt-PT" dirty="0"/>
            </a:br>
            <a:r>
              <a:rPr lang="pt-PT" dirty="0"/>
              <a:t>exibe o caractere 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5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/>
              <a:t>Os códigos especiais</a:t>
            </a:r>
            <a:br>
              <a:rPr lang="pt-PT" dirty="0"/>
            </a:b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70" y="2150984"/>
            <a:ext cx="7975091" cy="3597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70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584960" y="2584704"/>
            <a:ext cx="8720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 C é uma linguagem de programação genérica que é utilizada para a criação de programas</a:t>
            </a:r>
          </a:p>
          <a:p>
            <a:r>
              <a:rPr lang="pt-PT" dirty="0"/>
              <a:t>diversos </a:t>
            </a:r>
            <a:r>
              <a:rPr lang="pt-PT" dirty="0" smtClean="0"/>
              <a:t>como:</a:t>
            </a:r>
          </a:p>
          <a:p>
            <a:endParaRPr lang="pt-PT" dirty="0"/>
          </a:p>
          <a:p>
            <a:r>
              <a:rPr lang="pt-PT" dirty="0" smtClean="0"/>
              <a:t>processadores </a:t>
            </a:r>
            <a:r>
              <a:rPr lang="pt-PT" dirty="0"/>
              <a:t>de texto, planilhas eletrônicas, sistemas operacionais, programas de</a:t>
            </a:r>
          </a:p>
          <a:p>
            <a:r>
              <a:rPr lang="pt-PT" dirty="0"/>
              <a:t>comunicação, programas para a automação industrial, gerenciadores de bancos de dados,</a:t>
            </a:r>
          </a:p>
          <a:p>
            <a:r>
              <a:rPr lang="pt-PT" dirty="0"/>
              <a:t>programas de projeto assistido por computador, programas para a solução de problemas da</a:t>
            </a:r>
          </a:p>
          <a:p>
            <a:r>
              <a:rPr lang="pt-PT" dirty="0"/>
              <a:t>Engenharia, Física, Química e outras Ciências, etc </a:t>
            </a:r>
            <a:r>
              <a:rPr lang="pt-PT" dirty="0" smtClean="0"/>
              <a:t>...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03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596896"/>
            <a:ext cx="10307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Um pequeno símbolo “++” surgiu para incrementar o que já era possível na linguagem de programação C.</a:t>
            </a:r>
          </a:p>
          <a:p>
            <a:endParaRPr lang="pt-PT" dirty="0" smtClean="0"/>
          </a:p>
          <a:p>
            <a:r>
              <a:rPr lang="pt-PT" dirty="0" smtClean="0"/>
              <a:t>Como uma extensão do C, a principal diferença do C++ é que ele é orientado a objecto. Já o C é orientado</a:t>
            </a:r>
          </a:p>
          <a:p>
            <a:r>
              <a:rPr lang="pt-PT" dirty="0" smtClean="0"/>
              <a:t>A procedimentos. O C++ para programação é mais flexível em comparação ao C.</a:t>
            </a:r>
          </a:p>
          <a:p>
            <a:endParaRPr lang="pt-PT" dirty="0"/>
          </a:p>
          <a:p>
            <a:r>
              <a:rPr lang="pt-PT" dirty="0" smtClean="0"/>
              <a:t>Graças às características do C++ é possível programar de modo misto. Isso quer dizer que se pode escrever</a:t>
            </a:r>
          </a:p>
          <a:p>
            <a:r>
              <a:rPr lang="pt-PT" dirty="0" smtClean="0"/>
              <a:t>Tanto códigos orientados a procedimentos quanto a ojectos.</a:t>
            </a:r>
          </a:p>
          <a:p>
            <a:endParaRPr lang="pt-PT" dirty="0" smtClean="0"/>
          </a:p>
          <a:p>
            <a:endParaRPr lang="pt-PT" dirty="0"/>
          </a:p>
          <a:p>
            <a:r>
              <a:rPr lang="pt-PT" dirty="0" smtClean="0">
                <a:solidFill>
                  <a:srgbClr val="C00000"/>
                </a:solidFill>
              </a:rPr>
              <a:t>O “++” significa  “incremento”.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/>
              <a:t>Diferença entre C </a:t>
            </a:r>
            <a:r>
              <a:rPr lang="pt-BR" dirty="0"/>
              <a:t>&amp;</a:t>
            </a:r>
            <a:r>
              <a:rPr lang="pt-PT" dirty="0" smtClean="0"/>
              <a:t> </a:t>
            </a:r>
            <a:r>
              <a:rPr lang="pt-PT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0310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596896"/>
            <a:ext cx="10435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C é uma linguagem de baixo nível, com ela o acesso à memória do computador é direito.</a:t>
            </a:r>
          </a:p>
          <a:p>
            <a:endParaRPr lang="pt-PT" dirty="0"/>
          </a:p>
          <a:p>
            <a:r>
              <a:rPr lang="pt-PT" dirty="0" smtClean="0"/>
              <a:t>O C++ também é possível  uma programação dita em baixo nível. Com tudo é que com ele pode ainda </a:t>
            </a:r>
          </a:p>
          <a:p>
            <a:r>
              <a:rPr lang="pt-PT" dirty="0" smtClean="0"/>
              <a:t>atuar em alto nível.</a:t>
            </a:r>
          </a:p>
          <a:p>
            <a:endParaRPr lang="pt-PT" dirty="0" smtClean="0"/>
          </a:p>
          <a:p>
            <a:r>
              <a:rPr lang="pt-PT" dirty="0" smtClean="0"/>
              <a:t>O C é utilizado na criação de sistemas operacionais como o </a:t>
            </a:r>
            <a:r>
              <a:rPr lang="pt-PT" dirty="0" smtClean="0"/>
              <a:t>Linux, Windowns e Mac OS. </a:t>
            </a:r>
            <a:r>
              <a:rPr lang="pt-PT" dirty="0" smtClean="0"/>
              <a:t>Já o C++ é utilizado</a:t>
            </a:r>
          </a:p>
          <a:p>
            <a:r>
              <a:rPr lang="pt-PT" dirty="0" smtClean="0"/>
              <a:t>para outros fins. Ele é muito comum para jogos que exigem alto rendimento e mais complexidade.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/>
              <a:t>Quando usar C ou C++</a:t>
            </a:r>
          </a:p>
        </p:txBody>
      </p:sp>
    </p:spTree>
    <p:extLst>
      <p:ext uri="{BB962C8B-B14F-4D97-AF65-F5344CB8AC3E}">
        <p14:creationId xmlns:p14="http://schemas.microsoft.com/office/powerpoint/2010/main" val="4100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596896"/>
            <a:ext cx="94403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Chamamos linguagem de auto nível aquela cuja a sintaxe é voltada para o entendimento humano.</a:t>
            </a:r>
          </a:p>
          <a:p>
            <a:r>
              <a:rPr lang="pt-PT" dirty="0" smtClean="0"/>
              <a:t>Ex.: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Java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Ruby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C#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PHP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As de baixo nível são voltadas para o entendimento da máquina. Por isso elas têm uma sintaxe mais</a:t>
            </a:r>
          </a:p>
          <a:p>
            <a:r>
              <a:rPr lang="pt-PT" dirty="0" smtClean="0"/>
              <a:t>complexa.</a:t>
            </a:r>
          </a:p>
          <a:p>
            <a:endParaRPr lang="pt-PT" dirty="0" smtClean="0"/>
          </a:p>
          <a:p>
            <a:r>
              <a:rPr lang="pt-PT" dirty="0" smtClean="0"/>
              <a:t>A principal linguagem de baixo nível é o </a:t>
            </a:r>
            <a:r>
              <a:rPr lang="pt-PT" b="1" dirty="0" smtClean="0"/>
              <a:t>Assembly</a:t>
            </a:r>
            <a:r>
              <a:rPr lang="pt-PT" dirty="0" smtClean="0"/>
              <a:t>.</a:t>
            </a: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/>
              <a:t>Linguangens de auto e baixo nível</a:t>
            </a:r>
          </a:p>
        </p:txBody>
      </p:sp>
    </p:spTree>
    <p:extLst>
      <p:ext uri="{BB962C8B-B14F-4D97-AF65-F5344CB8AC3E}">
        <p14:creationId xmlns:p14="http://schemas.microsoft.com/office/powerpoint/2010/main" val="13020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1579" y="2060448"/>
            <a:ext cx="94496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Uma </a:t>
            </a:r>
            <a:r>
              <a:rPr lang="pt-PT" i="1" dirty="0"/>
              <a:t>variável simples </a:t>
            </a:r>
            <a:r>
              <a:rPr lang="pt-PT" dirty="0"/>
              <a:t>(ou simplesmente </a:t>
            </a:r>
            <a:r>
              <a:rPr lang="pt-PT" i="1" dirty="0"/>
              <a:t>variável</a:t>
            </a:r>
            <a:r>
              <a:rPr lang="pt-PT" dirty="0"/>
              <a:t>) é uma posição de memória cujo conteúdo pode ser</a:t>
            </a:r>
            <a:br>
              <a:rPr lang="pt-PT" dirty="0"/>
            </a:br>
            <a:r>
              <a:rPr lang="pt-PT" dirty="0"/>
              <a:t>modificado durante a execução de um programa. 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A </a:t>
            </a:r>
            <a:r>
              <a:rPr lang="pt-PT" dirty="0"/>
              <a:t>referência a uma variável no programa é feita através do</a:t>
            </a:r>
            <a:br>
              <a:rPr lang="pt-PT" dirty="0"/>
            </a:br>
            <a:r>
              <a:rPr lang="pt-PT" dirty="0"/>
              <a:t>seu </a:t>
            </a:r>
            <a:r>
              <a:rPr lang="pt-PT" i="1" dirty="0"/>
              <a:t>identificador</a:t>
            </a:r>
            <a:r>
              <a:rPr lang="pt-PT" dirty="0"/>
              <a:t>; </a:t>
            </a:r>
            <a:r>
              <a:rPr lang="pt-PT" dirty="0" smtClean="0"/>
              <a:t>os </a:t>
            </a:r>
            <a:r>
              <a:rPr lang="pt-PT" dirty="0"/>
              <a:t>valores que podem ser nela armazenados dependem do seu </a:t>
            </a:r>
            <a:r>
              <a:rPr lang="pt-PT" i="1" dirty="0"/>
              <a:t>tipo de dado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b="1" dirty="0" smtClean="0"/>
              <a:t>Identificador</a:t>
            </a:r>
          </a:p>
          <a:p>
            <a:endParaRPr lang="pt-PT" dirty="0"/>
          </a:p>
          <a:p>
            <a:r>
              <a:rPr lang="pt-PT" dirty="0"/>
              <a:t>O </a:t>
            </a:r>
            <a:r>
              <a:rPr lang="pt-PT" i="1" dirty="0"/>
              <a:t>identificador </a:t>
            </a:r>
            <a:r>
              <a:rPr lang="pt-PT" dirty="0"/>
              <a:t>é uma sequência de letras, dígitos e caractere para sublinhamento escolhida pelo</a:t>
            </a:r>
            <a:br>
              <a:rPr lang="pt-PT" dirty="0"/>
            </a:br>
            <a:r>
              <a:rPr lang="pt-PT" dirty="0"/>
              <a:t>programador para se fazer referência àquela </a:t>
            </a:r>
            <a:r>
              <a:rPr lang="pt-PT" dirty="0" smtClean="0"/>
              <a:t>variável.</a:t>
            </a:r>
          </a:p>
          <a:p>
            <a:endParaRPr lang="pt-PT" dirty="0" smtClean="0"/>
          </a:p>
          <a:p>
            <a:r>
              <a:rPr lang="pt-PT" dirty="0" smtClean="0"/>
              <a:t>É </a:t>
            </a:r>
            <a:r>
              <a:rPr lang="pt-PT" dirty="0"/>
              <a:t>uma boa prática se escolher um identificador de uma </a:t>
            </a:r>
            <a:r>
              <a:rPr lang="pt-PT" dirty="0" smtClean="0"/>
              <a:t>variável que </a:t>
            </a:r>
            <a:r>
              <a:rPr lang="pt-PT" dirty="0"/>
              <a:t>tenha alguma relação </a:t>
            </a:r>
            <a:endParaRPr lang="pt-PT" dirty="0" smtClean="0"/>
          </a:p>
          <a:p>
            <a:r>
              <a:rPr lang="pt-PT" dirty="0" smtClean="0"/>
              <a:t>com </a:t>
            </a:r>
            <a:r>
              <a:rPr lang="pt-PT" dirty="0"/>
              <a:t>a sua finalidade. Se uma variável deve armazenar uma soma, um </a:t>
            </a:r>
            <a:r>
              <a:rPr lang="pt-PT" dirty="0" smtClean="0"/>
              <a:t>identificador muito </a:t>
            </a:r>
            <a:r>
              <a:rPr lang="pt-PT" dirty="0"/>
              <a:t>bom </a:t>
            </a:r>
            <a:endParaRPr lang="pt-PT" dirty="0" smtClean="0"/>
          </a:p>
          <a:p>
            <a:r>
              <a:rPr lang="pt-PT" dirty="0" smtClean="0"/>
              <a:t>para </a:t>
            </a:r>
            <a:r>
              <a:rPr lang="pt-PT" dirty="0"/>
              <a:t>ela será </a:t>
            </a:r>
            <a:r>
              <a:rPr lang="pt-PT" i="1" dirty="0"/>
              <a:t>Soma</a:t>
            </a:r>
            <a:r>
              <a:rPr lang="pt-PT" dirty="0"/>
              <a:t>. </a:t>
            </a:r>
            <a:endParaRPr lang="pt-PT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PT" dirty="0" smtClean="0"/>
              <a:t>Variáveis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94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Palavras reservadas da linguagem c</a:t>
            </a:r>
            <a:endParaRPr lang="pt-PT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55" y="2252888"/>
            <a:ext cx="9537299" cy="34773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09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79904"/>
            <a:ext cx="9603275" cy="34137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55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721</TotalTime>
  <Words>781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Wingdings</vt:lpstr>
      <vt:lpstr>Gallery</vt:lpstr>
      <vt:lpstr>Linguagem de programação</vt:lpstr>
      <vt:lpstr>Sumário</vt:lpstr>
      <vt:lpstr>Introdução</vt:lpstr>
      <vt:lpstr>Diferença entre C &amp; C++</vt:lpstr>
      <vt:lpstr>Quando usar C ou C++</vt:lpstr>
      <vt:lpstr>Linguangens de auto e baixo nível</vt:lpstr>
      <vt:lpstr>Variáveis</vt:lpstr>
      <vt:lpstr>Palavras reservadas da linguagem c</vt:lpstr>
      <vt:lpstr>Tipo de dados</vt:lpstr>
      <vt:lpstr>Declaração de  variáveis</vt:lpstr>
      <vt:lpstr>Constantes</vt:lpstr>
      <vt:lpstr>Expressões aritméticas </vt:lpstr>
      <vt:lpstr>Relações &amp; Expressões lógicas </vt:lpstr>
      <vt:lpstr>Estrutura de um programa em C</vt:lpstr>
      <vt:lpstr>Dados de entrada</vt:lpstr>
      <vt:lpstr>Os códigos de conversão e a instrução #include &lt;stdio.h&gt;</vt:lpstr>
      <vt:lpstr>Saída de dados</vt:lpstr>
      <vt:lpstr>Fixando o número de casas decimais</vt:lpstr>
      <vt:lpstr>Exibindo números "como caracteres" e vice-versa</vt:lpstr>
      <vt:lpstr>Exibindo números "como caracteres" e vice-versa</vt:lpstr>
      <vt:lpstr>Os códigos especiais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</dc:title>
  <dc:creator>Aniceto_Jolela</dc:creator>
  <cp:lastModifiedBy>Aniceto_Jolela</cp:lastModifiedBy>
  <cp:revision>71</cp:revision>
  <dcterms:created xsi:type="dcterms:W3CDTF">2022-12-28T13:48:18Z</dcterms:created>
  <dcterms:modified xsi:type="dcterms:W3CDTF">2022-12-29T15:19:38Z</dcterms:modified>
</cp:coreProperties>
</file>